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29"/>
  </p:notesMasterIdLst>
  <p:sldIdLst>
    <p:sldId id="282" r:id="rId2"/>
    <p:sldId id="283" r:id="rId3"/>
    <p:sldId id="327" r:id="rId4"/>
    <p:sldId id="328" r:id="rId5"/>
    <p:sldId id="329" r:id="rId6"/>
    <p:sldId id="332" r:id="rId7"/>
    <p:sldId id="307" r:id="rId8"/>
    <p:sldId id="330" r:id="rId9"/>
    <p:sldId id="333" r:id="rId10"/>
    <p:sldId id="334" r:id="rId11"/>
    <p:sldId id="275" r:id="rId12"/>
    <p:sldId id="276" r:id="rId13"/>
    <p:sldId id="335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12" r:id="rId22"/>
    <p:sldId id="285" r:id="rId23"/>
    <p:sldId id="322" r:id="rId24"/>
    <p:sldId id="323" r:id="rId25"/>
    <p:sldId id="324" r:id="rId26"/>
    <p:sldId id="325" r:id="rId27"/>
    <p:sldId id="326" r:id="rId2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care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800080"/>
    <a:srgbClr val="800000"/>
    <a:srgbClr val="CC00CC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38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1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2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278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51851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DD9D184-1D1A-4592-917C-3F245E55032B}" type="slidenum">
              <a:rPr lang="ko-KR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1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5CEA96-D578-41C9-B43C-24437B9C7D4F}" type="slidenum">
              <a:rPr lang="ko-KR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54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95E210-F897-4E5E-A5BE-8773C65CC41B}" type="slidenum">
              <a:rPr lang="ko-KR" altLang="en-US" smtClean="0">
                <a:latin typeface="Times New Roman" panose="02020603050405020304" pitchFamily="18" charset="0"/>
              </a:rPr>
              <a:pPr/>
              <a:t>18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22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EAFEAC-56CE-435F-A37B-368A0610CA17}" type="slidenum">
              <a:rPr lang="ko-KR" altLang="en-US" smtClean="0">
                <a:latin typeface="Times New Roman" panose="02020603050405020304" pitchFamily="18" charset="0"/>
              </a:rPr>
              <a:pPr/>
              <a:t>20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5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15118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AB2E-D8BB-DBE6-346B-0C5C91716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335B0-8609-46A5-DBE5-D4A4B3322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88EE-F989-6A59-343A-A917627E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64855-84AA-EAF1-A4EF-24992AB8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C8F7E-FCB1-9BCF-DABD-56262CC2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hangingPunct="1">
              <a:buNone/>
            </a:pPr>
            <a:fld id="{9A0DB2DC-4C9A-4742-B13C-FB6460FD3503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292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E6D0-EC57-C53F-F3C0-199B5F49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886EF-1C39-F568-9802-13BB0A15E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8755-1389-2724-262D-5C352230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F1F2B-5E4A-645D-4DAA-82A0B8D7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D4787-4527-FF1F-D9CE-C86623D6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A0BB5-5BA0-3035-AA2A-FFC6E2881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2FA94-AB85-3E4E-49D8-DD2F1562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6603D-56C0-3A58-DD1A-099B4289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EF135-70F9-DC54-0BD7-66C82A58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5ABB4-EADF-6BDD-558F-717CAB8A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3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3D2A7B-42E8-4E52-90B7-087837FE0B6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2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D7CC-4CD9-D082-4F90-44B80D67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08176-B8A2-C68C-7BEB-3F734803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FEF9-35DC-44AF-4445-BB34FE9B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C08-8E6C-6D69-135D-E5A25452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CA6C5-C474-0EC6-3DA5-A0351479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0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54D1-EC1B-E6AA-009B-E8301F8B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44CC-920A-B619-5C8B-42375A4B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020A4-8B74-4E0D-2BAA-89BED3FF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B9D43-953B-E439-2EBF-F94AB9B9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3F6A4-EAF7-862E-DB99-9670A307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4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D87D-FE40-624B-B8DD-4A2E0A64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7C20-54AD-3B14-4FA2-58C978BA5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C39DE-05F2-3ADB-69E4-317955A7E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79571-53E9-82DE-E181-5565D843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9E2CA-F84E-38BD-6AF4-0B4F7CC3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E781E-6732-EE74-AC1F-2CDEC9A8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BE05-344A-7B70-2BF1-65A4C901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052D-6B4E-4B22-587A-B591B9BD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B3B62-A548-CC0D-4E0A-770CB151C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FD401-3956-B97F-AC21-56AAB99F7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6C5A8-A934-51EB-3A1A-097DEC41A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1AA4F-9388-A931-3287-A4976D22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7EA5-6DB0-8681-8C8E-285CD8F6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377EB-608B-403E-7F4B-1073570B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2F79-6D9E-74E9-8BC3-C6D44A1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046CA-1C63-142D-6274-5D80C2DD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F5BC7-5536-B767-CECD-9237CE0D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50276-5C46-B883-AC61-134340B3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2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A9F0E-A90A-9266-B9B6-B8949FDD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E6618-C52F-A959-0EAB-8DF22246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9A97C-0851-E48F-0D2A-124E8CF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93A7-F53D-72B9-C33C-2A2DC609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2C84-A0A5-C2B0-B86E-D4B9A7EF9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760E-F114-5A65-C2C3-08B9CF29E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115EF-2A87-CD4B-8B38-33EF89C8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FEDB5-611D-F738-E944-0CEB14E8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6D56F-8144-32E6-D874-3DA58995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2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810D-925D-D108-2D2A-B61C3CEE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31DF8-7A72-B514-126B-DA9B6CF6B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9AE1F-8564-3CDC-33BD-6574239E5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74603-8485-663A-BB70-C6B820A9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BFD0-72C6-CF8F-7565-62C5B914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D3ADE-B7AD-9DA1-3E21-9789B273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EAD6A-9BDC-B53D-3F68-3F1EB722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2F637-A7D1-2030-FAF7-375614E30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4D89-047C-B0F8-81CD-E6E5BB16E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F8E34-8670-8B77-17ED-C13F4ABC4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B9F3-4861-391D-46C4-B3E1EC372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4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Bố, mẹ và anh trai của Nam có nhóm máu B. Nam có nhóm máu O. Theo em điều này có thể xảy ra không? Vì sao?</a:t>
            </a:r>
            <a:endParaRPr lang="vi-VN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g.toanhoc247.com/picture/2017/0911/2017-09-11-102646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467600" cy="498531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0B5083-6E35-68FF-EA48-6FEF174A4823}"/>
              </a:ext>
            </a:extLst>
          </p:cNvPr>
          <p:cNvSpPr txBox="1"/>
          <p:nvPr/>
        </p:nvSpPr>
        <p:spPr>
          <a:xfrm>
            <a:off x="533400" y="5614322"/>
            <a:ext cx="8077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sao F</a:t>
            </a:r>
            <a:r>
              <a:rPr lang="nl-NL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lại có tỉ lệ KH 3 hoa đỏ : 1 hoa trắng?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03E0-316D-3C4B-D936-DFDCE7DC80A6}"/>
              </a:ext>
            </a:extLst>
          </p:cNvPr>
          <p:cNvSpPr txBox="1"/>
          <p:nvPr/>
        </p:nvSpPr>
        <p:spPr>
          <a:xfrm>
            <a:off x="2438400" y="166524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6668B-0878-FE28-ABDC-275EE24E2453}"/>
              </a:ext>
            </a:extLst>
          </p:cNvPr>
          <p:cNvSpPr txBox="1"/>
          <p:nvPr/>
        </p:nvSpPr>
        <p:spPr>
          <a:xfrm>
            <a:off x="5410202" y="154792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7359A-2E2C-6C18-51A4-491748411E1D}"/>
              </a:ext>
            </a:extLst>
          </p:cNvPr>
          <p:cNvSpPr txBox="1"/>
          <p:nvPr/>
        </p:nvSpPr>
        <p:spPr>
          <a:xfrm>
            <a:off x="4114802" y="19050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04086D-46E1-CADC-B4E2-1926E01BB9D5}"/>
              </a:ext>
            </a:extLst>
          </p:cNvPr>
          <p:cNvSpPr txBox="1"/>
          <p:nvPr/>
        </p:nvSpPr>
        <p:spPr>
          <a:xfrm>
            <a:off x="4267200" y="3429000"/>
            <a:ext cx="1295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95129-5A10-9FD8-253A-9CF97C455DF1}"/>
              </a:ext>
            </a:extLst>
          </p:cNvPr>
          <p:cNvSpPr txBox="1"/>
          <p:nvPr/>
        </p:nvSpPr>
        <p:spPr>
          <a:xfrm>
            <a:off x="5943600" y="404878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26DBF5-9FA1-04B7-2794-E3C1DE74E202}"/>
              </a:ext>
            </a:extLst>
          </p:cNvPr>
          <p:cNvSpPr txBox="1"/>
          <p:nvPr/>
        </p:nvSpPr>
        <p:spPr>
          <a:xfrm>
            <a:off x="4267200" y="4495800"/>
            <a:ext cx="1295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1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529D1-1C5F-13B1-68A3-15FA18F81E65}"/>
              </a:ext>
            </a:extLst>
          </p:cNvPr>
          <p:cNvSpPr txBox="1"/>
          <p:nvPr/>
        </p:nvSpPr>
        <p:spPr>
          <a:xfrm>
            <a:off x="2628900" y="4149827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0B5083-6E35-68FF-EA48-6FEF174A4823}"/>
              </a:ext>
            </a:extLst>
          </p:cNvPr>
          <p:cNvSpPr txBox="1"/>
          <p:nvPr/>
        </p:nvSpPr>
        <p:spPr>
          <a:xfrm>
            <a:off x="457200" y="5486400"/>
            <a:ext cx="8077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AA.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5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/>
          <p:nvPr/>
        </p:nvSpPr>
        <p:spPr>
          <a:xfrm>
            <a:off x="304800" y="117793"/>
            <a:ext cx="8713788" cy="74161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Sơ đồ lai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P:   Hoa đỏ    x     Hoa trắng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AA              aa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A                 a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Aa                     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1A:1a là tỉ lệ hợp tử của 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hoa đỏ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Aa         x       Aa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A, a                A, a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AA : Aa : Aa : aa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TLKG:   1 AA :   2 Aa  :    1 aa        (tỉ lệ hợp tử 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TLKH:       3 hoa đỏ    :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1457325" y="1861573"/>
            <a:ext cx="917575" cy="525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374900" y="1872571"/>
            <a:ext cx="865188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74900" y="4281488"/>
            <a:ext cx="1736725" cy="947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11625" y="4292600"/>
            <a:ext cx="144463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03450" y="4292600"/>
            <a:ext cx="1584325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78013" y="4281488"/>
            <a:ext cx="325438" cy="947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870200" y="4292600"/>
            <a:ext cx="1385888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79600" y="4292600"/>
            <a:ext cx="990600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615849" y="4292600"/>
            <a:ext cx="179388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81250" y="4281488"/>
            <a:ext cx="1227138" cy="947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80030" y="5301298"/>
            <a:ext cx="925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2224"/>
              </p:ext>
            </p:extLst>
          </p:nvPr>
        </p:nvGraphicFramePr>
        <p:xfrm>
          <a:off x="827584" y="333375"/>
          <a:ext cx="7344816" cy="362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96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91680" y="4149080"/>
            <a:ext cx="6264275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TLKG:    1 AA :  2 Aa  : 1 aa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727246" y="5373216"/>
            <a:ext cx="4870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43D54D-AD02-0DF5-94F8-57B7B65FA0E5}"/>
              </a:ext>
            </a:extLst>
          </p:cNvPr>
          <p:cNvSpPr txBox="1"/>
          <p:nvPr/>
        </p:nvSpPr>
        <p:spPr>
          <a:xfrm>
            <a:off x="1733966" y="4698117"/>
            <a:ext cx="6264275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TLKH:      3 hoa đỏ       : 1 hoa trắng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6" descr="Ký Hiệu Nữ 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5780"/>
            <a:ext cx="511810" cy="64482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838200" y="333375"/>
            <a:ext cx="2362200" cy="885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6" descr="Giới tính biểu tượng Nam Järnsymbolen Hành tinh biểu tượng - Biểu tượng png  tải về - Miễn phí trong suốt Vòng Tròn png Tải về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00297"/>
            <a:ext cx="624840" cy="5905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609600"/>
            <a:ext cx="7086600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li?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9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58838" y="2152650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  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8363" y="3201987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  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47725" y="4243387"/>
            <a:ext cx="7440613" cy="93503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47725" y="5321300"/>
            <a:ext cx="7477125" cy="8509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585353" y="2226146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619812" y="4359044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451475"/>
            <a:ext cx="5492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317875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381000" y="944563"/>
            <a:ext cx="8321675" cy="103663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F</a:t>
            </a:r>
            <a:r>
              <a:rPr lang="en-US" sz="32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493713" y="238125"/>
            <a:ext cx="7894637" cy="595313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737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58838" y="2181226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	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68363" y="3108325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	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47725" y="4119563"/>
            <a:ext cx="7440613" cy="9350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7725" y="5168900"/>
            <a:ext cx="7477125" cy="8509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585353" y="2205756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619812" y="4221980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300662"/>
            <a:ext cx="5492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3140075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709613" y="381000"/>
            <a:ext cx="7894637" cy="1512889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Theo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337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79388" y="301625"/>
            <a:ext cx="8713787" cy="119538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1350" y="2078038"/>
            <a:ext cx="7945438" cy="10318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hạt vàng: 1 hạt xanh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0713" y="3260725"/>
            <a:ext cx="7966075" cy="107315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hạt vàng: 1 hạt xanh	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1188" y="4467225"/>
            <a:ext cx="7945437" cy="10906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hạt vàng: 1 hạt xanh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8650" y="5667375"/>
            <a:ext cx="7975600" cy="11144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hạt vàng: 1 hạt xanh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2179638"/>
            <a:ext cx="60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865938" y="4549352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5859463"/>
            <a:ext cx="603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373438"/>
            <a:ext cx="6032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nip Diagonal Corner Rectangle 10"/>
          <p:cNvSpPr/>
          <p:nvPr/>
        </p:nvSpPr>
        <p:spPr>
          <a:xfrm>
            <a:off x="152400" y="304800"/>
            <a:ext cx="8713787" cy="177323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đậu Hà lan, hạt vàng trội hoàn toàn so với hạt xanh, khi cho giao phấn cây hạt vàng thuần chủng với cây hạt xanh thu được F­</a:t>
            </a:r>
            <a:r>
              <a:rPr lang="nl-NL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­. </a:t>
            </a:r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­Cho </a:t>
            </a:r>
            <a:r>
              <a:rPr lang="nl-NL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­­</a:t>
            </a:r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F­</a:t>
            </a:r>
            <a:r>
              <a:rPr lang="nl-NL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1­ </a:t>
            </a:r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thụ phấn thì tỉ lệ kiểu hình ở F­</a:t>
            </a:r>
            <a:r>
              <a:rPr lang="nl-NL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­</a:t>
            </a:r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thế nào? </a:t>
            </a:r>
            <a:endParaRPr 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58838" y="1558925"/>
            <a:ext cx="7466012" cy="8794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 thái biểu hiện trái ngược nhau của cùng một loại tính trạng.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8363" y="2819400"/>
            <a:ext cx="7456487" cy="8858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47725" y="4038600"/>
            <a:ext cx="7477125" cy="9350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 thái khác nhau của cùng một loại tính trạng.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7725" y="5291137"/>
            <a:ext cx="7477125" cy="9572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-5485"/>
          <a:stretch/>
        </p:blipFill>
        <p:spPr>
          <a:xfrm>
            <a:off x="7868587" y="1631652"/>
            <a:ext cx="663853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903046" y="4138413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25" y="5421312"/>
            <a:ext cx="5492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849563"/>
            <a:ext cx="67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nip Diagonal Corner Rectangle 14"/>
          <p:cNvSpPr/>
          <p:nvPr/>
        </p:nvSpPr>
        <p:spPr>
          <a:xfrm>
            <a:off x="395288" y="188913"/>
            <a:ext cx="8208962" cy="103663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nl-NL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tính trạng tương phản là hai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2171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42" grpId="0" animBg="1"/>
      <p:bldP spid="43" grpId="0" animBg="1"/>
      <p:bldP spid="4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14313" y="217488"/>
            <a:ext cx="8713787" cy="119538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1350" y="1436688"/>
            <a:ext cx="7945438" cy="11461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0713" y="2700338"/>
            <a:ext cx="7966075" cy="113665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350" y="3914775"/>
            <a:ext cx="7975600" cy="11938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188" y="5229225"/>
            <a:ext cx="7975600" cy="12477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1652588"/>
            <a:ext cx="60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865938" y="4100288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5324475"/>
            <a:ext cx="6032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2876550"/>
            <a:ext cx="603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1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427038" y="260350"/>
            <a:ext cx="8289925" cy="1549400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là </a:t>
            </a:r>
            <a:r>
              <a:rPr lang="fr-FR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fr-F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8975" y="1916113"/>
            <a:ext cx="7483475" cy="8890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ngặt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2150" y="4367213"/>
            <a:ext cx="7510463" cy="89058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61988" y="3154363"/>
            <a:ext cx="7510462" cy="88423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8975" y="5437187"/>
            <a:ext cx="7510463" cy="8874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1951038"/>
            <a:ext cx="60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308304" y="3266918"/>
            <a:ext cx="59249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5472112"/>
            <a:ext cx="604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4419600"/>
            <a:ext cx="6048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62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57CDAF-E7B4-B828-0E32-68AE6C0234B3}"/>
              </a:ext>
            </a:extLst>
          </p:cNvPr>
          <p:cNvSpPr txBox="1"/>
          <p:nvPr/>
        </p:nvSpPr>
        <p:spPr>
          <a:xfrm>
            <a:off x="609600" y="304800"/>
            <a:ext cx="79248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 luận nhóm</a:t>
            </a:r>
            <a:r>
              <a:rPr lang="en-US" sz="3200" b="1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uan sát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2.1, đọc thông tin mục I trong SGK, thảo luận nhóm trả lời các câu hỏi: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Trình bày thí nghiệm của MenĐen.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Hoàn thành cột 4 ở bảng 2 SGK/8.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14313" y="217488"/>
            <a:ext cx="8713787" cy="119538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vi-VN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1350" y="1412875"/>
            <a:ext cx="7945438" cy="11461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0713" y="2676525"/>
            <a:ext cx="7966075" cy="113665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350" y="3890963"/>
            <a:ext cx="7975600" cy="11938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188" y="5205413"/>
            <a:ext cx="7975600" cy="124777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1641475"/>
            <a:ext cx="604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472"/>
          <a:stretch/>
        </p:blipFill>
        <p:spPr>
          <a:xfrm>
            <a:off x="7865938" y="4093064"/>
            <a:ext cx="603402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5386388"/>
            <a:ext cx="603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2930525"/>
            <a:ext cx="603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2" grpId="0" animBg="1"/>
      <p:bldP spid="43" grpId="0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620000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2 giống cà chua quả đỏ thuần chủng và quả vàng thuần chủng giao phấn với nhau thu được F</a:t>
            </a:r>
            <a:r>
              <a:rPr lang="nl-NL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1­­ ­ ­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 quả đỏ. Khi cho các con cá F­</a:t>
            </a:r>
            <a:r>
              <a:rPr lang="nl-NL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1­ ­­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 phấn với nhau thì tỉ lệ KH ở F­</a:t>
            </a:r>
            <a:r>
              <a:rPr lang="nl-NL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 thế nào? Cho biết màu quả chỉ do một nhân tố di truyền qui định. 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nl-NL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trội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r>
              <a:rPr lang="en-US" sz="3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có tỉ lệ kiểu hình như nào? Viết sơ đồ lai.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76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trội-lặn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vi-VN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l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863600" y="476250"/>
            <a:ext cx="741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vi-VN" alt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2. CHỦ ĐỀ: LAI MỘT CẶP TÍNH TRẠNG (Tiết 1)</a:t>
            </a:r>
            <a:endParaRPr lang="en-US" alt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905000"/>
            <a:ext cx="7924800" cy="356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Thí nghiệm của MenĐen</a:t>
            </a:r>
            <a:endParaRPr lang="vi-VN" sz="32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Thí nghiệm</a:t>
            </a:r>
            <a:endParaRPr lang="vi-VN" sz="32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Đối tượng nghiên cứu: Đậu Hà Lan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Men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phấn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Lan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736019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443454"/>
            <a:ext cx="8229600" cy="5347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1: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cây chọn làm mẹ (cây hoa đỏ) cắt bỏ nhị từ khi chưa chín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2: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cây chọn làm bố (cây hoa trắng, khi nhị chín lấy hạt phấn rắc lên đầu nhụy của cây làm mẹ, (cây hoa đỏ)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 được F</a:t>
            </a:r>
            <a:r>
              <a:rPr lang="vi-VN" sz="32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3: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F</a:t>
            </a:r>
            <a:r>
              <a:rPr lang="vi-VN" sz="32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tự thụ phấn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</a:t>
            </a:r>
            <a:r>
              <a:rPr lang="vi-VN" sz="3200" baseline="-25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Kết quả thí nghiệm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 2 SGK / 8</a:t>
            </a:r>
            <a:endParaRPr lang="vi-VN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177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228600"/>
            <a:ext cx="82296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Nhận xét</a:t>
            </a:r>
            <a:endParaRPr lang="vi-VN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tính trạng giống nhau (đồng tính), chỉ biểu hiện tính trạng của một bên bố hoặc mẹ 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Menden gọi tính trạng biểu hiện ngay ở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tính trạng trội (hoa đỏ), còn tính trạng đến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mới được biểu hiện là tính trạng lặn (hoa trắng)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tính theo tỷ lệ 3 trội : 1 lặn </a:t>
            </a:r>
          </a:p>
          <a:p>
            <a:pPr algn="just"/>
            <a:endParaRPr lang="vi-V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Kết luận</a:t>
            </a:r>
            <a:endParaRPr lang="vi-VN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lai hai bố mẹ khác nhau về một cặp tính trạng thuần chủng tương phản thì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đồng tính về tính trạng của bố hoặc mẹ, còn F</a:t>
            </a:r>
            <a:r>
              <a:rPr lang="nl-NL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sự phân li tính trạng theo tỉ lệ trung bình 3 trội : 1 lặn.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569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228600"/>
            <a:ext cx="8229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MenĐen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(Aa) ở F</a:t>
            </a:r>
            <a:r>
              <a:rPr lang="en-US" sz="3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(1A:1a) 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(gen)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=&gt;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AA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Viết sơ đồ lai</a:t>
            </a:r>
          </a:p>
          <a:p>
            <a:pPr algn="just"/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091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" y="0"/>
            <a:ext cx="8934450" cy="6858000"/>
          </a:xfrm>
        </p:spPr>
      </p:pic>
      <p:sp>
        <p:nvSpPr>
          <p:cNvPr id="2" name="Rectangle 1"/>
          <p:cNvSpPr/>
          <p:nvPr/>
        </p:nvSpPr>
        <p:spPr>
          <a:xfrm>
            <a:off x="457200" y="3810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gen)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146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li: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717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5" y="226377"/>
            <a:ext cx="8386958" cy="63709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Lai hai giống đậu 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khác nhau về một cặp tính trạng tương phản thuần chủng.              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P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Hoa đỏ      x         Hoa trắng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Hoa đỏ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đỏ     x     Hoa đỏ</a:t>
            </a:r>
            <a:endParaRPr lang="en-US" alt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705 hoa đỏ  : 224 hoa trắng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TLKH:          3 hoa đỏ : 1 hoa trắng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Thân cao    x   Thân lùn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Thân cao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Thân cao    x    Thân cao</a:t>
            </a:r>
            <a:endParaRPr lang="en-US" alt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787 thân cao : 277 thân lùn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TLKH:         3 thân cao : 1 thân lùn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Quả lục    x     Quả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100% Quả lục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Quả lục     x    Quả lục</a:t>
            </a:r>
            <a:endParaRPr lang="en-US" alt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F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428 quả lục : 152 quả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TLKH:          3 quả lục : 1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/>
          <p:nvPr/>
        </p:nvSpPr>
        <p:spPr>
          <a:xfrm>
            <a:off x="152400" y="4724400"/>
            <a:ext cx="8534400" cy="1219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730242"/>
              </p:ext>
            </p:extLst>
          </p:nvPr>
        </p:nvGraphicFramePr>
        <p:xfrm>
          <a:off x="152400" y="457200"/>
          <a:ext cx="8763000" cy="5730240"/>
        </p:xfrm>
        <a:graphic>
          <a:graphicData uri="http://schemas.openxmlformats.org/drawingml/2006/table">
            <a:tbl>
              <a:tblPr/>
              <a:tblGrid>
                <a:gridCol w="2503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0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 smtClean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3200" dirty="0">
                        <a:solidFill>
                          <a:srgbClr val="33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 err="1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3200" dirty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3200" dirty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3200" dirty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200" dirty="0">
                          <a:solidFill>
                            <a:srgbClr val="33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fontAlgn="t"/>
                      <a:r>
                        <a:rPr lang="vi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đỏ x Hoa trắng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đỏ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 đỏ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   </a:t>
                      </a:r>
                      <a:r>
                        <a:rPr lang="vi-VN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trắng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hoa đỏ:1 hoa trắng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3200" u="non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320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hân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 cao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      277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3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cao:1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152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lục:1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/>
          <p:nvPr/>
        </p:nvSpPr>
        <p:spPr>
          <a:xfrm>
            <a:off x="152400" y="4724400"/>
            <a:ext cx="8534400" cy="1219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309877"/>
              </p:ext>
            </p:extLst>
          </p:nvPr>
        </p:nvGraphicFramePr>
        <p:xfrm>
          <a:off x="152400" y="1430372"/>
          <a:ext cx="8763000" cy="3380017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6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377">
                <a:tc>
                  <a:txBody>
                    <a:bodyPr/>
                    <a:lstStyle/>
                    <a:p>
                      <a:pPr algn="ctr" fontAlgn="t"/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đỏ x Hoa trắng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đỏ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 đỏ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     </a:t>
                      </a:r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trắng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hoa đỏ :1 hoa trắng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3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  277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:1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lùn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3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 152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:1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Left Brace 16"/>
          <p:cNvSpPr/>
          <p:nvPr/>
        </p:nvSpPr>
        <p:spPr>
          <a:xfrm rot="16200000">
            <a:off x="1204119" y="4282281"/>
            <a:ext cx="325437" cy="1362075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 sz="6000" b="1" dirty="0"/>
          </a:p>
        </p:txBody>
      </p:sp>
      <p:sp>
        <p:nvSpPr>
          <p:cNvPr id="18" name="Left Brace 17"/>
          <p:cNvSpPr/>
          <p:nvPr/>
        </p:nvSpPr>
        <p:spPr>
          <a:xfrm rot="16200000">
            <a:off x="3242358" y="4482194"/>
            <a:ext cx="325437" cy="962248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 sz="6000" b="1" dirty="0"/>
          </a:p>
        </p:txBody>
      </p:sp>
      <p:sp>
        <p:nvSpPr>
          <p:cNvPr id="20" name="Subtitle 2"/>
          <p:cNvSpPr txBox="1"/>
          <p:nvPr/>
        </p:nvSpPr>
        <p:spPr>
          <a:xfrm>
            <a:off x="609600" y="5334000"/>
            <a:ext cx="1447800" cy="533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2362200" y="5334000"/>
            <a:ext cx="2057400" cy="533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52400"/>
            <a:ext cx="777240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 khái niệm kiểu hình, tính trạng trội, tính trạng lặn.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5171282" y="4353719"/>
            <a:ext cx="325437" cy="1219201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 sz="6000" b="1" dirty="0"/>
          </a:p>
        </p:txBody>
      </p:sp>
      <p:sp>
        <p:nvSpPr>
          <p:cNvPr id="13" name="Subtitle 2"/>
          <p:cNvSpPr txBox="1"/>
          <p:nvPr/>
        </p:nvSpPr>
        <p:spPr>
          <a:xfrm>
            <a:off x="4419600" y="5334000"/>
            <a:ext cx="2057400" cy="533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/>
          <p:nvPr/>
        </p:nvSpPr>
        <p:spPr>
          <a:xfrm>
            <a:off x="152400" y="4343400"/>
            <a:ext cx="8534400" cy="1219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" name="Picture 50" descr="So do su di truyen mau hoa o dau Ha L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8" y="721707"/>
            <a:ext cx="4348821" cy="441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0" descr="So do su di truyen mau hoa o dau Ha L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19822"/>
            <a:ext cx="4120221" cy="441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Giới tính biểu tượng Nam Järnsymbolen Hành tinh biểu tượng - Biểu tượng png  tải về - Miễn phí trong suốt Vòng Tròn png Tải về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40" y="1029842"/>
            <a:ext cx="390525" cy="390525"/>
          </a:xfrm>
          <a:prstGeom prst="rect">
            <a:avLst/>
          </a:prstGeom>
          <a:noFill/>
        </p:spPr>
      </p:pic>
      <p:pic>
        <p:nvPicPr>
          <p:cNvPr id="21" name="Picture 6" descr="Giới tính biểu tượng Nam Järnsymbolen Hành tinh biểu tượng - Biểu tượng png  tải về - Miễn phí trong suốt Vòng Tròn png Tải về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8285" y="1029842"/>
            <a:ext cx="390525" cy="363092"/>
          </a:xfrm>
          <a:prstGeom prst="rect">
            <a:avLst/>
          </a:prstGeom>
          <a:noFill/>
        </p:spPr>
      </p:pic>
      <p:sp>
        <p:nvSpPr>
          <p:cNvPr id="21512" name="AutoShape 8" descr="Ký Hiệu Nam Nữ ❤️️ Bộ Kí Tự Đặc Biệt Nam Nữ Mới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514" name="AutoShape 10" descr="Ký Hiệu Nam Nữ ❤️️ Bộ Kí Tự Đặc Biệt Nam Nữ Mới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516" name="AutoShape 12" descr="Ký Hiệu Nam Nữ ❤️️ Bộ Kí Tự Đặc Biệt Nam Nữ Mới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518" name="AutoShape 14" descr="Ký Hiệu Nam Nữ ❤️️ Bộ Kí Tự Đặc Biệt Nam Nữ Mới Nhấ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21520" name="Picture 16" descr="Ký Hiệu Nữ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3526" y="1066800"/>
            <a:ext cx="446141" cy="353567"/>
          </a:xfrm>
          <a:prstGeom prst="rect">
            <a:avLst/>
          </a:prstGeom>
          <a:noFill/>
        </p:spPr>
      </p:pic>
      <p:pic>
        <p:nvPicPr>
          <p:cNvPr id="25" name="Picture 16" descr="Ký Hiệu Nữ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066800"/>
            <a:ext cx="446141" cy="353567"/>
          </a:xfrm>
          <a:prstGeom prst="rect">
            <a:avLst/>
          </a:prstGeom>
          <a:noFill/>
        </p:spPr>
      </p:pic>
      <p:sp>
        <p:nvSpPr>
          <p:cNvPr id="2" name="Text Box 1"/>
          <p:cNvSpPr txBox="1"/>
          <p:nvPr/>
        </p:nvSpPr>
        <p:spPr>
          <a:xfrm>
            <a:off x="155575" y="137795"/>
            <a:ext cx="476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P: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638800" y="135006"/>
            <a:ext cx="306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6" descr="Ký Hiệu Nữ 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455" y="112395"/>
            <a:ext cx="511810" cy="706755"/>
          </a:xfrm>
          <a:prstGeom prst="rect">
            <a:avLst/>
          </a:prstGeom>
          <a:noFill/>
        </p:spPr>
      </p:pic>
      <p:pic>
        <p:nvPicPr>
          <p:cNvPr id="13" name="Picture 6" descr="Giới tính biểu tượng Nam Järnsymbolen Hành tinh biểu tượng - Biểu tượng png  tải về - Miễn phí trong suốt Vòng Tròn png Tải về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9360" y="76200"/>
            <a:ext cx="624840" cy="5905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101274-F362-8A20-574B-468474A61EF1}"/>
              </a:ext>
            </a:extLst>
          </p:cNvPr>
          <p:cNvSpPr/>
          <p:nvPr/>
        </p:nvSpPr>
        <p:spPr>
          <a:xfrm>
            <a:off x="345021" y="4473051"/>
            <a:ext cx="8323063" cy="16376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thay đổi vị trí của các giống cây làm bố và làm mẹ nhưng kết quả của 2 phép lai như nhau. Rút ra kết luận gì?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2CC14-B00B-D8BE-1431-4B45B4425F9B}"/>
              </a:ext>
            </a:extLst>
          </p:cNvPr>
          <p:cNvSpPr/>
          <p:nvPr/>
        </p:nvSpPr>
        <p:spPr>
          <a:xfrm>
            <a:off x="475916" y="4495800"/>
            <a:ext cx="8134684" cy="5837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vi-VN" sz="3200" dirty="0">
              <a:solidFill>
                <a:srgbClr val="3333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143000"/>
            <a:ext cx="708660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uan sát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hoàn thành bài tập điền từ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 mục I/ 9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/>
        </p:nvSpPr>
        <p:spPr>
          <a:xfrm>
            <a:off x="329609" y="3962400"/>
            <a:ext cx="8463554" cy="2590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542925" algn="just" eaLnBrk="1" hangingPunct="1"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hai bố mẹ khác nhau về một cặp tính trạng thuần chủng tương phản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………………..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tính trạng của bố hoặc mẹ, còn F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sự phân li tính trạng theo tỉ lệ trung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</a:t>
            </a:r>
          </a:p>
        </p:txBody>
      </p:sp>
      <p:pic>
        <p:nvPicPr>
          <p:cNvPr id="3" name="Picture 2" descr="So do su di truyen mau hoa o dau Ha 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3" y="152400"/>
            <a:ext cx="796925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4"/>
          <p:cNvSpPr txBox="1"/>
          <p:nvPr/>
        </p:nvSpPr>
        <p:spPr>
          <a:xfrm>
            <a:off x="609600" y="5877580"/>
            <a:ext cx="2286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trội : 1 lặn</a:t>
            </a:r>
            <a:endParaRPr lang="en-US" altLang="en-US" sz="2800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914400" y="4876800"/>
            <a:ext cx="18224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tính</a:t>
            </a:r>
            <a:endParaRPr lang="en-US" altLang="en-US" sz="2800" b="1" i="1" dirty="0">
              <a:solidFill>
                <a:srgbClr val="33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g.toanhoc247.com/picture/2017/0911/2017-09-11-102646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467600" cy="498531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5399782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Tỉ lệ các loại giao tử ở F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là 1A:1a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ỉ lệ các loại hợp tử ở F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là 1AA:2Aa:1aa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0B5083-6E35-68FF-EA48-6FEF174A4823}"/>
              </a:ext>
            </a:extLst>
          </p:cNvPr>
          <p:cNvSpPr txBox="1"/>
          <p:nvPr/>
        </p:nvSpPr>
        <p:spPr>
          <a:xfrm>
            <a:off x="1484722" y="5399783"/>
            <a:ext cx="6174556" cy="111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 lệ các loại giao tử ở F</a:t>
            </a:r>
            <a:r>
              <a:rPr lang="nl-NL" sz="3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tỉ lệ các loại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 tử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l-NL" sz="3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như thế nào?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03E0-316D-3C4B-D936-DFDCE7DC80A6}"/>
              </a:ext>
            </a:extLst>
          </p:cNvPr>
          <p:cNvSpPr txBox="1"/>
          <p:nvPr/>
        </p:nvSpPr>
        <p:spPr>
          <a:xfrm>
            <a:off x="2438400" y="166524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6668B-0878-FE28-ABDC-275EE24E2453}"/>
              </a:ext>
            </a:extLst>
          </p:cNvPr>
          <p:cNvSpPr txBox="1"/>
          <p:nvPr/>
        </p:nvSpPr>
        <p:spPr>
          <a:xfrm>
            <a:off x="5410202" y="154792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7359A-2E2C-6C18-51A4-491748411E1D}"/>
              </a:ext>
            </a:extLst>
          </p:cNvPr>
          <p:cNvSpPr txBox="1"/>
          <p:nvPr/>
        </p:nvSpPr>
        <p:spPr>
          <a:xfrm>
            <a:off x="4114802" y="1905000"/>
            <a:ext cx="129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04086D-46E1-CADC-B4E2-1926E01BB9D5}"/>
              </a:ext>
            </a:extLst>
          </p:cNvPr>
          <p:cNvSpPr txBox="1"/>
          <p:nvPr/>
        </p:nvSpPr>
        <p:spPr>
          <a:xfrm>
            <a:off x="4267200" y="3429000"/>
            <a:ext cx="1295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95129-5A10-9FD8-253A-9CF97C455DF1}"/>
              </a:ext>
            </a:extLst>
          </p:cNvPr>
          <p:cNvSpPr txBox="1"/>
          <p:nvPr/>
        </p:nvSpPr>
        <p:spPr>
          <a:xfrm>
            <a:off x="5943600" y="404878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26DBF5-9FA1-04B7-2794-E3C1DE74E202}"/>
              </a:ext>
            </a:extLst>
          </p:cNvPr>
          <p:cNvSpPr txBox="1"/>
          <p:nvPr/>
        </p:nvSpPr>
        <p:spPr>
          <a:xfrm>
            <a:off x="4267200" y="4495800"/>
            <a:ext cx="1295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1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529D1-1C5F-13B1-68A3-15FA18F81E65}"/>
              </a:ext>
            </a:extLst>
          </p:cNvPr>
          <p:cNvSpPr txBox="1"/>
          <p:nvPr/>
        </p:nvSpPr>
        <p:spPr>
          <a:xfrm>
            <a:off x="2628900" y="4149827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</a:p>
          <a:p>
            <a:pPr algn="ctr"/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1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1814</Words>
  <Application>Microsoft Office PowerPoint</Application>
  <PresentationFormat>On-screen Show (4:3)</PresentationFormat>
  <Paragraphs>210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맑은 고딕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 QUANG KHAI</dc:title>
  <dc:creator>Microsoft Windows</dc:creator>
  <cp:lastModifiedBy>Nga</cp:lastModifiedBy>
  <cp:revision>159</cp:revision>
  <dcterms:created xsi:type="dcterms:W3CDTF">2011-08-17T07:29:00Z</dcterms:created>
  <dcterms:modified xsi:type="dcterms:W3CDTF">2023-09-09T01:52:12Z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1033-11.2.0.11341</vt:lpwstr>
  </property>
  <property fmtid="{D5CDD505-2E9C-101B-9397-08002B2CF9AE}" pid="3" name="ICV">
    <vt:lpwstr>A3D12F3372264340B660DE65425D4541</vt:lpwstr>
  </property>
</Properties>
</file>