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mpeg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307" r:id="rId4"/>
    <p:sldId id="258" r:id="rId5"/>
    <p:sldId id="286" r:id="rId6"/>
    <p:sldId id="300" r:id="rId7"/>
    <p:sldId id="359" r:id="rId8"/>
    <p:sldId id="301" r:id="rId9"/>
    <p:sldId id="302" r:id="rId10"/>
    <p:sldId id="305" r:id="rId11"/>
    <p:sldId id="306" r:id="rId12"/>
    <p:sldId id="367" r:id="rId13"/>
    <p:sldId id="310" r:id="rId14"/>
    <p:sldId id="364" r:id="rId15"/>
    <p:sldId id="365" r:id="rId16"/>
    <p:sldId id="366" r:id="rId17"/>
    <p:sldId id="312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889128C-D779-4EDF-B197-03811B8B384F}">
          <p14:sldIdLst>
            <p14:sldId id="256"/>
            <p14:sldId id="307"/>
            <p14:sldId id="258"/>
            <p14:sldId id="286"/>
            <p14:sldId id="300"/>
            <p14:sldId id="359"/>
          </p14:sldIdLst>
        </p14:section>
        <p14:section name="Default Section" id="{8D5D5E17-3738-46CD-8AD9-7145A3CFFFF5}">
          <p14:sldIdLst>
            <p14:sldId id="301"/>
          </p14:sldIdLst>
        </p14:section>
        <p14:section name="Untitled Section" id="{73779C34-63DD-434B-BBA7-6205F4167731}">
          <p14:sldIdLst/>
        </p14:section>
        <p14:section name="Untitled Section" id="{CC028364-2083-404D-9678-1F806791A06D}">
          <p14:sldIdLst>
            <p14:sldId id="302"/>
            <p14:sldId id="305"/>
            <p14:sldId id="306"/>
            <p14:sldId id="367"/>
            <p14:sldId id="310"/>
            <p14:sldId id="364"/>
            <p14:sldId id="365"/>
            <p14:sldId id="366"/>
            <p14:sldId id="312"/>
          </p14:sldIdLst>
        </p14:section>
        <p14:section name="Default Section" id="{1B9F2B4A-48BB-44F4-ADB8-6CEBC3B931F0}">
          <p14:sldIdLst/>
        </p14:section>
        <p14:section name="Untitled Section" id="{F7823FA7-4BBC-4A60-950A-C2CEAFFDBB7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66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43" autoAdjust="0"/>
    <p:restoredTop sz="93741" autoAdjust="0"/>
  </p:normalViewPr>
  <p:slideViewPr>
    <p:cSldViewPr snapToGrid="0">
      <p:cViewPr varScale="1">
        <p:scale>
          <a:sx n="113" d="100"/>
          <a:sy n="113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5.wmf"/><Relationship Id="rId1" Type="http://schemas.openxmlformats.org/officeDocument/2006/relationships/image" Target="../media/image1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wmf"/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727D8-2399-414F-80B0-CB73CB752CB0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51BD77-49DC-4AF9-ACD0-FBDE37197DE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vi-V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 err="1"/>
              <a:t>Tỉ</a:t>
            </a:r>
            <a:r>
              <a:rPr lang="vi-VN" altLang="en-US" dirty="0"/>
              <a:t> </a:t>
            </a:r>
            <a:r>
              <a:rPr lang="vi-VN" altLang="en-US" dirty="0" err="1"/>
              <a:t>số</a:t>
            </a:r>
            <a:r>
              <a:rPr lang="vi-VN" altLang="en-US" dirty="0"/>
              <a:t> </a:t>
            </a:r>
            <a:r>
              <a:rPr lang="vi-VN" altLang="en-US" dirty="0" err="1"/>
              <a:t>lượng</a:t>
            </a:r>
            <a:r>
              <a:rPr lang="vi-VN" altLang="en-US" dirty="0"/>
              <a:t> </a:t>
            </a:r>
            <a:r>
              <a:rPr lang="vi-VN" altLang="en-US" dirty="0" err="1"/>
              <a:t>giác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1 </a:t>
            </a:r>
            <a:r>
              <a:rPr lang="vi-VN" altLang="en-US" dirty="0" err="1"/>
              <a:t>góc</a:t>
            </a:r>
            <a:r>
              <a:rPr lang="vi-VN" altLang="en-US" dirty="0"/>
              <a:t> </a:t>
            </a:r>
            <a:r>
              <a:rPr lang="vi-VN" altLang="en-US" dirty="0" err="1"/>
              <a:t>nhọn</a:t>
            </a:r>
            <a:r>
              <a:rPr lang="vi-VN" altLang="en-US" dirty="0"/>
              <a:t> </a:t>
            </a:r>
            <a:r>
              <a:rPr lang="vi-VN" altLang="en-US" dirty="0" err="1"/>
              <a:t>thì</a:t>
            </a:r>
            <a:r>
              <a:rPr lang="vi-VN" altLang="en-US" dirty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 err="1"/>
              <a:t>Tỉ</a:t>
            </a:r>
            <a:r>
              <a:rPr lang="vi-VN" altLang="en-US" dirty="0"/>
              <a:t> </a:t>
            </a:r>
            <a:r>
              <a:rPr lang="vi-VN" altLang="en-US" dirty="0" err="1"/>
              <a:t>số</a:t>
            </a:r>
            <a:r>
              <a:rPr lang="vi-VN" altLang="en-US" dirty="0"/>
              <a:t> </a:t>
            </a:r>
            <a:r>
              <a:rPr lang="vi-VN" altLang="en-US" dirty="0" err="1"/>
              <a:t>lượng</a:t>
            </a:r>
            <a:r>
              <a:rPr lang="vi-VN" altLang="en-US" dirty="0"/>
              <a:t> </a:t>
            </a:r>
            <a:r>
              <a:rPr lang="vi-VN" altLang="en-US" dirty="0" err="1"/>
              <a:t>giác</a:t>
            </a:r>
            <a:r>
              <a:rPr lang="vi-VN" altLang="en-US" dirty="0"/>
              <a:t> </a:t>
            </a:r>
            <a:r>
              <a:rPr lang="vi-VN" altLang="en-US" dirty="0" err="1"/>
              <a:t>của</a:t>
            </a:r>
            <a:r>
              <a:rPr lang="vi-VN" altLang="en-US" dirty="0"/>
              <a:t> 1 </a:t>
            </a:r>
            <a:r>
              <a:rPr lang="vi-VN" altLang="en-US" dirty="0" err="1"/>
              <a:t>góc</a:t>
            </a:r>
            <a:r>
              <a:rPr lang="vi-VN" altLang="en-US" dirty="0"/>
              <a:t> </a:t>
            </a:r>
            <a:r>
              <a:rPr lang="vi-VN" altLang="en-US" dirty="0" err="1"/>
              <a:t>nhọn</a:t>
            </a:r>
            <a:r>
              <a:rPr lang="vi-VN" altLang="en-US" dirty="0"/>
              <a:t> </a:t>
            </a:r>
            <a:r>
              <a:rPr lang="vi-VN" altLang="en-US" dirty="0" err="1"/>
              <a:t>thì</a:t>
            </a:r>
            <a:r>
              <a:rPr lang="vi-VN" altLang="en-US" dirty="0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vi-VN" altLang="en-US" dirty="0"/>
              <a:t>.</a:t>
            </a:r>
          </a:p>
          <a:p>
            <a:endParaRPr lang="vi-V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F59A6-7425-492F-918D-A17FA87023E3}" type="datetimeFigureOut">
              <a:rPr lang="vi-VN" smtClean="0"/>
              <a:t>12/03/2024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19D0-81F2-4A07-9B9B-29A6E058AA31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18.w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" Target="slide15.xml"/><Relationship Id="rId7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slide" Target="slide14.xml"/><Relationship Id="rId10" Type="http://schemas.openxmlformats.org/officeDocument/2006/relationships/image" Target="../media/image25.jpeg"/><Relationship Id="rId4" Type="http://schemas.openxmlformats.org/officeDocument/2006/relationships/image" Target="../media/image22.jpeg"/><Relationship Id="rId9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1.png"/><Relationship Id="rId18" Type="http://schemas.openxmlformats.org/officeDocument/2006/relationships/slide" Target="slide11.xml"/><Relationship Id="rId3" Type="http://schemas.openxmlformats.org/officeDocument/2006/relationships/image" Target="../media/image27.png"/><Relationship Id="rId7" Type="http://schemas.openxmlformats.org/officeDocument/2006/relationships/image" Target="../media/image1.wmf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4.png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29.png"/><Relationship Id="rId5" Type="http://schemas.openxmlformats.org/officeDocument/2006/relationships/image" Target="../media/image26.wmf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.wmf"/><Relationship Id="rId1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oleObject" Target="../embeddings/oleObject33.bin"/><Relationship Id="rId26" Type="http://schemas.openxmlformats.org/officeDocument/2006/relationships/slide" Target="slide11.xml"/><Relationship Id="rId3" Type="http://schemas.openxmlformats.org/officeDocument/2006/relationships/image" Target="../media/image27.png"/><Relationship Id="rId21" Type="http://schemas.openxmlformats.org/officeDocument/2006/relationships/image" Target="../media/image38.wmf"/><Relationship Id="rId7" Type="http://schemas.openxmlformats.org/officeDocument/2006/relationships/image" Target="../media/image5.wmf"/><Relationship Id="rId12" Type="http://schemas.openxmlformats.org/officeDocument/2006/relationships/image" Target="../media/image32.png"/><Relationship Id="rId17" Type="http://schemas.openxmlformats.org/officeDocument/2006/relationships/image" Target="../media/image36.wmf"/><Relationship Id="rId25" Type="http://schemas.openxmlformats.org/officeDocument/2006/relationships/image" Target="../media/image40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2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31.png"/><Relationship Id="rId24" Type="http://schemas.openxmlformats.org/officeDocument/2006/relationships/oleObject" Target="../embeddings/oleObject36.bin"/><Relationship Id="rId5" Type="http://schemas.openxmlformats.org/officeDocument/2006/relationships/image" Target="../media/image1.wmf"/><Relationship Id="rId15" Type="http://schemas.openxmlformats.org/officeDocument/2006/relationships/image" Target="../media/image35.png"/><Relationship Id="rId23" Type="http://schemas.openxmlformats.org/officeDocument/2006/relationships/image" Target="../media/image39.wmf"/><Relationship Id="rId10" Type="http://schemas.openxmlformats.org/officeDocument/2006/relationships/image" Target="../media/image30.png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30.bin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oleObject" Target="../embeddings/oleObject3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13" Type="http://schemas.openxmlformats.org/officeDocument/2006/relationships/image" Target="../media/image46.png"/><Relationship Id="rId18" Type="http://schemas.openxmlformats.org/officeDocument/2006/relationships/slide" Target="slide11.xml"/><Relationship Id="rId3" Type="http://schemas.openxmlformats.org/officeDocument/2006/relationships/image" Target="../media/image42.png"/><Relationship Id="rId7" Type="http://schemas.openxmlformats.org/officeDocument/2006/relationships/image" Target="../media/image1.wmf"/><Relationship Id="rId12" Type="http://schemas.openxmlformats.org/officeDocument/2006/relationships/image" Target="../media/image45.png"/><Relationship Id="rId17" Type="http://schemas.openxmlformats.org/officeDocument/2006/relationships/image" Target="../media/image50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9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44.png"/><Relationship Id="rId5" Type="http://schemas.openxmlformats.org/officeDocument/2006/relationships/image" Target="../media/image41.wmf"/><Relationship Id="rId15" Type="http://schemas.openxmlformats.org/officeDocument/2006/relationships/image" Target="../media/image48.png"/><Relationship Id="rId10" Type="http://schemas.openxmlformats.org/officeDocument/2006/relationships/image" Target="../media/image43.png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.wmf"/><Relationship Id="rId1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slideLayout" Target="../slideLayouts/slideLayout13.xml"/><Relationship Id="rId16" Type="http://schemas.openxmlformats.org/officeDocument/2006/relationships/slide" Target="slide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.wmf"/><Relationship Id="rId15" Type="http://schemas.openxmlformats.org/officeDocument/2006/relationships/image" Target="../media/image51.w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6.png"/><Relationship Id="rId14" Type="http://schemas.openxmlformats.org/officeDocument/2006/relationships/oleObject" Target="../embeddings/oleObject41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8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7.emf"/><Relationship Id="rId5" Type="http://schemas.openxmlformats.org/officeDocument/2006/relationships/image" Target="../media/image2.wmf"/><Relationship Id="rId15" Type="http://schemas.openxmlformats.org/officeDocument/2006/relationships/image" Target="../media/image9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20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5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3.e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15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4875369" y="1560785"/>
            <a:ext cx="2781701" cy="3128211"/>
          </a:xfrm>
          <a:prstGeom prst="rtTriangl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4875366" y="4507397"/>
            <a:ext cx="175017" cy="1845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7" name="Straight Connector 6"/>
          <p:cNvCxnSpPr/>
          <p:nvPr/>
        </p:nvCxnSpPr>
        <p:spPr>
          <a:xfrm>
            <a:off x="4859803" y="1544881"/>
            <a:ext cx="2812825" cy="31534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875366" y="1544881"/>
            <a:ext cx="0" cy="315348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4875366" y="4688996"/>
            <a:ext cx="280690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048524" y="3225268"/>
            <a:ext cx="1799756" cy="112864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2904481">
            <a:off x="5666689" y="2887115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huyền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5479402">
            <a:off x="7127789" y="4388645"/>
            <a:ext cx="604911" cy="50173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114800" y="291386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4" imgW="3048000" imgH="4572000" progId="Equation.DSMT4">
                  <p:embed/>
                </p:oleObj>
              </mc:Choice>
              <mc:Fallback>
                <p:oleObj name="Equation" r:id="rId4" imgW="3048000" imgH="4572000" progId="Equation.DSMT4">
                  <p:embed/>
                  <p:pic>
                    <p:nvPicPr>
                      <p:cNvPr id="0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291386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6920195" y="4344283"/>
          <a:ext cx="309736" cy="28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6" imgW="3657600" imgH="3352800" progId="Equation.DSMT4">
                  <p:embed/>
                </p:oleObj>
              </mc:Choice>
              <mc:Fallback>
                <p:oleObj name="Equation" r:id="rId6" imgW="3657600" imgH="3352800" progId="Equation.DSMT4">
                  <p:embed/>
                  <p:pic>
                    <p:nvPicPr>
                      <p:cNvPr id="0" name="Object 2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20195" y="4344283"/>
                        <a:ext cx="309736" cy="28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3800191" y="2734147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53873" y="4685113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kề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4610848" y="468599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A</a:t>
            </a:r>
          </a:p>
        </p:txBody>
      </p:sp>
      <p:sp>
        <p:nvSpPr>
          <p:cNvPr id="8" name="TextBox 2"/>
          <p:cNvSpPr txBox="1"/>
          <p:nvPr/>
        </p:nvSpPr>
        <p:spPr>
          <a:xfrm>
            <a:off x="7683117" y="469199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B</a:t>
            </a:r>
          </a:p>
        </p:txBody>
      </p:sp>
      <p:sp>
        <p:nvSpPr>
          <p:cNvPr id="9" name="TextBox 5"/>
          <p:cNvSpPr txBox="1"/>
          <p:nvPr/>
        </p:nvSpPr>
        <p:spPr>
          <a:xfrm>
            <a:off x="4697146" y="114941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C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/>
      <p:bldP spid="22" grpId="0" animBg="1"/>
      <p:bldP spid="27" grpId="0"/>
      <p:bldP spid="28" grpId="0"/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 flipV="1">
            <a:off x="705247" y="2263776"/>
            <a:ext cx="1368558" cy="1890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052135" y="2259359"/>
            <a:ext cx="2596738" cy="18906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00830" y="4145586"/>
            <a:ext cx="3952732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2177964">
            <a:off x="2005332" y="2317197"/>
            <a:ext cx="175162" cy="165877"/>
          </a:xfrm>
          <a:prstGeom prst="rect">
            <a:avLst/>
          </a:prstGeom>
          <a:noFill/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1973228" y="1802574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2052" y="3923587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28083" y="3923587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sp>
        <p:nvSpPr>
          <p:cNvPr id="4" name="TextBox 3"/>
          <p:cNvSpPr txBox="1"/>
          <p:nvPr/>
        </p:nvSpPr>
        <p:spPr>
          <a:xfrm rot="18226337">
            <a:off x="954715" y="2826095"/>
            <a:ext cx="63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dirty="0"/>
              <a:t>6cm</a:t>
            </a:r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 rot="2088620">
            <a:off x="3014513" y="2791773"/>
            <a:ext cx="6396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dirty="0"/>
              <a:t>8</a:t>
            </a:r>
            <a:r>
              <a:rPr lang="vi-VN" sz="1800" dirty="0"/>
              <a:t>cm</a:t>
            </a:r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873297" y="142542"/>
            <a:ext cx="11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endParaRPr lang="vi-VN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161856" y="313179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3" imgW="3048000" imgH="4572000" progId="Equation.DSMT4">
                  <p:embed/>
                </p:oleObj>
              </mc:Choice>
              <mc:Fallback>
                <p:oleObj name="Equation" r:id="rId3" imgW="3048000" imgH="4572000" progId="Equation.DSMT4">
                  <p:embed/>
                  <p:pic>
                    <p:nvPicPr>
                      <p:cNvPr id="0" name="Object 1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1856" y="313179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5581767" y="727352"/>
            <a:ext cx="4688143" cy="1740495"/>
            <a:chOff x="5581767" y="727352"/>
            <a:chExt cx="4688143" cy="1740495"/>
          </a:xfrm>
        </p:grpSpPr>
        <p:sp>
          <p:nvSpPr>
            <p:cNvPr id="8" name="TextBox 7"/>
            <p:cNvSpPr txBox="1"/>
            <p:nvPr/>
          </p:nvSpPr>
          <p:spPr>
            <a:xfrm>
              <a:off x="5585281" y="727352"/>
              <a:ext cx="44564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/>
                <a:t>Xét</a:t>
              </a:r>
              <a:r>
                <a:rPr lang="vi-VN" sz="2400" dirty="0"/>
                <a:t> </a:t>
              </a:r>
              <a:r>
                <a:rPr lang="vi-VN" sz="2400" dirty="0">
                  <a:sym typeface="Symbol" panose="05050102010706020507" pitchFamily="18" charset="2"/>
                </a:rPr>
                <a:t>ABC vuông </a:t>
              </a:r>
              <a:r>
                <a:rPr lang="vi-VN" sz="2400" dirty="0" err="1">
                  <a:sym typeface="Symbol" panose="05050102010706020507" pitchFamily="18" charset="2"/>
                </a:rPr>
                <a:t>tại</a:t>
              </a:r>
              <a:r>
                <a:rPr lang="vi-VN" sz="2400" dirty="0">
                  <a:sym typeface="Symbol" panose="05050102010706020507" pitchFamily="18" charset="2"/>
                </a:rPr>
                <a:t> B </a:t>
              </a:r>
              <a:r>
                <a:rPr lang="vi-VN" sz="2400" dirty="0" err="1">
                  <a:sym typeface="Symbol" panose="05050102010706020507" pitchFamily="18" charset="2"/>
                </a:rPr>
                <a:t>có</a:t>
              </a:r>
              <a:r>
                <a:rPr lang="vi-VN" sz="2400" dirty="0">
                  <a:sym typeface="Symbol" panose="05050102010706020507" pitchFamily="18" charset="2"/>
                </a:rPr>
                <a:t>:</a:t>
              </a:r>
              <a:endParaRPr lang="vi-VN" sz="24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581767" y="1147174"/>
              <a:ext cx="46881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  <a:r>
                <a:rPr lang="vi-VN" sz="2400" baseline="30000" dirty="0"/>
                <a:t>2 </a:t>
              </a:r>
              <a:r>
                <a:rPr lang="vi-VN" sz="2400" dirty="0"/>
                <a:t> = AB</a:t>
              </a:r>
              <a:r>
                <a:rPr lang="vi-VN" sz="2400" baseline="30000" dirty="0"/>
                <a:t>2</a:t>
              </a:r>
              <a:r>
                <a:rPr lang="vi-VN" sz="2400" dirty="0"/>
                <a:t> + BC</a:t>
              </a:r>
              <a:r>
                <a:rPr lang="vi-VN" sz="2400" baseline="30000" dirty="0"/>
                <a:t>2</a:t>
              </a:r>
              <a:r>
                <a:rPr lang="vi-VN" sz="2400" dirty="0"/>
                <a:t> (</a:t>
              </a:r>
              <a:r>
                <a:rPr lang="vi-VN" sz="2400" dirty="0" err="1"/>
                <a:t>định</a:t>
              </a:r>
              <a:r>
                <a:rPr lang="vi-VN" sz="2400" dirty="0"/>
                <a:t> </a:t>
              </a:r>
              <a:r>
                <a:rPr lang="vi-VN" sz="2400" dirty="0" err="1"/>
                <a:t>lí</a:t>
              </a:r>
              <a:r>
                <a:rPr lang="vi-VN" sz="2400" dirty="0"/>
                <a:t> </a:t>
              </a:r>
              <a:r>
                <a:rPr lang="vi-VN" sz="2400" dirty="0" err="1"/>
                <a:t>Pytago</a:t>
              </a:r>
              <a:r>
                <a:rPr lang="vi-VN" sz="2400" dirty="0"/>
                <a:t>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00101" y="1546366"/>
              <a:ext cx="2917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  <a:r>
                <a:rPr lang="vi-VN" sz="2400" baseline="30000" dirty="0"/>
                <a:t>2 </a:t>
              </a:r>
              <a:r>
                <a:rPr lang="vi-VN" sz="2400" dirty="0"/>
                <a:t> = 6</a:t>
              </a:r>
              <a:r>
                <a:rPr lang="vi-VN" sz="2400" baseline="30000" dirty="0"/>
                <a:t>2</a:t>
              </a:r>
              <a:r>
                <a:rPr lang="vi-VN" sz="2400" dirty="0"/>
                <a:t> + 8</a:t>
              </a:r>
              <a:r>
                <a:rPr lang="vi-VN" sz="2400" baseline="30000" dirty="0"/>
                <a:t>2</a:t>
              </a:r>
              <a:r>
                <a:rPr lang="vi-VN" sz="2400" dirty="0"/>
                <a:t> = 100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0101" y="2006182"/>
              <a:ext cx="38802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Suy ra AC</a:t>
              </a:r>
              <a:r>
                <a:rPr lang="vi-VN" sz="2400" baseline="30000" dirty="0"/>
                <a:t> </a:t>
              </a:r>
              <a:r>
                <a:rPr lang="vi-VN" sz="2400" dirty="0"/>
                <a:t> =         =10 (</a:t>
              </a:r>
              <a:r>
                <a:rPr lang="vi-VN" sz="2400" dirty="0" err="1"/>
                <a:t>cm</a:t>
              </a:r>
              <a:r>
                <a:rPr lang="vi-VN" sz="2400" dirty="0"/>
                <a:t>)</a:t>
              </a: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7418776" y="1960132"/>
            <a:ext cx="740523" cy="4936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5" name="Equation" r:id="rId5" imgW="9144000" imgH="6096000" progId="Equation.DSMT4">
                    <p:embed/>
                  </p:oleObj>
                </mc:Choice>
                <mc:Fallback>
                  <p:oleObj name="Equation" r:id="rId5" imgW="9144000" imgH="6096000" progId="Equation.DSMT4">
                    <p:embed/>
                    <p:pic>
                      <p:nvPicPr>
                        <p:cNvPr id="0" name="Object 1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7418776" y="1960132"/>
                          <a:ext cx="740523" cy="49368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5" name="Group 84"/>
          <p:cNvGrpSpPr/>
          <p:nvPr/>
        </p:nvGrpSpPr>
        <p:grpSpPr>
          <a:xfrm>
            <a:off x="5564808" y="2481293"/>
            <a:ext cx="4943716" cy="4085411"/>
            <a:chOff x="5564808" y="2481293"/>
            <a:chExt cx="4943716" cy="4085411"/>
          </a:xfrm>
        </p:grpSpPr>
        <p:sp>
          <p:nvSpPr>
            <p:cNvPr id="17" name="TextBox 15"/>
            <p:cNvSpPr txBox="1"/>
            <p:nvPr/>
          </p:nvSpPr>
          <p:spPr>
            <a:xfrm>
              <a:off x="5564808" y="2481293"/>
              <a:ext cx="494371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400" dirty="0" err="1"/>
                <a:t>Các</a:t>
              </a:r>
              <a:r>
                <a:rPr lang="vi-VN" sz="2400" dirty="0"/>
                <a:t> </a:t>
              </a:r>
              <a:r>
                <a:rPr lang="vi-VN" sz="2400" dirty="0" err="1"/>
                <a:t>tỉ</a:t>
              </a:r>
              <a:r>
                <a:rPr lang="vi-VN" sz="2400" dirty="0"/>
                <a:t> </a:t>
              </a:r>
              <a:r>
                <a:rPr lang="vi-VN" sz="2400" dirty="0" err="1"/>
                <a:t>số</a:t>
              </a:r>
              <a:r>
                <a:rPr lang="vi-VN" sz="2400" dirty="0"/>
                <a:t> </a:t>
              </a:r>
              <a:r>
                <a:rPr lang="vi-VN" sz="2400" dirty="0" err="1"/>
                <a:t>lượng</a:t>
              </a:r>
              <a:r>
                <a:rPr lang="vi-VN" sz="2400" dirty="0"/>
                <a:t> </a:t>
              </a:r>
              <a:r>
                <a:rPr lang="vi-VN" sz="2400" dirty="0" err="1"/>
                <a:t>giác</a:t>
              </a:r>
              <a:r>
                <a:rPr lang="vi-VN" sz="2400" dirty="0"/>
                <a:t> </a:t>
              </a:r>
              <a:r>
                <a:rPr lang="vi-VN" sz="2400" dirty="0" err="1"/>
                <a:t>của</a:t>
              </a:r>
              <a:r>
                <a:rPr lang="vi-VN" sz="2400" dirty="0"/>
                <a:t> </a:t>
              </a:r>
              <a:r>
                <a:rPr lang="vi-VN" sz="2400" dirty="0" err="1"/>
                <a:t>góc</a:t>
              </a:r>
              <a:r>
                <a:rPr lang="vi-VN" sz="2400" dirty="0"/>
                <a:t> A </a:t>
              </a:r>
              <a:r>
                <a:rPr lang="vi-VN" sz="2400" dirty="0" err="1"/>
                <a:t>là</a:t>
              </a:r>
              <a:r>
                <a:rPr lang="vi-VN" sz="2400" dirty="0"/>
                <a:t>:</a:t>
              </a:r>
            </a:p>
          </p:txBody>
        </p:sp>
        <p:sp>
          <p:nvSpPr>
            <p:cNvPr id="18" name="TextBox 16"/>
            <p:cNvSpPr txBox="1"/>
            <p:nvPr/>
          </p:nvSpPr>
          <p:spPr>
            <a:xfrm>
              <a:off x="5702158" y="3131754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sin     </a:t>
              </a:r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19" name="TextBox 17"/>
            <p:cNvSpPr txBox="1"/>
            <p:nvPr/>
          </p:nvSpPr>
          <p:spPr>
            <a:xfrm>
              <a:off x="6871751" y="2925854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BC</a:t>
              </a:r>
            </a:p>
          </p:txBody>
        </p:sp>
        <p:sp>
          <p:nvSpPr>
            <p:cNvPr id="20" name="TextBox 18"/>
            <p:cNvSpPr txBox="1"/>
            <p:nvPr/>
          </p:nvSpPr>
          <p:spPr>
            <a:xfrm>
              <a:off x="6886206" y="3378861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6929702" y="3378861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6167143" y="2976619"/>
            <a:ext cx="372360" cy="5585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6" name="Equation" r:id="rId7" imgW="3657600" imgH="5486400" progId="Equation.DSMT4">
                    <p:embed/>
                  </p:oleObj>
                </mc:Choice>
                <mc:Fallback>
                  <p:oleObj name="Equation" r:id="rId7" imgW="3657600" imgH="5486400" progId="Equation.DSMT4">
                    <p:embed/>
                    <p:pic>
                      <p:nvPicPr>
                        <p:cNvPr id="0" name="Object 21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67143" y="2976619"/>
                          <a:ext cx="372360" cy="5585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TextBox 22"/>
            <p:cNvSpPr txBox="1"/>
            <p:nvPr/>
          </p:nvSpPr>
          <p:spPr>
            <a:xfrm>
              <a:off x="7450883" y="3156179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7830827" y="3414379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7"/>
            <p:cNvSpPr txBox="1"/>
            <p:nvPr/>
          </p:nvSpPr>
          <p:spPr>
            <a:xfrm>
              <a:off x="8351102" y="3157331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30" name="TextBox 28"/>
            <p:cNvSpPr txBox="1"/>
            <p:nvPr/>
          </p:nvSpPr>
          <p:spPr>
            <a:xfrm>
              <a:off x="7879464" y="2993301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8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49221" y="4071946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/>
                <a:t>cos</a:t>
              </a:r>
              <a:r>
                <a:rPr lang="vi-VN" sz="2400" dirty="0"/>
                <a:t>   </a:t>
              </a:r>
              <a:r>
                <a:rPr lang="vi-VN" sz="2400" dirty="0">
                  <a:sym typeface="Symbol" panose="05050102010706020507" pitchFamily="18" charset="2"/>
                </a:rPr>
                <a:t> =</a:t>
              </a:r>
              <a:endParaRPr lang="vi-VN" sz="24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91964" y="3866046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06419" y="4319053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AC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6949915" y="4319053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36" name="Object 35"/>
            <p:cNvGraphicFramePr>
              <a:graphicFrameLocks noChangeAspect="1"/>
            </p:cNvGraphicFramePr>
            <p:nvPr/>
          </p:nvGraphicFramePr>
          <p:xfrm>
            <a:off x="6208137" y="3895579"/>
            <a:ext cx="392683" cy="5869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7" name="Equation" r:id="rId9" imgW="3657600" imgH="5486400" progId="Equation.DSMT4">
                    <p:embed/>
                  </p:oleObj>
                </mc:Choice>
                <mc:Fallback>
                  <p:oleObj name="Equation" r:id="rId9" imgW="3657600" imgH="5486400" progId="Equation.DSMT4">
                    <p:embed/>
                    <p:pic>
                      <p:nvPicPr>
                        <p:cNvPr id="0" name="Object 35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6208137" y="3895579"/>
                          <a:ext cx="392683" cy="58695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" name="TextBox 37"/>
            <p:cNvSpPr txBox="1"/>
            <p:nvPr/>
          </p:nvSpPr>
          <p:spPr>
            <a:xfrm>
              <a:off x="7471096" y="4096371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678283" y="5027105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tan    </a:t>
              </a:r>
              <a:r>
                <a:rPr lang="vi-VN" sz="2400" dirty="0">
                  <a:sym typeface="Symbol" panose="05050102010706020507" pitchFamily="18" charset="2"/>
                </a:rPr>
                <a:t> =</a:t>
              </a:r>
              <a:endParaRPr lang="vi-VN" sz="2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869821" y="4821205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BC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884276" y="5274212"/>
              <a:ext cx="5950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AB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6927772" y="5274212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48" name="Object 47"/>
            <p:cNvGraphicFramePr>
              <a:graphicFrameLocks noChangeAspect="1"/>
            </p:cNvGraphicFramePr>
            <p:nvPr/>
          </p:nvGraphicFramePr>
          <p:xfrm>
            <a:off x="6224692" y="4812638"/>
            <a:ext cx="405761" cy="609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8" name="Equation" r:id="rId11" imgW="3657600" imgH="5486400" progId="Equation.DSMT4">
                    <p:embed/>
                  </p:oleObj>
                </mc:Choice>
                <mc:Fallback>
                  <p:oleObj name="Equation" r:id="rId11" imgW="3657600" imgH="5486400" progId="Equation.DSMT4">
                    <p:embed/>
                    <p:pic>
                      <p:nvPicPr>
                        <p:cNvPr id="0" name="Object 4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6224692" y="4812638"/>
                          <a:ext cx="405761" cy="60935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TextBox 49"/>
            <p:cNvSpPr txBox="1"/>
            <p:nvPr/>
          </p:nvSpPr>
          <p:spPr>
            <a:xfrm>
              <a:off x="7448953" y="5051530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7828897" y="5309730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8349172" y="5052682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78206" y="4829364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8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707162" y="5857932"/>
              <a:ext cx="17004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 err="1"/>
                <a:t>cot</a:t>
              </a:r>
              <a:r>
                <a:rPr lang="vi-VN" sz="2400" dirty="0"/>
                <a:t>  </a:t>
              </a:r>
              <a:r>
                <a:rPr lang="vi-VN" sz="2400" dirty="0">
                  <a:sym typeface="Symbol" panose="05050102010706020507" pitchFamily="18" charset="2"/>
                </a:rPr>
                <a:t>   =</a:t>
              </a:r>
              <a:endParaRPr lang="vi-VN" sz="2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854810" y="5652032"/>
              <a:ext cx="7301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AB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869265" y="6105039"/>
              <a:ext cx="612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BC</a:t>
              </a: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6912761" y="6105039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aphicFrame>
          <p:nvGraphicFramePr>
            <p:cNvPr id="58" name="Object 57"/>
            <p:cNvGraphicFramePr>
              <a:graphicFrameLocks noChangeAspect="1"/>
            </p:cNvGraphicFramePr>
            <p:nvPr/>
          </p:nvGraphicFramePr>
          <p:xfrm>
            <a:off x="6225663" y="5667904"/>
            <a:ext cx="390820" cy="5848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69" name="Equation" r:id="rId13" imgW="3657600" imgH="5486400" progId="Equation.DSMT4">
                    <p:embed/>
                  </p:oleObj>
                </mc:Choice>
                <mc:Fallback>
                  <p:oleObj name="Equation" r:id="rId13" imgW="3657600" imgH="5486400" progId="Equation.DSMT4">
                    <p:embed/>
                    <p:pic>
                      <p:nvPicPr>
                        <p:cNvPr id="0" name="Object 57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6225663" y="5667904"/>
                          <a:ext cx="390820" cy="5848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0" name="TextBox 59"/>
            <p:cNvSpPr txBox="1"/>
            <p:nvPr/>
          </p:nvSpPr>
          <p:spPr>
            <a:xfrm>
              <a:off x="7433942" y="5882357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7813886" y="6140557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8334161" y="5883509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863195" y="5660191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6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924309" y="5266533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6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889407" y="6064202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8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793860" y="3405035"/>
              <a:ext cx="790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10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83308" y="2951659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4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811877" y="3373954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5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8712346" y="3416269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7866387" y="4347091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8386662" y="4090043"/>
              <a:ext cx="40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>
                  <a:sym typeface="Symbol" panose="05050102010706020507" pitchFamily="18" charset="2"/>
                </a:rPr>
                <a:t>=</a:t>
              </a:r>
              <a:endParaRPr lang="vi-VN" sz="2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15024" y="3926013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6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829420" y="4337747"/>
              <a:ext cx="790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10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8818868" y="3884371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3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8847437" y="4306666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5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8747906" y="4348981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8799001" y="4818840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4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8827570" y="5241135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3</a:t>
              </a:r>
            </a:p>
          </p:txBody>
        </p:sp>
        <p:cxnSp>
          <p:nvCxnSpPr>
            <p:cNvPr id="81" name="Straight Connector 80"/>
            <p:cNvCxnSpPr/>
            <p:nvPr/>
          </p:nvCxnSpPr>
          <p:spPr>
            <a:xfrm>
              <a:off x="8728039" y="5283450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8690473" y="5641907"/>
              <a:ext cx="5629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3</a:t>
              </a: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8719042" y="6064202"/>
              <a:ext cx="4648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4</a:t>
              </a:r>
            </a:p>
          </p:txBody>
        </p:sp>
        <p:cxnSp>
          <p:nvCxnSpPr>
            <p:cNvPr id="84" name="Straight Connector 83"/>
            <p:cNvCxnSpPr/>
            <p:nvPr/>
          </p:nvCxnSpPr>
          <p:spPr>
            <a:xfrm>
              <a:off x="8619511" y="6106517"/>
              <a:ext cx="479016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TextBox 1"/>
          <p:cNvSpPr txBox="1"/>
          <p:nvPr/>
        </p:nvSpPr>
        <p:spPr>
          <a:xfrm>
            <a:off x="4617478" y="3923587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sp>
        <p:nvSpPr>
          <p:cNvPr id="41" name="TextBox 15"/>
          <p:cNvSpPr txBox="1"/>
          <p:nvPr/>
        </p:nvSpPr>
        <p:spPr>
          <a:xfrm>
            <a:off x="2270674" y="420999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/>
              <a:t>10 </a:t>
            </a:r>
            <a:r>
              <a:rPr lang="vi-VN" dirty="0" err="1"/>
              <a:t>cm</a:t>
            </a:r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096242"/>
            <a:ext cx="7867650" cy="4665516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162175" y="1085865"/>
            <a:ext cx="3884324" cy="25409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/>
          <p:cNvSpPr/>
          <p:nvPr/>
        </p:nvSpPr>
        <p:spPr>
          <a:xfrm>
            <a:off x="5728691" y="3807648"/>
            <a:ext cx="1202635" cy="40602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Rectangle 29"/>
          <p:cNvSpPr/>
          <p:nvPr/>
        </p:nvSpPr>
        <p:spPr>
          <a:xfrm>
            <a:off x="6056243" y="1092298"/>
            <a:ext cx="3884324" cy="254095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Rectangle 30"/>
          <p:cNvSpPr/>
          <p:nvPr/>
        </p:nvSpPr>
        <p:spPr>
          <a:xfrm>
            <a:off x="2117546" y="3711330"/>
            <a:ext cx="3973582" cy="198890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6056243" y="3611982"/>
            <a:ext cx="3973582" cy="2053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096240"/>
            <a:ext cx="3884324" cy="2573127"/>
          </a:xfrm>
          <a:prstGeom prst="rect">
            <a:avLst/>
          </a:prstGeom>
        </p:spPr>
      </p:pic>
      <p:pic>
        <p:nvPicPr>
          <p:cNvPr id="24" name="Picture 2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7801" y="3611982"/>
            <a:ext cx="3960929" cy="2173588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99" y="1100138"/>
            <a:ext cx="4084870" cy="2554390"/>
          </a:xfrm>
          <a:prstGeom prst="rect">
            <a:avLst/>
          </a:prstGeom>
        </p:spPr>
      </p:pic>
      <p:pic>
        <p:nvPicPr>
          <p:cNvPr id="26" name="Picture 25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973" y="3625416"/>
            <a:ext cx="4153396" cy="2146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1.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tam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vuông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Khi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sin      =?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8943109" y="1003931"/>
          <a:ext cx="520565" cy="824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4" imgW="3657600" imgH="5791200" progId="Equation.DSMT4">
                  <p:embed/>
                </p:oleObj>
              </mc:Choice>
              <mc:Fallback>
                <p:oleObj name="Equation" r:id="rId4" imgW="3657600" imgH="57912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43109" y="1003931"/>
                        <a:ext cx="520565" cy="8242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4504907" y="195897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Equation" r:id="rId6" imgW="3048000" imgH="4572000" progId="Equation.DSMT4">
                  <p:embed/>
                </p:oleObj>
              </mc:Choice>
              <mc:Fallback>
                <p:oleObj name="Equation" r:id="rId6" imgW="3048000" imgH="45720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04907" y="1958978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4631492" y="2067612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45947" y="2520619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4698319" y="252061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07898" y="3044943"/>
            <a:ext cx="91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622353" y="3497950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4674725" y="3497950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524200" y="4144401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38654" y="4597408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591026" y="459740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591026" y="5223231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597011" y="5676238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657852" y="567623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4086206" y="2381066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Equation" r:id="rId8" imgW="152400" imgH="228600" progId="Equation.DSMT4">
                  <p:embed/>
                </p:oleObj>
              </mc:Choice>
              <mc:Fallback>
                <p:oleObj name="Equation" r:id="rId8" imgW="152400" imgH="228600" progId="Equation.DSMT4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6206" y="2381066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990795" y="2158096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A.       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027485" y="3113109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B.      </a:t>
            </a:r>
            <a:r>
              <a:rPr lang="vi-VN" sz="3200" dirty="0"/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027485" y="4168170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C.      </a:t>
            </a:r>
            <a:r>
              <a:rPr lang="vi-VN" sz="3200" dirty="0"/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035418" y="5276164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D.      </a:t>
            </a:r>
            <a:r>
              <a:rPr lang="vi-VN" sz="3200" dirty="0"/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3921652" y="3116172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sp>
        <p:nvSpPr>
          <p:cNvPr id="87" name="Action Button: Return 86">
            <a:hlinkClick r:id="rId18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+mj-lt"/>
                <a:cs typeface="Times New Roman" panose="02020603050405020304" pitchFamily="18" charset="0"/>
              </a:rPr>
              <a:t>Câu 2.</a:t>
            </a:r>
            <a:r>
              <a:rPr lang="en-US" sz="3200" i="1" dirty="0">
                <a:latin typeface="+mj-lt"/>
                <a:cs typeface="Times New Roman" panose="02020603050405020304" pitchFamily="18" charset="0"/>
              </a:rPr>
              <a:t> Cho </a:t>
            </a:r>
            <a:r>
              <a:rPr lang="vi-VN" sz="3200" i="1" dirty="0" err="1">
                <a:latin typeface="+mj-lt"/>
                <a:cs typeface="Times New Roman" panose="02020603050405020304" pitchFamily="18" charset="0"/>
              </a:rPr>
              <a:t>hình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+mj-lt"/>
                <a:cs typeface="Times New Roman" panose="02020603050405020304" pitchFamily="18" charset="0"/>
              </a:rPr>
              <a:t>vẽ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. Khi </a:t>
            </a:r>
            <a:r>
              <a:rPr lang="vi-VN" sz="3200" i="1" dirty="0" err="1">
                <a:latin typeface="+mj-lt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 tan 60</a:t>
            </a:r>
            <a:r>
              <a:rPr lang="vi-VN" sz="3200" i="1" baseline="30000" dirty="0">
                <a:latin typeface="+mj-lt"/>
                <a:cs typeface="Times New Roman" panose="02020603050405020304" pitchFamily="18" charset="0"/>
              </a:rPr>
              <a:t>0</a:t>
            </a:r>
            <a:r>
              <a:rPr lang="vi-VN" sz="3200" i="1" dirty="0">
                <a:latin typeface="+mj-lt"/>
                <a:cs typeface="Times New Roman" panose="02020603050405020304" pitchFamily="18" charset="0"/>
              </a:rPr>
              <a:t> =?</a:t>
            </a:r>
            <a:endParaRPr lang="en-US" sz="2800" i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3909996" y="195897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5" name="Equation" r:id="rId4" imgW="3048000" imgH="4572000" progId="Equation.DSMT4">
                  <p:embed/>
                </p:oleObj>
              </mc:Choice>
              <mc:Fallback>
                <p:oleObj name="Equation" r:id="rId4" imgW="3048000" imgH="4572000" progId="Equation.DSMT4">
                  <p:embed/>
                  <p:pic>
                    <p:nvPicPr>
                      <p:cNvPr id="0" name="Object 3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9996" y="1958978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4638669" y="2222189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6" imgW="152400" imgH="228600" progId="Equation.DSMT4">
                  <p:embed/>
                </p:oleObj>
              </mc:Choice>
              <mc:Fallback>
                <p:oleObj name="Equation" r:id="rId6" imgW="152400" imgH="228600" progId="Equation.DSMT4">
                  <p:embed/>
                  <p:pic>
                    <p:nvPicPr>
                      <p:cNvPr id="0" name="Object 5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638669" y="2222189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157965" y="2025188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157965" y="2898627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B.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43419" y="3822593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191607" y="4739097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D.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3081790" y="3806576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sp>
        <p:nvSpPr>
          <p:cNvPr id="72" name="Right Triangle 71"/>
          <p:cNvSpPr/>
          <p:nvPr/>
        </p:nvSpPr>
        <p:spPr>
          <a:xfrm flipH="1">
            <a:off x="6776278" y="2375484"/>
            <a:ext cx="1483692" cy="2676518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7989038" y="4770146"/>
            <a:ext cx="270933" cy="28185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+mj-lt"/>
            </a:endParaRPr>
          </a:p>
        </p:txBody>
      </p:sp>
      <p:sp>
        <p:nvSpPr>
          <p:cNvPr id="79" name="TextBox 16"/>
          <p:cNvSpPr txBox="1"/>
          <p:nvPr/>
        </p:nvSpPr>
        <p:spPr>
          <a:xfrm>
            <a:off x="8157909" y="4995451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>
                <a:latin typeface="+mj-lt"/>
              </a:rPr>
              <a:t>A</a:t>
            </a:r>
            <a:endParaRPr lang="vi-VN" sz="2400" dirty="0">
              <a:latin typeface="+mj-lt"/>
            </a:endParaRPr>
          </a:p>
        </p:txBody>
      </p:sp>
      <p:sp>
        <p:nvSpPr>
          <p:cNvPr id="80" name="TextBox 16"/>
          <p:cNvSpPr txBox="1"/>
          <p:nvPr/>
        </p:nvSpPr>
        <p:spPr>
          <a:xfrm>
            <a:off x="6425212" y="4977359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B</a:t>
            </a:r>
          </a:p>
        </p:txBody>
      </p:sp>
      <p:sp>
        <p:nvSpPr>
          <p:cNvPr id="81" name="TextBox 16"/>
          <p:cNvSpPr txBox="1"/>
          <p:nvPr/>
        </p:nvSpPr>
        <p:spPr>
          <a:xfrm>
            <a:off x="8112187" y="1912223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+mj-lt"/>
              </a:rPr>
              <a:t>C</a:t>
            </a:r>
          </a:p>
        </p:txBody>
      </p:sp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83021" y="4634405"/>
            <a:ext cx="599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j-lt"/>
              </a:rPr>
              <a:t>60</a:t>
            </a:r>
            <a:r>
              <a:rPr lang="en-US" sz="2400" baseline="30000" dirty="0">
                <a:latin typeface="+mj-lt"/>
              </a:rPr>
              <a:t>0</a:t>
            </a:r>
            <a:endParaRPr lang="vi-VN" sz="24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48510" y="5096070"/>
            <a:ext cx="420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72455" y="3517200"/>
            <a:ext cx="472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+mj-lt"/>
              </a:rPr>
              <a:t>2a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321599" y="3459179"/>
          <a:ext cx="636410" cy="509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16" imgW="7620000" imgH="6096000" progId="Equation.DSMT4">
                  <p:embed/>
                </p:oleObj>
              </mc:Choice>
              <mc:Fallback>
                <p:oleObj name="Equation" r:id="rId16" imgW="7620000" imgH="6096000" progId="Equation.DSMT4">
                  <p:embed/>
                  <p:pic>
                    <p:nvPicPr>
                      <p:cNvPr id="0" name="Picture 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321599" y="3459179"/>
                        <a:ext cx="636410" cy="5091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3739716" y="3816410"/>
          <a:ext cx="477570" cy="53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" name="Equation" r:id="rId18" imgW="5486400" imgH="6096000" progId="Equation.DSMT4">
                  <p:embed/>
                </p:oleObj>
              </mc:Choice>
              <mc:Fallback>
                <p:oleObj name="Equation" r:id="rId18" imgW="5486400" imgH="6096000" progId="Equation.DSMT4">
                  <p:embed/>
                  <p:pic>
                    <p:nvPicPr>
                      <p:cNvPr id="0" name="Picture 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739716" y="3816410"/>
                        <a:ext cx="477570" cy="5306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820321" y="1996495"/>
          <a:ext cx="466438" cy="81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9" name="Equation" r:id="rId20" imgW="6096000" imgH="10668000" progId="Equation.DSMT4">
                  <p:embed/>
                </p:oleObj>
              </mc:Choice>
              <mc:Fallback>
                <p:oleObj name="Equation" r:id="rId20" imgW="6096000" imgH="10668000" progId="Equation.DSMT4">
                  <p:embed/>
                  <p:pic>
                    <p:nvPicPr>
                      <p:cNvPr id="0" name="Picture 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820321" y="1996495"/>
                        <a:ext cx="466438" cy="816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840501" y="2703291"/>
          <a:ext cx="407599" cy="112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Equation" r:id="rId22" imgW="3657600" imgH="10058400" progId="Equation.DSMT4">
                  <p:embed/>
                </p:oleObj>
              </mc:Choice>
              <mc:Fallback>
                <p:oleObj name="Equation" r:id="rId22" imgW="3657600" imgH="10058400" progId="Equation.DSMT4">
                  <p:embed/>
                  <p:pic>
                    <p:nvPicPr>
                      <p:cNvPr id="0" name="Picture 5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840501" y="2703291"/>
                        <a:ext cx="407599" cy="1120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731238" y="4680015"/>
          <a:ext cx="466438" cy="816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24" imgW="6096000" imgH="10668000" progId="Equation.DSMT4">
                  <p:embed/>
                </p:oleObj>
              </mc:Choice>
              <mc:Fallback>
                <p:oleObj name="Equation" r:id="rId24" imgW="6096000" imgH="10668000" progId="Equation.DSMT4">
                  <p:embed/>
                  <p:pic>
                    <p:nvPicPr>
                      <p:cNvPr id="0" name="Picture 9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3731238" y="4680015"/>
                        <a:ext cx="466438" cy="816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Action Button: Return 15">
            <a:hlinkClick r:id="rId26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3.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tam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vuông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Khi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=?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8931371" y="1091627"/>
          <a:ext cx="436566" cy="654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Equation" r:id="rId4" imgW="3657600" imgH="5486400" progId="Equation.DSMT4">
                  <p:embed/>
                </p:oleObj>
              </mc:Choice>
              <mc:Fallback>
                <p:oleObj name="Equation" r:id="rId4" imgW="3657600" imgH="5486400" progId="Equation.DSMT4">
                  <p:embed/>
                  <p:pic>
                    <p:nvPicPr>
                      <p:cNvPr id="0" name="Object 3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31371" y="1091627"/>
                        <a:ext cx="436566" cy="654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2455768" y="1958978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Equation" r:id="rId6" imgW="3048000" imgH="4572000" progId="Equation.DSMT4">
                  <p:embed/>
                </p:oleObj>
              </mc:Choice>
              <mc:Fallback>
                <p:oleObj name="Equation" r:id="rId6" imgW="3048000" imgH="4572000" progId="Equation.DSMT4">
                  <p:embed/>
                  <p:pic>
                    <p:nvPicPr>
                      <p:cNvPr id="0" name="Object 3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768" y="1958978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3785671" y="1908735"/>
            <a:ext cx="914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800126" y="2361742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3852498" y="2361742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762077" y="2886066"/>
            <a:ext cx="91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HC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6532" y="3339073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3828904" y="3339073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678379" y="3985524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AC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692833" y="4438531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AB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3745205" y="443853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745205" y="5064354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BH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51190" y="5517361"/>
            <a:ext cx="6832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BC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812031" y="551736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3240385" y="2222189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Equation" r:id="rId8" imgW="152400" imgH="228600" progId="Equation.DSMT4">
                  <p:embed/>
                </p:oleObj>
              </mc:Choice>
              <mc:Fallback>
                <p:oleObj name="Equation" r:id="rId8" imgW="152400" imgH="228600" progId="Equation.DSMT4">
                  <p:embed/>
                  <p:pic>
                    <p:nvPicPr>
                      <p:cNvPr id="0" name="Object 55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40385" y="2222189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3155989" y="1955151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      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208620" y="2908625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B.      </a:t>
            </a:r>
            <a:r>
              <a:rPr lang="vi-VN" sz="3200" dirty="0"/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126579" y="4009293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/>
              <a:t>C.      </a:t>
            </a:r>
            <a:r>
              <a:rPr lang="vi-VN" sz="3200" dirty="0"/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208621" y="5127000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D.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3067775" y="5144001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sp>
        <p:nvSpPr>
          <p:cNvPr id="72" name="Right Triangle 71"/>
          <p:cNvSpPr/>
          <p:nvPr/>
        </p:nvSpPr>
        <p:spPr>
          <a:xfrm flipH="1">
            <a:off x="7694128" y="2682911"/>
            <a:ext cx="1822355" cy="2676518"/>
          </a:xfrm>
          <a:prstGeom prst="rtTriangl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4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9245550" y="5077573"/>
            <a:ext cx="270933" cy="28185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9" name="TextBox 16"/>
          <p:cNvSpPr txBox="1"/>
          <p:nvPr/>
        </p:nvSpPr>
        <p:spPr>
          <a:xfrm>
            <a:off x="9414421" y="5302878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sp>
        <p:nvSpPr>
          <p:cNvPr id="80" name="TextBox 16"/>
          <p:cNvSpPr txBox="1"/>
          <p:nvPr/>
        </p:nvSpPr>
        <p:spPr>
          <a:xfrm>
            <a:off x="7384545" y="5302878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B</a:t>
            </a:r>
          </a:p>
        </p:txBody>
      </p:sp>
      <p:sp>
        <p:nvSpPr>
          <p:cNvPr id="81" name="TextBox 16"/>
          <p:cNvSpPr txBox="1"/>
          <p:nvPr/>
        </p:nvSpPr>
        <p:spPr>
          <a:xfrm>
            <a:off x="9368699" y="2219650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5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6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7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H="1" flipV="1">
            <a:off x="8286068" y="4509074"/>
            <a:ext cx="1230415" cy="83331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 rot="2170307">
            <a:off x="8338535" y="4321905"/>
            <a:ext cx="270933" cy="281856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16"/>
          <p:cNvSpPr txBox="1"/>
          <p:nvPr/>
        </p:nvSpPr>
        <p:spPr>
          <a:xfrm>
            <a:off x="7806735" y="4103960"/>
            <a:ext cx="48189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2400" dirty="0"/>
              <a:t>H</a:t>
            </a:r>
          </a:p>
        </p:txBody>
      </p:sp>
      <p:sp>
        <p:nvSpPr>
          <p:cNvPr id="9" name="Action Button: Return 8">
            <a:hlinkClick r:id="rId18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3D Model 7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 rot="1172366">
            <a:off x="182087" y="137062"/>
            <a:ext cx="1156414" cy="134279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52160" y="1243384"/>
            <a:ext cx="10089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 4.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cot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=?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681743" y="2067612"/>
            <a:ext cx="5222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686259" y="248086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/>
              <a:t>3</a:t>
            </a:r>
            <a:endParaRPr lang="vi-VN" sz="2800" dirty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2649180" y="252061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2618393" y="3044943"/>
            <a:ext cx="917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622909" y="349795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4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2625586" y="3497950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597894" y="4144796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/>
              <a:t>4</a:t>
            </a:r>
            <a:endParaRPr lang="vi-VN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2631588" y="459007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5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541887" y="459740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651761" y="5195986"/>
            <a:ext cx="917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649061" y="56690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5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608713" y="567623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6" name="Object 55"/>
          <p:cNvGraphicFramePr>
            <a:graphicFrameLocks noChangeAspect="1"/>
          </p:cNvGraphicFramePr>
          <p:nvPr/>
        </p:nvGraphicFramePr>
        <p:xfrm>
          <a:off x="2037067" y="2381066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4" imgW="152400" imgH="228600" progId="Equation.DSMT4">
                  <p:embed/>
                </p:oleObj>
              </mc:Choice>
              <mc:Fallback>
                <p:oleObj name="Equation" r:id="rId4" imgW="152400" imgH="228600" progId="Equation.DSMT4">
                  <p:embed/>
                  <p:pic>
                    <p:nvPicPr>
                      <p:cNvPr id="0" name="Object 5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37067" y="2381066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2032005" y="2118263"/>
            <a:ext cx="1555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A. 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960153" y="3105394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B. 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936559" y="4188156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C.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047227" y="5253563"/>
            <a:ext cx="185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+mj-lt"/>
              </a:rPr>
              <a:t>D.      </a:t>
            </a:r>
            <a:r>
              <a:rPr lang="vi-VN" sz="3200" dirty="0">
                <a:latin typeface="+mj-lt"/>
              </a:rPr>
              <a:t>.</a:t>
            </a:r>
          </a:p>
        </p:txBody>
      </p:sp>
      <p:sp>
        <p:nvSpPr>
          <p:cNvPr id="69" name="Oval 68"/>
          <p:cNvSpPr/>
          <p:nvPr/>
        </p:nvSpPr>
        <p:spPr>
          <a:xfrm>
            <a:off x="1872513" y="3116172"/>
            <a:ext cx="683200" cy="670604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0" name="Rectangle: Rounded Corners 69"/>
          <p:cNvSpPr/>
          <p:nvPr/>
        </p:nvSpPr>
        <p:spPr>
          <a:xfrm>
            <a:off x="401782" y="817419"/>
            <a:ext cx="11346873" cy="5486400"/>
          </a:xfrm>
          <a:prstGeom prst="roundRect">
            <a:avLst/>
          </a:prstGeom>
          <a:noFill/>
          <a:ln w="57150" cmpd="thickThin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71" name="3D Model 70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/>
          <a:stretch>
            <a:fillRect/>
          </a:stretch>
        </p:blipFill>
        <p:spPr>
          <a:xfrm rot="1172366">
            <a:off x="10217013" y="4971783"/>
            <a:ext cx="1343022" cy="1343022"/>
          </a:xfrm>
          <a:prstGeom prst="rect">
            <a:avLst/>
          </a:prstGeom>
        </p:spPr>
      </p:pic>
      <p:pic>
        <p:nvPicPr>
          <p:cNvPr id="73" name="3D Model 7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 rot="1172366">
            <a:off x="11155171" y="1454158"/>
            <a:ext cx="625530" cy="985683"/>
          </a:xfrm>
          <a:prstGeom prst="rect">
            <a:avLst/>
          </a:prstGeom>
        </p:spPr>
      </p:pic>
      <p:pic>
        <p:nvPicPr>
          <p:cNvPr id="75" name="3D Model 74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/>
          <a:stretch>
            <a:fillRect/>
          </a:stretch>
        </p:blipFill>
        <p:spPr>
          <a:xfrm rot="1172366">
            <a:off x="1270450" y="152506"/>
            <a:ext cx="749491" cy="812015"/>
          </a:xfrm>
          <a:prstGeom prst="rect">
            <a:avLst/>
          </a:prstGeom>
        </p:spPr>
      </p:pic>
      <p:pic>
        <p:nvPicPr>
          <p:cNvPr id="76" name="3D Model 75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/>
          <a:stretch>
            <a:fillRect/>
          </a:stretch>
        </p:blipFill>
        <p:spPr>
          <a:xfrm rot="1172366">
            <a:off x="4050442" y="184836"/>
            <a:ext cx="1023594" cy="682396"/>
          </a:xfrm>
          <a:prstGeom prst="rect">
            <a:avLst/>
          </a:prstGeom>
        </p:spPr>
      </p:pic>
      <p:pic>
        <p:nvPicPr>
          <p:cNvPr id="77" name="3D Model 76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/>
          <a:stretch>
            <a:fillRect/>
          </a:stretch>
        </p:blipFill>
        <p:spPr>
          <a:xfrm rot="1172366">
            <a:off x="4972821" y="5929956"/>
            <a:ext cx="975471" cy="1051235"/>
          </a:xfrm>
          <a:prstGeom prst="rect">
            <a:avLst/>
          </a:prstGeom>
        </p:spPr>
      </p:pic>
      <p:sp>
        <p:nvSpPr>
          <p:cNvPr id="79" name="TextBox 16"/>
          <p:cNvSpPr txBox="1"/>
          <p:nvPr/>
        </p:nvSpPr>
        <p:spPr>
          <a:xfrm>
            <a:off x="7924623" y="2305667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80" name="TextBox 16"/>
          <p:cNvSpPr txBox="1"/>
          <p:nvPr/>
        </p:nvSpPr>
        <p:spPr>
          <a:xfrm>
            <a:off x="5829910" y="3757725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</a:t>
            </a:r>
          </a:p>
        </p:txBody>
      </p:sp>
      <p:sp>
        <p:nvSpPr>
          <p:cNvPr id="81" name="TextBox 16"/>
          <p:cNvSpPr txBox="1"/>
          <p:nvPr/>
        </p:nvSpPr>
        <p:spPr>
          <a:xfrm>
            <a:off x="10046462" y="3744801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</a:t>
            </a:r>
          </a:p>
        </p:txBody>
      </p:sp>
      <p:pic>
        <p:nvPicPr>
          <p:cNvPr id="82" name="3D Model 81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 rot="1172366">
            <a:off x="11373139" y="291695"/>
            <a:ext cx="435024" cy="457180"/>
          </a:xfrm>
          <a:prstGeom prst="rect">
            <a:avLst/>
          </a:prstGeom>
        </p:spPr>
      </p:pic>
      <p:pic>
        <p:nvPicPr>
          <p:cNvPr id="83" name="3D Model 82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2"/>
          <a:stretch>
            <a:fillRect/>
          </a:stretch>
        </p:blipFill>
        <p:spPr>
          <a:xfrm rot="1172366">
            <a:off x="8753488" y="32859"/>
            <a:ext cx="927607" cy="974850"/>
          </a:xfrm>
          <a:prstGeom prst="rect">
            <a:avLst/>
          </a:prstGeom>
        </p:spPr>
      </p:pic>
      <p:pic>
        <p:nvPicPr>
          <p:cNvPr id="84" name="3D Model 83" descr="Stylized Snowflake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3"/>
          <a:stretch>
            <a:fillRect/>
          </a:stretch>
        </p:blipFill>
        <p:spPr>
          <a:xfrm rot="1172366">
            <a:off x="-24462" y="1340650"/>
            <a:ext cx="648616" cy="681650"/>
          </a:xfrm>
          <a:prstGeom prst="rect">
            <a:avLst/>
          </a:prstGeom>
        </p:spPr>
      </p:pic>
      <p:sp>
        <p:nvSpPr>
          <p:cNvPr id="3" name="Isosceles Triangle 2"/>
          <p:cNvSpPr/>
          <p:nvPr/>
        </p:nvSpPr>
        <p:spPr>
          <a:xfrm>
            <a:off x="6205403" y="2718487"/>
            <a:ext cx="3848432" cy="1171617"/>
          </a:xfrm>
          <a:prstGeom prst="triangl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5" name="Straight Connector 4"/>
          <p:cNvCxnSpPr/>
          <p:nvPr/>
        </p:nvCxnSpPr>
        <p:spPr>
          <a:xfrm>
            <a:off x="8135754" y="2744781"/>
            <a:ext cx="32044" cy="112415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8165571" y="3717762"/>
            <a:ext cx="193763" cy="17316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16"/>
          <p:cNvSpPr txBox="1"/>
          <p:nvPr/>
        </p:nvSpPr>
        <p:spPr>
          <a:xfrm>
            <a:off x="7974037" y="3859836"/>
            <a:ext cx="481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H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7164916" y="3242703"/>
            <a:ext cx="93979" cy="83912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906726" y="3178846"/>
            <a:ext cx="108482" cy="8544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897034" y="3141949"/>
            <a:ext cx="20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5821" y="2928443"/>
            <a:ext cx="4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15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5861947" y="1018757"/>
          <a:ext cx="1128379" cy="765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Equation" r:id="rId14" imgW="8534400" imgH="5791200" progId="Equation.DSMT4">
                  <p:embed/>
                </p:oleObj>
              </mc:Choice>
              <mc:Fallback>
                <p:oleObj name="Equation" r:id="rId14" imgW="8534400" imgH="5791200" progId="Equation.DSMT4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861947" y="1018757"/>
                        <a:ext cx="1128379" cy="765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ction Button: Return 18">
            <a:hlinkClick r:id="rId16" action="ppaction://hlinksldjump" highlightClick="1"/>
          </p:cNvPr>
          <p:cNvSpPr/>
          <p:nvPr/>
        </p:nvSpPr>
        <p:spPr>
          <a:xfrm>
            <a:off x="11309211" y="6400800"/>
            <a:ext cx="618312" cy="34787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650240" y="1351722"/>
            <a:ext cx="5151120" cy="51511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5196840" y="558800"/>
            <a:ext cx="6441440" cy="582168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43840" y="-20320"/>
            <a:ext cx="9906000" cy="3708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9785" y="2591369"/>
            <a:ext cx="8392427" cy="2370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ắm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vi-V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vi-VN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alt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10/76; 13 a, b/76 (SGK) 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1605280" y="792480"/>
            <a:ext cx="8249920" cy="1656080"/>
          </a:xfrm>
          <a:prstGeom prst="flowChartDocument">
            <a:avLst/>
          </a:prstGeom>
          <a:solidFill>
            <a:schemeClr val="accent3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/>
          <p:cNvSpPr/>
          <p:nvPr/>
        </p:nvSpPr>
        <p:spPr>
          <a:xfrm>
            <a:off x="2929107" y="884267"/>
            <a:ext cx="63337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Hướng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dẫn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về</a:t>
            </a:r>
            <a:r>
              <a:rPr lang="vi-V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vi-VN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nhà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18"/>
          <p:cNvSpPr>
            <a:spLocks noChangeArrowheads="1" noChangeShapeType="1" noTextEdit="1"/>
          </p:cNvSpPr>
          <p:nvPr/>
        </p:nvSpPr>
        <p:spPr bwMode="auto">
          <a:xfrm>
            <a:off x="612814" y="1751682"/>
            <a:ext cx="10249818" cy="6867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GIÁC CỦA GÓC NHỌN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1" name="Rectangle 18"/>
          <p:cNvSpPr>
            <a:spLocks noChangeArrowheads="1"/>
          </p:cNvSpPr>
          <p:nvPr/>
        </p:nvSpPr>
        <p:spPr bwMode="auto">
          <a:xfrm>
            <a:off x="4622321" y="996069"/>
            <a:ext cx="4876800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sz="3600" b="1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3600" b="1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 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750" y="2895600"/>
            <a:ext cx="4038600" cy="4038600"/>
          </a:xfrm>
          <a:prstGeom prst="rect">
            <a:avLst/>
          </a:prstGeom>
        </p:spPr>
      </p:pic>
      <p:pic>
        <p:nvPicPr>
          <p:cNvPr id="1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>
            <a:fillRect/>
          </a:stretch>
        </p:blipFill>
        <p:spPr bwMode="auto">
          <a:xfrm>
            <a:off x="1568451" y="3810001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8"/>
          <p:cNvSpPr>
            <a:spLocks noChangeArrowheads="1"/>
          </p:cNvSpPr>
          <p:nvPr/>
        </p:nvSpPr>
        <p:spPr bwMode="auto">
          <a:xfrm>
            <a:off x="4514371" y="2438154"/>
            <a:ext cx="4876800" cy="755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vi-VN" sz="3600" dirty="0" err="1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3600" i="1" dirty="0" err="1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3600" i="1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vi-VN" sz="3600" dirty="0">
                <a:solidFill>
                  <a:srgbClr val="0F1F6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/>
          <p:cNvSpPr/>
          <p:nvPr/>
        </p:nvSpPr>
        <p:spPr>
          <a:xfrm>
            <a:off x="185450" y="89230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6" name="Group 5"/>
          <p:cNvGrpSpPr/>
          <p:nvPr/>
        </p:nvGrpSpPr>
        <p:grpSpPr>
          <a:xfrm>
            <a:off x="8159495" y="2058922"/>
            <a:ext cx="3232197" cy="3493660"/>
            <a:chOff x="8159495" y="2058922"/>
            <a:chExt cx="3232197" cy="3493660"/>
          </a:xfrm>
        </p:grpSpPr>
        <p:sp>
          <p:nvSpPr>
            <p:cNvPr id="4" name="Right Triangle 3"/>
            <p:cNvSpPr/>
            <p:nvPr/>
          </p:nvSpPr>
          <p:spPr>
            <a:xfrm>
              <a:off x="8585947" y="2058922"/>
              <a:ext cx="2781701" cy="3128211"/>
            </a:xfrm>
            <a:prstGeom prst="rtTriangl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8585944" y="5005534"/>
              <a:ext cx="175017" cy="18459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 rot="2904481">
              <a:off x="9377269" y="3385250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huyền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5479402">
              <a:off x="10838367" y="4886782"/>
              <a:ext cx="604911" cy="501738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10650023" y="4823170"/>
            <a:ext cx="309736" cy="28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3" name="Equation" r:id="rId4" imgW="3657600" imgH="3352800" progId="Equation.DSMT4">
                    <p:embed/>
                  </p:oleObj>
                </mc:Choice>
                <mc:Fallback>
                  <p:oleObj name="Equation" r:id="rId4" imgW="3657600" imgH="3352800" progId="Equation.DSMT4">
                    <p:embed/>
                    <p:pic>
                      <p:nvPicPr>
                        <p:cNvPr id="0" name="Object 2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0650023" y="4823170"/>
                          <a:ext cx="309736" cy="283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 rot="16200000">
              <a:off x="7480952" y="3232284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đối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64451" y="5183250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kề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2077631" y="2122082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đối</a:t>
            </a:r>
            <a:endParaRPr lang="vi-VN" sz="2400" dirty="0"/>
          </a:p>
        </p:txBody>
      </p:sp>
      <p:sp>
        <p:nvSpPr>
          <p:cNvPr id="7" name="TextBox 2"/>
          <p:cNvSpPr txBox="1"/>
          <p:nvPr/>
        </p:nvSpPr>
        <p:spPr>
          <a:xfrm>
            <a:off x="1863630" y="2669422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huyền</a:t>
            </a:r>
            <a:endParaRPr lang="vi-VN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997282" y="2669422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74000" y="239883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58649" y="2669422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36910" y="2412165"/>
            <a:ext cx="232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080946" y="3288274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kề</a:t>
            </a:r>
            <a:endParaRPr lang="vi-VN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866945" y="3835614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huyền</a:t>
            </a:r>
            <a:endParaRPr lang="vi-VN" sz="2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000597" y="3835614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57437" y="358490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861964" y="3835614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40224" y="3578357"/>
            <a:ext cx="2529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côsin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2080946" y="4530662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đối</a:t>
            </a:r>
            <a:endParaRPr lang="vi-VN" sz="2400" dirty="0"/>
          </a:p>
        </p:txBody>
      </p:sp>
      <p:sp>
        <p:nvSpPr>
          <p:cNvPr id="34" name="TextBox 33"/>
          <p:cNvSpPr txBox="1"/>
          <p:nvPr/>
        </p:nvSpPr>
        <p:spPr>
          <a:xfrm>
            <a:off x="2105481" y="5078002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kề</a:t>
            </a:r>
            <a:endParaRPr lang="vi-VN" sz="2400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2000597" y="5078002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77315" y="480741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861964" y="5078002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40225" y="4820745"/>
            <a:ext cx="232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tang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2080946" y="5703474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kề</a:t>
            </a:r>
            <a:endParaRPr lang="vi-VN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105481" y="6250814"/>
            <a:ext cx="1350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/>
              <a:t>đối</a:t>
            </a:r>
            <a:endParaRPr lang="vi-VN" sz="2400" dirty="0"/>
          </a:p>
        </p:txBody>
      </p:sp>
      <p:cxnSp>
        <p:nvCxnSpPr>
          <p:cNvPr id="41" name="Straight Connector 40"/>
          <p:cNvCxnSpPr/>
          <p:nvPr/>
        </p:nvCxnSpPr>
        <p:spPr>
          <a:xfrm>
            <a:off x="2000597" y="6250814"/>
            <a:ext cx="151074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877315" y="5980225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3861964" y="6250814"/>
            <a:ext cx="98397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940224" y="5993557"/>
            <a:ext cx="2615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côtang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</a:t>
            </a:r>
            <a:endParaRPr lang="vi-VN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sp>
        <p:nvSpPr>
          <p:cNvPr id="8" name="TextBox 6"/>
          <p:cNvSpPr txBox="1"/>
          <p:nvPr/>
        </p:nvSpPr>
        <p:spPr>
          <a:xfrm>
            <a:off x="692510" y="160146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329337" y="80328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2" name="TextBox 6"/>
          <p:cNvSpPr txBox="1"/>
          <p:nvPr/>
        </p:nvSpPr>
        <p:spPr>
          <a:xfrm>
            <a:off x="692510" y="1231853"/>
            <a:ext cx="2710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Mở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đầu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(SGK)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1" grpId="0"/>
      <p:bldP spid="16" grpId="0"/>
      <p:bldP spid="17" grpId="0"/>
      <p:bldP spid="18" grpId="0"/>
      <p:bldP spid="25" grpId="0"/>
      <p:bldP spid="30" grpId="0"/>
      <p:bldP spid="33" grpId="0"/>
      <p:bldP spid="34" grpId="0"/>
      <p:bldP spid="36" grpId="0"/>
      <p:bldP spid="38" grpId="0"/>
      <p:bldP spid="39" grpId="0"/>
      <p:bldP spid="40" grpId="0"/>
      <p:bldP spid="42" grpId="0"/>
      <p:bldP spid="44" grpId="0"/>
      <p:bldP spid="8" grpId="0"/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693019" y="1838425"/>
            <a:ext cx="10982425" cy="443724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603" y="2304268"/>
            <a:ext cx="10157256" cy="4351338"/>
          </a:xfrm>
        </p:spPr>
        <p:txBody>
          <a:bodyPr/>
          <a:lstStyle/>
          <a:p>
            <a:pPr marL="0" indent="0">
              <a:buNone/>
            </a:pPr>
            <a:r>
              <a:rPr lang="vi-VN" dirty="0" err="1"/>
              <a:t>Tỉ</a:t>
            </a:r>
            <a:r>
              <a:rPr lang="vi-VN" dirty="0"/>
              <a:t> </a:t>
            </a:r>
            <a:r>
              <a:rPr lang="vi-VN" dirty="0" err="1"/>
              <a:t>số</a:t>
            </a:r>
            <a:r>
              <a:rPr lang="vi-VN" dirty="0"/>
              <a:t> </a:t>
            </a:r>
            <a:r>
              <a:rPr lang="vi-VN" dirty="0" err="1"/>
              <a:t>giữa</a:t>
            </a:r>
            <a:r>
              <a:rPr lang="vi-VN" dirty="0"/>
              <a:t> </a:t>
            </a:r>
            <a:r>
              <a:rPr lang="vi-VN" dirty="0" err="1"/>
              <a:t>cạnh</a:t>
            </a:r>
            <a:r>
              <a:rPr lang="vi-VN" dirty="0"/>
              <a:t> </a:t>
            </a:r>
            <a:r>
              <a:rPr lang="vi-VN" dirty="0" err="1">
                <a:solidFill>
                  <a:srgbClr val="FF0000"/>
                </a:solidFill>
              </a:rPr>
              <a:t>đối</a:t>
            </a:r>
            <a:r>
              <a:rPr lang="vi-VN" dirty="0"/>
              <a:t> </a:t>
            </a:r>
            <a:r>
              <a:rPr lang="vi-VN" dirty="0" err="1"/>
              <a:t>và</a:t>
            </a:r>
            <a:r>
              <a:rPr lang="vi-VN" dirty="0"/>
              <a:t> </a:t>
            </a:r>
            <a:r>
              <a:rPr lang="vi-VN" dirty="0" err="1"/>
              <a:t>cạnh</a:t>
            </a:r>
            <a:r>
              <a:rPr lang="vi-VN" dirty="0"/>
              <a:t> </a:t>
            </a:r>
            <a:r>
              <a:rPr lang="vi-VN" dirty="0" err="1">
                <a:solidFill>
                  <a:srgbClr val="FF0000"/>
                </a:solidFill>
              </a:rPr>
              <a:t>huyền</a:t>
            </a:r>
            <a:r>
              <a:rPr lang="vi-VN" dirty="0"/>
              <a:t> </a:t>
            </a:r>
            <a:r>
              <a:rPr lang="vi-VN" dirty="0" err="1"/>
              <a:t>được</a:t>
            </a:r>
            <a:r>
              <a:rPr lang="vi-VN" dirty="0"/>
              <a:t> </a:t>
            </a:r>
            <a:r>
              <a:rPr lang="vi-VN" dirty="0" err="1"/>
              <a:t>gọi</a:t>
            </a:r>
            <a:r>
              <a:rPr lang="vi-VN" dirty="0"/>
              <a:t> </a:t>
            </a:r>
            <a:r>
              <a:rPr lang="vi-VN" dirty="0" err="1"/>
              <a:t>là</a:t>
            </a:r>
            <a:r>
              <a:rPr lang="vi-VN" dirty="0"/>
              <a:t> </a:t>
            </a:r>
            <a:r>
              <a:rPr lang="vi-VN" dirty="0">
                <a:solidFill>
                  <a:srgbClr val="FF0000"/>
                </a:solidFill>
              </a:rPr>
              <a:t>sin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góc</a:t>
            </a:r>
            <a:r>
              <a:rPr lang="vi-VN" dirty="0"/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>
                <a:solidFill>
                  <a:srgbClr val="FF0000"/>
                </a:solidFill>
                <a:sym typeface="Symbol" panose="05050102010706020507" charset="0"/>
              </a:rPr>
              <a:t>sin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r>
              <a:rPr lang="vi-VN" dirty="0" err="1">
                <a:sym typeface="+mn-ea"/>
              </a:rPr>
              <a:t>Tỉ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số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giữa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kề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và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huyền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được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gọi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là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côsin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của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góc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Symbol" panose="05050102010706020507" charset="0"/>
              </a:rPr>
              <a:t>cos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r>
              <a:rPr lang="vi-VN" dirty="0" err="1">
                <a:sym typeface="+mn-ea"/>
              </a:rPr>
              <a:t>Tỉ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số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giữa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đối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và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kề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được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gọi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là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olidFill>
                  <a:srgbClr val="FF0000"/>
                </a:solidFill>
                <a:sym typeface="+mn-ea"/>
              </a:rPr>
              <a:t>tang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của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góc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>
                <a:solidFill>
                  <a:srgbClr val="FF0000"/>
                </a:solidFill>
                <a:sym typeface="Symbol" panose="05050102010706020507" charset="0"/>
              </a:rPr>
              <a:t>tan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r>
              <a:rPr lang="vi-VN" dirty="0" err="1">
                <a:sym typeface="+mn-ea"/>
              </a:rPr>
              <a:t>Tỉ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số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giữa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kề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và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cạnh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đối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được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gọi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là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+mn-ea"/>
              </a:rPr>
              <a:t>côtang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của</a:t>
            </a:r>
            <a:r>
              <a:rPr lang="vi-VN" dirty="0">
                <a:sym typeface="+mn-ea"/>
              </a:rPr>
              <a:t> </a:t>
            </a:r>
            <a:r>
              <a:rPr lang="vi-VN" dirty="0" err="1">
                <a:sym typeface="+mn-ea"/>
              </a:rPr>
              <a:t>góc</a:t>
            </a:r>
            <a:r>
              <a:rPr lang="vi-VN" dirty="0">
                <a:sym typeface="+mn-ea"/>
              </a:rPr>
              <a:t> </a:t>
            </a:r>
            <a:r>
              <a:rPr lang="vi-VN" dirty="0">
                <a:sym typeface="Symbol" panose="05050102010706020507" charset="0"/>
              </a:rPr>
              <a:t>, </a:t>
            </a:r>
            <a:r>
              <a:rPr lang="vi-VN" dirty="0" err="1">
                <a:sym typeface="Symbol" panose="05050102010706020507" charset="0"/>
              </a:rPr>
              <a:t>kí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ym typeface="Symbol" panose="05050102010706020507" charset="0"/>
              </a:rPr>
              <a:t>hiệu</a:t>
            </a:r>
            <a:r>
              <a:rPr lang="vi-VN" dirty="0">
                <a:sym typeface="Symbol" panose="05050102010706020507" charset="0"/>
              </a:rPr>
              <a:t> </a:t>
            </a:r>
            <a:r>
              <a:rPr lang="vi-VN" dirty="0" err="1">
                <a:solidFill>
                  <a:srgbClr val="FF0000"/>
                </a:solidFill>
                <a:sym typeface="Symbol" panose="05050102010706020507" charset="0"/>
              </a:rPr>
              <a:t>cot</a:t>
            </a:r>
            <a:r>
              <a:rPr lang="vi-VN" dirty="0">
                <a:sym typeface="Symbol" panose="05050102010706020507" charset="0"/>
              </a:rPr>
              <a:t> .</a:t>
            </a:r>
          </a:p>
          <a:p>
            <a:pPr marL="0" indent="0">
              <a:buNone/>
            </a:pPr>
            <a:endParaRPr lang="vi-VN" dirty="0">
              <a:sym typeface="Symbol" panose="05050102010706020507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/>
          <p:cNvSpPr/>
          <p:nvPr/>
        </p:nvSpPr>
        <p:spPr>
          <a:xfrm>
            <a:off x="692785" y="1819275"/>
            <a:ext cx="10982325" cy="48044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: Rounded Corners 68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grpSp>
        <p:nvGrpSpPr>
          <p:cNvPr id="10" name="Group 9"/>
          <p:cNvGrpSpPr/>
          <p:nvPr/>
        </p:nvGrpSpPr>
        <p:grpSpPr>
          <a:xfrm>
            <a:off x="8433986" y="2133396"/>
            <a:ext cx="2738568" cy="3058294"/>
            <a:chOff x="6846950" y="2898460"/>
            <a:chExt cx="3232197" cy="3493660"/>
          </a:xfrm>
        </p:grpSpPr>
        <p:sp>
          <p:nvSpPr>
            <p:cNvPr id="4" name="Right Triangle 3"/>
            <p:cNvSpPr/>
            <p:nvPr/>
          </p:nvSpPr>
          <p:spPr>
            <a:xfrm>
              <a:off x="7273402" y="2898460"/>
              <a:ext cx="2781701" cy="3128211"/>
            </a:xfrm>
            <a:prstGeom prst="rtTriangl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7273399" y="5845072"/>
              <a:ext cx="175017" cy="184597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1" name="TextBox 20"/>
            <p:cNvSpPr txBox="1"/>
            <p:nvPr/>
          </p:nvSpPr>
          <p:spPr>
            <a:xfrm rot="2904481">
              <a:off x="8064724" y="4224788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huyền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2" name="Arc 21"/>
            <p:cNvSpPr/>
            <p:nvPr/>
          </p:nvSpPr>
          <p:spPr>
            <a:xfrm rot="15479402">
              <a:off x="9525822" y="5726320"/>
              <a:ext cx="604911" cy="501738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9356728" y="5691583"/>
            <a:ext cx="309736" cy="283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7" name="Equation" r:id="rId4" imgW="3657600" imgH="3352800" progId="Equation.DSMT4">
                    <p:embed/>
                  </p:oleObj>
                </mc:Choice>
                <mc:Fallback>
                  <p:oleObj name="Equation" r:id="rId4" imgW="3657600" imgH="3352800" progId="Equation.DSMT4">
                    <p:embed/>
                    <p:pic>
                      <p:nvPicPr>
                        <p:cNvPr id="0" name="Object 23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9356728" y="5691583"/>
                          <a:ext cx="309736" cy="2839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Box 26"/>
            <p:cNvSpPr txBox="1"/>
            <p:nvPr/>
          </p:nvSpPr>
          <p:spPr>
            <a:xfrm rot="16200000">
              <a:off x="6168407" y="4071822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đối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051906" y="6022788"/>
              <a:ext cx="17264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Cạnh</a:t>
              </a:r>
              <a:r>
                <a:rPr lang="vi-VN" b="1" dirty="0">
                  <a:solidFill>
                    <a:schemeClr val="accent1">
                      <a:lumMod val="75000"/>
                    </a:schemeClr>
                  </a:solidFill>
                </a:rPr>
                <a:t> </a:t>
              </a:r>
              <a:r>
                <a:rPr lang="vi-VN" b="1" dirty="0" err="1">
                  <a:solidFill>
                    <a:schemeClr val="accent1">
                      <a:lumMod val="75000"/>
                    </a:schemeClr>
                  </a:solidFill>
                </a:rPr>
                <a:t>kề</a:t>
              </a:r>
              <a:endParaRPr lang="vi-VN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2175739" y="2265519"/>
            <a:ext cx="14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đối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961738" y="2812859"/>
            <a:ext cx="187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huyền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95390" y="2812859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72108" y="2542270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sin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179054" y="3431711"/>
            <a:ext cx="133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kề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65053" y="3979051"/>
            <a:ext cx="1877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huyền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2098705" y="3979051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55545" y="3728340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</a:rPr>
              <a:t>cos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5458930" y="2280911"/>
            <a:ext cx="14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đối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83465" y="2828251"/>
            <a:ext cx="133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kề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5378581" y="2828251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255299" y="2557662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tan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5458930" y="3453723"/>
            <a:ext cx="133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kề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83465" y="4001063"/>
            <a:ext cx="1425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cạnh</a:t>
            </a:r>
            <a:r>
              <a:rPr lang="vi-VN" sz="2400" dirty="0"/>
              <a:t> </a:t>
            </a:r>
            <a:r>
              <a:rPr lang="vi-VN" sz="2400" dirty="0" err="1">
                <a:solidFill>
                  <a:srgbClr val="FF0000"/>
                </a:solidFill>
              </a:rPr>
              <a:t>đối</a:t>
            </a:r>
            <a:endParaRPr lang="vi-VN" sz="2400" dirty="0">
              <a:solidFill>
                <a:srgbClr val="FF0000"/>
              </a:solidFill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5378581" y="4001063"/>
            <a:ext cx="159528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255299" y="3730474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>
                <a:solidFill>
                  <a:srgbClr val="FF0000"/>
                </a:solidFill>
              </a:rPr>
              <a:t>cot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2283462" y="208484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072919" y="4953804"/>
            <a:ext cx="1795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u="sng" dirty="0" err="1"/>
              <a:t>Nhận</a:t>
            </a:r>
            <a:r>
              <a:rPr lang="vi-VN" sz="2400" b="1" u="sng" dirty="0"/>
              <a:t> </a:t>
            </a:r>
            <a:r>
              <a:rPr lang="vi-VN" sz="2400" b="1" u="sng" dirty="0" err="1"/>
              <a:t>xét</a:t>
            </a:r>
            <a:r>
              <a:rPr lang="vi-VN" sz="2400" b="1" u="sng" dirty="0"/>
              <a:t>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3394" y="5444317"/>
            <a:ext cx="7442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Tỉ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lượng</a:t>
            </a:r>
            <a:r>
              <a:rPr lang="vi-VN" sz="2400" dirty="0"/>
              <a:t>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một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</a:t>
            </a:r>
            <a:r>
              <a:rPr lang="vi-VN" sz="2400" dirty="0" err="1"/>
              <a:t>nhọn</a:t>
            </a:r>
            <a:r>
              <a:rPr lang="vi-VN" sz="2400" dirty="0"/>
              <a:t> luôn </a:t>
            </a:r>
            <a:r>
              <a:rPr lang="vi-VN" sz="2400" dirty="0" err="1"/>
              <a:t>luôn</a:t>
            </a:r>
            <a:r>
              <a:rPr lang="vi-VN" sz="2400" dirty="0"/>
              <a:t> dương.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10228" y="5789548"/>
            <a:ext cx="313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>
                <a:sym typeface="Symbol" panose="05050102010706020507" pitchFamily="18" charset="2"/>
              </a:rPr>
              <a:t> &lt;1, </a:t>
            </a:r>
            <a:r>
              <a:rPr lang="vi-VN" sz="2400" dirty="0" err="1">
                <a:sym typeface="Symbol" panose="05050102010706020507" pitchFamily="18" charset="2"/>
              </a:rPr>
              <a:t>co</a:t>
            </a:r>
            <a:r>
              <a:rPr lang="vi-VN" sz="2400" dirty="0" err="1"/>
              <a:t>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&lt;1.</a:t>
            </a:r>
            <a:endParaRPr lang="vi-VN" sz="2400" dirty="0"/>
          </a:p>
        </p:txBody>
      </p:sp>
      <p:sp>
        <p:nvSpPr>
          <p:cNvPr id="12" name="TextBox 1"/>
          <p:cNvSpPr txBox="1"/>
          <p:nvPr/>
        </p:nvSpPr>
        <p:spPr>
          <a:xfrm>
            <a:off x="1127686" y="1798247"/>
            <a:ext cx="260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1" u="sng" dirty="0"/>
              <a:t>Công </a:t>
            </a:r>
            <a:r>
              <a:rPr lang="vi-VN" sz="2400" b="1" i="1" u="sng" dirty="0" err="1"/>
              <a:t>thức</a:t>
            </a:r>
            <a:r>
              <a:rPr lang="vi-VN" sz="2400" b="1" i="1" u="sng" dirty="0"/>
              <a:t>: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/>
          <p:cNvSpPr/>
          <p:nvPr/>
        </p:nvSpPr>
        <p:spPr>
          <a:xfrm>
            <a:off x="607695" y="457534"/>
            <a:ext cx="11377930" cy="6133465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Tìm </a:t>
            </a:r>
            <a:r>
              <a:rPr lang="vi-VN" sz="3200" b="1" dirty="0">
                <a:solidFill>
                  <a:srgbClr val="C00000"/>
                </a:solidFill>
              </a:rPr>
              <a:t>sin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lấy </a:t>
            </a:r>
            <a:r>
              <a:rPr lang="vi-VN" sz="3200" b="1" dirty="0">
                <a:solidFill>
                  <a:srgbClr val="C00000"/>
                </a:solidFill>
              </a:rPr>
              <a:t>đối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chia </a:t>
            </a:r>
            <a:r>
              <a:rPr lang="vi-VN" sz="3200" b="1" dirty="0">
                <a:solidFill>
                  <a:srgbClr val="C00000"/>
                </a:solidFill>
              </a:rPr>
              <a:t>huyền</a:t>
            </a:r>
            <a:endParaRPr lang="vi-VN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Cosin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lấy cạnh </a:t>
            </a:r>
            <a:r>
              <a:rPr lang="vi-VN" sz="3200" b="1" dirty="0">
                <a:solidFill>
                  <a:srgbClr val="C00000"/>
                </a:solidFill>
              </a:rPr>
              <a:t>kề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, </a:t>
            </a:r>
            <a:r>
              <a:rPr lang="vi-VN" sz="3200" b="1" dirty="0">
                <a:solidFill>
                  <a:srgbClr val="C00000"/>
                </a:solidFill>
              </a:rPr>
              <a:t>huyền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chia nhau</a:t>
            </a:r>
          </a:p>
          <a:p>
            <a:pPr algn="ctr"/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Còn </a:t>
            </a:r>
            <a:r>
              <a:rPr lang="vi-VN" sz="3200" b="1" dirty="0">
                <a:solidFill>
                  <a:srgbClr val="C00000"/>
                </a:solidFill>
              </a:rPr>
              <a:t>tang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ta hãy tính sau</a:t>
            </a: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Đối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trên, </a:t>
            </a:r>
            <a:r>
              <a:rPr lang="vi-VN" sz="3200" b="1" dirty="0">
                <a:solidFill>
                  <a:srgbClr val="C00000"/>
                </a:solidFill>
              </a:rPr>
              <a:t>kề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dưới chia nhau ra liền</a:t>
            </a: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Cotang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cũng dễ ăn tiền</a:t>
            </a:r>
          </a:p>
          <a:p>
            <a:pPr algn="ctr"/>
            <a:r>
              <a:rPr lang="vi-VN" sz="3200" b="1" dirty="0">
                <a:solidFill>
                  <a:srgbClr val="C00000"/>
                </a:solidFill>
              </a:rPr>
              <a:t>Kề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trên, </a:t>
            </a:r>
            <a:r>
              <a:rPr lang="vi-VN" sz="3200" b="1" dirty="0">
                <a:solidFill>
                  <a:srgbClr val="C00000"/>
                </a:solidFill>
              </a:rPr>
              <a:t>đối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dưới chia liền </a:t>
            </a:r>
            <a:r>
              <a:rPr lang="vi-VN" sz="3200" b="1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là</a:t>
            </a:r>
            <a:r>
              <a:rPr lang="vi-VN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ra.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349875" y="1334770"/>
            <a:ext cx="2774315" cy="6451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4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Thơ thẩn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: Rounded Corners 68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" name="Right Triangle 3"/>
          <p:cNvSpPr/>
          <p:nvPr/>
        </p:nvSpPr>
        <p:spPr>
          <a:xfrm>
            <a:off x="7579912" y="2698616"/>
            <a:ext cx="2781701" cy="3128211"/>
          </a:xfrm>
          <a:prstGeom prst="rtTriangl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" name="Rectangle 4"/>
          <p:cNvSpPr/>
          <p:nvPr/>
        </p:nvSpPr>
        <p:spPr>
          <a:xfrm>
            <a:off x="7579909" y="5645228"/>
            <a:ext cx="175017" cy="18459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TextBox 20"/>
          <p:cNvSpPr txBox="1"/>
          <p:nvPr/>
        </p:nvSpPr>
        <p:spPr>
          <a:xfrm rot="2904481">
            <a:off x="8371234" y="4024944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huyền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2" name="Arc 21"/>
          <p:cNvSpPr/>
          <p:nvPr/>
        </p:nvSpPr>
        <p:spPr>
          <a:xfrm rot="15479402">
            <a:off x="9832332" y="5526476"/>
            <a:ext cx="604911" cy="501738"/>
          </a:xfrm>
          <a:prstGeom prst="arc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9663238" y="5491739"/>
          <a:ext cx="309736" cy="28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Equation" r:id="rId4" imgW="3657600" imgH="3352800" progId="Equation.DSMT4">
                  <p:embed/>
                </p:oleObj>
              </mc:Choice>
              <mc:Fallback>
                <p:oleObj name="Equation" r:id="rId4" imgW="3657600" imgH="3352800" progId="Equation.DSMT4">
                  <p:embed/>
                  <p:pic>
                    <p:nvPicPr>
                      <p:cNvPr id="0" name="Object 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3238" y="5491739"/>
                        <a:ext cx="309736" cy="283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 rot="16200000">
            <a:off x="6474917" y="3871978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đối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358416" y="5822944"/>
            <a:ext cx="1726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Cạnh</a:t>
            </a:r>
            <a:r>
              <a:rPr lang="vi-VN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vi-VN" b="1" dirty="0" err="1">
                <a:solidFill>
                  <a:schemeClr val="accent1">
                    <a:lumMod val="75000"/>
                  </a:schemeClr>
                </a:solidFill>
              </a:rPr>
              <a:t>kề</a:t>
            </a:r>
            <a:endParaRPr lang="vi-VN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256004" y="5685074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49157" y="564559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B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01689" y="237094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/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1918" y="1912902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1885355" y="3098972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1905234" y="4321482"/>
            <a:ext cx="13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1905233" y="5494294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</a:t>
            </a:r>
            <a:r>
              <a:rPr lang="vi-VN" sz="2400" dirty="0">
                <a:sym typeface="Symbol" panose="05050102010706020507" pitchFamily="18" charset="2"/>
              </a:rPr>
              <a:t> =</a:t>
            </a:r>
            <a:endParaRPr lang="vi-VN" sz="2400" dirty="0"/>
          </a:p>
        </p:txBody>
      </p:sp>
      <p:sp>
        <p:nvSpPr>
          <p:cNvPr id="45" name="TextBox 4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41386" y="1724995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AC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55840" y="2178002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BC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4308212" y="2178002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890587" y="1955827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56" name="TextBox 55"/>
          <p:cNvSpPr txBox="1"/>
          <p:nvPr/>
        </p:nvSpPr>
        <p:spPr>
          <a:xfrm>
            <a:off x="4261713" y="2852756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AB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276167" y="3305763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BC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4328539" y="3305763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910914" y="3083588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4254942" y="4092272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AC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269396" y="454527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AB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321768" y="454527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04143" y="4323104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64" name="TextBox 63"/>
          <p:cNvSpPr txBox="1"/>
          <p:nvPr/>
        </p:nvSpPr>
        <p:spPr>
          <a:xfrm>
            <a:off x="4234617" y="5277604"/>
            <a:ext cx="612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AB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40602" y="5730611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AC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4301443" y="573061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3883818" y="5508436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68" name="TextBox 67"/>
          <p:cNvSpPr txBox="1"/>
          <p:nvPr/>
        </p:nvSpPr>
        <p:spPr>
          <a:xfrm>
            <a:off x="2303834" y="168646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696099" y="2038449"/>
          <a:ext cx="20320" cy="24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Equation" r:id="rId6" imgW="152400" imgH="228600" progId="Equation.DSMT4">
                  <p:embed/>
                </p:oleObj>
              </mc:Choice>
              <mc:Fallback>
                <p:oleObj name="Equation" r:id="rId6" imgW="152400" imgH="228600" progId="Equation.DSMT4">
                  <p:embed/>
                  <p:pic>
                    <p:nvPicPr>
                      <p:cNvPr id="0" name="Object 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6099" y="2038449"/>
                        <a:ext cx="20320" cy="241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39270" y="1909282"/>
            <a:ext cx="114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   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78848" y="2995562"/>
          <a:ext cx="419723" cy="509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8" imgW="3657600" imgH="5486400" progId="Equation.DSMT4">
                  <p:embed/>
                </p:oleObj>
              </mc:Choice>
              <mc:Fallback>
                <p:oleObj name="Equation" r:id="rId8" imgW="3657600" imgH="5486400" progId="Equation.DSMT4">
                  <p:embed/>
                  <p:pic>
                    <p:nvPicPr>
                      <p:cNvPr id="0" name="Object 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8848" y="2995562"/>
                        <a:ext cx="419723" cy="509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994144" y="3086910"/>
            <a:ext cx="1149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  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82470" y="4318775"/>
            <a:ext cx="13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3535986" y="4186806"/>
          <a:ext cx="4699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10" imgW="471170" imgH="575945" progId="Equation.DSMT4">
                  <p:embed/>
                </p:oleObj>
              </mc:Choice>
              <mc:Fallback>
                <p:oleObj name="Equation" r:id="rId10" imgW="471170" imgH="575945" progId="Equation.DSMT4">
                  <p:embed/>
                  <p:pic>
                    <p:nvPicPr>
                      <p:cNvPr id="0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35986" y="4186806"/>
                        <a:ext cx="469900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3"/>
          <p:cNvSpPr txBox="1"/>
          <p:nvPr/>
        </p:nvSpPr>
        <p:spPr>
          <a:xfrm>
            <a:off x="2969849" y="5508436"/>
            <a:ext cx="1306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509945" y="5339048"/>
          <a:ext cx="4714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12" imgW="472440" imgH="575945" progId="Equation.DSMT4">
                  <p:embed/>
                </p:oleObj>
              </mc:Choice>
              <mc:Fallback>
                <p:oleObj name="Equation" r:id="rId12" imgW="472440" imgH="575945" progId="Equation.DSMT4">
                  <p:embed/>
                  <p:pic>
                    <p:nvPicPr>
                      <p:cNvPr id="0" name="Object 1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9945" y="5339048"/>
                        <a:ext cx="471487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3447411" y="1752943"/>
          <a:ext cx="458440" cy="556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14" imgW="542290" imgH="658495" progId="Equation.DSMT4">
                  <p:embed/>
                </p:oleObj>
              </mc:Choice>
              <mc:Fallback>
                <p:oleObj name="Equation" r:id="rId14" imgW="542290" imgH="658495" progId="Equation.DSMT4">
                  <p:embed/>
                  <p:pic>
                    <p:nvPicPr>
                      <p:cNvPr id="0" name="Picture 18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447411" y="1752943"/>
                        <a:ext cx="458440" cy="5565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  <p:bldP spid="36" grpId="0"/>
      <p:bldP spid="42" grpId="0"/>
      <p:bldP spid="52" grpId="0"/>
      <p:bldP spid="53" grpId="0"/>
      <p:bldP spid="55" grpId="0"/>
      <p:bldP spid="56" grpId="0"/>
      <p:bldP spid="57" grpId="0"/>
      <p:bldP spid="59" grpId="0"/>
      <p:bldP spid="60" grpId="0"/>
      <p:bldP spid="61" grpId="0"/>
      <p:bldP spid="63" grpId="0"/>
      <p:bldP spid="64" grpId="0"/>
      <p:bldP spid="65" grpId="0"/>
      <p:bldP spid="67" grpId="0"/>
      <p:bldP spid="7" grpId="0"/>
      <p:bldP spid="7" grpId="1"/>
      <p:bldP spid="10" grpId="0"/>
      <p:bldP spid="12" grpId="0"/>
      <p:bldP spid="15" grpId="0"/>
      <p:bldP spid="1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3432" y="1712345"/>
            <a:ext cx="9097762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Ví</a:t>
            </a:r>
            <a:r>
              <a:rPr lang="vi-VN" sz="2400" dirty="0"/>
              <a:t> </a:t>
            </a:r>
            <a:r>
              <a:rPr lang="vi-VN" sz="2400" dirty="0" err="1"/>
              <a:t>dụ</a:t>
            </a:r>
            <a:r>
              <a:rPr lang="vi-VN" sz="2400" dirty="0"/>
              <a:t> : Cho </a:t>
            </a:r>
            <a:r>
              <a:rPr lang="vi-VN" sz="2400" dirty="0" err="1"/>
              <a:t>hình</a:t>
            </a:r>
            <a:r>
              <a:rPr lang="vi-VN" sz="2400" dirty="0"/>
              <a:t> </a:t>
            </a:r>
            <a:r>
              <a:rPr lang="vi-VN" sz="2400" dirty="0" err="1"/>
              <a:t>vẽ</a:t>
            </a:r>
            <a:r>
              <a:rPr lang="vi-VN" sz="2400" dirty="0"/>
              <a:t>. </a:t>
            </a:r>
            <a:r>
              <a:rPr lang="vi-VN" sz="2400" dirty="0" err="1"/>
              <a:t>Hãy</a:t>
            </a:r>
            <a:r>
              <a:rPr lang="vi-VN" sz="2400" dirty="0"/>
              <a:t> </a:t>
            </a:r>
            <a:r>
              <a:rPr lang="vi-VN" sz="2400" dirty="0" err="1"/>
              <a:t>tính</a:t>
            </a:r>
            <a:r>
              <a:rPr lang="vi-VN" sz="2400" dirty="0"/>
              <a:t> </a:t>
            </a:r>
            <a:r>
              <a:rPr lang="vi-VN" sz="2400" dirty="0" err="1"/>
              <a:t>các</a:t>
            </a:r>
            <a:r>
              <a:rPr lang="vi-VN" sz="2400" dirty="0"/>
              <a:t> </a:t>
            </a:r>
            <a:r>
              <a:rPr lang="vi-VN" sz="2400" dirty="0" err="1"/>
              <a:t>tỉ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lượng</a:t>
            </a:r>
            <a:r>
              <a:rPr lang="vi-VN" sz="2400" dirty="0"/>
              <a:t>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        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81619" y="2228014"/>
            <a:ext cx="1149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chemeClr val="accent2">
                    <a:lumMod val="75000"/>
                  </a:schemeClr>
                </a:solidFill>
              </a:rPr>
              <a:t>Giải</a:t>
            </a:r>
            <a:endParaRPr lang="vi-VN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8683" y="2667470"/>
            <a:ext cx="4943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 err="1"/>
              <a:t>Các</a:t>
            </a:r>
            <a:r>
              <a:rPr lang="vi-VN" sz="2400" dirty="0"/>
              <a:t> </a:t>
            </a:r>
            <a:r>
              <a:rPr lang="vi-VN" sz="2400" dirty="0" err="1"/>
              <a:t>tỉ</a:t>
            </a:r>
            <a:r>
              <a:rPr lang="vi-VN" sz="2400" dirty="0"/>
              <a:t> </a:t>
            </a:r>
            <a:r>
              <a:rPr lang="vi-VN" sz="2400" dirty="0" err="1"/>
              <a:t>số</a:t>
            </a:r>
            <a:r>
              <a:rPr lang="vi-VN" sz="2400" dirty="0"/>
              <a:t> </a:t>
            </a:r>
            <a:r>
              <a:rPr lang="vi-VN" sz="2400" dirty="0" err="1"/>
              <a:t>lượng</a:t>
            </a:r>
            <a:r>
              <a:rPr lang="vi-VN" sz="2400" dirty="0"/>
              <a:t> </a:t>
            </a:r>
            <a:r>
              <a:rPr lang="vi-VN" sz="2400" dirty="0" err="1"/>
              <a:t>giác</a:t>
            </a:r>
            <a:r>
              <a:rPr lang="vi-VN" sz="2400" dirty="0"/>
              <a:t> </a:t>
            </a:r>
            <a:r>
              <a:rPr lang="vi-VN" sz="2400" dirty="0" err="1"/>
              <a:t>của</a:t>
            </a:r>
            <a:r>
              <a:rPr lang="vi-VN" sz="2400" dirty="0"/>
              <a:t> </a:t>
            </a:r>
            <a:r>
              <a:rPr lang="vi-VN" sz="2400" dirty="0" err="1"/>
              <a:t>góc</a:t>
            </a:r>
            <a:r>
              <a:rPr lang="vi-VN" sz="2400" dirty="0"/>
              <a:t> N </a:t>
            </a:r>
            <a:r>
              <a:rPr lang="vi-VN" sz="2400" dirty="0" err="1"/>
              <a:t>là</a:t>
            </a:r>
            <a:r>
              <a:rPr lang="vi-VN" sz="2400" dirty="0"/>
              <a:t>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337150" y="3295029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 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8579893" y="3089129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MP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594348" y="3542136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NP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8637844" y="3542136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Object 52"/>
          <p:cNvGraphicFramePr>
            <a:graphicFrameLocks noChangeAspect="1"/>
          </p:cNvGraphicFramePr>
          <p:nvPr/>
        </p:nvGraphicFramePr>
        <p:xfrm>
          <a:off x="7828161" y="3098590"/>
          <a:ext cx="422307" cy="617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3" imgW="3962400" imgH="5791200" progId="Equation.DSMT4">
                  <p:embed/>
                </p:oleObj>
              </mc:Choice>
              <mc:Fallback>
                <p:oleObj name="Equation" r:id="rId3" imgW="3962400" imgH="5791200" progId="Equation.DSMT4">
                  <p:embed/>
                  <p:pic>
                    <p:nvPicPr>
                      <p:cNvPr id="0" name="Object 5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28161" y="3098590"/>
                        <a:ext cx="422307" cy="617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/>
        </p:nvGraphicFramePr>
        <p:xfrm>
          <a:off x="9147261" y="1571905"/>
          <a:ext cx="673829" cy="602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5" imgW="5791200" imgH="5181600" progId="Equation.DSMT4">
                  <p:embed/>
                </p:oleObj>
              </mc:Choice>
              <mc:Fallback>
                <p:oleObj name="Equation" r:id="rId5" imgW="5791200" imgH="5181600" progId="Equation.DSMT4">
                  <p:embed/>
                  <p:pic>
                    <p:nvPicPr>
                      <p:cNvPr id="0" name="Object 5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7261" y="1571905"/>
                        <a:ext cx="673829" cy="602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ight Triangle 56"/>
          <p:cNvSpPr/>
          <p:nvPr/>
        </p:nvSpPr>
        <p:spPr>
          <a:xfrm rot="8076524">
            <a:off x="1650212" y="4000909"/>
            <a:ext cx="2609385" cy="2609385"/>
          </a:xfrm>
          <a:prstGeom prst="rtTriangl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58" name="Rectangle 57"/>
          <p:cNvSpPr/>
          <p:nvPr/>
        </p:nvSpPr>
        <p:spPr>
          <a:xfrm rot="2674685">
            <a:off x="2858605" y="3494971"/>
            <a:ext cx="172720" cy="17149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TextBox 58"/>
          <p:cNvSpPr txBox="1"/>
          <p:nvPr/>
        </p:nvSpPr>
        <p:spPr>
          <a:xfrm>
            <a:off x="1460143" y="4937852"/>
            <a:ext cx="1358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45</a:t>
            </a:r>
            <a:r>
              <a:rPr lang="vi-VN" baseline="30000" dirty="0"/>
              <a:t>0</a:t>
            </a:r>
            <a:endParaRPr lang="vi-VN" dirty="0"/>
          </a:p>
        </p:txBody>
      </p:sp>
      <p:sp>
        <p:nvSpPr>
          <p:cNvPr id="60" name="TextBox 59"/>
          <p:cNvSpPr txBox="1"/>
          <p:nvPr/>
        </p:nvSpPr>
        <p:spPr>
          <a:xfrm>
            <a:off x="1629534" y="3950650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816032" y="3885283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2515167" y="5316931"/>
          <a:ext cx="607454" cy="461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7" imgW="7620000" imgH="5791200" progId="Equation.DSMT4">
                  <p:embed/>
                </p:oleObj>
              </mc:Choice>
              <mc:Fallback>
                <p:oleObj name="Equation" r:id="rId7" imgW="7620000" imgH="5791200" progId="Equation.DSMT4">
                  <p:embed/>
                  <p:pic>
                    <p:nvPicPr>
                      <p:cNvPr id="0" name="Object 6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15167" y="5316931"/>
                        <a:ext cx="607454" cy="4616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TextBox 63"/>
          <p:cNvSpPr txBox="1"/>
          <p:nvPr/>
        </p:nvSpPr>
        <p:spPr>
          <a:xfrm>
            <a:off x="2700991" y="2978606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51056" y="5261620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N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99977" y="5122518"/>
            <a:ext cx="917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P</a:t>
            </a:r>
          </a:p>
        </p:txBody>
      </p:sp>
      <p:sp>
        <p:nvSpPr>
          <p:cNvPr id="67" name="Arc 66"/>
          <p:cNvSpPr/>
          <p:nvPr/>
        </p:nvSpPr>
        <p:spPr>
          <a:xfrm rot="1175390">
            <a:off x="1135372" y="5030730"/>
            <a:ext cx="368060" cy="453415"/>
          </a:xfrm>
          <a:prstGeom prst="arc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TextBox 67"/>
          <p:cNvSpPr txBox="1"/>
          <p:nvPr/>
        </p:nvSpPr>
        <p:spPr>
          <a:xfrm>
            <a:off x="6074511" y="3314928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sin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159025" y="3319454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9538969" y="3577654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10059244" y="3320606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74" name="TextBox 73"/>
          <p:cNvSpPr txBox="1"/>
          <p:nvPr/>
        </p:nvSpPr>
        <p:spPr>
          <a:xfrm>
            <a:off x="9588278" y="3097288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9494074" y="3596356"/>
          <a:ext cx="606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9" imgW="608330" imgH="463550" progId="Equation.DSMT4">
                  <p:embed/>
                </p:oleObj>
              </mc:Choice>
              <mc:Fallback>
                <p:oleObj name="Equation" r:id="rId9" imgW="608330" imgH="463550" progId="Equation.DSMT4">
                  <p:embed/>
                  <p:pic>
                    <p:nvPicPr>
                      <p:cNvPr id="0" name="Object 7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494074" y="3596356"/>
                        <a:ext cx="60642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/>
        </p:nvGraphicFramePr>
        <p:xfrm>
          <a:off x="10396548" y="3031826"/>
          <a:ext cx="562915" cy="9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11" imgW="6400800" imgH="10668000" progId="Equation.DSMT4">
                  <p:embed/>
                </p:oleObj>
              </mc:Choice>
              <mc:Fallback>
                <p:oleObj name="Equation" r:id="rId11" imgW="6400800" imgH="10668000" progId="Equation.DSMT4">
                  <p:embed/>
                  <p:pic>
                    <p:nvPicPr>
                      <p:cNvPr id="0" name="Object 7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96548" y="3031826"/>
                        <a:ext cx="562915" cy="93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358951" y="4227021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8601694" y="4021121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MN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8616149" y="4474128"/>
            <a:ext cx="612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NP</a:t>
            </a:r>
          </a:p>
        </p:txBody>
      </p:sp>
      <p:cxnSp>
        <p:nvCxnSpPr>
          <p:cNvPr id="80" name="Straight Connector 79"/>
          <p:cNvCxnSpPr/>
          <p:nvPr/>
        </p:nvCxnSpPr>
        <p:spPr>
          <a:xfrm>
            <a:off x="8659645" y="4474128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81" name="Object 80"/>
          <p:cNvGraphicFramePr>
            <a:graphicFrameLocks noChangeAspect="1"/>
          </p:cNvGraphicFramePr>
          <p:nvPr/>
        </p:nvGraphicFramePr>
        <p:xfrm>
          <a:off x="7886537" y="4037897"/>
          <a:ext cx="432379" cy="63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13" imgW="3962400" imgH="5791200" progId="Equation.DSMT4">
                  <p:embed/>
                </p:oleObj>
              </mc:Choice>
              <mc:Fallback>
                <p:oleObj name="Equation" r:id="rId13" imgW="3962400" imgH="5791200" progId="Equation.DSMT4">
                  <p:embed/>
                  <p:pic>
                    <p:nvPicPr>
                      <p:cNvPr id="0" name="Object 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86537" y="4037897"/>
                        <a:ext cx="432379" cy="631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" name="TextBox 81"/>
          <p:cNvSpPr txBox="1"/>
          <p:nvPr/>
        </p:nvSpPr>
        <p:spPr>
          <a:xfrm>
            <a:off x="6096312" y="4246920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cos</a:t>
            </a:r>
            <a:r>
              <a:rPr lang="vi-VN" sz="2400" dirty="0"/>
              <a:t>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9180826" y="4251446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9560770" y="4509646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10081045" y="4252598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9610079" y="4029280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graphicFrame>
        <p:nvGraphicFramePr>
          <p:cNvPr id="87" name="Object 86"/>
          <p:cNvGraphicFramePr>
            <a:graphicFrameLocks noChangeAspect="1"/>
          </p:cNvGraphicFramePr>
          <p:nvPr/>
        </p:nvGraphicFramePr>
        <p:xfrm>
          <a:off x="9515875" y="4528348"/>
          <a:ext cx="60642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14" imgW="608330" imgH="463550" progId="Equation.DSMT4">
                  <p:embed/>
                </p:oleObj>
              </mc:Choice>
              <mc:Fallback>
                <p:oleObj name="Equation" r:id="rId14" imgW="608330" imgH="463550" progId="Equation.DSMT4">
                  <p:embed/>
                  <p:pic>
                    <p:nvPicPr>
                      <p:cNvPr id="0" name="Object 8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515875" y="4528348"/>
                        <a:ext cx="606425" cy="461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8" name="Object 87"/>
          <p:cNvGraphicFramePr>
            <a:graphicFrameLocks noChangeAspect="1"/>
          </p:cNvGraphicFramePr>
          <p:nvPr/>
        </p:nvGraphicFramePr>
        <p:xfrm>
          <a:off x="10418349" y="3963818"/>
          <a:ext cx="562915" cy="9381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15" imgW="6400800" imgH="10668000" progId="Equation.DSMT4">
                  <p:embed/>
                </p:oleObj>
              </mc:Choice>
              <mc:Fallback>
                <p:oleObj name="Equation" r:id="rId15" imgW="6400800" imgH="10668000" progId="Equation.DSMT4">
                  <p:embed/>
                  <p:pic>
                    <p:nvPicPr>
                      <p:cNvPr id="0" name="Object 8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18349" y="3963818"/>
                        <a:ext cx="562915" cy="9381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xtBox 88"/>
          <p:cNvSpPr txBox="1"/>
          <p:nvPr/>
        </p:nvSpPr>
        <p:spPr>
          <a:xfrm>
            <a:off x="7361201" y="5228214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 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90" name="TextBox 89"/>
          <p:cNvSpPr txBox="1"/>
          <p:nvPr/>
        </p:nvSpPr>
        <p:spPr>
          <a:xfrm>
            <a:off x="8603944" y="5022314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MP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618399" y="5475321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MN</a:t>
            </a:r>
          </a:p>
        </p:txBody>
      </p:sp>
      <p:cxnSp>
        <p:nvCxnSpPr>
          <p:cNvPr id="92" name="Straight Connector 91"/>
          <p:cNvCxnSpPr/>
          <p:nvPr/>
        </p:nvCxnSpPr>
        <p:spPr>
          <a:xfrm>
            <a:off x="8661895" y="547532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3" name="Object 92"/>
          <p:cNvGraphicFramePr>
            <a:graphicFrameLocks noChangeAspect="1"/>
          </p:cNvGraphicFramePr>
          <p:nvPr/>
        </p:nvGraphicFramePr>
        <p:xfrm>
          <a:off x="7859527" y="5053720"/>
          <a:ext cx="412999" cy="603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16" imgW="3962400" imgH="5791200" progId="Equation.DSMT4">
                  <p:embed/>
                </p:oleObj>
              </mc:Choice>
              <mc:Fallback>
                <p:oleObj name="Equation" r:id="rId16" imgW="3962400" imgH="5791200" progId="Equation.DSMT4">
                  <p:embed/>
                  <p:pic>
                    <p:nvPicPr>
                      <p:cNvPr id="0" name="Object 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9527" y="5053720"/>
                        <a:ext cx="412999" cy="6036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TextBox 93"/>
          <p:cNvSpPr txBox="1"/>
          <p:nvPr/>
        </p:nvSpPr>
        <p:spPr>
          <a:xfrm>
            <a:off x="6098562" y="5248113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tan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9183076" y="5252639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9563020" y="5510839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0083295" y="5253791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9612329" y="5030473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383002" y="6160206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  </a:t>
            </a:r>
            <a:r>
              <a:rPr lang="vi-VN" sz="2400" dirty="0">
                <a:sym typeface="Symbol" panose="05050102010706020507" pitchFamily="18" charset="2"/>
              </a:rPr>
              <a:t> =</a:t>
            </a:r>
            <a:endParaRPr lang="vi-VN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8625745" y="5954306"/>
            <a:ext cx="730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MN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8640200" y="6407313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MP</a:t>
            </a:r>
          </a:p>
        </p:txBody>
      </p:sp>
      <p:cxnSp>
        <p:nvCxnSpPr>
          <p:cNvPr id="104" name="Straight Connector 103"/>
          <p:cNvCxnSpPr/>
          <p:nvPr/>
        </p:nvCxnSpPr>
        <p:spPr>
          <a:xfrm>
            <a:off x="8683696" y="6407313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05" name="Object 104"/>
          <p:cNvGraphicFramePr>
            <a:graphicFrameLocks noChangeAspect="1"/>
          </p:cNvGraphicFramePr>
          <p:nvPr/>
        </p:nvGraphicFramePr>
        <p:xfrm>
          <a:off x="7850737" y="5973197"/>
          <a:ext cx="414813" cy="606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17" imgW="3962400" imgH="5791200" progId="Equation.DSMT4">
                  <p:embed/>
                </p:oleObj>
              </mc:Choice>
              <mc:Fallback>
                <p:oleObj name="Equation" r:id="rId17" imgW="3962400" imgH="5791200" progId="Equation.DSMT4">
                  <p:embed/>
                  <p:pic>
                    <p:nvPicPr>
                      <p:cNvPr id="0" name="Object 10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850737" y="5973197"/>
                        <a:ext cx="414813" cy="606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" name="TextBox 105"/>
          <p:cNvSpPr txBox="1"/>
          <p:nvPr/>
        </p:nvSpPr>
        <p:spPr>
          <a:xfrm>
            <a:off x="6120363" y="6180105"/>
            <a:ext cx="170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err="1"/>
              <a:t>cot</a:t>
            </a:r>
            <a:r>
              <a:rPr lang="vi-VN" sz="2400" dirty="0"/>
              <a:t> 45</a:t>
            </a:r>
            <a:r>
              <a:rPr lang="vi-VN" sz="2400" baseline="30000" dirty="0"/>
              <a:t>0 </a:t>
            </a:r>
            <a:r>
              <a:rPr lang="vi-VN" sz="2400" dirty="0"/>
              <a:t>= 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204877" y="6184631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cxnSp>
        <p:nvCxnSpPr>
          <p:cNvPr id="108" name="Straight Connector 107"/>
          <p:cNvCxnSpPr/>
          <p:nvPr/>
        </p:nvCxnSpPr>
        <p:spPr>
          <a:xfrm>
            <a:off x="9584821" y="6442831"/>
            <a:ext cx="4790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10105096" y="6185783"/>
            <a:ext cx="40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ym typeface="Symbol" panose="05050102010706020507" pitchFamily="18" charset="2"/>
              </a:rPr>
              <a:t>=</a:t>
            </a:r>
            <a:endParaRPr lang="vi-VN" sz="24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634130" y="5962465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658432" y="5467642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10442399" y="5200174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10464214" y="6201367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1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660342" y="6366476"/>
            <a:ext cx="56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777374" y="1293502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Định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nghĩa</a:t>
            </a:r>
            <a:r>
              <a:rPr lang="vi-V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4" name="Rectangle: Rounded Corners 2"/>
          <p:cNvSpPr/>
          <p:nvPr/>
        </p:nvSpPr>
        <p:spPr>
          <a:xfrm>
            <a:off x="185450" y="109778"/>
            <a:ext cx="11821099" cy="684868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5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5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5" name="TextBox 4"/>
          <p:cNvSpPr txBox="1"/>
          <p:nvPr/>
        </p:nvSpPr>
        <p:spPr>
          <a:xfrm>
            <a:off x="493724" y="865759"/>
            <a:ext cx="511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Tỉ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lượng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của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góc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2400" b="1" dirty="0" err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nhọn</a:t>
            </a:r>
            <a:r>
              <a:rPr lang="vi-VN" sz="24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6" name="TextBox 5"/>
          <p:cNvSpPr txBox="1"/>
          <p:nvPr/>
        </p:nvSpPr>
        <p:spPr>
          <a:xfrm>
            <a:off x="2283462" y="208484"/>
            <a:ext cx="886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</a:t>
            </a:r>
            <a:r>
              <a:rPr lang="vi-VN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2. TỈ SỐ LƯỢNG GIÁC CỦA GÓC NHỌN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4" grpId="0"/>
      <p:bldP spid="37" grpId="0"/>
      <p:bldP spid="38" grpId="0"/>
      <p:bldP spid="60" grpId="0"/>
      <p:bldP spid="61" grpId="0"/>
      <p:bldP spid="68" grpId="0"/>
      <p:bldP spid="70" grpId="0"/>
      <p:bldP spid="73" grpId="0"/>
      <p:bldP spid="74" grpId="0"/>
      <p:bldP spid="77" grpId="0"/>
      <p:bldP spid="78" grpId="0"/>
      <p:bldP spid="79" grpId="0"/>
      <p:bldP spid="82" grpId="0"/>
      <p:bldP spid="83" grpId="0"/>
      <p:bldP spid="85" grpId="0"/>
      <p:bldP spid="86" grpId="0"/>
      <p:bldP spid="89" grpId="0"/>
      <p:bldP spid="90" grpId="0"/>
      <p:bldP spid="91" grpId="0"/>
      <p:bldP spid="94" grpId="0"/>
      <p:bldP spid="95" grpId="0"/>
      <p:bldP spid="97" grpId="0"/>
      <p:bldP spid="98" grpId="0"/>
      <p:bldP spid="101" grpId="0"/>
      <p:bldP spid="102" grpId="0"/>
      <p:bldP spid="103" grpId="0"/>
      <p:bldP spid="106" grpId="0"/>
      <p:bldP spid="107" grpId="0"/>
      <p:bldP spid="109" grpId="0"/>
      <p:bldP spid="110" grpId="0"/>
      <p:bldP spid="113" grpId="0"/>
      <p:bldP spid="114" grpId="0"/>
      <p:bldP spid="115" grpId="0"/>
      <p:bldP spid="1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/>
          <p:cNvSpPr/>
          <p:nvPr/>
        </p:nvSpPr>
        <p:spPr bwMode="auto">
          <a:xfrm>
            <a:off x="9210667" y="1886592"/>
            <a:ext cx="2628900" cy="4381500"/>
          </a:xfrm>
          <a:custGeom>
            <a:avLst/>
            <a:gdLst>
              <a:gd name="T0" fmla="*/ 1131 w 1131"/>
              <a:gd name="T1" fmla="*/ 0 h 1887"/>
              <a:gd name="T2" fmla="*/ 0 w 1131"/>
              <a:gd name="T3" fmla="*/ 0 h 1887"/>
              <a:gd name="T4" fmla="*/ 0 w 1131"/>
              <a:gd name="T5" fmla="*/ 194 h 1887"/>
              <a:gd name="T6" fmla="*/ 460 w 1131"/>
              <a:gd name="T7" fmla="*/ 934 h 1887"/>
              <a:gd name="T8" fmla="*/ 460 w 1131"/>
              <a:gd name="T9" fmla="*/ 954 h 1887"/>
              <a:gd name="T10" fmla="*/ 0 w 1131"/>
              <a:gd name="T11" fmla="*/ 1694 h 1887"/>
              <a:gd name="T12" fmla="*/ 0 w 1131"/>
              <a:gd name="T13" fmla="*/ 1887 h 1887"/>
              <a:gd name="T14" fmla="*/ 1131 w 1131"/>
              <a:gd name="T15" fmla="*/ 1887 h 1887"/>
              <a:gd name="T16" fmla="*/ 1131 w 1131"/>
              <a:gd name="T17" fmla="*/ 1694 h 1887"/>
              <a:gd name="T18" fmla="*/ 671 w 1131"/>
              <a:gd name="T19" fmla="*/ 954 h 1887"/>
              <a:gd name="T20" fmla="*/ 671 w 1131"/>
              <a:gd name="T21" fmla="*/ 934 h 1887"/>
              <a:gd name="T22" fmla="*/ 1131 w 1131"/>
              <a:gd name="T23" fmla="*/ 194 h 1887"/>
              <a:gd name="T24" fmla="*/ 1131 w 1131"/>
              <a:gd name="T25" fmla="*/ 0 h 1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31" h="1887">
                <a:moveTo>
                  <a:pt x="113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4"/>
                  <a:pt x="0" y="194"/>
                  <a:pt x="0" y="194"/>
                </a:cubicBezTo>
                <a:cubicBezTo>
                  <a:pt x="0" y="675"/>
                  <a:pt x="297" y="865"/>
                  <a:pt x="460" y="934"/>
                </a:cubicBezTo>
                <a:cubicBezTo>
                  <a:pt x="469" y="937"/>
                  <a:pt x="469" y="950"/>
                  <a:pt x="460" y="954"/>
                </a:cubicBezTo>
                <a:cubicBezTo>
                  <a:pt x="297" y="1022"/>
                  <a:pt x="0" y="1212"/>
                  <a:pt x="0" y="1694"/>
                </a:cubicBezTo>
                <a:cubicBezTo>
                  <a:pt x="0" y="1887"/>
                  <a:pt x="0" y="1887"/>
                  <a:pt x="0" y="1887"/>
                </a:cubicBezTo>
                <a:cubicBezTo>
                  <a:pt x="1131" y="1887"/>
                  <a:pt x="1131" y="1887"/>
                  <a:pt x="1131" y="1887"/>
                </a:cubicBezTo>
                <a:cubicBezTo>
                  <a:pt x="1131" y="1694"/>
                  <a:pt x="1131" y="1694"/>
                  <a:pt x="1131" y="1694"/>
                </a:cubicBezTo>
                <a:cubicBezTo>
                  <a:pt x="1131" y="1212"/>
                  <a:pt x="834" y="1022"/>
                  <a:pt x="671" y="954"/>
                </a:cubicBezTo>
                <a:cubicBezTo>
                  <a:pt x="661" y="950"/>
                  <a:pt x="661" y="937"/>
                  <a:pt x="671" y="934"/>
                </a:cubicBezTo>
                <a:cubicBezTo>
                  <a:pt x="834" y="865"/>
                  <a:pt x="1131" y="675"/>
                  <a:pt x="1131" y="194"/>
                </a:cubicBezTo>
                <a:cubicBezTo>
                  <a:pt x="1131" y="0"/>
                  <a:pt x="1131" y="0"/>
                  <a:pt x="1131" y="0"/>
                </a:cubicBez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253" y="264099"/>
            <a:ext cx="8057630" cy="1325563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 algn="ctr"/>
            <a:r>
              <a:rPr lang="vi-VN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a:rPr>
              <a:t>HOẠT ĐỘNG NHÓM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829" y="1895448"/>
            <a:ext cx="7958478" cy="2388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200" dirty="0"/>
              <a:t>Cho tam </a:t>
            </a:r>
            <a:r>
              <a:rPr lang="vi-VN" sz="3200" dirty="0" err="1"/>
              <a:t>giác</a:t>
            </a:r>
            <a:r>
              <a:rPr lang="vi-VN" sz="3200" dirty="0"/>
              <a:t> ABC vuông </a:t>
            </a:r>
            <a:r>
              <a:rPr lang="vi-VN" sz="3200" dirty="0" err="1"/>
              <a:t>tại</a:t>
            </a:r>
            <a:r>
              <a:rPr lang="vi-VN" sz="3200" dirty="0"/>
              <a:t> B, </a:t>
            </a:r>
            <a:r>
              <a:rPr lang="vi-VN" sz="3200" dirty="0" err="1"/>
              <a:t>có</a:t>
            </a:r>
            <a:r>
              <a:rPr lang="vi-VN" sz="3200" dirty="0"/>
              <a:t> </a:t>
            </a:r>
          </a:p>
          <a:p>
            <a:pPr marL="0" indent="0">
              <a:buNone/>
            </a:pPr>
            <a:r>
              <a:rPr lang="vi-VN" sz="3200" dirty="0"/>
              <a:t>AB = 6cm, BC = 8cm. </a:t>
            </a:r>
          </a:p>
          <a:p>
            <a:pPr marL="0" indent="0">
              <a:buNone/>
            </a:pPr>
            <a:r>
              <a:rPr lang="vi-VN" sz="3200" dirty="0" err="1"/>
              <a:t>Tính</a:t>
            </a:r>
            <a:r>
              <a:rPr lang="vi-VN" sz="3200" dirty="0"/>
              <a:t> </a:t>
            </a:r>
            <a:r>
              <a:rPr lang="vi-VN" sz="3200" dirty="0" err="1"/>
              <a:t>các</a:t>
            </a:r>
            <a:r>
              <a:rPr lang="vi-VN" sz="3200" dirty="0"/>
              <a:t> </a:t>
            </a:r>
            <a:r>
              <a:rPr lang="vi-VN" sz="3200" dirty="0" err="1"/>
              <a:t>tỉ</a:t>
            </a:r>
            <a:r>
              <a:rPr lang="vi-VN" sz="3200" dirty="0"/>
              <a:t> </a:t>
            </a:r>
            <a:r>
              <a:rPr lang="vi-VN" sz="3200" dirty="0" err="1"/>
              <a:t>số</a:t>
            </a:r>
            <a:r>
              <a:rPr lang="vi-VN" sz="3200" dirty="0"/>
              <a:t> </a:t>
            </a:r>
            <a:r>
              <a:rPr lang="vi-VN" sz="3200" dirty="0" err="1"/>
              <a:t>lượng</a:t>
            </a:r>
            <a:r>
              <a:rPr lang="vi-VN" sz="3200" dirty="0"/>
              <a:t> </a:t>
            </a:r>
            <a:r>
              <a:rPr lang="vi-VN" sz="3200" dirty="0" err="1"/>
              <a:t>giác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</a:t>
            </a:r>
            <a:r>
              <a:rPr lang="vi-VN" sz="3200" dirty="0" err="1"/>
              <a:t>góc</a:t>
            </a:r>
            <a:r>
              <a:rPr lang="vi-VN" sz="3200" dirty="0"/>
              <a:t> A.</a:t>
            </a:r>
            <a:endParaRPr lang="vi-VN" dirty="0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9003543" y="1599254"/>
            <a:ext cx="3019425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8" name="Freeform 4"/>
          <p:cNvSpPr/>
          <p:nvPr/>
        </p:nvSpPr>
        <p:spPr bwMode="auto">
          <a:xfrm>
            <a:off x="9005131" y="1600842"/>
            <a:ext cx="3019425" cy="285750"/>
          </a:xfrm>
          <a:custGeom>
            <a:avLst/>
            <a:gdLst>
              <a:gd name="T0" fmla="*/ 1262 w 1299"/>
              <a:gd name="T1" fmla="*/ 0 h 123"/>
              <a:gd name="T2" fmla="*/ 36 w 1299"/>
              <a:gd name="T3" fmla="*/ 0 h 123"/>
              <a:gd name="T4" fmla="*/ 0 w 1299"/>
              <a:gd name="T5" fmla="*/ 36 h 123"/>
              <a:gd name="T6" fmla="*/ 0 w 1299"/>
              <a:gd name="T7" fmla="*/ 86 h 123"/>
              <a:gd name="T8" fmla="*/ 36 w 1299"/>
              <a:gd name="T9" fmla="*/ 123 h 123"/>
              <a:gd name="T10" fmla="*/ 1262 w 1299"/>
              <a:gd name="T11" fmla="*/ 123 h 123"/>
              <a:gd name="T12" fmla="*/ 1299 w 1299"/>
              <a:gd name="T13" fmla="*/ 86 h 123"/>
              <a:gd name="T14" fmla="*/ 1299 w 1299"/>
              <a:gd name="T15" fmla="*/ 36 h 123"/>
              <a:gd name="T16" fmla="*/ 1262 w 1299"/>
              <a:gd name="T17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3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6"/>
                  <a:pt x="0" y="36"/>
                </a:cubicBezTo>
                <a:cubicBezTo>
                  <a:pt x="0" y="86"/>
                  <a:pt x="0" y="86"/>
                  <a:pt x="0" y="86"/>
                </a:cubicBezTo>
                <a:cubicBezTo>
                  <a:pt x="0" y="107"/>
                  <a:pt x="16" y="123"/>
                  <a:pt x="36" y="123"/>
                </a:cubicBezTo>
                <a:cubicBezTo>
                  <a:pt x="1262" y="123"/>
                  <a:pt x="1262" y="123"/>
                  <a:pt x="1262" y="123"/>
                </a:cubicBezTo>
                <a:cubicBezTo>
                  <a:pt x="1283" y="123"/>
                  <a:pt x="1299" y="107"/>
                  <a:pt x="1299" y="86"/>
                </a:cubicBezTo>
                <a:cubicBezTo>
                  <a:pt x="1299" y="36"/>
                  <a:pt x="1299" y="36"/>
                  <a:pt x="1299" y="36"/>
                </a:cubicBezTo>
                <a:cubicBezTo>
                  <a:pt x="1299" y="16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9005131" y="6268092"/>
            <a:ext cx="3019425" cy="288925"/>
          </a:xfrm>
          <a:custGeom>
            <a:avLst/>
            <a:gdLst>
              <a:gd name="T0" fmla="*/ 1262 w 1299"/>
              <a:gd name="T1" fmla="*/ 0 h 124"/>
              <a:gd name="T2" fmla="*/ 36 w 1299"/>
              <a:gd name="T3" fmla="*/ 0 h 124"/>
              <a:gd name="T4" fmla="*/ 0 w 1299"/>
              <a:gd name="T5" fmla="*/ 37 h 124"/>
              <a:gd name="T6" fmla="*/ 0 w 1299"/>
              <a:gd name="T7" fmla="*/ 87 h 124"/>
              <a:gd name="T8" fmla="*/ 36 w 1299"/>
              <a:gd name="T9" fmla="*/ 124 h 124"/>
              <a:gd name="T10" fmla="*/ 1262 w 1299"/>
              <a:gd name="T11" fmla="*/ 124 h 124"/>
              <a:gd name="T12" fmla="*/ 1299 w 1299"/>
              <a:gd name="T13" fmla="*/ 87 h 124"/>
              <a:gd name="T14" fmla="*/ 1299 w 1299"/>
              <a:gd name="T15" fmla="*/ 37 h 124"/>
              <a:gd name="T16" fmla="*/ 1262 w 1299"/>
              <a:gd name="T17" fmla="*/ 0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124">
                <a:moveTo>
                  <a:pt x="1262" y="0"/>
                </a:moveTo>
                <a:cubicBezTo>
                  <a:pt x="36" y="0"/>
                  <a:pt x="36" y="0"/>
                  <a:pt x="36" y="0"/>
                </a:cubicBezTo>
                <a:cubicBezTo>
                  <a:pt x="16" y="0"/>
                  <a:pt x="0" y="17"/>
                  <a:pt x="0" y="37"/>
                </a:cubicBezTo>
                <a:cubicBezTo>
                  <a:pt x="0" y="87"/>
                  <a:pt x="0" y="87"/>
                  <a:pt x="0" y="87"/>
                </a:cubicBezTo>
                <a:cubicBezTo>
                  <a:pt x="0" y="107"/>
                  <a:pt x="16" y="124"/>
                  <a:pt x="36" y="124"/>
                </a:cubicBezTo>
                <a:cubicBezTo>
                  <a:pt x="1262" y="124"/>
                  <a:pt x="1262" y="124"/>
                  <a:pt x="1262" y="124"/>
                </a:cubicBezTo>
                <a:cubicBezTo>
                  <a:pt x="1283" y="124"/>
                  <a:pt x="1299" y="107"/>
                  <a:pt x="1299" y="87"/>
                </a:cubicBezTo>
                <a:cubicBezTo>
                  <a:pt x="1299" y="37"/>
                  <a:pt x="1299" y="37"/>
                  <a:pt x="1299" y="37"/>
                </a:cubicBezTo>
                <a:cubicBezTo>
                  <a:pt x="1299" y="17"/>
                  <a:pt x="1283" y="0"/>
                  <a:pt x="1262" y="0"/>
                </a:cubicBezTo>
                <a:close/>
              </a:path>
            </a:pathLst>
          </a:custGeom>
          <a:solidFill>
            <a:srgbClr val="8C623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0" name="Freeform 6"/>
          <p:cNvSpPr/>
          <p:nvPr/>
        </p:nvSpPr>
        <p:spPr bwMode="auto">
          <a:xfrm>
            <a:off x="9005131" y="6383979"/>
            <a:ext cx="3019425" cy="173038"/>
          </a:xfrm>
          <a:custGeom>
            <a:avLst/>
            <a:gdLst>
              <a:gd name="T0" fmla="*/ 1262 w 1299"/>
              <a:gd name="T1" fmla="*/ 36 h 74"/>
              <a:gd name="T2" fmla="*/ 36 w 1299"/>
              <a:gd name="T3" fmla="*/ 36 h 74"/>
              <a:gd name="T4" fmla="*/ 0 w 1299"/>
              <a:gd name="T5" fmla="*/ 0 h 74"/>
              <a:gd name="T6" fmla="*/ 0 w 1299"/>
              <a:gd name="T7" fmla="*/ 37 h 74"/>
              <a:gd name="T8" fmla="*/ 36 w 1299"/>
              <a:gd name="T9" fmla="*/ 74 h 74"/>
              <a:gd name="T10" fmla="*/ 1262 w 1299"/>
              <a:gd name="T11" fmla="*/ 74 h 74"/>
              <a:gd name="T12" fmla="*/ 1299 w 1299"/>
              <a:gd name="T13" fmla="*/ 37 h 74"/>
              <a:gd name="T14" fmla="*/ 1299 w 1299"/>
              <a:gd name="T15" fmla="*/ 0 h 74"/>
              <a:gd name="T16" fmla="*/ 1262 w 1299"/>
              <a:gd name="T17" fmla="*/ 36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9" h="74">
                <a:moveTo>
                  <a:pt x="1262" y="36"/>
                </a:moveTo>
                <a:cubicBezTo>
                  <a:pt x="36" y="36"/>
                  <a:pt x="36" y="36"/>
                  <a:pt x="36" y="36"/>
                </a:cubicBezTo>
                <a:cubicBezTo>
                  <a:pt x="16" y="36"/>
                  <a:pt x="0" y="20"/>
                  <a:pt x="0" y="0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57"/>
                  <a:pt x="16" y="74"/>
                  <a:pt x="36" y="74"/>
                </a:cubicBezTo>
                <a:cubicBezTo>
                  <a:pt x="1262" y="74"/>
                  <a:pt x="1262" y="74"/>
                  <a:pt x="1262" y="74"/>
                </a:cubicBezTo>
                <a:cubicBezTo>
                  <a:pt x="1283" y="74"/>
                  <a:pt x="1299" y="57"/>
                  <a:pt x="1299" y="37"/>
                </a:cubicBezTo>
                <a:cubicBezTo>
                  <a:pt x="1299" y="0"/>
                  <a:pt x="1299" y="0"/>
                  <a:pt x="1299" y="0"/>
                </a:cubicBezTo>
                <a:cubicBezTo>
                  <a:pt x="1299" y="20"/>
                  <a:pt x="1283" y="36"/>
                  <a:pt x="1262" y="36"/>
                </a:cubicBezTo>
                <a:close/>
              </a:path>
            </a:pathLst>
          </a:custGeom>
          <a:solidFill>
            <a:srgbClr val="855C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1" name="top sand"/>
          <p:cNvSpPr/>
          <p:nvPr/>
        </p:nvSpPr>
        <p:spPr bwMode="auto">
          <a:xfrm>
            <a:off x="9317868" y="2534292"/>
            <a:ext cx="2395538" cy="1495425"/>
          </a:xfrm>
          <a:custGeom>
            <a:avLst/>
            <a:gdLst>
              <a:gd name="T0" fmla="*/ 22 w 1031"/>
              <a:gd name="T1" fmla="*/ 4 h 644"/>
              <a:gd name="T2" fmla="*/ 1 w 1031"/>
              <a:gd name="T3" fmla="*/ 21 h 644"/>
              <a:gd name="T4" fmla="*/ 78 w 1031"/>
              <a:gd name="T5" fmla="*/ 295 h 644"/>
              <a:gd name="T6" fmla="*/ 259 w 1031"/>
              <a:gd name="T7" fmla="*/ 515 h 644"/>
              <a:gd name="T8" fmla="*/ 516 w 1031"/>
              <a:gd name="T9" fmla="*/ 644 h 644"/>
              <a:gd name="T10" fmla="*/ 769 w 1031"/>
              <a:gd name="T11" fmla="*/ 518 h 644"/>
              <a:gd name="T12" fmla="*/ 952 w 1031"/>
              <a:gd name="T13" fmla="*/ 297 h 644"/>
              <a:gd name="T14" fmla="*/ 1030 w 1031"/>
              <a:gd name="T15" fmla="*/ 21 h 644"/>
              <a:gd name="T16" fmla="*/ 1009 w 1031"/>
              <a:gd name="T17" fmla="*/ 4 h 644"/>
              <a:gd name="T18" fmla="*/ 661 w 1031"/>
              <a:gd name="T19" fmla="*/ 118 h 644"/>
              <a:gd name="T20" fmla="*/ 370 w 1031"/>
              <a:gd name="T21" fmla="*/ 118 h 644"/>
              <a:gd name="T22" fmla="*/ 22 w 1031"/>
              <a:gd name="T23" fmla="*/ 4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31" h="644">
                <a:moveTo>
                  <a:pt x="22" y="4"/>
                </a:moveTo>
                <a:cubicBezTo>
                  <a:pt x="11" y="0"/>
                  <a:pt x="0" y="10"/>
                  <a:pt x="1" y="21"/>
                </a:cubicBezTo>
                <a:cubicBezTo>
                  <a:pt x="11" y="122"/>
                  <a:pt x="37" y="214"/>
                  <a:pt x="78" y="295"/>
                </a:cubicBezTo>
                <a:cubicBezTo>
                  <a:pt x="122" y="381"/>
                  <a:pt x="182" y="455"/>
                  <a:pt x="259" y="515"/>
                </a:cubicBezTo>
                <a:cubicBezTo>
                  <a:pt x="370" y="603"/>
                  <a:pt x="483" y="636"/>
                  <a:pt x="516" y="644"/>
                </a:cubicBezTo>
                <a:cubicBezTo>
                  <a:pt x="548" y="636"/>
                  <a:pt x="658" y="604"/>
                  <a:pt x="769" y="518"/>
                </a:cubicBezTo>
                <a:cubicBezTo>
                  <a:pt x="846" y="458"/>
                  <a:pt x="908" y="384"/>
                  <a:pt x="952" y="297"/>
                </a:cubicBezTo>
                <a:cubicBezTo>
                  <a:pt x="993" y="216"/>
                  <a:pt x="1019" y="123"/>
                  <a:pt x="1030" y="21"/>
                </a:cubicBezTo>
                <a:cubicBezTo>
                  <a:pt x="1031" y="10"/>
                  <a:pt x="1020" y="0"/>
                  <a:pt x="1009" y="4"/>
                </a:cubicBezTo>
                <a:cubicBezTo>
                  <a:pt x="661" y="118"/>
                  <a:pt x="661" y="118"/>
                  <a:pt x="661" y="118"/>
                </a:cubicBezTo>
                <a:cubicBezTo>
                  <a:pt x="566" y="149"/>
                  <a:pt x="465" y="149"/>
                  <a:pt x="370" y="118"/>
                </a:cubicBezTo>
                <a:lnTo>
                  <a:pt x="22" y="4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2" name="bottom sand"/>
          <p:cNvSpPr/>
          <p:nvPr/>
        </p:nvSpPr>
        <p:spPr bwMode="auto">
          <a:xfrm>
            <a:off x="9246176" y="5184183"/>
            <a:ext cx="2534399" cy="1083909"/>
          </a:xfrm>
          <a:custGeom>
            <a:avLst/>
            <a:gdLst>
              <a:gd name="T0" fmla="*/ 0 w 1523"/>
              <a:gd name="T1" fmla="*/ 667 h 667"/>
              <a:gd name="T2" fmla="*/ 763 w 1523"/>
              <a:gd name="T3" fmla="*/ 0 h 667"/>
              <a:gd name="T4" fmla="*/ 1523 w 1523"/>
              <a:gd name="T5" fmla="*/ 667 h 667"/>
              <a:gd name="T6" fmla="*/ 0 w 1523"/>
              <a:gd name="T7" fmla="*/ 667 h 6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523" h="667">
                <a:moveTo>
                  <a:pt x="0" y="667"/>
                </a:moveTo>
                <a:lnTo>
                  <a:pt x="763" y="0"/>
                </a:lnTo>
                <a:lnTo>
                  <a:pt x="1523" y="667"/>
                </a:lnTo>
                <a:lnTo>
                  <a:pt x="0" y="667"/>
                </a:lnTo>
                <a:close/>
              </a:path>
            </a:pathLst>
          </a:cu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sp>
        <p:nvSpPr>
          <p:cNvPr id="13" name="straight connector"/>
          <p:cNvSpPr>
            <a:spLocks noChangeArrowheads="1"/>
          </p:cNvSpPr>
          <p:nvPr/>
        </p:nvSpPr>
        <p:spPr bwMode="auto">
          <a:xfrm>
            <a:off x="10471981" y="4006698"/>
            <a:ext cx="87313" cy="2259807"/>
          </a:xfrm>
          <a:prstGeom prst="rect">
            <a:avLst/>
          </a:prstGeom>
          <a:solidFill>
            <a:srgbClr val="EDCD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GB"/>
          </a:p>
        </p:txBody>
      </p:sp>
      <p:grpSp>
        <p:nvGrpSpPr>
          <p:cNvPr id="14" name="button: start timer"/>
          <p:cNvGrpSpPr/>
          <p:nvPr/>
        </p:nvGrpSpPr>
        <p:grpSpPr>
          <a:xfrm>
            <a:off x="9191568" y="789700"/>
            <a:ext cx="2636838" cy="799962"/>
            <a:chOff x="1332706" y="185859"/>
            <a:chExt cx="2636838" cy="799962"/>
          </a:xfrm>
        </p:grpSpPr>
        <p:sp>
          <p:nvSpPr>
            <p:cNvPr id="15" name="Rounded Rectangle 12"/>
            <p:cNvSpPr/>
            <p:nvPr/>
          </p:nvSpPr>
          <p:spPr>
            <a:xfrm>
              <a:off x="133270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ounded Rectangle 13"/>
            <p:cNvSpPr/>
            <p:nvPr/>
          </p:nvSpPr>
          <p:spPr>
            <a:xfrm>
              <a:off x="133270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START TIMER</a:t>
              </a:r>
            </a:p>
          </p:txBody>
        </p:sp>
      </p:grpSp>
      <p:grpSp>
        <p:nvGrpSpPr>
          <p:cNvPr id="17" name="times up"/>
          <p:cNvGrpSpPr/>
          <p:nvPr/>
        </p:nvGrpSpPr>
        <p:grpSpPr>
          <a:xfrm>
            <a:off x="9191568" y="789700"/>
            <a:ext cx="2636838" cy="799962"/>
            <a:chOff x="4321176" y="185859"/>
            <a:chExt cx="2636838" cy="799962"/>
          </a:xfrm>
        </p:grpSpPr>
        <p:sp>
          <p:nvSpPr>
            <p:cNvPr id="18" name="Rounded Rectangle 15"/>
            <p:cNvSpPr/>
            <p:nvPr/>
          </p:nvSpPr>
          <p:spPr>
            <a:xfrm>
              <a:off x="4321176" y="288262"/>
              <a:ext cx="2636838" cy="697559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ounded Rectangle 16"/>
            <p:cNvSpPr/>
            <p:nvPr/>
          </p:nvSpPr>
          <p:spPr>
            <a:xfrm>
              <a:off x="4321176" y="185859"/>
              <a:ext cx="2636838" cy="69755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TIME’S UP!</a:t>
              </a:r>
            </a:p>
          </p:txBody>
        </p:sp>
      </p:grpSp>
      <p:pic>
        <p:nvPicPr>
          <p:cNvPr id="22" name="Tieng-dong-ho-ch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90304" y="6654800"/>
            <a:ext cx="406400" cy="406400"/>
          </a:xfrm>
          <a:prstGeom prst="rect">
            <a:avLst/>
          </a:prstGeom>
        </p:spPr>
      </p:pic>
      <p:pic>
        <p:nvPicPr>
          <p:cNvPr id="24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>
            <a:fillRect/>
          </a:stretch>
        </p:blipFill>
        <p:spPr bwMode="auto">
          <a:xfrm>
            <a:off x="352433" y="4550061"/>
            <a:ext cx="4039136" cy="192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05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18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7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8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0" repeatCount="18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863</Words>
  <Application>Microsoft Office PowerPoint</Application>
  <PresentationFormat>Widescreen</PresentationFormat>
  <Paragraphs>264</Paragraphs>
  <Slides>16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Symbol</vt:lpstr>
      <vt:lpstr>Times New Roman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Techsi.vn</cp:lastModifiedBy>
  <cp:revision>142</cp:revision>
  <dcterms:created xsi:type="dcterms:W3CDTF">2022-09-16T13:41:00Z</dcterms:created>
  <dcterms:modified xsi:type="dcterms:W3CDTF">2024-03-12T03:50:36Z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A369C2571F9D4C21A7D4FCB9B91A95C4</vt:lpwstr>
  </property>
  <property fmtid="{D5CDD505-2E9C-101B-9397-08002B2CF9AE}" pid="3" name="KSOProductBuildVer">
    <vt:lpwstr>1033-11.2.0.11341</vt:lpwstr>
  </property>
</Properties>
</file>