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02" r:id="rId6"/>
    <p:sldId id="257" r:id="rId7"/>
    <p:sldId id="283" r:id="rId8"/>
    <p:sldId id="285" r:id="rId9"/>
    <p:sldId id="308" r:id="rId10"/>
    <p:sldId id="306" r:id="rId11"/>
    <p:sldId id="307" r:id="rId12"/>
    <p:sldId id="290" r:id="rId13"/>
    <p:sldId id="296" r:id="rId14"/>
    <p:sldId id="270" r:id="rId15"/>
    <p:sldId id="293" r:id="rId16"/>
    <p:sldId id="297" r:id="rId17"/>
    <p:sldId id="294" r:id="rId18"/>
    <p:sldId id="304" r:id="rId19"/>
    <p:sldId id="295" r:id="rId20"/>
    <p:sldId id="305" r:id="rId21"/>
    <p:sldId id="298" r:id="rId22"/>
    <p:sldId id="299" r:id="rId23"/>
    <p:sldId id="300" r:id="rId24"/>
    <p:sldId id="301"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FF99"/>
    <a:srgbClr val="FFFFCC"/>
    <a:srgbClr val="008000"/>
    <a:srgbClr val="FAED3B"/>
    <a:srgbClr val="15142A"/>
    <a:srgbClr val="3CDFE6"/>
    <a:srgbClr val="99CCFF"/>
    <a:srgbClr val="6699FF"/>
    <a:srgbClr val="A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56" autoAdjust="0"/>
    <p:restoredTop sz="94249" autoAdjust="0"/>
  </p:normalViewPr>
  <p:slideViewPr>
    <p:cSldViewPr snapToGrid="0">
      <p:cViewPr varScale="1">
        <p:scale>
          <a:sx n="75" d="100"/>
          <a:sy n="75" d="100"/>
        </p:scale>
        <p:origin x="118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0715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37059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4871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41651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9201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66820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3/12/2024</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3/12/2024</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5.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notesSlide" Target="../notesSlides/notesSlide6.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24.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oleObject" Target="../embeddings/oleObject4.bin"/><Relationship Id="rId24" Type="http://schemas.openxmlformats.org/officeDocument/2006/relationships/image" Target="../media/image30.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2.wmf"/><Relationship Id="rId10" Type="http://schemas.openxmlformats.org/officeDocument/2006/relationships/image" Target="../media/image23.wmf"/><Relationship Id="rId19" Type="http://schemas.openxmlformats.org/officeDocument/2006/relationships/oleObject" Target="../embeddings/oleObject8.bin"/><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image" Target="../media/image5.gif"/><Relationship Id="rId10"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r>
              <a:rPr lang="en-US" sz="3600" b="1">
                <a:solidFill>
                  <a:srgbClr val="FFFF00"/>
                </a:solidFill>
                <a:latin typeface="Arial" panose="020B0604020202020204" pitchFamily="34" charset="0"/>
                <a:cs typeface="Arial" panose="020B0604020202020204" pitchFamily="34" charset="0"/>
              </a:rPr>
              <a:t/>
            </a: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1</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55246AF-33A3-499A-A4CF-9B37F2DC3CEE}"/>
              </a:ext>
            </a:extLst>
          </p:cNvPr>
          <p:cNvPicPr>
            <a:picLocks noChangeAspect="1"/>
          </p:cNvPicPr>
          <p:nvPr/>
        </p:nvPicPr>
        <p:blipFill>
          <a:blip r:embed="rId2"/>
          <a:stretch>
            <a:fillRect/>
          </a:stretch>
        </p:blipFill>
        <p:spPr>
          <a:xfrm rot="20179340">
            <a:off x="1883510" y="-1417009"/>
            <a:ext cx="8017758" cy="9609222"/>
          </a:xfrm>
          <a:prstGeom prst="rect">
            <a:avLst/>
          </a:prstGeom>
        </p:spPr>
      </p:pic>
    </p:spTree>
    <p:extLst>
      <p:ext uri="{BB962C8B-B14F-4D97-AF65-F5344CB8AC3E}">
        <p14:creationId xmlns:p14="http://schemas.microsoft.com/office/powerpoint/2010/main" val="29967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2694685" y="591090"/>
            <a:ext cx="8384345" cy="584775"/>
          </a:xfrm>
          <a:prstGeom prst="rect">
            <a:avLst/>
          </a:prstGeom>
          <a:noFill/>
        </p:spPr>
        <p:txBody>
          <a:bodyPr wrap="square">
            <a:spAutoFit/>
          </a:bodyPr>
          <a:lstStyle/>
          <a:p>
            <a:r>
              <a:rPr lang="en-US" sz="3200" b="1">
                <a:solidFill>
                  <a:srgbClr val="0070C0"/>
                </a:solidFill>
                <a:latin typeface="Arial" panose="020B0604020202020204" pitchFamily="34" charset="0"/>
                <a:cs typeface="Arial" panose="020B0604020202020204" pitchFamily="34" charset="0"/>
              </a:rPr>
              <a:t>Các bạn hãy làm bài 2/SGK/Tr50 nào!</a:t>
            </a:r>
            <a:endParaRPr lang="en-US" sz="3200">
              <a:latin typeface="Arial" panose="020B0604020202020204" pitchFamily="34" charset="0"/>
              <a:cs typeface="Arial" panose="020B0604020202020204" pitchFamily="34" charset="0"/>
            </a:endParaRP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079030" y="3708481"/>
            <a:ext cx="1488402" cy="1488402"/>
          </a:xfrm>
          <a:prstGeom prst="rect">
            <a:avLst/>
          </a:prstGeom>
        </p:spPr>
      </p:pic>
      <p:sp>
        <p:nvSpPr>
          <p:cNvPr id="6" name="TextBox 5">
            <a:extLst>
              <a:ext uri="{FF2B5EF4-FFF2-40B4-BE49-F238E27FC236}">
                <a16:creationId xmlns="" xmlns:a16="http://schemas.microsoft.com/office/drawing/2014/main" id="{9A5CFB4F-CBAB-4E38-ACD8-1B23C49ED3F4}"/>
              </a:ext>
            </a:extLst>
          </p:cNvPr>
          <p:cNvSpPr txBox="1"/>
          <p:nvPr/>
        </p:nvSpPr>
        <p:spPr>
          <a:xfrm>
            <a:off x="666750"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2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A55DB7CC-2E21-46E0-B266-0A36ED180280}"/>
              </a:ext>
            </a:extLst>
          </p:cNvPr>
          <p:cNvSpPr txBox="1"/>
          <p:nvPr/>
        </p:nvSpPr>
        <p:spPr>
          <a:xfrm>
            <a:off x="4362785"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 47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0F5C8AF9-E6F9-4023-BA16-63071B74F3E9}"/>
              </a:ext>
            </a:extLst>
          </p:cNvPr>
          <p:cNvSpPr txBox="1"/>
          <p:nvPr/>
        </p:nvSpPr>
        <p:spPr>
          <a:xfrm>
            <a:off x="666750" y="2945880"/>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 a </a:t>
            </a:r>
            <a:r>
              <a:rPr lang="en-US" sz="4000">
                <a:latin typeface="Arial" panose="020B0604020202020204" pitchFamily="34" charset="0"/>
                <a:cs typeface="Arial" panose="020B0604020202020204" pitchFamily="34" charset="0"/>
                <a:sym typeface="Wingdings" panose="05000000000000000000" pitchFamily="2" charset="2"/>
              </a:rPr>
              <a:t> P với a = 3.5.7.9 +20</a:t>
            </a:r>
            <a:endParaRPr lang="en-US"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249CCF44-6EF3-4543-908E-2D1161EEE285}"/>
              </a:ext>
            </a:extLst>
          </p:cNvPr>
          <p:cNvSpPr txBox="1"/>
          <p:nvPr/>
        </p:nvSpPr>
        <p:spPr>
          <a:xfrm>
            <a:off x="705185" y="3901742"/>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d) b </a:t>
            </a:r>
            <a:r>
              <a:rPr lang="en-US" sz="4000">
                <a:latin typeface="Arial" panose="020B0604020202020204" pitchFamily="34" charset="0"/>
                <a:cs typeface="Arial" panose="020B0604020202020204" pitchFamily="34" charset="0"/>
                <a:sym typeface="Wingdings" panose="05000000000000000000" pitchFamily="2" charset="2"/>
              </a:rPr>
              <a:t> P với b = 5.7.11 + 13.17</a:t>
            </a:r>
            <a:endParaRPr lang="en-US" sz="4000">
              <a:latin typeface="Arial" panose="020B0604020202020204" pitchFamily="34" charset="0"/>
              <a:cs typeface="Arial" panose="020B0604020202020204" pitchFamily="34" charset="0"/>
            </a:endParaRPr>
          </a:p>
        </p:txBody>
      </p:sp>
      <p:sp>
        <p:nvSpPr>
          <p:cNvPr id="15" name="TextBox 14">
            <a:extLst>
              <a:ext uri="{FF2B5EF4-FFF2-40B4-BE49-F238E27FC236}">
                <a16:creationId xmlns="" xmlns:a16="http://schemas.microsoft.com/office/drawing/2014/main" id="{7A280E09-38BF-4339-9016-C0FBB7292B16}"/>
              </a:ext>
            </a:extLst>
          </p:cNvPr>
          <p:cNvSpPr txBox="1"/>
          <p:nvPr/>
        </p:nvSpPr>
        <p:spPr>
          <a:xfrm>
            <a:off x="282953" y="638134"/>
            <a:ext cx="11540278" cy="1323439"/>
          </a:xfrm>
          <a:prstGeom prst="rect">
            <a:avLst/>
          </a:prstGeom>
          <a:noFill/>
        </p:spPr>
        <p:txBody>
          <a:bodyPr wrap="square" rtlCol="0">
            <a:spAutoFit/>
          </a:bodyPr>
          <a:lstStyle/>
          <a:p>
            <a:r>
              <a:rPr lang="en-US" sz="4000" u="sng">
                <a:latin typeface="Arial" panose="020B0604020202020204" pitchFamily="34" charset="0"/>
                <a:cs typeface="Arial" panose="020B0604020202020204" pitchFamily="34" charset="0"/>
              </a:rPr>
              <a:t>Bài 2</a:t>
            </a:r>
            <a:r>
              <a:rPr lang="en-US" sz="4000">
                <a:latin typeface="Arial" panose="020B0604020202020204" pitchFamily="34" charset="0"/>
                <a:cs typeface="Arial" panose="020B0604020202020204" pitchFamily="34" charset="0"/>
              </a:rPr>
              <a:t>. Gọi P là tập hợp các số nguyên tố. Chọn kí hiệu “ </a:t>
            </a:r>
            <a:r>
              <a:rPr lang="en-US" sz="4000">
                <a:latin typeface="Arial" panose="020B0604020202020204" pitchFamily="34" charset="0"/>
                <a:cs typeface="Arial" panose="020B0604020202020204" pitchFamily="34" charset="0"/>
                <a:sym typeface="Symbol" panose="05050102010706020507" pitchFamily="18" charset="2"/>
              </a:rPr>
              <a:t>” , “</a:t>
            </a:r>
            <a:r>
              <a:rPr lang="en-US" sz="4000">
                <a:latin typeface="Arial" panose="020B0604020202020204" pitchFamily="34" charset="0"/>
                <a:cs typeface="Arial" panose="020B0604020202020204" pitchFamily="34" charset="0"/>
              </a:rPr>
              <a:t>” thích hợp vào </a:t>
            </a:r>
            <a:r>
              <a:rPr lang="en-US" sz="4000">
                <a:latin typeface="Arial" panose="020B0604020202020204" pitchFamily="34" charset="0"/>
                <a:cs typeface="Arial" panose="020B0604020202020204" pitchFamily="34" charset="0"/>
                <a:sym typeface="Wingdings" panose="05000000000000000000" pitchFamily="2" charset="2"/>
              </a:rPr>
              <a:t></a:t>
            </a:r>
            <a:endParaRPr lang="en-US" sz="400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E7F6DDE0-98E7-4925-865D-3AE2111D61D5}"/>
              </a:ext>
            </a:extLst>
          </p:cNvPr>
          <p:cNvSpPr txBox="1"/>
          <p:nvPr/>
        </p:nvSpPr>
        <p:spPr>
          <a:xfrm>
            <a:off x="1771650" y="2039130"/>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8" name="TextBox 17">
            <a:extLst>
              <a:ext uri="{FF2B5EF4-FFF2-40B4-BE49-F238E27FC236}">
                <a16:creationId xmlns="" xmlns:a16="http://schemas.microsoft.com/office/drawing/2014/main" id="{F35BFD63-44F4-455B-9A3F-263674E08B68}"/>
              </a:ext>
            </a:extLst>
          </p:cNvPr>
          <p:cNvSpPr txBox="1"/>
          <p:nvPr/>
        </p:nvSpPr>
        <p:spPr>
          <a:xfrm>
            <a:off x="5734050" y="2032655"/>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9" name="TextBox 18">
            <a:extLst>
              <a:ext uri="{FF2B5EF4-FFF2-40B4-BE49-F238E27FC236}">
                <a16:creationId xmlns="" xmlns:a16="http://schemas.microsoft.com/office/drawing/2014/main" id="{7EE2EA6F-25B4-4AAE-B270-01CFCCD65C93}"/>
              </a:ext>
            </a:extLst>
          </p:cNvPr>
          <p:cNvSpPr txBox="1"/>
          <p:nvPr/>
        </p:nvSpPr>
        <p:spPr>
          <a:xfrm>
            <a:off x="1708150" y="2985259"/>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20" name="TextBox 19">
            <a:extLst>
              <a:ext uri="{FF2B5EF4-FFF2-40B4-BE49-F238E27FC236}">
                <a16:creationId xmlns="" xmlns:a16="http://schemas.microsoft.com/office/drawing/2014/main" id="{4DA2A5F8-2280-469D-820D-632D0C0F1A5B}"/>
              </a:ext>
            </a:extLst>
          </p:cNvPr>
          <p:cNvSpPr txBox="1"/>
          <p:nvPr/>
        </p:nvSpPr>
        <p:spPr>
          <a:xfrm>
            <a:off x="1771650" y="3932443"/>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12" grpId="0"/>
      <p:bldP spid="13" grpId="0"/>
      <p:bldP spid="14" grpId="0"/>
      <p:bldP spid="1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15" name="TextBox 14">
            <a:extLst>
              <a:ext uri="{FF2B5EF4-FFF2-40B4-BE49-F238E27FC236}">
                <a16:creationId xmlns="" xmlns:a16="http://schemas.microsoft.com/office/drawing/2014/main" id="{7A280E09-38BF-4339-9016-C0FBB7292B16}"/>
              </a:ext>
            </a:extLst>
          </p:cNvPr>
          <p:cNvSpPr txBox="1"/>
          <p:nvPr/>
        </p:nvSpPr>
        <p:spPr>
          <a:xfrm>
            <a:off x="303850" y="687306"/>
            <a:ext cx="11540278" cy="2462213"/>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(sgk/60)</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Hệ mặt trời gồm tám hành tinh, đó là: Sao Thủy, Sao Kim, Trái Đất, Sao Hỏa, Sao Mộc, Sao Thổ, Sao Thiên Vương, Sao Hải Vương. Các hành tinh trong Hệ Mặt Trời chia thành hai nhóm. Nhóm trong gồm: Sao Thủy, Sao Kim, Trái Đất, Sao Hỏa. Nhóm ngoài gồm: Sao Mộc, Sao Thổ, Sao Thiên Vương, Sao Hải Vương. Các hành tinh nhóm trong có khối lượng và kích thước khá nhỏ so với các hành tinh nhóm ngoài. Hai nhóm hành tinh ngăn cách nhau bởi một vành đai tiểu thành tinh và vô số các thiên thạch nhỏ cùng quay quanh mặt trời.</a:t>
            </a:r>
          </a:p>
        </p:txBody>
      </p:sp>
      <p:pic>
        <p:nvPicPr>
          <p:cNvPr id="4" name="Picture 3">
            <a:extLst>
              <a:ext uri="{FF2B5EF4-FFF2-40B4-BE49-F238E27FC236}">
                <a16:creationId xmlns="" xmlns:a16="http://schemas.microsoft.com/office/drawing/2014/main" id="{E2AA174E-CA11-4DF1-A2A4-E5D7CEF88BCD}"/>
              </a:ext>
            </a:extLst>
          </p:cNvPr>
          <p:cNvPicPr>
            <a:picLocks noChangeAspect="1"/>
          </p:cNvPicPr>
          <p:nvPr/>
        </p:nvPicPr>
        <p:blipFill>
          <a:blip r:embed="rId3"/>
          <a:stretch>
            <a:fillRect/>
          </a:stretch>
        </p:blipFill>
        <p:spPr>
          <a:xfrm>
            <a:off x="2447925" y="3149519"/>
            <a:ext cx="7639050" cy="3543300"/>
          </a:xfrm>
          <a:prstGeom prst="rect">
            <a:avLst/>
          </a:prstGeom>
        </p:spPr>
      </p:pic>
    </p:spTree>
    <p:extLst>
      <p:ext uri="{BB962C8B-B14F-4D97-AF65-F5344CB8AC3E}">
        <p14:creationId xmlns:p14="http://schemas.microsoft.com/office/powerpoint/2010/main" val="1364769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51118EF-F5F8-45C1-9286-E1711D29B383}"/>
              </a:ext>
            </a:extLst>
          </p:cNvPr>
          <p:cNvPicPr>
            <a:picLocks noChangeAspect="1"/>
          </p:cNvPicPr>
          <p:nvPr/>
        </p:nvPicPr>
        <p:blipFill>
          <a:blip r:embed="rId2"/>
          <a:stretch>
            <a:fillRect/>
          </a:stretch>
        </p:blipFill>
        <p:spPr>
          <a:xfrm>
            <a:off x="1895475" y="3429000"/>
            <a:ext cx="7639050" cy="3543300"/>
          </a:xfrm>
          <a:prstGeom prst="rect">
            <a:avLst/>
          </a:prstGeom>
        </p:spPr>
      </p:pic>
      <p:sp>
        <p:nvSpPr>
          <p:cNvPr id="6" name="TextBox 5">
            <a:extLst>
              <a:ext uri="{FF2B5EF4-FFF2-40B4-BE49-F238E27FC236}">
                <a16:creationId xmlns="" xmlns:a16="http://schemas.microsoft.com/office/drawing/2014/main" id="{E80F06D1-D1F1-46C8-9FF1-CEFC3AA90F9B}"/>
              </a:ext>
            </a:extLst>
          </p:cNvPr>
          <p:cNvSpPr txBox="1"/>
          <p:nvPr/>
        </p:nvSpPr>
        <p:spPr>
          <a:xfrm>
            <a:off x="325861" y="172956"/>
            <a:ext cx="11540278" cy="769441"/>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(sgk/7)</a:t>
            </a:r>
            <a:r>
              <a:rPr lang="en-US" sz="2200" b="1">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a) Viết tập hợp A gồm tám hành tinh trong hệ Mặt Trời.</a:t>
            </a:r>
          </a:p>
        </p:txBody>
      </p:sp>
      <p:sp>
        <p:nvSpPr>
          <p:cNvPr id="7" name="TextBox 6">
            <a:extLst>
              <a:ext uri="{FF2B5EF4-FFF2-40B4-BE49-F238E27FC236}">
                <a16:creationId xmlns="" xmlns:a16="http://schemas.microsoft.com/office/drawing/2014/main" id="{448669BF-1894-4E50-9082-BC238D21AAFE}"/>
              </a:ext>
            </a:extLst>
          </p:cNvPr>
          <p:cNvSpPr txBox="1"/>
          <p:nvPr/>
        </p:nvSpPr>
        <p:spPr>
          <a:xfrm>
            <a:off x="325861" y="1366898"/>
            <a:ext cx="11540278" cy="430887"/>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b) Sắp xếp kích thước của tám hành tinh trong Hệ Mặt Trời theo thứ tự tăng dần.</a:t>
            </a:r>
          </a:p>
        </p:txBody>
      </p:sp>
      <p:sp>
        <p:nvSpPr>
          <p:cNvPr id="8" name="TextBox 7">
            <a:extLst>
              <a:ext uri="{FF2B5EF4-FFF2-40B4-BE49-F238E27FC236}">
                <a16:creationId xmlns="" xmlns:a16="http://schemas.microsoft.com/office/drawing/2014/main" id="{41E51F83-4B0C-4B59-AEBA-CD1AE6932CCF}"/>
              </a:ext>
            </a:extLst>
          </p:cNvPr>
          <p:cNvSpPr txBox="1"/>
          <p:nvPr/>
        </p:nvSpPr>
        <p:spPr>
          <a:xfrm>
            <a:off x="325860" y="2204344"/>
            <a:ext cx="11540278" cy="769441"/>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c) Viết tập hợp B gồm bốn hành tinh có kích thước nhỏ nhất và tập hợp C gồm bốn hành tinh có kích thước lớn nhất.</a:t>
            </a:r>
          </a:p>
        </p:txBody>
      </p:sp>
      <p:sp>
        <p:nvSpPr>
          <p:cNvPr id="10" name="TextBox 9">
            <a:extLst>
              <a:ext uri="{FF2B5EF4-FFF2-40B4-BE49-F238E27FC236}">
                <a16:creationId xmlns="" xmlns:a16="http://schemas.microsoft.com/office/drawing/2014/main" id="{95198EF3-7F22-482E-B449-7A521E56CDF9}"/>
              </a:ext>
            </a:extLst>
          </p:cNvPr>
          <p:cNvSpPr txBox="1"/>
          <p:nvPr/>
        </p:nvSpPr>
        <p:spPr>
          <a:xfrm>
            <a:off x="325861" y="918389"/>
            <a:ext cx="11540277" cy="416204"/>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{Sao Thủy; Sao Kim; Trái Đất; Sao Hỏa; Sao Mộc; Sao Thổ; Sao Thiên Vương; Sao Hải Vương}</a:t>
            </a:r>
          </a:p>
        </p:txBody>
      </p:sp>
      <p:sp>
        <p:nvSpPr>
          <p:cNvPr id="12" name="TextBox 11">
            <a:extLst>
              <a:ext uri="{FF2B5EF4-FFF2-40B4-BE49-F238E27FC236}">
                <a16:creationId xmlns="" xmlns:a16="http://schemas.microsoft.com/office/drawing/2014/main" id="{F1DF1673-4117-4423-9068-AEC682218D43}"/>
              </a:ext>
            </a:extLst>
          </p:cNvPr>
          <p:cNvSpPr txBox="1"/>
          <p:nvPr/>
        </p:nvSpPr>
        <p:spPr>
          <a:xfrm>
            <a:off x="838200" y="1779100"/>
            <a:ext cx="10039350" cy="416204"/>
          </a:xfrm>
          <a:prstGeom prst="rect">
            <a:avLst/>
          </a:prstGeom>
          <a:noFill/>
        </p:spPr>
        <p:txBody>
          <a:bodyPr wrap="square">
            <a:spAutoFit/>
          </a:bodyPr>
          <a:lstStyle/>
          <a:p>
            <a:pPr marL="45720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 Kim; Trái Đất; Sao Hải Vương; Sao Thiên Vương; Sao Thổ; Sao Mộc.</a:t>
            </a:r>
          </a:p>
        </p:txBody>
      </p:sp>
      <p:sp>
        <p:nvSpPr>
          <p:cNvPr id="14" name="TextBox 13">
            <a:extLst>
              <a:ext uri="{FF2B5EF4-FFF2-40B4-BE49-F238E27FC236}">
                <a16:creationId xmlns="" xmlns:a16="http://schemas.microsoft.com/office/drawing/2014/main" id="{95EC98CC-1D72-4AE5-B280-042C2495F4C3}"/>
              </a:ext>
            </a:extLst>
          </p:cNvPr>
          <p:cNvSpPr txBox="1"/>
          <p:nvPr/>
        </p:nvSpPr>
        <p:spPr>
          <a:xfrm>
            <a:off x="4076700" y="2650519"/>
            <a:ext cx="8991600" cy="772006"/>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B = {Sao Thủy; Sao Hỏa; Sao Kim; Trái Đất}</a:t>
            </a:r>
          </a:p>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 = { Sao Hải Vương; Sao Thiên Vương; Sao Thổ; Sao Mộc}</a:t>
            </a:r>
          </a:p>
        </p:txBody>
      </p:sp>
      <p:sp>
        <p:nvSpPr>
          <p:cNvPr id="15" name="!!4">
            <a:extLst>
              <a:ext uri="{FF2B5EF4-FFF2-40B4-BE49-F238E27FC236}">
                <a16:creationId xmlns="" xmlns:a16="http://schemas.microsoft.com/office/drawing/2014/main" id="{76B7C2F3-BD3A-4318-A7F7-302B3596CA11}"/>
              </a:ext>
            </a:extLst>
          </p:cNvPr>
          <p:cNvSpPr/>
          <p:nvPr/>
        </p:nvSpPr>
        <p:spPr>
          <a:xfrm>
            <a:off x="-2294" y="5194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85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079030" y="3708481"/>
            <a:ext cx="1488402" cy="14884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7E78F31C-3CAD-4C21-B44B-6EF2910B576D}"/>
                  </a:ext>
                </a:extLst>
              </p:cNvPr>
              <p:cNvSpPr txBox="1"/>
              <p:nvPr/>
            </p:nvSpPr>
            <p:spPr>
              <a:xfrm>
                <a:off x="369995" y="617785"/>
                <a:ext cx="11540278" cy="168571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 (sgk/59)</a:t>
                </a:r>
                <a:r>
                  <a:rPr lang="en-US" sz="2400" b="1">
                    <a:latin typeface="Arial" panose="020B0604020202020204" pitchFamily="34" charset="0"/>
                    <a:cs typeface="Arial" panose="020B0604020202020204" pitchFamily="34" charset="0"/>
                  </a:rPr>
                  <a:t>. Thực hiện các phép tính sau</a:t>
                </a:r>
              </a:p>
              <a:p>
                <a:pPr algn="just">
                  <a:lnSpc>
                    <a:spcPct val="150000"/>
                  </a:lnSpc>
                </a:pPr>
                <a:r>
                  <a:rPr lang="en-US" sz="2400">
                    <a:latin typeface="Arial" panose="020B0604020202020204" pitchFamily="34" charset="0"/>
                    <a:cs typeface="Arial" panose="020B0604020202020204" pitchFamily="34" charset="0"/>
                  </a:rPr>
                  <a:t>.</a:t>
                </a:r>
                <a14:m>
                  <m:oMath xmlns:m="http://schemas.openxmlformats.org/officeDocument/2006/math">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4.25 −12.5+170:10 </m:t>
                    </m:r>
                  </m:oMath>
                </a14:m>
                <a:r>
                  <a:rPr lang="en-US" sz="2400">
                    <a:latin typeface="Arial" panose="020B0604020202020204" pitchFamily="34" charset="0"/>
                    <a:cs typeface="Arial" panose="020B0604020202020204" pitchFamily="34" charset="0"/>
                  </a:rPr>
                  <a:t>				b) </a:t>
                </a:r>
                <a14:m>
                  <m:oMath xmlns:m="http://schemas.openxmlformats.org/officeDocument/2006/math">
                    <m:d>
                      <m:dPr>
                        <m:ctrlPr>
                          <a:rPr lang="en-US" sz="2400" b="0" i="1" smtClean="0">
                            <a:latin typeface="Cambria Math" panose="02040503050406030204" pitchFamily="18" charset="0"/>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7+</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3</m:t>
                            </m:r>
                          </m:sup>
                        </m:sSup>
                      </m:e>
                    </m:d>
                    <m:r>
                      <a:rPr lang="en-US" sz="2400" b="0" i="1" smtClean="0">
                        <a:latin typeface="Cambria Math" panose="02040503050406030204" pitchFamily="18" charset="0"/>
                        <a:cs typeface="Arial" panose="020B0604020202020204" pitchFamily="34" charset="0"/>
                      </a:rPr>
                      <m:t>.4 −3</m:t>
                    </m:r>
                  </m:oMath>
                </a14:m>
                <a:endParaRPr lang="en-US" sz="2400" b="0">
                  <a:latin typeface="Arial" panose="020B0604020202020204" pitchFamily="34" charset="0"/>
                  <a:cs typeface="Arial" panose="020B0604020202020204" pitchFamily="34" charset="0"/>
                </a:endParaRPr>
              </a:p>
              <a:p>
                <a:pPr algn="just">
                  <a:lnSpc>
                    <a:spcPct val="150000"/>
                  </a:lnSpc>
                </a:pPr>
                <a:r>
                  <a:rPr lang="en-US" sz="2400">
                    <a:latin typeface="Arial" panose="020B0604020202020204" pitchFamily="34" charset="0"/>
                    <a:cs typeface="Arial" panose="020B0604020202020204" pitchFamily="34" charset="0"/>
                  </a:rPr>
                  <a:t>c) 12: {400:[500-(125+25.7]} 			d) </a:t>
                </a:r>
                <a14:m>
                  <m:oMath xmlns:m="http://schemas.openxmlformats.org/officeDocument/2006/math">
                    <m:r>
                      <a:rPr lang="en-US" sz="2400" b="0" i="1" smtClean="0">
                        <a:latin typeface="Cambria Math" panose="02040503050406030204" pitchFamily="18" charset="0"/>
                        <a:cs typeface="Arial" panose="020B0604020202020204" pitchFamily="34" charset="0"/>
                      </a:rPr>
                      <m:t>168+{[2. </m:t>
                    </m:r>
                    <m:d>
                      <m:dPr>
                        <m:endChr m:val="]"/>
                        <m:ctrlPr>
                          <a:rPr lang="en-US" sz="2400" b="0" i="1" smtClean="0">
                            <a:latin typeface="Cambria Math" panose="02040503050406030204" pitchFamily="18" charset="0"/>
                            <a:cs typeface="Arial" panose="020B0604020202020204" pitchFamily="34" charset="0"/>
                          </a:rPr>
                        </m:ctrlPr>
                      </m:dPr>
                      <m:e>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2</m:t>
                            </m:r>
                          </m:e>
                          <m:sup>
                            <m:r>
                              <a:rPr lang="en-US" sz="2400" b="0" i="1" smtClean="0">
                                <a:latin typeface="Cambria Math" panose="02040503050406030204" pitchFamily="18" charset="0"/>
                                <a:cs typeface="Arial" panose="020B0604020202020204" pitchFamily="34" charset="0"/>
                              </a:rPr>
                              <m:t>4</m:t>
                            </m:r>
                          </m:sup>
                        </m:sSup>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m:t>
                        </m:r>
                        <m:sSup>
                          <m:sSupPr>
                            <m:ctrlPr>
                              <a:rPr lang="en-US" sz="2400" i="1">
                                <a:latin typeface="Cambria Math" panose="02040503050406030204" pitchFamily="18" charset="0"/>
                                <a:cs typeface="Arial" panose="020B0604020202020204" pitchFamily="34" charset="0"/>
                              </a:rPr>
                            </m:ctrlPr>
                          </m:sSupPr>
                          <m:e>
                            <m:r>
                              <a:rPr lang="en-US" sz="2400" i="1">
                                <a:latin typeface="Cambria Math" panose="02040503050406030204" pitchFamily="18" charset="0"/>
                                <a:cs typeface="Arial" panose="020B0604020202020204" pitchFamily="34" charset="0"/>
                              </a:rPr>
                              <m:t>256</m:t>
                            </m:r>
                          </m:e>
                          <m:sup>
                            <m:r>
                              <a:rPr lang="en-US" sz="2400" i="1">
                                <a:latin typeface="Cambria Math" panose="02040503050406030204" pitchFamily="18" charset="0"/>
                                <a:cs typeface="Arial" panose="020B0604020202020204" pitchFamily="34" charset="0"/>
                              </a:rPr>
                              <m:t>0</m:t>
                            </m:r>
                          </m:sup>
                        </m:sSup>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panose="02040503050406030204" pitchFamily="18" charset="0"/>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7</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oMath>
                </a14:m>
                <a:endParaRPr lang="en-US" sz="240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E78F31C-3CAD-4C21-B44B-6EF2910B576D}"/>
                  </a:ext>
                </a:extLst>
              </p:cNvPr>
              <p:cNvSpPr txBox="1">
                <a:spLocks noRot="1" noChangeAspect="1" noMove="1" noResize="1" noEditPoints="1" noAdjustHandles="1" noChangeArrowheads="1" noChangeShapeType="1" noTextEdit="1"/>
              </p:cNvSpPr>
              <p:nvPr/>
            </p:nvSpPr>
            <p:spPr>
              <a:xfrm>
                <a:off x="369995" y="617785"/>
                <a:ext cx="11540278" cy="1685718"/>
              </a:xfrm>
              <a:prstGeom prst="rect">
                <a:avLst/>
              </a:prstGeom>
              <a:blipFill>
                <a:blip r:embed="rId7"/>
                <a:stretch>
                  <a:fillRect l="-845" b="-7581"/>
                </a:stretch>
              </a:blipFill>
            </p:spPr>
            <p:txBody>
              <a:bodyPr/>
              <a:lstStyle/>
              <a:p>
                <a:r>
                  <a:rPr lang="en-US">
                    <a:noFill/>
                  </a:rPr>
                  <a:t> </a:t>
                </a:r>
              </a:p>
            </p:txBody>
          </p:sp>
        </mc:Fallback>
      </mc:AlternateContent>
    </p:spTree>
    <p:extLst>
      <p:ext uri="{BB962C8B-B14F-4D97-AF65-F5344CB8AC3E}">
        <p14:creationId xmlns:p14="http://schemas.microsoft.com/office/powerpoint/2010/main" val="2220073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 xmlns:a16="http://schemas.microsoft.com/office/drawing/2014/main" id="{58E6D429-DC53-47C4-8036-1E9D12B8E28B}"/>
              </a:ext>
            </a:extLst>
          </p:cNvPr>
          <p:cNvSpPr/>
          <p:nvPr/>
        </p:nvSpPr>
        <p:spPr>
          <a:xfrm>
            <a:off x="170108" y="111664"/>
            <a:ext cx="4556323" cy="493774"/>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HOẠT ĐỘNG LUYỆN TẬP</a:t>
            </a:r>
          </a:p>
        </p:txBody>
      </p:sp>
      <p:sp>
        <p:nvSpPr>
          <p:cNvPr id="6" name="TextBox 5"/>
          <p:cNvSpPr txBox="1"/>
          <p:nvPr/>
        </p:nvSpPr>
        <p:spPr>
          <a:xfrm>
            <a:off x="658354" y="707043"/>
            <a:ext cx="7355760" cy="523220"/>
          </a:xfrm>
          <a:prstGeom prst="rect">
            <a:avLst/>
          </a:prstGeom>
          <a:noFill/>
        </p:spPr>
        <p:txBody>
          <a:bodyPr wrap="square" rtlCol="0">
            <a:spAutoFit/>
          </a:bodyPr>
          <a:lstStyle/>
          <a:p>
            <a:r>
              <a:rPr lang="en-US" sz="2800" b="1" dirty="0" err="1">
                <a:solidFill>
                  <a:srgbClr val="C00000"/>
                </a:solidFill>
                <a:latin typeface="Arial" pitchFamily="34" charset="0"/>
                <a:cs typeface="Arial" pitchFamily="34" charset="0"/>
              </a:rPr>
              <a:t>Bài</a:t>
            </a:r>
            <a:r>
              <a:rPr lang="en-US" sz="2800" b="1" dirty="0">
                <a:solidFill>
                  <a:srgbClr val="C00000"/>
                </a:solidFill>
                <a:latin typeface="Arial" pitchFamily="34" charset="0"/>
                <a:cs typeface="Arial" pitchFamily="34" charset="0"/>
              </a:rPr>
              <a:t> 1: (SGK – 59) </a:t>
            </a:r>
            <a:r>
              <a:rPr lang="en-US" sz="2800" b="1" dirty="0" err="1">
                <a:solidFill>
                  <a:srgbClr val="C00000"/>
                </a:solidFill>
                <a:latin typeface="Arial" pitchFamily="34" charset="0"/>
                <a:cs typeface="Arial" pitchFamily="34" charset="0"/>
              </a:rPr>
              <a:t>Thực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hiện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phép</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tính</a:t>
            </a:r>
            <a:r>
              <a:rPr lang="en-US" sz="2800" b="1" dirty="0">
                <a:solidFill>
                  <a:srgbClr val="C00000"/>
                </a:solidFill>
                <a:latin typeface="Arial" pitchFamily="34" charset="0"/>
                <a:cs typeface="Arial" pitchFamily="34" charset="0"/>
              </a:rPr>
              <a:t> </a:t>
            </a:r>
          </a:p>
        </p:txBody>
      </p:sp>
      <p:pic>
        <p:nvPicPr>
          <p:cNvPr id="23" name="Picture 22">
            <a:extLst>
              <a:ext uri="{FF2B5EF4-FFF2-40B4-BE49-F238E27FC236}">
                <a16:creationId xmlns="" xmlns:a16="http://schemas.microsoft.com/office/drawing/2014/main" id="{8132B08C-3428-4F17-9CAA-F484A8F72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42383"/>
            <a:ext cx="1524013" cy="1524277"/>
          </a:xfrm>
          <a:prstGeom prst="rect">
            <a:avLst/>
          </a:prstGeom>
        </p:spPr>
      </p:pic>
      <p:sp>
        <p:nvSpPr>
          <p:cNvPr id="4" name="Rectangle 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4379241"/>
              </p:ext>
            </p:extLst>
          </p:nvPr>
        </p:nvGraphicFramePr>
        <p:xfrm>
          <a:off x="389235" y="1369062"/>
          <a:ext cx="3200400" cy="400050"/>
        </p:xfrm>
        <a:graphic>
          <a:graphicData uri="http://schemas.openxmlformats.org/presentationml/2006/ole">
            <mc:AlternateContent xmlns:mc="http://schemas.openxmlformats.org/markup-compatibility/2006">
              <mc:Choice xmlns:v="urn:schemas-microsoft-com:vml" Requires="v">
                <p:oleObj spid="_x0000_s1038" name="Equation" r:id="rId5" imgW="3200400" imgH="393480" progId="Equation.DSMT4">
                  <p:embed/>
                </p:oleObj>
              </mc:Choice>
              <mc:Fallback>
                <p:oleObj name="Equation" r:id="rId5" imgW="3200400" imgH="393480" progId="Equation.DSMT4">
                  <p:embed/>
                  <p:pic>
                    <p:nvPicPr>
                      <p:cNvPr id="5" name="Object 4"/>
                      <p:cNvPicPr>
                        <a:picLocks noChangeAspect="1" noChangeArrowheads="1"/>
                      </p:cNvPicPr>
                      <p:nvPr/>
                    </p:nvPicPr>
                    <p:blipFill>
                      <a:blip r:embed="rId6"/>
                      <a:srcRect/>
                      <a:stretch>
                        <a:fillRect/>
                      </a:stretch>
                    </p:blipFill>
                    <p:spPr bwMode="auto">
                      <a:xfrm>
                        <a:off x="389235" y="1369062"/>
                        <a:ext cx="3200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82839915"/>
              </p:ext>
            </p:extLst>
          </p:nvPr>
        </p:nvGraphicFramePr>
        <p:xfrm>
          <a:off x="389235" y="1951821"/>
          <a:ext cx="3067050" cy="322263"/>
        </p:xfrm>
        <a:graphic>
          <a:graphicData uri="http://schemas.openxmlformats.org/presentationml/2006/ole">
            <mc:AlternateContent xmlns:mc="http://schemas.openxmlformats.org/markup-compatibility/2006">
              <mc:Choice xmlns:v="urn:schemas-microsoft-com:vml" Requires="v">
                <p:oleObj spid="_x0000_s1039" name="Equation" r:id="rId7" imgW="3073320" imgH="317160" progId="Equation.DSMT4">
                  <p:embed/>
                </p:oleObj>
              </mc:Choice>
              <mc:Fallback>
                <p:oleObj name="Equation" r:id="rId7" imgW="3073320" imgH="317160" progId="Equation.DSMT4">
                  <p:embed/>
                  <p:pic>
                    <p:nvPicPr>
                      <p:cNvPr id="8" name="Object 7"/>
                      <p:cNvPicPr>
                        <a:picLocks noChangeAspect="1" noChangeArrowheads="1"/>
                      </p:cNvPicPr>
                      <p:nvPr/>
                    </p:nvPicPr>
                    <p:blipFill>
                      <a:blip r:embed="rId8"/>
                      <a:srcRect/>
                      <a:stretch>
                        <a:fillRect/>
                      </a:stretch>
                    </p:blipFill>
                    <p:spPr bwMode="auto">
                      <a:xfrm>
                        <a:off x="389235" y="1951821"/>
                        <a:ext cx="30670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2579409"/>
              </p:ext>
            </p:extLst>
          </p:nvPr>
        </p:nvGraphicFramePr>
        <p:xfrm>
          <a:off x="7217584" y="1308191"/>
          <a:ext cx="3055938" cy="862012"/>
        </p:xfrm>
        <a:graphic>
          <a:graphicData uri="http://schemas.openxmlformats.org/presentationml/2006/ole">
            <mc:AlternateContent xmlns:mc="http://schemas.openxmlformats.org/markup-compatibility/2006">
              <mc:Choice xmlns:v="urn:schemas-microsoft-com:vml" Requires="v">
                <p:oleObj spid="_x0000_s1040" name="Equation" r:id="rId9" imgW="2997000" imgH="838080" progId="Equation.DSMT4">
                  <p:embed/>
                </p:oleObj>
              </mc:Choice>
              <mc:Fallback>
                <p:oleObj name="Equation" r:id="rId9" imgW="2997000" imgH="838080" progId="Equation.DSMT4">
                  <p:embed/>
                  <p:pic>
                    <p:nvPicPr>
                      <p:cNvPr id="10" name="Object 9"/>
                      <p:cNvPicPr>
                        <a:picLocks noChangeAspect="1" noChangeArrowheads="1"/>
                      </p:cNvPicPr>
                      <p:nvPr/>
                    </p:nvPicPr>
                    <p:blipFill>
                      <a:blip r:embed="rId10"/>
                      <a:srcRect/>
                      <a:stretch>
                        <a:fillRect/>
                      </a:stretch>
                    </p:blipFill>
                    <p:spPr bwMode="auto">
                      <a:xfrm>
                        <a:off x="7217584" y="1308191"/>
                        <a:ext cx="3055938" cy="8620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452308"/>
              </p:ext>
            </p:extLst>
          </p:nvPr>
        </p:nvGraphicFramePr>
        <p:xfrm>
          <a:off x="7843853" y="2016656"/>
          <a:ext cx="1803400" cy="317500"/>
        </p:xfrm>
        <a:graphic>
          <a:graphicData uri="http://schemas.openxmlformats.org/presentationml/2006/ole">
            <mc:AlternateContent xmlns:mc="http://schemas.openxmlformats.org/markup-compatibility/2006">
              <mc:Choice xmlns:v="urn:schemas-microsoft-com:vml" Requires="v">
                <p:oleObj spid="_x0000_s1041" name="Equation" r:id="rId11" imgW="1803240" imgH="317160" progId="Equation.DSMT4">
                  <p:embed/>
                </p:oleObj>
              </mc:Choice>
              <mc:Fallback>
                <p:oleObj name="Equation" r:id="rId11" imgW="1803240" imgH="317160" progId="Equation.DSMT4">
                  <p:embed/>
                  <p:pic>
                    <p:nvPicPr>
                      <p:cNvPr id="11" name="Object 10"/>
                      <p:cNvPicPr/>
                      <p:nvPr/>
                    </p:nvPicPr>
                    <p:blipFill>
                      <a:blip r:embed="rId12"/>
                      <a:stretch>
                        <a:fillRect/>
                      </a:stretch>
                    </p:blipFill>
                    <p:spPr>
                      <a:xfrm>
                        <a:off x="7843853" y="2016656"/>
                        <a:ext cx="1803400" cy="317500"/>
                      </a:xfrm>
                      <a:prstGeom prst="rect">
                        <a:avLst/>
                      </a:prstGeom>
                    </p:spPr>
                  </p:pic>
                </p:oleObj>
              </mc:Fallback>
            </mc:AlternateContent>
          </a:graphicData>
        </a:graphic>
      </p:graphicFrame>
      <p:sp>
        <p:nvSpPr>
          <p:cNvPr id="12" name="Rectangle 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4185822"/>
              </p:ext>
            </p:extLst>
          </p:nvPr>
        </p:nvGraphicFramePr>
        <p:xfrm>
          <a:off x="962218" y="3449211"/>
          <a:ext cx="3441700" cy="731838"/>
        </p:xfrm>
        <a:graphic>
          <a:graphicData uri="http://schemas.openxmlformats.org/presentationml/2006/ole">
            <mc:AlternateContent xmlns:mc="http://schemas.openxmlformats.org/markup-compatibility/2006">
              <mc:Choice xmlns:v="urn:schemas-microsoft-com:vml" Requires="v">
                <p:oleObj spid="_x0000_s1042" name="Equation" r:id="rId13" imgW="3441600" imgH="736560" progId="Equation.DSMT4">
                  <p:embed/>
                </p:oleObj>
              </mc:Choice>
              <mc:Fallback>
                <p:oleObj name="Equation" r:id="rId13" imgW="3441600" imgH="736560" progId="Equation.DSMT4">
                  <p:embed/>
                  <p:pic>
                    <p:nvPicPr>
                      <p:cNvPr id="13" name="Object 12"/>
                      <p:cNvPicPr>
                        <a:picLocks noChangeAspect="1" noChangeArrowheads="1"/>
                      </p:cNvPicPr>
                      <p:nvPr/>
                    </p:nvPicPr>
                    <p:blipFill>
                      <a:blip r:embed="rId14"/>
                      <a:srcRect/>
                      <a:stretch>
                        <a:fillRect/>
                      </a:stretch>
                    </p:blipFill>
                    <p:spPr bwMode="auto">
                      <a:xfrm>
                        <a:off x="962218" y="3449211"/>
                        <a:ext cx="34417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2794514"/>
              </p:ext>
            </p:extLst>
          </p:nvPr>
        </p:nvGraphicFramePr>
        <p:xfrm>
          <a:off x="434371" y="2770489"/>
          <a:ext cx="4457700" cy="782637"/>
        </p:xfrm>
        <a:graphic>
          <a:graphicData uri="http://schemas.openxmlformats.org/presentationml/2006/ole">
            <mc:AlternateContent xmlns:mc="http://schemas.openxmlformats.org/markup-compatibility/2006">
              <mc:Choice xmlns:v="urn:schemas-microsoft-com:vml" Requires="v">
                <p:oleObj spid="_x0000_s1043" name="Equation" r:id="rId15" imgW="4457520" imgH="787320" progId="Equation.DSMT4">
                  <p:embed/>
                </p:oleObj>
              </mc:Choice>
              <mc:Fallback>
                <p:oleObj name="Equation" r:id="rId15" imgW="4457520" imgH="787320" progId="Equation.DSMT4">
                  <p:embed/>
                  <p:pic>
                    <p:nvPicPr>
                      <p:cNvPr id="15" name="Object 14"/>
                      <p:cNvPicPr>
                        <a:picLocks noChangeAspect="1" noChangeArrowheads="1"/>
                      </p:cNvPicPr>
                      <p:nvPr/>
                    </p:nvPicPr>
                    <p:blipFill>
                      <a:blip r:embed="rId16"/>
                      <a:srcRect/>
                      <a:stretch>
                        <a:fillRect/>
                      </a:stretch>
                    </p:blipFill>
                    <p:spPr bwMode="auto">
                      <a:xfrm>
                        <a:off x="434371" y="2770489"/>
                        <a:ext cx="44577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90644174"/>
              </p:ext>
            </p:extLst>
          </p:nvPr>
        </p:nvGraphicFramePr>
        <p:xfrm>
          <a:off x="962218" y="4101553"/>
          <a:ext cx="2495550" cy="889000"/>
        </p:xfrm>
        <a:graphic>
          <a:graphicData uri="http://schemas.openxmlformats.org/presentationml/2006/ole">
            <mc:AlternateContent xmlns:mc="http://schemas.openxmlformats.org/markup-compatibility/2006">
              <mc:Choice xmlns:v="urn:schemas-microsoft-com:vml" Requires="v">
                <p:oleObj spid="_x0000_s1044" name="Equation" r:id="rId17" imgW="2489040" imgH="888840" progId="Equation.DSMT4">
                  <p:embed/>
                </p:oleObj>
              </mc:Choice>
              <mc:Fallback>
                <p:oleObj name="Equation" r:id="rId17" imgW="2489040" imgH="888840" progId="Equation.DSMT4">
                  <p:embed/>
                  <p:pic>
                    <p:nvPicPr>
                      <p:cNvPr id="17" name="Object 16"/>
                      <p:cNvPicPr>
                        <a:picLocks noChangeAspect="1" noChangeArrowheads="1"/>
                      </p:cNvPicPr>
                      <p:nvPr/>
                    </p:nvPicPr>
                    <p:blipFill>
                      <a:blip r:embed="rId18"/>
                      <a:srcRect/>
                      <a:stretch>
                        <a:fillRect/>
                      </a:stretch>
                    </p:blipFill>
                    <p:spPr bwMode="auto">
                      <a:xfrm>
                        <a:off x="962218" y="4101553"/>
                        <a:ext cx="24955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86509374"/>
              </p:ext>
            </p:extLst>
          </p:nvPr>
        </p:nvGraphicFramePr>
        <p:xfrm>
          <a:off x="986140" y="4712263"/>
          <a:ext cx="1260475" cy="317500"/>
        </p:xfrm>
        <a:graphic>
          <a:graphicData uri="http://schemas.openxmlformats.org/presentationml/2006/ole">
            <mc:AlternateContent xmlns:mc="http://schemas.openxmlformats.org/markup-compatibility/2006">
              <mc:Choice xmlns:v="urn:schemas-microsoft-com:vml" Requires="v">
                <p:oleObj spid="_x0000_s1045" name="Equation" r:id="rId19" imgW="1257120" imgH="317160" progId="Equation.DSMT4">
                  <p:embed/>
                </p:oleObj>
              </mc:Choice>
              <mc:Fallback>
                <p:oleObj name="Equation" r:id="rId19" imgW="1257120" imgH="317160" progId="Equation.DSMT4">
                  <p:embed/>
                  <p:pic>
                    <p:nvPicPr>
                      <p:cNvPr id="19" name="Object 18"/>
                      <p:cNvPicPr>
                        <a:picLocks noChangeAspect="1" noChangeArrowheads="1"/>
                      </p:cNvPicPr>
                      <p:nvPr/>
                    </p:nvPicPr>
                    <p:blipFill>
                      <a:blip r:embed="rId20"/>
                      <a:srcRect/>
                      <a:stretch>
                        <a:fillRect/>
                      </a:stretch>
                    </p:blipFill>
                    <p:spPr bwMode="auto">
                      <a:xfrm>
                        <a:off x="986140" y="4712263"/>
                        <a:ext cx="12604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271695451"/>
              </p:ext>
            </p:extLst>
          </p:nvPr>
        </p:nvGraphicFramePr>
        <p:xfrm>
          <a:off x="7465256" y="2547719"/>
          <a:ext cx="4613275" cy="1778000"/>
        </p:xfrm>
        <a:graphic>
          <a:graphicData uri="http://schemas.openxmlformats.org/presentationml/2006/ole">
            <mc:AlternateContent xmlns:mc="http://schemas.openxmlformats.org/markup-compatibility/2006">
              <mc:Choice xmlns:v="urn:schemas-microsoft-com:vml" Requires="v">
                <p:oleObj spid="_x0000_s1046" name="Equation" r:id="rId21" imgW="4622760" imgH="1777680" progId="Equation.DSMT4">
                  <p:embed/>
                </p:oleObj>
              </mc:Choice>
              <mc:Fallback>
                <p:oleObj name="Equation" r:id="rId21" imgW="4622760" imgH="1777680" progId="Equation.DSMT4">
                  <p:embed/>
                  <p:pic>
                    <p:nvPicPr>
                      <p:cNvPr id="21" name="Object 20"/>
                      <p:cNvPicPr>
                        <a:picLocks noChangeAspect="1" noChangeArrowheads="1"/>
                      </p:cNvPicPr>
                      <p:nvPr/>
                    </p:nvPicPr>
                    <p:blipFill>
                      <a:blip r:embed="rId22"/>
                      <a:srcRect/>
                      <a:stretch>
                        <a:fillRect/>
                      </a:stretch>
                    </p:blipFill>
                    <p:spPr bwMode="auto">
                      <a:xfrm>
                        <a:off x="7465256" y="2547719"/>
                        <a:ext cx="46132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04273528"/>
              </p:ext>
            </p:extLst>
          </p:nvPr>
        </p:nvGraphicFramePr>
        <p:xfrm>
          <a:off x="7843853" y="2936704"/>
          <a:ext cx="3282950" cy="1117600"/>
        </p:xfrm>
        <a:graphic>
          <a:graphicData uri="http://schemas.openxmlformats.org/presentationml/2006/ole">
            <mc:AlternateContent xmlns:mc="http://schemas.openxmlformats.org/markup-compatibility/2006">
              <mc:Choice xmlns:v="urn:schemas-microsoft-com:vml" Requires="v">
                <p:oleObj spid="_x0000_s1047" name="Equation" r:id="rId23" imgW="3288960" imgH="1117440" progId="Equation.DSMT4">
                  <p:embed/>
                </p:oleObj>
              </mc:Choice>
              <mc:Fallback>
                <p:oleObj name="Equation" r:id="rId23" imgW="3288960" imgH="1117440" progId="Equation.DSMT4">
                  <p:embed/>
                  <p:pic>
                    <p:nvPicPr>
                      <p:cNvPr id="24" name="Object 23"/>
                      <p:cNvPicPr>
                        <a:picLocks noChangeAspect="1" noChangeArrowheads="1"/>
                      </p:cNvPicPr>
                      <p:nvPr/>
                    </p:nvPicPr>
                    <p:blipFill>
                      <a:blip r:embed="rId24"/>
                      <a:srcRect/>
                      <a:stretch>
                        <a:fillRect/>
                      </a:stretch>
                    </p:blipFill>
                    <p:spPr bwMode="auto">
                      <a:xfrm>
                        <a:off x="7843853" y="2936704"/>
                        <a:ext cx="32829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750439195"/>
              </p:ext>
            </p:extLst>
          </p:nvPr>
        </p:nvGraphicFramePr>
        <p:xfrm>
          <a:off x="7843853" y="3983805"/>
          <a:ext cx="2193925" cy="990600"/>
        </p:xfrm>
        <a:graphic>
          <a:graphicData uri="http://schemas.openxmlformats.org/presentationml/2006/ole">
            <mc:AlternateContent xmlns:mc="http://schemas.openxmlformats.org/markup-compatibility/2006">
              <mc:Choice xmlns:v="urn:schemas-microsoft-com:vml" Requires="v">
                <p:oleObj spid="_x0000_s1048" name="Equation" r:id="rId25" imgW="2197080" imgH="990360" progId="Equation.DSMT4">
                  <p:embed/>
                </p:oleObj>
              </mc:Choice>
              <mc:Fallback>
                <p:oleObj name="Equation" r:id="rId25" imgW="2197080" imgH="990360" progId="Equation.DSMT4">
                  <p:embed/>
                  <p:pic>
                    <p:nvPicPr>
                      <p:cNvPr id="27" name="Object 26"/>
                      <p:cNvPicPr>
                        <a:picLocks noChangeAspect="1" noChangeArrowheads="1"/>
                      </p:cNvPicPr>
                      <p:nvPr/>
                    </p:nvPicPr>
                    <p:blipFill>
                      <a:blip r:embed="rId26"/>
                      <a:srcRect/>
                      <a:stretch>
                        <a:fillRect/>
                      </a:stretch>
                    </p:blipFill>
                    <p:spPr bwMode="auto">
                      <a:xfrm>
                        <a:off x="7843853" y="3983805"/>
                        <a:ext cx="2193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27401457"/>
              </p:ext>
            </p:extLst>
          </p:nvPr>
        </p:nvGraphicFramePr>
        <p:xfrm>
          <a:off x="7860071" y="4703235"/>
          <a:ext cx="1816100" cy="317500"/>
        </p:xfrm>
        <a:graphic>
          <a:graphicData uri="http://schemas.openxmlformats.org/presentationml/2006/ole">
            <mc:AlternateContent xmlns:mc="http://schemas.openxmlformats.org/markup-compatibility/2006">
              <mc:Choice xmlns:v="urn:schemas-microsoft-com:vml" Requires="v">
                <p:oleObj spid="_x0000_s1049" name="Equation" r:id="rId27" imgW="1815840" imgH="317160" progId="Equation.DSMT4">
                  <p:embed/>
                </p:oleObj>
              </mc:Choice>
              <mc:Fallback>
                <p:oleObj name="Equation" r:id="rId27" imgW="1815840" imgH="317160" progId="Equation.DSMT4">
                  <p:embed/>
                  <p:pic>
                    <p:nvPicPr>
                      <p:cNvPr id="29" name="Object 28"/>
                      <p:cNvPicPr/>
                      <p:nvPr/>
                    </p:nvPicPr>
                    <p:blipFill>
                      <a:blip r:embed="rId28"/>
                      <a:stretch>
                        <a:fillRect/>
                      </a:stretch>
                    </p:blipFill>
                    <p:spPr>
                      <a:xfrm>
                        <a:off x="7860071" y="4703235"/>
                        <a:ext cx="1816100" cy="317500"/>
                      </a:xfrm>
                      <a:prstGeom prst="rect">
                        <a:avLst/>
                      </a:prstGeom>
                    </p:spPr>
                  </p:pic>
                </p:oleObj>
              </mc:Fallback>
            </mc:AlternateContent>
          </a:graphicData>
        </a:graphic>
      </p:graphicFrame>
      <p:sp>
        <p:nvSpPr>
          <p:cNvPr id="28" name="TextBox 27">
            <a:extLst>
              <a:ext uri="{FF2B5EF4-FFF2-40B4-BE49-F238E27FC236}">
                <a16:creationId xmlns="" xmlns:a16="http://schemas.microsoft.com/office/drawing/2014/main" id="{DEAC0E1E-50D5-48F7-8449-EF3C31CD2512}"/>
              </a:ext>
            </a:extLst>
          </p:cNvPr>
          <p:cNvSpPr txBox="1"/>
          <p:nvPr/>
        </p:nvSpPr>
        <p:spPr>
          <a:xfrm>
            <a:off x="2922716" y="5961506"/>
            <a:ext cx="9048890" cy="1569660"/>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2 </a:t>
            </a:r>
            <a:r>
              <a:rPr lang="en-US" sz="2400" b="1" i="1" dirty="0" err="1">
                <a:solidFill>
                  <a:srgbClr val="7030A0"/>
                </a:solidFill>
                <a:latin typeface="Arial" pitchFamily="34" charset="0"/>
                <a:cs typeface="Arial" pitchFamily="34" charset="0"/>
              </a:rPr>
              <a:t>phần</a:t>
            </a:r>
            <a:r>
              <a:rPr lang="en-US" sz="2400" b="1" i="1" dirty="0">
                <a:solidFill>
                  <a:srgbClr val="7030A0"/>
                </a:solidFill>
                <a:latin typeface="Arial" pitchFamily="34" charset="0"/>
                <a:cs typeface="Arial" pitchFamily="34" charset="0"/>
              </a:rPr>
              <a:t>,</a:t>
            </a: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a,c</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b,d</a:t>
            </a:r>
            <a:endParaRPr lang="en-US" sz="2400" b="1" i="1" dirty="0">
              <a:solidFill>
                <a:srgbClr val="7030A0"/>
              </a:solidFill>
              <a:latin typeface="Arial" pitchFamily="34" charset="0"/>
              <a:cs typeface="Arial" pitchFamily="34" charset="0"/>
            </a:endParaRPr>
          </a:p>
          <a:p>
            <a:r>
              <a:rPr lang="en-US" sz="2400" b="1" i="1" dirty="0">
                <a:solidFill>
                  <a:srgbClr val="7030A0"/>
                </a:solidFill>
                <a:latin typeface="Arial" pitchFamily="34" charset="0"/>
                <a:cs typeface="Arial" pitchFamily="34" charset="0"/>
              </a:rPr>
              <a:t>.</a:t>
            </a: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0859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par>
                          <p:cTn id="61" fill="hold">
                            <p:stCondLst>
                              <p:cond delay="10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079030" y="3708481"/>
            <a:ext cx="1488402" cy="1488402"/>
          </a:xfrm>
          <a:prstGeom prst="rect">
            <a:avLst/>
          </a:prstGeom>
        </p:spPr>
      </p:pic>
      <p:pic>
        <p:nvPicPr>
          <p:cNvPr id="4" name="Picture 3">
            <a:extLst>
              <a:ext uri="{FF2B5EF4-FFF2-40B4-BE49-F238E27FC236}">
                <a16:creationId xmlns="" xmlns:a16="http://schemas.microsoft.com/office/drawing/2014/main" id="{3BF5323C-1773-492D-9F0B-304F3964F57F}"/>
              </a:ext>
            </a:extLst>
          </p:cNvPr>
          <p:cNvPicPr>
            <a:picLocks noChangeAspect="1"/>
          </p:cNvPicPr>
          <p:nvPr/>
        </p:nvPicPr>
        <p:blipFill>
          <a:blip r:embed="rId7"/>
          <a:stretch>
            <a:fillRect/>
          </a:stretch>
        </p:blipFill>
        <p:spPr>
          <a:xfrm>
            <a:off x="306862" y="548591"/>
            <a:ext cx="8163257" cy="5985559"/>
          </a:xfrm>
          <a:prstGeom prst="rect">
            <a:avLst/>
          </a:prstGeom>
        </p:spPr>
      </p:pic>
    </p:spTree>
    <p:extLst>
      <p:ext uri="{BB962C8B-B14F-4D97-AF65-F5344CB8AC3E}">
        <p14:creationId xmlns:p14="http://schemas.microsoft.com/office/powerpoint/2010/main" val="369239532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5FA562D1-02A1-45A7-B78D-F29A55A28576}"/>
              </a:ext>
            </a:extLst>
          </p:cNvPr>
          <p:cNvGraphicFramePr>
            <a:graphicFrameLocks noGrp="1"/>
          </p:cNvGraphicFramePr>
          <p:nvPr>
            <p:extLst>
              <p:ext uri="{D42A27DB-BD31-4B8C-83A1-F6EECF244321}">
                <p14:modId xmlns:p14="http://schemas.microsoft.com/office/powerpoint/2010/main" val="651176875"/>
              </p:ext>
            </p:extLst>
          </p:nvPr>
        </p:nvGraphicFramePr>
        <p:xfrm>
          <a:off x="250093" y="860344"/>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 xmlns:a16="http://schemas.microsoft.com/office/drawing/2014/main" val="1719346241"/>
                    </a:ext>
                  </a:extLst>
                </a:gridCol>
                <a:gridCol w="815926">
                  <a:extLst>
                    <a:ext uri="{9D8B030D-6E8A-4147-A177-3AD203B41FA5}">
                      <a16:colId xmlns="" xmlns:a16="http://schemas.microsoft.com/office/drawing/2014/main" val="1548523444"/>
                    </a:ext>
                  </a:extLst>
                </a:gridCol>
                <a:gridCol w="610037">
                  <a:extLst>
                    <a:ext uri="{9D8B030D-6E8A-4147-A177-3AD203B41FA5}">
                      <a16:colId xmlns="" xmlns:a16="http://schemas.microsoft.com/office/drawing/2014/main" val="1008706329"/>
                    </a:ext>
                  </a:extLst>
                </a:gridCol>
                <a:gridCol w="1246899">
                  <a:extLst>
                    <a:ext uri="{9D8B030D-6E8A-4147-A177-3AD203B41FA5}">
                      <a16:colId xmlns="" xmlns:a16="http://schemas.microsoft.com/office/drawing/2014/main"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4622811"/>
                  </a:ext>
                </a:extLst>
              </a:tr>
            </a:tbl>
          </a:graphicData>
        </a:graphic>
      </p:graphicFrame>
      <p:graphicFrame>
        <p:nvGraphicFramePr>
          <p:cNvPr id="8" name="Table 6">
            <a:extLst>
              <a:ext uri="{FF2B5EF4-FFF2-40B4-BE49-F238E27FC236}">
                <a16:creationId xmlns="" xmlns:a16="http://schemas.microsoft.com/office/drawing/2014/main" id="{4B7BE027-EA51-4EA3-A7A3-B99791812F03}"/>
              </a:ext>
            </a:extLst>
          </p:cNvPr>
          <p:cNvGraphicFramePr>
            <a:graphicFrameLocks noGrp="1"/>
          </p:cNvGraphicFramePr>
          <p:nvPr>
            <p:extLst>
              <p:ext uri="{D42A27DB-BD31-4B8C-83A1-F6EECF244321}">
                <p14:modId xmlns:p14="http://schemas.microsoft.com/office/powerpoint/2010/main" val="4006123894"/>
              </p:ext>
            </p:extLst>
          </p:nvPr>
        </p:nvGraphicFramePr>
        <p:xfrm>
          <a:off x="609600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 xmlns:a16="http://schemas.microsoft.com/office/drawing/2014/main" val="1719346241"/>
                    </a:ext>
                  </a:extLst>
                </a:gridCol>
                <a:gridCol w="815926">
                  <a:extLst>
                    <a:ext uri="{9D8B030D-6E8A-4147-A177-3AD203B41FA5}">
                      <a16:colId xmlns="" xmlns:a16="http://schemas.microsoft.com/office/drawing/2014/main" val="1548523444"/>
                    </a:ext>
                  </a:extLst>
                </a:gridCol>
                <a:gridCol w="610037">
                  <a:extLst>
                    <a:ext uri="{9D8B030D-6E8A-4147-A177-3AD203B41FA5}">
                      <a16:colId xmlns="" xmlns:a16="http://schemas.microsoft.com/office/drawing/2014/main" val="1008706329"/>
                    </a:ext>
                  </a:extLst>
                </a:gridCol>
                <a:gridCol w="1246899">
                  <a:extLst>
                    <a:ext uri="{9D8B030D-6E8A-4147-A177-3AD203B41FA5}">
                      <a16:colId xmlns="" xmlns:a16="http://schemas.microsoft.com/office/drawing/2014/main"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4622811"/>
                  </a:ext>
                </a:extLst>
              </a:tr>
            </a:tbl>
          </a:graphicData>
        </a:graphic>
      </p:graphicFrame>
      <p:sp>
        <p:nvSpPr>
          <p:cNvPr id="9" name="TextBox 8">
            <a:extLst>
              <a:ext uri="{FF2B5EF4-FFF2-40B4-BE49-F238E27FC236}">
                <a16:creationId xmlns="" xmlns:a16="http://schemas.microsoft.com/office/drawing/2014/main" id="{0DAE0187-1FF6-4D3E-B136-382D9BD89496}"/>
              </a:ext>
            </a:extLst>
          </p:cNvPr>
          <p:cNvSpPr txBox="1"/>
          <p:nvPr/>
        </p:nvSpPr>
        <p:spPr>
          <a:xfrm>
            <a:off x="482991" y="4437578"/>
            <a:ext cx="11226018" cy="1218539"/>
          </a:xfrm>
          <a:prstGeom prst="rect">
            <a:avLst/>
          </a:prstGeom>
          <a:noFill/>
        </p:spPr>
        <p:txBody>
          <a:bodyPr wrap="square" rtlCol="0">
            <a:spAutoFit/>
          </a:bodyPr>
          <a:lstStyle/>
          <a:p>
            <a:pPr>
              <a:lnSpc>
                <a:spcPct val="150000"/>
              </a:lnSpc>
            </a:pPr>
            <a:r>
              <a:rPr lang="en-US" sz="2600">
                <a:latin typeface="Arial" panose="020B0604020202020204" pitchFamily="34" charset="0"/>
                <a:cs typeface="Arial" panose="020B0604020202020204" pitchFamily="34" charset="0"/>
              </a:rPr>
              <a:t>Nếu tháng 4/2019, gia đình bác Vân vẫn tiêu thụ 540 kWh thì theo giá mới, số tiền phải trả tăng lên là:  1 318 780 – 1 210 890 = 107 890 (đồng)</a:t>
            </a:r>
          </a:p>
        </p:txBody>
      </p:sp>
      <p:sp>
        <p:nvSpPr>
          <p:cNvPr id="11" name="TextBox 10">
            <a:extLst>
              <a:ext uri="{FF2B5EF4-FFF2-40B4-BE49-F238E27FC236}">
                <a16:creationId xmlns="" xmlns:a16="http://schemas.microsoft.com/office/drawing/2014/main" id="{CC3813D9-F6F1-43DB-86CF-21C00A5CA820}"/>
              </a:ext>
            </a:extLst>
          </p:cNvPr>
          <p:cNvSpPr txBox="1"/>
          <p:nvPr/>
        </p:nvSpPr>
        <p:spPr>
          <a:xfrm>
            <a:off x="1508955" y="179307"/>
            <a:ext cx="2957733" cy="523220"/>
          </a:xfrm>
          <a:prstGeom prst="rect">
            <a:avLst/>
          </a:prstGeom>
          <a:noFill/>
        </p:spPr>
        <p:txBody>
          <a:bodyPr wrap="square">
            <a:spAutoFit/>
          </a:bodyPr>
          <a:lstStyle/>
          <a:p>
            <a:pPr algn="ctr"/>
            <a:r>
              <a:rPr lang="en-US" sz="2800" b="1">
                <a:solidFill>
                  <a:schemeClr val="accent1">
                    <a:lumMod val="75000"/>
                  </a:schemeClr>
                </a:solidFill>
                <a:latin typeface="Arial" panose="020B0604020202020204" pitchFamily="34" charset="0"/>
                <a:cs typeface="Arial" panose="020B0604020202020204" pitchFamily="34" charset="0"/>
              </a:rPr>
              <a:t>Tháng 2/2019</a:t>
            </a:r>
            <a:endParaRPr lang="en-US" sz="2800" b="1">
              <a:solidFill>
                <a:schemeClr val="accent1">
                  <a:lumMod val="75000"/>
                </a:schemeClr>
              </a:solidFill>
            </a:endParaRPr>
          </a:p>
        </p:txBody>
      </p:sp>
      <p:sp>
        <p:nvSpPr>
          <p:cNvPr id="12" name="TextBox 11">
            <a:extLst>
              <a:ext uri="{FF2B5EF4-FFF2-40B4-BE49-F238E27FC236}">
                <a16:creationId xmlns="" xmlns:a16="http://schemas.microsoft.com/office/drawing/2014/main" id="{41C41FF6-471D-42E7-A4C6-A6E6B040433A}"/>
              </a:ext>
            </a:extLst>
          </p:cNvPr>
          <p:cNvSpPr txBox="1"/>
          <p:nvPr/>
        </p:nvSpPr>
        <p:spPr>
          <a:xfrm>
            <a:off x="7353883" y="179043"/>
            <a:ext cx="2957733" cy="523220"/>
          </a:xfrm>
          <a:prstGeom prst="rect">
            <a:avLst/>
          </a:prstGeom>
          <a:noFill/>
        </p:spPr>
        <p:txBody>
          <a:bodyPr wrap="square">
            <a:spAutoFit/>
          </a:bodyPr>
          <a:lstStyle/>
          <a:p>
            <a:pPr algn="ctr"/>
            <a:r>
              <a:rPr lang="en-US" sz="2800" b="1">
                <a:solidFill>
                  <a:schemeClr val="accent6">
                    <a:lumMod val="75000"/>
                  </a:schemeClr>
                </a:solidFill>
                <a:latin typeface="Arial" panose="020B0604020202020204" pitchFamily="34" charset="0"/>
                <a:cs typeface="Arial" panose="020B0604020202020204" pitchFamily="34" charset="0"/>
              </a:rPr>
              <a:t>Tháng 4/2019</a:t>
            </a:r>
            <a:endParaRPr lang="en-US" sz="2800" b="1">
              <a:solidFill>
                <a:schemeClr val="accent6">
                  <a:lumMod val="75000"/>
                </a:schemeClr>
              </a:solidFill>
            </a:endParaRPr>
          </a:p>
        </p:txBody>
      </p:sp>
      <p:graphicFrame>
        <p:nvGraphicFramePr>
          <p:cNvPr id="13" name="Table 6">
            <a:extLst>
              <a:ext uri="{FF2B5EF4-FFF2-40B4-BE49-F238E27FC236}">
                <a16:creationId xmlns="" xmlns:a16="http://schemas.microsoft.com/office/drawing/2014/main" id="{E9578AD3-33B5-41D9-9BA8-55A3354F9623}"/>
              </a:ext>
            </a:extLst>
          </p:cNvPr>
          <p:cNvGraphicFramePr>
            <a:graphicFrameLocks noGrp="1"/>
          </p:cNvGraphicFramePr>
          <p:nvPr>
            <p:extLst>
              <p:ext uri="{D42A27DB-BD31-4B8C-83A1-F6EECF244321}">
                <p14:modId xmlns:p14="http://schemas.microsoft.com/office/powerpoint/2010/main" val="3108222944"/>
              </p:ext>
            </p:extLst>
          </p:nvPr>
        </p:nvGraphicFramePr>
        <p:xfrm>
          <a:off x="239155" y="860212"/>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 xmlns:a16="http://schemas.microsoft.com/office/drawing/2014/main" val="1719346241"/>
                    </a:ext>
                  </a:extLst>
                </a:gridCol>
                <a:gridCol w="815926">
                  <a:extLst>
                    <a:ext uri="{9D8B030D-6E8A-4147-A177-3AD203B41FA5}">
                      <a16:colId xmlns="" xmlns:a16="http://schemas.microsoft.com/office/drawing/2014/main" val="1548523444"/>
                    </a:ext>
                  </a:extLst>
                </a:gridCol>
                <a:gridCol w="610037">
                  <a:extLst>
                    <a:ext uri="{9D8B030D-6E8A-4147-A177-3AD203B41FA5}">
                      <a16:colId xmlns="" xmlns:a16="http://schemas.microsoft.com/office/drawing/2014/main" val="1008706329"/>
                    </a:ext>
                  </a:extLst>
                </a:gridCol>
                <a:gridCol w="1246899">
                  <a:extLst>
                    <a:ext uri="{9D8B030D-6E8A-4147-A177-3AD203B41FA5}">
                      <a16:colId xmlns="" xmlns:a16="http://schemas.microsoft.com/office/drawing/2014/main"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77 450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185 800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234 000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261 500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378 140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1 210 890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4622811"/>
                  </a:ext>
                </a:extLst>
              </a:tr>
            </a:tbl>
          </a:graphicData>
        </a:graphic>
      </p:graphicFrame>
      <p:graphicFrame>
        <p:nvGraphicFramePr>
          <p:cNvPr id="14" name="Table 6">
            <a:extLst>
              <a:ext uri="{FF2B5EF4-FFF2-40B4-BE49-F238E27FC236}">
                <a16:creationId xmlns="" xmlns:a16="http://schemas.microsoft.com/office/drawing/2014/main" id="{AFA9E5CB-DC8D-4331-AAB2-463C31E7CBE2}"/>
              </a:ext>
            </a:extLst>
          </p:cNvPr>
          <p:cNvGraphicFramePr>
            <a:graphicFrameLocks noGrp="1"/>
          </p:cNvGraphicFramePr>
          <p:nvPr>
            <p:extLst>
              <p:ext uri="{D42A27DB-BD31-4B8C-83A1-F6EECF244321}">
                <p14:modId xmlns:p14="http://schemas.microsoft.com/office/powerpoint/2010/main" val="2042796812"/>
              </p:ext>
            </p:extLst>
          </p:nvPr>
        </p:nvGraphicFramePr>
        <p:xfrm>
          <a:off x="610225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 xmlns:a16="http://schemas.microsoft.com/office/drawing/2014/main" val="1719346241"/>
                    </a:ext>
                  </a:extLst>
                </a:gridCol>
                <a:gridCol w="815926">
                  <a:extLst>
                    <a:ext uri="{9D8B030D-6E8A-4147-A177-3AD203B41FA5}">
                      <a16:colId xmlns="" xmlns:a16="http://schemas.microsoft.com/office/drawing/2014/main" val="1548523444"/>
                    </a:ext>
                  </a:extLst>
                </a:gridCol>
                <a:gridCol w="610037">
                  <a:extLst>
                    <a:ext uri="{9D8B030D-6E8A-4147-A177-3AD203B41FA5}">
                      <a16:colId xmlns="" xmlns:a16="http://schemas.microsoft.com/office/drawing/2014/main" val="1008706329"/>
                    </a:ext>
                  </a:extLst>
                </a:gridCol>
                <a:gridCol w="1246899">
                  <a:extLst>
                    <a:ext uri="{9D8B030D-6E8A-4147-A177-3AD203B41FA5}">
                      <a16:colId xmlns="" xmlns:a16="http://schemas.microsoft.com/office/drawing/2014/main"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83 900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86 700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201 400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253 600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283 400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409 780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1 318 780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4622811"/>
                  </a:ext>
                </a:extLst>
              </a:tr>
            </a:tbl>
          </a:graphicData>
        </a:graphic>
      </p:graphicFrame>
      <p:sp>
        <p:nvSpPr>
          <p:cNvPr id="15" name="TextBox 14">
            <a:extLst>
              <a:ext uri="{FF2B5EF4-FFF2-40B4-BE49-F238E27FC236}">
                <a16:creationId xmlns="" xmlns:a16="http://schemas.microsoft.com/office/drawing/2014/main" id="{A8CF8DC4-5FFA-46BA-A2A7-03E09D5F8134}"/>
              </a:ext>
            </a:extLst>
          </p:cNvPr>
          <p:cNvSpPr txBox="1"/>
          <p:nvPr/>
        </p:nvSpPr>
        <p:spPr>
          <a:xfrm>
            <a:off x="-57757" y="5997656"/>
            <a:ext cx="9048890" cy="1200329"/>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a:t>
            </a:r>
            <a:r>
              <a:rPr lang="en-US" sz="2400" b="1" i="1">
                <a:solidFill>
                  <a:srgbClr val="7030A0"/>
                </a:solidFill>
                <a:latin typeface="Arial" pitchFamily="34" charset="0"/>
                <a:cs typeface="Arial" pitchFamily="34" charset="0"/>
              </a:rPr>
              <a:t>2 nhóm</a:t>
            </a:r>
            <a:endParaRPr lang="en-US" sz="2400" b="1" i="1" dirty="0">
              <a:solidFill>
                <a:srgbClr val="7030A0"/>
              </a:solidFill>
              <a:latin typeface="Arial" pitchFamily="34" charset="0"/>
              <a:cs typeface="Arial" pitchFamily="34" charset="0"/>
            </a:endParaRP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2;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4</a:t>
            </a:r>
            <a:endParaRPr lang="en-US" sz="2400" b="1" i="1" dirty="0">
              <a:solidFill>
                <a:srgbClr val="7030A0"/>
              </a:solidFill>
              <a:latin typeface="Arial" pitchFamily="34" charset="0"/>
              <a:cs typeface="Arial" pitchFamily="34" charset="0"/>
            </a:endParaRP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1291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ịch âm 2021, Lịch Vạn Niên 2021, Lịch 2021">
            <a:extLst>
              <a:ext uri="{FF2B5EF4-FFF2-40B4-BE49-F238E27FC236}">
                <a16:creationId xmlns="" xmlns:a16="http://schemas.microsoft.com/office/drawing/2014/main" id="{013E2F16-A3A8-4C7E-944E-479674A8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59" y="216289"/>
            <a:ext cx="9148469" cy="65489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 xmlns:a16="http://schemas.microsoft.com/office/drawing/2014/main" id="{CBBFA1ED-216F-4E2E-977B-90BEF1C3581D}"/>
              </a:ext>
            </a:extLst>
          </p:cNvPr>
          <p:cNvSpPr/>
          <p:nvPr/>
        </p:nvSpPr>
        <p:spPr>
          <a:xfrm>
            <a:off x="6738425" y="4543221"/>
            <a:ext cx="1392702" cy="1083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 xmlns:a16="http://schemas.microsoft.com/office/drawing/2014/main" id="{B28CF3BD-F8A4-42B6-9970-BAD12A77D375}"/>
              </a:ext>
            </a:extLst>
          </p:cNvPr>
          <p:cNvSpPr/>
          <p:nvPr/>
        </p:nvSpPr>
        <p:spPr>
          <a:xfrm>
            <a:off x="7723163" y="2841030"/>
            <a:ext cx="3601329" cy="1702191"/>
          </a:xfrm>
          <a:prstGeom prst="cloudCallout">
            <a:avLst>
              <a:gd name="adj1" fmla="val -45833"/>
              <a:gd name="adj2" fmla="val 64979"/>
            </a:avLst>
          </a:prstGeom>
          <a:solidFill>
            <a:srgbClr val="99FF99"/>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27-3-2021 đã diễn ra sự kiện nào?</a:t>
            </a:r>
          </a:p>
        </p:txBody>
      </p:sp>
    </p:spTree>
    <p:extLst>
      <p:ext uri="{BB962C8B-B14F-4D97-AF65-F5344CB8AC3E}">
        <p14:creationId xmlns:p14="http://schemas.microsoft.com/office/powerpoint/2010/main" val="223728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iờ trái đất1">
            <a:extLst>
              <a:ext uri="{FF2B5EF4-FFF2-40B4-BE49-F238E27FC236}">
                <a16:creationId xmlns="" xmlns:a16="http://schemas.microsoft.com/office/drawing/2014/main" id="{ECE44B75-8D56-4767-A34E-1D36D1648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7594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8E75A3F7-F2D3-43A5-A24C-537FFCDCFB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1202" cy="1485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“TẶNG QUÀ CHO BẠN”</a:t>
            </a:r>
          </a:p>
        </p:txBody>
      </p:sp>
      <p:sp>
        <p:nvSpPr>
          <p:cNvPr id="6" name="TextBox 5">
            <a:extLst>
              <a:ext uri="{FF2B5EF4-FFF2-40B4-BE49-F238E27FC236}">
                <a16:creationId xmlns="" xmlns:a16="http://schemas.microsoft.com/office/drawing/2014/main" id="{5C8602C1-CF8C-467F-8CFD-1EE07BC92276}"/>
              </a:ext>
            </a:extLst>
          </p:cNvPr>
          <p:cNvSpPr txBox="1"/>
          <p:nvPr/>
        </p:nvSpPr>
        <p:spPr>
          <a:xfrm>
            <a:off x="436098" y="1336894"/>
            <a:ext cx="11272911" cy="5129289"/>
          </a:xfrm>
          <a:prstGeom prst="rect">
            <a:avLst/>
          </a:prstGeom>
          <a:noFill/>
        </p:spPr>
        <p:txBody>
          <a:bodyPr wrap="square" rtlCol="0">
            <a:spAutoFit/>
          </a:bodyPr>
          <a:lstStyle/>
          <a:p>
            <a:pPr algn="just">
              <a:lnSpc>
                <a:spcPct val="200000"/>
              </a:lnSpc>
            </a:pPr>
            <a:r>
              <a:rPr lang="en-US" sz="2800" u="sng">
                <a:latin typeface="Arial" panose="020B0604020202020204" pitchFamily="34" charset="0"/>
                <a:cs typeface="Arial" panose="020B0604020202020204" pitchFamily="34" charset="0"/>
              </a:rPr>
              <a:t>LUẬT CHƠI: </a:t>
            </a: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HS nghe nhạc, hát theo, đồng thời chuyền tay nhau hộp quà đựng số</a:t>
            </a:r>
            <a:r>
              <a:rPr lang="vi-VN" sz="2800">
                <a:effectLst/>
                <a:latin typeface="Arial" panose="020B0604020202020204" pitchFamily="34" charset="0"/>
                <a:ea typeface="Times New Roman" panose="02020603050405020304" pitchFamily="18" charset="0"/>
                <a:cs typeface="Arial" panose="020B0604020202020204" pitchFamily="34" charset="0"/>
              </a:rPr>
              <a:t> từ 1 </a:t>
            </a:r>
            <a:r>
              <a:rPr lang="en-US" sz="2800">
                <a:effectLst/>
                <a:latin typeface="Arial" panose="020B0604020202020204" pitchFamily="34" charset="0"/>
                <a:ea typeface="Times New Roman" panose="02020603050405020304" pitchFamily="18" charset="0"/>
                <a:cs typeface="Arial" panose="020B0604020202020204" pitchFamily="34" charset="0"/>
              </a:rPr>
              <a:t>đến 6</a:t>
            </a:r>
            <a:r>
              <a:rPr lang="vi-VN" sz="28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Khi nhạc dừng, hộp quà đang trên tay bạn nào, bạn đó sẽ bốc thăm 1 câu hỏi.</a:t>
            </a:r>
          </a:p>
          <a:p>
            <a:pPr>
              <a:lnSpc>
                <a:spcPct val="200000"/>
              </a:lnSpc>
            </a:pPr>
            <a:r>
              <a:rPr lang="en-US" sz="2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486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87AFBB0-B830-4E3B-A0A3-9509FFBDF961}"/>
              </a:ext>
            </a:extLst>
          </p:cNvPr>
          <p:cNvPicPr>
            <a:picLocks noChangeAspect="1"/>
          </p:cNvPicPr>
          <p:nvPr/>
        </p:nvPicPr>
        <p:blipFill>
          <a:blip r:embed="rId2"/>
          <a:stretch>
            <a:fillRect/>
          </a:stretch>
        </p:blipFill>
        <p:spPr>
          <a:xfrm>
            <a:off x="2436448" y="0"/>
            <a:ext cx="7319104" cy="6858000"/>
          </a:xfrm>
          <a:prstGeom prst="rect">
            <a:avLst/>
          </a:prstGeom>
        </p:spPr>
      </p:pic>
    </p:spTree>
    <p:extLst>
      <p:ext uri="{BB962C8B-B14F-4D97-AF65-F5344CB8AC3E}">
        <p14:creationId xmlns:p14="http://schemas.microsoft.com/office/powerpoint/2010/main" val="28727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536EB44-A590-4353-A0C5-041AF93F2DB0}"/>
              </a:ext>
            </a:extLst>
          </p:cNvPr>
          <p:cNvPicPr>
            <a:picLocks noChangeAspect="1"/>
          </p:cNvPicPr>
          <p:nvPr/>
        </p:nvPicPr>
        <p:blipFill>
          <a:blip r:embed="rId2"/>
          <a:stretch>
            <a:fillRect/>
          </a:stretch>
        </p:blipFill>
        <p:spPr>
          <a:xfrm>
            <a:off x="839788" y="150070"/>
            <a:ext cx="10417883" cy="6250730"/>
          </a:xfrm>
          <a:prstGeom prst="rect">
            <a:avLst/>
          </a:prstGeom>
          <a:noFill/>
        </p:spPr>
      </p:pic>
    </p:spTree>
    <p:extLst>
      <p:ext uri="{BB962C8B-B14F-4D97-AF65-F5344CB8AC3E}">
        <p14:creationId xmlns:p14="http://schemas.microsoft.com/office/powerpoint/2010/main" val="289632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    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marL="457200" indent="-457200">
              <a:lnSpc>
                <a:spcPct val="150000"/>
              </a:lnSpc>
              <a:buFontTx/>
              <a:buChar char="-"/>
            </a:pPr>
            <a:r>
              <a:rPr lang="fr-FR" sz="2800">
                <a:effectLst/>
                <a:ea typeface="Times New Roman" panose="02020603050405020304" pitchFamily="18" charset="0"/>
                <a:cs typeface="Times New Roman" panose="02020603050405020304" pitchFamily="18" charset="0"/>
              </a:rPr>
              <a:t>Làm bài tập </a:t>
            </a:r>
            <a:r>
              <a:rPr lang="en-US" sz="2800">
                <a:effectLst/>
                <a:ea typeface="Times New Roman" panose="02020603050405020304" pitchFamily="18" charset="0"/>
                <a:cs typeface="Times New Roman" panose="02020603050405020304" pitchFamily="18" charset="0"/>
              </a:rPr>
              <a:t>128, 129, 135, 140 </a:t>
            </a:r>
            <a:r>
              <a:rPr lang="fr-FR" sz="2800">
                <a:effectLst/>
                <a:ea typeface="Times New Roman" panose="02020603050405020304" pitchFamily="18" charset="0"/>
                <a:cs typeface="Times New Roman" panose="02020603050405020304" pitchFamily="18" charset="0"/>
              </a:rPr>
              <a:t>SBT trang 37, 38 ; </a:t>
            </a:r>
          </a:p>
          <a:p>
            <a:pPr marL="457200" indent="-457200">
              <a:lnSpc>
                <a:spcPct val="150000"/>
              </a:lnSpc>
              <a:buFontTx/>
              <a:buChar char="-"/>
            </a:pPr>
            <a:r>
              <a:rPr lang="en-US" sz="2800"/>
              <a:t> Ôn lại các dạng BT về ước chung, bội chung, ƯCLN, BCNN</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 xmlns:a16="http://schemas.microsoft.com/office/drawing/2014/main" id="{E5E37AE4-C1C0-4A68-A120-473C1711AA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9600" y="24960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 xmlns:a16="http://schemas.microsoft.com/office/drawing/2014/main" id="{56FE443F-C0A5-4CC0-8266-23DCB53A300C}"/>
              </a:ext>
            </a:extLst>
          </p:cNvPr>
          <p:cNvSpPr>
            <a:spLocks noGrp="1"/>
          </p:cNvSpPr>
          <p:nvPr>
            <p:ph type="title"/>
          </p:nvPr>
        </p:nvSpPr>
        <p:spPr>
          <a:xfrm>
            <a:off x="761240" y="788907"/>
            <a:ext cx="10515600" cy="1325563"/>
          </a:xfrm>
        </p:spPr>
        <p:txBody>
          <a:bodyPr/>
          <a:lstStyle/>
          <a:p>
            <a:pPr algn="ctr"/>
            <a:r>
              <a:rPr lang="en-US" b="1">
                <a:solidFill>
                  <a:schemeClr val="accent1">
                    <a:lumMod val="50000"/>
                  </a:schemeClr>
                </a:solidFill>
              </a:rPr>
              <a:t>“TẶNG QUÀ CHO BẠN”</a:t>
            </a:r>
          </a:p>
        </p:txBody>
      </p:sp>
      <p:sp>
        <p:nvSpPr>
          <p:cNvPr id="14" name="Oval 13">
            <a:extLst>
              <a:ext uri="{FF2B5EF4-FFF2-40B4-BE49-F238E27FC236}">
                <a16:creationId xmlns="" xmlns:a16="http://schemas.microsoft.com/office/drawing/2014/main" id="{D45054BE-B222-4F96-A242-8BE44793C05C}"/>
              </a:ext>
            </a:extLst>
          </p:cNvPr>
          <p:cNvSpPr/>
          <p:nvPr/>
        </p:nvSpPr>
        <p:spPr>
          <a:xfrm>
            <a:off x="2929068" y="5735277"/>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a:hlinkClick r:id="rId6" action="ppaction://hlinksldjump"/>
            <a:extLst>
              <a:ext uri="{FF2B5EF4-FFF2-40B4-BE49-F238E27FC236}">
                <a16:creationId xmlns="" xmlns:a16="http://schemas.microsoft.com/office/drawing/2014/main" id="{448BB572-2F5F-4D02-B893-5D39026127CB}"/>
              </a:ext>
            </a:extLst>
          </p:cNvPr>
          <p:cNvSpPr txBox="1"/>
          <p:nvPr/>
        </p:nvSpPr>
        <p:spPr>
          <a:xfrm>
            <a:off x="3143990" y="576027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6" action="ppaction://hlinksldjump"/>
              </a:rPr>
              <a:t>1</a:t>
            </a:r>
            <a:endParaRPr lang="en-US" sz="4000" b="1">
              <a:ln/>
              <a:solidFill>
                <a:srgbClr val="15142A"/>
              </a:solidFill>
              <a:latin typeface="Aral"/>
            </a:endParaRPr>
          </a:p>
        </p:txBody>
      </p:sp>
      <p:sp>
        <p:nvSpPr>
          <p:cNvPr id="4" name="Arrow: Striped Right 3">
            <a:hlinkClick r:id="rId7" action="ppaction://hlinksldjump"/>
            <a:extLst>
              <a:ext uri="{FF2B5EF4-FFF2-40B4-BE49-F238E27FC236}">
                <a16:creationId xmlns="" xmlns:a16="http://schemas.microsoft.com/office/drawing/2014/main" id="{850A33D4-2608-4447-A006-0835A1C4434A}"/>
              </a:ext>
            </a:extLst>
          </p:cNvPr>
          <p:cNvSpPr/>
          <p:nvPr/>
        </p:nvSpPr>
        <p:spPr>
          <a:xfrm>
            <a:off x="11305613" y="6027837"/>
            <a:ext cx="761841" cy="613686"/>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anhKhucToiTruong-VA-4510319">
            <a:hlinkClick r:id="" action="ppaction://media"/>
            <a:extLst>
              <a:ext uri="{FF2B5EF4-FFF2-40B4-BE49-F238E27FC236}">
                <a16:creationId xmlns="" xmlns:a16="http://schemas.microsoft.com/office/drawing/2014/main" id="{728492E8-452B-4E5D-A1E8-ECA421F5F5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0" y="5598993"/>
            <a:ext cx="609600" cy="609600"/>
          </a:xfrm>
          <a:prstGeom prst="rect">
            <a:avLst/>
          </a:prstGeom>
        </p:spPr>
      </p:pic>
      <p:sp>
        <p:nvSpPr>
          <p:cNvPr id="46" name="Oval 45">
            <a:extLst>
              <a:ext uri="{FF2B5EF4-FFF2-40B4-BE49-F238E27FC236}">
                <a16:creationId xmlns="" xmlns:a16="http://schemas.microsoft.com/office/drawing/2014/main" id="{2F15800D-17EC-4287-8435-C8EFD578F3E7}"/>
              </a:ext>
            </a:extLst>
          </p:cNvPr>
          <p:cNvSpPr/>
          <p:nvPr/>
        </p:nvSpPr>
        <p:spPr>
          <a:xfrm>
            <a:off x="3920553" y="5761457"/>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a:hlinkClick r:id="rId6" action="ppaction://hlinksldjump"/>
            <a:extLst>
              <a:ext uri="{FF2B5EF4-FFF2-40B4-BE49-F238E27FC236}">
                <a16:creationId xmlns="" xmlns:a16="http://schemas.microsoft.com/office/drawing/2014/main" id="{F65F8B22-F496-48CA-98F1-2DF5F265EF55}"/>
              </a:ext>
            </a:extLst>
          </p:cNvPr>
          <p:cNvSpPr txBox="1"/>
          <p:nvPr/>
        </p:nvSpPr>
        <p:spPr>
          <a:xfrm>
            <a:off x="4135475" y="578645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9" action="ppaction://hlinksldjump"/>
              </a:rPr>
              <a:t>2</a:t>
            </a:r>
            <a:endParaRPr lang="en-US" sz="4000" b="1">
              <a:ln/>
              <a:solidFill>
                <a:srgbClr val="15142A"/>
              </a:solidFill>
              <a:latin typeface="Aral"/>
            </a:endParaRPr>
          </a:p>
        </p:txBody>
      </p:sp>
      <p:sp>
        <p:nvSpPr>
          <p:cNvPr id="48" name="Oval 47">
            <a:extLst>
              <a:ext uri="{FF2B5EF4-FFF2-40B4-BE49-F238E27FC236}">
                <a16:creationId xmlns="" xmlns:a16="http://schemas.microsoft.com/office/drawing/2014/main" id="{5ABEE953-B3CF-4D61-82E7-830674D57411}"/>
              </a:ext>
            </a:extLst>
          </p:cNvPr>
          <p:cNvSpPr/>
          <p:nvPr/>
        </p:nvSpPr>
        <p:spPr>
          <a:xfrm>
            <a:off x="4912038" y="5794586"/>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xtBox 48">
            <a:hlinkClick r:id="rId6" action="ppaction://hlinksldjump"/>
            <a:extLst>
              <a:ext uri="{FF2B5EF4-FFF2-40B4-BE49-F238E27FC236}">
                <a16:creationId xmlns="" xmlns:a16="http://schemas.microsoft.com/office/drawing/2014/main" id="{D29E2209-4C75-474A-BA3B-F03A472C5DD7}"/>
              </a:ext>
            </a:extLst>
          </p:cNvPr>
          <p:cNvSpPr txBox="1"/>
          <p:nvPr/>
        </p:nvSpPr>
        <p:spPr>
          <a:xfrm>
            <a:off x="5126960" y="581958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0" action="ppaction://hlinksldjump"/>
              </a:rPr>
              <a:t>3</a:t>
            </a:r>
            <a:endParaRPr lang="en-US" sz="4000" b="1">
              <a:ln/>
              <a:solidFill>
                <a:srgbClr val="15142A"/>
              </a:solidFill>
              <a:latin typeface="Aral"/>
            </a:endParaRPr>
          </a:p>
        </p:txBody>
      </p:sp>
      <p:sp>
        <p:nvSpPr>
          <p:cNvPr id="50" name="Oval 49">
            <a:extLst>
              <a:ext uri="{FF2B5EF4-FFF2-40B4-BE49-F238E27FC236}">
                <a16:creationId xmlns="" xmlns:a16="http://schemas.microsoft.com/office/drawing/2014/main" id="{9D8BEA06-4ACE-40E4-B35D-08CD310E518B}"/>
              </a:ext>
            </a:extLst>
          </p:cNvPr>
          <p:cNvSpPr/>
          <p:nvPr/>
        </p:nvSpPr>
        <p:spPr>
          <a:xfrm>
            <a:off x="5912294" y="5796276"/>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TextBox 50">
            <a:hlinkClick r:id="rId6" action="ppaction://hlinksldjump"/>
            <a:extLst>
              <a:ext uri="{FF2B5EF4-FFF2-40B4-BE49-F238E27FC236}">
                <a16:creationId xmlns="" xmlns:a16="http://schemas.microsoft.com/office/drawing/2014/main" id="{658F7540-4132-4683-A2CB-F19CB76262BE}"/>
              </a:ext>
            </a:extLst>
          </p:cNvPr>
          <p:cNvSpPr txBox="1"/>
          <p:nvPr/>
        </p:nvSpPr>
        <p:spPr>
          <a:xfrm>
            <a:off x="6127216" y="582127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1" action="ppaction://hlinksldjump"/>
              </a:rPr>
              <a:t>4</a:t>
            </a:r>
            <a:endParaRPr lang="en-US" sz="4000" b="1">
              <a:ln/>
              <a:solidFill>
                <a:srgbClr val="15142A"/>
              </a:solidFill>
              <a:latin typeface="Aral"/>
            </a:endParaRPr>
          </a:p>
        </p:txBody>
      </p:sp>
      <p:sp>
        <p:nvSpPr>
          <p:cNvPr id="52" name="Oval 51">
            <a:extLst>
              <a:ext uri="{FF2B5EF4-FFF2-40B4-BE49-F238E27FC236}">
                <a16:creationId xmlns="" xmlns:a16="http://schemas.microsoft.com/office/drawing/2014/main" id="{BB5D5C16-A9F4-41AE-AED9-DF449D5036D8}"/>
              </a:ext>
            </a:extLst>
          </p:cNvPr>
          <p:cNvSpPr/>
          <p:nvPr/>
        </p:nvSpPr>
        <p:spPr>
          <a:xfrm>
            <a:off x="6858607" y="5819585"/>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TextBox 52">
            <a:hlinkClick r:id="rId6" action="ppaction://hlinksldjump"/>
            <a:extLst>
              <a:ext uri="{FF2B5EF4-FFF2-40B4-BE49-F238E27FC236}">
                <a16:creationId xmlns="" xmlns:a16="http://schemas.microsoft.com/office/drawing/2014/main" id="{D8298F85-0591-45E2-B9A6-205D9D16F733}"/>
              </a:ext>
            </a:extLst>
          </p:cNvPr>
          <p:cNvSpPr txBox="1"/>
          <p:nvPr/>
        </p:nvSpPr>
        <p:spPr>
          <a:xfrm>
            <a:off x="7073529" y="5844584"/>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2" action="ppaction://hlinksldjump"/>
              </a:rPr>
              <a:t>5</a:t>
            </a:r>
            <a:endParaRPr lang="en-US" sz="4000" b="1">
              <a:ln/>
              <a:solidFill>
                <a:srgbClr val="15142A"/>
              </a:solidFill>
              <a:latin typeface="Aral"/>
            </a:endParaRPr>
          </a:p>
        </p:txBody>
      </p:sp>
      <p:sp>
        <p:nvSpPr>
          <p:cNvPr id="54" name="Oval 53">
            <a:extLst>
              <a:ext uri="{FF2B5EF4-FFF2-40B4-BE49-F238E27FC236}">
                <a16:creationId xmlns="" xmlns:a16="http://schemas.microsoft.com/office/drawing/2014/main" id="{962E58C1-8405-47A5-9975-18BAC5AD1502}"/>
              </a:ext>
            </a:extLst>
          </p:cNvPr>
          <p:cNvSpPr/>
          <p:nvPr/>
        </p:nvSpPr>
        <p:spPr>
          <a:xfrm>
            <a:off x="7783415" y="5844584"/>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TextBox 54">
            <a:hlinkClick r:id="rId6" action="ppaction://hlinksldjump"/>
            <a:extLst>
              <a:ext uri="{FF2B5EF4-FFF2-40B4-BE49-F238E27FC236}">
                <a16:creationId xmlns="" xmlns:a16="http://schemas.microsoft.com/office/drawing/2014/main" id="{B457301B-BA32-4ADA-9AF7-9C615DB0E8BA}"/>
              </a:ext>
            </a:extLst>
          </p:cNvPr>
          <p:cNvSpPr txBox="1"/>
          <p:nvPr/>
        </p:nvSpPr>
        <p:spPr>
          <a:xfrm>
            <a:off x="7998337" y="5869583"/>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3" action="ppaction://hlinksldjump"/>
              </a:rPr>
              <a:t>6</a:t>
            </a:r>
            <a:endParaRPr lang="en-US" sz="4000" b="1">
              <a:ln/>
              <a:solidFill>
                <a:srgbClr val="15142A"/>
              </a:solidFill>
              <a:latin typeface="Aral"/>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5" grpId="0"/>
      <p:bldP spid="47" grpId="0"/>
      <p:bldP spid="49" grpId="0"/>
      <p:bldP spid="51" grpId="0"/>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15" name="Picture 14" descr="Cover">
            <a:extLst>
              <a:ext uri="{FF2B5EF4-FFF2-40B4-BE49-F238E27FC236}">
                <a16:creationId xmlns="" xmlns:a16="http://schemas.microsoft.com/office/drawing/2014/main" id="{3452D10A-6719-4B3F-A08A-4B241011C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5"/>
          <a:stretch/>
        </p:blipFill>
        <p:spPr bwMode="auto">
          <a:xfrm>
            <a:off x="5535854" y="4791898"/>
            <a:ext cx="5796208" cy="8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over">
            <a:extLst>
              <a:ext uri="{FF2B5EF4-FFF2-40B4-BE49-F238E27FC236}">
                <a16:creationId xmlns="" xmlns:a16="http://schemas.microsoft.com/office/drawing/2014/main" id="{F04EA90F-478E-486F-97E4-87E4A9FB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64" y="4330870"/>
            <a:ext cx="6640115" cy="4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over">
            <a:extLst>
              <a:ext uri="{FF2B5EF4-FFF2-40B4-BE49-F238E27FC236}">
                <a16:creationId xmlns="" xmlns:a16="http://schemas.microsoft.com/office/drawing/2014/main" id="{8B5F5A33-F5F7-416C-B63E-A93F029B9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3" y="3368792"/>
            <a:ext cx="3837472" cy="12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 xmlns:a16="http://schemas.microsoft.com/office/drawing/2014/main" id="{2A07F680-178A-4A97-A154-E337BFF9AD04}"/>
              </a:ext>
            </a:extLst>
          </p:cNvPr>
          <p:cNvSpPr/>
          <p:nvPr/>
        </p:nvSpPr>
        <p:spPr>
          <a:xfrm>
            <a:off x="6506020" y="3183115"/>
            <a:ext cx="5465847" cy="1111555"/>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00">
                <a:solidFill>
                  <a:schemeClr val="tx1"/>
                </a:solidFill>
              </a:rPr>
              <a:t>Tập hợp các số tự nhiên không vượt quá 10:</a:t>
            </a:r>
          </a:p>
          <a:p>
            <a:pPr algn="ctr">
              <a:lnSpc>
                <a:spcPct val="120000"/>
              </a:lnSpc>
            </a:pPr>
            <a:r>
              <a:rPr lang="en-US" sz="2200">
                <a:solidFill>
                  <a:schemeClr val="tx1"/>
                </a:solidFill>
              </a:rPr>
              <a:t>A = {0; 1; 2; 3; 4; 5; 6; 7; 8; 9; 10}</a:t>
            </a:r>
          </a:p>
        </p:txBody>
      </p:sp>
      <p:sp>
        <p:nvSpPr>
          <p:cNvPr id="6" name="Rectangle: Rounded Corners 5">
            <a:extLst>
              <a:ext uri="{FF2B5EF4-FFF2-40B4-BE49-F238E27FC236}">
                <a16:creationId xmlns="" xmlns:a16="http://schemas.microsoft.com/office/drawing/2014/main" id="{7C33B027-581F-4F58-BDD5-F2CAF3E6B62F}"/>
              </a:ext>
            </a:extLst>
          </p:cNvPr>
          <p:cNvSpPr/>
          <p:nvPr/>
        </p:nvSpPr>
        <p:spPr>
          <a:xfrm>
            <a:off x="674181" y="4137682"/>
            <a:ext cx="2008881"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CÁC CÁCH VIẾT TẬP HỢP</a:t>
            </a:r>
          </a:p>
        </p:txBody>
      </p:sp>
      <p:sp>
        <p:nvSpPr>
          <p:cNvPr id="2" name="Action Button: Go Home 1">
            <a:hlinkClick r:id="rId6" action="ppaction://hlinksldjump" highlightClick="1"/>
            <a:extLst>
              <a:ext uri="{FF2B5EF4-FFF2-40B4-BE49-F238E27FC236}">
                <a16:creationId xmlns="" xmlns:a16="http://schemas.microsoft.com/office/drawing/2014/main" id="{9E9F1E92-DBE3-4F41-8BC7-A5B0F68C7052}"/>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E636EF56-FEEC-4E22-9627-CCEDE2C9CF64}"/>
              </a:ext>
            </a:extLst>
          </p:cNvPr>
          <p:cNvSpPr txBox="1"/>
          <p:nvPr/>
        </p:nvSpPr>
        <p:spPr>
          <a:xfrm>
            <a:off x="2683062" y="1324550"/>
            <a:ext cx="7882998" cy="1131848"/>
          </a:xfrm>
          <a:prstGeom prst="rect">
            <a:avLst/>
          </a:prstGeom>
          <a:noFill/>
        </p:spPr>
        <p:txBody>
          <a:bodyPr wrap="square" rtlCol="0">
            <a:spAutoFit/>
          </a:bodyPr>
          <a:lstStyle/>
          <a:p>
            <a:pPr algn="ctr">
              <a:lnSpc>
                <a:spcPct val="150000"/>
              </a:lnSpc>
            </a:pPr>
            <a:r>
              <a:rPr lang="en-US" sz="2400">
                <a:latin typeface="Arial" panose="020B0604020202020204" pitchFamily="34" charset="0"/>
                <a:cs typeface="Arial" panose="020B0604020202020204" pitchFamily="34" charset="0"/>
              </a:rPr>
              <a:t>Hãy viết tập hợp các số tự nhiên không vượt quá 10? Có mấy cách viết?</a:t>
            </a:r>
          </a:p>
        </p:txBody>
      </p:sp>
      <p:pic>
        <p:nvPicPr>
          <p:cNvPr id="1026" name="Picture 2" descr="Cartoon Question Mark GIF - Cartoon QuestionMark - Discover &amp; Share GIFs |  Cartoon question mark, Cartoons questions, Question mark gif">
            <a:extLst>
              <a:ext uri="{FF2B5EF4-FFF2-40B4-BE49-F238E27FC236}">
                <a16:creationId xmlns="" xmlns:a16="http://schemas.microsoft.com/office/drawing/2014/main" id="{48CBB064-8FBF-4367-B85C-1012CF4CC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1" y="91892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1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7" name="Action Button: Go Home 6">
            <a:hlinkClick r:id="rId2" action="ppaction://hlinksldjump" highlightClick="1"/>
            <a:extLst>
              <a:ext uri="{FF2B5EF4-FFF2-40B4-BE49-F238E27FC236}">
                <a16:creationId xmlns="" xmlns:a16="http://schemas.microsoft.com/office/drawing/2014/main" id="{DB9F1C8B-6924-4949-A2AD-BB16A38E896B}"/>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ời mát tiền điện tăng cao: Đừng kêu ca? - Kinh doanh">
            <a:extLst>
              <a:ext uri="{FF2B5EF4-FFF2-40B4-BE49-F238E27FC236}">
                <a16:creationId xmlns="" xmlns:a16="http://schemas.microsoft.com/office/drawing/2014/main" id="{E1591AB0-817D-45EE-B98F-C965D4399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r="15489"/>
          <a:stretch/>
        </p:blipFill>
        <p:spPr bwMode="auto">
          <a:xfrm>
            <a:off x="6486531" y="2043126"/>
            <a:ext cx="433581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Tiền điện tăng vọt hàng triệu: Dân đề nghị thay công tơ">
            <a:extLst>
              <a:ext uri="{FF2B5EF4-FFF2-40B4-BE49-F238E27FC236}">
                <a16:creationId xmlns="" xmlns:a16="http://schemas.microsoft.com/office/drawing/2014/main" id="{8A64F2A8-1C86-4238-A334-AB67C609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5" y="2043126"/>
            <a:ext cx="466725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6607CA81-9CF8-4EB5-B2E3-A18CF7848592}"/>
              </a:ext>
            </a:extLst>
          </p:cNvPr>
          <p:cNvSpPr txBox="1"/>
          <p:nvPr/>
        </p:nvSpPr>
        <p:spPr>
          <a:xfrm>
            <a:off x="1683992" y="1471626"/>
            <a:ext cx="4113909" cy="461665"/>
          </a:xfrm>
          <a:prstGeom prst="rect">
            <a:avLst/>
          </a:prstGeom>
          <a:solidFill>
            <a:schemeClr val="accent2">
              <a:lumMod val="20000"/>
              <a:lumOff val="8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An</a:t>
            </a:r>
          </a:p>
        </p:txBody>
      </p:sp>
      <p:sp>
        <p:nvSpPr>
          <p:cNvPr id="11" name="TextBox 10">
            <a:extLst>
              <a:ext uri="{FF2B5EF4-FFF2-40B4-BE49-F238E27FC236}">
                <a16:creationId xmlns="" xmlns:a16="http://schemas.microsoft.com/office/drawing/2014/main" id="{0382DAC6-D5A3-44E2-83A8-391EE9C7A3E0}"/>
              </a:ext>
            </a:extLst>
          </p:cNvPr>
          <p:cNvSpPr txBox="1"/>
          <p:nvPr/>
        </p:nvSpPr>
        <p:spPr>
          <a:xfrm>
            <a:off x="6597481" y="1471626"/>
            <a:ext cx="4113910" cy="461665"/>
          </a:xfrm>
          <a:prstGeom prst="rect">
            <a:avLst/>
          </a:prstGeom>
          <a:solidFill>
            <a:schemeClr val="accent5">
              <a:lumMod val="40000"/>
              <a:lumOff val="6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Bình</a:t>
            </a:r>
          </a:p>
        </p:txBody>
      </p:sp>
      <p:sp>
        <p:nvSpPr>
          <p:cNvPr id="13" name="TextBox 12">
            <a:extLst>
              <a:ext uri="{FF2B5EF4-FFF2-40B4-BE49-F238E27FC236}">
                <a16:creationId xmlns="" xmlns:a16="http://schemas.microsoft.com/office/drawing/2014/main" id="{3A6B8B86-4566-4E4F-9B95-142E7D2A94CD}"/>
              </a:ext>
            </a:extLst>
          </p:cNvPr>
          <p:cNvSpPr txBox="1"/>
          <p:nvPr/>
        </p:nvSpPr>
        <p:spPr>
          <a:xfrm>
            <a:off x="1683992" y="652773"/>
            <a:ext cx="8922099"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Gia đình nào tiêu thụ lượng điện nhiều hơn?</a:t>
            </a:r>
          </a:p>
        </p:txBody>
      </p:sp>
      <p:pic>
        <p:nvPicPr>
          <p:cNvPr id="14" name="图片 2">
            <a:extLst>
              <a:ext uri="{FF2B5EF4-FFF2-40B4-BE49-F238E27FC236}">
                <a16:creationId xmlns="" xmlns:a16="http://schemas.microsoft.com/office/drawing/2014/main" id="{413034E4-33C7-4AC5-A0E9-9F057A02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25" y="5248964"/>
            <a:ext cx="675620" cy="1408916"/>
          </a:xfrm>
          <a:prstGeom prst="rect">
            <a:avLst/>
          </a:prstGeom>
        </p:spPr>
      </p:pic>
      <p:sp>
        <p:nvSpPr>
          <p:cNvPr id="15" name="Rectangle: Rounded Corners 14">
            <a:extLst>
              <a:ext uri="{FF2B5EF4-FFF2-40B4-BE49-F238E27FC236}">
                <a16:creationId xmlns="" xmlns:a16="http://schemas.microsoft.com/office/drawing/2014/main" id="{03C83CE9-C44D-4AE0-A4F4-1EE9E64440DB}"/>
              </a:ext>
            </a:extLst>
          </p:cNvPr>
          <p:cNvSpPr/>
          <p:nvPr/>
        </p:nvSpPr>
        <p:spPr>
          <a:xfrm>
            <a:off x="4006554" y="970381"/>
            <a:ext cx="3903732"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SO SÁNH SỐ TỰ NHIÊN</a:t>
            </a:r>
          </a:p>
        </p:txBody>
      </p:sp>
      <p:sp>
        <p:nvSpPr>
          <p:cNvPr id="16" name="Rectangle: Single Corner Snipped 15">
            <a:extLst>
              <a:ext uri="{FF2B5EF4-FFF2-40B4-BE49-F238E27FC236}">
                <a16:creationId xmlns="" xmlns:a16="http://schemas.microsoft.com/office/drawing/2014/main" id="{05897D55-0FD5-43FF-9DC8-F4C8000DCDC5}"/>
              </a:ext>
            </a:extLst>
          </p:cNvPr>
          <p:cNvSpPr/>
          <p:nvPr/>
        </p:nvSpPr>
        <p:spPr>
          <a:xfrm>
            <a:off x="1132114" y="2229244"/>
            <a:ext cx="9927772" cy="3445343"/>
          </a:xfrm>
          <a:prstGeom prst="snip1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C0B8CA65-F7C2-4178-8FF2-6657A07FCFC4}"/>
              </a:ext>
            </a:extLst>
          </p:cNvPr>
          <p:cNvSpPr txBox="1"/>
          <p:nvPr/>
        </p:nvSpPr>
        <p:spPr>
          <a:xfrm>
            <a:off x="1393372" y="2413641"/>
            <a:ext cx="9216571"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Trong hai số tự nhiên có chữ số khác nhau: Số nào có nhiều chữ số hơn thì lớn hơn, số nào có ít chữ số hơn thì nhỏ hơn.</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Để so sánh hai số tự nhiên có số chữ số bằng nhau ta lần lượt so sánh từng cặp chữ số trên cùng một hàng (tính từ trái sang phải), cho đến khi xuất hiện cặp chữ số đầu tiên khác nhau. Ở cặp chữ khác nhau đó, chữ số nào lớn hơn thì số tự nhiên chứa chữ số đó lớn hơn.</a:t>
            </a:r>
          </a:p>
        </p:txBody>
      </p:sp>
    </p:spTree>
    <p:extLst>
      <p:ext uri="{BB962C8B-B14F-4D97-AF65-F5344CB8AC3E}">
        <p14:creationId xmlns:p14="http://schemas.microsoft.com/office/powerpoint/2010/main" val="90127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5" grpId="0" animBg="1"/>
      <p:bldP spid="16" grpId="0" animBg="1"/>
      <p:bldP spid="1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20559A8-1564-4905-8FA8-D9E6C0E2D432}"/>
              </a:ext>
            </a:extLst>
          </p:cNvPr>
          <p:cNvSpPr txBox="1"/>
          <p:nvPr/>
        </p:nvSpPr>
        <p:spPr>
          <a:xfrm>
            <a:off x="1037770" y="870858"/>
            <a:ext cx="9833429" cy="1305165"/>
          </a:xfrm>
          <a:prstGeom prst="rect">
            <a:avLst/>
          </a:prstGeom>
          <a:noFill/>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Bạn Minh thực hiện phép toán: </a:t>
            </a:r>
          </a:p>
          <a:p>
            <a:pPr>
              <a:lnSpc>
                <a:spcPct val="150000"/>
              </a:lnSpc>
            </a:pPr>
            <a:r>
              <a:rPr lang="en-US" sz="2800">
                <a:latin typeface="Arial" panose="020B0604020202020204" pitchFamily="34" charset="0"/>
                <a:cs typeface="Arial" panose="020B0604020202020204" pitchFamily="34" charset="0"/>
              </a:rPr>
              <a:t>124 – 4(28 – 2.3</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 120(28 – 18) = 120.10 = 1200</a:t>
            </a:r>
          </a:p>
        </p:txBody>
      </p:sp>
      <p:sp>
        <p:nvSpPr>
          <p:cNvPr id="3" name="Rectangle: Rounded Corners 2">
            <a:extLst>
              <a:ext uri="{FF2B5EF4-FFF2-40B4-BE49-F238E27FC236}">
                <a16:creationId xmlns="" xmlns:a16="http://schemas.microsoft.com/office/drawing/2014/main" id="{6CC180CD-EE57-4D06-8BC8-D2BE4E5E1EB9}"/>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Home 3">
            <a:hlinkClick r:id="rId2" action="ppaction://hlinksldjump" highlightClick="1"/>
            <a:extLst>
              <a:ext uri="{FF2B5EF4-FFF2-40B4-BE49-F238E27FC236}">
                <a16:creationId xmlns="" xmlns:a16="http://schemas.microsoft.com/office/drawing/2014/main" id="{0EF2AA38-ACF4-4783-8352-089D2E4B409D}"/>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AAC70D55-464B-4F28-9668-436AFD210346}"/>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6148" name="Picture 4" descr="WH QUESTIONS on Make a GIF">
            <a:extLst>
              <a:ext uri="{FF2B5EF4-FFF2-40B4-BE49-F238E27FC236}">
                <a16:creationId xmlns="" xmlns:a16="http://schemas.microsoft.com/office/drawing/2014/main" id="{164839A7-3225-417D-B9F1-3B15C316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 xmlns:a16="http://schemas.microsoft.com/office/drawing/2014/main" id="{4F432E10-40C5-4352-9D39-C84F39766267}"/>
              </a:ext>
            </a:extLst>
          </p:cNvPr>
          <p:cNvSpPr/>
          <p:nvPr/>
        </p:nvSpPr>
        <p:spPr>
          <a:xfrm>
            <a:off x="2096432" y="2645058"/>
            <a:ext cx="4615543" cy="2069817"/>
          </a:xfrm>
          <a:prstGeom prst="cloudCallout">
            <a:avLst>
              <a:gd name="adj1" fmla="val -61085"/>
              <a:gd name="adj2" fmla="val 90550"/>
            </a:avLst>
          </a:prstGeom>
          <a:solidFill>
            <a:srgbClr val="99FF99"/>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Bạn Minh làm đúng hay sai?</a:t>
            </a:r>
          </a:p>
        </p:txBody>
      </p:sp>
      <p:sp>
        <p:nvSpPr>
          <p:cNvPr id="9" name="Rectangle: Rounded Corners 8">
            <a:extLst>
              <a:ext uri="{FF2B5EF4-FFF2-40B4-BE49-F238E27FC236}">
                <a16:creationId xmlns="" xmlns:a16="http://schemas.microsoft.com/office/drawing/2014/main" id="{5C1A2C77-1A44-4174-90AB-9DA347AB8B09}"/>
              </a:ext>
            </a:extLst>
          </p:cNvPr>
          <p:cNvSpPr/>
          <p:nvPr/>
        </p:nvSpPr>
        <p:spPr>
          <a:xfrm>
            <a:off x="4006553" y="970381"/>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THỨ TỰ THỰC HIỆN PHÉP TOÁN</a:t>
            </a:r>
          </a:p>
        </p:txBody>
      </p:sp>
      <p:sp>
        <p:nvSpPr>
          <p:cNvPr id="10" name="TextBox 9">
            <a:extLst>
              <a:ext uri="{FF2B5EF4-FFF2-40B4-BE49-F238E27FC236}">
                <a16:creationId xmlns="" xmlns:a16="http://schemas.microsoft.com/office/drawing/2014/main" id="{2063271C-89D2-4F07-A878-4A8E1B7281A4}"/>
              </a:ext>
            </a:extLst>
          </p:cNvPr>
          <p:cNvSpPr txBox="1"/>
          <p:nvPr/>
        </p:nvSpPr>
        <p:spPr>
          <a:xfrm>
            <a:off x="1828800" y="2229244"/>
            <a:ext cx="9216571" cy="2060885"/>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Với các biểu thức không chứa dấu ngoặc: Thực hiện phép tính nâng lên lũy thừa trước, rồi đến nhân và chia, cuối cùng đến cộng và trừ.</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Khi biểu thức có chứa dấu ngoặc, ta thực hiện các phép tính trong dấu ngoặc trước (theo thứ tự () </a:t>
            </a:r>
            <a:r>
              <a:rPr lang="en-US" sz="22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 </a:t>
            </a:r>
            <a:r>
              <a:rPr lang="en-US" sz="2200">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 xmlns:a16="http://schemas.microsoft.com/office/drawing/2014/main" id="{C8D40219-4232-4F50-B8BC-16261212470D}"/>
              </a:ext>
            </a:extLst>
          </p:cNvPr>
          <p:cNvSpPr/>
          <p:nvPr/>
        </p:nvSpPr>
        <p:spPr>
          <a:xfrm rot="16200000">
            <a:off x="1704770" y="1554880"/>
            <a:ext cx="153717" cy="108857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 xmlns:a16="http://schemas.microsoft.com/office/drawing/2014/main" id="{932947B1-B4E1-43A8-B813-827E306DB318}"/>
              </a:ext>
            </a:extLst>
          </p:cNvPr>
          <p:cNvSpPr txBox="1"/>
          <p:nvPr/>
        </p:nvSpPr>
        <p:spPr>
          <a:xfrm>
            <a:off x="1418331" y="2340917"/>
            <a:ext cx="1088571"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SAI</a:t>
            </a:r>
          </a:p>
        </p:txBody>
      </p:sp>
    </p:spTree>
    <p:extLst>
      <p:ext uri="{BB962C8B-B14F-4D97-AF65-F5344CB8AC3E}">
        <p14:creationId xmlns:p14="http://schemas.microsoft.com/office/powerpoint/2010/main" val="2525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uiExpand="1" build="allAtOnce"/>
      <p:bldP spid="7" grpId="0" animBg="1"/>
      <p:bldP spid="7"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5D173E1-D181-4E16-AC68-492D3545E63E}"/>
              </a:ext>
            </a:extLst>
          </p:cNvPr>
          <p:cNvPicPr>
            <a:picLocks noChangeAspect="1"/>
          </p:cNvPicPr>
          <p:nvPr/>
        </p:nvPicPr>
        <p:blipFill>
          <a:blip r:embed="rId2">
            <a:alphaModFix amt="35000"/>
          </a:blip>
          <a:stretch>
            <a:fillRect/>
          </a:stretch>
        </p:blipFill>
        <p:spPr>
          <a:xfrm>
            <a:off x="1327485" y="21907"/>
            <a:ext cx="9638984" cy="6257925"/>
          </a:xfrm>
          <a:prstGeom prst="rect">
            <a:avLst/>
          </a:prstGeom>
        </p:spPr>
      </p:pic>
      <p:sp>
        <p:nvSpPr>
          <p:cNvPr id="2" name="TextBox 1">
            <a:extLst>
              <a:ext uri="{FF2B5EF4-FFF2-40B4-BE49-F238E27FC236}">
                <a16:creationId xmlns="" xmlns:a16="http://schemas.microsoft.com/office/drawing/2014/main" id="{47BFE16C-8453-4895-9430-56C6A7833917}"/>
              </a:ext>
            </a:extLst>
          </p:cNvPr>
          <p:cNvSpPr txBox="1"/>
          <p:nvPr/>
        </p:nvSpPr>
        <p:spPr>
          <a:xfrm>
            <a:off x="1123950" y="2557461"/>
            <a:ext cx="9944100" cy="739754"/>
          </a:xfrm>
          <a:prstGeom prst="rect">
            <a:avLst/>
          </a:prstGeom>
          <a:solidFill>
            <a:schemeClr val="accent2">
              <a:lumMod val="60000"/>
              <a:lumOff val="40000"/>
            </a:schemeClr>
          </a:solidFill>
          <a:ln>
            <a:solidFill>
              <a:schemeClr val="tx2"/>
            </a:solidFill>
          </a:ln>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Từ năm 2020 đến năm 2032 năm nào là năm nhuận?</a:t>
            </a:r>
          </a:p>
        </p:txBody>
      </p:sp>
      <p:pic>
        <p:nvPicPr>
          <p:cNvPr id="13" name="Picture 12">
            <a:extLst>
              <a:ext uri="{FF2B5EF4-FFF2-40B4-BE49-F238E27FC236}">
                <a16:creationId xmlns="" xmlns:a16="http://schemas.microsoft.com/office/drawing/2014/main" id="{F641594C-F948-4673-8623-C9AA080D8D1D}"/>
              </a:ext>
            </a:extLst>
          </p:cNvPr>
          <p:cNvPicPr>
            <a:picLocks noChangeAspect="1"/>
          </p:cNvPicPr>
          <p:nvPr/>
        </p:nvPicPr>
        <p:blipFill>
          <a:blip r:embed="rId2">
            <a:alphaModFix/>
          </a:blip>
          <a:stretch>
            <a:fillRect/>
          </a:stretch>
        </p:blipFill>
        <p:spPr>
          <a:xfrm>
            <a:off x="1334743" y="29167"/>
            <a:ext cx="9638984" cy="6257925"/>
          </a:xfrm>
          <a:prstGeom prst="rect">
            <a:avLst/>
          </a:prstGeom>
        </p:spPr>
      </p:pic>
      <p:sp>
        <p:nvSpPr>
          <p:cNvPr id="9" name="Rectangle: Rounded Corners 8">
            <a:extLst>
              <a:ext uri="{FF2B5EF4-FFF2-40B4-BE49-F238E27FC236}">
                <a16:creationId xmlns="" xmlns:a16="http://schemas.microsoft.com/office/drawing/2014/main" id="{A5FCB10D-7F83-416E-842A-243E419D0868}"/>
              </a:ext>
            </a:extLst>
          </p:cNvPr>
          <p:cNvSpPr/>
          <p:nvPr/>
        </p:nvSpPr>
        <p:spPr>
          <a:xfrm>
            <a:off x="1814405" y="1817705"/>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 xmlns:a16="http://schemas.microsoft.com/office/drawing/2014/main" id="{668B5FF8-2E10-44D5-BA0B-70236315E975}"/>
              </a:ext>
            </a:extLst>
          </p:cNvPr>
          <p:cNvSpPr/>
          <p:nvPr/>
        </p:nvSpPr>
        <p:spPr>
          <a:xfrm>
            <a:off x="5735339" y="355280"/>
            <a:ext cx="483108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 xmlns:a16="http://schemas.microsoft.com/office/drawing/2014/main" id="{69511613-F0E1-4D93-BE5D-6FF4C4A2B9FA}"/>
              </a:ext>
            </a:extLst>
          </p:cNvPr>
          <p:cNvSpPr/>
          <p:nvPr/>
        </p:nvSpPr>
        <p:spPr>
          <a:xfrm>
            <a:off x="3032760" y="3198640"/>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8ECEBC12-0BE1-4FAC-B41B-F715CC9BD184}"/>
              </a:ext>
            </a:extLst>
          </p:cNvPr>
          <p:cNvSpPr/>
          <p:nvPr/>
        </p:nvSpPr>
        <p:spPr>
          <a:xfrm>
            <a:off x="4251115" y="4563187"/>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inking Hyuke GIF - Thinking Hyuke Question - Discover &amp;amp; Share GIFs">
            <a:extLst>
              <a:ext uri="{FF2B5EF4-FFF2-40B4-BE49-F238E27FC236}">
                <a16:creationId xmlns="" xmlns:a16="http://schemas.microsoft.com/office/drawing/2014/main" id="{84034851-1B2B-45EC-BBA1-8C6F7D8D9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224" y="4951403"/>
            <a:ext cx="1698181" cy="1778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 xmlns:a16="http://schemas.microsoft.com/office/drawing/2014/main" id="{E3070F5F-3E18-47EC-87FB-4827103644C2}"/>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 xmlns:a16="http://schemas.microsoft.com/office/drawing/2014/main" id="{1DB65AEF-B4B9-4F52-A0B9-D81019AA9129}"/>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 xmlns:a16="http://schemas.microsoft.com/office/drawing/2014/main" id="{FE2F96CC-4E45-4959-AD6D-6AEF59565685}"/>
              </a:ext>
            </a:extLst>
          </p:cNvPr>
          <p:cNvSpPr/>
          <p:nvPr/>
        </p:nvSpPr>
        <p:spPr>
          <a:xfrm>
            <a:off x="790075" y="1232203"/>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2, CHO 5</a:t>
            </a:r>
          </a:p>
        </p:txBody>
      </p:sp>
      <p:sp>
        <p:nvSpPr>
          <p:cNvPr id="17" name="TextBox 16">
            <a:extLst>
              <a:ext uri="{FF2B5EF4-FFF2-40B4-BE49-F238E27FC236}">
                <a16:creationId xmlns="" xmlns:a16="http://schemas.microsoft.com/office/drawing/2014/main" id="{0AD06CB1-3CBC-4784-9A4E-EA7A16289452}"/>
              </a:ext>
            </a:extLst>
          </p:cNvPr>
          <p:cNvSpPr txBox="1"/>
          <p:nvPr/>
        </p:nvSpPr>
        <p:spPr>
          <a:xfrm>
            <a:off x="475562" y="2398557"/>
            <a:ext cx="4982703"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tận cùng là 0; 2; 4; 6; 8 thì chia hết cho 2 và chỉ những số đó mới chia hết cho 2.</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tận cùng là 0 hoặc 5 thì chia hết cho 5 và chỉ những số đó mới chia hết cho 5.</a:t>
            </a:r>
          </a:p>
        </p:txBody>
      </p:sp>
      <p:sp>
        <p:nvSpPr>
          <p:cNvPr id="18" name="Action Button: Go Home 17">
            <a:hlinkClick r:id="rId4" action="ppaction://hlinksldjump" highlightClick="1"/>
            <a:extLst>
              <a:ext uri="{FF2B5EF4-FFF2-40B4-BE49-F238E27FC236}">
                <a16:creationId xmlns="" xmlns:a16="http://schemas.microsoft.com/office/drawing/2014/main" id="{8141CEF9-08C7-4F90-B535-9F0A51B3A87A}"/>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 xmlns:a16="http://schemas.microsoft.com/office/drawing/2014/main" id="{CD887EF1-A635-414E-8663-51179F70C233}"/>
              </a:ext>
            </a:extLst>
          </p:cNvPr>
          <p:cNvSpPr/>
          <p:nvPr/>
        </p:nvSpPr>
        <p:spPr>
          <a:xfrm>
            <a:off x="6673968" y="1218765"/>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3, CHO 9</a:t>
            </a:r>
          </a:p>
        </p:txBody>
      </p:sp>
      <p:sp>
        <p:nvSpPr>
          <p:cNvPr id="20" name="TextBox 19">
            <a:extLst>
              <a:ext uri="{FF2B5EF4-FFF2-40B4-BE49-F238E27FC236}">
                <a16:creationId xmlns="" xmlns:a16="http://schemas.microsoft.com/office/drawing/2014/main" id="{02F255DA-0898-428D-9A80-48F05DA99EFB}"/>
              </a:ext>
            </a:extLst>
          </p:cNvPr>
          <p:cNvSpPr txBox="1"/>
          <p:nvPr/>
        </p:nvSpPr>
        <p:spPr>
          <a:xfrm>
            <a:off x="6058369" y="2315199"/>
            <a:ext cx="5584874"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có tổng các chữ số chia hết cho ba thì chia hết cho 3 và chỉ những số đó mới chia hết cho 3.</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tổng các chữ số chia hết cho 9 thì thì chia hết cho 9 và chỉ những số đó mới chia hết cho 9.</a:t>
            </a:r>
          </a:p>
        </p:txBody>
      </p:sp>
    </p:spTree>
    <p:extLst>
      <p:ext uri="{BB962C8B-B14F-4D97-AF65-F5344CB8AC3E}">
        <p14:creationId xmlns:p14="http://schemas.microsoft.com/office/powerpoint/2010/main" val="1405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xEl>
                                              <p:pRg st="1" end="1"/>
                                            </p:txEl>
                                          </p:spTgt>
                                        </p:tgtEl>
                                        <p:attrNameLst>
                                          <p:attrName>style.visibility</p:attrName>
                                        </p:attrNameLst>
                                      </p:cBhvr>
                                      <p:to>
                                        <p:strVal val="visible"/>
                                      </p:to>
                                    </p:set>
                                    <p:animEffect transition="in" filter="fade">
                                      <p:cBhvr>
                                        <p:cTn id="8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4" grpId="0" animBg="1"/>
      <p:bldP spid="4" grpId="1" animBg="1"/>
      <p:bldP spid="10" grpId="0" animBg="1"/>
      <p:bldP spid="10" grpId="1" animBg="1"/>
      <p:bldP spid="11" grpId="0" animBg="1"/>
      <p:bldP spid="11" grpId="1" animBg="1"/>
      <p:bldP spid="14" grpId="0" animBg="1"/>
      <p:bldP spid="15" grpId="0"/>
      <p:bldP spid="16" grpId="0" animBg="1"/>
      <p:bldP spid="17" grpId="0" uiExpand="1" build="allAtOnce"/>
      <p:bldP spid="19" grpId="0" animBg="1"/>
      <p:bldP spid="20"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F207ED9-9572-47A4-BCAE-2D943564FDF5}"/>
              </a:ext>
            </a:extLst>
          </p:cNvPr>
          <p:cNvSpPr txBox="1"/>
          <p:nvPr/>
        </p:nvSpPr>
        <p:spPr>
          <a:xfrm>
            <a:off x="827649" y="1160773"/>
            <a:ext cx="9840351" cy="1478418"/>
          </a:xfrm>
          <a:prstGeom prst="rect">
            <a:avLst/>
          </a:prstGeom>
          <a:noFill/>
        </p:spPr>
        <p:txBody>
          <a:bodyPr wrap="square" rtlCol="0">
            <a:spAutoFit/>
          </a:bodyPr>
          <a:lstStyle/>
          <a:p>
            <a:pPr algn="ctr">
              <a:lnSpc>
                <a:spcPct val="150000"/>
              </a:lnSpc>
            </a:pPr>
            <a:r>
              <a:rPr lang="en-US" sz="3200" b="1">
                <a:latin typeface="Arial" panose="020B0604020202020204" pitchFamily="34" charset="0"/>
                <a:cs typeface="Arial" panose="020B0604020202020204" pitchFamily="34" charset="0"/>
              </a:rPr>
              <a:t>Không tính kết quả, xét xem hiệu 5.7.8.11 - 132 là số nguyên tố hay hợp số?</a:t>
            </a:r>
          </a:p>
        </p:txBody>
      </p:sp>
      <p:sp>
        <p:nvSpPr>
          <p:cNvPr id="3" name="Rectangle: Rounded Corners 2">
            <a:extLst>
              <a:ext uri="{FF2B5EF4-FFF2-40B4-BE49-F238E27FC236}">
                <a16:creationId xmlns="" xmlns:a16="http://schemas.microsoft.com/office/drawing/2014/main" id="{DBFDF9CA-480B-40BB-951A-B8CDFEDCA2A8}"/>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 xmlns:a16="http://schemas.microsoft.com/office/drawing/2014/main" id="{70290BC2-E277-4DF0-A975-48034F92E842}"/>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 xmlns:a16="http://schemas.microsoft.com/office/drawing/2014/main" id="{22E5B7B7-BD2B-4496-8A7A-E20FD925DB2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 xmlns:a16="http://schemas.microsoft.com/office/drawing/2014/main" id="{6FA186C6-51A8-441B-9AC9-E67E8D899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25142"/>
            <a:ext cx="1714619" cy="1607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 xmlns:a16="http://schemas.microsoft.com/office/drawing/2014/main" id="{84FBB5E0-E117-46F3-BD3C-EC13B04FEC97}"/>
              </a:ext>
            </a:extLst>
          </p:cNvPr>
          <p:cNvSpPr/>
          <p:nvPr/>
        </p:nvSpPr>
        <p:spPr>
          <a:xfrm>
            <a:off x="624726" y="1471507"/>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SỐ NGUYÊN TỐ</a:t>
            </a:r>
          </a:p>
        </p:txBody>
      </p:sp>
      <p:sp>
        <p:nvSpPr>
          <p:cNvPr id="10" name="Rectangle: Rounded Corners 9">
            <a:extLst>
              <a:ext uri="{FF2B5EF4-FFF2-40B4-BE49-F238E27FC236}">
                <a16:creationId xmlns="" xmlns:a16="http://schemas.microsoft.com/office/drawing/2014/main" id="{3B2FBBE4-8CA4-43F1-B2FB-A67DFE614319}"/>
              </a:ext>
            </a:extLst>
          </p:cNvPr>
          <p:cNvSpPr/>
          <p:nvPr/>
        </p:nvSpPr>
        <p:spPr>
          <a:xfrm>
            <a:off x="624726" y="3757759"/>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HỢP SỐ</a:t>
            </a:r>
          </a:p>
        </p:txBody>
      </p:sp>
      <p:cxnSp>
        <p:nvCxnSpPr>
          <p:cNvPr id="11" name="Connector: Elbow 10">
            <a:extLst>
              <a:ext uri="{FF2B5EF4-FFF2-40B4-BE49-F238E27FC236}">
                <a16:creationId xmlns="" xmlns:a16="http://schemas.microsoft.com/office/drawing/2014/main" id="{57F45727-8281-4B6A-A191-41177B109609}"/>
              </a:ext>
            </a:extLst>
          </p:cNvPr>
          <p:cNvCxnSpPr>
            <a:stCxn id="9" idx="3"/>
          </p:cNvCxnSpPr>
          <p:nvPr/>
        </p:nvCxnSpPr>
        <p:spPr>
          <a:xfrm flipV="1">
            <a:off x="3439886" y="1320800"/>
            <a:ext cx="1741714" cy="64672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 xmlns:a16="http://schemas.microsoft.com/office/drawing/2014/main" id="{5A2CAEAC-1D0A-4BCE-83FF-DBA002E85F06}"/>
              </a:ext>
            </a:extLst>
          </p:cNvPr>
          <p:cNvCxnSpPr>
            <a:stCxn id="9" idx="3"/>
          </p:cNvCxnSpPr>
          <p:nvPr/>
        </p:nvCxnSpPr>
        <p:spPr>
          <a:xfrm>
            <a:off x="3439886" y="1967528"/>
            <a:ext cx="1741714" cy="7176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28DF90DB-7892-446C-916A-DEE74362C23B}"/>
              </a:ext>
            </a:extLst>
          </p:cNvPr>
          <p:cNvSpPr txBox="1"/>
          <p:nvPr/>
        </p:nvSpPr>
        <p:spPr>
          <a:xfrm>
            <a:off x="5181601" y="1052104"/>
            <a:ext cx="2931886"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18533F9B-6E9A-4040-8597-FDE6CA557B00}"/>
              </a:ext>
            </a:extLst>
          </p:cNvPr>
          <p:cNvSpPr txBox="1"/>
          <p:nvPr/>
        </p:nvSpPr>
        <p:spPr>
          <a:xfrm>
            <a:off x="5181601" y="2413419"/>
            <a:ext cx="4078514"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Chỉ có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 xmlns:a16="http://schemas.microsoft.com/office/drawing/2014/main" id="{C27B8895-FAAE-4DF8-933D-533650FAADBC}"/>
              </a:ext>
            </a:extLst>
          </p:cNvPr>
          <p:cNvCxnSpPr/>
          <p:nvPr/>
        </p:nvCxnSpPr>
        <p:spPr>
          <a:xfrm flipV="1">
            <a:off x="3439886" y="3600567"/>
            <a:ext cx="1741714" cy="646728"/>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 xmlns:a16="http://schemas.microsoft.com/office/drawing/2014/main" id="{381B19E4-B296-4AD3-8CC8-6640650DC6BF}"/>
              </a:ext>
            </a:extLst>
          </p:cNvPr>
          <p:cNvCxnSpPr/>
          <p:nvPr/>
        </p:nvCxnSpPr>
        <p:spPr>
          <a:xfrm>
            <a:off x="3439886" y="4247295"/>
            <a:ext cx="1741714" cy="71761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3B16B2E3-EF69-42CD-A4F3-683EA0AE8A57}"/>
              </a:ext>
            </a:extLst>
          </p:cNvPr>
          <p:cNvSpPr txBox="1"/>
          <p:nvPr/>
        </p:nvSpPr>
        <p:spPr>
          <a:xfrm>
            <a:off x="5181601" y="3331871"/>
            <a:ext cx="2931886"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44EEAF83-9E8B-4921-B447-DCA3475F1128}"/>
              </a:ext>
            </a:extLst>
          </p:cNvPr>
          <p:cNvSpPr txBox="1"/>
          <p:nvPr/>
        </p:nvSpPr>
        <p:spPr>
          <a:xfrm>
            <a:off x="5181600" y="4693186"/>
            <a:ext cx="5050971"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Có nhiều hơn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par>
                                <p:cTn id="21" presetID="18" presetClass="entr" presetSubtype="3"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upRight)">
                                      <p:cBhvr>
                                        <p:cTn id="23" dur="500"/>
                                        <p:tgtEl>
                                          <p:spTgt spid="15"/>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500"/>
                                        <p:tgtEl>
                                          <p:spTgt spid="17"/>
                                        </p:tgtEl>
                                      </p:cBhvr>
                                    </p:animEffect>
                                  </p:childTnLst>
                                </p:cTn>
                              </p:par>
                              <p:par>
                                <p:cTn id="27" presetID="18"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Right)">
                                      <p:cBhvr>
                                        <p:cTn id="29" dur="500"/>
                                        <p:tgtEl>
                                          <p:spTgt spid="1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2B2570B7-40A0-43CB-8DEA-BB2E2094CC15}"/>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 xmlns:a16="http://schemas.microsoft.com/office/drawing/2014/main" id="{37316D02-3E7C-439D-9AC0-06B99678A968}"/>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6" name="Rectangle: Rounded Corners 5">
            <a:extLst>
              <a:ext uri="{FF2B5EF4-FFF2-40B4-BE49-F238E27FC236}">
                <a16:creationId xmlns="" xmlns:a16="http://schemas.microsoft.com/office/drawing/2014/main" id="{FA7A184C-176D-4D45-89C4-ED7B9138F96F}"/>
              </a:ext>
            </a:extLst>
          </p:cNvPr>
          <p:cNvSpPr/>
          <p:nvPr/>
        </p:nvSpPr>
        <p:spPr>
          <a:xfrm>
            <a:off x="323409" y="2683557"/>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ƯỚC CHUNG LỚN NHẤT</a:t>
            </a:r>
          </a:p>
        </p:txBody>
      </p:sp>
      <p:sp>
        <p:nvSpPr>
          <p:cNvPr id="7" name="Freeform: Shape 6">
            <a:extLst>
              <a:ext uri="{FF2B5EF4-FFF2-40B4-BE49-F238E27FC236}">
                <a16:creationId xmlns="" xmlns:a16="http://schemas.microsoft.com/office/drawing/2014/main" id="{A70803B1-2A62-46FE-8340-F90F1B6B7A67}"/>
              </a:ext>
            </a:extLst>
          </p:cNvPr>
          <p:cNvSpPr/>
          <p:nvPr/>
        </p:nvSpPr>
        <p:spPr>
          <a:xfrm>
            <a:off x="3506734" y="859490"/>
            <a:ext cx="8101043" cy="7841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8" name="Oval 7">
            <a:extLst>
              <a:ext uri="{FF2B5EF4-FFF2-40B4-BE49-F238E27FC236}">
                <a16:creationId xmlns="" xmlns:a16="http://schemas.microsoft.com/office/drawing/2014/main" id="{8348094B-5976-460A-8CE8-22EBD02A1176}"/>
              </a:ext>
            </a:extLst>
          </p:cNvPr>
          <p:cNvSpPr/>
          <p:nvPr/>
        </p:nvSpPr>
        <p:spPr>
          <a:xfrm>
            <a:off x="3083265" y="832853"/>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 xmlns:a16="http://schemas.microsoft.com/office/drawing/2014/main" id="{E96FA0A1-FF19-4378-9F75-A9F23FBF2B86}"/>
              </a:ext>
            </a:extLst>
          </p:cNvPr>
          <p:cNvSpPr/>
          <p:nvPr/>
        </p:nvSpPr>
        <p:spPr>
          <a:xfrm>
            <a:off x="3992247" y="2122231"/>
            <a:ext cx="7615530" cy="784127"/>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a:t>
            </a:r>
            <a:endParaRPr lang="en-US" sz="2000" kern="1200"/>
          </a:p>
        </p:txBody>
      </p:sp>
      <p:sp>
        <p:nvSpPr>
          <p:cNvPr id="10" name="Oval 9">
            <a:extLst>
              <a:ext uri="{FF2B5EF4-FFF2-40B4-BE49-F238E27FC236}">
                <a16:creationId xmlns="" xmlns:a16="http://schemas.microsoft.com/office/drawing/2014/main" id="{65C052A5-8351-4432-B21B-40270614E049}"/>
              </a:ext>
            </a:extLst>
          </p:cNvPr>
          <p:cNvSpPr/>
          <p:nvPr/>
        </p:nvSpPr>
        <p:spPr>
          <a:xfrm>
            <a:off x="3568778" y="208107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 xmlns:a16="http://schemas.microsoft.com/office/drawing/2014/main" id="{AF9C4DDE-F399-421C-8B5B-46217D4AA258}"/>
              </a:ext>
            </a:extLst>
          </p:cNvPr>
          <p:cNvSpPr/>
          <p:nvPr/>
        </p:nvSpPr>
        <p:spPr>
          <a:xfrm>
            <a:off x="4141260" y="3457548"/>
            <a:ext cx="7466517" cy="846936"/>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ta chọn lũy thừa với số mũ nhỏ nhất.</a:t>
            </a:r>
            <a:endParaRPr lang="en-US" sz="2000" kern="1200"/>
          </a:p>
        </p:txBody>
      </p:sp>
      <p:sp>
        <p:nvSpPr>
          <p:cNvPr id="12" name="Oval 11">
            <a:extLst>
              <a:ext uri="{FF2B5EF4-FFF2-40B4-BE49-F238E27FC236}">
                <a16:creationId xmlns="" xmlns:a16="http://schemas.microsoft.com/office/drawing/2014/main" id="{86FE4712-0DD8-41AE-B9BA-0565775C45BC}"/>
              </a:ext>
            </a:extLst>
          </p:cNvPr>
          <p:cNvSpPr/>
          <p:nvPr/>
        </p:nvSpPr>
        <p:spPr>
          <a:xfrm>
            <a:off x="3717791" y="3459938"/>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 xmlns:a16="http://schemas.microsoft.com/office/drawing/2014/main" id="{6B6C180B-7F34-4646-890A-50A2FB2DD598}"/>
              </a:ext>
            </a:extLst>
          </p:cNvPr>
          <p:cNvSpPr/>
          <p:nvPr/>
        </p:nvSpPr>
        <p:spPr>
          <a:xfrm>
            <a:off x="3658419" y="4773593"/>
            <a:ext cx="7949357" cy="798416"/>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ước chung lớn nhất cần tìm.</a:t>
            </a:r>
            <a:endParaRPr lang="en-US" sz="2000" kern="1200"/>
          </a:p>
        </p:txBody>
      </p:sp>
      <p:sp>
        <p:nvSpPr>
          <p:cNvPr id="14" name="Oval 13">
            <a:extLst>
              <a:ext uri="{FF2B5EF4-FFF2-40B4-BE49-F238E27FC236}">
                <a16:creationId xmlns="" xmlns:a16="http://schemas.microsoft.com/office/drawing/2014/main" id="{8FF594BF-7438-4B50-B5A5-28DA4EA6E66B}"/>
              </a:ext>
            </a:extLst>
          </p:cNvPr>
          <p:cNvSpPr/>
          <p:nvPr/>
        </p:nvSpPr>
        <p:spPr>
          <a:xfrm>
            <a:off x="3234951" y="475170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 xmlns:a16="http://schemas.microsoft.com/office/drawing/2014/main" id="{C59B6FDF-7EC8-452D-95B4-22197279E286}"/>
              </a:ext>
            </a:extLst>
          </p:cNvPr>
          <p:cNvSpPr txBox="1"/>
          <p:nvPr/>
        </p:nvSpPr>
        <p:spPr>
          <a:xfrm>
            <a:off x="3254645" y="782854"/>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18" name="TextBox 17">
            <a:extLst>
              <a:ext uri="{FF2B5EF4-FFF2-40B4-BE49-F238E27FC236}">
                <a16:creationId xmlns="" xmlns:a16="http://schemas.microsoft.com/office/drawing/2014/main" id="{D8E87BA0-1D75-44E4-A502-55463D72D247}"/>
              </a:ext>
            </a:extLst>
          </p:cNvPr>
          <p:cNvSpPr txBox="1"/>
          <p:nvPr/>
        </p:nvSpPr>
        <p:spPr>
          <a:xfrm>
            <a:off x="3732509" y="2051529"/>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19" name="TextBox 18">
            <a:extLst>
              <a:ext uri="{FF2B5EF4-FFF2-40B4-BE49-F238E27FC236}">
                <a16:creationId xmlns="" xmlns:a16="http://schemas.microsoft.com/office/drawing/2014/main" id="{7FDFE982-AD99-48A4-9ECE-E990165CDB0C}"/>
              </a:ext>
            </a:extLst>
          </p:cNvPr>
          <p:cNvSpPr txBox="1"/>
          <p:nvPr/>
        </p:nvSpPr>
        <p:spPr>
          <a:xfrm>
            <a:off x="3918490" y="3420621"/>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20" name="TextBox 19">
            <a:extLst>
              <a:ext uri="{FF2B5EF4-FFF2-40B4-BE49-F238E27FC236}">
                <a16:creationId xmlns="" xmlns:a16="http://schemas.microsoft.com/office/drawing/2014/main" id="{6AB8DDAD-504A-4F7F-BE3A-DC78541E565E}"/>
              </a:ext>
            </a:extLst>
          </p:cNvPr>
          <p:cNvSpPr txBox="1"/>
          <p:nvPr/>
        </p:nvSpPr>
        <p:spPr>
          <a:xfrm>
            <a:off x="3398682" y="471553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
        <p:nvSpPr>
          <p:cNvPr id="24" name="Block Arc 23">
            <a:extLst>
              <a:ext uri="{FF2B5EF4-FFF2-40B4-BE49-F238E27FC236}">
                <a16:creationId xmlns="" xmlns:a16="http://schemas.microsoft.com/office/drawing/2014/main" id="{D5B3FCB1-1A20-4F14-98CF-56115F95B21E}"/>
              </a:ext>
            </a:extLst>
          </p:cNvPr>
          <p:cNvSpPr/>
          <p:nvPr/>
        </p:nvSpPr>
        <p:spPr>
          <a:xfrm>
            <a:off x="-3129964" y="-358421"/>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Action Button: Go Home 20">
            <a:hlinkClick r:id="rId2" action="ppaction://hlinksldjump" highlightClick="1"/>
            <a:extLst>
              <a:ext uri="{FF2B5EF4-FFF2-40B4-BE49-F238E27FC236}">
                <a16:creationId xmlns="" xmlns:a16="http://schemas.microsoft.com/office/drawing/2014/main" id="{380983DE-E9F1-489E-8956-C0BAF0D9DCC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 xmlns:a16="http://schemas.microsoft.com/office/drawing/2014/main" id="{53F4DCD0-C86D-465A-BA25-6CCF516EEE02}"/>
              </a:ext>
            </a:extLst>
          </p:cNvPr>
          <p:cNvSpPr/>
          <p:nvPr/>
        </p:nvSpPr>
        <p:spPr>
          <a:xfrm>
            <a:off x="76264" y="42621"/>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
            <a:extLst>
              <a:ext uri="{FF2B5EF4-FFF2-40B4-BE49-F238E27FC236}">
                <a16:creationId xmlns="" xmlns:a16="http://schemas.microsoft.com/office/drawing/2014/main" id="{CF0F9EEF-E799-4829-B0A4-68447B80B685}"/>
              </a:ext>
            </a:extLst>
          </p:cNvPr>
          <p:cNvSpPr txBox="1"/>
          <p:nvPr/>
        </p:nvSpPr>
        <p:spPr>
          <a:xfrm>
            <a:off x="236950" y="100016"/>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 xmlns:a16="http://schemas.microsoft.com/office/drawing/2014/main" id="{BE0DCBB2-D764-4F32-9C88-D4365ADC86F6}"/>
              </a:ext>
            </a:extLst>
          </p:cNvPr>
          <p:cNvSpPr/>
          <p:nvPr/>
        </p:nvSpPr>
        <p:spPr>
          <a:xfrm>
            <a:off x="330663" y="2665608"/>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BỘI CHUNG NHỎ NHẤT</a:t>
            </a:r>
          </a:p>
        </p:txBody>
      </p:sp>
      <p:sp>
        <p:nvSpPr>
          <p:cNvPr id="26" name="Freeform: Shape 25">
            <a:extLst>
              <a:ext uri="{FF2B5EF4-FFF2-40B4-BE49-F238E27FC236}">
                <a16:creationId xmlns="" xmlns:a16="http://schemas.microsoft.com/office/drawing/2014/main" id="{84D32B27-605A-4336-AA4B-CE9FDAB5BC1D}"/>
              </a:ext>
            </a:extLst>
          </p:cNvPr>
          <p:cNvSpPr/>
          <p:nvPr/>
        </p:nvSpPr>
        <p:spPr>
          <a:xfrm>
            <a:off x="3499480" y="910293"/>
            <a:ext cx="8101043" cy="6709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27" name="Oval 26">
            <a:extLst>
              <a:ext uri="{FF2B5EF4-FFF2-40B4-BE49-F238E27FC236}">
                <a16:creationId xmlns="" xmlns:a16="http://schemas.microsoft.com/office/drawing/2014/main" id="{64D7C5D5-39BD-40AA-B5E1-75D59CCB79FE}"/>
              </a:ext>
            </a:extLst>
          </p:cNvPr>
          <p:cNvSpPr/>
          <p:nvPr/>
        </p:nvSpPr>
        <p:spPr>
          <a:xfrm>
            <a:off x="3076011" y="82559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 xmlns:a16="http://schemas.microsoft.com/office/drawing/2014/main" id="{A12CEC4B-D146-4EE4-A23A-22AED8675DD7}"/>
              </a:ext>
            </a:extLst>
          </p:cNvPr>
          <p:cNvSpPr/>
          <p:nvPr/>
        </p:nvSpPr>
        <p:spPr>
          <a:xfrm>
            <a:off x="3911236" y="2086882"/>
            <a:ext cx="7615530" cy="804653"/>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 và các thừa số nguyên tố riêng.</a:t>
            </a:r>
            <a:endParaRPr lang="en-US" sz="2000" kern="1200"/>
          </a:p>
        </p:txBody>
      </p:sp>
      <p:sp>
        <p:nvSpPr>
          <p:cNvPr id="29" name="Oval 28">
            <a:extLst>
              <a:ext uri="{FF2B5EF4-FFF2-40B4-BE49-F238E27FC236}">
                <a16:creationId xmlns="" xmlns:a16="http://schemas.microsoft.com/office/drawing/2014/main" id="{AC0B1139-E9E7-44EB-ABE2-B2AACC8A0321}"/>
              </a:ext>
            </a:extLst>
          </p:cNvPr>
          <p:cNvSpPr/>
          <p:nvPr/>
        </p:nvSpPr>
        <p:spPr>
          <a:xfrm>
            <a:off x="3561524" y="207382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 xmlns:a16="http://schemas.microsoft.com/office/drawing/2014/main" id="{17527D30-A51E-4B76-A38B-2D104497D070}"/>
              </a:ext>
            </a:extLst>
          </p:cNvPr>
          <p:cNvSpPr/>
          <p:nvPr/>
        </p:nvSpPr>
        <p:spPr>
          <a:xfrm>
            <a:off x="4134006" y="3479802"/>
            <a:ext cx="7466517" cy="793182"/>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và riêng, ta chọn lũy thừa với số mũ lớn nhất.</a:t>
            </a:r>
            <a:endParaRPr lang="en-US" sz="2000" kern="1200"/>
          </a:p>
        </p:txBody>
      </p:sp>
      <p:sp>
        <p:nvSpPr>
          <p:cNvPr id="31" name="Oval 30">
            <a:extLst>
              <a:ext uri="{FF2B5EF4-FFF2-40B4-BE49-F238E27FC236}">
                <a16:creationId xmlns="" xmlns:a16="http://schemas.microsoft.com/office/drawing/2014/main" id="{637BB09C-AAAD-4892-BBF4-C01FA2FA5BB3}"/>
              </a:ext>
            </a:extLst>
          </p:cNvPr>
          <p:cNvSpPr/>
          <p:nvPr/>
        </p:nvSpPr>
        <p:spPr>
          <a:xfrm>
            <a:off x="3710537" y="3452684"/>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 xmlns:a16="http://schemas.microsoft.com/office/drawing/2014/main" id="{0475AC96-6FFF-4B34-BA9E-681289C7E6D8}"/>
              </a:ext>
            </a:extLst>
          </p:cNvPr>
          <p:cNvSpPr/>
          <p:nvPr/>
        </p:nvSpPr>
        <p:spPr>
          <a:xfrm>
            <a:off x="3651165" y="4790388"/>
            <a:ext cx="7949357" cy="788881"/>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bội chung nhỏ nhất cần tìm.</a:t>
            </a:r>
            <a:endParaRPr lang="en-US" sz="2000" kern="1200"/>
          </a:p>
        </p:txBody>
      </p:sp>
      <p:sp>
        <p:nvSpPr>
          <p:cNvPr id="33" name="Oval 32">
            <a:extLst>
              <a:ext uri="{FF2B5EF4-FFF2-40B4-BE49-F238E27FC236}">
                <a16:creationId xmlns="" xmlns:a16="http://schemas.microsoft.com/office/drawing/2014/main" id="{B50C9D71-8911-4CA7-A734-5C2AA943F3C2}"/>
              </a:ext>
            </a:extLst>
          </p:cNvPr>
          <p:cNvSpPr/>
          <p:nvPr/>
        </p:nvSpPr>
        <p:spPr>
          <a:xfrm>
            <a:off x="3227697" y="474445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 xmlns:a16="http://schemas.microsoft.com/office/drawing/2014/main" id="{A10C51D2-694A-4FDE-BCC9-5E790AD7ED9B}"/>
              </a:ext>
            </a:extLst>
          </p:cNvPr>
          <p:cNvSpPr txBox="1"/>
          <p:nvPr/>
        </p:nvSpPr>
        <p:spPr>
          <a:xfrm>
            <a:off x="3247391" y="775600"/>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35" name="TextBox 34">
            <a:extLst>
              <a:ext uri="{FF2B5EF4-FFF2-40B4-BE49-F238E27FC236}">
                <a16:creationId xmlns="" xmlns:a16="http://schemas.microsoft.com/office/drawing/2014/main" id="{606C66FD-FF42-4CA3-B532-A6ADE4558AB4}"/>
              </a:ext>
            </a:extLst>
          </p:cNvPr>
          <p:cNvSpPr txBox="1"/>
          <p:nvPr/>
        </p:nvSpPr>
        <p:spPr>
          <a:xfrm>
            <a:off x="3725255" y="2044275"/>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36" name="TextBox 35">
            <a:extLst>
              <a:ext uri="{FF2B5EF4-FFF2-40B4-BE49-F238E27FC236}">
                <a16:creationId xmlns="" xmlns:a16="http://schemas.microsoft.com/office/drawing/2014/main" id="{BB056B7F-05DE-4BAF-A465-321F00E7CC87}"/>
              </a:ext>
            </a:extLst>
          </p:cNvPr>
          <p:cNvSpPr txBox="1"/>
          <p:nvPr/>
        </p:nvSpPr>
        <p:spPr>
          <a:xfrm>
            <a:off x="3911236" y="341336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37" name="TextBox 36">
            <a:extLst>
              <a:ext uri="{FF2B5EF4-FFF2-40B4-BE49-F238E27FC236}">
                <a16:creationId xmlns="" xmlns:a16="http://schemas.microsoft.com/office/drawing/2014/main" id="{13F7D322-6BC8-4A1F-B655-63924992D4A0}"/>
              </a:ext>
            </a:extLst>
          </p:cNvPr>
          <p:cNvSpPr txBox="1"/>
          <p:nvPr/>
        </p:nvSpPr>
        <p:spPr>
          <a:xfrm>
            <a:off x="3391428" y="4708283"/>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Tree>
    <p:extLst>
      <p:ext uri="{BB962C8B-B14F-4D97-AF65-F5344CB8AC3E}">
        <p14:creationId xmlns:p14="http://schemas.microsoft.com/office/powerpoint/2010/main" val="1211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par>
                                <p:cTn id="140" presetID="10"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9" grpId="1" animBg="1"/>
      <p:bldP spid="11" grpId="0" animBg="1"/>
      <p:bldP spid="11" grpId="1" animBg="1"/>
      <p:bldP spid="13" grpId="0" animBg="1"/>
      <p:bldP spid="13" grpId="1" animBg="1"/>
      <p:bldP spid="17" grpId="0"/>
      <p:bldP spid="17" grpId="1"/>
      <p:bldP spid="18" grpId="0"/>
      <p:bldP spid="18" grpId="1"/>
      <p:bldP spid="19" grpId="0"/>
      <p:bldP spid="19" grpId="1"/>
      <p:bldP spid="20" grpId="0"/>
      <p:bldP spid="20" grpId="1"/>
      <p:bldP spid="25" grpId="0" animBg="1"/>
      <p:bldP spid="26" grpId="0" animBg="1"/>
      <p:bldP spid="28" grpId="0" animBg="1"/>
      <p:bldP spid="30" grpId="0" animBg="1"/>
      <p:bldP spid="32" grpId="0" animBg="1"/>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microsoft.com/office/2006/documentManagement/types"/>
    <ds:schemaRef ds:uri="http://purl.org/dc/dcmitype/"/>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16c05727-aa75-4e4a-9b5f-8a80a1165891"/>
    <ds:schemaRef ds:uri="http://purl.org/dc/terms/"/>
    <ds:schemaRef ds:uri="71af3243-3dd4-4a8d-8c0d-dd76da1f02a5"/>
    <ds:schemaRef ds:uri="http://purl.org/dc/elements/1.1/"/>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1224</TotalTime>
  <Words>1593</Words>
  <Application>Microsoft Office PowerPoint</Application>
  <PresentationFormat>Widescreen</PresentationFormat>
  <Paragraphs>221</Paragraphs>
  <Slides>23</Slides>
  <Notes>8</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Aral</vt:lpstr>
      <vt:lpstr>Arial</vt:lpstr>
      <vt:lpstr>Calibri</vt:lpstr>
      <vt:lpstr>Calibri Light</vt:lpstr>
      <vt:lpstr>Cambria Math</vt:lpstr>
      <vt:lpstr>Roboto</vt:lpstr>
      <vt:lpstr>Rockwell</vt:lpstr>
      <vt:lpstr>Sylfaen</vt:lpstr>
      <vt:lpstr>Symbol</vt:lpstr>
      <vt:lpstr>Tahoma</vt:lpstr>
      <vt:lpstr>Times New Roman</vt:lpstr>
      <vt:lpstr>Wingdings</vt:lpstr>
      <vt:lpstr>Office Theme</vt:lpstr>
      <vt:lpstr>Equation</vt:lpstr>
      <vt:lpstr> Chương I: SỐ TỰ NHIÊN BÀI TẬP CUỐI CHƯƠNG I Tiết 1</vt:lpstr>
      <vt:lpstr>PowerPoint Presentation</vt:lpstr>
      <vt:lpstr>“TẶNG QUÀ CHO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Microsoft account</cp:lastModifiedBy>
  <cp:revision>50</cp:revision>
  <dcterms:created xsi:type="dcterms:W3CDTF">2021-06-07T13:44:30Z</dcterms:created>
  <dcterms:modified xsi:type="dcterms:W3CDTF">2024-03-12T02:07:09Z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