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4" r:id="rId2"/>
  </p:sldMasterIdLst>
  <p:notesMasterIdLst>
    <p:notesMasterId r:id="rId29"/>
  </p:notesMasterIdLst>
  <p:sldIdLst>
    <p:sldId id="277" r:id="rId3"/>
    <p:sldId id="282" r:id="rId4"/>
    <p:sldId id="292" r:id="rId5"/>
    <p:sldId id="287" r:id="rId6"/>
    <p:sldId id="288" r:id="rId7"/>
    <p:sldId id="289" r:id="rId8"/>
    <p:sldId id="290" r:id="rId9"/>
    <p:sldId id="256" r:id="rId10"/>
    <p:sldId id="291" r:id="rId11"/>
    <p:sldId id="272" r:id="rId12"/>
    <p:sldId id="293" r:id="rId13"/>
    <p:sldId id="261" r:id="rId14"/>
    <p:sldId id="294" r:id="rId15"/>
    <p:sldId id="257" r:id="rId16"/>
    <p:sldId id="262" r:id="rId17"/>
    <p:sldId id="264" r:id="rId18"/>
    <p:sldId id="263" r:id="rId19"/>
    <p:sldId id="260" r:id="rId20"/>
    <p:sldId id="270" r:id="rId21"/>
    <p:sldId id="296" r:id="rId22"/>
    <p:sldId id="273" r:id="rId23"/>
    <p:sldId id="275" r:id="rId24"/>
    <p:sldId id="297" r:id="rId25"/>
    <p:sldId id="298" r:id="rId26"/>
    <p:sldId id="274" r:id="rId27"/>
    <p:sldId id="269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6547"/>
    <a:srgbClr val="FFFFFF"/>
    <a:srgbClr val="EF4B42"/>
    <a:srgbClr val="B40001"/>
    <a:srgbClr val="F6BBAF"/>
    <a:srgbClr val="F8FFE8"/>
    <a:srgbClr val="628637"/>
    <a:srgbClr val="BCCCAC"/>
    <a:srgbClr val="616161"/>
    <a:srgbClr val="AABA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78" y="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AB7300-6E89-452E-A9A4-07F133E4783F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7092EB-AC68-4215-BCC0-4F458E058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998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2"/>
                </a:solidFill>
                <a:latin typeface=".VnTime" pitchFamily="34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.VnTime" pitchFamily="34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.VnTime" pitchFamily="34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.VnTime" pitchFamily="34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.VnTime" pitchFamily="34" charset="0"/>
              </a:defRPr>
            </a:lvl9pPr>
          </a:lstStyle>
          <a:p>
            <a:fld id="{F2B10C90-F927-4855-A08F-2DEBDCF7B80C}" type="slidenum">
              <a:rPr lang="en-US" sz="1200" smtClean="0">
                <a:solidFill>
                  <a:schemeClr val="tx1"/>
                </a:solidFill>
                <a:latin typeface="Arial" charset="0"/>
              </a:rPr>
              <a:pPr/>
              <a:t>1</a:t>
            </a:fld>
            <a:endParaRPr lang="en-US" sz="120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7092EB-AC68-4215-BCC0-4F458E05899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0060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26FE94-96D9-40AE-A478-66E85DF8352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372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FB0C3-1029-4425-A1AB-BB8215B10AAA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43785-A462-4C2B-82B7-2DB9F5E05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949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FB0C3-1029-4425-A1AB-BB8215B10AAA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43785-A462-4C2B-82B7-2DB9F5E05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470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FB0C3-1029-4425-A1AB-BB8215B10AAA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43785-A462-4C2B-82B7-2DB9F5E05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4742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BC0D19-920F-4879-BC0E-C60E60543EB1}" type="datetimeFigureOut">
              <a:rPr lang="en-US"/>
              <a:pPr>
                <a:defRPr/>
              </a:pPr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179C2C-0ACF-4F17-A2D6-BDA6DFDC2B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1718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E5D3B-4F28-44D2-A5F5-C5093DD0925A}" type="datetimeFigureOut">
              <a:rPr lang="en-US"/>
              <a:pPr>
                <a:defRPr/>
              </a:pPr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9CE67A-CFBC-41DE-82D9-EF1C60E68C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626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CD87FA-B855-4DC6-B4EA-B8A669906116}" type="datetimeFigureOut">
              <a:rPr lang="en-US"/>
              <a:pPr>
                <a:defRPr/>
              </a:pPr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E376B6-0BA6-4A0C-A963-3ED6893378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8474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E01C0B-A0FD-4A94-8D92-46045A5117CC}" type="datetimeFigureOut">
              <a:rPr lang="en-US"/>
              <a:pPr>
                <a:defRPr/>
              </a:pPr>
              <a:t>11/20/2023</a:t>
            </a:fld>
            <a:endParaRPr lang="en-US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7DB044-C224-4434-9832-4C098E959C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7974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E9E3C9-AD25-47D1-BC6B-419820E6289E}" type="datetimeFigureOut">
              <a:rPr lang="en-US"/>
              <a:pPr>
                <a:defRPr/>
              </a:pPr>
              <a:t>11/20/2023</a:t>
            </a:fld>
            <a:endParaRPr lang="en-US"/>
          </a:p>
        </p:txBody>
      </p:sp>
      <p:sp>
        <p:nvSpPr>
          <p:cNvPr id="8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393E47-D3FF-4E56-8390-7AE5329E79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2070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F197CF-C019-4659-8CC4-76938B7EF85D}" type="datetimeFigureOut">
              <a:rPr lang="en-US"/>
              <a:pPr>
                <a:defRPr/>
              </a:pPr>
              <a:t>11/20/2023</a:t>
            </a:fld>
            <a:endParaRPr lang="en-US"/>
          </a:p>
        </p:txBody>
      </p:sp>
      <p:sp>
        <p:nvSpPr>
          <p:cNvPr id="4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5BBEA-F7D5-4334-A855-93E199E4A7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0670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74ED7C-03EB-47D0-9405-F8C09CE1A9B0}" type="datetimeFigureOut">
              <a:rPr lang="en-US"/>
              <a:pPr>
                <a:defRPr/>
              </a:pPr>
              <a:t>11/20/2023</a:t>
            </a:fld>
            <a:endParaRPr lang="en-US"/>
          </a:p>
        </p:txBody>
      </p:sp>
      <p:sp>
        <p:nvSpPr>
          <p:cNvPr id="3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213C8B-A3D3-4870-901B-25D88BA2D9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4801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599DD3-E6DA-4273-A921-13011356DD0D}" type="datetimeFigureOut">
              <a:rPr lang="en-US"/>
              <a:pPr>
                <a:defRPr/>
              </a:pPr>
              <a:t>11/20/2023</a:t>
            </a:fld>
            <a:endParaRPr lang="en-US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903D5-05A0-4662-B203-CCBFD2FF22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462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FB0C3-1029-4425-A1AB-BB8215B10AAA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43785-A462-4C2B-82B7-2DB9F5E05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5827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994E9-8A74-48CD-B59B-08962AC32DE7}" type="datetimeFigureOut">
              <a:rPr lang="en-US"/>
              <a:pPr>
                <a:defRPr/>
              </a:pPr>
              <a:t>11/20/2023</a:t>
            </a:fld>
            <a:endParaRPr lang="en-US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78D347-D891-46AD-93AB-17C5AB97A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118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CC053F-D7CA-464D-9F67-3AD5234362F8}" type="datetimeFigureOut">
              <a:rPr lang="en-US"/>
              <a:pPr>
                <a:defRPr/>
              </a:pPr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3B1E90-917F-4733-8E16-AB5519F723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0282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43064D-21FD-48E9-8104-8C15CB0BE022}" type="datetimeFigureOut">
              <a:rPr lang="en-US"/>
              <a:pPr>
                <a:defRPr/>
              </a:pPr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2C620-F672-4571-B13F-0A149F9742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606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FB0C3-1029-4425-A1AB-BB8215B10AAA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43785-A462-4C2B-82B7-2DB9F5E05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942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FB0C3-1029-4425-A1AB-BB8215B10AAA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43785-A462-4C2B-82B7-2DB9F5E05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365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FB0C3-1029-4425-A1AB-BB8215B10AAA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43785-A462-4C2B-82B7-2DB9F5E05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039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FB0C3-1029-4425-A1AB-BB8215B10AAA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43785-A462-4C2B-82B7-2DB9F5E05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753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FB0C3-1029-4425-A1AB-BB8215B10AAA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43785-A462-4C2B-82B7-2DB9F5E05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236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FB0C3-1029-4425-A1AB-BB8215B10AAA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43785-A462-4C2B-82B7-2DB9F5E05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391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FB0C3-1029-4425-A1AB-BB8215B10AAA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43785-A462-4C2B-82B7-2DB9F5E05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021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FB0C3-1029-4425-A1AB-BB8215B10AAA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43785-A462-4C2B-82B7-2DB9F5E05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556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Date Placeholder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/>
            </a:pPr>
            <a:fld id="{ED0EB1ED-9297-4993-9B23-85EF9E30FDB9}" type="datetimeFigureOut">
              <a:rPr lang="en-US"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  <a:defRPr/>
              </a:pPr>
              <a:t>11/20/2023</a:t>
            </a:fld>
            <a:endParaRPr lang="en-US">
              <a:cs typeface="Arial" pitchFamily="34" charset="0"/>
            </a:endParaRPr>
          </a:p>
        </p:txBody>
      </p:sp>
      <p:sp>
        <p:nvSpPr>
          <p:cNvPr id="1029" name="Footer Placeholder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/>
            </a:pPr>
            <a:endParaRPr lang="en-US">
              <a:cs typeface="Arial" pitchFamily="34" charset="0"/>
            </a:endParaRPr>
          </a:p>
        </p:txBody>
      </p:sp>
      <p:sp>
        <p:nvSpPr>
          <p:cNvPr id="1030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/>
            </a:pPr>
            <a:fld id="{F17CE4B9-FD21-460A-8DA5-AE8C0D0583A5}" type="slidenum">
              <a:rPr lang="en-US"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  <a:defRPr/>
              </a:pPr>
              <a:t>‹#›</a:t>
            </a:fld>
            <a:endParaRPr lang="en-US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2216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3.gif"/><Relationship Id="rId5" Type="http://schemas.openxmlformats.org/officeDocument/2006/relationships/image" Target="../media/image2.gif"/><Relationship Id="rId4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9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png"/><Relationship Id="rId4" Type="http://schemas.openxmlformats.org/officeDocument/2006/relationships/image" Target="../media/image10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0.png"/><Relationship Id="rId4" Type="http://schemas.openxmlformats.org/officeDocument/2006/relationships/image" Target="../media/image14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e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e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37.e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e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e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41.e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emf"/><Relationship Id="rId2" Type="http://schemas.openxmlformats.org/officeDocument/2006/relationships/oleObject" Target="../embeddings/oleObject14.bin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6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gif"/><Relationship Id="rId2" Type="http://schemas.openxmlformats.org/officeDocument/2006/relationships/image" Target="../media/image47.gif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9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68" name="AutoShape 16"/>
          <p:cNvSpPr>
            <a:spLocks noChangeArrowheads="1"/>
          </p:cNvSpPr>
          <p:nvPr/>
        </p:nvSpPr>
        <p:spPr bwMode="auto">
          <a:xfrm>
            <a:off x="22225" y="76200"/>
            <a:ext cx="228600" cy="22860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76475E"/>
              </a:gs>
            </a:gsLst>
            <a:lin ang="5400000" scaled="1"/>
          </a:gra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74769" name="AutoShape 17"/>
          <p:cNvSpPr>
            <a:spLocks noChangeArrowheads="1"/>
          </p:cNvSpPr>
          <p:nvPr/>
        </p:nvSpPr>
        <p:spPr bwMode="auto">
          <a:xfrm>
            <a:off x="1447800" y="76200"/>
            <a:ext cx="228600" cy="22860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76475E"/>
              </a:gs>
            </a:gsLst>
            <a:lin ang="5400000" scaled="1"/>
          </a:gra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74770" name="AutoShape 18"/>
          <p:cNvSpPr>
            <a:spLocks noChangeArrowheads="1"/>
          </p:cNvSpPr>
          <p:nvPr/>
        </p:nvSpPr>
        <p:spPr bwMode="auto">
          <a:xfrm>
            <a:off x="2209800" y="76200"/>
            <a:ext cx="228600" cy="22860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76475E"/>
              </a:gs>
            </a:gsLst>
            <a:lin ang="5400000" scaled="1"/>
          </a:gra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74771" name="AutoShape 19"/>
          <p:cNvSpPr>
            <a:spLocks noChangeArrowheads="1"/>
          </p:cNvSpPr>
          <p:nvPr/>
        </p:nvSpPr>
        <p:spPr bwMode="auto">
          <a:xfrm>
            <a:off x="2819400" y="76200"/>
            <a:ext cx="228600" cy="22860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76475E"/>
              </a:gs>
            </a:gsLst>
            <a:lin ang="5400000" scaled="1"/>
          </a:gra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74772" name="AutoShape 20"/>
          <p:cNvSpPr>
            <a:spLocks noChangeArrowheads="1"/>
          </p:cNvSpPr>
          <p:nvPr/>
        </p:nvSpPr>
        <p:spPr bwMode="auto">
          <a:xfrm>
            <a:off x="609600" y="76200"/>
            <a:ext cx="228600" cy="22860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76475E"/>
              </a:gs>
            </a:gsLst>
            <a:lin ang="5400000" scaled="1"/>
          </a:gra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74773" name="AutoShape 21"/>
          <p:cNvSpPr>
            <a:spLocks noChangeArrowheads="1"/>
          </p:cNvSpPr>
          <p:nvPr/>
        </p:nvSpPr>
        <p:spPr bwMode="auto">
          <a:xfrm>
            <a:off x="3429000" y="76200"/>
            <a:ext cx="228600" cy="22860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76475E"/>
              </a:gs>
            </a:gsLst>
            <a:lin ang="5400000" scaled="1"/>
          </a:gra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74774" name="AutoShape 22"/>
          <p:cNvSpPr>
            <a:spLocks noChangeArrowheads="1"/>
          </p:cNvSpPr>
          <p:nvPr/>
        </p:nvSpPr>
        <p:spPr bwMode="auto">
          <a:xfrm>
            <a:off x="4953000" y="76200"/>
            <a:ext cx="228600" cy="22860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76475E"/>
              </a:gs>
            </a:gsLst>
            <a:lin ang="5400000" scaled="1"/>
          </a:gra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74775" name="AutoShape 23"/>
          <p:cNvSpPr>
            <a:spLocks noChangeArrowheads="1"/>
          </p:cNvSpPr>
          <p:nvPr/>
        </p:nvSpPr>
        <p:spPr bwMode="auto">
          <a:xfrm>
            <a:off x="4191000" y="76200"/>
            <a:ext cx="228600" cy="22860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76475E"/>
              </a:gs>
            </a:gsLst>
            <a:lin ang="5400000" scaled="1"/>
          </a:gra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74776" name="AutoShape 24"/>
          <p:cNvSpPr>
            <a:spLocks noChangeArrowheads="1"/>
          </p:cNvSpPr>
          <p:nvPr/>
        </p:nvSpPr>
        <p:spPr bwMode="auto">
          <a:xfrm>
            <a:off x="5638800" y="76200"/>
            <a:ext cx="228600" cy="22860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76475E"/>
              </a:gs>
            </a:gsLst>
            <a:lin ang="5400000" scaled="1"/>
          </a:gra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74777" name="AutoShape 25"/>
          <p:cNvSpPr>
            <a:spLocks noChangeArrowheads="1"/>
          </p:cNvSpPr>
          <p:nvPr/>
        </p:nvSpPr>
        <p:spPr bwMode="auto">
          <a:xfrm>
            <a:off x="7162800" y="76200"/>
            <a:ext cx="228600" cy="22860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76475E"/>
              </a:gs>
            </a:gsLst>
            <a:lin ang="5400000" scaled="1"/>
          </a:gra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74778" name="AutoShape 26"/>
          <p:cNvSpPr>
            <a:spLocks noChangeArrowheads="1"/>
          </p:cNvSpPr>
          <p:nvPr/>
        </p:nvSpPr>
        <p:spPr bwMode="auto">
          <a:xfrm>
            <a:off x="7924800" y="76200"/>
            <a:ext cx="228600" cy="22860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76475E"/>
              </a:gs>
            </a:gsLst>
            <a:lin ang="5400000" scaled="1"/>
          </a:gra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74779" name="AutoShape 27"/>
          <p:cNvSpPr>
            <a:spLocks noChangeArrowheads="1"/>
          </p:cNvSpPr>
          <p:nvPr/>
        </p:nvSpPr>
        <p:spPr bwMode="auto">
          <a:xfrm>
            <a:off x="8534400" y="76200"/>
            <a:ext cx="228600" cy="22860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76475E"/>
              </a:gs>
            </a:gsLst>
            <a:lin ang="5400000" scaled="1"/>
          </a:gra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74780" name="AutoShape 28"/>
          <p:cNvSpPr>
            <a:spLocks noChangeArrowheads="1"/>
          </p:cNvSpPr>
          <p:nvPr/>
        </p:nvSpPr>
        <p:spPr bwMode="auto">
          <a:xfrm>
            <a:off x="6324600" y="76200"/>
            <a:ext cx="228600" cy="22860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76475E"/>
              </a:gs>
            </a:gsLst>
            <a:lin ang="5400000" scaled="1"/>
          </a:gra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74781" name="AutoShape 29"/>
          <p:cNvSpPr>
            <a:spLocks noChangeArrowheads="1"/>
          </p:cNvSpPr>
          <p:nvPr/>
        </p:nvSpPr>
        <p:spPr bwMode="auto">
          <a:xfrm>
            <a:off x="7010400" y="6096000"/>
            <a:ext cx="228600" cy="22860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76475E"/>
              </a:gs>
            </a:gsLst>
            <a:lin ang="5400000" scaled="1"/>
          </a:gra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74782" name="AutoShape 30"/>
          <p:cNvSpPr>
            <a:spLocks noChangeArrowheads="1"/>
          </p:cNvSpPr>
          <p:nvPr/>
        </p:nvSpPr>
        <p:spPr bwMode="auto">
          <a:xfrm>
            <a:off x="7543800" y="6096000"/>
            <a:ext cx="228600" cy="22860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76475E"/>
              </a:gs>
            </a:gsLst>
            <a:lin ang="5400000" scaled="1"/>
          </a:gra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74783" name="AutoShape 31"/>
          <p:cNvSpPr>
            <a:spLocks noChangeArrowheads="1"/>
          </p:cNvSpPr>
          <p:nvPr/>
        </p:nvSpPr>
        <p:spPr bwMode="auto">
          <a:xfrm>
            <a:off x="8077200" y="6096000"/>
            <a:ext cx="228600" cy="22860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76475E"/>
              </a:gs>
            </a:gsLst>
            <a:lin ang="5400000" scaled="1"/>
          </a:gra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74784" name="AutoShape 32"/>
          <p:cNvSpPr>
            <a:spLocks noChangeArrowheads="1"/>
          </p:cNvSpPr>
          <p:nvPr/>
        </p:nvSpPr>
        <p:spPr bwMode="auto">
          <a:xfrm>
            <a:off x="838200" y="6019800"/>
            <a:ext cx="228600" cy="22860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76475E"/>
              </a:gs>
            </a:gsLst>
            <a:lin ang="5400000" scaled="1"/>
          </a:gra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74785" name="AutoShape 33"/>
          <p:cNvSpPr>
            <a:spLocks noChangeArrowheads="1"/>
          </p:cNvSpPr>
          <p:nvPr/>
        </p:nvSpPr>
        <p:spPr bwMode="auto">
          <a:xfrm>
            <a:off x="1371600" y="6019800"/>
            <a:ext cx="228600" cy="22860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76475E"/>
              </a:gs>
            </a:gsLst>
            <a:lin ang="5400000" scaled="1"/>
          </a:gra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74786" name="AutoShape 34"/>
          <p:cNvSpPr>
            <a:spLocks noChangeArrowheads="1"/>
          </p:cNvSpPr>
          <p:nvPr/>
        </p:nvSpPr>
        <p:spPr bwMode="auto">
          <a:xfrm>
            <a:off x="1752600" y="6019800"/>
            <a:ext cx="228600" cy="22860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76475E"/>
              </a:gs>
            </a:gsLst>
            <a:lin ang="5400000" scaled="1"/>
          </a:gra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pic>
        <p:nvPicPr>
          <p:cNvPr id="3093" name="Picture 2" descr="lang hoa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81600"/>
            <a:ext cx="1676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4" name="Picture 3" descr="lang hoa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181600"/>
            <a:ext cx="1676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5" name="Picture 4" descr="5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821613" y="242888"/>
            <a:ext cx="1447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6" name="Picture 5" descr="5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4138" y="168275"/>
            <a:ext cx="1447801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7" name="Picture 25" descr="hoa tuy lip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7088" y="4953000"/>
            <a:ext cx="1360487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8" name="Picture 24" descr="hoa tuy lip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5925" y="4953000"/>
            <a:ext cx="1360488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" name="Picture 32" descr="nature%20(67)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2988" y="5708650"/>
            <a:ext cx="57785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0" name="Picture 23" descr="Natureza_0165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2850" y="5435600"/>
            <a:ext cx="890588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WordArt 37"/>
          <p:cNvSpPr>
            <a:spLocks noChangeArrowheads="1" noChangeShapeType="1" noTextEdit="1"/>
          </p:cNvSpPr>
          <p:nvPr/>
        </p:nvSpPr>
        <p:spPr bwMode="auto">
          <a:xfrm>
            <a:off x="1485900" y="2409825"/>
            <a:ext cx="5905500" cy="942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4000" kern="1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Times New Roman"/>
                <a:cs typeface="Times New Roman"/>
              </a:rPr>
              <a:t>KHỞI ĐỘNG</a:t>
            </a:r>
            <a:endParaRPr lang="vi-VN" sz="4000" kern="10" dirty="0">
              <a:ln w="12700">
                <a:solidFill>
                  <a:srgbClr val="FF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latin typeface="Times New Roman"/>
              <a:cs typeface="Times New Roman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055109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747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747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7476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747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747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747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7476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747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" dur="500" fill="hold"/>
                                        <p:tgtEl>
                                          <p:spTgt spid="747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747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7477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747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" dur="500" fill="hold"/>
                                        <p:tgtEl>
                                          <p:spTgt spid="747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747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7477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747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6" dur="500" fill="hold"/>
                                        <p:tgtEl>
                                          <p:spTgt spid="747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7" dur="500" fill="hold"/>
                                        <p:tgtEl>
                                          <p:spTgt spid="747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7477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747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1" dur="500" fill="hold"/>
                                        <p:tgtEl>
                                          <p:spTgt spid="747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2" dur="500" fill="hold"/>
                                        <p:tgtEl>
                                          <p:spTgt spid="747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3" dur="500" fill="hold"/>
                                        <p:tgtEl>
                                          <p:spTgt spid="7477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747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6" dur="500" fill="hold"/>
                                        <p:tgtEl>
                                          <p:spTgt spid="747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7" dur="500" fill="hold"/>
                                        <p:tgtEl>
                                          <p:spTgt spid="747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8" dur="500" fill="hold"/>
                                        <p:tgtEl>
                                          <p:spTgt spid="7477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747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1" dur="500" fill="hold"/>
                                        <p:tgtEl>
                                          <p:spTgt spid="747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747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3" dur="500" fill="hold"/>
                                        <p:tgtEl>
                                          <p:spTgt spid="7478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747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6" dur="500" fill="hold"/>
                                        <p:tgtEl>
                                          <p:spTgt spid="747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7" dur="500" fill="hold"/>
                                        <p:tgtEl>
                                          <p:spTgt spid="747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8" dur="500" fill="hold"/>
                                        <p:tgtEl>
                                          <p:spTgt spid="7478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747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1" dur="500" fill="hold"/>
                                        <p:tgtEl>
                                          <p:spTgt spid="747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2" dur="500" fill="hold"/>
                                        <p:tgtEl>
                                          <p:spTgt spid="747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3" dur="500" fill="hold"/>
                                        <p:tgtEl>
                                          <p:spTgt spid="7478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747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6" dur="500" fill="hold"/>
                                        <p:tgtEl>
                                          <p:spTgt spid="747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7" dur="500" fill="hold"/>
                                        <p:tgtEl>
                                          <p:spTgt spid="747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8" dur="500" fill="hold"/>
                                        <p:tgtEl>
                                          <p:spTgt spid="7477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747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1" dur="500" fill="hold"/>
                                        <p:tgtEl>
                                          <p:spTgt spid="747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2" dur="500" fill="hold"/>
                                        <p:tgtEl>
                                          <p:spTgt spid="747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3" dur="500" fill="hold"/>
                                        <p:tgtEl>
                                          <p:spTgt spid="7477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747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6" dur="500" fill="hold"/>
                                        <p:tgtEl>
                                          <p:spTgt spid="747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7" dur="500" fill="hold"/>
                                        <p:tgtEl>
                                          <p:spTgt spid="747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8" dur="500" fill="hold"/>
                                        <p:tgtEl>
                                          <p:spTgt spid="7477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747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1" dur="500" fill="hold"/>
                                        <p:tgtEl>
                                          <p:spTgt spid="747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2" dur="500" fill="hold"/>
                                        <p:tgtEl>
                                          <p:spTgt spid="747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3" dur="500" fill="hold"/>
                                        <p:tgtEl>
                                          <p:spTgt spid="7477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747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6" dur="500" fill="hold"/>
                                        <p:tgtEl>
                                          <p:spTgt spid="747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7" dur="500" fill="hold"/>
                                        <p:tgtEl>
                                          <p:spTgt spid="747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8" dur="500" fill="hold"/>
                                        <p:tgtEl>
                                          <p:spTgt spid="7477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747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1" dur="500" fill="hold"/>
                                        <p:tgtEl>
                                          <p:spTgt spid="747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2" dur="500" fill="hold"/>
                                        <p:tgtEl>
                                          <p:spTgt spid="747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3" dur="500" fill="hold"/>
                                        <p:tgtEl>
                                          <p:spTgt spid="7478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747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6" dur="500" fill="hold"/>
                                        <p:tgtEl>
                                          <p:spTgt spid="747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7" dur="500" fill="hold"/>
                                        <p:tgtEl>
                                          <p:spTgt spid="747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8" dur="500" fill="hold"/>
                                        <p:tgtEl>
                                          <p:spTgt spid="7478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89" dur="500" fill="hold"/>
                                        <p:tgtEl>
                                          <p:spTgt spid="747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1" dur="500" fill="hold"/>
                                        <p:tgtEl>
                                          <p:spTgt spid="747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2" dur="500" fill="hold"/>
                                        <p:tgtEl>
                                          <p:spTgt spid="747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3" dur="500" fill="hold"/>
                                        <p:tgtEl>
                                          <p:spTgt spid="7478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4" dur="500" fill="hold"/>
                                        <p:tgtEl>
                                          <p:spTgt spid="747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6" dur="500" fill="hold"/>
                                        <p:tgtEl>
                                          <p:spTgt spid="747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7" dur="500" fill="hold"/>
                                        <p:tgtEl>
                                          <p:spTgt spid="747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8" dur="500" fill="hold"/>
                                        <p:tgtEl>
                                          <p:spTgt spid="7478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747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3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05" dur="5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6" dur="5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7" dur="5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08" dur="5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68" grpId="0" animBg="1"/>
      <p:bldP spid="74769" grpId="0" animBg="1"/>
      <p:bldP spid="74770" grpId="0" animBg="1"/>
      <p:bldP spid="74771" grpId="0" animBg="1"/>
      <p:bldP spid="74772" grpId="0" animBg="1"/>
      <p:bldP spid="74773" grpId="0" animBg="1"/>
      <p:bldP spid="74774" grpId="0" animBg="1"/>
      <p:bldP spid="74775" grpId="0" animBg="1"/>
      <p:bldP spid="74776" grpId="0" animBg="1"/>
      <p:bldP spid="74777" grpId="0" animBg="1"/>
      <p:bldP spid="74778" grpId="0" animBg="1"/>
      <p:bldP spid="74779" grpId="0" animBg="1"/>
      <p:bldP spid="74780" grpId="0" animBg="1"/>
      <p:bldP spid="74781" grpId="0" animBg="1"/>
      <p:bldP spid="74782" grpId="0" animBg="1"/>
      <p:bldP spid="74783" grpId="0" animBg="1"/>
      <p:bldP spid="74784" grpId="0" animBg="1"/>
      <p:bldP spid="74785" grpId="0" animBg="1"/>
      <p:bldP spid="74786" grpId="0" animBg="1"/>
      <p:bldP spid="3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-33338"/>
            <a:ext cx="8839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latin typeface="Times New Roman" pitchFamily="18" charset="0"/>
                <a:cs typeface="Times New Roman" pitchFamily="18" charset="0"/>
              </a:rPr>
              <a:t>Cho tia phân giác At của góc xAy (H.4.20). Nếu lấy điểm B trên tia Ax, điểm C trên tia Ay, ta được tam giác ABC. Giả sử tia phân giác At cắt BC tại điểm D.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1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315" b="43000"/>
          <a:stretch/>
        </p:blipFill>
        <p:spPr bwMode="auto">
          <a:xfrm>
            <a:off x="2667000" y="1258431"/>
            <a:ext cx="3803542" cy="224676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pSp>
        <p:nvGrpSpPr>
          <p:cNvPr id="7" name="Group 6"/>
          <p:cNvGrpSpPr/>
          <p:nvPr/>
        </p:nvGrpSpPr>
        <p:grpSpPr>
          <a:xfrm>
            <a:off x="76201" y="3429000"/>
            <a:ext cx="3809999" cy="2438400"/>
            <a:chOff x="76201" y="3429000"/>
            <a:chExt cx="3809999" cy="2438400"/>
          </a:xfrm>
        </p:grpSpPr>
        <p:sp>
          <p:nvSpPr>
            <p:cNvPr id="4" name="TextBox 3"/>
            <p:cNvSpPr txBox="1"/>
            <p:nvPr/>
          </p:nvSpPr>
          <p:spPr>
            <a:xfrm>
              <a:off x="76201" y="3429000"/>
              <a:ext cx="3809999" cy="2246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8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r>
                <a:rPr lang="nl-NL" sz="2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Nhóm</a:t>
              </a:r>
              <a:r>
                <a:rPr lang="en-US" sz="28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1;3;5: </a:t>
              </a:r>
            </a:p>
            <a:p>
              <a:r>
                <a:rPr lang="nl-NL" sz="2800" dirty="0">
                  <a:latin typeface="Times New Roman" pitchFamily="18" charset="0"/>
                  <a:cs typeface="Times New Roman" pitchFamily="18" charset="0"/>
                </a:rPr>
                <a:t>HĐ1: Khi lấy B và C sao cho AB= AC (h.4.20a)  hãy so sánh hai tỉ số        và </a:t>
              </a:r>
              <a:endParaRPr lang="vi-VN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12724216"/>
                </p:ext>
              </p:extLst>
            </p:nvPr>
          </p:nvGraphicFramePr>
          <p:xfrm>
            <a:off x="3023606" y="4724400"/>
            <a:ext cx="633994" cy="762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294924" imgH="390397" progId="Equation.DSMT4">
                    <p:embed/>
                  </p:oleObj>
                </mc:Choice>
                <mc:Fallback>
                  <p:oleObj name="Equation" r:id="rId3" imgW="294924" imgH="390397" progId="Equation.DSMT4">
                    <p:embed/>
                    <p:pic>
                      <p:nvPicPr>
                        <p:cNvPr id="0" name="Object 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23606" y="4724400"/>
                          <a:ext cx="633994" cy="762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77118369"/>
                </p:ext>
              </p:extLst>
            </p:nvPr>
          </p:nvGraphicFramePr>
          <p:xfrm>
            <a:off x="609600" y="5100569"/>
            <a:ext cx="568783" cy="76683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291960" imgH="393480" progId="Equation.DSMT4">
                    <p:embed/>
                  </p:oleObj>
                </mc:Choice>
                <mc:Fallback>
                  <p:oleObj name="Equation" r:id="rId5" imgW="291960" imgH="393480" progId="Equation.DSMT4">
                    <p:embed/>
                    <p:pic>
                      <p:nvPicPr>
                        <p:cNvPr id="0" name="Object 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9600" y="5100569"/>
                          <a:ext cx="568783" cy="76683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4" name="Group 13"/>
          <p:cNvGrpSpPr/>
          <p:nvPr/>
        </p:nvGrpSpPr>
        <p:grpSpPr>
          <a:xfrm>
            <a:off x="4191000" y="3429000"/>
            <a:ext cx="4876800" cy="3352800"/>
            <a:chOff x="4191000" y="3429000"/>
            <a:chExt cx="4876800" cy="3352800"/>
          </a:xfrm>
        </p:grpSpPr>
        <p:sp>
          <p:nvSpPr>
            <p:cNvPr id="6" name="TextBox 5"/>
            <p:cNvSpPr txBox="1"/>
            <p:nvPr/>
          </p:nvSpPr>
          <p:spPr>
            <a:xfrm>
              <a:off x="4191000" y="3429000"/>
              <a:ext cx="4876800" cy="31085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8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r>
                <a:rPr lang="nl-NL" sz="2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Nhóm</a:t>
              </a:r>
              <a:r>
                <a:rPr lang="en-US" sz="28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2;4;6: </a:t>
              </a:r>
            </a:p>
            <a:p>
              <a:r>
                <a:rPr lang="nl-NL" sz="2800" dirty="0">
                  <a:latin typeface="Times New Roman" pitchFamily="18" charset="0"/>
                  <a:cs typeface="Times New Roman" pitchFamily="18" charset="0"/>
                </a:rPr>
                <a:t>HĐ2: Khi lấy B và C sao cho AB=2cm và AC=4cm (H.4.20b), hãy dùng thước có vạch chia đến milimet để đo độ dài các đoạn thẳng DB, DC rồi so sánh hai tỉ số 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      </a:t>
              </a:r>
              <a:r>
                <a:rPr lang="nl-NL" sz="2800" dirty="0">
                  <a:latin typeface="Times New Roman" pitchFamily="18" charset="0"/>
                  <a:cs typeface="Times New Roman" pitchFamily="18" charset="0"/>
                </a:rPr>
                <a:t> và </a:t>
              </a:r>
              <a:endParaRPr lang="vi-VN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10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42450321"/>
                </p:ext>
              </p:extLst>
            </p:nvPr>
          </p:nvGraphicFramePr>
          <p:xfrm>
            <a:off x="4724400" y="5968636"/>
            <a:ext cx="672301" cy="8080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294924" imgH="390397" progId="Equation.DSMT4">
                    <p:embed/>
                  </p:oleObj>
                </mc:Choice>
                <mc:Fallback>
                  <p:oleObj name="Equation" r:id="rId7" imgW="294924" imgH="390397" progId="Equation.DSMT4">
                    <p:embed/>
                    <p:pic>
                      <p:nvPicPr>
                        <p:cNvPr id="0" name="Object 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24400" y="5968636"/>
                          <a:ext cx="672301" cy="80804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70711241"/>
                </p:ext>
              </p:extLst>
            </p:nvPr>
          </p:nvGraphicFramePr>
          <p:xfrm>
            <a:off x="5867400" y="5968636"/>
            <a:ext cx="603150" cy="8131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291960" imgH="393480" progId="Equation.DSMT4">
                    <p:embed/>
                  </p:oleObj>
                </mc:Choice>
                <mc:Fallback>
                  <p:oleObj name="Equation" r:id="rId8" imgW="291960" imgH="393480" progId="Equation.DSMT4">
                    <p:embed/>
                    <p:pic>
                      <p:nvPicPr>
                        <p:cNvPr id="0" name="Object 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67400" y="5968636"/>
                          <a:ext cx="603150" cy="8131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cxnSp>
        <p:nvCxnSpPr>
          <p:cNvPr id="5" name="Straight Connector 4"/>
          <p:cNvCxnSpPr/>
          <p:nvPr/>
        </p:nvCxnSpPr>
        <p:spPr>
          <a:xfrm>
            <a:off x="3962400" y="3657600"/>
            <a:ext cx="0" cy="3200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8887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4" name="Picture 2063"/>
          <p:cNvPicPr>
            <a:picLocks noChangeAspect="1"/>
          </p:cNvPicPr>
          <p:nvPr/>
        </p:nvPicPr>
        <p:blipFill rotWithShape="1">
          <a:blip r:embed="rId2"/>
          <a:srcRect t="40897" r="38264" b="2038"/>
          <a:stretch/>
        </p:blipFill>
        <p:spPr>
          <a:xfrm>
            <a:off x="142512" y="228600"/>
            <a:ext cx="8391888" cy="62484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7077FFF-6CF0-2E84-2E9B-165B916AA2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1001" t="14336"/>
          <a:stretch/>
        </p:blipFill>
        <p:spPr>
          <a:xfrm>
            <a:off x="5257800" y="1981200"/>
            <a:ext cx="3992104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4756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2"/>
          <a:srcRect l="280" t="54690" r="77159" b="-147"/>
          <a:stretch/>
        </p:blipFill>
        <p:spPr>
          <a:xfrm>
            <a:off x="304799" y="396869"/>
            <a:ext cx="2895601" cy="443157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714F0B4-8077-A6D3-A7BC-2E757AD2CC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7599" y="846980"/>
            <a:ext cx="5160315" cy="3801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4070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7001285"/>
              </p:ext>
            </p:extLst>
          </p:nvPr>
        </p:nvGraphicFramePr>
        <p:xfrm>
          <a:off x="242886" y="2876088"/>
          <a:ext cx="1350703" cy="7757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85800" imgH="393480" progId="Equation.DSMT4">
                  <p:embed/>
                </p:oleObj>
              </mc:Choice>
              <mc:Fallback>
                <p:oleObj name="Equation" r:id="rId2" imgW="685800" imgH="393480" progId="Equation.DSMT4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886" y="2876088"/>
                        <a:ext cx="1350703" cy="7757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12408" y="4127396"/>
            <a:ext cx="5886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Hai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đoạn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thẳng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………    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tỉ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lệ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đoạn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thẳng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……...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282949" y="4124628"/>
            <a:ext cx="1028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AB, AC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904027" y="4137831"/>
            <a:ext cx="12834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DB,</a:t>
            </a:r>
            <a:r>
              <a:rPr lang="vi-VN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DC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977649" y="3501769"/>
            <a:ext cx="400050" cy="44161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012128FA-3ED0-DEAC-09DC-18292E756454}"/>
              </a:ext>
            </a:extLst>
          </p:cNvPr>
          <p:cNvSpPr txBox="1"/>
          <p:nvPr/>
        </p:nvSpPr>
        <p:spPr>
          <a:xfrm>
            <a:off x="152400" y="2379392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628637"/>
                </a:solidFill>
                <a:latin typeface="Times New Roman" pitchFamily="18" charset="0"/>
                <a:cs typeface="Times New Roman" pitchFamily="18" charset="0"/>
              </a:rPr>
              <a:t>AD </a:t>
            </a:r>
            <a:r>
              <a:rPr lang="en-US" sz="2400" b="1" dirty="0" err="1">
                <a:solidFill>
                  <a:srgbClr val="628637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>
                <a:solidFill>
                  <a:srgbClr val="6286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28637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b="1" dirty="0">
                <a:solidFill>
                  <a:srgbClr val="628637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 err="1">
                <a:solidFill>
                  <a:srgbClr val="628637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dirty="0">
                <a:solidFill>
                  <a:srgbClr val="6286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28637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b="1" dirty="0">
                <a:solidFill>
                  <a:srgbClr val="6286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28637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solidFill>
                  <a:srgbClr val="628637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400" b="1" dirty="0" err="1">
                <a:solidFill>
                  <a:srgbClr val="628637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b="1" dirty="0">
                <a:solidFill>
                  <a:srgbClr val="628637"/>
                </a:solidFill>
                <a:latin typeface="Times New Roman" pitchFamily="18" charset="0"/>
                <a:cs typeface="Times New Roman" pitchFamily="18" charset="0"/>
              </a:rPr>
              <a:t> ABC. </a:t>
            </a:r>
            <a:endParaRPr lang="vi-VN" sz="2400" b="1" dirty="0">
              <a:solidFill>
                <a:srgbClr val="62863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B35ED50-618C-6FA8-4BD7-A15E91C64196}"/>
              </a:ext>
            </a:extLst>
          </p:cNvPr>
          <p:cNvGrpSpPr/>
          <p:nvPr/>
        </p:nvGrpSpPr>
        <p:grpSpPr>
          <a:xfrm>
            <a:off x="5486400" y="31017"/>
            <a:ext cx="3012571" cy="2582685"/>
            <a:chOff x="795675" y="777997"/>
            <a:chExt cx="3012571" cy="2582685"/>
          </a:xfrm>
        </p:grpSpPr>
        <p:sp>
          <p:nvSpPr>
            <p:cNvPr id="4" name="Isosceles Triangle 3">
              <a:extLst>
                <a:ext uri="{FF2B5EF4-FFF2-40B4-BE49-F238E27FC236}">
                  <a16:creationId xmlns:a16="http://schemas.microsoft.com/office/drawing/2014/main" id="{B1CE4CFA-8FA6-3088-BBA2-F276BA0B9F6F}"/>
                </a:ext>
              </a:extLst>
            </p:cNvPr>
            <p:cNvSpPr/>
            <p:nvPr/>
          </p:nvSpPr>
          <p:spPr>
            <a:xfrm>
              <a:off x="990600" y="1143000"/>
              <a:ext cx="2743200" cy="1698724"/>
            </a:xfrm>
            <a:prstGeom prst="triangle">
              <a:avLst>
                <a:gd name="adj" fmla="val 11328"/>
              </a:avLst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734477F5-ACB9-376F-F4F8-E30058136010}"/>
                </a:ext>
              </a:extLst>
            </p:cNvPr>
            <p:cNvCxnSpPr>
              <a:cxnSpLocks/>
            </p:cNvCxnSpPr>
            <p:nvPr/>
          </p:nvCxnSpPr>
          <p:spPr>
            <a:xfrm>
              <a:off x="1295400" y="1143000"/>
              <a:ext cx="625737" cy="1698724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1974566E-642A-1E00-BBA3-8056B9B841DD}"/>
                </a:ext>
              </a:extLst>
            </p:cNvPr>
            <p:cNvSpPr txBox="1"/>
            <p:nvPr/>
          </p:nvSpPr>
          <p:spPr>
            <a:xfrm>
              <a:off x="1253568" y="777997"/>
              <a:ext cx="3898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vi-VN" sz="2400"/>
                <a:t>A</a:t>
              </a:r>
              <a:endParaRPr lang="en-US" sz="2400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47D4389A-CAC5-B9B1-7C8A-9F60B98E8709}"/>
                </a:ext>
              </a:extLst>
            </p:cNvPr>
            <p:cNvSpPr txBox="1"/>
            <p:nvPr/>
          </p:nvSpPr>
          <p:spPr>
            <a:xfrm>
              <a:off x="795675" y="2776686"/>
              <a:ext cx="3898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vi-VN" sz="2400"/>
                <a:t>B</a:t>
              </a:r>
              <a:endParaRPr lang="en-US" sz="2400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64392A7E-E7BE-76FA-15E1-E00B86EEFDBC}"/>
                </a:ext>
              </a:extLst>
            </p:cNvPr>
            <p:cNvSpPr txBox="1"/>
            <p:nvPr/>
          </p:nvSpPr>
          <p:spPr>
            <a:xfrm>
              <a:off x="3400762" y="2899017"/>
              <a:ext cx="4074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vi-VN" sz="2400"/>
                <a:t>C</a:t>
              </a:r>
              <a:endParaRPr lang="en-US" sz="2400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1391603D-FC36-582E-915A-FE69E780C573}"/>
                </a:ext>
              </a:extLst>
            </p:cNvPr>
            <p:cNvSpPr txBox="1"/>
            <p:nvPr/>
          </p:nvSpPr>
          <p:spPr>
            <a:xfrm>
              <a:off x="1653333" y="2813149"/>
              <a:ext cx="4074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vi-VN" sz="2400"/>
                <a:t>D</a:t>
              </a:r>
              <a:endParaRPr lang="en-US" sz="2400"/>
            </a:p>
          </p:txBody>
        </p:sp>
      </p:grpSp>
    </p:spTree>
    <p:extLst>
      <p:ext uri="{BB962C8B-B14F-4D97-AF65-F5344CB8AC3E}">
        <p14:creationId xmlns:p14="http://schemas.microsoft.com/office/powerpoint/2010/main" val="741498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304800" y="1524000"/>
            <a:ext cx="8534400" cy="138499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 eaLnBrk="1" hangingPunct="1">
              <a:buFont typeface="Wingdings 2" pitchFamily="18" charset="2"/>
              <a:buNone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kề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0074" y="65470"/>
            <a:ext cx="8239126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TÍNH CHẤT ĐƯỜNG PHÂN GIÁC TRONG TAM GIÁC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149" y="722194"/>
            <a:ext cx="196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800" b="1" u="sng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latin typeface="Times New Roman" pitchFamily="18" charset="0"/>
                <a:cs typeface="Times New Roman" pitchFamily="18" charset="0"/>
              </a:rPr>
              <a:t>lí</a:t>
            </a:r>
            <a:endParaRPr lang="en-US" sz="2800" b="1" u="sng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4761645" y="3136552"/>
            <a:ext cx="3735489" cy="2747665"/>
            <a:chOff x="402803" y="3271817"/>
            <a:chExt cx="3735489" cy="2747665"/>
          </a:xfrm>
        </p:grpSpPr>
        <p:grpSp>
          <p:nvGrpSpPr>
            <p:cNvPr id="10" name="Group 5"/>
            <p:cNvGrpSpPr>
              <a:grpSpLocks/>
            </p:cNvGrpSpPr>
            <p:nvPr/>
          </p:nvGrpSpPr>
          <p:grpSpPr bwMode="auto">
            <a:xfrm>
              <a:off x="1287463" y="3710285"/>
              <a:ext cx="611187" cy="665163"/>
              <a:chOff x="0" y="0"/>
              <a:chExt cx="385" cy="419"/>
            </a:xfrm>
          </p:grpSpPr>
          <p:sp>
            <p:nvSpPr>
              <p:cNvPr id="11" name="Arc 28"/>
              <p:cNvSpPr>
                <a:spLocks/>
              </p:cNvSpPr>
              <p:nvPr/>
            </p:nvSpPr>
            <p:spPr bwMode="auto">
              <a:xfrm rot="8848366">
                <a:off x="0" y="0"/>
                <a:ext cx="385" cy="419"/>
              </a:xfrm>
              <a:custGeom>
                <a:avLst/>
                <a:gdLst>
                  <a:gd name="T0" fmla="*/ 0 w 18382"/>
                  <a:gd name="T1" fmla="*/ 0 h 19982"/>
                  <a:gd name="T2" fmla="*/ 0 w 18382"/>
                  <a:gd name="T3" fmla="*/ 0 h 19982"/>
                  <a:gd name="T4" fmla="*/ 0 w 18382"/>
                  <a:gd name="T5" fmla="*/ 0 h 19982"/>
                  <a:gd name="T6" fmla="*/ 0 w 18382"/>
                  <a:gd name="T7" fmla="*/ 0 h 19982"/>
                  <a:gd name="T8" fmla="*/ 0 w 18382"/>
                  <a:gd name="T9" fmla="*/ 0 h 19982"/>
                  <a:gd name="T10" fmla="*/ 0 w 18382"/>
                  <a:gd name="T11" fmla="*/ 0 h 1998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8382"/>
                  <a:gd name="T19" fmla="*/ 0 h 19982"/>
                  <a:gd name="T20" fmla="*/ 18382 w 18382"/>
                  <a:gd name="T21" fmla="*/ 19982 h 1998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8382" h="19982" fill="none" extrusionOk="0">
                    <a:moveTo>
                      <a:pt x="8202" y="0"/>
                    </a:moveTo>
                    <a:cubicBezTo>
                      <a:pt x="12423" y="1732"/>
                      <a:pt x="15986" y="4757"/>
                      <a:pt x="18382" y="8639"/>
                    </a:cubicBezTo>
                  </a:path>
                  <a:path w="18382" h="19982" stroke="0" extrusionOk="0">
                    <a:moveTo>
                      <a:pt x="8202" y="0"/>
                    </a:moveTo>
                    <a:cubicBezTo>
                      <a:pt x="12423" y="1732"/>
                      <a:pt x="15986" y="4757"/>
                      <a:pt x="18382" y="8639"/>
                    </a:cubicBezTo>
                    <a:lnTo>
                      <a:pt x="0" y="19982"/>
                    </a:lnTo>
                    <a:lnTo>
                      <a:pt x="820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mpd="sng">
                <a:solidFill>
                  <a:schemeClr val="tx1"/>
                </a:solidFill>
                <a:bevel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" name="Text Box 31"/>
              <p:cNvSpPr txBox="1">
                <a:spLocks noChangeArrowheads="1"/>
              </p:cNvSpPr>
              <p:nvPr/>
            </p:nvSpPr>
            <p:spPr bwMode="auto">
              <a:xfrm>
                <a:off x="93" y="99"/>
                <a:ext cx="213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buFont typeface="Wingdings 2" pitchFamily="18" charset="2"/>
                  <a:buNone/>
                </a:pPr>
                <a:r>
                  <a:rPr lang="en-US" sz="2400" b="1">
                    <a:solidFill>
                      <a:srgbClr val="D60093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</p:grpSp>
        <p:grpSp>
          <p:nvGrpSpPr>
            <p:cNvPr id="2" name="Group 1"/>
            <p:cNvGrpSpPr/>
            <p:nvPr/>
          </p:nvGrpSpPr>
          <p:grpSpPr>
            <a:xfrm>
              <a:off x="402803" y="3271817"/>
              <a:ext cx="3735489" cy="2747665"/>
              <a:chOff x="457200" y="3195935"/>
              <a:chExt cx="3735489" cy="2747665"/>
            </a:xfrm>
          </p:grpSpPr>
          <p:grpSp>
            <p:nvGrpSpPr>
              <p:cNvPr id="7" name="Group 2"/>
              <p:cNvGrpSpPr>
                <a:grpSpLocks/>
              </p:cNvGrpSpPr>
              <p:nvPr/>
            </p:nvGrpSpPr>
            <p:grpSpPr bwMode="auto">
              <a:xfrm>
                <a:off x="1563688" y="3715048"/>
                <a:ext cx="665162" cy="614362"/>
                <a:chOff x="0" y="0"/>
                <a:chExt cx="419" cy="387"/>
              </a:xfrm>
            </p:grpSpPr>
            <p:sp>
              <p:nvSpPr>
                <p:cNvPr id="8" name="Arc 29"/>
                <p:cNvSpPr>
                  <a:spLocks/>
                </p:cNvSpPr>
                <p:nvPr/>
              </p:nvSpPr>
              <p:spPr bwMode="auto">
                <a:xfrm rot="6618963">
                  <a:off x="17" y="-17"/>
                  <a:ext cx="385" cy="419"/>
                </a:xfrm>
                <a:custGeom>
                  <a:avLst/>
                  <a:gdLst>
                    <a:gd name="T0" fmla="*/ 0 w 18382"/>
                    <a:gd name="T1" fmla="*/ 0 h 19982"/>
                    <a:gd name="T2" fmla="*/ 0 w 18382"/>
                    <a:gd name="T3" fmla="*/ 0 h 19982"/>
                    <a:gd name="T4" fmla="*/ 0 w 18382"/>
                    <a:gd name="T5" fmla="*/ 0 h 19982"/>
                    <a:gd name="T6" fmla="*/ 0 w 18382"/>
                    <a:gd name="T7" fmla="*/ 0 h 19982"/>
                    <a:gd name="T8" fmla="*/ 0 w 18382"/>
                    <a:gd name="T9" fmla="*/ 0 h 19982"/>
                    <a:gd name="T10" fmla="*/ 0 w 18382"/>
                    <a:gd name="T11" fmla="*/ 0 h 1998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8382"/>
                    <a:gd name="T19" fmla="*/ 0 h 19982"/>
                    <a:gd name="T20" fmla="*/ 18382 w 18382"/>
                    <a:gd name="T21" fmla="*/ 19982 h 1998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8382" h="19982" fill="none" extrusionOk="0">
                      <a:moveTo>
                        <a:pt x="8202" y="0"/>
                      </a:moveTo>
                      <a:cubicBezTo>
                        <a:pt x="12423" y="1732"/>
                        <a:pt x="15986" y="4757"/>
                        <a:pt x="18382" y="8639"/>
                      </a:cubicBezTo>
                    </a:path>
                    <a:path w="18382" h="19982" stroke="0" extrusionOk="0">
                      <a:moveTo>
                        <a:pt x="8202" y="0"/>
                      </a:moveTo>
                      <a:cubicBezTo>
                        <a:pt x="12423" y="1732"/>
                        <a:pt x="15986" y="4757"/>
                        <a:pt x="18382" y="8639"/>
                      </a:cubicBezTo>
                      <a:lnTo>
                        <a:pt x="0" y="19982"/>
                      </a:lnTo>
                      <a:lnTo>
                        <a:pt x="8202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 cmpd="sng">
                  <a:solidFill>
                    <a:schemeClr val="tx1"/>
                  </a:solidFill>
                  <a:bevel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9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141" y="96"/>
                  <a:ext cx="213" cy="29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eaLnBrk="1" hangingPunct="1">
                    <a:buFont typeface="Wingdings 2" pitchFamily="18" charset="2"/>
                    <a:buNone/>
                  </a:pPr>
                  <a:r>
                    <a:rPr lang="en-US" sz="2400" b="1">
                      <a:solidFill>
                        <a:srgbClr val="D60093"/>
                      </a:solidFill>
                      <a:latin typeface="Times New Roman" pitchFamily="18" charset="0"/>
                      <a:cs typeface="Times New Roman" pitchFamily="18" charset="0"/>
                    </a:rPr>
                    <a:t>2</a:t>
                  </a:r>
                </a:p>
              </p:txBody>
            </p:sp>
          </p:grpSp>
          <p:sp>
            <p:nvSpPr>
              <p:cNvPr id="13" name="Line 10"/>
              <p:cNvSpPr>
                <a:spLocks noChangeShapeType="1"/>
              </p:cNvSpPr>
              <p:nvPr/>
            </p:nvSpPr>
            <p:spPr bwMode="auto">
              <a:xfrm flipH="1">
                <a:off x="762000" y="3576935"/>
                <a:ext cx="904875" cy="188595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" name="Line 11"/>
              <p:cNvSpPr>
                <a:spLocks noChangeShapeType="1"/>
              </p:cNvSpPr>
              <p:nvPr/>
            </p:nvSpPr>
            <p:spPr bwMode="auto">
              <a:xfrm flipV="1">
                <a:off x="762000" y="5462885"/>
                <a:ext cx="3040839" cy="1"/>
              </a:xfrm>
              <a:prstGeom prst="line">
                <a:avLst/>
              </a:prstGeom>
              <a:ln>
                <a:solidFill>
                  <a:schemeClr val="tx1"/>
                </a:solidFill>
                <a:headEnd/>
                <a:tailEnd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" name="Line 12"/>
              <p:cNvSpPr>
                <a:spLocks noChangeShapeType="1"/>
              </p:cNvSpPr>
              <p:nvPr/>
            </p:nvSpPr>
            <p:spPr bwMode="auto">
              <a:xfrm>
                <a:off x="1666875" y="3576936"/>
                <a:ext cx="2135964" cy="188595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6" name="Line 15"/>
              <p:cNvSpPr>
                <a:spLocks noChangeShapeType="1"/>
              </p:cNvSpPr>
              <p:nvPr/>
            </p:nvSpPr>
            <p:spPr bwMode="auto">
              <a:xfrm>
                <a:off x="1666875" y="3576935"/>
                <a:ext cx="376956" cy="1885950"/>
              </a:xfrm>
              <a:prstGeom prst="line">
                <a:avLst/>
              </a:prstGeom>
              <a:ln w="38100">
                <a:solidFill>
                  <a:schemeClr val="tx1"/>
                </a:solidFill>
                <a:headEnd/>
                <a:tailEnd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>
                  <a:defRPr/>
                </a:pPr>
                <a:endParaRPr lang="en-US" sz="2400">
                  <a:ln>
                    <a:solidFill>
                      <a:sysClr val="windowText" lastClr="000000"/>
                    </a:solidFill>
                  </a:ln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" name="Text Box 18"/>
              <p:cNvSpPr txBox="1">
                <a:spLocks noChangeArrowheads="1"/>
              </p:cNvSpPr>
              <p:nvPr/>
            </p:nvSpPr>
            <p:spPr bwMode="auto">
              <a:xfrm>
                <a:off x="1528763" y="3195935"/>
                <a:ext cx="407484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buFont typeface="Wingdings 2" pitchFamily="18" charset="2"/>
                  <a:buNone/>
                  <a:defRPr/>
                </a:pPr>
                <a:r>
                  <a:rPr lang="en-US" sz="2400" dirty="0">
                    <a:ln>
                      <a:solidFill>
                        <a:schemeClr val="tx1"/>
                      </a:solidFill>
                    </a:ln>
                    <a:latin typeface="Times New Roman" pitchFamily="18" charset="0"/>
                    <a:cs typeface="Times New Roman" pitchFamily="18" charset="0"/>
                  </a:rPr>
                  <a:t>A</a:t>
                </a:r>
              </a:p>
            </p:txBody>
          </p:sp>
          <p:sp>
            <p:nvSpPr>
              <p:cNvPr id="18" name="Text Box 20"/>
              <p:cNvSpPr txBox="1">
                <a:spLocks noChangeArrowheads="1"/>
              </p:cNvSpPr>
              <p:nvPr/>
            </p:nvSpPr>
            <p:spPr bwMode="auto">
              <a:xfrm>
                <a:off x="1990725" y="5481935"/>
                <a:ext cx="407484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buFont typeface="Wingdings 2" pitchFamily="18" charset="2"/>
                  <a:buNone/>
                  <a:defRPr/>
                </a:pPr>
                <a:r>
                  <a:rPr lang="en-US" sz="2400" dirty="0">
                    <a:ln>
                      <a:solidFill>
                        <a:schemeClr val="tx1"/>
                      </a:solidFill>
                    </a:ln>
                    <a:latin typeface="Times New Roman" pitchFamily="18" charset="0"/>
                    <a:cs typeface="Times New Roman" pitchFamily="18" charset="0"/>
                  </a:rPr>
                  <a:t>D</a:t>
                </a:r>
              </a:p>
            </p:txBody>
          </p:sp>
          <p:sp>
            <p:nvSpPr>
              <p:cNvPr id="19" name="Text Box 23"/>
              <p:cNvSpPr txBox="1">
                <a:spLocks noChangeArrowheads="1"/>
              </p:cNvSpPr>
              <p:nvPr/>
            </p:nvSpPr>
            <p:spPr bwMode="auto">
              <a:xfrm>
                <a:off x="457200" y="5253335"/>
                <a:ext cx="38985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buFont typeface="Wingdings 2" pitchFamily="18" charset="2"/>
                  <a:buNone/>
                  <a:defRPr/>
                </a:pPr>
                <a:r>
                  <a:rPr lang="en-US" sz="2400" dirty="0">
                    <a:ln>
                      <a:solidFill>
                        <a:schemeClr val="tx1"/>
                      </a:solidFill>
                    </a:ln>
                    <a:latin typeface="Times New Roman" pitchFamily="18" charset="0"/>
                    <a:cs typeface="Times New Roman" pitchFamily="18" charset="0"/>
                  </a:rPr>
                  <a:t>B</a:t>
                </a:r>
              </a:p>
            </p:txBody>
          </p:sp>
          <p:sp>
            <p:nvSpPr>
              <p:cNvPr id="20" name="Text Box 36"/>
              <p:cNvSpPr txBox="1">
                <a:spLocks noChangeArrowheads="1"/>
              </p:cNvSpPr>
              <p:nvPr/>
            </p:nvSpPr>
            <p:spPr bwMode="auto">
              <a:xfrm>
                <a:off x="3802839" y="5289202"/>
                <a:ext cx="38985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buFont typeface="Wingdings 2" pitchFamily="18" charset="2"/>
                  <a:buNone/>
                  <a:defRPr/>
                </a:pPr>
                <a:r>
                  <a:rPr lang="en-US" sz="2400" dirty="0">
                    <a:ln>
                      <a:solidFill>
                        <a:schemeClr val="tx1"/>
                      </a:solidFill>
                    </a:ln>
                    <a:latin typeface="Times New Roman" pitchFamily="18" charset="0"/>
                    <a:cs typeface="Times New Roman" pitchFamily="18" charset="0"/>
                  </a:rPr>
                  <a:t>C</a:t>
                </a:r>
              </a:p>
            </p:txBody>
          </p:sp>
        </p:grpSp>
      </p:grpSp>
      <p:cxnSp>
        <p:nvCxnSpPr>
          <p:cNvPr id="53" name="Straight Connector 52"/>
          <p:cNvCxnSpPr/>
          <p:nvPr/>
        </p:nvCxnSpPr>
        <p:spPr bwMode="auto">
          <a:xfrm>
            <a:off x="346886" y="4434185"/>
            <a:ext cx="4087776" cy="2759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 bwMode="auto">
          <a:xfrm>
            <a:off x="951724" y="3195935"/>
            <a:ext cx="1629" cy="2568277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5" name="Text Box 65"/>
          <p:cNvSpPr txBox="1">
            <a:spLocks noChangeArrowheads="1"/>
          </p:cNvSpPr>
          <p:nvPr/>
        </p:nvSpPr>
        <p:spPr bwMode="auto">
          <a:xfrm>
            <a:off x="152401" y="3733800"/>
            <a:ext cx="7628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buFont typeface="Wingdings 2" pitchFamily="18" charset="2"/>
              <a:buNone/>
            </a:pPr>
            <a:r>
              <a:rPr lang="en-US" sz="2800" dirty="0">
                <a:latin typeface="Times New Roman" pitchFamily="18" charset="0"/>
              </a:rPr>
              <a:t>GT</a:t>
            </a:r>
          </a:p>
        </p:txBody>
      </p:sp>
      <p:sp>
        <p:nvSpPr>
          <p:cNvPr id="56" name="Text Box 66"/>
          <p:cNvSpPr txBox="1">
            <a:spLocks noChangeArrowheads="1"/>
          </p:cNvSpPr>
          <p:nvPr/>
        </p:nvSpPr>
        <p:spPr bwMode="auto">
          <a:xfrm>
            <a:off x="152401" y="4510385"/>
            <a:ext cx="83901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buFont typeface="Wingdings 2" pitchFamily="18" charset="2"/>
              <a:buNone/>
            </a:pPr>
            <a:r>
              <a:rPr lang="en-US" sz="2800" dirty="0">
                <a:latin typeface="Times New Roman" pitchFamily="18" charset="0"/>
              </a:rPr>
              <a:t>KL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923148" y="3761165"/>
                <a:ext cx="4033422" cy="5372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AD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là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phân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giác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của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/>
                          </a:rPr>
                          <m:t>BAC</m:t>
                        </m:r>
                      </m:e>
                    </m:acc>
                  </m:oMath>
                </a14:m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3148" y="3761165"/>
                <a:ext cx="4033422" cy="537263"/>
              </a:xfrm>
              <a:prstGeom prst="rect">
                <a:avLst/>
              </a:prstGeom>
              <a:blipFill rotWithShape="1">
                <a:blip r:embed="rId2"/>
                <a:stretch>
                  <a:fillRect l="-3021" t="-7955" b="-31818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angle 57"/>
              <p:cNvSpPr/>
              <p:nvPr/>
            </p:nvSpPr>
            <p:spPr>
              <a:xfrm>
                <a:off x="942455" y="3161982"/>
                <a:ext cx="1067539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𝐴𝐵𝐶</m:t>
                      </m:r>
                    </m:oMath>
                  </m:oMathPara>
                </a14:m>
                <a:endParaRPr lang="en-US" sz="2800" b="0" dirty="0">
                  <a:latin typeface="Times New Roman" pitchFamily="18" charset="0"/>
                  <a:ea typeface="Cambria Math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8" name="Rectangle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2455" y="3161982"/>
                <a:ext cx="1067539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1280336" y="4434185"/>
                <a:ext cx="1843864" cy="9017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DB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DC</m:t>
                          </m:r>
                        </m:den>
                      </m:f>
                      <m:r>
                        <a:rPr lang="en-US" sz="28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AB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AC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0336" y="4434185"/>
                <a:ext cx="1843864" cy="90178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52081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5" grpId="0"/>
      <p:bldP spid="56" grpId="0"/>
      <p:bldP spid="57" grpId="0"/>
      <p:bldP spid="58" grpId="0"/>
      <p:bldP spid="5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5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0" y="14287"/>
            <a:ext cx="5268854" cy="647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5658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0299" y="942975"/>
            <a:ext cx="3931661" cy="4940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0158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2400"/>
            <a:ext cx="9218645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2379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314324" y="235802"/>
                <a:ext cx="7077075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>
                    <a:latin typeface="Times New Roman" pitchFamily="18" charset="0"/>
                    <a:cs typeface="Times New Roman" pitchFamily="18" charset="0"/>
                  </a:rPr>
                  <a:t>?1. Cho </a:t>
                </a:r>
                <a:r>
                  <a:rPr lang="en-US" sz="2800" dirty="0">
                    <a:latin typeface="Times New Roman" pitchFamily="18" charset="0"/>
                    <a:ea typeface="Cambria Math" panose="02040503050406030204" pitchFamily="18" charset="0"/>
                    <a:cs typeface="Times New Roman" pitchFamily="18" charset="0"/>
                  </a:rPr>
                  <a:t>∆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>
                        <a:latin typeface="Cambria Math" panose="02040503050406030204" pitchFamily="18" charset="0"/>
                        <a:ea typeface="Cambria Math"/>
                      </a:rPr>
                      <m:t>M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 panose="02040503050406030204" pitchFamily="18" charset="0"/>
                        <a:ea typeface="Cambria Math"/>
                      </a:rPr>
                      <m:t>NP</m:t>
                    </m:r>
                    <m:r>
                      <a:rPr lang="en-US" sz="2800" b="0" i="0" smtClean="0">
                        <a:latin typeface="Cambria Math"/>
                        <a:ea typeface="Cambria Math"/>
                      </a:rPr>
                      <m:t>, 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 panose="02040503050406030204" pitchFamily="18" charset="0"/>
                        <a:ea typeface="Cambria Math"/>
                      </a:rPr>
                      <m:t>M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/>
                        <a:ea typeface="Cambria Math"/>
                      </a:rPr>
                      <m:t>D</m:t>
                    </m:r>
                    <m:r>
                      <a:rPr lang="en-US" sz="2800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/>
                        <a:ea typeface="Cambria Math"/>
                      </a:rPr>
                      <m:t>l</m:t>
                    </m:r>
                    <m:r>
                      <a:rPr lang="en-US" sz="2800" b="0" i="0" smtClean="0">
                        <a:latin typeface="Cambria Math"/>
                        <a:ea typeface="Cambria Math"/>
                      </a:rPr>
                      <m:t>à 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/>
                        <a:ea typeface="Cambria Math"/>
                      </a:rPr>
                      <m:t>tia</m:t>
                    </m:r>
                    <m:r>
                      <a:rPr lang="en-US" sz="2800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/>
                        <a:ea typeface="Cambria Math"/>
                      </a:rPr>
                      <m:t>ph</m:t>
                    </m:r>
                    <m:r>
                      <a:rPr lang="en-US" sz="2800" b="0" i="0" smtClean="0">
                        <a:latin typeface="Cambria Math"/>
                        <a:ea typeface="Cambria Math"/>
                      </a:rPr>
                      <m:t>â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/>
                        <a:ea typeface="Cambria Math"/>
                      </a:rPr>
                      <m:t>n</m:t>
                    </m:r>
                    <m:r>
                      <a:rPr lang="en-US" sz="2800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/>
                        <a:ea typeface="Cambria Math"/>
                      </a:rPr>
                      <m:t>gi</m:t>
                    </m:r>
                    <m:r>
                      <a:rPr lang="en-US" sz="2800" b="0" i="0" smtClean="0">
                        <a:latin typeface="Cambria Math"/>
                        <a:ea typeface="Cambria Math"/>
                      </a:rPr>
                      <m:t>á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/>
                        <a:ea typeface="Cambria Math"/>
                      </a:rPr>
                      <m:t>c</m:t>
                    </m:r>
                    <m:r>
                      <a:rPr lang="en-US" sz="2800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/>
                        <a:ea typeface="Cambria Math"/>
                      </a:rPr>
                      <m:t>c</m:t>
                    </m:r>
                    <m:r>
                      <a:rPr lang="en-US" sz="2800" b="0" i="0" smtClean="0">
                        <a:latin typeface="Cambria Math"/>
                        <a:ea typeface="Cambria Math"/>
                      </a:rPr>
                      <m:t>ủ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/>
                        <a:ea typeface="Cambria Math"/>
                      </a:rPr>
                      <m:t>a</m:t>
                    </m:r>
                    <m:r>
                      <a:rPr lang="en-US" sz="2800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/>
                        <a:ea typeface="Cambria Math"/>
                      </a:rPr>
                      <m:t>g</m:t>
                    </m:r>
                    <m:r>
                      <a:rPr lang="en-US" sz="2800" b="0" i="0" smtClean="0">
                        <a:latin typeface="Cambria Math"/>
                        <a:ea typeface="Cambria Math"/>
                      </a:rPr>
                      <m:t>ó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/>
                        <a:ea typeface="Cambria Math"/>
                      </a:rPr>
                      <m:t>c</m:t>
                    </m:r>
                    <m:r>
                      <a:rPr lang="en-US" sz="2800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 panose="02040503050406030204" pitchFamily="18" charset="0"/>
                        <a:ea typeface="Cambria Math"/>
                      </a:rPr>
                      <m:t>M</m:t>
                    </m:r>
                    <m:r>
                      <a:rPr lang="en-US" sz="2800" b="0" i="0" smtClean="0">
                        <a:latin typeface="Cambria Math"/>
                        <a:ea typeface="Cambria Math"/>
                      </a:rPr>
                      <m:t>.</m:t>
                    </m:r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r>
                  <a:rPr lang="en-US" sz="2800">
                    <a:latin typeface="Times New Roman" pitchFamily="18" charset="0"/>
                    <a:cs typeface="Times New Roman" pitchFamily="18" charset="0"/>
                  </a:rPr>
                  <a:t>Ta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suy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ra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hệ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err="1">
                    <a:latin typeface="Times New Roman" pitchFamily="18" charset="0"/>
                    <a:cs typeface="Times New Roman" pitchFamily="18" charset="0"/>
                  </a:rPr>
                  <a:t>thức</a:t>
                </a:r>
                <a:r>
                  <a:rPr lang="en-US" sz="2800">
                    <a:latin typeface="Times New Roman" pitchFamily="18" charset="0"/>
                    <a:cs typeface="Times New Roman" pitchFamily="18" charset="0"/>
                  </a:rPr>
                  <a:t> nào?</a:t>
                </a:r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324" y="235802"/>
                <a:ext cx="7077075" cy="954107"/>
              </a:xfrm>
              <a:prstGeom prst="rect">
                <a:avLst/>
              </a:prstGeom>
              <a:blipFill>
                <a:blip r:embed="rId2"/>
                <a:stretch>
                  <a:fillRect l="-1810" t="-7051" b="-173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1914525" y="1262062"/>
            <a:ext cx="4943475" cy="2624138"/>
            <a:chOff x="246" y="1072"/>
            <a:chExt cx="3306" cy="1653"/>
          </a:xfrm>
        </p:grpSpPr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46" y="1072"/>
              <a:ext cx="3306" cy="1641"/>
              <a:chOff x="414" y="2157"/>
              <a:chExt cx="3306" cy="1641"/>
            </a:xfrm>
          </p:grpSpPr>
          <p:sp>
            <p:nvSpPr>
              <p:cNvPr id="12" name="Freeform 7"/>
              <p:cNvSpPr>
                <a:spLocks/>
              </p:cNvSpPr>
              <p:nvPr/>
            </p:nvSpPr>
            <p:spPr bwMode="auto">
              <a:xfrm>
                <a:off x="576" y="2448"/>
                <a:ext cx="2832" cy="1104"/>
              </a:xfrm>
              <a:custGeom>
                <a:avLst/>
                <a:gdLst>
                  <a:gd name="T0" fmla="*/ 0 w 2832"/>
                  <a:gd name="T1" fmla="*/ 1104 h 1104"/>
                  <a:gd name="T2" fmla="*/ 816 w 2832"/>
                  <a:gd name="T3" fmla="*/ 0 h 1104"/>
                  <a:gd name="T4" fmla="*/ 2832 w 2832"/>
                  <a:gd name="T5" fmla="*/ 1104 h 1104"/>
                  <a:gd name="T6" fmla="*/ 0 w 2832"/>
                  <a:gd name="T7" fmla="*/ 1104 h 110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32" h="1104">
                    <a:moveTo>
                      <a:pt x="0" y="1104"/>
                    </a:moveTo>
                    <a:lnTo>
                      <a:pt x="816" y="0"/>
                    </a:lnTo>
                    <a:lnTo>
                      <a:pt x="2832" y="1104"/>
                    </a:lnTo>
                    <a:lnTo>
                      <a:pt x="0" y="1104"/>
                    </a:lnTo>
                    <a:close/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Text Box 8"/>
              <p:cNvSpPr txBox="1">
                <a:spLocks noChangeArrowheads="1"/>
              </p:cNvSpPr>
              <p:nvPr/>
            </p:nvSpPr>
            <p:spPr bwMode="auto">
              <a:xfrm>
                <a:off x="1272" y="2157"/>
                <a:ext cx="38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400" dirty="0">
                    <a:latin typeface="VNI-Times" pitchFamily="2" charset="0"/>
                  </a:rPr>
                  <a:t>M</a:t>
                </a:r>
              </a:p>
            </p:txBody>
          </p:sp>
          <p:sp>
            <p:nvSpPr>
              <p:cNvPr id="14" name="Text Box 9"/>
              <p:cNvSpPr txBox="1">
                <a:spLocks noChangeArrowheads="1"/>
              </p:cNvSpPr>
              <p:nvPr/>
            </p:nvSpPr>
            <p:spPr bwMode="auto">
              <a:xfrm>
                <a:off x="414" y="3507"/>
                <a:ext cx="38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400" dirty="0">
                    <a:latin typeface="VNI-Times" pitchFamily="2" charset="0"/>
                  </a:rPr>
                  <a:t>N</a:t>
                </a:r>
              </a:p>
            </p:txBody>
          </p:sp>
          <p:sp>
            <p:nvSpPr>
              <p:cNvPr id="15" name="Text Box 10"/>
              <p:cNvSpPr txBox="1">
                <a:spLocks noChangeArrowheads="1"/>
              </p:cNvSpPr>
              <p:nvPr/>
            </p:nvSpPr>
            <p:spPr bwMode="auto">
              <a:xfrm>
                <a:off x="3336" y="3510"/>
                <a:ext cx="38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400" dirty="0">
                    <a:latin typeface="VNI-Times" pitchFamily="2" charset="0"/>
                  </a:rPr>
                  <a:t>P</a:t>
                </a:r>
              </a:p>
            </p:txBody>
          </p:sp>
        </p:grpSp>
        <p:sp>
          <p:nvSpPr>
            <p:cNvPr id="7" name="Line 11"/>
            <p:cNvSpPr>
              <a:spLocks noChangeShapeType="1"/>
            </p:cNvSpPr>
            <p:nvPr/>
          </p:nvSpPr>
          <p:spPr bwMode="auto">
            <a:xfrm>
              <a:off x="1223" y="1360"/>
              <a:ext cx="288" cy="11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Text Box 12"/>
            <p:cNvSpPr txBox="1">
              <a:spLocks noChangeArrowheads="1"/>
            </p:cNvSpPr>
            <p:nvPr/>
          </p:nvSpPr>
          <p:spPr bwMode="auto">
            <a:xfrm>
              <a:off x="1280" y="2437"/>
              <a:ext cx="5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400">
                  <a:latin typeface="VNI-Times" pitchFamily="2" charset="0"/>
                </a:rPr>
                <a:t>D</a:t>
              </a:r>
            </a:p>
          </p:txBody>
        </p:sp>
        <p:grpSp>
          <p:nvGrpSpPr>
            <p:cNvPr id="9" name="Group 13"/>
            <p:cNvGrpSpPr>
              <a:grpSpLocks/>
            </p:cNvGrpSpPr>
            <p:nvPr/>
          </p:nvGrpSpPr>
          <p:grpSpPr bwMode="auto">
            <a:xfrm>
              <a:off x="1152" y="1408"/>
              <a:ext cx="281" cy="182"/>
              <a:chOff x="1307" y="2487"/>
              <a:chExt cx="281" cy="182"/>
            </a:xfrm>
          </p:grpSpPr>
          <p:sp>
            <p:nvSpPr>
              <p:cNvPr id="10" name="Arc 14"/>
              <p:cNvSpPr>
                <a:spLocks/>
              </p:cNvSpPr>
              <p:nvPr/>
            </p:nvSpPr>
            <p:spPr bwMode="auto">
              <a:xfrm rot="12052822" flipH="1">
                <a:off x="1452" y="2487"/>
                <a:ext cx="136" cy="144"/>
              </a:xfrm>
              <a:custGeom>
                <a:avLst/>
                <a:gdLst>
                  <a:gd name="T0" fmla="*/ 0 w 20361"/>
                  <a:gd name="T1" fmla="*/ 0 h 21600"/>
                  <a:gd name="T2" fmla="*/ 0 w 20361"/>
                  <a:gd name="T3" fmla="*/ 0 h 21600"/>
                  <a:gd name="T4" fmla="*/ 0 w 20361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0361" h="21600" fill="none" extrusionOk="0">
                    <a:moveTo>
                      <a:pt x="0" y="0"/>
                    </a:moveTo>
                    <a:cubicBezTo>
                      <a:pt x="9149" y="0"/>
                      <a:pt x="17306" y="5764"/>
                      <a:pt x="20361" y="14389"/>
                    </a:cubicBezTo>
                  </a:path>
                  <a:path w="20361" h="21600" stroke="0" extrusionOk="0">
                    <a:moveTo>
                      <a:pt x="0" y="0"/>
                    </a:moveTo>
                    <a:cubicBezTo>
                      <a:pt x="9149" y="0"/>
                      <a:pt x="17306" y="5764"/>
                      <a:pt x="20361" y="14389"/>
                    </a:cubicBez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Arc 15"/>
              <p:cNvSpPr>
                <a:spLocks/>
              </p:cNvSpPr>
              <p:nvPr/>
            </p:nvSpPr>
            <p:spPr bwMode="auto">
              <a:xfrm rot="14089926" flipH="1">
                <a:off x="1311" y="2529"/>
                <a:ext cx="136" cy="144"/>
              </a:xfrm>
              <a:custGeom>
                <a:avLst/>
                <a:gdLst>
                  <a:gd name="T0" fmla="*/ 0 w 20361"/>
                  <a:gd name="T1" fmla="*/ 0 h 21600"/>
                  <a:gd name="T2" fmla="*/ 0 w 20361"/>
                  <a:gd name="T3" fmla="*/ 0 h 21600"/>
                  <a:gd name="T4" fmla="*/ 0 w 20361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0361" h="21600" fill="none" extrusionOk="0">
                    <a:moveTo>
                      <a:pt x="0" y="0"/>
                    </a:moveTo>
                    <a:cubicBezTo>
                      <a:pt x="9149" y="0"/>
                      <a:pt x="17306" y="5764"/>
                      <a:pt x="20361" y="14389"/>
                    </a:cubicBezTo>
                  </a:path>
                  <a:path w="20361" h="21600" stroke="0" extrusionOk="0">
                    <a:moveTo>
                      <a:pt x="0" y="0"/>
                    </a:moveTo>
                    <a:cubicBezTo>
                      <a:pt x="9149" y="0"/>
                      <a:pt x="17306" y="5764"/>
                      <a:pt x="20361" y="14389"/>
                    </a:cubicBez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421208" y="4876800"/>
                <a:ext cx="2760392" cy="887294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3600" dirty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itchFamily="18" charset="0"/>
                  </a:rPr>
                  <a:t>⇒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3600" b="0" i="0" smtClean="0">
                            <a:latin typeface="Cambria Math"/>
                            <a:cs typeface="Times New Roman" pitchFamily="18" charset="0"/>
                          </a:rPr>
                          <m:t>D</m:t>
                        </m:r>
                        <m:r>
                          <m:rPr>
                            <m:sty m:val="p"/>
                          </m:rPr>
                          <a:rPr lang="en-US" sz="3600" b="0" i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N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3600" b="0" i="0" smtClean="0">
                            <a:latin typeface="Cambria Math"/>
                            <a:cs typeface="Times New Roman" pitchFamily="18" charset="0"/>
                          </a:rPr>
                          <m:t>D</m:t>
                        </m:r>
                        <m:r>
                          <m:rPr>
                            <m:sty m:val="p"/>
                          </m:rPr>
                          <a:rPr lang="en-US" sz="3600" b="0" i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P</m:t>
                        </m:r>
                      </m:den>
                    </m:f>
                    <m:r>
                      <a:rPr lang="en-US" sz="3600" b="0" i="0" smtClean="0">
                        <a:latin typeface="Cambria Math"/>
                        <a:cs typeface="Times New Roman" pitchFamily="18" charset="0"/>
                      </a:rPr>
                      <m:t>= 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3600" b="0" i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MN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3600" b="0" i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MP</m:t>
                        </m:r>
                      </m:den>
                    </m:f>
                  </m:oMath>
                </a14:m>
                <a:endParaRPr lang="en-US" sz="36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1208" y="4876800"/>
                <a:ext cx="2760392" cy="887294"/>
              </a:xfrm>
              <a:prstGeom prst="rect">
                <a:avLst/>
              </a:prstGeom>
              <a:blipFill rotWithShape="1">
                <a:blip r:embed="rId4"/>
                <a:stretch>
                  <a:fillRect l="-6127" b="-8667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533168" y="4053042"/>
                <a:ext cx="585500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>
                    <a:latin typeface="Times New Roman" pitchFamily="18" charset="0"/>
                    <a:ea typeface="Cambria Math" panose="02040503050406030204" pitchFamily="18" charset="0"/>
                    <a:cs typeface="Times New Roman" pitchFamily="18" charset="0"/>
                  </a:rPr>
                  <a:t>∆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>
                        <a:latin typeface="Cambria Math" panose="02040503050406030204" pitchFamily="18" charset="0"/>
                        <a:ea typeface="Cambria Math"/>
                      </a:rPr>
                      <m:t>MNP</m:t>
                    </m:r>
                    <m:r>
                      <a:rPr lang="en-US" sz="2800">
                        <a:latin typeface="Cambria Math"/>
                        <a:ea typeface="Cambria Math"/>
                      </a:rPr>
                      <m:t>, </m:t>
                    </m:r>
                    <m:r>
                      <m:rPr>
                        <m:sty m:val="p"/>
                      </m:rPr>
                      <a:rPr lang="en-US" sz="2800">
                        <a:latin typeface="Cambria Math" panose="02040503050406030204" pitchFamily="18" charset="0"/>
                        <a:ea typeface="Cambria Math"/>
                      </a:rPr>
                      <m:t>M</m:t>
                    </m:r>
                    <m:r>
                      <m:rPr>
                        <m:sty m:val="p"/>
                      </m:rPr>
                      <a:rPr lang="en-US" sz="2800">
                        <a:latin typeface="Cambria Math"/>
                        <a:ea typeface="Cambria Math"/>
                      </a:rPr>
                      <m:t>D</m:t>
                    </m:r>
                    <m:r>
                      <a:rPr lang="en-US" sz="280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>
                        <a:latin typeface="Cambria Math"/>
                        <a:ea typeface="Cambria Math"/>
                      </a:rPr>
                      <m:t>l</m:t>
                    </m:r>
                    <m:r>
                      <a:rPr lang="en-US" sz="2800">
                        <a:latin typeface="Cambria Math"/>
                        <a:ea typeface="Cambria Math"/>
                      </a:rPr>
                      <m:t>à </m:t>
                    </m:r>
                    <m:r>
                      <m:rPr>
                        <m:sty m:val="p"/>
                      </m:rPr>
                      <a:rPr lang="en-US" sz="2800">
                        <a:latin typeface="Cambria Math"/>
                        <a:ea typeface="Cambria Math"/>
                      </a:rPr>
                      <m:t>tia</m:t>
                    </m:r>
                    <m:r>
                      <a:rPr lang="en-US" sz="280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>
                        <a:latin typeface="Cambria Math"/>
                        <a:ea typeface="Cambria Math"/>
                      </a:rPr>
                      <m:t>ph</m:t>
                    </m:r>
                    <m:r>
                      <a:rPr lang="en-US" sz="2800">
                        <a:latin typeface="Cambria Math"/>
                        <a:ea typeface="Cambria Math"/>
                      </a:rPr>
                      <m:t>â</m:t>
                    </m:r>
                    <m:r>
                      <m:rPr>
                        <m:sty m:val="p"/>
                      </m:rPr>
                      <a:rPr lang="en-US" sz="2800">
                        <a:latin typeface="Cambria Math"/>
                        <a:ea typeface="Cambria Math"/>
                      </a:rPr>
                      <m:t>n</m:t>
                    </m:r>
                    <m:r>
                      <a:rPr lang="en-US" sz="280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>
                        <a:latin typeface="Cambria Math"/>
                        <a:ea typeface="Cambria Math"/>
                      </a:rPr>
                      <m:t>gi</m:t>
                    </m:r>
                    <m:r>
                      <a:rPr lang="en-US" sz="2800">
                        <a:latin typeface="Cambria Math"/>
                        <a:ea typeface="Cambria Math"/>
                      </a:rPr>
                      <m:t>á</m:t>
                    </m:r>
                    <m:r>
                      <m:rPr>
                        <m:sty m:val="p"/>
                      </m:rPr>
                      <a:rPr lang="en-US" sz="2800">
                        <a:latin typeface="Cambria Math"/>
                        <a:ea typeface="Cambria Math"/>
                      </a:rPr>
                      <m:t>c</m:t>
                    </m:r>
                    <m:r>
                      <a:rPr lang="en-US" sz="280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>
                        <a:latin typeface="Cambria Math"/>
                        <a:ea typeface="Cambria Math"/>
                      </a:rPr>
                      <m:t>c</m:t>
                    </m:r>
                    <m:r>
                      <a:rPr lang="en-US" sz="2800">
                        <a:latin typeface="Cambria Math"/>
                        <a:ea typeface="Cambria Math"/>
                      </a:rPr>
                      <m:t>ủ</m:t>
                    </m:r>
                    <m:r>
                      <m:rPr>
                        <m:sty m:val="p"/>
                      </m:rPr>
                      <a:rPr lang="en-US" sz="2800">
                        <a:latin typeface="Cambria Math"/>
                        <a:ea typeface="Cambria Math"/>
                      </a:rPr>
                      <m:t>a</m:t>
                    </m:r>
                    <m:r>
                      <a:rPr lang="en-US" sz="280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>
                        <a:latin typeface="Cambria Math"/>
                        <a:ea typeface="Cambria Math"/>
                      </a:rPr>
                      <m:t>g</m:t>
                    </m:r>
                    <m:r>
                      <a:rPr lang="en-US" sz="2800">
                        <a:latin typeface="Cambria Math"/>
                        <a:ea typeface="Cambria Math"/>
                      </a:rPr>
                      <m:t>ó</m:t>
                    </m:r>
                    <m:r>
                      <m:rPr>
                        <m:sty m:val="p"/>
                      </m:rPr>
                      <a:rPr lang="en-US" sz="2800">
                        <a:latin typeface="Cambria Math"/>
                        <a:ea typeface="Cambria Math"/>
                      </a:rPr>
                      <m:t>c</m:t>
                    </m:r>
                    <m:r>
                      <a:rPr lang="en-US" sz="280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>
                        <a:latin typeface="Cambria Math" panose="02040503050406030204" pitchFamily="18" charset="0"/>
                        <a:ea typeface="Cambria Math"/>
                      </a:rPr>
                      <m:t>M</m:t>
                    </m:r>
                  </m:oMath>
                </a14:m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168" y="4053042"/>
                <a:ext cx="5855001" cy="523220"/>
              </a:xfrm>
              <a:prstGeom prst="rect">
                <a:avLst/>
              </a:prstGeom>
              <a:blipFill>
                <a:blip r:embed="rId5"/>
                <a:stretch>
                  <a:fillRect l="-2081" t="-12791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18315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1" grpId="0" animBg="1"/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-457200" y="145494"/>
                <a:ext cx="8077200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>
                    <a:latin typeface="Times New Roman" pitchFamily="18" charset="0"/>
                    <a:cs typeface="Times New Roman" pitchFamily="18" charset="0"/>
                  </a:rPr>
                  <a:t>?2. Cho </a:t>
                </a:r>
                <a:r>
                  <a:rPr lang="en-US" sz="2800" dirty="0">
                    <a:latin typeface="Times New Roman" pitchFamily="18" charset="0"/>
                    <a:ea typeface="Cambria Math" panose="02040503050406030204" pitchFamily="18" charset="0"/>
                    <a:cs typeface="Times New Roman" pitchFamily="18" charset="0"/>
                  </a:rPr>
                  <a:t>∆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DEF</a:t>
                </a:r>
                <a14:m>
                  <m:oMath xmlns:m="http://schemas.openxmlformats.org/officeDocument/2006/math">
                    <m:r>
                      <a:rPr lang="en-US" sz="2800" b="0" i="0" smtClean="0">
                        <a:latin typeface="Cambria Math"/>
                        <a:ea typeface="Cambria Math"/>
                      </a:rPr>
                      <m:t>, 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 panose="02040503050406030204" pitchFamily="18" charset="0"/>
                        <a:ea typeface="Cambria Math"/>
                      </a:rPr>
                      <m:t>DK</m:t>
                    </m:r>
                    <m:r>
                      <a:rPr lang="en-US" sz="2800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/>
                        <a:ea typeface="Cambria Math"/>
                      </a:rPr>
                      <m:t>l</m:t>
                    </m:r>
                    <m:r>
                      <a:rPr lang="en-US" sz="2800" b="0" i="0" smtClean="0">
                        <a:latin typeface="Cambria Math"/>
                        <a:ea typeface="Cambria Math"/>
                      </a:rPr>
                      <m:t>à 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/>
                        <a:ea typeface="Cambria Math"/>
                      </a:rPr>
                      <m:t>tia</m:t>
                    </m:r>
                    <m:r>
                      <a:rPr lang="en-US" sz="2800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/>
                        <a:ea typeface="Cambria Math"/>
                      </a:rPr>
                      <m:t>ph</m:t>
                    </m:r>
                    <m:r>
                      <a:rPr lang="en-US" sz="2800" b="0" i="0" smtClean="0">
                        <a:latin typeface="Cambria Math"/>
                        <a:ea typeface="Cambria Math"/>
                      </a:rPr>
                      <m:t>â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/>
                        <a:ea typeface="Cambria Math"/>
                      </a:rPr>
                      <m:t>n</m:t>
                    </m:r>
                    <m:r>
                      <a:rPr lang="en-US" sz="2800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/>
                        <a:ea typeface="Cambria Math"/>
                      </a:rPr>
                      <m:t>gi</m:t>
                    </m:r>
                    <m:r>
                      <a:rPr lang="en-US" sz="2800" b="0" i="0" smtClean="0">
                        <a:latin typeface="Cambria Math"/>
                        <a:ea typeface="Cambria Math"/>
                      </a:rPr>
                      <m:t>á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/>
                        <a:ea typeface="Cambria Math"/>
                      </a:rPr>
                      <m:t>c</m:t>
                    </m:r>
                    <m:r>
                      <a:rPr lang="en-US" sz="2800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/>
                        <a:ea typeface="Cambria Math"/>
                      </a:rPr>
                      <m:t>c</m:t>
                    </m:r>
                    <m:r>
                      <a:rPr lang="en-US" sz="2800" b="0" i="0" smtClean="0">
                        <a:latin typeface="Cambria Math"/>
                        <a:ea typeface="Cambria Math"/>
                      </a:rPr>
                      <m:t>ủ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/>
                        <a:ea typeface="Cambria Math"/>
                      </a:rPr>
                      <m:t>a</m:t>
                    </m:r>
                    <m:r>
                      <a:rPr lang="en-US" sz="2800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/>
                        <a:ea typeface="Cambria Math"/>
                      </a:rPr>
                      <m:t>g</m:t>
                    </m:r>
                    <m:r>
                      <a:rPr lang="en-US" sz="2800" b="0" i="0" smtClean="0">
                        <a:latin typeface="Cambria Math"/>
                        <a:ea typeface="Cambria Math"/>
                      </a:rPr>
                      <m:t>ó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/>
                        <a:ea typeface="Cambria Math"/>
                      </a:rPr>
                      <m:t>c</m:t>
                    </m:r>
                    <m:r>
                      <a:rPr lang="en-US" sz="2800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 panose="02040503050406030204" pitchFamily="18" charset="0"/>
                        <a:ea typeface="Cambria Math"/>
                      </a:rPr>
                      <m:t>D</m:t>
                    </m:r>
                    <m:r>
                      <a:rPr lang="en-US" sz="2800" b="0" i="0" smtClean="0">
                        <a:latin typeface="Cambria Math"/>
                        <a:ea typeface="Cambria Math"/>
                      </a:rPr>
                      <m:t>.</m:t>
                    </m:r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pPr algn="ctr"/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Ta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suy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ra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hệ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err="1">
                    <a:latin typeface="Times New Roman" pitchFamily="18" charset="0"/>
                    <a:cs typeface="Times New Roman" pitchFamily="18" charset="0"/>
                  </a:rPr>
                  <a:t>thức</a:t>
                </a:r>
                <a:r>
                  <a:rPr lang="en-US" sz="2800">
                    <a:latin typeface="Times New Roman" pitchFamily="18" charset="0"/>
                    <a:cs typeface="Times New Roman" pitchFamily="18" charset="0"/>
                  </a:rPr>
                  <a:t> nào?</a:t>
                </a:r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457200" y="145494"/>
                <a:ext cx="8077200" cy="954107"/>
              </a:xfrm>
              <a:prstGeom prst="rect">
                <a:avLst/>
              </a:prstGeom>
              <a:blipFill>
                <a:blip r:embed="rId2"/>
                <a:stretch>
                  <a:fillRect t="-7051" b="-173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5"/>
          <p:cNvGrpSpPr>
            <a:grpSpLocks/>
          </p:cNvGrpSpPr>
          <p:nvPr/>
        </p:nvGrpSpPr>
        <p:grpSpPr bwMode="auto">
          <a:xfrm rot="10800000">
            <a:off x="1981201" y="1447800"/>
            <a:ext cx="5125902" cy="2624138"/>
            <a:chOff x="100" y="1072"/>
            <a:chExt cx="3428" cy="1653"/>
          </a:xfrm>
        </p:grpSpPr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100" y="1072"/>
              <a:ext cx="3428" cy="1644"/>
              <a:chOff x="268" y="2157"/>
              <a:chExt cx="3428" cy="1644"/>
            </a:xfrm>
          </p:grpSpPr>
          <p:sp>
            <p:nvSpPr>
              <p:cNvPr id="12" name="Freeform 7"/>
              <p:cNvSpPr>
                <a:spLocks/>
              </p:cNvSpPr>
              <p:nvPr/>
            </p:nvSpPr>
            <p:spPr bwMode="auto">
              <a:xfrm>
                <a:off x="576" y="2448"/>
                <a:ext cx="2832" cy="1104"/>
              </a:xfrm>
              <a:custGeom>
                <a:avLst/>
                <a:gdLst>
                  <a:gd name="T0" fmla="*/ 0 w 2832"/>
                  <a:gd name="T1" fmla="*/ 1104 h 1104"/>
                  <a:gd name="T2" fmla="*/ 816 w 2832"/>
                  <a:gd name="T3" fmla="*/ 0 h 1104"/>
                  <a:gd name="T4" fmla="*/ 2832 w 2832"/>
                  <a:gd name="T5" fmla="*/ 1104 h 1104"/>
                  <a:gd name="T6" fmla="*/ 0 w 2832"/>
                  <a:gd name="T7" fmla="*/ 1104 h 110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32" h="1104">
                    <a:moveTo>
                      <a:pt x="0" y="1104"/>
                    </a:moveTo>
                    <a:lnTo>
                      <a:pt x="816" y="0"/>
                    </a:lnTo>
                    <a:lnTo>
                      <a:pt x="2832" y="1104"/>
                    </a:lnTo>
                    <a:lnTo>
                      <a:pt x="0" y="1104"/>
                    </a:lnTo>
                    <a:close/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Text Box 8"/>
              <p:cNvSpPr txBox="1">
                <a:spLocks noChangeArrowheads="1"/>
              </p:cNvSpPr>
              <p:nvPr/>
            </p:nvSpPr>
            <p:spPr bwMode="auto">
              <a:xfrm rot="10800000">
                <a:off x="1272" y="2157"/>
                <a:ext cx="38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400" dirty="0">
                    <a:latin typeface="VNI-Times" pitchFamily="2" charset="0"/>
                  </a:rPr>
                  <a:t>D</a:t>
                </a:r>
              </a:p>
            </p:txBody>
          </p:sp>
          <p:sp>
            <p:nvSpPr>
              <p:cNvPr id="14" name="Text Box 9"/>
              <p:cNvSpPr txBox="1">
                <a:spLocks noChangeArrowheads="1"/>
              </p:cNvSpPr>
              <p:nvPr/>
            </p:nvSpPr>
            <p:spPr bwMode="auto">
              <a:xfrm rot="10607645">
                <a:off x="268" y="3509"/>
                <a:ext cx="530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400" dirty="0">
                    <a:latin typeface="VNI-Times" pitchFamily="2" charset="0"/>
                  </a:rPr>
                  <a:t>   E</a:t>
                </a:r>
              </a:p>
            </p:txBody>
          </p:sp>
          <p:sp>
            <p:nvSpPr>
              <p:cNvPr id="15" name="Text Box 10"/>
              <p:cNvSpPr txBox="1">
                <a:spLocks noChangeArrowheads="1"/>
              </p:cNvSpPr>
              <p:nvPr/>
            </p:nvSpPr>
            <p:spPr bwMode="auto">
              <a:xfrm rot="11064554">
                <a:off x="3312" y="3513"/>
                <a:ext cx="38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400" dirty="0">
                    <a:latin typeface="VNI-Times" pitchFamily="2" charset="0"/>
                  </a:rPr>
                  <a:t>F</a:t>
                </a:r>
              </a:p>
            </p:txBody>
          </p:sp>
        </p:grpSp>
        <p:sp>
          <p:nvSpPr>
            <p:cNvPr id="7" name="Line 11"/>
            <p:cNvSpPr>
              <a:spLocks noChangeShapeType="1"/>
            </p:cNvSpPr>
            <p:nvPr/>
          </p:nvSpPr>
          <p:spPr bwMode="auto">
            <a:xfrm>
              <a:off x="1223" y="1360"/>
              <a:ext cx="288" cy="11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Text Box 12"/>
            <p:cNvSpPr txBox="1">
              <a:spLocks noChangeArrowheads="1"/>
            </p:cNvSpPr>
            <p:nvPr/>
          </p:nvSpPr>
          <p:spPr bwMode="auto">
            <a:xfrm rot="11094013">
              <a:off x="1280" y="2437"/>
              <a:ext cx="5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400" dirty="0">
                  <a:latin typeface="VNI-Times" pitchFamily="2" charset="0"/>
                </a:rPr>
                <a:t>K</a:t>
              </a:r>
            </a:p>
          </p:txBody>
        </p:sp>
        <p:grpSp>
          <p:nvGrpSpPr>
            <p:cNvPr id="9" name="Group 13"/>
            <p:cNvGrpSpPr>
              <a:grpSpLocks/>
            </p:cNvGrpSpPr>
            <p:nvPr/>
          </p:nvGrpSpPr>
          <p:grpSpPr bwMode="auto">
            <a:xfrm>
              <a:off x="1152" y="1408"/>
              <a:ext cx="281" cy="182"/>
              <a:chOff x="1307" y="2487"/>
              <a:chExt cx="281" cy="182"/>
            </a:xfrm>
          </p:grpSpPr>
          <p:sp>
            <p:nvSpPr>
              <p:cNvPr id="10" name="Arc 14"/>
              <p:cNvSpPr>
                <a:spLocks/>
              </p:cNvSpPr>
              <p:nvPr/>
            </p:nvSpPr>
            <p:spPr bwMode="auto">
              <a:xfrm rot="12052822" flipH="1">
                <a:off x="1452" y="2487"/>
                <a:ext cx="136" cy="144"/>
              </a:xfrm>
              <a:custGeom>
                <a:avLst/>
                <a:gdLst>
                  <a:gd name="T0" fmla="*/ 0 w 20361"/>
                  <a:gd name="T1" fmla="*/ 0 h 21600"/>
                  <a:gd name="T2" fmla="*/ 0 w 20361"/>
                  <a:gd name="T3" fmla="*/ 0 h 21600"/>
                  <a:gd name="T4" fmla="*/ 0 w 20361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0361" h="21600" fill="none" extrusionOk="0">
                    <a:moveTo>
                      <a:pt x="0" y="0"/>
                    </a:moveTo>
                    <a:cubicBezTo>
                      <a:pt x="9149" y="0"/>
                      <a:pt x="17306" y="5764"/>
                      <a:pt x="20361" y="14389"/>
                    </a:cubicBezTo>
                  </a:path>
                  <a:path w="20361" h="21600" stroke="0" extrusionOk="0">
                    <a:moveTo>
                      <a:pt x="0" y="0"/>
                    </a:moveTo>
                    <a:cubicBezTo>
                      <a:pt x="9149" y="0"/>
                      <a:pt x="17306" y="5764"/>
                      <a:pt x="20361" y="14389"/>
                    </a:cubicBez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Arc 15"/>
              <p:cNvSpPr>
                <a:spLocks/>
              </p:cNvSpPr>
              <p:nvPr/>
            </p:nvSpPr>
            <p:spPr bwMode="auto">
              <a:xfrm rot="14089926" flipH="1">
                <a:off x="1311" y="2529"/>
                <a:ext cx="136" cy="144"/>
              </a:xfrm>
              <a:custGeom>
                <a:avLst/>
                <a:gdLst>
                  <a:gd name="T0" fmla="*/ 0 w 20361"/>
                  <a:gd name="T1" fmla="*/ 0 h 21600"/>
                  <a:gd name="T2" fmla="*/ 0 w 20361"/>
                  <a:gd name="T3" fmla="*/ 0 h 21600"/>
                  <a:gd name="T4" fmla="*/ 0 w 20361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0361" h="21600" fill="none" extrusionOk="0">
                    <a:moveTo>
                      <a:pt x="0" y="0"/>
                    </a:moveTo>
                    <a:cubicBezTo>
                      <a:pt x="9149" y="0"/>
                      <a:pt x="17306" y="5764"/>
                      <a:pt x="20361" y="14389"/>
                    </a:cubicBezTo>
                  </a:path>
                  <a:path w="20361" h="21600" stroke="0" extrusionOk="0">
                    <a:moveTo>
                      <a:pt x="0" y="0"/>
                    </a:moveTo>
                    <a:cubicBezTo>
                      <a:pt x="9149" y="0"/>
                      <a:pt x="17306" y="5764"/>
                      <a:pt x="20361" y="14389"/>
                    </a:cubicBez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802208" y="4953000"/>
                <a:ext cx="2760392" cy="887294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3600" dirty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itchFamily="18" charset="0"/>
                  </a:rPr>
                  <a:t>⇒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3600" b="0" i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KE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3600" b="0" i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KF</m:t>
                        </m:r>
                      </m:den>
                    </m:f>
                    <m:r>
                      <a:rPr lang="en-US" sz="3600" b="0" i="0" smtClean="0">
                        <a:latin typeface="Cambria Math"/>
                        <a:cs typeface="Times New Roman" pitchFamily="18" charset="0"/>
                      </a:rPr>
                      <m:t>= 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3600" b="0" i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DE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3600" b="0" i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DF</m:t>
                        </m:r>
                      </m:den>
                    </m:f>
                  </m:oMath>
                </a14:m>
                <a:endParaRPr lang="en-US" sz="36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2208" y="4953000"/>
                <a:ext cx="2760392" cy="887294"/>
              </a:xfrm>
              <a:prstGeom prst="rect">
                <a:avLst/>
              </a:prstGeom>
              <a:blipFill rotWithShape="1">
                <a:blip r:embed="rId4"/>
                <a:stretch>
                  <a:fillRect l="-6346" b="-8725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720745" y="4191000"/>
                <a:ext cx="567065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>
                    <a:latin typeface="Times New Roman" pitchFamily="18" charset="0"/>
                    <a:ea typeface="Cambria Math" panose="02040503050406030204" pitchFamily="18" charset="0"/>
                    <a:cs typeface="Times New Roman" pitchFamily="18" charset="0"/>
                  </a:rPr>
                  <a:t>∆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DEF</a:t>
                </a:r>
                <a14:m>
                  <m:oMath xmlns:m="http://schemas.openxmlformats.org/officeDocument/2006/math">
                    <m:r>
                      <a:rPr lang="en-US" sz="2800">
                        <a:latin typeface="Cambria Math"/>
                        <a:ea typeface="Cambria Math"/>
                      </a:rPr>
                      <m:t>, </m:t>
                    </m:r>
                    <m:r>
                      <m:rPr>
                        <m:sty m:val="p"/>
                      </m:rPr>
                      <a:rPr lang="en-US" sz="2800">
                        <a:latin typeface="Cambria Math" panose="02040503050406030204" pitchFamily="18" charset="0"/>
                        <a:ea typeface="Cambria Math"/>
                      </a:rPr>
                      <m:t>DK</m:t>
                    </m:r>
                    <m:r>
                      <a:rPr lang="en-US" sz="280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>
                        <a:latin typeface="Cambria Math"/>
                        <a:ea typeface="Cambria Math"/>
                      </a:rPr>
                      <m:t>l</m:t>
                    </m:r>
                    <m:r>
                      <a:rPr lang="en-US" sz="2800">
                        <a:latin typeface="Cambria Math"/>
                        <a:ea typeface="Cambria Math"/>
                      </a:rPr>
                      <m:t>à </m:t>
                    </m:r>
                    <m:r>
                      <m:rPr>
                        <m:sty m:val="p"/>
                      </m:rPr>
                      <a:rPr lang="en-US" sz="2800">
                        <a:latin typeface="Cambria Math"/>
                        <a:ea typeface="Cambria Math"/>
                      </a:rPr>
                      <m:t>tia</m:t>
                    </m:r>
                    <m:r>
                      <a:rPr lang="en-US" sz="280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>
                        <a:latin typeface="Cambria Math"/>
                        <a:ea typeface="Cambria Math"/>
                      </a:rPr>
                      <m:t>ph</m:t>
                    </m:r>
                    <m:r>
                      <a:rPr lang="en-US" sz="2800">
                        <a:latin typeface="Cambria Math"/>
                        <a:ea typeface="Cambria Math"/>
                      </a:rPr>
                      <m:t>â</m:t>
                    </m:r>
                    <m:r>
                      <m:rPr>
                        <m:sty m:val="p"/>
                      </m:rPr>
                      <a:rPr lang="en-US" sz="2800">
                        <a:latin typeface="Cambria Math"/>
                        <a:ea typeface="Cambria Math"/>
                      </a:rPr>
                      <m:t>n</m:t>
                    </m:r>
                    <m:r>
                      <a:rPr lang="en-US" sz="280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>
                        <a:latin typeface="Cambria Math"/>
                        <a:ea typeface="Cambria Math"/>
                      </a:rPr>
                      <m:t>gi</m:t>
                    </m:r>
                    <m:r>
                      <a:rPr lang="en-US" sz="2800">
                        <a:latin typeface="Cambria Math"/>
                        <a:ea typeface="Cambria Math"/>
                      </a:rPr>
                      <m:t>á</m:t>
                    </m:r>
                    <m:r>
                      <m:rPr>
                        <m:sty m:val="p"/>
                      </m:rPr>
                      <a:rPr lang="en-US" sz="2800">
                        <a:latin typeface="Cambria Math"/>
                        <a:ea typeface="Cambria Math"/>
                      </a:rPr>
                      <m:t>c</m:t>
                    </m:r>
                    <m:r>
                      <a:rPr lang="en-US" sz="280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>
                        <a:latin typeface="Cambria Math"/>
                        <a:ea typeface="Cambria Math"/>
                      </a:rPr>
                      <m:t>c</m:t>
                    </m:r>
                    <m:r>
                      <a:rPr lang="en-US" sz="2800">
                        <a:latin typeface="Cambria Math"/>
                        <a:ea typeface="Cambria Math"/>
                      </a:rPr>
                      <m:t>ủ</m:t>
                    </m:r>
                    <m:r>
                      <m:rPr>
                        <m:sty m:val="p"/>
                      </m:rPr>
                      <a:rPr lang="en-US" sz="2800">
                        <a:latin typeface="Cambria Math"/>
                        <a:ea typeface="Cambria Math"/>
                      </a:rPr>
                      <m:t>a</m:t>
                    </m:r>
                    <m:r>
                      <a:rPr lang="en-US" sz="280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>
                        <a:latin typeface="Cambria Math"/>
                        <a:ea typeface="Cambria Math"/>
                      </a:rPr>
                      <m:t>g</m:t>
                    </m:r>
                    <m:r>
                      <a:rPr lang="en-US" sz="2800">
                        <a:latin typeface="Cambria Math"/>
                        <a:ea typeface="Cambria Math"/>
                      </a:rPr>
                      <m:t>ó</m:t>
                    </m:r>
                    <m:r>
                      <m:rPr>
                        <m:sty m:val="p"/>
                      </m:rPr>
                      <a:rPr lang="en-US" sz="2800">
                        <a:latin typeface="Cambria Math"/>
                        <a:ea typeface="Cambria Math"/>
                      </a:rPr>
                      <m:t>c</m:t>
                    </m:r>
                    <m:r>
                      <a:rPr lang="en-US" sz="280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>
                        <a:latin typeface="Cambria Math" panose="02040503050406030204" pitchFamily="18" charset="0"/>
                        <a:ea typeface="Cambria Math"/>
                      </a:rPr>
                      <m:t>D</m:t>
                    </m:r>
                  </m:oMath>
                </a14:m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0745" y="4191000"/>
                <a:ext cx="5670655" cy="523220"/>
              </a:xfrm>
              <a:prstGeom prst="rect">
                <a:avLst/>
              </a:prstGeom>
              <a:blipFill rotWithShape="1">
                <a:blip r:embed="rId5"/>
                <a:stretch>
                  <a:fillRect l="-2148" t="-11765" b="-31765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45437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4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9CBFD2C-C3D5-2F9D-5118-CF3189BCEB69}"/>
              </a:ext>
            </a:extLst>
          </p:cNvPr>
          <p:cNvSpPr txBox="1"/>
          <p:nvPr/>
        </p:nvSpPr>
        <p:spPr>
          <a:xfrm>
            <a:off x="1676400" y="1600200"/>
            <a:ext cx="66642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>
                <a:solidFill>
                  <a:srgbClr val="C00000"/>
                </a:solidFill>
                <a:latin typeface="iCiel Amerigraf" pitchFamily="50" charset="0"/>
              </a:rPr>
              <a:t>TÌM NỬA YÊU THƯƠNG</a:t>
            </a:r>
            <a:endParaRPr lang="en-US" sz="3200" b="1">
              <a:solidFill>
                <a:srgbClr val="C00000"/>
              </a:solidFill>
              <a:latin typeface="iCiel Amerigraf" pitchFamily="50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98214CD-6332-9518-98EC-A5B28ACB782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37" t="12207" r="13379" b="14551"/>
          <a:stretch/>
        </p:blipFill>
        <p:spPr>
          <a:xfrm>
            <a:off x="3390900" y="2286000"/>
            <a:ext cx="2362200" cy="2286000"/>
          </a:xfrm>
          <a:prstGeom prst="rect">
            <a:avLst/>
          </a:prstGeom>
        </p:spPr>
      </p:pic>
      <p:sp>
        <p:nvSpPr>
          <p:cNvPr id="9" name="Heart 8">
            <a:extLst>
              <a:ext uri="{FF2B5EF4-FFF2-40B4-BE49-F238E27FC236}">
                <a16:creationId xmlns:a16="http://schemas.microsoft.com/office/drawing/2014/main" id="{FC428D68-88AC-2251-C528-D218F83D79FC}"/>
              </a:ext>
            </a:extLst>
          </p:cNvPr>
          <p:cNvSpPr/>
          <p:nvPr/>
        </p:nvSpPr>
        <p:spPr>
          <a:xfrm>
            <a:off x="457200" y="228600"/>
            <a:ext cx="381000" cy="381000"/>
          </a:xfrm>
          <a:prstGeom prst="heart">
            <a:avLst/>
          </a:prstGeom>
          <a:solidFill>
            <a:srgbClr val="F6BBA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Heart 9">
            <a:extLst>
              <a:ext uri="{FF2B5EF4-FFF2-40B4-BE49-F238E27FC236}">
                <a16:creationId xmlns:a16="http://schemas.microsoft.com/office/drawing/2014/main" id="{3BF58055-9886-B259-3635-A11B1862DE7D}"/>
              </a:ext>
            </a:extLst>
          </p:cNvPr>
          <p:cNvSpPr/>
          <p:nvPr/>
        </p:nvSpPr>
        <p:spPr>
          <a:xfrm rot="7946431">
            <a:off x="609600" y="532181"/>
            <a:ext cx="381000" cy="381000"/>
          </a:xfrm>
          <a:prstGeom prst="heart">
            <a:avLst/>
          </a:prstGeom>
          <a:solidFill>
            <a:srgbClr val="F6BBA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Heart 10">
            <a:extLst>
              <a:ext uri="{FF2B5EF4-FFF2-40B4-BE49-F238E27FC236}">
                <a16:creationId xmlns:a16="http://schemas.microsoft.com/office/drawing/2014/main" id="{9FD89926-8DDE-27A6-708B-3F271139B559}"/>
              </a:ext>
            </a:extLst>
          </p:cNvPr>
          <p:cNvSpPr/>
          <p:nvPr/>
        </p:nvSpPr>
        <p:spPr>
          <a:xfrm rot="14062121">
            <a:off x="301475" y="519781"/>
            <a:ext cx="381000" cy="381000"/>
          </a:xfrm>
          <a:prstGeom prst="heart">
            <a:avLst/>
          </a:prstGeom>
          <a:solidFill>
            <a:srgbClr val="F6BBA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Heart 11">
            <a:extLst>
              <a:ext uri="{FF2B5EF4-FFF2-40B4-BE49-F238E27FC236}">
                <a16:creationId xmlns:a16="http://schemas.microsoft.com/office/drawing/2014/main" id="{C3CE74C0-F219-FF4C-DB5E-9BE103411052}"/>
              </a:ext>
            </a:extLst>
          </p:cNvPr>
          <p:cNvSpPr/>
          <p:nvPr/>
        </p:nvSpPr>
        <p:spPr>
          <a:xfrm>
            <a:off x="8340661" y="5791200"/>
            <a:ext cx="381000" cy="381000"/>
          </a:xfrm>
          <a:prstGeom prst="heart">
            <a:avLst/>
          </a:prstGeom>
          <a:solidFill>
            <a:srgbClr val="F6BBA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Heart 12">
            <a:extLst>
              <a:ext uri="{FF2B5EF4-FFF2-40B4-BE49-F238E27FC236}">
                <a16:creationId xmlns:a16="http://schemas.microsoft.com/office/drawing/2014/main" id="{14657D84-C3AD-350F-373E-27D7605AB7D8}"/>
              </a:ext>
            </a:extLst>
          </p:cNvPr>
          <p:cNvSpPr/>
          <p:nvPr/>
        </p:nvSpPr>
        <p:spPr>
          <a:xfrm rot="7946431">
            <a:off x="8493061" y="6094781"/>
            <a:ext cx="381000" cy="381000"/>
          </a:xfrm>
          <a:prstGeom prst="heart">
            <a:avLst/>
          </a:prstGeom>
          <a:solidFill>
            <a:srgbClr val="F6BBA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Heart 13">
            <a:extLst>
              <a:ext uri="{FF2B5EF4-FFF2-40B4-BE49-F238E27FC236}">
                <a16:creationId xmlns:a16="http://schemas.microsoft.com/office/drawing/2014/main" id="{D905397F-521A-294F-D8C3-BD6E539AE377}"/>
              </a:ext>
            </a:extLst>
          </p:cNvPr>
          <p:cNvSpPr/>
          <p:nvPr/>
        </p:nvSpPr>
        <p:spPr>
          <a:xfrm rot="14062121">
            <a:off x="8184936" y="6082381"/>
            <a:ext cx="381000" cy="381000"/>
          </a:xfrm>
          <a:prstGeom prst="heart">
            <a:avLst/>
          </a:prstGeom>
          <a:solidFill>
            <a:srgbClr val="F6BBA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Heart 14">
            <a:extLst>
              <a:ext uri="{FF2B5EF4-FFF2-40B4-BE49-F238E27FC236}">
                <a16:creationId xmlns:a16="http://schemas.microsoft.com/office/drawing/2014/main" id="{BD57863B-6A5E-783A-3978-334EA65EC586}"/>
              </a:ext>
            </a:extLst>
          </p:cNvPr>
          <p:cNvSpPr/>
          <p:nvPr/>
        </p:nvSpPr>
        <p:spPr>
          <a:xfrm>
            <a:off x="340461" y="1371600"/>
            <a:ext cx="462878" cy="423299"/>
          </a:xfrm>
          <a:prstGeom prst="heart">
            <a:avLst/>
          </a:prstGeom>
          <a:solidFill>
            <a:srgbClr val="F6BBA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Heart 15">
            <a:extLst>
              <a:ext uri="{FF2B5EF4-FFF2-40B4-BE49-F238E27FC236}">
                <a16:creationId xmlns:a16="http://schemas.microsoft.com/office/drawing/2014/main" id="{BBBC9407-1F51-F364-11AB-CE332507BFB9}"/>
              </a:ext>
            </a:extLst>
          </p:cNvPr>
          <p:cNvSpPr/>
          <p:nvPr/>
        </p:nvSpPr>
        <p:spPr>
          <a:xfrm>
            <a:off x="337222" y="2286000"/>
            <a:ext cx="462878" cy="423299"/>
          </a:xfrm>
          <a:prstGeom prst="heart">
            <a:avLst/>
          </a:prstGeom>
          <a:solidFill>
            <a:srgbClr val="F6BBA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Heart 16">
            <a:extLst>
              <a:ext uri="{FF2B5EF4-FFF2-40B4-BE49-F238E27FC236}">
                <a16:creationId xmlns:a16="http://schemas.microsoft.com/office/drawing/2014/main" id="{34D4C9B0-FA98-DB68-509F-BEF6576F9FE4}"/>
              </a:ext>
            </a:extLst>
          </p:cNvPr>
          <p:cNvSpPr/>
          <p:nvPr/>
        </p:nvSpPr>
        <p:spPr>
          <a:xfrm>
            <a:off x="8299722" y="4957106"/>
            <a:ext cx="462878" cy="423299"/>
          </a:xfrm>
          <a:prstGeom prst="heart">
            <a:avLst/>
          </a:prstGeom>
          <a:solidFill>
            <a:srgbClr val="F6BBA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Heart 17">
            <a:extLst>
              <a:ext uri="{FF2B5EF4-FFF2-40B4-BE49-F238E27FC236}">
                <a16:creationId xmlns:a16="http://schemas.microsoft.com/office/drawing/2014/main" id="{D16E9DAB-CF11-3E98-538F-414316BB9D8A}"/>
              </a:ext>
            </a:extLst>
          </p:cNvPr>
          <p:cNvSpPr/>
          <p:nvPr/>
        </p:nvSpPr>
        <p:spPr>
          <a:xfrm>
            <a:off x="8298959" y="4109719"/>
            <a:ext cx="462878" cy="423299"/>
          </a:xfrm>
          <a:prstGeom prst="heart">
            <a:avLst/>
          </a:prstGeom>
          <a:solidFill>
            <a:srgbClr val="F6BBA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7167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D4461E-D99F-FBA3-0B11-6196A5D86628}"/>
              </a:ext>
            </a:extLst>
          </p:cNvPr>
          <p:cNvSpPr txBox="1"/>
          <p:nvPr/>
        </p:nvSpPr>
        <p:spPr>
          <a:xfrm>
            <a:off x="2743200" y="3013501"/>
            <a:ext cx="464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800" b="1">
                <a:solidFill>
                  <a:srgbClr val="566547"/>
                </a:solidFill>
                <a:latin typeface="+mj-lt"/>
              </a:rPr>
              <a:t>LUYỆN TẬP</a:t>
            </a:r>
            <a:endParaRPr lang="en-US" sz="4800" b="1">
              <a:solidFill>
                <a:srgbClr val="566547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401010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-15766"/>
            <a:ext cx="53414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b="1">
                <a:latin typeface="Times New Roman" pitchFamily="18" charset="0"/>
                <a:cs typeface="Times New Roman" pitchFamily="18" charset="0"/>
              </a:rPr>
              <a:t>Bài 1. </a:t>
            </a:r>
            <a:r>
              <a:rPr lang="nl-NL" sz="2800">
                <a:latin typeface="Times New Roman" pitchFamily="18" charset="0"/>
                <a:cs typeface="Times New Roman" pitchFamily="18" charset="0"/>
              </a:rPr>
              <a:t>Tìm </a:t>
            </a:r>
            <a:r>
              <a:rPr lang="nl-NL" sz="2800" dirty="0">
                <a:latin typeface="Times New Roman" pitchFamily="18" charset="0"/>
                <a:cs typeface="Times New Roman" pitchFamily="18" charset="0"/>
              </a:rPr>
              <a:t>độ dài x trong Hình 4.22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85" t="7650"/>
          <a:stretch/>
        </p:blipFill>
        <p:spPr bwMode="auto">
          <a:xfrm>
            <a:off x="5673407" y="76200"/>
            <a:ext cx="3165793" cy="208978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381000" y="2958405"/>
            <a:ext cx="845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latin typeface="Times New Roman" pitchFamily="18" charset="0"/>
                <a:cs typeface="Times New Roman" pitchFamily="18" charset="0"/>
              </a:rPr>
              <a:t>Trong MNP có MI là đường phân giác của góc M. 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457200" y="3680847"/>
            <a:ext cx="5715000" cy="1119753"/>
            <a:chOff x="457200" y="3680847"/>
            <a:chExt cx="5715000" cy="1119753"/>
          </a:xfrm>
        </p:grpSpPr>
        <p:sp>
          <p:nvSpPr>
            <p:cNvPr id="18" name="TextBox 17"/>
            <p:cNvSpPr txBox="1"/>
            <p:nvPr/>
          </p:nvSpPr>
          <p:spPr>
            <a:xfrm>
              <a:off x="457200" y="3846493"/>
              <a:ext cx="571500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800" dirty="0">
                  <a:latin typeface="Times New Roman" pitchFamily="18" charset="0"/>
                  <a:cs typeface="Times New Roman" pitchFamily="18" charset="0"/>
                </a:rPr>
                <a:t>Do đó ta có:                   hay </a:t>
              </a:r>
              <a:endParaRPr lang="vi-VN" sz="2800" dirty="0">
                <a:latin typeface="Times New Roman" pitchFamily="18" charset="0"/>
                <a:cs typeface="Times New Roman" pitchFamily="18" charset="0"/>
              </a:endParaRPr>
            </a:p>
            <a:p>
              <a:endParaRPr lang="vi-VN" sz="2800" dirty="0"/>
            </a:p>
          </p:txBody>
        </p:sp>
        <p:graphicFrame>
          <p:nvGraphicFramePr>
            <p:cNvPr id="19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57752629"/>
                </p:ext>
              </p:extLst>
            </p:nvPr>
          </p:nvGraphicFramePr>
          <p:xfrm>
            <a:off x="2438400" y="3744128"/>
            <a:ext cx="1433632" cy="8278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675809" imgH="390397" progId="Equation.DSMT4">
                    <p:embed/>
                  </p:oleObj>
                </mc:Choice>
                <mc:Fallback>
                  <p:oleObj name="Equation" r:id="rId3" imgW="675809" imgH="390397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2438400" y="3744128"/>
                          <a:ext cx="1433632" cy="82787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" name="Object 1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8361928"/>
                </p:ext>
              </p:extLst>
            </p:nvPr>
          </p:nvGraphicFramePr>
          <p:xfrm>
            <a:off x="4630766" y="3680847"/>
            <a:ext cx="1321263" cy="9673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533022" imgH="390397" progId="Equation.DSMT4">
                    <p:embed/>
                  </p:oleObj>
                </mc:Choice>
                <mc:Fallback>
                  <p:oleObj name="Equation" r:id="rId5" imgW="533022" imgH="390397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4630766" y="3680847"/>
                          <a:ext cx="1321263" cy="96735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4" name="Group 23"/>
          <p:cNvGrpSpPr/>
          <p:nvPr/>
        </p:nvGrpSpPr>
        <p:grpSpPr>
          <a:xfrm>
            <a:off x="685800" y="4731425"/>
            <a:ext cx="3566187" cy="983575"/>
            <a:chOff x="685800" y="4731425"/>
            <a:chExt cx="3566187" cy="983575"/>
          </a:xfrm>
        </p:grpSpPr>
        <p:sp>
          <p:nvSpPr>
            <p:cNvPr id="22" name="TextBox 21"/>
            <p:cNvSpPr txBox="1"/>
            <p:nvPr/>
          </p:nvSpPr>
          <p:spPr>
            <a:xfrm>
              <a:off x="685800" y="4886980"/>
              <a:ext cx="1219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800" dirty="0">
                  <a:latin typeface="Times New Roman" pitchFamily="18" charset="0"/>
                  <a:cs typeface="Times New Roman" pitchFamily="18" charset="0"/>
                </a:rPr>
                <a:t>Suy ra:</a:t>
              </a:r>
              <a:endParaRPr lang="vi-VN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23" name="Object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737193"/>
                </p:ext>
              </p:extLst>
            </p:nvPr>
          </p:nvGraphicFramePr>
          <p:xfrm>
            <a:off x="1905000" y="4731425"/>
            <a:ext cx="2346987" cy="983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932609" imgH="390397" progId="Equation.DSMT4">
                    <p:embed/>
                  </p:oleObj>
                </mc:Choice>
                <mc:Fallback>
                  <p:oleObj name="Equation" r:id="rId7" imgW="932609" imgH="390397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1905000" y="4731425"/>
                          <a:ext cx="2346987" cy="98357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814373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8256" y="152400"/>
            <a:ext cx="53414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b="1">
                <a:solidFill>
                  <a:srgbClr val="566547"/>
                </a:solidFill>
                <a:latin typeface="Times New Roman" pitchFamily="18" charset="0"/>
                <a:cs typeface="Times New Roman" pitchFamily="18" charset="0"/>
              </a:rPr>
              <a:t>Bài 2. </a:t>
            </a:r>
            <a:r>
              <a:rPr lang="nl-NL" sz="2800">
                <a:latin typeface="Times New Roman" pitchFamily="18" charset="0"/>
                <a:cs typeface="Times New Roman" pitchFamily="18" charset="0"/>
              </a:rPr>
              <a:t>Tìm </a:t>
            </a:r>
            <a:r>
              <a:rPr lang="nl-NL" sz="2800" dirty="0">
                <a:latin typeface="Times New Roman" pitchFamily="18" charset="0"/>
                <a:cs typeface="Times New Roman" pitchFamily="18" charset="0"/>
              </a:rPr>
              <a:t>độ dài x trong Hình 4.23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1000" y="2958405"/>
            <a:ext cx="845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latin typeface="Times New Roman" pitchFamily="18" charset="0"/>
                <a:cs typeface="Times New Roman" pitchFamily="18" charset="0"/>
              </a:rPr>
              <a:t>Trong EDF có EM là đường phân giác của góc E. 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1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152400"/>
            <a:ext cx="3124200" cy="2590800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457200" y="3733800"/>
            <a:ext cx="5715000" cy="1066800"/>
            <a:chOff x="457200" y="3733800"/>
            <a:chExt cx="5715000" cy="1066800"/>
          </a:xfrm>
        </p:grpSpPr>
        <p:sp>
          <p:nvSpPr>
            <p:cNvPr id="18" name="TextBox 17"/>
            <p:cNvSpPr txBox="1"/>
            <p:nvPr/>
          </p:nvSpPr>
          <p:spPr>
            <a:xfrm>
              <a:off x="457200" y="3846493"/>
              <a:ext cx="571500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800" dirty="0">
                  <a:latin typeface="Times New Roman" pitchFamily="18" charset="0"/>
                  <a:cs typeface="Times New Roman" pitchFamily="18" charset="0"/>
                </a:rPr>
                <a:t>Do đó ta có:                   hay </a:t>
              </a:r>
              <a:endParaRPr lang="vi-VN" sz="2800" dirty="0">
                <a:latin typeface="Times New Roman" pitchFamily="18" charset="0"/>
                <a:cs typeface="Times New Roman" pitchFamily="18" charset="0"/>
              </a:endParaRPr>
            </a:p>
            <a:p>
              <a:endParaRPr lang="vi-VN" sz="2800" dirty="0"/>
            </a:p>
          </p:txBody>
        </p:sp>
        <p:graphicFrame>
          <p:nvGraphicFramePr>
            <p:cNvPr id="3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13073385"/>
                </p:ext>
              </p:extLst>
            </p:nvPr>
          </p:nvGraphicFramePr>
          <p:xfrm>
            <a:off x="2429683" y="3781455"/>
            <a:ext cx="1404341" cy="7905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694511" imgH="390397" progId="Equation.DSMT4">
                    <p:embed/>
                  </p:oleObj>
                </mc:Choice>
                <mc:Fallback>
                  <p:oleObj name="Equation" r:id="rId3" imgW="694511" imgH="390397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2429683" y="3781455"/>
                          <a:ext cx="1404341" cy="79054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53129806"/>
                </p:ext>
              </p:extLst>
            </p:nvPr>
          </p:nvGraphicFramePr>
          <p:xfrm>
            <a:off x="4648200" y="3733800"/>
            <a:ext cx="1474529" cy="9541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647036" imgH="418822" progId="Equation.DSMT4">
                    <p:embed/>
                  </p:oleObj>
                </mc:Choice>
                <mc:Fallback>
                  <p:oleObj name="Equation" r:id="rId5" imgW="647036" imgH="418822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4648200" y="3733800"/>
                          <a:ext cx="1474529" cy="95410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" name="Group 8"/>
          <p:cNvGrpSpPr/>
          <p:nvPr/>
        </p:nvGrpSpPr>
        <p:grpSpPr>
          <a:xfrm>
            <a:off x="685800" y="4726117"/>
            <a:ext cx="4275917" cy="1065083"/>
            <a:chOff x="685800" y="4726117"/>
            <a:chExt cx="4275917" cy="1065083"/>
          </a:xfrm>
        </p:grpSpPr>
        <p:sp>
          <p:nvSpPr>
            <p:cNvPr id="22" name="TextBox 21"/>
            <p:cNvSpPr txBox="1"/>
            <p:nvPr/>
          </p:nvSpPr>
          <p:spPr>
            <a:xfrm>
              <a:off x="685800" y="4963180"/>
              <a:ext cx="1219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800" dirty="0">
                  <a:latin typeface="Times New Roman" pitchFamily="18" charset="0"/>
                  <a:cs typeface="Times New Roman" pitchFamily="18" charset="0"/>
                </a:rPr>
                <a:t>Suy ra:</a:t>
              </a:r>
              <a:endParaRPr lang="vi-VN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67780091"/>
                </p:ext>
              </p:extLst>
            </p:nvPr>
          </p:nvGraphicFramePr>
          <p:xfrm>
            <a:off x="2133600" y="4726117"/>
            <a:ext cx="2828117" cy="10650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1113520" imgH="418822" progId="Equation.DSMT4">
                    <p:embed/>
                  </p:oleObj>
                </mc:Choice>
                <mc:Fallback>
                  <p:oleObj name="Equation" r:id="rId7" imgW="1113520" imgH="418822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2133600" y="4726117"/>
                          <a:ext cx="2828117" cy="106508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185656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575F3B0-C4A7-E7E1-E648-EFA80EB29F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6009" y="0"/>
            <a:ext cx="5377991" cy="32004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52874853-6D5F-BBEA-8529-567DA3FA31DB}"/>
              </a:ext>
            </a:extLst>
          </p:cNvPr>
          <p:cNvSpPr/>
          <p:nvPr/>
        </p:nvSpPr>
        <p:spPr>
          <a:xfrm>
            <a:off x="48256" y="152400"/>
            <a:ext cx="58063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b="1">
                <a:solidFill>
                  <a:srgbClr val="566547"/>
                </a:solidFill>
                <a:latin typeface="Times New Roman" pitchFamily="18" charset="0"/>
                <a:cs typeface="Times New Roman" pitchFamily="18" charset="0"/>
              </a:rPr>
              <a:t>Bài 4.10. </a:t>
            </a:r>
            <a:r>
              <a:rPr lang="nl-NL" sz="2800">
                <a:latin typeface="Times New Roman" pitchFamily="18" charset="0"/>
                <a:cs typeface="Times New Roman" pitchFamily="18" charset="0"/>
              </a:rPr>
              <a:t>Tìm </a:t>
            </a:r>
            <a:r>
              <a:rPr lang="nl-NL" sz="2800" dirty="0">
                <a:latin typeface="Times New Roman" pitchFamily="18" charset="0"/>
                <a:cs typeface="Times New Roman" pitchFamily="18" charset="0"/>
              </a:rPr>
              <a:t>độ dài </a:t>
            </a:r>
            <a:r>
              <a:rPr lang="nl-NL" sz="280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vi-VN" sz="2800">
                <a:latin typeface="Times New Roman" pitchFamily="18" charset="0"/>
                <a:cs typeface="Times New Roman" pitchFamily="18" charset="0"/>
              </a:rPr>
              <a:t>trong Hình bên: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6162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52874853-6D5F-BBEA-8529-567DA3FA31DB}"/>
              </a:ext>
            </a:extLst>
          </p:cNvPr>
          <p:cNvSpPr/>
          <p:nvPr/>
        </p:nvSpPr>
        <p:spPr>
          <a:xfrm>
            <a:off x="0" y="0"/>
            <a:ext cx="929640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b="1">
                <a:solidFill>
                  <a:srgbClr val="566547"/>
                </a:solidFill>
                <a:latin typeface="Times New Roman" pitchFamily="18" charset="0"/>
                <a:cs typeface="Times New Roman" pitchFamily="18" charset="0"/>
              </a:rPr>
              <a:t>Bài 4.11. </a:t>
            </a:r>
            <a:r>
              <a:rPr lang="vi-VN" sz="2900">
                <a:latin typeface="+mj-lt"/>
              </a:rPr>
              <a:t>Cho tam giác ABC. Đường phân giác trong của góc A cắt BC tại D. Tính độ dài đoạn thẳng DC biết AB = 4,5 m; AC = 7,0 m và CB = 3,5 m (làm tròn kết quả đến hàng phần chục).</a:t>
            </a:r>
            <a:endParaRPr lang="vi-VN" sz="2900" dirty="0">
              <a:latin typeface="+mj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2695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76200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4.12: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Mai ở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M,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Dung ở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D (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4.25),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rằng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tứ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ABCD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M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AB.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MD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I.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Mai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7h.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gặp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Mai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7h30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I?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67000" y="290578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vi-VN" sz="2800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3515380"/>
            <a:ext cx="533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latin typeface="Times New Roman" pitchFamily="18" charset="0"/>
                <a:cs typeface="Times New Roman" pitchFamily="18" charset="0"/>
              </a:rPr>
              <a:t>Ta có AI là phân giác của góc MAD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457200" y="4290358"/>
            <a:ext cx="5184914" cy="815042"/>
            <a:chOff x="682486" y="3985558"/>
            <a:chExt cx="5184914" cy="815042"/>
          </a:xfrm>
        </p:grpSpPr>
        <p:sp>
          <p:nvSpPr>
            <p:cNvPr id="7" name="TextBox 6"/>
            <p:cNvSpPr txBox="1"/>
            <p:nvPr/>
          </p:nvSpPr>
          <p:spPr>
            <a:xfrm>
              <a:off x="682486" y="4077958"/>
              <a:ext cx="51849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800" dirty="0">
                  <a:latin typeface="Times New Roman" pitchFamily="18" charset="0"/>
                  <a:cs typeface="Times New Roman" pitchFamily="18" charset="0"/>
                </a:rPr>
                <a:t>Suy ra:                        hay ID=2IM</a:t>
              </a:r>
              <a:endParaRPr lang="vi-VN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9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22309024"/>
                </p:ext>
              </p:extLst>
            </p:nvPr>
          </p:nvGraphicFramePr>
          <p:xfrm>
            <a:off x="1872107" y="3985558"/>
            <a:ext cx="1944837" cy="8150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932609" imgH="390397" progId="Equation.DSMT4">
                    <p:embed/>
                  </p:oleObj>
                </mc:Choice>
                <mc:Fallback>
                  <p:oleObj name="Equation" r:id="rId2" imgW="932609" imgH="390397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3"/>
                        <a:stretch>
                          <a:fillRect/>
                        </a:stretch>
                      </p:blipFill>
                      <p:spPr>
                        <a:xfrm>
                          <a:off x="1872107" y="3985558"/>
                          <a:ext cx="1944837" cy="81504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" name="TextBox 9"/>
          <p:cNvSpPr txBox="1"/>
          <p:nvPr/>
        </p:nvSpPr>
        <p:spPr>
          <a:xfrm>
            <a:off x="381000" y="5244405"/>
            <a:ext cx="830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latin typeface="Times New Roman" pitchFamily="18" charset="0"/>
                <a:cs typeface="Times New Roman" pitchFamily="18" charset="0"/>
              </a:rPr>
              <a:t>Hai bạn đi cùng vận tốc nên thời gian đi từ D đến I gấp 2 lần thời gian đi từ M đến I. Bạn Dung xuất phát lúc 6h30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438400"/>
            <a:ext cx="2514600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1617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8" descr="hin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3" name="WordArt 3"/>
          <p:cNvSpPr>
            <a:spLocks noChangeArrowheads="1" noChangeShapeType="1" noTextEdit="1"/>
          </p:cNvSpPr>
          <p:nvPr/>
        </p:nvSpPr>
        <p:spPr bwMode="auto">
          <a:xfrm>
            <a:off x="3635375" y="333375"/>
            <a:ext cx="3960813" cy="865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vi-VN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sy="50000" kx="2115830" algn="bl" rotWithShape="0">
                    <a:srgbClr val="C0C0C0">
                      <a:alpha val="78998"/>
                    </a:srgbClr>
                  </a:outerShdw>
                </a:effectLst>
                <a:latin typeface="Times New Roman"/>
                <a:cs typeface="Times New Roman"/>
              </a:rPr>
              <a:t>HƯỚNG DẪN TỰ HỌC</a:t>
            </a:r>
            <a:endParaRPr lang="en-US" sz="3600" kern="1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35921" dir="2700000" sy="50000" kx="2115830" algn="bl" rotWithShape="0">
                  <a:srgbClr val="C0C0C0">
                    <a:alpha val="78998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5844" name="Text Box 6"/>
          <p:cNvSpPr txBox="1">
            <a:spLocks noChangeArrowheads="1"/>
          </p:cNvSpPr>
          <p:nvPr/>
        </p:nvSpPr>
        <p:spPr bwMode="auto">
          <a:xfrm>
            <a:off x="2263775" y="2057400"/>
            <a:ext cx="5584825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@"/>
            </a:pP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Nắm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vững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nội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dung </a:t>
            </a:r>
            <a:r>
              <a:rPr lang="vi-VN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ịnh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lí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về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tính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chất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vi-VN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đư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ờng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phân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giác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của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tam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giác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</a:t>
            </a:r>
          </a:p>
          <a:p>
            <a:pPr eaLnBrk="1" fontAlgn="base" hangingPunct="1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@"/>
            </a:pP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Bài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tập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về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nhà:4.10; 4.11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sgk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eaLnBrk="1" fontAlgn="base" hangingPunct="1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@"/>
            </a:pP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Đọc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phần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Em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có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biết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fontAlgn="base" hangingPunct="1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</a:pPr>
            <a:endParaRPr lang="en-US" alt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</p:txBody>
      </p:sp>
      <p:pic>
        <p:nvPicPr>
          <p:cNvPr id="35846" name="Picture 9" descr="B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4588" y="1238250"/>
            <a:ext cx="3887787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7598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4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eart 3">
            <a:extLst>
              <a:ext uri="{FF2B5EF4-FFF2-40B4-BE49-F238E27FC236}">
                <a16:creationId xmlns:a16="http://schemas.microsoft.com/office/drawing/2014/main" id="{148292CB-2828-1B65-9657-948010F9AA9E}"/>
              </a:ext>
            </a:extLst>
          </p:cNvPr>
          <p:cNvSpPr/>
          <p:nvPr/>
        </p:nvSpPr>
        <p:spPr>
          <a:xfrm>
            <a:off x="457200" y="228600"/>
            <a:ext cx="381000" cy="381000"/>
          </a:xfrm>
          <a:prstGeom prst="heart">
            <a:avLst/>
          </a:prstGeom>
          <a:solidFill>
            <a:srgbClr val="F6BBA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Heart 4">
            <a:extLst>
              <a:ext uri="{FF2B5EF4-FFF2-40B4-BE49-F238E27FC236}">
                <a16:creationId xmlns:a16="http://schemas.microsoft.com/office/drawing/2014/main" id="{3D66B730-7D5E-15FE-570F-18D9909D3830}"/>
              </a:ext>
            </a:extLst>
          </p:cNvPr>
          <p:cNvSpPr/>
          <p:nvPr/>
        </p:nvSpPr>
        <p:spPr>
          <a:xfrm rot="7946431">
            <a:off x="609600" y="532181"/>
            <a:ext cx="381000" cy="381000"/>
          </a:xfrm>
          <a:prstGeom prst="heart">
            <a:avLst/>
          </a:prstGeom>
          <a:solidFill>
            <a:srgbClr val="F6BBA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Heart 5">
            <a:extLst>
              <a:ext uri="{FF2B5EF4-FFF2-40B4-BE49-F238E27FC236}">
                <a16:creationId xmlns:a16="http://schemas.microsoft.com/office/drawing/2014/main" id="{A779EDEF-020E-1091-41D5-15BB687D4D30}"/>
              </a:ext>
            </a:extLst>
          </p:cNvPr>
          <p:cNvSpPr/>
          <p:nvPr/>
        </p:nvSpPr>
        <p:spPr>
          <a:xfrm rot="14062121">
            <a:off x="301475" y="519781"/>
            <a:ext cx="381000" cy="381000"/>
          </a:xfrm>
          <a:prstGeom prst="heart">
            <a:avLst/>
          </a:prstGeom>
          <a:solidFill>
            <a:srgbClr val="F6BBA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Heart 6">
            <a:extLst>
              <a:ext uri="{FF2B5EF4-FFF2-40B4-BE49-F238E27FC236}">
                <a16:creationId xmlns:a16="http://schemas.microsoft.com/office/drawing/2014/main" id="{41C8DE5B-F9FD-9504-7FC5-0216E1809CAC}"/>
              </a:ext>
            </a:extLst>
          </p:cNvPr>
          <p:cNvSpPr/>
          <p:nvPr/>
        </p:nvSpPr>
        <p:spPr>
          <a:xfrm>
            <a:off x="340461" y="1371600"/>
            <a:ext cx="462878" cy="423299"/>
          </a:xfrm>
          <a:prstGeom prst="heart">
            <a:avLst/>
          </a:prstGeom>
          <a:solidFill>
            <a:srgbClr val="F6BBA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Heart 7">
            <a:extLst>
              <a:ext uri="{FF2B5EF4-FFF2-40B4-BE49-F238E27FC236}">
                <a16:creationId xmlns:a16="http://schemas.microsoft.com/office/drawing/2014/main" id="{6B94CA34-C2E2-B906-C5D7-FFD7555B2301}"/>
              </a:ext>
            </a:extLst>
          </p:cNvPr>
          <p:cNvSpPr/>
          <p:nvPr/>
        </p:nvSpPr>
        <p:spPr>
          <a:xfrm>
            <a:off x="337222" y="2286000"/>
            <a:ext cx="462878" cy="423299"/>
          </a:xfrm>
          <a:prstGeom prst="heart">
            <a:avLst/>
          </a:prstGeom>
          <a:solidFill>
            <a:srgbClr val="F6BBA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Heart 8">
            <a:extLst>
              <a:ext uri="{FF2B5EF4-FFF2-40B4-BE49-F238E27FC236}">
                <a16:creationId xmlns:a16="http://schemas.microsoft.com/office/drawing/2014/main" id="{9F0C4A24-2CCF-5AF5-66A2-1295494C0A4C}"/>
              </a:ext>
            </a:extLst>
          </p:cNvPr>
          <p:cNvSpPr/>
          <p:nvPr/>
        </p:nvSpPr>
        <p:spPr>
          <a:xfrm>
            <a:off x="8340661" y="5791200"/>
            <a:ext cx="381000" cy="381000"/>
          </a:xfrm>
          <a:prstGeom prst="heart">
            <a:avLst/>
          </a:prstGeom>
          <a:solidFill>
            <a:srgbClr val="F6BBA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Heart 9">
            <a:extLst>
              <a:ext uri="{FF2B5EF4-FFF2-40B4-BE49-F238E27FC236}">
                <a16:creationId xmlns:a16="http://schemas.microsoft.com/office/drawing/2014/main" id="{A872A5EA-9B76-482D-543D-2A90C39D3E3D}"/>
              </a:ext>
            </a:extLst>
          </p:cNvPr>
          <p:cNvSpPr/>
          <p:nvPr/>
        </p:nvSpPr>
        <p:spPr>
          <a:xfrm rot="7946431">
            <a:off x="8493061" y="6094781"/>
            <a:ext cx="381000" cy="381000"/>
          </a:xfrm>
          <a:prstGeom prst="heart">
            <a:avLst/>
          </a:prstGeom>
          <a:solidFill>
            <a:srgbClr val="F6BBA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Heart 10">
            <a:extLst>
              <a:ext uri="{FF2B5EF4-FFF2-40B4-BE49-F238E27FC236}">
                <a16:creationId xmlns:a16="http://schemas.microsoft.com/office/drawing/2014/main" id="{6675B0BC-5A88-9C29-2285-C433210D1D67}"/>
              </a:ext>
            </a:extLst>
          </p:cNvPr>
          <p:cNvSpPr/>
          <p:nvPr/>
        </p:nvSpPr>
        <p:spPr>
          <a:xfrm rot="14062121">
            <a:off x="8184936" y="6082381"/>
            <a:ext cx="381000" cy="381000"/>
          </a:xfrm>
          <a:prstGeom prst="heart">
            <a:avLst/>
          </a:prstGeom>
          <a:solidFill>
            <a:srgbClr val="F6BBA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Heart 11">
            <a:extLst>
              <a:ext uri="{FF2B5EF4-FFF2-40B4-BE49-F238E27FC236}">
                <a16:creationId xmlns:a16="http://schemas.microsoft.com/office/drawing/2014/main" id="{533A4368-75F6-4C6C-813F-7D7AD366756F}"/>
              </a:ext>
            </a:extLst>
          </p:cNvPr>
          <p:cNvSpPr/>
          <p:nvPr/>
        </p:nvSpPr>
        <p:spPr>
          <a:xfrm>
            <a:off x="8299722" y="4957106"/>
            <a:ext cx="462878" cy="423299"/>
          </a:xfrm>
          <a:prstGeom prst="heart">
            <a:avLst/>
          </a:prstGeom>
          <a:solidFill>
            <a:srgbClr val="F6BBA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Heart 12">
            <a:extLst>
              <a:ext uri="{FF2B5EF4-FFF2-40B4-BE49-F238E27FC236}">
                <a16:creationId xmlns:a16="http://schemas.microsoft.com/office/drawing/2014/main" id="{A3F13BEB-5F88-CAA0-F517-F9C072F66008}"/>
              </a:ext>
            </a:extLst>
          </p:cNvPr>
          <p:cNvSpPr/>
          <p:nvPr/>
        </p:nvSpPr>
        <p:spPr>
          <a:xfrm>
            <a:off x="8298959" y="4109719"/>
            <a:ext cx="462878" cy="423299"/>
          </a:xfrm>
          <a:prstGeom prst="heart">
            <a:avLst/>
          </a:prstGeom>
          <a:solidFill>
            <a:srgbClr val="F6BBA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AB6873D-04CA-EE5D-0C0F-DA775EF07122}"/>
              </a:ext>
            </a:extLst>
          </p:cNvPr>
          <p:cNvSpPr txBox="1"/>
          <p:nvPr/>
        </p:nvSpPr>
        <p:spPr>
          <a:xfrm>
            <a:off x="3390900" y="328612"/>
            <a:ext cx="236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>
                <a:solidFill>
                  <a:srgbClr val="C00000"/>
                </a:solidFill>
                <a:latin typeface="iCiel Amerigraf" pitchFamily="50" charset="0"/>
              </a:rPr>
              <a:t>Luật chơi</a:t>
            </a:r>
            <a:endParaRPr lang="en-US" sz="3200" b="1">
              <a:solidFill>
                <a:srgbClr val="C00000"/>
              </a:solidFill>
              <a:latin typeface="iCiel Amerigraf" pitchFamily="50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ED1B584-4AC5-EC4D-97F3-4A541978D541}"/>
              </a:ext>
            </a:extLst>
          </p:cNvPr>
          <p:cNvSpPr txBox="1"/>
          <p:nvPr/>
        </p:nvSpPr>
        <p:spPr>
          <a:xfrm>
            <a:off x="2193074" y="1085671"/>
            <a:ext cx="5672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/>
              <a:t>Mỗi nhóm sẽ ghép hai nửa trái tim có hai màu khác nhau thành 1 trái tim có chứa nội dung kiến thức đúng nhất</a:t>
            </a:r>
            <a:endParaRPr lang="en-US" sz="2400"/>
          </a:p>
        </p:txBody>
      </p:sp>
      <p:sp>
        <p:nvSpPr>
          <p:cNvPr id="16" name="Heart 15">
            <a:extLst>
              <a:ext uri="{FF2B5EF4-FFF2-40B4-BE49-F238E27FC236}">
                <a16:creationId xmlns:a16="http://schemas.microsoft.com/office/drawing/2014/main" id="{FF805385-FB00-7496-104C-3ACB7105B40E}"/>
              </a:ext>
            </a:extLst>
          </p:cNvPr>
          <p:cNvSpPr/>
          <p:nvPr/>
        </p:nvSpPr>
        <p:spPr>
          <a:xfrm>
            <a:off x="1905500" y="1154614"/>
            <a:ext cx="302361" cy="366487"/>
          </a:xfrm>
          <a:prstGeom prst="heart">
            <a:avLst/>
          </a:prstGeom>
          <a:solidFill>
            <a:srgbClr val="B4000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Heart 16">
            <a:extLst>
              <a:ext uri="{FF2B5EF4-FFF2-40B4-BE49-F238E27FC236}">
                <a16:creationId xmlns:a16="http://schemas.microsoft.com/office/drawing/2014/main" id="{7586BAB6-2C34-701E-2DA6-22F18266C091}"/>
              </a:ext>
            </a:extLst>
          </p:cNvPr>
          <p:cNvSpPr/>
          <p:nvPr/>
        </p:nvSpPr>
        <p:spPr>
          <a:xfrm>
            <a:off x="1905500" y="2526055"/>
            <a:ext cx="302361" cy="366487"/>
          </a:xfrm>
          <a:prstGeom prst="heart">
            <a:avLst/>
          </a:prstGeom>
          <a:solidFill>
            <a:srgbClr val="B4000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610668E-76EF-2A3A-B265-5AE4ED1ABB44}"/>
              </a:ext>
            </a:extLst>
          </p:cNvPr>
          <p:cNvSpPr txBox="1"/>
          <p:nvPr/>
        </p:nvSpPr>
        <p:spPr>
          <a:xfrm>
            <a:off x="2226911" y="2458284"/>
            <a:ext cx="56728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/>
              <a:t> Nhóm nào ghép được nhiều trái tim đúng nhất là nhóm chiến thắng</a:t>
            </a:r>
          </a:p>
        </p:txBody>
      </p:sp>
      <p:sp>
        <p:nvSpPr>
          <p:cNvPr id="19" name="Heart 18">
            <a:extLst>
              <a:ext uri="{FF2B5EF4-FFF2-40B4-BE49-F238E27FC236}">
                <a16:creationId xmlns:a16="http://schemas.microsoft.com/office/drawing/2014/main" id="{698E97E2-1C26-1D40-8721-B17C6EA96259}"/>
              </a:ext>
            </a:extLst>
          </p:cNvPr>
          <p:cNvSpPr/>
          <p:nvPr/>
        </p:nvSpPr>
        <p:spPr>
          <a:xfrm>
            <a:off x="1905500" y="3549768"/>
            <a:ext cx="302361" cy="366487"/>
          </a:xfrm>
          <a:prstGeom prst="heart">
            <a:avLst/>
          </a:prstGeom>
          <a:solidFill>
            <a:srgbClr val="B4000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9874D18-64E4-D6F6-C1CD-75A5281F97C3}"/>
              </a:ext>
            </a:extLst>
          </p:cNvPr>
          <p:cNvSpPr txBox="1"/>
          <p:nvPr/>
        </p:nvSpPr>
        <p:spPr>
          <a:xfrm>
            <a:off x="2226911" y="3481997"/>
            <a:ext cx="5672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/>
              <a:t> Thời gian: 3 phút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5BA6475D-288A-0B32-D11F-5B576EC2FE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1390" y="4109719"/>
            <a:ext cx="1680610" cy="262635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88ED6443-9D66-746E-B681-4DAB209A9E1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314"/>
          <a:stretch/>
        </p:blipFill>
        <p:spPr>
          <a:xfrm>
            <a:off x="4572000" y="4103845"/>
            <a:ext cx="1587845" cy="2754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0611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C968618-EF11-2D45-816B-1E05CBA28B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4021699" cy="6529527"/>
          </a:xfrm>
          <a:prstGeom prst="rect">
            <a:avLst/>
          </a:prstGeom>
          <a:ln>
            <a:solidFill>
              <a:srgbClr val="EF4B42"/>
            </a:solidFill>
          </a:ln>
        </p:spPr>
      </p:pic>
      <p:sp>
        <p:nvSpPr>
          <p:cNvPr id="8" name="Heart 7">
            <a:extLst>
              <a:ext uri="{FF2B5EF4-FFF2-40B4-BE49-F238E27FC236}">
                <a16:creationId xmlns:a16="http://schemas.microsoft.com/office/drawing/2014/main" id="{4B22200F-F2FA-F690-916F-FA94BBD0844A}"/>
              </a:ext>
            </a:extLst>
          </p:cNvPr>
          <p:cNvSpPr/>
          <p:nvPr/>
        </p:nvSpPr>
        <p:spPr>
          <a:xfrm>
            <a:off x="348578" y="4224901"/>
            <a:ext cx="381000" cy="381000"/>
          </a:xfrm>
          <a:prstGeom prst="heart">
            <a:avLst/>
          </a:prstGeom>
          <a:solidFill>
            <a:srgbClr val="F6BBA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Heart 8">
            <a:extLst>
              <a:ext uri="{FF2B5EF4-FFF2-40B4-BE49-F238E27FC236}">
                <a16:creationId xmlns:a16="http://schemas.microsoft.com/office/drawing/2014/main" id="{331B27F7-46D5-036A-F1EB-58FCFA1D8437}"/>
              </a:ext>
            </a:extLst>
          </p:cNvPr>
          <p:cNvSpPr/>
          <p:nvPr/>
        </p:nvSpPr>
        <p:spPr>
          <a:xfrm rot="7946431">
            <a:off x="500978" y="4528482"/>
            <a:ext cx="381000" cy="381000"/>
          </a:xfrm>
          <a:prstGeom prst="heart">
            <a:avLst/>
          </a:prstGeom>
          <a:solidFill>
            <a:srgbClr val="F6BBA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Heart 9">
            <a:extLst>
              <a:ext uri="{FF2B5EF4-FFF2-40B4-BE49-F238E27FC236}">
                <a16:creationId xmlns:a16="http://schemas.microsoft.com/office/drawing/2014/main" id="{6BDD2E02-742D-7627-06A5-4A2AE2DF6286}"/>
              </a:ext>
            </a:extLst>
          </p:cNvPr>
          <p:cNvSpPr/>
          <p:nvPr/>
        </p:nvSpPr>
        <p:spPr>
          <a:xfrm rot="14062121">
            <a:off x="192853" y="4516082"/>
            <a:ext cx="381000" cy="381000"/>
          </a:xfrm>
          <a:prstGeom prst="heart">
            <a:avLst/>
          </a:prstGeom>
          <a:solidFill>
            <a:srgbClr val="F6BBA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Heart 10">
            <a:extLst>
              <a:ext uri="{FF2B5EF4-FFF2-40B4-BE49-F238E27FC236}">
                <a16:creationId xmlns:a16="http://schemas.microsoft.com/office/drawing/2014/main" id="{A187C8AE-89B8-8E81-B1B2-4A343BA7DB86}"/>
              </a:ext>
            </a:extLst>
          </p:cNvPr>
          <p:cNvSpPr/>
          <p:nvPr/>
        </p:nvSpPr>
        <p:spPr>
          <a:xfrm>
            <a:off x="231839" y="5367901"/>
            <a:ext cx="462878" cy="423299"/>
          </a:xfrm>
          <a:prstGeom prst="heart">
            <a:avLst/>
          </a:prstGeom>
          <a:solidFill>
            <a:srgbClr val="F6BBA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Heart 11">
            <a:extLst>
              <a:ext uri="{FF2B5EF4-FFF2-40B4-BE49-F238E27FC236}">
                <a16:creationId xmlns:a16="http://schemas.microsoft.com/office/drawing/2014/main" id="{14E489C5-0495-6109-283A-9D4348BB598A}"/>
              </a:ext>
            </a:extLst>
          </p:cNvPr>
          <p:cNvSpPr/>
          <p:nvPr/>
        </p:nvSpPr>
        <p:spPr>
          <a:xfrm>
            <a:off x="228600" y="6282301"/>
            <a:ext cx="462878" cy="423299"/>
          </a:xfrm>
          <a:prstGeom prst="heart">
            <a:avLst/>
          </a:prstGeom>
          <a:solidFill>
            <a:srgbClr val="F6BBA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Heart 12">
            <a:extLst>
              <a:ext uri="{FF2B5EF4-FFF2-40B4-BE49-F238E27FC236}">
                <a16:creationId xmlns:a16="http://schemas.microsoft.com/office/drawing/2014/main" id="{FD72557D-A1D2-98A1-3A30-5BF1C6352DFC}"/>
              </a:ext>
            </a:extLst>
          </p:cNvPr>
          <p:cNvSpPr/>
          <p:nvPr/>
        </p:nvSpPr>
        <p:spPr>
          <a:xfrm>
            <a:off x="8552286" y="4762"/>
            <a:ext cx="381000" cy="381000"/>
          </a:xfrm>
          <a:prstGeom prst="heart">
            <a:avLst/>
          </a:prstGeom>
          <a:solidFill>
            <a:srgbClr val="F6BBA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Heart 13">
            <a:extLst>
              <a:ext uri="{FF2B5EF4-FFF2-40B4-BE49-F238E27FC236}">
                <a16:creationId xmlns:a16="http://schemas.microsoft.com/office/drawing/2014/main" id="{D692A911-C8B2-DFE1-5FCE-2988BF4A06DE}"/>
              </a:ext>
            </a:extLst>
          </p:cNvPr>
          <p:cNvSpPr/>
          <p:nvPr/>
        </p:nvSpPr>
        <p:spPr>
          <a:xfrm rot="7946431">
            <a:off x="8704686" y="308343"/>
            <a:ext cx="381000" cy="381000"/>
          </a:xfrm>
          <a:prstGeom prst="heart">
            <a:avLst/>
          </a:prstGeom>
          <a:solidFill>
            <a:srgbClr val="F6BBA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Heart 14">
            <a:extLst>
              <a:ext uri="{FF2B5EF4-FFF2-40B4-BE49-F238E27FC236}">
                <a16:creationId xmlns:a16="http://schemas.microsoft.com/office/drawing/2014/main" id="{C7CED6D0-911B-E776-0423-ADAB7AD48DBD}"/>
              </a:ext>
            </a:extLst>
          </p:cNvPr>
          <p:cNvSpPr/>
          <p:nvPr/>
        </p:nvSpPr>
        <p:spPr>
          <a:xfrm rot="14062121">
            <a:off x="8396561" y="295943"/>
            <a:ext cx="381000" cy="381000"/>
          </a:xfrm>
          <a:prstGeom prst="heart">
            <a:avLst/>
          </a:prstGeom>
          <a:solidFill>
            <a:srgbClr val="F6BBA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Heart 15">
            <a:extLst>
              <a:ext uri="{FF2B5EF4-FFF2-40B4-BE49-F238E27FC236}">
                <a16:creationId xmlns:a16="http://schemas.microsoft.com/office/drawing/2014/main" id="{A6B12258-1FB4-0B00-6CF3-40AB1E1FE315}"/>
              </a:ext>
            </a:extLst>
          </p:cNvPr>
          <p:cNvSpPr/>
          <p:nvPr/>
        </p:nvSpPr>
        <p:spPr>
          <a:xfrm>
            <a:off x="8435547" y="1147762"/>
            <a:ext cx="462878" cy="423299"/>
          </a:xfrm>
          <a:prstGeom prst="heart">
            <a:avLst/>
          </a:prstGeom>
          <a:solidFill>
            <a:srgbClr val="F6BBA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Heart 16">
            <a:extLst>
              <a:ext uri="{FF2B5EF4-FFF2-40B4-BE49-F238E27FC236}">
                <a16:creationId xmlns:a16="http://schemas.microsoft.com/office/drawing/2014/main" id="{F2A74F9E-354A-8A5E-BD6C-E37463F92130}"/>
              </a:ext>
            </a:extLst>
          </p:cNvPr>
          <p:cNvSpPr/>
          <p:nvPr/>
        </p:nvSpPr>
        <p:spPr>
          <a:xfrm>
            <a:off x="8432308" y="2062162"/>
            <a:ext cx="462878" cy="423299"/>
          </a:xfrm>
          <a:prstGeom prst="heart">
            <a:avLst/>
          </a:prstGeom>
          <a:solidFill>
            <a:srgbClr val="F6BBA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B044637D-B055-01C6-250F-2E5540D41A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45499" y="457201"/>
            <a:ext cx="4316354" cy="6036750"/>
          </a:xfrm>
          <a:prstGeom prst="rect">
            <a:avLst/>
          </a:prstGeom>
          <a:ln>
            <a:solidFill>
              <a:srgbClr val="FFFFFF"/>
            </a:solidFill>
          </a:ln>
        </p:spPr>
      </p:pic>
    </p:spTree>
    <p:extLst>
      <p:ext uri="{BB962C8B-B14F-4D97-AF65-F5344CB8AC3E}">
        <p14:creationId xmlns:p14="http://schemas.microsoft.com/office/powerpoint/2010/main" val="3817488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9D6FDC5C-3B48-C2DD-FA57-65FEE48400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8665" y="509588"/>
            <a:ext cx="3789705" cy="60198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A6CB436-4E79-6EC3-A31E-C5F9240A894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10006"/>
          <a:stretch/>
        </p:blipFill>
        <p:spPr>
          <a:xfrm>
            <a:off x="4842219" y="714376"/>
            <a:ext cx="3606348" cy="5610224"/>
          </a:xfrm>
          <a:prstGeom prst="rect">
            <a:avLst/>
          </a:prstGeom>
        </p:spPr>
      </p:pic>
      <p:sp>
        <p:nvSpPr>
          <p:cNvPr id="11" name="Heart 10">
            <a:extLst>
              <a:ext uri="{FF2B5EF4-FFF2-40B4-BE49-F238E27FC236}">
                <a16:creationId xmlns:a16="http://schemas.microsoft.com/office/drawing/2014/main" id="{B4A04011-257E-3D30-68C6-E3AC123CB657}"/>
              </a:ext>
            </a:extLst>
          </p:cNvPr>
          <p:cNvSpPr/>
          <p:nvPr/>
        </p:nvSpPr>
        <p:spPr>
          <a:xfrm>
            <a:off x="348578" y="4224901"/>
            <a:ext cx="381000" cy="381000"/>
          </a:xfrm>
          <a:prstGeom prst="heart">
            <a:avLst/>
          </a:prstGeom>
          <a:solidFill>
            <a:srgbClr val="F6BBA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Heart 11">
            <a:extLst>
              <a:ext uri="{FF2B5EF4-FFF2-40B4-BE49-F238E27FC236}">
                <a16:creationId xmlns:a16="http://schemas.microsoft.com/office/drawing/2014/main" id="{7C1483E6-563B-61B1-6044-263E9CF328DD}"/>
              </a:ext>
            </a:extLst>
          </p:cNvPr>
          <p:cNvSpPr/>
          <p:nvPr/>
        </p:nvSpPr>
        <p:spPr>
          <a:xfrm rot="7946431">
            <a:off x="500978" y="4528482"/>
            <a:ext cx="381000" cy="381000"/>
          </a:xfrm>
          <a:prstGeom prst="heart">
            <a:avLst/>
          </a:prstGeom>
          <a:solidFill>
            <a:srgbClr val="F6BBA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Heart 12">
            <a:extLst>
              <a:ext uri="{FF2B5EF4-FFF2-40B4-BE49-F238E27FC236}">
                <a16:creationId xmlns:a16="http://schemas.microsoft.com/office/drawing/2014/main" id="{D0E13488-E330-533A-6A5D-555DB02BE976}"/>
              </a:ext>
            </a:extLst>
          </p:cNvPr>
          <p:cNvSpPr/>
          <p:nvPr/>
        </p:nvSpPr>
        <p:spPr>
          <a:xfrm rot="14062121">
            <a:off x="192853" y="4516082"/>
            <a:ext cx="381000" cy="381000"/>
          </a:xfrm>
          <a:prstGeom prst="heart">
            <a:avLst/>
          </a:prstGeom>
          <a:solidFill>
            <a:srgbClr val="F6BBA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Heart 13">
            <a:extLst>
              <a:ext uri="{FF2B5EF4-FFF2-40B4-BE49-F238E27FC236}">
                <a16:creationId xmlns:a16="http://schemas.microsoft.com/office/drawing/2014/main" id="{9AC89279-48FB-EB0F-6E32-8B8CD6D68E73}"/>
              </a:ext>
            </a:extLst>
          </p:cNvPr>
          <p:cNvSpPr/>
          <p:nvPr/>
        </p:nvSpPr>
        <p:spPr>
          <a:xfrm>
            <a:off x="231839" y="5367901"/>
            <a:ext cx="462878" cy="423299"/>
          </a:xfrm>
          <a:prstGeom prst="heart">
            <a:avLst/>
          </a:prstGeom>
          <a:solidFill>
            <a:srgbClr val="F6BBA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Heart 14">
            <a:extLst>
              <a:ext uri="{FF2B5EF4-FFF2-40B4-BE49-F238E27FC236}">
                <a16:creationId xmlns:a16="http://schemas.microsoft.com/office/drawing/2014/main" id="{5E6DE186-D104-A9C1-A012-744F55B228AA}"/>
              </a:ext>
            </a:extLst>
          </p:cNvPr>
          <p:cNvSpPr/>
          <p:nvPr/>
        </p:nvSpPr>
        <p:spPr>
          <a:xfrm>
            <a:off x="228600" y="6282301"/>
            <a:ext cx="462878" cy="423299"/>
          </a:xfrm>
          <a:prstGeom prst="heart">
            <a:avLst/>
          </a:prstGeom>
          <a:solidFill>
            <a:srgbClr val="F6BBA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Heart 15">
            <a:extLst>
              <a:ext uri="{FF2B5EF4-FFF2-40B4-BE49-F238E27FC236}">
                <a16:creationId xmlns:a16="http://schemas.microsoft.com/office/drawing/2014/main" id="{995D0C4A-5AF0-62A8-73BE-F01035387314}"/>
              </a:ext>
            </a:extLst>
          </p:cNvPr>
          <p:cNvSpPr/>
          <p:nvPr/>
        </p:nvSpPr>
        <p:spPr>
          <a:xfrm>
            <a:off x="8552286" y="4762"/>
            <a:ext cx="381000" cy="381000"/>
          </a:xfrm>
          <a:prstGeom prst="heart">
            <a:avLst/>
          </a:prstGeom>
          <a:solidFill>
            <a:srgbClr val="F6BBA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Heart 16">
            <a:extLst>
              <a:ext uri="{FF2B5EF4-FFF2-40B4-BE49-F238E27FC236}">
                <a16:creationId xmlns:a16="http://schemas.microsoft.com/office/drawing/2014/main" id="{3EE981E2-F6E7-2945-613E-514774EACDDF}"/>
              </a:ext>
            </a:extLst>
          </p:cNvPr>
          <p:cNvSpPr/>
          <p:nvPr/>
        </p:nvSpPr>
        <p:spPr>
          <a:xfrm rot="7946431">
            <a:off x="8704686" y="308343"/>
            <a:ext cx="381000" cy="381000"/>
          </a:xfrm>
          <a:prstGeom prst="heart">
            <a:avLst/>
          </a:prstGeom>
          <a:solidFill>
            <a:srgbClr val="F6BBA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Heart 17">
            <a:extLst>
              <a:ext uri="{FF2B5EF4-FFF2-40B4-BE49-F238E27FC236}">
                <a16:creationId xmlns:a16="http://schemas.microsoft.com/office/drawing/2014/main" id="{E3DF627F-53FD-705E-FB8A-BD8A7380AA62}"/>
              </a:ext>
            </a:extLst>
          </p:cNvPr>
          <p:cNvSpPr/>
          <p:nvPr/>
        </p:nvSpPr>
        <p:spPr>
          <a:xfrm rot="14062121">
            <a:off x="8396561" y="295943"/>
            <a:ext cx="381000" cy="381000"/>
          </a:xfrm>
          <a:prstGeom prst="heart">
            <a:avLst/>
          </a:prstGeom>
          <a:solidFill>
            <a:srgbClr val="F6BBA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Heart 18">
            <a:extLst>
              <a:ext uri="{FF2B5EF4-FFF2-40B4-BE49-F238E27FC236}">
                <a16:creationId xmlns:a16="http://schemas.microsoft.com/office/drawing/2014/main" id="{31842F71-9353-0C89-3348-084C2FEE85D9}"/>
              </a:ext>
            </a:extLst>
          </p:cNvPr>
          <p:cNvSpPr/>
          <p:nvPr/>
        </p:nvSpPr>
        <p:spPr>
          <a:xfrm>
            <a:off x="8435547" y="1147762"/>
            <a:ext cx="462878" cy="423299"/>
          </a:xfrm>
          <a:prstGeom prst="heart">
            <a:avLst/>
          </a:prstGeom>
          <a:solidFill>
            <a:srgbClr val="F6BBA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Heart 19">
            <a:extLst>
              <a:ext uri="{FF2B5EF4-FFF2-40B4-BE49-F238E27FC236}">
                <a16:creationId xmlns:a16="http://schemas.microsoft.com/office/drawing/2014/main" id="{C15DD032-3DF1-9381-1A04-AC89B26A5FC6}"/>
              </a:ext>
            </a:extLst>
          </p:cNvPr>
          <p:cNvSpPr/>
          <p:nvPr/>
        </p:nvSpPr>
        <p:spPr>
          <a:xfrm>
            <a:off x="8432308" y="2062162"/>
            <a:ext cx="462878" cy="423299"/>
          </a:xfrm>
          <a:prstGeom prst="heart">
            <a:avLst/>
          </a:prstGeom>
          <a:solidFill>
            <a:srgbClr val="F6BBA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484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7F1B43B-0AFB-6B8F-9B5D-15E56F33CC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377" y="271464"/>
            <a:ext cx="3745581" cy="56388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9D91FF5-B71D-64E8-B3FF-A139D1D4B96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6272"/>
          <a:stretch/>
        </p:blipFill>
        <p:spPr>
          <a:xfrm>
            <a:off x="4147958" y="404460"/>
            <a:ext cx="3495851" cy="5615340"/>
          </a:xfrm>
          <a:prstGeom prst="rect">
            <a:avLst/>
          </a:prstGeom>
        </p:spPr>
      </p:pic>
      <p:sp>
        <p:nvSpPr>
          <p:cNvPr id="8" name="Heart 7">
            <a:extLst>
              <a:ext uri="{FF2B5EF4-FFF2-40B4-BE49-F238E27FC236}">
                <a16:creationId xmlns:a16="http://schemas.microsoft.com/office/drawing/2014/main" id="{8CBFB775-91AE-D5F4-491E-C960B8F5EC55}"/>
              </a:ext>
            </a:extLst>
          </p:cNvPr>
          <p:cNvSpPr/>
          <p:nvPr/>
        </p:nvSpPr>
        <p:spPr>
          <a:xfrm>
            <a:off x="348578" y="4224901"/>
            <a:ext cx="381000" cy="381000"/>
          </a:xfrm>
          <a:prstGeom prst="heart">
            <a:avLst/>
          </a:prstGeom>
          <a:solidFill>
            <a:srgbClr val="F6BBA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Heart 8">
            <a:extLst>
              <a:ext uri="{FF2B5EF4-FFF2-40B4-BE49-F238E27FC236}">
                <a16:creationId xmlns:a16="http://schemas.microsoft.com/office/drawing/2014/main" id="{8182111C-F2AD-20A9-CEDA-DB4A277A1A6B}"/>
              </a:ext>
            </a:extLst>
          </p:cNvPr>
          <p:cNvSpPr/>
          <p:nvPr/>
        </p:nvSpPr>
        <p:spPr>
          <a:xfrm rot="7946431">
            <a:off x="500978" y="4528482"/>
            <a:ext cx="381000" cy="381000"/>
          </a:xfrm>
          <a:prstGeom prst="heart">
            <a:avLst/>
          </a:prstGeom>
          <a:solidFill>
            <a:srgbClr val="F6BBA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Heart 9">
            <a:extLst>
              <a:ext uri="{FF2B5EF4-FFF2-40B4-BE49-F238E27FC236}">
                <a16:creationId xmlns:a16="http://schemas.microsoft.com/office/drawing/2014/main" id="{A1DF4417-F4B1-4776-A266-B7667A92BC00}"/>
              </a:ext>
            </a:extLst>
          </p:cNvPr>
          <p:cNvSpPr/>
          <p:nvPr/>
        </p:nvSpPr>
        <p:spPr>
          <a:xfrm rot="14062121">
            <a:off x="192853" y="4516082"/>
            <a:ext cx="381000" cy="381000"/>
          </a:xfrm>
          <a:prstGeom prst="heart">
            <a:avLst/>
          </a:prstGeom>
          <a:solidFill>
            <a:srgbClr val="F6BBA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Heart 10">
            <a:extLst>
              <a:ext uri="{FF2B5EF4-FFF2-40B4-BE49-F238E27FC236}">
                <a16:creationId xmlns:a16="http://schemas.microsoft.com/office/drawing/2014/main" id="{CF9DCF6D-B59B-470E-3F84-ACC12BDAF0FD}"/>
              </a:ext>
            </a:extLst>
          </p:cNvPr>
          <p:cNvSpPr/>
          <p:nvPr/>
        </p:nvSpPr>
        <p:spPr>
          <a:xfrm>
            <a:off x="231839" y="5367901"/>
            <a:ext cx="462878" cy="423299"/>
          </a:xfrm>
          <a:prstGeom prst="heart">
            <a:avLst/>
          </a:prstGeom>
          <a:solidFill>
            <a:srgbClr val="F6BBA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Heart 11">
            <a:extLst>
              <a:ext uri="{FF2B5EF4-FFF2-40B4-BE49-F238E27FC236}">
                <a16:creationId xmlns:a16="http://schemas.microsoft.com/office/drawing/2014/main" id="{7207FADD-2C83-5008-F403-99429EF97405}"/>
              </a:ext>
            </a:extLst>
          </p:cNvPr>
          <p:cNvSpPr/>
          <p:nvPr/>
        </p:nvSpPr>
        <p:spPr>
          <a:xfrm>
            <a:off x="228600" y="6282301"/>
            <a:ext cx="462878" cy="423299"/>
          </a:xfrm>
          <a:prstGeom prst="heart">
            <a:avLst/>
          </a:prstGeom>
          <a:solidFill>
            <a:srgbClr val="F6BBA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Heart 12">
            <a:extLst>
              <a:ext uri="{FF2B5EF4-FFF2-40B4-BE49-F238E27FC236}">
                <a16:creationId xmlns:a16="http://schemas.microsoft.com/office/drawing/2014/main" id="{445DF6A7-D184-81B2-07DB-F235D499113B}"/>
              </a:ext>
            </a:extLst>
          </p:cNvPr>
          <p:cNvSpPr/>
          <p:nvPr/>
        </p:nvSpPr>
        <p:spPr>
          <a:xfrm>
            <a:off x="8552286" y="4762"/>
            <a:ext cx="381000" cy="381000"/>
          </a:xfrm>
          <a:prstGeom prst="heart">
            <a:avLst/>
          </a:prstGeom>
          <a:solidFill>
            <a:srgbClr val="F6BBA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Heart 13">
            <a:extLst>
              <a:ext uri="{FF2B5EF4-FFF2-40B4-BE49-F238E27FC236}">
                <a16:creationId xmlns:a16="http://schemas.microsoft.com/office/drawing/2014/main" id="{4AFF460C-1C89-4B49-CE7B-354D48728CB9}"/>
              </a:ext>
            </a:extLst>
          </p:cNvPr>
          <p:cNvSpPr/>
          <p:nvPr/>
        </p:nvSpPr>
        <p:spPr>
          <a:xfrm rot="7946431">
            <a:off x="8704686" y="308343"/>
            <a:ext cx="381000" cy="381000"/>
          </a:xfrm>
          <a:prstGeom prst="heart">
            <a:avLst/>
          </a:prstGeom>
          <a:solidFill>
            <a:srgbClr val="F6BBA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Heart 14">
            <a:extLst>
              <a:ext uri="{FF2B5EF4-FFF2-40B4-BE49-F238E27FC236}">
                <a16:creationId xmlns:a16="http://schemas.microsoft.com/office/drawing/2014/main" id="{4F8A4E47-CB1F-BA18-92B3-1946BAD3FF63}"/>
              </a:ext>
            </a:extLst>
          </p:cNvPr>
          <p:cNvSpPr/>
          <p:nvPr/>
        </p:nvSpPr>
        <p:spPr>
          <a:xfrm rot="14062121">
            <a:off x="8396561" y="295943"/>
            <a:ext cx="381000" cy="381000"/>
          </a:xfrm>
          <a:prstGeom prst="heart">
            <a:avLst/>
          </a:prstGeom>
          <a:solidFill>
            <a:srgbClr val="F6BBA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Heart 15">
            <a:extLst>
              <a:ext uri="{FF2B5EF4-FFF2-40B4-BE49-F238E27FC236}">
                <a16:creationId xmlns:a16="http://schemas.microsoft.com/office/drawing/2014/main" id="{9791F6F9-943F-80F3-D865-BB9660E82449}"/>
              </a:ext>
            </a:extLst>
          </p:cNvPr>
          <p:cNvSpPr/>
          <p:nvPr/>
        </p:nvSpPr>
        <p:spPr>
          <a:xfrm>
            <a:off x="8435547" y="1147762"/>
            <a:ext cx="462878" cy="423299"/>
          </a:xfrm>
          <a:prstGeom prst="heart">
            <a:avLst/>
          </a:prstGeom>
          <a:solidFill>
            <a:srgbClr val="F6BBA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Heart 16">
            <a:extLst>
              <a:ext uri="{FF2B5EF4-FFF2-40B4-BE49-F238E27FC236}">
                <a16:creationId xmlns:a16="http://schemas.microsoft.com/office/drawing/2014/main" id="{4E97E4A0-2D61-9145-8810-1F06CB764D9A}"/>
              </a:ext>
            </a:extLst>
          </p:cNvPr>
          <p:cNvSpPr/>
          <p:nvPr/>
        </p:nvSpPr>
        <p:spPr>
          <a:xfrm>
            <a:off x="8432308" y="2062162"/>
            <a:ext cx="462878" cy="423299"/>
          </a:xfrm>
          <a:prstGeom prst="heart">
            <a:avLst/>
          </a:prstGeom>
          <a:solidFill>
            <a:srgbClr val="F6BBA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610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642B3D2-2B25-ACFB-8102-DE3D9B6BB8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842" y="800100"/>
            <a:ext cx="3452884" cy="52578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10303A4-789F-3E7C-FAB4-086EFA41321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5956"/>
          <a:stretch/>
        </p:blipFill>
        <p:spPr>
          <a:xfrm>
            <a:off x="4496151" y="746497"/>
            <a:ext cx="3276249" cy="5285796"/>
          </a:xfrm>
          <a:prstGeom prst="rect">
            <a:avLst/>
          </a:prstGeom>
        </p:spPr>
      </p:pic>
      <p:sp>
        <p:nvSpPr>
          <p:cNvPr id="8" name="Heart 7">
            <a:extLst>
              <a:ext uri="{FF2B5EF4-FFF2-40B4-BE49-F238E27FC236}">
                <a16:creationId xmlns:a16="http://schemas.microsoft.com/office/drawing/2014/main" id="{FAE81D10-D436-CE2D-15F4-74C220B04AE0}"/>
              </a:ext>
            </a:extLst>
          </p:cNvPr>
          <p:cNvSpPr/>
          <p:nvPr/>
        </p:nvSpPr>
        <p:spPr>
          <a:xfrm>
            <a:off x="348578" y="4224901"/>
            <a:ext cx="381000" cy="381000"/>
          </a:xfrm>
          <a:prstGeom prst="heart">
            <a:avLst/>
          </a:prstGeom>
          <a:solidFill>
            <a:srgbClr val="F6BBA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Heart 8">
            <a:extLst>
              <a:ext uri="{FF2B5EF4-FFF2-40B4-BE49-F238E27FC236}">
                <a16:creationId xmlns:a16="http://schemas.microsoft.com/office/drawing/2014/main" id="{5BC3160A-03D0-01C5-0EB7-8DE18C5A3E19}"/>
              </a:ext>
            </a:extLst>
          </p:cNvPr>
          <p:cNvSpPr/>
          <p:nvPr/>
        </p:nvSpPr>
        <p:spPr>
          <a:xfrm rot="7946431">
            <a:off x="500978" y="4528482"/>
            <a:ext cx="381000" cy="381000"/>
          </a:xfrm>
          <a:prstGeom prst="heart">
            <a:avLst/>
          </a:prstGeom>
          <a:solidFill>
            <a:srgbClr val="F6BBA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Heart 9">
            <a:extLst>
              <a:ext uri="{FF2B5EF4-FFF2-40B4-BE49-F238E27FC236}">
                <a16:creationId xmlns:a16="http://schemas.microsoft.com/office/drawing/2014/main" id="{EA659F4C-87EC-9656-31F0-E1A318CF9060}"/>
              </a:ext>
            </a:extLst>
          </p:cNvPr>
          <p:cNvSpPr/>
          <p:nvPr/>
        </p:nvSpPr>
        <p:spPr>
          <a:xfrm rot="14062121">
            <a:off x="192853" y="4516082"/>
            <a:ext cx="381000" cy="381000"/>
          </a:xfrm>
          <a:prstGeom prst="heart">
            <a:avLst/>
          </a:prstGeom>
          <a:solidFill>
            <a:srgbClr val="F6BBA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Heart 10">
            <a:extLst>
              <a:ext uri="{FF2B5EF4-FFF2-40B4-BE49-F238E27FC236}">
                <a16:creationId xmlns:a16="http://schemas.microsoft.com/office/drawing/2014/main" id="{567BC6AF-E6E7-308E-7E04-A7E046EFE6F6}"/>
              </a:ext>
            </a:extLst>
          </p:cNvPr>
          <p:cNvSpPr/>
          <p:nvPr/>
        </p:nvSpPr>
        <p:spPr>
          <a:xfrm>
            <a:off x="231839" y="5367901"/>
            <a:ext cx="462878" cy="423299"/>
          </a:xfrm>
          <a:prstGeom prst="heart">
            <a:avLst/>
          </a:prstGeom>
          <a:solidFill>
            <a:srgbClr val="F6BBA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Heart 11">
            <a:extLst>
              <a:ext uri="{FF2B5EF4-FFF2-40B4-BE49-F238E27FC236}">
                <a16:creationId xmlns:a16="http://schemas.microsoft.com/office/drawing/2014/main" id="{E6CC4CBB-2612-5FDA-D300-8C9DC5772EA5}"/>
              </a:ext>
            </a:extLst>
          </p:cNvPr>
          <p:cNvSpPr/>
          <p:nvPr/>
        </p:nvSpPr>
        <p:spPr>
          <a:xfrm>
            <a:off x="228600" y="6282301"/>
            <a:ext cx="462878" cy="423299"/>
          </a:xfrm>
          <a:prstGeom prst="heart">
            <a:avLst/>
          </a:prstGeom>
          <a:solidFill>
            <a:srgbClr val="F6BBA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Heart 12">
            <a:extLst>
              <a:ext uri="{FF2B5EF4-FFF2-40B4-BE49-F238E27FC236}">
                <a16:creationId xmlns:a16="http://schemas.microsoft.com/office/drawing/2014/main" id="{B67DD6B6-874E-FE24-73FA-9AC6B0BCD518}"/>
              </a:ext>
            </a:extLst>
          </p:cNvPr>
          <p:cNvSpPr/>
          <p:nvPr/>
        </p:nvSpPr>
        <p:spPr>
          <a:xfrm>
            <a:off x="8552286" y="4762"/>
            <a:ext cx="381000" cy="381000"/>
          </a:xfrm>
          <a:prstGeom prst="heart">
            <a:avLst/>
          </a:prstGeom>
          <a:solidFill>
            <a:srgbClr val="F6BBA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Heart 13">
            <a:extLst>
              <a:ext uri="{FF2B5EF4-FFF2-40B4-BE49-F238E27FC236}">
                <a16:creationId xmlns:a16="http://schemas.microsoft.com/office/drawing/2014/main" id="{422E6978-C2AF-4EAA-32EC-C6028B00EC21}"/>
              </a:ext>
            </a:extLst>
          </p:cNvPr>
          <p:cNvSpPr/>
          <p:nvPr/>
        </p:nvSpPr>
        <p:spPr>
          <a:xfrm rot="7946431">
            <a:off x="8704686" y="308343"/>
            <a:ext cx="381000" cy="381000"/>
          </a:xfrm>
          <a:prstGeom prst="heart">
            <a:avLst/>
          </a:prstGeom>
          <a:solidFill>
            <a:srgbClr val="F6BBA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Heart 14">
            <a:extLst>
              <a:ext uri="{FF2B5EF4-FFF2-40B4-BE49-F238E27FC236}">
                <a16:creationId xmlns:a16="http://schemas.microsoft.com/office/drawing/2014/main" id="{F1CB0A9D-67B8-5581-3BD1-550EE7466BAC}"/>
              </a:ext>
            </a:extLst>
          </p:cNvPr>
          <p:cNvSpPr/>
          <p:nvPr/>
        </p:nvSpPr>
        <p:spPr>
          <a:xfrm rot="14062121">
            <a:off x="8396561" y="295943"/>
            <a:ext cx="381000" cy="381000"/>
          </a:xfrm>
          <a:prstGeom prst="heart">
            <a:avLst/>
          </a:prstGeom>
          <a:solidFill>
            <a:srgbClr val="F6BBA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Heart 15">
            <a:extLst>
              <a:ext uri="{FF2B5EF4-FFF2-40B4-BE49-F238E27FC236}">
                <a16:creationId xmlns:a16="http://schemas.microsoft.com/office/drawing/2014/main" id="{950B75F5-A837-8A9A-977A-C9E26C936247}"/>
              </a:ext>
            </a:extLst>
          </p:cNvPr>
          <p:cNvSpPr/>
          <p:nvPr/>
        </p:nvSpPr>
        <p:spPr>
          <a:xfrm>
            <a:off x="8435547" y="1147762"/>
            <a:ext cx="462878" cy="423299"/>
          </a:xfrm>
          <a:prstGeom prst="heart">
            <a:avLst/>
          </a:prstGeom>
          <a:solidFill>
            <a:srgbClr val="F6BBA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Heart 16">
            <a:extLst>
              <a:ext uri="{FF2B5EF4-FFF2-40B4-BE49-F238E27FC236}">
                <a16:creationId xmlns:a16="http://schemas.microsoft.com/office/drawing/2014/main" id="{1715867E-ED3C-4E6E-B900-D6425D98E552}"/>
              </a:ext>
            </a:extLst>
          </p:cNvPr>
          <p:cNvSpPr/>
          <p:nvPr/>
        </p:nvSpPr>
        <p:spPr>
          <a:xfrm>
            <a:off x="8432308" y="2062162"/>
            <a:ext cx="462878" cy="423299"/>
          </a:xfrm>
          <a:prstGeom prst="heart">
            <a:avLst/>
          </a:prstGeom>
          <a:solidFill>
            <a:srgbClr val="F6BBA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903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4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228600" y="4470737"/>
            <a:ext cx="853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628637"/>
                </a:solidFill>
                <a:latin typeface="Times New Roman" pitchFamily="18" charset="0"/>
                <a:cs typeface="Times New Roman" pitchFamily="18" charset="0"/>
              </a:rPr>
              <a:t>AD </a:t>
            </a:r>
            <a:r>
              <a:rPr lang="en-US" sz="3200" b="1" dirty="0" err="1">
                <a:solidFill>
                  <a:srgbClr val="628637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>
                <a:solidFill>
                  <a:srgbClr val="6286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628637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b="1" dirty="0">
                <a:solidFill>
                  <a:srgbClr val="628637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err="1">
                <a:solidFill>
                  <a:srgbClr val="628637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b="1" dirty="0">
                <a:solidFill>
                  <a:srgbClr val="6286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628637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3200" b="1" dirty="0">
                <a:solidFill>
                  <a:srgbClr val="6286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628637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>
                <a:solidFill>
                  <a:srgbClr val="628637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3200" b="1" dirty="0" err="1">
                <a:solidFill>
                  <a:srgbClr val="628637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3200" b="1" dirty="0">
                <a:solidFill>
                  <a:srgbClr val="628637"/>
                </a:solidFill>
                <a:latin typeface="Times New Roman" pitchFamily="18" charset="0"/>
                <a:cs typeface="Times New Roman" pitchFamily="18" charset="0"/>
              </a:rPr>
              <a:t> ABC. </a:t>
            </a:r>
            <a:endParaRPr lang="vi-VN" sz="3200" b="1" dirty="0">
              <a:solidFill>
                <a:srgbClr val="62863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01C87AF7-F2D5-4DFF-1F82-B2B6C7859343}"/>
              </a:ext>
            </a:extLst>
          </p:cNvPr>
          <p:cNvGrpSpPr/>
          <p:nvPr/>
        </p:nvGrpSpPr>
        <p:grpSpPr>
          <a:xfrm>
            <a:off x="4191000" y="457200"/>
            <a:ext cx="4800600" cy="3606225"/>
            <a:chOff x="4191000" y="457200"/>
            <a:chExt cx="4800600" cy="3606225"/>
          </a:xfrm>
        </p:grpSpPr>
        <p:sp>
          <p:nvSpPr>
            <p:cNvPr id="37" name="Oval Callout 36"/>
            <p:cNvSpPr/>
            <p:nvPr/>
          </p:nvSpPr>
          <p:spPr>
            <a:xfrm>
              <a:off x="4191000" y="457200"/>
              <a:ext cx="4800600" cy="3606225"/>
            </a:xfrm>
            <a:prstGeom prst="wedgeEllipseCallout">
              <a:avLst>
                <a:gd name="adj1" fmla="val -55063"/>
                <a:gd name="adj2" fmla="val 45228"/>
              </a:avLst>
            </a:prstGeom>
            <a:solidFill>
              <a:srgbClr val="BCCCAC"/>
            </a:solidFill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767470" y="1295400"/>
              <a:ext cx="4114800" cy="2062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  <a:t>Hai</a:t>
              </a:r>
              <a:r>
                <a:rPr lang="en-US" sz="3200" dirty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  <a:t>tỉ</a:t>
              </a:r>
              <a:r>
                <a:rPr lang="en-US" sz="3200" dirty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3200" dirty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  <a:t>         </a:t>
              </a:r>
              <a:r>
                <a:rPr lang="nl-NL" sz="3200" dirty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  <a:t> và </a:t>
              </a:r>
              <a:r>
                <a:rPr lang="en-US" sz="3200" dirty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  <a:t>         </a:t>
              </a:r>
            </a:p>
            <a:p>
              <a:endParaRPr lang="en-US" sz="32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sz="3200" dirty="0" err="1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3200" dirty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  <a:t>bằng</a:t>
              </a:r>
              <a:r>
                <a:rPr lang="en-US" sz="3200" dirty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  <a:t>nhau</a:t>
              </a:r>
              <a:r>
                <a:rPr lang="en-US" sz="3200" dirty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  <a:t>không</a:t>
              </a:r>
              <a:r>
                <a:rPr lang="en-US" sz="3200" dirty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  <a:t>?</a:t>
              </a:r>
              <a:endParaRPr lang="vi-VN" sz="32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endParaRPr lang="vi-VN" sz="3200" dirty="0">
                <a:solidFill>
                  <a:sysClr val="windowText" lastClr="000000"/>
                </a:solidFill>
              </a:endParaRPr>
            </a:p>
          </p:txBody>
        </p:sp>
        <p:graphicFrame>
          <p:nvGraphicFramePr>
            <p:cNvPr id="41" name="Object 4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04459263"/>
                </p:ext>
              </p:extLst>
            </p:nvPr>
          </p:nvGraphicFramePr>
          <p:xfrm>
            <a:off x="6400800" y="1300162"/>
            <a:ext cx="754063" cy="9064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294924" imgH="390397" progId="Equation.DSMT4">
                    <p:embed/>
                  </p:oleObj>
                </mc:Choice>
                <mc:Fallback>
                  <p:oleObj name="Equation" r:id="rId3" imgW="294924" imgH="390397" progId="Equation.DSMT4">
                    <p:embed/>
                    <p:pic>
                      <p:nvPicPr>
                        <p:cNvPr id="0" name="Object 4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00800" y="1300162"/>
                          <a:ext cx="754063" cy="9064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2" name="Object 4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83913914"/>
                </p:ext>
              </p:extLst>
            </p:nvPr>
          </p:nvGraphicFramePr>
          <p:xfrm>
            <a:off x="7781925" y="1295400"/>
            <a:ext cx="676275" cy="911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291960" imgH="393480" progId="Equation.DSMT4">
                    <p:embed/>
                  </p:oleObj>
                </mc:Choice>
                <mc:Fallback>
                  <p:oleObj name="Equation" r:id="rId5" imgW="291960" imgH="393480" progId="Equation.DSMT4">
                    <p:embed/>
                    <p:pic>
                      <p:nvPicPr>
                        <p:cNvPr id="0" name="Object 4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781925" y="1295400"/>
                          <a:ext cx="676275" cy="9112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CC4313F5-4FFB-3F8E-BA34-68444C30132B}"/>
              </a:ext>
            </a:extLst>
          </p:cNvPr>
          <p:cNvGrpSpPr/>
          <p:nvPr/>
        </p:nvGrpSpPr>
        <p:grpSpPr>
          <a:xfrm>
            <a:off x="1055754" y="1309687"/>
            <a:ext cx="3012571" cy="2582685"/>
            <a:chOff x="795675" y="777997"/>
            <a:chExt cx="3012571" cy="2582685"/>
          </a:xfrm>
        </p:grpSpPr>
        <p:sp>
          <p:nvSpPr>
            <p:cNvPr id="4" name="Isosceles Triangle 3">
              <a:extLst>
                <a:ext uri="{FF2B5EF4-FFF2-40B4-BE49-F238E27FC236}">
                  <a16:creationId xmlns:a16="http://schemas.microsoft.com/office/drawing/2014/main" id="{A74C02E4-A7FA-DBE0-B47A-EE354BD457DA}"/>
                </a:ext>
              </a:extLst>
            </p:cNvPr>
            <p:cNvSpPr/>
            <p:nvPr/>
          </p:nvSpPr>
          <p:spPr>
            <a:xfrm>
              <a:off x="990600" y="1143000"/>
              <a:ext cx="2743200" cy="1698724"/>
            </a:xfrm>
            <a:prstGeom prst="triangle">
              <a:avLst>
                <a:gd name="adj" fmla="val 11328"/>
              </a:avLst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3A79DE3D-67D0-FD63-F897-F7B2720F8E60}"/>
                </a:ext>
              </a:extLst>
            </p:cNvPr>
            <p:cNvCxnSpPr>
              <a:cxnSpLocks/>
            </p:cNvCxnSpPr>
            <p:nvPr/>
          </p:nvCxnSpPr>
          <p:spPr>
            <a:xfrm>
              <a:off x="1295400" y="1143000"/>
              <a:ext cx="625737" cy="1698724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A7B1ECC6-495C-915B-0DA5-17C7E5BA8743}"/>
                </a:ext>
              </a:extLst>
            </p:cNvPr>
            <p:cNvSpPr txBox="1"/>
            <p:nvPr/>
          </p:nvSpPr>
          <p:spPr>
            <a:xfrm>
              <a:off x="1253568" y="777997"/>
              <a:ext cx="3898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vi-VN" sz="2400"/>
                <a:t>A</a:t>
              </a:r>
              <a:endParaRPr lang="en-US" sz="2400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EE1FE4EA-C8BE-4F45-03F4-EF70D701DFA3}"/>
                </a:ext>
              </a:extLst>
            </p:cNvPr>
            <p:cNvSpPr txBox="1"/>
            <p:nvPr/>
          </p:nvSpPr>
          <p:spPr>
            <a:xfrm>
              <a:off x="795675" y="2776686"/>
              <a:ext cx="3898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vi-VN" sz="2400"/>
                <a:t>B</a:t>
              </a:r>
              <a:endParaRPr lang="en-US" sz="2400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04C0F3B9-7008-F7FE-18B6-CA28747B3D3F}"/>
                </a:ext>
              </a:extLst>
            </p:cNvPr>
            <p:cNvSpPr txBox="1"/>
            <p:nvPr/>
          </p:nvSpPr>
          <p:spPr>
            <a:xfrm>
              <a:off x="3400762" y="2899017"/>
              <a:ext cx="4074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vi-VN" sz="2400"/>
                <a:t>C</a:t>
              </a:r>
              <a:endParaRPr lang="en-US" sz="2400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78955EBA-66E3-07EE-0008-1BF497457AB2}"/>
                </a:ext>
              </a:extLst>
            </p:cNvPr>
            <p:cNvSpPr txBox="1"/>
            <p:nvPr/>
          </p:nvSpPr>
          <p:spPr>
            <a:xfrm>
              <a:off x="1653333" y="2813149"/>
              <a:ext cx="4074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vi-VN" sz="2400"/>
                <a:t>D</a:t>
              </a:r>
              <a:endParaRPr lang="en-US" sz="2400"/>
            </a:p>
          </p:txBody>
        </p:sp>
      </p:grpSp>
    </p:spTree>
    <p:extLst>
      <p:ext uri="{BB962C8B-B14F-4D97-AF65-F5344CB8AC3E}">
        <p14:creationId xmlns:p14="http://schemas.microsoft.com/office/powerpoint/2010/main" val="1153984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4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37">
            <a:extLst>
              <a:ext uri="{FF2B5EF4-FFF2-40B4-BE49-F238E27FC236}">
                <a16:creationId xmlns:a16="http://schemas.microsoft.com/office/drawing/2014/main" id="{51AB03D7-523E-CBE6-A109-61A194B3250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828800" y="2667000"/>
            <a:ext cx="5905500" cy="942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4000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Times New Roman"/>
                <a:cs typeface="Times New Roman"/>
              </a:rPr>
              <a:t>Tính chất đường phân giác của tam giác</a:t>
            </a:r>
          </a:p>
        </p:txBody>
      </p:sp>
    </p:spTree>
    <p:extLst>
      <p:ext uri="{BB962C8B-B14F-4D97-AF65-F5344CB8AC3E}">
        <p14:creationId xmlns:p14="http://schemas.microsoft.com/office/powerpoint/2010/main" val="15391698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6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9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Them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53882" dir="13500000" algn="ctr" rotWithShape="0">
            <a:schemeClr val="tx1">
              <a:gamma/>
              <a:shade val="60000"/>
              <a:invGamma/>
              <a:alpha val="50000"/>
            </a:schemeClr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53882" dir="13500000" algn="ctr" rotWithShape="0">
            <a:schemeClr val="tx1">
              <a:gamma/>
              <a:shade val="60000"/>
              <a:invGamma/>
              <a:alpha val="50000"/>
            </a:schemeClr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949</TotalTime>
  <Words>682</Words>
  <Application>Microsoft Office PowerPoint</Application>
  <PresentationFormat>On-screen Show (4:3)</PresentationFormat>
  <Paragraphs>81</Paragraphs>
  <Slides>26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7" baseType="lpstr">
      <vt:lpstr>Arial</vt:lpstr>
      <vt:lpstr>Calibri</vt:lpstr>
      <vt:lpstr>Cambria Math</vt:lpstr>
      <vt:lpstr>iCiel Amerigraf</vt:lpstr>
      <vt:lpstr>Times New Roman</vt:lpstr>
      <vt:lpstr>VNI-Times</vt:lpstr>
      <vt:lpstr>Wingdings</vt:lpstr>
      <vt:lpstr>Wingdings 2</vt:lpstr>
      <vt:lpstr>Office Theme</vt:lpstr>
      <vt:lpstr>1_Office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Vân Nguyễn</cp:lastModifiedBy>
  <cp:revision>61</cp:revision>
  <dcterms:created xsi:type="dcterms:W3CDTF">2020-04-09T01:44:30Z</dcterms:created>
  <dcterms:modified xsi:type="dcterms:W3CDTF">2023-11-20T11:31:28Z</dcterms:modified>
</cp:coreProperties>
</file>