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8" r:id="rId3"/>
    <p:sldId id="284" r:id="rId4"/>
    <p:sldId id="283" r:id="rId5"/>
    <p:sldId id="260" r:id="rId6"/>
    <p:sldId id="265" r:id="rId7"/>
    <p:sldId id="266" r:id="rId8"/>
    <p:sldId id="267" r:id="rId9"/>
    <p:sldId id="268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81" r:id="rId20"/>
    <p:sldId id="282" r:id="rId21"/>
    <p:sldId id="278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B7D5-B7C3-4D0A-9C3F-048A08B9C317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CE06E-4DAF-490C-9BC3-FD87E793E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05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2AE32-EF7B-477A-A705-6ACF2227CC10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86A1E-277F-4873-9CFE-3FDA057DDF8C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5242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21D11D-80AD-4F37-8FA1-8765D53C350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29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3FCF3-57C8-4373-9E97-6D5DC2D086B9}" type="slidenum">
              <a:rPr lang="vi-VN" smtClean="0"/>
              <a:pPr>
                <a:defRPr/>
              </a:pPr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461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3FCF3-57C8-4373-9E97-6D5DC2D086B9}" type="slidenum">
              <a:rPr lang="vi-VN" smtClean="0"/>
              <a:pPr>
                <a:defRPr/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2552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5D3DB-D1F4-48E1-9E64-5D232A6A404F}" type="slidenum">
              <a:rPr lang="en-US"/>
              <a:pPr/>
              <a:t>22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64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04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CE3A49-067E-4B40-BD96-46834B78A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51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2EE4B-2E2E-4291-8E8C-1EA03E9D9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363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258071-FCC9-4607-A884-A242F9BD9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27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3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97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8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4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97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8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23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8BB7-4295-4B8B-BE96-727DB2EDD6D0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FE97-99F6-4ADE-9106-79A4E9E29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1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\nhac%20thieu%20nhi\Hong-Dam-Dau-Xuan-Ma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9.wmf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6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NHAC\nhacdo2\Nhung-Dieu-Thay-Chua-Ke.mp3" TargetMode="External"/><Relationship Id="rId6" Type="http://schemas.openxmlformats.org/officeDocument/2006/relationships/image" Target="../media/image65.gif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audio" Target="../media/audio1.wav"/><Relationship Id="rId9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7388" y="6251575"/>
            <a:ext cx="1905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22613" y="6251575"/>
            <a:ext cx="2898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77200" cy="731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NHIỆT LIỆT CHÀO MỪNG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CÁC EM ĐẾN VỚI TIẾT HỌC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4800600"/>
            <a:ext cx="7896225" cy="650875"/>
          </a:xfrm>
          <a:prstGeom prst="rect">
            <a:avLst/>
          </a:prstGeom>
          <a:gradFill rotWithShape="1">
            <a:gsLst>
              <a:gs pos="0">
                <a:srgbClr val="FFFF00">
                  <a:alpha val="0"/>
                </a:srgbClr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lin ang="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36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Commercial Script" pitchFamily="34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11" name="Picture 11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WordArt 18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77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76319" y="3968"/>
            <a:ext cx="17716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15082" y="5033169"/>
            <a:ext cx="17716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39000" y="5037138"/>
            <a:ext cx="18288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716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42050"/>
            <a:ext cx="9067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WordArt 27"/>
          <p:cNvSpPr>
            <a:spLocks noChangeArrowheads="1" noChangeShapeType="1" noTextEdit="1"/>
          </p:cNvSpPr>
          <p:nvPr/>
        </p:nvSpPr>
        <p:spPr bwMode="auto">
          <a:xfrm>
            <a:off x="2743200" y="1524000"/>
            <a:ext cx="3733800" cy="31242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651788"/>
                <a:gd name="adj2" fmla="val 86417"/>
              </a:avLst>
            </a:prstTxWarp>
          </a:bodyPr>
          <a:lstStyle/>
          <a:p>
            <a:pPr algn="ctr"/>
            <a:r>
              <a:rPr lang="fr-FR" sz="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thi</a:t>
            </a:r>
            <a:r>
              <a:rPr lang="fr-FR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 ®</a:t>
            </a:r>
            <a:r>
              <a:rPr lang="fr-FR" sz="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ua</a:t>
            </a:r>
            <a:r>
              <a:rPr lang="fr-FR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fr-FR" sz="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d¹y</a:t>
            </a:r>
            <a:r>
              <a:rPr lang="fr-FR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fr-FR" sz="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tèt</a:t>
            </a:r>
            <a:r>
              <a:rPr lang="fr-FR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 - </a:t>
            </a:r>
            <a:r>
              <a:rPr lang="fr-FR" sz="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häc</a:t>
            </a:r>
            <a:r>
              <a:rPr lang="fr-FR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fr-FR" sz="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/>
              </a:rPr>
              <a:t>tèt</a:t>
            </a:r>
            <a:endParaRPr lang="en-US" sz="8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meH"/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828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Hong-Dam-Dau-Xuan-M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34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1603375"/>
            <a:ext cx="881062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67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(SGK - 95)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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3,14,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400" b="1" dirty="0">
              <a:latin typeface=".Vn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2835593"/>
              </p:ext>
            </p:extLst>
          </p:nvPr>
        </p:nvGraphicFramePr>
        <p:xfrm>
          <a:off x="357188" y="3746500"/>
          <a:ext cx="8572499" cy="283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274"/>
                <a:gridCol w="1091045"/>
                <a:gridCol w="1091045"/>
                <a:gridCol w="1091045"/>
                <a:gridCol w="1091045"/>
                <a:gridCol w="1091045"/>
              </a:tblGrid>
              <a:tr h="94509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10cm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21cm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6,2cm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75" y="5603875"/>
            <a:ext cx="723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15,7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817203"/>
            <a:ext cx="723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40,8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24538" y="4889500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9438" y="5675313"/>
            <a:ext cx="577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4,4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25" y="4008438"/>
            <a:ext cx="107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21cm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42728" y="0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4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Text Box 16"/>
          <p:cNvSpPr txBox="1">
            <a:spLocks noChangeArrowheads="1"/>
          </p:cNvSpPr>
          <p:nvPr/>
        </p:nvSpPr>
        <p:spPr bwMode="auto">
          <a:xfrm>
            <a:off x="261937" y="2087940"/>
            <a:ext cx="87296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68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- 95) 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BC.</a:t>
            </a:r>
          </a:p>
        </p:txBody>
      </p:sp>
      <p:pic>
        <p:nvPicPr>
          <p:cNvPr id="32053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38450"/>
            <a:ext cx="39957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4766608"/>
            <a:ext cx="9001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Tính độ dài các nửa đường tròn đường kính AC, AB, BC</a:t>
            </a:r>
          </a:p>
          <a:p>
            <a:pPr eaLnBrk="1" hangingPunct="1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Tính tổng hai nửa đường tròn đường kính AB và BC</a:t>
            </a:r>
          </a:p>
          <a:p>
            <a:pPr eaLnBrk="1" hangingPunct="1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Suy 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2728" y="0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95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Text Box 16"/>
          <p:cNvSpPr txBox="1">
            <a:spLocks noChangeArrowheads="1"/>
          </p:cNvSpPr>
          <p:nvPr/>
        </p:nvSpPr>
        <p:spPr bwMode="auto">
          <a:xfrm>
            <a:off x="185737" y="1478340"/>
            <a:ext cx="5910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68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- 95) </a:t>
            </a:r>
            <a:r>
              <a:rPr lang="en-US" sz="24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BC.</a:t>
            </a:r>
          </a:p>
        </p:txBody>
      </p:sp>
      <p:pic>
        <p:nvPicPr>
          <p:cNvPr id="32053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80914"/>
            <a:ext cx="39957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37" y="3286780"/>
            <a:ext cx="141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04800" y="3733800"/>
            <a:ext cx="64436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96000" y="3689132"/>
          <a:ext cx="914400" cy="838200"/>
        </p:xfrm>
        <a:graphic>
          <a:graphicData uri="http://schemas.openxmlformats.org/presentationml/2006/ole">
            <p:oleObj spid="_x0000_s27649" name="Equation" r:id="rId5" imgW="393480" imgH="393480" progId="Equation.DSMT4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04800" y="5862201"/>
            <a:ext cx="6248400" cy="843399"/>
            <a:chOff x="304800" y="5862201"/>
            <a:chExt cx="6248400" cy="843399"/>
          </a:xfrm>
        </p:grpSpPr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04800" y="5862201"/>
              <a:ext cx="10334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graphicFrame>
          <p:nvGraphicFramePr>
            <p:cNvPr id="27650" name="Object 2"/>
            <p:cNvGraphicFramePr>
              <a:graphicFrameLocks noChangeAspect="1"/>
            </p:cNvGraphicFramePr>
            <p:nvPr/>
          </p:nvGraphicFramePr>
          <p:xfrm>
            <a:off x="1303338" y="5867400"/>
            <a:ext cx="5249862" cy="838200"/>
          </p:xfrm>
          <a:graphic>
            <a:graphicData uri="http://schemas.openxmlformats.org/presentationml/2006/ole">
              <p:oleObj spid="_x0000_s27650" name="Equation" r:id="rId6" imgW="2260440" imgH="393480" progId="Equation.DSMT4">
                <p:embed/>
              </p:oleObj>
            </a:graphicData>
          </a:graphic>
        </p:graphicFrame>
      </p:grp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096000" y="4435366"/>
          <a:ext cx="914400" cy="838200"/>
        </p:xfrm>
        <a:graphic>
          <a:graphicData uri="http://schemas.openxmlformats.org/presentationml/2006/ole">
            <p:oleObj spid="_x0000_s27651" name="Equation" r:id="rId7" imgW="393480" imgH="39348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126163" y="5149850"/>
          <a:ext cx="884237" cy="838200"/>
        </p:xfrm>
        <a:graphic>
          <a:graphicData uri="http://schemas.openxmlformats.org/presentationml/2006/ole">
            <p:oleObj spid="_x0000_s27652" name="Equation" r:id="rId8" imgW="380880" imgH="393480" progId="Equation.DSMT4">
              <p:embed/>
            </p:oleObj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247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04787" y="4766608"/>
            <a:ext cx="8786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.d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.1,672 (m)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.d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.1,672(m)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28600" y="1384280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- 95) 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là1,672m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88cm.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2" descr="Bai tap_ 69_ May keo nong nghiep (SGK trang 95)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93818"/>
            <a:ext cx="4114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7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972580"/>
            <a:ext cx="141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52400" y="915412"/>
            <a:ext cx="464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- 95) 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là1,672m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88cm.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2" descr="Bai tap_ 69_ May keo nong nghiep (SGK trang 95)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679450"/>
            <a:ext cx="4114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90600" y="4306431"/>
            <a:ext cx="8001000" cy="2475369"/>
            <a:chOff x="876300" y="4306431"/>
            <a:chExt cx="8001000" cy="2475369"/>
          </a:xfrm>
        </p:grpSpPr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876300" y="4306431"/>
              <a:ext cx="80010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Chu vi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eaLnBrk="1" hangingPunct="1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Chu vi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lăng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lăng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                         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581400" y="4374932"/>
            <a:ext cx="2362200" cy="457200"/>
          </p:xfrm>
          <a:graphic>
            <a:graphicData uri="http://schemas.openxmlformats.org/presentationml/2006/ole">
              <p:oleObj spid="_x0000_s63489" name="Equation" r:id="rId4" imgW="1130040" imgH="228600" progId="Equation.DSMT4">
                <p:embed/>
              </p:oleObj>
            </a:graphicData>
          </a:graphic>
        </p:graphicFrame>
        <p:graphicFrame>
          <p:nvGraphicFramePr>
            <p:cNvPr id="63490" name="Object 2"/>
            <p:cNvGraphicFramePr>
              <a:graphicFrameLocks noChangeAspect="1"/>
            </p:cNvGraphicFramePr>
            <p:nvPr/>
          </p:nvGraphicFramePr>
          <p:xfrm>
            <a:off x="3810000" y="4787464"/>
            <a:ext cx="2228850" cy="457200"/>
          </p:xfrm>
          <a:graphic>
            <a:graphicData uri="http://schemas.openxmlformats.org/presentationml/2006/ole">
              <p:oleObj spid="_x0000_s63490" name="Equation" r:id="rId5" imgW="1066680" imgH="228600" progId="Equation.DSMT4">
                <p:embed/>
              </p:oleObj>
            </a:graphicData>
          </a:graphic>
        </p:graphicFrame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4914900" y="5642302"/>
            <a:ext cx="1936750" cy="406400"/>
          </p:xfrm>
          <a:graphic>
            <a:graphicData uri="http://schemas.openxmlformats.org/presentationml/2006/ole">
              <p:oleObj spid="_x0000_s63491" name="Equation" r:id="rId6" imgW="927000" imgH="203040" progId="Equation.DSMT4">
                <p:embed/>
              </p:oleObj>
            </a:graphicData>
          </a:graphic>
        </p:graphicFrame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5372100" y="5943600"/>
            <a:ext cx="2095500" cy="838200"/>
          </p:xfrm>
          <a:graphic>
            <a:graphicData uri="http://schemas.openxmlformats.org/presentationml/2006/ole">
              <p:oleObj spid="_x0000_s63492" name="Equation" r:id="rId7" imgW="1002960" imgH="419040" progId="Equation.DSMT4">
                <p:embed/>
              </p:oleObj>
            </a:graphicData>
          </a:graphic>
        </p:graphicFrame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22612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8638" y="1255604"/>
            <a:ext cx="1909762" cy="190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23825" y="1255604"/>
            <a:ext cx="366713" cy="1905000"/>
            <a:chOff x="78" y="672"/>
            <a:chExt cx="231" cy="1200"/>
          </a:xfrm>
        </p:grpSpPr>
        <p:sp>
          <p:nvSpPr>
            <p:cNvPr id="16441" name="Line 4"/>
            <p:cNvSpPr>
              <a:spLocks noChangeShapeType="1"/>
            </p:cNvSpPr>
            <p:nvPr/>
          </p:nvSpPr>
          <p:spPr bwMode="auto">
            <a:xfrm>
              <a:off x="288" y="67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Text Box 5"/>
            <p:cNvSpPr txBox="1">
              <a:spLocks noChangeArrowheads="1"/>
            </p:cNvSpPr>
            <p:nvPr/>
          </p:nvSpPr>
          <p:spPr bwMode="auto">
            <a:xfrm rot="-5400000">
              <a:off x="-22" y="11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4cm</a:t>
              </a:r>
            </a:p>
          </p:txBody>
        </p:sp>
      </p:grpSp>
      <p:sp>
        <p:nvSpPr>
          <p:cNvPr id="16388" name="Oval 6" descr="Dark upward diagonal"/>
          <p:cNvSpPr>
            <a:spLocks noChangeArrowheads="1"/>
          </p:cNvSpPr>
          <p:nvPr/>
        </p:nvSpPr>
        <p:spPr bwMode="auto">
          <a:xfrm>
            <a:off x="533400" y="1255604"/>
            <a:ext cx="1911350" cy="1914525"/>
          </a:xfrm>
          <a:prstGeom prst="ellipse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481138" y="12556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H="1">
            <a:off x="528638" y="2198579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9"/>
          <p:cNvGrpSpPr>
            <a:grpSpLocks/>
          </p:cNvGrpSpPr>
          <p:nvPr/>
        </p:nvGrpSpPr>
        <p:grpSpPr bwMode="auto">
          <a:xfrm>
            <a:off x="2971800" y="1255604"/>
            <a:ext cx="2366963" cy="1909762"/>
            <a:chOff x="1872" y="672"/>
            <a:chExt cx="1491" cy="1203"/>
          </a:xfrm>
        </p:grpSpPr>
        <p:sp>
          <p:nvSpPr>
            <p:cNvPr id="16437" name="Rectangle 10"/>
            <p:cNvSpPr>
              <a:spLocks noChangeArrowheads="1"/>
            </p:cNvSpPr>
            <p:nvPr/>
          </p:nvSpPr>
          <p:spPr bwMode="auto">
            <a:xfrm>
              <a:off x="2160" y="672"/>
              <a:ext cx="1203" cy="1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38" name="Group 11"/>
            <p:cNvGrpSpPr>
              <a:grpSpLocks/>
            </p:cNvGrpSpPr>
            <p:nvPr/>
          </p:nvGrpSpPr>
          <p:grpSpPr bwMode="auto">
            <a:xfrm>
              <a:off x="1872" y="672"/>
              <a:ext cx="231" cy="1200"/>
              <a:chOff x="78" y="672"/>
              <a:chExt cx="231" cy="1200"/>
            </a:xfrm>
          </p:grpSpPr>
          <p:sp>
            <p:nvSpPr>
              <p:cNvPr id="16439" name="Line 12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-22" y="112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4cm</a:t>
                </a:r>
              </a:p>
            </p:txBody>
          </p:sp>
        </p:grpSp>
      </p:grp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3430588" y="1255604"/>
            <a:ext cx="1909762" cy="190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>
            <a:off x="4383088" y="12556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 flipH="1" flipV="1">
            <a:off x="3409950" y="2157304"/>
            <a:ext cx="1924050" cy="17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Oval 17" descr="Dark upward diagonal"/>
          <p:cNvSpPr>
            <a:spLocks noChangeArrowheads="1"/>
          </p:cNvSpPr>
          <p:nvPr/>
        </p:nvSpPr>
        <p:spPr bwMode="auto">
          <a:xfrm>
            <a:off x="3429000" y="1260366"/>
            <a:ext cx="1911350" cy="1914525"/>
          </a:xfrm>
          <a:prstGeom prst="ellipse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rc 18"/>
          <p:cNvSpPr>
            <a:spLocks/>
          </p:cNvSpPr>
          <p:nvPr/>
        </p:nvSpPr>
        <p:spPr bwMode="auto">
          <a:xfrm>
            <a:off x="3352800" y="2174766"/>
            <a:ext cx="996950" cy="987425"/>
          </a:xfrm>
          <a:custGeom>
            <a:avLst/>
            <a:gdLst>
              <a:gd name="T0" fmla="*/ 2147483647 w 21600"/>
              <a:gd name="T1" fmla="*/ 0 h 21522"/>
              <a:gd name="T2" fmla="*/ 2147483647 w 21600"/>
              <a:gd name="T3" fmla="*/ 2147483647 h 21522"/>
              <a:gd name="T4" fmla="*/ 0 w 21600"/>
              <a:gd name="T5" fmla="*/ 2147483647 h 21522"/>
              <a:gd name="T6" fmla="*/ 0 60000 65536"/>
              <a:gd name="T7" fmla="*/ 0 60000 65536"/>
              <a:gd name="T8" fmla="*/ 0 60000 65536"/>
              <a:gd name="T9" fmla="*/ 0 w 21600"/>
              <a:gd name="T10" fmla="*/ 0 h 21522"/>
              <a:gd name="T11" fmla="*/ 21600 w 21600"/>
              <a:gd name="T12" fmla="*/ 21522 h 21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22" fill="none" extrusionOk="0">
                <a:moveTo>
                  <a:pt x="1832" y="-1"/>
                </a:moveTo>
                <a:cubicBezTo>
                  <a:pt x="13010" y="951"/>
                  <a:pt x="21600" y="10302"/>
                  <a:pt x="21600" y="21522"/>
                </a:cubicBezTo>
              </a:path>
              <a:path w="21600" h="21522" stroke="0" extrusionOk="0">
                <a:moveTo>
                  <a:pt x="1832" y="-1"/>
                </a:moveTo>
                <a:cubicBezTo>
                  <a:pt x="13010" y="951"/>
                  <a:pt x="21600" y="10302"/>
                  <a:pt x="21600" y="21522"/>
                </a:cubicBezTo>
                <a:lnTo>
                  <a:pt x="0" y="21522"/>
                </a:lnTo>
                <a:lnTo>
                  <a:pt x="1832" y="-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3429000" y="2174766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>
            <a:off x="3429000" y="3165366"/>
            <a:ext cx="92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Arc 21"/>
          <p:cNvSpPr>
            <a:spLocks/>
          </p:cNvSpPr>
          <p:nvPr/>
        </p:nvSpPr>
        <p:spPr bwMode="auto">
          <a:xfrm rot="-5400000">
            <a:off x="4328319" y="2229535"/>
            <a:ext cx="1058863" cy="987425"/>
          </a:xfrm>
          <a:custGeom>
            <a:avLst/>
            <a:gdLst>
              <a:gd name="T0" fmla="*/ 2147483647 w 21600"/>
              <a:gd name="T1" fmla="*/ 0 h 21522"/>
              <a:gd name="T2" fmla="*/ 2147483647 w 21600"/>
              <a:gd name="T3" fmla="*/ 2147483647 h 21522"/>
              <a:gd name="T4" fmla="*/ 0 w 21600"/>
              <a:gd name="T5" fmla="*/ 2147483647 h 21522"/>
              <a:gd name="T6" fmla="*/ 0 60000 65536"/>
              <a:gd name="T7" fmla="*/ 0 60000 65536"/>
              <a:gd name="T8" fmla="*/ 0 60000 65536"/>
              <a:gd name="T9" fmla="*/ 0 w 21600"/>
              <a:gd name="T10" fmla="*/ 0 h 21522"/>
              <a:gd name="T11" fmla="*/ 21600 w 21600"/>
              <a:gd name="T12" fmla="*/ 21522 h 21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22" fill="none" extrusionOk="0">
                <a:moveTo>
                  <a:pt x="1832" y="-1"/>
                </a:moveTo>
                <a:cubicBezTo>
                  <a:pt x="13010" y="951"/>
                  <a:pt x="21600" y="10302"/>
                  <a:pt x="21600" y="21522"/>
                </a:cubicBezTo>
              </a:path>
              <a:path w="21600" h="21522" stroke="0" extrusionOk="0">
                <a:moveTo>
                  <a:pt x="1832" y="-1"/>
                </a:moveTo>
                <a:cubicBezTo>
                  <a:pt x="13010" y="951"/>
                  <a:pt x="21600" y="10302"/>
                  <a:pt x="21600" y="21522"/>
                </a:cubicBezTo>
                <a:lnTo>
                  <a:pt x="0" y="21522"/>
                </a:lnTo>
                <a:lnTo>
                  <a:pt x="1832" y="-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rot="-5400000">
            <a:off x="4859338" y="26780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23"/>
          <p:cNvSpPr>
            <a:spLocks noChangeShapeType="1"/>
          </p:cNvSpPr>
          <p:nvPr/>
        </p:nvSpPr>
        <p:spPr bwMode="auto">
          <a:xfrm rot="-5400000">
            <a:off x="4865688" y="2684354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24"/>
          <p:cNvSpPr>
            <a:spLocks noChangeShapeType="1"/>
          </p:cNvSpPr>
          <p:nvPr/>
        </p:nvSpPr>
        <p:spPr bwMode="auto">
          <a:xfrm flipH="1">
            <a:off x="3429000" y="2174766"/>
            <a:ext cx="1938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 flipV="1">
            <a:off x="4364038" y="1266716"/>
            <a:ext cx="0" cy="18843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Rectangle 26"/>
          <p:cNvSpPr>
            <a:spLocks noChangeArrowheads="1"/>
          </p:cNvSpPr>
          <p:nvPr/>
        </p:nvSpPr>
        <p:spPr bwMode="auto">
          <a:xfrm>
            <a:off x="6472238" y="1103204"/>
            <a:ext cx="1909762" cy="190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5" name="Group 27"/>
          <p:cNvGrpSpPr>
            <a:grpSpLocks/>
          </p:cNvGrpSpPr>
          <p:nvPr/>
        </p:nvGrpSpPr>
        <p:grpSpPr bwMode="auto">
          <a:xfrm>
            <a:off x="6026150" y="1103204"/>
            <a:ext cx="366713" cy="1905000"/>
            <a:chOff x="78" y="672"/>
            <a:chExt cx="231" cy="1200"/>
          </a:xfrm>
        </p:grpSpPr>
        <p:sp>
          <p:nvSpPr>
            <p:cNvPr id="16435" name="Line 28"/>
            <p:cNvSpPr>
              <a:spLocks noChangeShapeType="1"/>
            </p:cNvSpPr>
            <p:nvPr/>
          </p:nvSpPr>
          <p:spPr bwMode="auto">
            <a:xfrm>
              <a:off x="288" y="67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Text Box 29"/>
            <p:cNvSpPr txBox="1">
              <a:spLocks noChangeArrowheads="1"/>
            </p:cNvSpPr>
            <p:nvPr/>
          </p:nvSpPr>
          <p:spPr bwMode="auto">
            <a:xfrm rot="-5400000">
              <a:off x="-22" y="11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4cm</a:t>
              </a:r>
            </a:p>
          </p:txBody>
        </p:sp>
      </p:grpSp>
      <p:sp>
        <p:nvSpPr>
          <p:cNvPr id="16406" name="Oval 30" descr="Light downward diagonal"/>
          <p:cNvSpPr>
            <a:spLocks noChangeArrowheads="1"/>
          </p:cNvSpPr>
          <p:nvPr/>
        </p:nvSpPr>
        <p:spPr bwMode="auto">
          <a:xfrm>
            <a:off x="6477000" y="1103204"/>
            <a:ext cx="1911350" cy="1914525"/>
          </a:xfrm>
          <a:prstGeom prst="ellipse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31"/>
          <p:cNvSpPr>
            <a:spLocks noChangeShapeType="1"/>
          </p:cNvSpPr>
          <p:nvPr/>
        </p:nvSpPr>
        <p:spPr bwMode="auto">
          <a:xfrm>
            <a:off x="7424738" y="11032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2"/>
          <p:cNvSpPr>
            <a:spLocks noChangeShapeType="1"/>
          </p:cNvSpPr>
          <p:nvPr/>
        </p:nvSpPr>
        <p:spPr bwMode="auto">
          <a:xfrm flipH="1">
            <a:off x="6472238" y="2046179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3"/>
          <p:cNvSpPr>
            <a:spLocks noChangeShapeType="1"/>
          </p:cNvSpPr>
          <p:nvPr/>
        </p:nvSpPr>
        <p:spPr bwMode="auto">
          <a:xfrm flipH="1">
            <a:off x="7399338" y="1123841"/>
            <a:ext cx="17462" cy="1912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34"/>
          <p:cNvSpPr>
            <a:spLocks noChangeShapeType="1"/>
          </p:cNvSpPr>
          <p:nvPr/>
        </p:nvSpPr>
        <p:spPr bwMode="auto">
          <a:xfrm flipH="1">
            <a:off x="6484938" y="2046179"/>
            <a:ext cx="18494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Arc 35"/>
          <p:cNvSpPr>
            <a:spLocks/>
          </p:cNvSpPr>
          <p:nvPr/>
        </p:nvSpPr>
        <p:spPr bwMode="auto">
          <a:xfrm>
            <a:off x="6484938" y="2046179"/>
            <a:ext cx="9144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Arc 36"/>
          <p:cNvSpPr>
            <a:spLocks/>
          </p:cNvSpPr>
          <p:nvPr/>
        </p:nvSpPr>
        <p:spPr bwMode="auto">
          <a:xfrm rot="4494117">
            <a:off x="6461919" y="903972"/>
            <a:ext cx="914400" cy="1119188"/>
          </a:xfrm>
          <a:custGeom>
            <a:avLst/>
            <a:gdLst>
              <a:gd name="T0" fmla="*/ 2147483647 w 21600"/>
              <a:gd name="T1" fmla="*/ 0 h 22563"/>
              <a:gd name="T2" fmla="*/ 2147483647 w 21600"/>
              <a:gd name="T3" fmla="*/ 2147483647 h 22563"/>
              <a:gd name="T4" fmla="*/ 0 w 21600"/>
              <a:gd name="T5" fmla="*/ 2147483647 h 22563"/>
              <a:gd name="T6" fmla="*/ 0 60000 65536"/>
              <a:gd name="T7" fmla="*/ 0 60000 65536"/>
              <a:gd name="T8" fmla="*/ 0 60000 65536"/>
              <a:gd name="T9" fmla="*/ 0 w 21600"/>
              <a:gd name="T10" fmla="*/ 0 h 22563"/>
              <a:gd name="T11" fmla="*/ 21600 w 21600"/>
              <a:gd name="T12" fmla="*/ 22563 h 22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563" fill="none" extrusionOk="0">
                <a:moveTo>
                  <a:pt x="5369" y="0"/>
                </a:moveTo>
                <a:cubicBezTo>
                  <a:pt x="14921" y="2451"/>
                  <a:pt x="21600" y="11060"/>
                  <a:pt x="21600" y="20922"/>
                </a:cubicBezTo>
                <a:cubicBezTo>
                  <a:pt x="21600" y="21469"/>
                  <a:pt x="21579" y="22016"/>
                  <a:pt x="21537" y="22562"/>
                </a:cubicBezTo>
              </a:path>
              <a:path w="21600" h="22563" stroke="0" extrusionOk="0">
                <a:moveTo>
                  <a:pt x="5369" y="0"/>
                </a:moveTo>
                <a:cubicBezTo>
                  <a:pt x="14921" y="2451"/>
                  <a:pt x="21600" y="11060"/>
                  <a:pt x="21600" y="20922"/>
                </a:cubicBezTo>
                <a:cubicBezTo>
                  <a:pt x="21600" y="21469"/>
                  <a:pt x="21579" y="22016"/>
                  <a:pt x="21537" y="22562"/>
                </a:cubicBezTo>
                <a:lnTo>
                  <a:pt x="0" y="20922"/>
                </a:lnTo>
                <a:lnTo>
                  <a:pt x="5369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Arc 37"/>
          <p:cNvSpPr>
            <a:spLocks/>
          </p:cNvSpPr>
          <p:nvPr/>
        </p:nvSpPr>
        <p:spPr bwMode="auto">
          <a:xfrm rot="10800000">
            <a:off x="7439025" y="1049229"/>
            <a:ext cx="952500" cy="976312"/>
          </a:xfrm>
          <a:custGeom>
            <a:avLst/>
            <a:gdLst>
              <a:gd name="T0" fmla="*/ 0 w 22492"/>
              <a:gd name="T1" fmla="*/ 2147483647 h 21600"/>
              <a:gd name="T2" fmla="*/ 2147483647 w 22492"/>
              <a:gd name="T3" fmla="*/ 2147483647 h 21600"/>
              <a:gd name="T4" fmla="*/ 2147483647 w 22492"/>
              <a:gd name="T5" fmla="*/ 2147483647 h 21600"/>
              <a:gd name="T6" fmla="*/ 0 60000 65536"/>
              <a:gd name="T7" fmla="*/ 0 60000 65536"/>
              <a:gd name="T8" fmla="*/ 0 60000 65536"/>
              <a:gd name="T9" fmla="*/ 0 w 22492"/>
              <a:gd name="T10" fmla="*/ 0 h 21600"/>
              <a:gd name="T11" fmla="*/ 22492 w 224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2" h="21600" fill="none" extrusionOk="0">
                <a:moveTo>
                  <a:pt x="-1" y="21"/>
                </a:moveTo>
                <a:cubicBezTo>
                  <a:pt x="323" y="7"/>
                  <a:pt x="647" y="-1"/>
                  <a:pt x="972" y="0"/>
                </a:cubicBezTo>
                <a:cubicBezTo>
                  <a:pt x="12180" y="0"/>
                  <a:pt x="21527" y="8573"/>
                  <a:pt x="22491" y="19741"/>
                </a:cubicBezTo>
              </a:path>
              <a:path w="22492" h="21600" stroke="0" extrusionOk="0">
                <a:moveTo>
                  <a:pt x="-1" y="21"/>
                </a:moveTo>
                <a:cubicBezTo>
                  <a:pt x="323" y="7"/>
                  <a:pt x="647" y="-1"/>
                  <a:pt x="972" y="0"/>
                </a:cubicBezTo>
                <a:cubicBezTo>
                  <a:pt x="12180" y="0"/>
                  <a:pt x="21527" y="8573"/>
                  <a:pt x="22491" y="19741"/>
                </a:cubicBezTo>
                <a:lnTo>
                  <a:pt x="972" y="21600"/>
                </a:lnTo>
                <a:lnTo>
                  <a:pt x="-1" y="2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Arc 38"/>
          <p:cNvSpPr>
            <a:spLocks/>
          </p:cNvSpPr>
          <p:nvPr/>
        </p:nvSpPr>
        <p:spPr bwMode="auto">
          <a:xfrm flipH="1">
            <a:off x="7399338" y="2046179"/>
            <a:ext cx="9906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39"/>
          <p:cNvSpPr>
            <a:spLocks noChangeShapeType="1"/>
          </p:cNvSpPr>
          <p:nvPr/>
        </p:nvSpPr>
        <p:spPr bwMode="auto">
          <a:xfrm>
            <a:off x="6477000" y="11032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0"/>
          <p:cNvSpPr>
            <a:spLocks noChangeShapeType="1"/>
          </p:cNvSpPr>
          <p:nvPr/>
        </p:nvSpPr>
        <p:spPr bwMode="auto">
          <a:xfrm>
            <a:off x="6477000" y="110320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1"/>
          <p:cNvSpPr>
            <a:spLocks noChangeShapeType="1"/>
          </p:cNvSpPr>
          <p:nvPr/>
        </p:nvSpPr>
        <p:spPr bwMode="auto">
          <a:xfrm>
            <a:off x="8382000" y="11032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42"/>
          <p:cNvSpPr>
            <a:spLocks noChangeShapeType="1"/>
          </p:cNvSpPr>
          <p:nvPr/>
        </p:nvSpPr>
        <p:spPr bwMode="auto">
          <a:xfrm>
            <a:off x="6477000" y="300820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19" name="Group 43"/>
          <p:cNvGrpSpPr>
            <a:grpSpLocks/>
          </p:cNvGrpSpPr>
          <p:nvPr/>
        </p:nvGrpSpPr>
        <p:grpSpPr bwMode="auto">
          <a:xfrm>
            <a:off x="6477000" y="3078054"/>
            <a:ext cx="1905000" cy="366712"/>
            <a:chOff x="4080" y="1820"/>
            <a:chExt cx="1200" cy="231"/>
          </a:xfrm>
        </p:grpSpPr>
        <p:sp>
          <p:nvSpPr>
            <p:cNvPr id="16433" name="Text Box 44"/>
            <p:cNvSpPr txBox="1">
              <a:spLocks noChangeArrowheads="1"/>
            </p:cNvSpPr>
            <p:nvPr/>
          </p:nvSpPr>
          <p:spPr bwMode="auto">
            <a:xfrm>
              <a:off x="4499" y="18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4cm</a:t>
              </a:r>
            </a:p>
          </p:txBody>
        </p:sp>
        <p:sp>
          <p:nvSpPr>
            <p:cNvPr id="16434" name="Line 45"/>
            <p:cNvSpPr>
              <a:spLocks noChangeShapeType="1"/>
            </p:cNvSpPr>
            <p:nvPr/>
          </p:nvSpPr>
          <p:spPr bwMode="auto">
            <a:xfrm>
              <a:off x="4080" y="187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20" name="Group 46"/>
          <p:cNvGrpSpPr>
            <a:grpSpLocks/>
          </p:cNvGrpSpPr>
          <p:nvPr/>
        </p:nvGrpSpPr>
        <p:grpSpPr bwMode="auto">
          <a:xfrm>
            <a:off x="3429000" y="3236804"/>
            <a:ext cx="1905000" cy="366712"/>
            <a:chOff x="4080" y="1820"/>
            <a:chExt cx="1200" cy="231"/>
          </a:xfrm>
        </p:grpSpPr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4499" y="18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4cm</a:t>
              </a:r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4080" y="187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21" name="Group 49"/>
          <p:cNvGrpSpPr>
            <a:grpSpLocks/>
          </p:cNvGrpSpPr>
          <p:nvPr/>
        </p:nvGrpSpPr>
        <p:grpSpPr bwMode="auto">
          <a:xfrm>
            <a:off x="533400" y="3263791"/>
            <a:ext cx="1905000" cy="366713"/>
            <a:chOff x="4080" y="1820"/>
            <a:chExt cx="1200" cy="231"/>
          </a:xfrm>
        </p:grpSpPr>
        <p:sp>
          <p:nvSpPr>
            <p:cNvPr id="16429" name="Text Box 50"/>
            <p:cNvSpPr txBox="1">
              <a:spLocks noChangeArrowheads="1"/>
            </p:cNvSpPr>
            <p:nvPr/>
          </p:nvSpPr>
          <p:spPr bwMode="auto">
            <a:xfrm>
              <a:off x="4499" y="18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4cm</a:t>
              </a:r>
            </a:p>
          </p:txBody>
        </p:sp>
        <p:sp>
          <p:nvSpPr>
            <p:cNvPr id="16430" name="Line 51"/>
            <p:cNvSpPr>
              <a:spLocks noChangeShapeType="1"/>
            </p:cNvSpPr>
            <p:nvPr/>
          </p:nvSpPr>
          <p:spPr bwMode="auto">
            <a:xfrm>
              <a:off x="4080" y="187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228600" y="536466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 err="1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70(SGK </a:t>
            </a:r>
            <a:r>
              <a:rPr lang="en-US" sz="2400" b="1" u="sng" dirty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- 95))</a:t>
            </a:r>
          </a:p>
        </p:txBody>
      </p:sp>
      <p:sp>
        <p:nvSpPr>
          <p:cNvPr id="16423" name="Text Box 53"/>
          <p:cNvSpPr txBox="1">
            <a:spLocks noChangeArrowheads="1"/>
          </p:cNvSpPr>
          <p:nvPr/>
        </p:nvSpPr>
        <p:spPr bwMode="auto">
          <a:xfrm>
            <a:off x="609600" y="3673366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 52</a:t>
            </a:r>
          </a:p>
        </p:txBody>
      </p:sp>
      <p:sp>
        <p:nvSpPr>
          <p:cNvPr id="16424" name="Text Box 54"/>
          <p:cNvSpPr txBox="1">
            <a:spLocks noChangeArrowheads="1"/>
          </p:cNvSpPr>
          <p:nvPr/>
        </p:nvSpPr>
        <p:spPr bwMode="auto">
          <a:xfrm>
            <a:off x="3733800" y="3597166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53</a:t>
            </a:r>
          </a:p>
        </p:txBody>
      </p:sp>
      <p:sp>
        <p:nvSpPr>
          <p:cNvPr id="16425" name="Text Box 55"/>
          <p:cNvSpPr txBox="1">
            <a:spLocks noChangeArrowheads="1"/>
          </p:cNvSpPr>
          <p:nvPr/>
        </p:nvSpPr>
        <p:spPr bwMode="auto">
          <a:xfrm>
            <a:off x="6858000" y="346540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 54</a:t>
            </a:r>
          </a:p>
        </p:txBody>
      </p:sp>
      <p:pic>
        <p:nvPicPr>
          <p:cNvPr id="8195" name="Ink 3"/>
          <p:cNvPicPr>
            <a:picLocks noRot="1" noChangeAspect="1" noEditPoint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766"/>
            <a:ext cx="0" cy="0"/>
          </a:xfrm>
          <a:prstGeom prst="rect">
            <a:avLst/>
          </a:prstGeom>
        </p:spPr>
      </p:pic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152400" y="4282966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400" b="1" dirty="0" err="1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52"/>
          <p:cNvSpPr txBox="1">
            <a:spLocks noChangeArrowheads="1"/>
          </p:cNvSpPr>
          <p:nvPr/>
        </p:nvSpPr>
        <p:spPr bwMode="auto">
          <a:xfrm>
            <a:off x="152400" y="4892566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52: </a:t>
            </a:r>
            <a:endParaRPr lang="en-US" sz="2400" b="1" dirty="0">
              <a:solidFill>
                <a:srgbClr val="E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1447800" y="4908332"/>
          <a:ext cx="3200400" cy="457200"/>
        </p:xfrm>
        <a:graphic>
          <a:graphicData uri="http://schemas.openxmlformats.org/presentationml/2006/ole">
            <p:oleObj spid="_x0000_s8223" name="Equation" r:id="rId4" imgW="1549080" imgH="228600" progId="Equation.DSMT4">
              <p:embed/>
            </p:oleObj>
          </a:graphicData>
        </a:graphic>
      </p:graphicFrame>
      <p:sp>
        <p:nvSpPr>
          <p:cNvPr id="64" name="Text Box 52"/>
          <p:cNvSpPr txBox="1">
            <a:spLocks noChangeArrowheads="1"/>
          </p:cNvSpPr>
          <p:nvPr/>
        </p:nvSpPr>
        <p:spPr bwMode="auto">
          <a:xfrm>
            <a:off x="152400" y="5502166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53: </a:t>
            </a:r>
            <a:endParaRPr lang="en-US" sz="2400" b="1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4" name="Object 32"/>
          <p:cNvGraphicFramePr>
            <a:graphicFrameLocks noChangeAspect="1"/>
          </p:cNvGraphicFramePr>
          <p:nvPr/>
        </p:nvGraphicFramePr>
        <p:xfrm>
          <a:off x="1447800" y="5349766"/>
          <a:ext cx="6113463" cy="762000"/>
        </p:xfrm>
        <a:graphic>
          <a:graphicData uri="http://schemas.openxmlformats.org/presentationml/2006/ole">
            <p:oleObj spid="_x0000_s8224" name="Equation" r:id="rId5" imgW="2958840" imgH="393480" progId="Equation.DSMT4">
              <p:embed/>
            </p:oleObj>
          </a:graphicData>
        </a:graphic>
      </p:graphicFrame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152400" y="6111766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54: </a:t>
            </a:r>
            <a:endParaRPr lang="en-US" sz="2400" b="1" dirty="0">
              <a:solidFill>
                <a:srgbClr val="E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1447800" y="6019800"/>
          <a:ext cx="3411537" cy="762000"/>
        </p:xfrm>
        <a:graphic>
          <a:graphicData uri="http://schemas.openxmlformats.org/presentationml/2006/ole">
            <p:oleObj spid="_x0000_s8225" name="Equation" r:id="rId6" imgW="1650960" imgH="393480" progId="Equation.DSMT4">
              <p:embed/>
            </p:oleObj>
          </a:graphicData>
        </a:graphic>
      </p:graphicFrame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15014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98046590-gap-rut-sam-xe-dap-cho-con--1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5500"/>
            <a:ext cx="39052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343400" y="904875"/>
            <a:ext cx="464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650mm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2714625" y="347884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762000" y="3978909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vành xe đạp là: </a:t>
            </a:r>
          </a:p>
        </p:txBody>
      </p:sp>
      <p:graphicFrame>
        <p:nvGraphicFramePr>
          <p:cNvPr id="375819" name="Object 2"/>
          <p:cNvGraphicFramePr>
            <a:graphicFrameLocks noChangeAspect="1"/>
          </p:cNvGraphicFramePr>
          <p:nvPr/>
        </p:nvGraphicFramePr>
        <p:xfrm>
          <a:off x="685800" y="4616450"/>
          <a:ext cx="5715000" cy="460375"/>
        </p:xfrm>
        <a:graphic>
          <a:graphicData uri="http://schemas.openxmlformats.org/presentationml/2006/ole">
            <p:oleObj spid="_x0000_s9245" name="Equation" r:id="rId4" imgW="2273040" imgH="203040" progId="Equation.DSMT4">
              <p:embed/>
            </p:oleObj>
          </a:graphicData>
        </a:graphic>
      </p:graphicFrame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609600" y="5190172"/>
            <a:ext cx="81772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 đường khi bánh xe quay được 700 vòng là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2041.700 = 1 428 700(mm) = 1428,7(m).</a:t>
            </a: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214313" y="6167735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 ra quãng đường từ nhà An đến trường là: 1428,7m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9564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7" grpId="0"/>
      <p:bldP spid="375818" grpId="0"/>
      <p:bldP spid="3758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76200" y="762000"/>
            <a:ext cx="45720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72( SGK/96).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540 mm.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cua-roa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200 mm.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AOB</a:t>
            </a:r>
          </a:p>
        </p:txBody>
      </p:sp>
      <p:sp>
        <p:nvSpPr>
          <p:cNvPr id="3" name="Oval 50" descr="Parchment"/>
          <p:cNvSpPr>
            <a:spLocks noChangeArrowheads="1"/>
          </p:cNvSpPr>
          <p:nvPr/>
        </p:nvSpPr>
        <p:spPr bwMode="auto">
          <a:xfrm>
            <a:off x="6067425" y="889938"/>
            <a:ext cx="1752600" cy="1752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Line 54"/>
          <p:cNvSpPr>
            <a:spLocks noChangeShapeType="1"/>
          </p:cNvSpPr>
          <p:nvPr/>
        </p:nvSpPr>
        <p:spPr bwMode="auto">
          <a:xfrm flipV="1">
            <a:off x="6969125" y="1377301"/>
            <a:ext cx="758825" cy="411162"/>
          </a:xfrm>
          <a:prstGeom prst="line">
            <a:avLst/>
          </a:prstGeom>
          <a:noFill/>
          <a:ln w="127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55"/>
          <p:cNvSpPr>
            <a:spLocks noChangeShapeType="1"/>
          </p:cNvSpPr>
          <p:nvPr/>
        </p:nvSpPr>
        <p:spPr bwMode="auto">
          <a:xfrm flipH="1" flipV="1">
            <a:off x="6130925" y="1423338"/>
            <a:ext cx="838200" cy="365125"/>
          </a:xfrm>
          <a:prstGeom prst="line">
            <a:avLst/>
          </a:prstGeom>
          <a:noFill/>
          <a:ln w="127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56"/>
          <p:cNvSpPr>
            <a:spLocks noChangeShapeType="1"/>
          </p:cNvSpPr>
          <p:nvPr/>
        </p:nvSpPr>
        <p:spPr bwMode="auto">
          <a:xfrm flipH="1">
            <a:off x="5303838" y="1423338"/>
            <a:ext cx="838200" cy="22860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7734300" y="1370951"/>
            <a:ext cx="898525" cy="2362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rc 61"/>
          <p:cNvSpPr>
            <a:spLocks/>
          </p:cNvSpPr>
          <p:nvPr/>
        </p:nvSpPr>
        <p:spPr bwMode="auto">
          <a:xfrm>
            <a:off x="6781800" y="1585263"/>
            <a:ext cx="338138" cy="319088"/>
          </a:xfrm>
          <a:custGeom>
            <a:avLst/>
            <a:gdLst>
              <a:gd name="T0" fmla="*/ 0 w 33282"/>
              <a:gd name="T1" fmla="*/ 127872 h 21600"/>
              <a:gd name="T2" fmla="*/ 338138 w 33282"/>
              <a:gd name="T3" fmla="*/ 104560 h 21600"/>
              <a:gd name="T4" fmla="*/ 175683 w 33282"/>
              <a:gd name="T5" fmla="*/ 319088 h 21600"/>
              <a:gd name="T6" fmla="*/ 0 60000 65536"/>
              <a:gd name="T7" fmla="*/ 0 60000 65536"/>
              <a:gd name="T8" fmla="*/ 0 60000 65536"/>
              <a:gd name="T9" fmla="*/ 0 w 33282"/>
              <a:gd name="T10" fmla="*/ 0 h 21600"/>
              <a:gd name="T11" fmla="*/ 33282 w 332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82" h="21600" fill="none" extrusionOk="0">
                <a:moveTo>
                  <a:pt x="0" y="8656"/>
                </a:moveTo>
                <a:cubicBezTo>
                  <a:pt x="4078" y="3207"/>
                  <a:pt x="10486" y="-1"/>
                  <a:pt x="17292" y="0"/>
                </a:cubicBezTo>
                <a:cubicBezTo>
                  <a:pt x="23381" y="0"/>
                  <a:pt x="29187" y="2570"/>
                  <a:pt x="33281" y="7078"/>
                </a:cubicBezTo>
              </a:path>
              <a:path w="33282" h="21600" stroke="0" extrusionOk="0">
                <a:moveTo>
                  <a:pt x="0" y="8656"/>
                </a:moveTo>
                <a:cubicBezTo>
                  <a:pt x="4078" y="3207"/>
                  <a:pt x="10486" y="-1"/>
                  <a:pt x="17292" y="0"/>
                </a:cubicBezTo>
                <a:cubicBezTo>
                  <a:pt x="23381" y="0"/>
                  <a:pt x="29187" y="2570"/>
                  <a:pt x="33281" y="7078"/>
                </a:cubicBezTo>
                <a:lnTo>
                  <a:pt x="17292" y="21600"/>
                </a:lnTo>
                <a:close/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5794375" y="116616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7727950" y="113758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6784975" y="177576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418" y="3886200"/>
            <a:ext cx="131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400" b="1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600" y="4158952"/>
            <a:ext cx="4572000" cy="892175"/>
            <a:chOff x="990600" y="4158952"/>
            <a:chExt cx="4572000" cy="89217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990600" y="4311352"/>
              <a:ext cx="4572000" cy="56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562" name="Object 2"/>
            <p:cNvGraphicFramePr>
              <a:graphicFrameLocks noChangeAspect="1"/>
            </p:cNvGraphicFramePr>
            <p:nvPr/>
          </p:nvGraphicFramePr>
          <p:xfrm>
            <a:off x="2133600" y="4158952"/>
            <a:ext cx="1565275" cy="892175"/>
          </p:xfrm>
          <a:graphic>
            <a:graphicData uri="http://schemas.openxmlformats.org/presentationml/2006/ole">
              <p:oleObj spid="_x0000_s66562" name="Equation" r:id="rId4" imgW="622080" imgH="393480" progId="Equation.DSMT4">
                <p:embed/>
              </p:oleObj>
            </a:graphicData>
          </a:graphic>
        </p:graphicFrame>
      </p:grp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85800" y="5073352"/>
          <a:ext cx="5078413" cy="950913"/>
        </p:xfrm>
        <a:graphic>
          <a:graphicData uri="http://schemas.openxmlformats.org/presentationml/2006/ole">
            <p:oleObj spid="_x0000_s66563" name="Equation" r:id="rId5" imgW="2019240" imgH="419040" progId="Equation.DSMT4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62000" y="6069608"/>
            <a:ext cx="2971800" cy="564257"/>
            <a:chOff x="762000" y="5867400"/>
            <a:chExt cx="4572000" cy="564257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62000" y="5867400"/>
              <a:ext cx="4572000" cy="56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564" name="Object 4"/>
            <p:cNvGraphicFramePr>
              <a:graphicFrameLocks noChangeAspect="1"/>
            </p:cNvGraphicFramePr>
            <p:nvPr/>
          </p:nvGraphicFramePr>
          <p:xfrm>
            <a:off x="1992923" y="5880536"/>
            <a:ext cx="2872154" cy="517525"/>
          </p:xfrm>
          <a:graphic>
            <a:graphicData uri="http://schemas.openxmlformats.org/presentationml/2006/ole">
              <p:oleObj spid="_x0000_s66564" name="Equation" r:id="rId6" imgW="761760" imgH="228600" progId="Equation.DSMT4">
                <p:embed/>
              </p:oleObj>
            </a:graphicData>
          </a:graphic>
        </p:graphicFrame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32567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28600" y="1360944"/>
            <a:ext cx="464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- 95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C, D, 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1cm).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AEFGH.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66825"/>
            <a:ext cx="4114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28600" y="4491335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AE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28600" y="502473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28600" y="555813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FG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28600" y="610618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7985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35163"/>
            <a:ext cx="19812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399213" y="1063625"/>
            <a:ext cx="1981200" cy="2667000"/>
            <a:chOff x="693" y="1464"/>
            <a:chExt cx="2496" cy="2496"/>
          </a:xfrm>
        </p:grpSpPr>
        <p:grpSp>
          <p:nvGrpSpPr>
            <p:cNvPr id="15374" name="Group 31"/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15375" name="Oval 32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6" name="Line 33"/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77" name="Line 34"/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78" name="Group 35"/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15379" name="Freeform 36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42"/>
                  <a:gd name="T88" fmla="*/ 0 h 2252"/>
                  <a:gd name="T89" fmla="*/ 2242 w 2242"/>
                  <a:gd name="T90" fmla="*/ 2252 h 2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grpSp>
            <p:nvGrpSpPr>
              <p:cNvPr id="15380" name="Group 37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15381" name="Freeform 38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7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234"/>
                    <a:gd name="T17" fmla="*/ 186 w 186"/>
                    <a:gd name="T18" fmla="*/ 234 h 2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82" name="Freeform 39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9"/>
                    <a:gd name="T16" fmla="*/ 0 h 1406"/>
                    <a:gd name="T17" fmla="*/ 419 w 419"/>
                    <a:gd name="T18" fmla="*/ 1406 h 14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83" name="Freeform 40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8"/>
                    <a:gd name="T16" fmla="*/ 0 h 1364"/>
                    <a:gd name="T17" fmla="*/ 438 w 438"/>
                    <a:gd name="T18" fmla="*/ 1364 h 13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84" name="Freeform 41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"/>
                    <a:gd name="T13" fmla="*/ 0 h 167"/>
                    <a:gd name="T14" fmla="*/ 115 w 115"/>
                    <a:gd name="T15" fmla="*/ 167 h 1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85" name="Freeform 42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0"/>
                    <a:gd name="T16" fmla="*/ 0 h 191"/>
                    <a:gd name="T17" fmla="*/ 280 w 280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86" name="Freeform 43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2"/>
                    <a:gd name="T13" fmla="*/ 0 h 1399"/>
                    <a:gd name="T14" fmla="*/ 342 w 342"/>
                    <a:gd name="T15" fmla="*/ 1399 h 13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5387" name="Group 44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5388" name="Freeform 45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6"/>
                    <a:gd name="T17" fmla="*/ 201 w 201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89" name="Freeform 46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9"/>
                    <a:gd name="T19" fmla="*/ 0 h 144"/>
                    <a:gd name="T20" fmla="*/ 189 w 189"/>
                    <a:gd name="T21" fmla="*/ 144 h 1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0" name="Freeform 47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128"/>
                    <a:gd name="T17" fmla="*/ 174 w 174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1" name="Freeform 48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7"/>
                    <a:gd name="T25" fmla="*/ 0 h 205"/>
                    <a:gd name="T26" fmla="*/ 217 w 217"/>
                    <a:gd name="T27" fmla="*/ 205 h 2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2" name="Freeform 49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113"/>
                    <a:gd name="T17" fmla="*/ 204 w 204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3" name="Freeform 50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8"/>
                    <a:gd name="T16" fmla="*/ 0 h 150"/>
                    <a:gd name="T17" fmla="*/ 188 w 188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4" name="Freeform 51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8"/>
                    <a:gd name="T17" fmla="*/ 135 w 135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5" name="Freeform 52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7"/>
                    <a:gd name="T106" fmla="*/ 0 h 263"/>
                    <a:gd name="T107" fmla="*/ 387 w 387"/>
                    <a:gd name="T108" fmla="*/ 263 h 2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6" name="Freeform 53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1"/>
                    <a:gd name="T16" fmla="*/ 0 h 917"/>
                    <a:gd name="T17" fmla="*/ 1051 w 1051"/>
                    <a:gd name="T18" fmla="*/ 917 h 9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7" name="Freeform 54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8"/>
                    <a:gd name="T16" fmla="*/ 0 h 884"/>
                    <a:gd name="T17" fmla="*/ 1048 w 1048"/>
                    <a:gd name="T18" fmla="*/ 884 h 8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8" name="Freeform 55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"/>
                    <a:gd name="T16" fmla="*/ 0 h 258"/>
                    <a:gd name="T17" fmla="*/ 299 w 299"/>
                    <a:gd name="T18" fmla="*/ 258 h 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399" name="Freeform 56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255"/>
                    <a:gd name="T17" fmla="*/ 239 w 239"/>
                    <a:gd name="T18" fmla="*/ 255 h 2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00" name="Freeform 57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8"/>
                    <a:gd name="T19" fmla="*/ 0 h 351"/>
                    <a:gd name="T20" fmla="*/ 378 w 378"/>
                    <a:gd name="T21" fmla="*/ 351 h 3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01" name="Freeform 58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06"/>
                    <a:gd name="T17" fmla="*/ 243 w 243"/>
                    <a:gd name="T18" fmla="*/ 206 h 2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02" name="Freeform 59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208"/>
                    <a:gd name="T17" fmla="*/ 216 w 216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03" name="Freeform 60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23"/>
                    <a:gd name="T17" fmla="*/ 189 w 18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04" name="Freeform 61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80"/>
                    <a:gd name="T17" fmla="*/ 142 w 142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</p:grpSp>
      </p:grpSp>
      <p:pic>
        <p:nvPicPr>
          <p:cNvPr id="197694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406525"/>
            <a:ext cx="1177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96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066800"/>
            <a:ext cx="484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9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819400"/>
            <a:ext cx="21653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7"/>
          <p:cNvGrpSpPr>
            <a:grpSpLocks/>
          </p:cNvGrpSpPr>
          <p:nvPr/>
        </p:nvGrpSpPr>
        <p:grpSpPr bwMode="auto">
          <a:xfrm rot="5400000">
            <a:off x="5469731" y="1440657"/>
            <a:ext cx="3868737" cy="3276600"/>
            <a:chOff x="693" y="1464"/>
            <a:chExt cx="2496" cy="2496"/>
          </a:xfrm>
        </p:grpSpPr>
        <p:grpSp>
          <p:nvGrpSpPr>
            <p:cNvPr id="15409" name="Group 68"/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15410" name="Oval 6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5411" name="Line 70"/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12" name="Line 71"/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413" name="Group 72"/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15414" name="Freeform 73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42"/>
                  <a:gd name="T88" fmla="*/ 0 h 2252"/>
                  <a:gd name="T89" fmla="*/ 2242 w 2242"/>
                  <a:gd name="T90" fmla="*/ 2252 h 2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grpSp>
            <p:nvGrpSpPr>
              <p:cNvPr id="15415" name="Group 74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15416" name="Freeform 75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7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234"/>
                    <a:gd name="T17" fmla="*/ 186 w 186"/>
                    <a:gd name="T18" fmla="*/ 234 h 2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17" name="Freeform 76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9"/>
                    <a:gd name="T16" fmla="*/ 0 h 1406"/>
                    <a:gd name="T17" fmla="*/ 419 w 419"/>
                    <a:gd name="T18" fmla="*/ 1406 h 14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18" name="Freeform 77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8"/>
                    <a:gd name="T16" fmla="*/ 0 h 1364"/>
                    <a:gd name="T17" fmla="*/ 438 w 438"/>
                    <a:gd name="T18" fmla="*/ 1364 h 13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19" name="Freeform 78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"/>
                    <a:gd name="T13" fmla="*/ 0 h 167"/>
                    <a:gd name="T14" fmla="*/ 115 w 115"/>
                    <a:gd name="T15" fmla="*/ 167 h 1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0" name="Freeform 79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0"/>
                    <a:gd name="T16" fmla="*/ 0 h 191"/>
                    <a:gd name="T17" fmla="*/ 280 w 280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1" name="Freeform 80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2"/>
                    <a:gd name="T13" fmla="*/ 0 h 1399"/>
                    <a:gd name="T14" fmla="*/ 342 w 342"/>
                    <a:gd name="T15" fmla="*/ 1399 h 13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5422" name="Group 81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5423" name="Freeform 82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6"/>
                    <a:gd name="T17" fmla="*/ 201 w 201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4" name="Freeform 83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9"/>
                    <a:gd name="T19" fmla="*/ 0 h 144"/>
                    <a:gd name="T20" fmla="*/ 189 w 189"/>
                    <a:gd name="T21" fmla="*/ 144 h 1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5" name="Freeform 84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128"/>
                    <a:gd name="T17" fmla="*/ 174 w 174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6" name="Freeform 85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7"/>
                    <a:gd name="T25" fmla="*/ 0 h 205"/>
                    <a:gd name="T26" fmla="*/ 217 w 217"/>
                    <a:gd name="T27" fmla="*/ 205 h 2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7" name="Freeform 86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113"/>
                    <a:gd name="T17" fmla="*/ 204 w 204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8" name="Freeform 87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8"/>
                    <a:gd name="T16" fmla="*/ 0 h 150"/>
                    <a:gd name="T17" fmla="*/ 188 w 188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29" name="Freeform 88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8"/>
                    <a:gd name="T17" fmla="*/ 135 w 135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0" name="Freeform 89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7"/>
                    <a:gd name="T106" fmla="*/ 0 h 263"/>
                    <a:gd name="T107" fmla="*/ 387 w 387"/>
                    <a:gd name="T108" fmla="*/ 263 h 2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1" name="Freeform 90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1"/>
                    <a:gd name="T16" fmla="*/ 0 h 917"/>
                    <a:gd name="T17" fmla="*/ 1051 w 1051"/>
                    <a:gd name="T18" fmla="*/ 917 h 9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2" name="Freeform 91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8"/>
                    <a:gd name="T16" fmla="*/ 0 h 884"/>
                    <a:gd name="T17" fmla="*/ 1048 w 1048"/>
                    <a:gd name="T18" fmla="*/ 884 h 8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3" name="Freeform 92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"/>
                    <a:gd name="T16" fmla="*/ 0 h 258"/>
                    <a:gd name="T17" fmla="*/ 299 w 299"/>
                    <a:gd name="T18" fmla="*/ 258 h 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4" name="Freeform 93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255"/>
                    <a:gd name="T17" fmla="*/ 239 w 239"/>
                    <a:gd name="T18" fmla="*/ 255 h 2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5" name="Freeform 94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8"/>
                    <a:gd name="T19" fmla="*/ 0 h 351"/>
                    <a:gd name="T20" fmla="*/ 378 w 378"/>
                    <a:gd name="T21" fmla="*/ 351 h 3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6" name="Freeform 95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06"/>
                    <a:gd name="T17" fmla="*/ 243 w 243"/>
                    <a:gd name="T18" fmla="*/ 206 h 2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7" name="Freeform 96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208"/>
                    <a:gd name="T17" fmla="*/ 216 w 216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8" name="Freeform 97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23"/>
                    <a:gd name="T17" fmla="*/ 189 w 18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39" name="Freeform 98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80"/>
                    <a:gd name="T17" fmla="*/ 142 w 142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</p:grpSp>
      </p:grpSp>
      <p:pic>
        <p:nvPicPr>
          <p:cNvPr id="197731" name="Picture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25" y="1447800"/>
            <a:ext cx="1870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33" name="Picture 1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917825"/>
            <a:ext cx="722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34" name="Picture 1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775" y="2905125"/>
            <a:ext cx="24828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03"/>
          <p:cNvGrpSpPr>
            <a:grpSpLocks/>
          </p:cNvGrpSpPr>
          <p:nvPr/>
        </p:nvGrpSpPr>
        <p:grpSpPr bwMode="auto">
          <a:xfrm rot="-10519676">
            <a:off x="3770313" y="1524000"/>
            <a:ext cx="5789612" cy="3276600"/>
            <a:chOff x="693" y="1464"/>
            <a:chExt cx="2496" cy="2496"/>
          </a:xfrm>
        </p:grpSpPr>
        <p:grpSp>
          <p:nvGrpSpPr>
            <p:cNvPr id="15444" name="Group 104"/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15445" name="Oval 105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5446" name="Line 106"/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47" name="Line 107"/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448" name="Group 108"/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15449" name="Freeform 109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42"/>
                  <a:gd name="T88" fmla="*/ 0 h 2252"/>
                  <a:gd name="T89" fmla="*/ 2242 w 2242"/>
                  <a:gd name="T90" fmla="*/ 2252 h 2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grpSp>
            <p:nvGrpSpPr>
              <p:cNvPr id="15450" name="Group 110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15451" name="Freeform 111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7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234"/>
                    <a:gd name="T17" fmla="*/ 186 w 186"/>
                    <a:gd name="T18" fmla="*/ 234 h 2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52" name="Freeform 112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9"/>
                    <a:gd name="T16" fmla="*/ 0 h 1406"/>
                    <a:gd name="T17" fmla="*/ 419 w 419"/>
                    <a:gd name="T18" fmla="*/ 1406 h 14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53" name="Freeform 113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8"/>
                    <a:gd name="T16" fmla="*/ 0 h 1364"/>
                    <a:gd name="T17" fmla="*/ 438 w 438"/>
                    <a:gd name="T18" fmla="*/ 1364 h 13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54" name="Freeform 114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"/>
                    <a:gd name="T13" fmla="*/ 0 h 167"/>
                    <a:gd name="T14" fmla="*/ 115 w 115"/>
                    <a:gd name="T15" fmla="*/ 167 h 1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55" name="Freeform 115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0"/>
                    <a:gd name="T16" fmla="*/ 0 h 191"/>
                    <a:gd name="T17" fmla="*/ 280 w 280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56" name="Freeform 116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2"/>
                    <a:gd name="T13" fmla="*/ 0 h 1399"/>
                    <a:gd name="T14" fmla="*/ 342 w 342"/>
                    <a:gd name="T15" fmla="*/ 1399 h 13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5457" name="Group 117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5458" name="Freeform 118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6"/>
                    <a:gd name="T17" fmla="*/ 201 w 201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59" name="Freeform 119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9"/>
                    <a:gd name="T19" fmla="*/ 0 h 144"/>
                    <a:gd name="T20" fmla="*/ 189 w 189"/>
                    <a:gd name="T21" fmla="*/ 144 h 1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0" name="Freeform 120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128"/>
                    <a:gd name="T17" fmla="*/ 174 w 174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1" name="Freeform 121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7"/>
                    <a:gd name="T25" fmla="*/ 0 h 205"/>
                    <a:gd name="T26" fmla="*/ 217 w 217"/>
                    <a:gd name="T27" fmla="*/ 205 h 2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2" name="Freeform 122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113"/>
                    <a:gd name="T17" fmla="*/ 204 w 204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3" name="Freeform 123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8"/>
                    <a:gd name="T16" fmla="*/ 0 h 150"/>
                    <a:gd name="T17" fmla="*/ 188 w 188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4" name="Freeform 124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8"/>
                    <a:gd name="T17" fmla="*/ 135 w 135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5" name="Freeform 125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7"/>
                    <a:gd name="T106" fmla="*/ 0 h 263"/>
                    <a:gd name="T107" fmla="*/ 387 w 387"/>
                    <a:gd name="T108" fmla="*/ 263 h 2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6" name="Freeform 126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1"/>
                    <a:gd name="T16" fmla="*/ 0 h 917"/>
                    <a:gd name="T17" fmla="*/ 1051 w 1051"/>
                    <a:gd name="T18" fmla="*/ 917 h 9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7" name="Freeform 127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8"/>
                    <a:gd name="T16" fmla="*/ 0 h 884"/>
                    <a:gd name="T17" fmla="*/ 1048 w 1048"/>
                    <a:gd name="T18" fmla="*/ 884 h 8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8" name="Freeform 128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"/>
                    <a:gd name="T16" fmla="*/ 0 h 258"/>
                    <a:gd name="T17" fmla="*/ 299 w 299"/>
                    <a:gd name="T18" fmla="*/ 258 h 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69" name="Freeform 129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255"/>
                    <a:gd name="T17" fmla="*/ 239 w 239"/>
                    <a:gd name="T18" fmla="*/ 255 h 2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70" name="Freeform 130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8"/>
                    <a:gd name="T19" fmla="*/ 0 h 351"/>
                    <a:gd name="T20" fmla="*/ 378 w 378"/>
                    <a:gd name="T21" fmla="*/ 351 h 3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71" name="Freeform 131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06"/>
                    <a:gd name="T17" fmla="*/ 243 w 243"/>
                    <a:gd name="T18" fmla="*/ 206 h 2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72" name="Freeform 132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208"/>
                    <a:gd name="T17" fmla="*/ 216 w 216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73" name="Freeform 133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23"/>
                    <a:gd name="T17" fmla="*/ 189 w 18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74" name="Freeform 134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80"/>
                    <a:gd name="T17" fmla="*/ 142 w 142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</p:grpSp>
      </p:grpSp>
      <p:pic>
        <p:nvPicPr>
          <p:cNvPr id="197768" name="Picture 1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381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9"/>
          <p:cNvGrpSpPr>
            <a:grpSpLocks/>
          </p:cNvGrpSpPr>
          <p:nvPr/>
        </p:nvGrpSpPr>
        <p:grpSpPr bwMode="auto">
          <a:xfrm rot="-4926726">
            <a:off x="2855119" y="923131"/>
            <a:ext cx="7808913" cy="2670175"/>
            <a:chOff x="693" y="1464"/>
            <a:chExt cx="2496" cy="2496"/>
          </a:xfrm>
        </p:grpSpPr>
        <p:grpSp>
          <p:nvGrpSpPr>
            <p:cNvPr id="15477" name="Group 170"/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15478" name="Oval 171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5479" name="Line 172"/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80" name="Line 173"/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481" name="Group 174"/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15482" name="Freeform 175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42"/>
                  <a:gd name="T88" fmla="*/ 0 h 2252"/>
                  <a:gd name="T89" fmla="*/ 2242 w 2242"/>
                  <a:gd name="T90" fmla="*/ 2252 h 2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grpSp>
            <p:nvGrpSpPr>
              <p:cNvPr id="15483" name="Group 176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15484" name="Freeform 177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7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234"/>
                    <a:gd name="T17" fmla="*/ 186 w 186"/>
                    <a:gd name="T18" fmla="*/ 234 h 2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85" name="Freeform 178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9"/>
                    <a:gd name="T16" fmla="*/ 0 h 1406"/>
                    <a:gd name="T17" fmla="*/ 419 w 419"/>
                    <a:gd name="T18" fmla="*/ 1406 h 14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86" name="Freeform 179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8"/>
                    <a:gd name="T16" fmla="*/ 0 h 1364"/>
                    <a:gd name="T17" fmla="*/ 438 w 438"/>
                    <a:gd name="T18" fmla="*/ 1364 h 13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87" name="Freeform 180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"/>
                    <a:gd name="T13" fmla="*/ 0 h 167"/>
                    <a:gd name="T14" fmla="*/ 115 w 115"/>
                    <a:gd name="T15" fmla="*/ 167 h 1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88" name="Freeform 181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0"/>
                    <a:gd name="T16" fmla="*/ 0 h 191"/>
                    <a:gd name="T17" fmla="*/ 280 w 280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89" name="Freeform 182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2"/>
                    <a:gd name="T13" fmla="*/ 0 h 1399"/>
                    <a:gd name="T14" fmla="*/ 342 w 342"/>
                    <a:gd name="T15" fmla="*/ 1399 h 13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5490" name="Group 183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5491" name="Freeform 184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6"/>
                    <a:gd name="T17" fmla="*/ 201 w 201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2" name="Freeform 185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9"/>
                    <a:gd name="T19" fmla="*/ 0 h 144"/>
                    <a:gd name="T20" fmla="*/ 189 w 189"/>
                    <a:gd name="T21" fmla="*/ 144 h 1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3" name="Freeform 186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128"/>
                    <a:gd name="T17" fmla="*/ 174 w 174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4" name="Freeform 187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7"/>
                    <a:gd name="T25" fmla="*/ 0 h 205"/>
                    <a:gd name="T26" fmla="*/ 217 w 217"/>
                    <a:gd name="T27" fmla="*/ 205 h 2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5" name="Freeform 188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113"/>
                    <a:gd name="T17" fmla="*/ 204 w 204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6" name="Freeform 189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8"/>
                    <a:gd name="T16" fmla="*/ 0 h 150"/>
                    <a:gd name="T17" fmla="*/ 188 w 188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7" name="Freeform 190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8"/>
                    <a:gd name="T17" fmla="*/ 135 w 135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8" name="Freeform 191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7"/>
                    <a:gd name="T106" fmla="*/ 0 h 263"/>
                    <a:gd name="T107" fmla="*/ 387 w 387"/>
                    <a:gd name="T108" fmla="*/ 263 h 2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499" name="Freeform 192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1"/>
                    <a:gd name="T16" fmla="*/ 0 h 917"/>
                    <a:gd name="T17" fmla="*/ 1051 w 1051"/>
                    <a:gd name="T18" fmla="*/ 917 h 9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0" name="Freeform 193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8"/>
                    <a:gd name="T16" fmla="*/ 0 h 884"/>
                    <a:gd name="T17" fmla="*/ 1048 w 1048"/>
                    <a:gd name="T18" fmla="*/ 884 h 8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1" name="Freeform 194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"/>
                    <a:gd name="T16" fmla="*/ 0 h 258"/>
                    <a:gd name="T17" fmla="*/ 299 w 299"/>
                    <a:gd name="T18" fmla="*/ 258 h 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2" name="Freeform 195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255"/>
                    <a:gd name="T17" fmla="*/ 239 w 239"/>
                    <a:gd name="T18" fmla="*/ 255 h 2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3" name="Freeform 196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8"/>
                    <a:gd name="T19" fmla="*/ 0 h 351"/>
                    <a:gd name="T20" fmla="*/ 378 w 378"/>
                    <a:gd name="T21" fmla="*/ 351 h 3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4" name="Freeform 197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206"/>
                    <a:gd name="T17" fmla="*/ 243 w 243"/>
                    <a:gd name="T18" fmla="*/ 206 h 2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5" name="Freeform 198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208"/>
                    <a:gd name="T17" fmla="*/ 216 w 216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6" name="Freeform 199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23"/>
                    <a:gd name="T17" fmla="*/ 189 w 18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507" name="Freeform 200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80"/>
                    <a:gd name="T17" fmla="*/ 142 w 142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</p:grpSp>
      </p:grpSp>
      <p:pic>
        <p:nvPicPr>
          <p:cNvPr id="197833" name="Picture 2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55825"/>
            <a:ext cx="32623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09" name="Rectangle 202"/>
          <p:cNvSpPr>
            <a:spLocks noChangeArrowheads="1"/>
          </p:cNvSpPr>
          <p:nvPr/>
        </p:nvSpPr>
        <p:spPr bwMode="auto">
          <a:xfrm>
            <a:off x="152400" y="1752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6"/>
          <p:cNvSpPr>
            <a:spLocks noChangeArrowheads="1"/>
          </p:cNvSpPr>
          <p:nvPr/>
        </p:nvSpPr>
        <p:spPr bwMode="auto">
          <a:xfrm>
            <a:off x="228600" y="2381071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AE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28600" y="3623133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228600" y="4884003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FG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5"/>
          <p:cNvSpPr>
            <a:spLocks noChangeArrowheads="1"/>
          </p:cNvSpPr>
          <p:nvPr/>
        </p:nvSpPr>
        <p:spPr bwMode="auto">
          <a:xfrm>
            <a:off x="228600" y="5798403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¼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4cm,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1495406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9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5750" y="1428750"/>
            <a:ext cx="8858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4313" y="3214688"/>
            <a:ext cx="87153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5750" y="714375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vi-VN" sz="3200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7188" y="2500313"/>
            <a:ext cx="155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b="1" u="sng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762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</a:p>
        </p:txBody>
      </p:sp>
    </p:spTree>
    <p:extLst>
      <p:ext uri="{BB962C8B-B14F-4D97-AF65-F5344CB8AC3E}">
        <p14:creationId xmlns:p14="http://schemas.microsoft.com/office/powerpoint/2010/main" xmlns="" val="4054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3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Rectangle 16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7430" name="Rectangle 1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pic>
        <p:nvPicPr>
          <p:cNvPr id="17432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90621"/>
            <a:ext cx="484632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c 20"/>
          <p:cNvSpPr/>
          <p:nvPr/>
        </p:nvSpPr>
        <p:spPr>
          <a:xfrm>
            <a:off x="4381500" y="3333750"/>
            <a:ext cx="381000" cy="190500"/>
          </a:xfrm>
          <a:prstGeom prst="arc">
            <a:avLst>
              <a:gd name="adj1" fmla="val 11280283"/>
              <a:gd name="adj2" fmla="val 2129576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09600" y="1981200"/>
          <a:ext cx="3449637" cy="892175"/>
        </p:xfrm>
        <a:graphic>
          <a:graphicData uri="http://schemas.openxmlformats.org/presentationml/2006/ole">
            <p:oleObj spid="_x0000_s67586" name="Equation" r:id="rId4" imgW="1371600" imgH="393480" progId="Equation.DSMT4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95313" y="2895600"/>
          <a:ext cx="3290887" cy="892175"/>
        </p:xfrm>
        <a:graphic>
          <a:graphicData uri="http://schemas.openxmlformats.org/presentationml/2006/ole">
            <p:oleObj spid="_x0000_s67587" name="Equation" r:id="rId5" imgW="1307880" imgH="393480" progId="Equation.DSMT4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623888" y="3733800"/>
          <a:ext cx="3643312" cy="892175"/>
        </p:xfrm>
        <a:graphic>
          <a:graphicData uri="http://schemas.openxmlformats.org/presentationml/2006/ole">
            <p:oleObj spid="_x0000_s67588" name="Equation" r:id="rId6" imgW="1447560" imgH="393480" progId="Equation.DSMT4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685800" y="4572000"/>
          <a:ext cx="3578225" cy="892175"/>
        </p:xfrm>
        <a:graphic>
          <a:graphicData uri="http://schemas.openxmlformats.org/presentationml/2006/ole">
            <p:oleObj spid="_x0000_s67589" name="Equation" r:id="rId7" imgW="1422360" imgH="393480" progId="Equation.DSMT4">
              <p:embed/>
            </p:oleObj>
          </a:graphicData>
        </a:graphic>
      </p:graphicFrame>
      <p:sp>
        <p:nvSpPr>
          <p:cNvPr id="23" name="Rectangle 202"/>
          <p:cNvSpPr>
            <a:spLocks noChangeArrowheads="1"/>
          </p:cNvSpPr>
          <p:nvPr/>
        </p:nvSpPr>
        <p:spPr bwMode="auto">
          <a:xfrm>
            <a:off x="-76200" y="5670332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AEFGH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4953000" y="5686098"/>
          <a:ext cx="4114800" cy="762000"/>
        </p:xfrm>
        <a:graphic>
          <a:graphicData uri="http://schemas.openxmlformats.org/presentationml/2006/ole">
            <p:oleObj spid="_x0000_s67590" name="Equation" r:id="rId8" imgW="1841400" imgH="393480" progId="Equation.DSMT4">
              <p:embed/>
            </p:oleObj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42728" y="315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</p:spTree>
    <p:extLst>
      <p:ext uri="{BB962C8B-B14F-4D97-AF65-F5344CB8AC3E}">
        <p14:creationId xmlns:p14="http://schemas.microsoft.com/office/powerpoint/2010/main" xmlns="" val="4179532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6081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 60 SBT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§10.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/>
              <a:t> 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42154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220200" cy="701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9396" name="Picture 4" descr="tamda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0" y="304800"/>
            <a:ext cx="23774400" cy="6858000"/>
          </a:xfrm>
          <a:prstGeom prst="rect">
            <a:avLst/>
          </a:prstGeom>
          <a:noFill/>
        </p:spPr>
      </p:pic>
      <p:pic>
        <p:nvPicPr>
          <p:cNvPr id="59397" name="Picture 5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66800" cy="990600"/>
          </a:xfrm>
          <a:prstGeom prst="rect">
            <a:avLst/>
          </a:prstGeom>
          <a:noFill/>
        </p:spPr>
      </p:pic>
      <p:pic>
        <p:nvPicPr>
          <p:cNvPr id="59398" name="Picture 6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81200" y="893763"/>
            <a:ext cx="990600" cy="935037"/>
          </a:xfrm>
          <a:prstGeom prst="rect">
            <a:avLst/>
          </a:prstGeom>
          <a:noFill/>
        </p:spPr>
      </p:pic>
      <p:pic>
        <p:nvPicPr>
          <p:cNvPr id="59399" name="Picture 7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81200" y="76200"/>
            <a:ext cx="990600" cy="990600"/>
          </a:xfrm>
          <a:prstGeom prst="rect">
            <a:avLst/>
          </a:prstGeom>
          <a:noFill/>
        </p:spPr>
      </p:pic>
      <p:pic>
        <p:nvPicPr>
          <p:cNvPr id="59400" name="Picture 8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762000"/>
            <a:ext cx="1143000" cy="914400"/>
          </a:xfrm>
          <a:prstGeom prst="rect">
            <a:avLst/>
          </a:prstGeom>
          <a:noFill/>
        </p:spPr>
      </p:pic>
      <p:pic>
        <p:nvPicPr>
          <p:cNvPr id="59401" name="Picture 9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304800"/>
            <a:ext cx="990600" cy="990600"/>
          </a:xfrm>
          <a:prstGeom prst="rect">
            <a:avLst/>
          </a:prstGeom>
          <a:noFill/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28600" y="1379538"/>
            <a:ext cx="891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84588" y="3068638"/>
            <a:ext cx="2411412" cy="2951162"/>
            <a:chOff x="3115" y="0"/>
            <a:chExt cx="2170" cy="2486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9406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407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9409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410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9412" name="Oval 2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413" name="Oval 2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9416" name="Oval 2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17" name="Oval 2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9420" name="Freeform 2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1" name="Freeform 2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3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9423" name="Freeform 3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4" name="Freeform 3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9426" name="Freeform 3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7" name="Freeform 3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9429" name="Freeform 3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0" name="Freeform 3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9432" name="Freeform 4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3" name="Freeform 4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4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9435" name="Freeform 4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6" name="Freeform 4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9438" name="Freeform 4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9" name="Freeform 4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9441" name="Freeform 4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2" name="Freeform 5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5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9444" name="Freeform 5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5" name="Freeform 5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9447" name="Freeform 5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8" name="Freeform 5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9450" name="Freeform 5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51" name="Freeform 5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6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9453" name="Freeform 6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54" name="Freeform 6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9456" name="Freeform 6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57" name="Freeform 6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9459" name="Freeform 6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60" name="Freeform 6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9462" name="Freeform 7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63" name="Freeform 7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7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9465" name="Freeform 7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66" name="Freeform 7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9468" name="Freeform 7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69" name="Freeform 7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9471" name="Freeform 7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72" name="Freeform 8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8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9474" name="Freeform 8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75" name="Freeform 8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8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9477" name="Freeform 8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78" name="Freeform 8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9480" name="Freeform 8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81" name="Freeform 8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82" name="Freeform 9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3" name="Freeform 9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9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9485" name="Freeform 9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86" name="Freeform 9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9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9488" name="Freeform 9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89" name="Freeform 9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19" name="Group 9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9491" name="Freeform 9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92" name="Freeform 10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22" name="Group 10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9494" name="Freeform 10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95" name="Freeform 10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25" name="Group 10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9497" name="Freeform 10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98" name="Freeform 10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28" name="Group 10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9500" name="Freeform 10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01" name="Freeform 10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31" name="Group 11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9503" name="Freeform 11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04" name="Freeform 11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34" name="Group 11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9506" name="Freeform 11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07" name="Freeform 11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37" name="Group 11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9509" name="Freeform 11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10" name="Freeform 11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40" name="Group 11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9512" name="Freeform 12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13" name="Freeform 12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43" name="Group 12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9515" name="Freeform 12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16" name="Freeform 12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17" name="Freeform 12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8" name="Arc 12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19" name="Arc 12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0" name="Arc 12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1" name="Arc 12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2" name="Arc 13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3" name="Arc 13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4" name="Arc 13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5" name="Arc 13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6" name="Freeform 13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7" name="Freeform 13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28" name="Arc 13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29" name="Arc 13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30" name="Arc 13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31" name="Freeform 13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2" name="Freeform 14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3" name="Freeform 14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4" name="Freeform 14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5" name="Freeform 14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6" name="Freeform 14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7" name="Freeform 14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8" name="Freeform 14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646" name="Group 147"/>
          <p:cNvGrpSpPr>
            <a:grpSpLocks/>
          </p:cNvGrpSpPr>
          <p:nvPr/>
        </p:nvGrpSpPr>
        <p:grpSpPr bwMode="auto">
          <a:xfrm>
            <a:off x="6477000" y="0"/>
            <a:ext cx="1192213" cy="1219200"/>
            <a:chOff x="3115" y="0"/>
            <a:chExt cx="2170" cy="2486"/>
          </a:xfrm>
        </p:grpSpPr>
        <p:grpSp>
          <p:nvGrpSpPr>
            <p:cNvPr id="59649" name="Group 14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9541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42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674" name="Group 15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9544" name="Oval 1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45" name="Oval 1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675" name="Group 15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9547" name="Oval 15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548" name="Oval 15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678" name="Group 15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9681" name="Group 15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9551" name="Oval 15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52" name="Oval 16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684" name="Group 16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9685" name="Group 16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9555" name="Freeform 16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56" name="Freeform 16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88" name="Group 16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9558" name="Freeform 16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59" name="Freeform 16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89" name="Group 16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9561" name="Freeform 16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62" name="Freeform 17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92" name="Group 17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9564" name="Freeform 17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65" name="Freeform 17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95" name="Group 17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9567" name="Freeform 17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68" name="Freeform 17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98" name="Group 17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9570" name="Freeform 17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71" name="Freeform 17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01" name="Group 18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9573" name="Freeform 18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74" name="Freeform 18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04" name="Group 18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9576" name="Freeform 18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77" name="Freeform 18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07" name="Group 18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9579" name="Freeform 18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80" name="Freeform 18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10" name="Group 18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9582" name="Freeform 19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83" name="Freeform 19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13" name="Group 19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9585" name="Freeform 19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86" name="Freeform 19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16" name="Group 19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9588" name="Freeform 19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89" name="Freeform 19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19" name="Group 19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9591" name="Freeform 19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92" name="Freeform 20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22" name="Group 20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9594" name="Freeform 20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95" name="Freeform 20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25" name="Group 20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9597" name="Freeform 20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98" name="Freeform 20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28" name="Group 20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9600" name="Freeform 20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01" name="Freeform 20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31" name="Group 21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9603" name="Freeform 21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04" name="Freeform 21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34" name="Group 21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9606" name="Freeform 21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07" name="Freeform 21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37" name="Group 21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9609" name="Freeform 21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10" name="Freeform 21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40" name="Group 21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9612" name="Freeform 22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13" name="Freeform 22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43" name="Group 22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9615" name="Freeform 22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16" name="Freeform 22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617" name="Freeform 22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8" name="Freeform 22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9746" name="Group 22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9620" name="Freeform 22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21" name="Freeform 22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49" name="Group 23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9623" name="Freeform 23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24" name="Freeform 23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54" name="Group 23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9626" name="Freeform 23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27" name="Freeform 23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57" name="Group 23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9629" name="Freeform 23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30" name="Freeform 23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60" name="Group 23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9632" name="Freeform 24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33" name="Freeform 24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63" name="Group 24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9635" name="Freeform 24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36" name="Freeform 24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66" name="Group 24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9638" name="Freeform 24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39" name="Freeform 24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69" name="Group 24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9641" name="Freeform 24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42" name="Freeform 25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72" name="Group 25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9644" name="Freeform 25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45" name="Freeform 25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75" name="Group 25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9647" name="Freeform 25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48" name="Freeform 25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778" name="Group 25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9650" name="Freeform 25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51" name="Freeform 25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652" name="Freeform 26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53" name="Arc 26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4" name="Arc 26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5" name="Arc 26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6" name="Arc 26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7" name="Arc 26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8" name="Arc 26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9" name="Arc 26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0" name="Arc 26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1" name="Freeform 26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62" name="Freeform 27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63" name="Arc 27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4" name="Arc 27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5" name="Arc 27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6" name="Freeform 27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67" name="Freeform 27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68" name="Freeform 27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69" name="Freeform 27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70" name="Freeform 27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71" name="Freeform 27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72" name="Freeform 280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73" name="Freeform 28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781" name="Group 282"/>
          <p:cNvGrpSpPr>
            <a:grpSpLocks/>
          </p:cNvGrpSpPr>
          <p:nvPr/>
        </p:nvGrpSpPr>
        <p:grpSpPr bwMode="auto">
          <a:xfrm>
            <a:off x="1981200" y="0"/>
            <a:ext cx="1192213" cy="1219200"/>
            <a:chOff x="3115" y="0"/>
            <a:chExt cx="2170" cy="2486"/>
          </a:xfrm>
        </p:grpSpPr>
        <p:grpSp>
          <p:nvGrpSpPr>
            <p:cNvPr id="59784" name="Group 28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9676" name="Oval 2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77" name="Oval 2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09" name="Group 28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9679" name="Oval 28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80" name="Oval 28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11" name="Group 28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9682" name="Oval 29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683" name="Oval 29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21" name="Group 29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9822" name="Group 29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9686" name="Oval 29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87" name="Oval 29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825" name="Group 29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9826" name="Group 29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9690" name="Freeform 29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91" name="Freeform 29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27" name="Group 30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9693" name="Freeform 30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94" name="Freeform 30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28" name="Group 30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9696" name="Freeform 30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97" name="Freeform 30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29" name="Group 30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9699" name="Freeform 30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00" name="Freeform 30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0" name="Group 30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9702" name="Freeform 31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03" name="Freeform 31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1" name="Group 31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9705" name="Freeform 31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06" name="Freeform 31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2" name="Group 31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9708" name="Freeform 31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09" name="Freeform 31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3" name="Group 31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9711" name="Freeform 31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12" name="Freeform 32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4" name="Group 32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9714" name="Freeform 32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15" name="Freeform 32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5" name="Group 32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9717" name="Freeform 32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18" name="Freeform 32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6" name="Group 32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9720" name="Freeform 32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21" name="Freeform 32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7" name="Group 33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9723" name="Freeform 33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24" name="Freeform 33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8" name="Group 33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9726" name="Freeform 33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27" name="Freeform 33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839" name="Group 33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9729" name="Freeform 33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30" name="Freeform 33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392" name="Group 33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9732" name="Freeform 34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33" name="Freeform 34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393" name="Group 34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9735" name="Freeform 34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36" name="Freeform 34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02" name="Group 34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9738" name="Freeform 34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39" name="Freeform 34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04" name="Group 34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9741" name="Freeform 34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42" name="Freeform 35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05" name="Group 35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9744" name="Freeform 35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45" name="Freeform 35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08" name="Group 35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9747" name="Freeform 35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48" name="Freeform 35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11" name="Group 35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9750" name="Freeform 35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51" name="Freeform 35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752" name="Freeform 36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3" name="Freeform 36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9414" name="Group 36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9755" name="Freeform 36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56" name="Freeform 36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15" name="Group 36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9758" name="Freeform 36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59" name="Freeform 36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18" name="Group 36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9761" name="Freeform 36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2" name="Freeform 37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19" name="Group 37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9764" name="Freeform 37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5" name="Freeform 37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22" name="Group 37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9767" name="Freeform 37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8" name="Freeform 37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25" name="Group 37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9770" name="Freeform 37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1" name="Freeform 37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28" name="Group 38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9773" name="Freeform 38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4" name="Freeform 38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31" name="Group 38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9776" name="Freeform 38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7" name="Freeform 38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34" name="Group 38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9779" name="Freeform 38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80" name="Freeform 38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37" name="Group 38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9782" name="Freeform 39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83" name="Freeform 39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40" name="Group 39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9785" name="Freeform 39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86" name="Freeform 39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787" name="Freeform 39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88" name="Arc 39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89" name="Arc 39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0" name="Arc 39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1" name="Arc 39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2" name="Arc 40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3" name="Arc 40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4" name="Arc 40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5" name="Arc 40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6" name="Freeform 40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97" name="Freeform 40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98" name="Arc 40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799" name="Arc 40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800" name="Arc 40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9801" name="Freeform 40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2" name="Freeform 41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3" name="Freeform 41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4" name="Freeform 41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5" name="Freeform 41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6" name="Freeform 41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7" name="Freeform 41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8" name="Freeform 41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9810" name="Picture 418" descr="huy0002"/>
          <p:cNvPicPr>
            <a:picLocks noChangeAspect="1" noChangeArrowheads="1"/>
          </p:cNvPicPr>
          <p:nvPr/>
        </p:nvPicPr>
        <p:blipFill>
          <a:blip r:embed="rId8" cstate="print">
            <a:lum bright="6000" contrast="16000"/>
          </a:blip>
          <a:srcRect l="16280" t="70937" r="26047" b="9718"/>
          <a:stretch>
            <a:fillRect/>
          </a:stretch>
        </p:blipFill>
        <p:spPr bwMode="auto">
          <a:xfrm>
            <a:off x="0" y="0"/>
            <a:ext cx="1785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12" name="Picture 420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5840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13" name="Picture 421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14" name="Picture 422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15" name="Picture 423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16" name="Picture 424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17" name="Picture 425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676400" y="5486400"/>
            <a:ext cx="1676400" cy="1447800"/>
          </a:xfrm>
          <a:prstGeom prst="rect">
            <a:avLst/>
          </a:prstGeom>
          <a:noFill/>
        </p:spPr>
      </p:pic>
      <p:pic>
        <p:nvPicPr>
          <p:cNvPr id="59818" name="Picture 426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19" name="Picture 427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5410200"/>
            <a:ext cx="1676400" cy="1447800"/>
          </a:xfrm>
          <a:prstGeom prst="rect">
            <a:avLst/>
          </a:prstGeom>
          <a:noFill/>
        </p:spPr>
      </p:pic>
      <p:pic>
        <p:nvPicPr>
          <p:cNvPr id="59820" name="Picture 428" descr="Walk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34800" y="5410200"/>
            <a:ext cx="1676400" cy="1447800"/>
          </a:xfrm>
          <a:prstGeom prst="rect">
            <a:avLst/>
          </a:prstGeom>
          <a:noFill/>
        </p:spPr>
      </p:pic>
      <p:sp>
        <p:nvSpPr>
          <p:cNvPr id="59823" name="WordArt 431"/>
          <p:cNvSpPr>
            <a:spLocks noChangeArrowheads="1" noChangeShapeType="1" noTextEdit="1"/>
          </p:cNvSpPr>
          <p:nvPr/>
        </p:nvSpPr>
        <p:spPr bwMode="auto">
          <a:xfrm>
            <a:off x="228600" y="-838200"/>
            <a:ext cx="87630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 EM </a:t>
            </a:r>
            <a:r>
              <a:rPr lang="en-US" sz="3600" b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VUI, KHOẺ, HỌC 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TỐT</a:t>
            </a:r>
          </a:p>
        </p:txBody>
      </p:sp>
      <p:pic>
        <p:nvPicPr>
          <p:cNvPr id="59824" name="Nhung-Dieu-Thay-Chua-K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8153400" y="5638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94" fill="hold"/>
                                        <p:tgtEl>
                                          <p:spTgt spid="59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25 -0.14428 L -0.6 -0.1664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" y="-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9191E-6 L 0.72084 0.5715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0.67083 0.6991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08324 L 0.47292 0.15491 C 0.54531 0.20855 0.65295 0.23884 0.76528 0.23884 C 0.89358 0.23884 0.99705 0.20855 1.0684 0.15491 L 1.4125 -0.08324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19815 L 0.41753 0.05202 C 0.48733 0.10867 0.5908 0.14058 0.69878 0.14058 C 0.82188 0.14058 0.92153 0.10867 0.98993 0.05202 L 1.32083 -0.19815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" y="1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59352 L 0.44132 0.3889 C 0.52378 0.34242 0.64792 0.3163 0.77691 0.3163 C 0.92448 0.3163 1.04219 0.34242 1.12552 0.3889 L 1.52083 0.59352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51214 L 0.48576 0.35653 C 0.55903 0.32116 0.66823 0.30127 0.78194 0.30127 C 0.91198 0.30127 1.01563 0.32116 1.08906 0.35653 L 1.4375 0.51214 " pathEditMode="relative" rAng="0" ptsTypes="FffFF">
                                      <p:cBhvr>
                                        <p:cTn id="20" dur="5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" y="-1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0" fill="hold"/>
                                        <p:tgtEl>
                                          <p:spTgt spid="5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0" fill="hold"/>
                                        <p:tgtEl>
                                          <p:spTgt spid="5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824"/>
                </p:tgtEl>
              </p:cMediaNode>
            </p:audio>
          </p:childTnLst>
        </p:cTn>
      </p:par>
    </p:tnLst>
    <p:bldLst>
      <p:bldP spid="59403" grpId="0"/>
      <p:bldP spid="598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00338" y="4365625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79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33600" y="762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685800"/>
            <a:ext cx="2286000" cy="1641475"/>
            <a:chOff x="2400" y="1776"/>
            <a:chExt cx="1597" cy="1178"/>
          </a:xfrm>
        </p:grpSpPr>
        <p:sp>
          <p:nvSpPr>
            <p:cNvPr id="410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/>
              <a:ahLst/>
              <a:cxnLst>
                <a:cxn ang="0">
                  <a:pos x="2774" y="1653"/>
                </a:cxn>
                <a:cxn ang="0">
                  <a:pos x="2888" y="1388"/>
                </a:cxn>
                <a:cxn ang="0">
                  <a:pos x="2929" y="1095"/>
                </a:cxn>
                <a:cxn ang="0">
                  <a:pos x="2881" y="770"/>
                </a:cxn>
                <a:cxn ang="0">
                  <a:pos x="2743" y="483"/>
                </a:cxn>
                <a:cxn ang="0">
                  <a:pos x="2530" y="250"/>
                </a:cxn>
                <a:cxn ang="0">
                  <a:pos x="2259" y="86"/>
                </a:cxn>
                <a:cxn ang="0">
                  <a:pos x="1946" y="6"/>
                </a:cxn>
                <a:cxn ang="0">
                  <a:pos x="1938" y="69"/>
                </a:cxn>
                <a:cxn ang="0">
                  <a:pos x="2235" y="146"/>
                </a:cxn>
                <a:cxn ang="0">
                  <a:pos x="2489" y="298"/>
                </a:cxn>
                <a:cxn ang="0">
                  <a:pos x="2688" y="519"/>
                </a:cxn>
                <a:cxn ang="0">
                  <a:pos x="2817" y="789"/>
                </a:cxn>
                <a:cxn ang="0">
                  <a:pos x="2864" y="1095"/>
                </a:cxn>
                <a:cxn ang="0">
                  <a:pos x="2821" y="1386"/>
                </a:cxn>
                <a:cxn ang="0">
                  <a:pos x="2703" y="1645"/>
                </a:cxn>
                <a:cxn ang="0">
                  <a:pos x="2520" y="1860"/>
                </a:cxn>
                <a:cxn ang="0">
                  <a:pos x="2285" y="2018"/>
                </a:cxn>
                <a:cxn ang="0">
                  <a:pos x="2011" y="2108"/>
                </a:cxn>
                <a:cxn ang="0">
                  <a:pos x="1778" y="2121"/>
                </a:cxn>
                <a:cxn ang="0">
                  <a:pos x="1563" y="2086"/>
                </a:cxn>
                <a:cxn ang="0">
                  <a:pos x="1366" y="2009"/>
                </a:cxn>
                <a:cxn ang="0">
                  <a:pos x="1187" y="1893"/>
                </a:cxn>
                <a:cxn ang="0">
                  <a:pos x="1035" y="1742"/>
                </a:cxn>
                <a:cxn ang="0">
                  <a:pos x="918" y="1561"/>
                </a:cxn>
                <a:cxn ang="0">
                  <a:pos x="845" y="1558"/>
                </a:cxn>
                <a:cxn ang="0">
                  <a:pos x="907" y="1671"/>
                </a:cxn>
                <a:cxn ang="0">
                  <a:pos x="979" y="1774"/>
                </a:cxn>
                <a:cxn ang="0">
                  <a:pos x="312" y="1871"/>
                </a:cxn>
                <a:cxn ang="0">
                  <a:pos x="1058" y="1880"/>
                </a:cxn>
                <a:cxn ang="0">
                  <a:pos x="1106" y="1914"/>
                </a:cxn>
                <a:cxn ang="0">
                  <a:pos x="1160" y="1955"/>
                </a:cxn>
                <a:cxn ang="0">
                  <a:pos x="1252" y="2018"/>
                </a:cxn>
                <a:cxn ang="0">
                  <a:pos x="1351" y="2074"/>
                </a:cxn>
                <a:cxn ang="0">
                  <a:pos x="1455" y="2119"/>
                </a:cxn>
                <a:cxn ang="0">
                  <a:pos x="1565" y="2155"/>
                </a:cxn>
                <a:cxn ang="0">
                  <a:pos x="1679" y="2177"/>
                </a:cxn>
                <a:cxn ang="0">
                  <a:pos x="1795" y="2188"/>
                </a:cxn>
                <a:cxn ang="0">
                  <a:pos x="1854" y="2188"/>
                </a:cxn>
                <a:cxn ang="0">
                  <a:pos x="1884" y="2186"/>
                </a:cxn>
                <a:cxn ang="0">
                  <a:pos x="1914" y="2184"/>
                </a:cxn>
                <a:cxn ang="0">
                  <a:pos x="2215" y="2119"/>
                </a:cxn>
                <a:cxn ang="0">
                  <a:pos x="2298" y="2084"/>
                </a:cxn>
                <a:cxn ang="0">
                  <a:pos x="2377" y="2043"/>
                </a:cxn>
                <a:cxn ang="0">
                  <a:pos x="2453" y="1996"/>
                </a:cxn>
                <a:cxn ang="0">
                  <a:pos x="2524" y="1942"/>
                </a:cxn>
                <a:cxn ang="0">
                  <a:pos x="2591" y="1882"/>
                </a:cxn>
                <a:cxn ang="0">
                  <a:pos x="3194" y="1871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7200" y="2438400"/>
            <a:ext cx="83058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Nhắc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0" y="3352800"/>
            <a:ext cx="4648200" cy="2298700"/>
            <a:chOff x="1440" y="2988"/>
            <a:chExt cx="2928" cy="1448"/>
          </a:xfrm>
        </p:grpSpPr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440" y="2988"/>
              <a:ext cx="2928" cy="1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P = </a:t>
              </a:r>
              <a:r>
                <a:rPr lang="en-US" sz="36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    R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P: </a:t>
              </a:r>
              <a:r>
                <a:rPr lang="en-US" sz="36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6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6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36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tròn</a:t>
              </a:r>
              <a:endPara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  R</a:t>
              </a:r>
              <a:r>
                <a:rPr lang="en-US" sz="3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Bán</a:t>
              </a:r>
              <a:r>
                <a:rPr lang="en-US" sz="3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kính</a:t>
              </a:r>
              <a:endPara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10" name="Object 14"/>
            <p:cNvGraphicFramePr>
              <a:graphicFrameLocks noChangeAspect="1"/>
            </p:cNvGraphicFramePr>
            <p:nvPr/>
          </p:nvGraphicFramePr>
          <p:xfrm>
            <a:off x="2928" y="3024"/>
            <a:ext cx="384" cy="384"/>
          </p:xfrm>
          <a:graphic>
            <a:graphicData uri="http://schemas.openxmlformats.org/presentationml/2006/ole">
              <p:oleObj spid="_x0000_s36866" name="Equation" r:id="rId3" imgW="139680" imgH="139680" progId="Equation.3">
                <p:embed/>
              </p:oleObj>
            </a:graphicData>
          </a:graphic>
        </p:graphicFrame>
      </p:grpSp>
      <p:pic>
        <p:nvPicPr>
          <p:cNvPr id="15" name="Picture 3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762625"/>
            <a:ext cx="1295400" cy="1095375"/>
          </a:xfrm>
          <a:prstGeom prst="rect">
            <a:avLst/>
          </a:prstGeom>
          <a:noFill/>
        </p:spPr>
      </p:pic>
      <p:pic>
        <p:nvPicPr>
          <p:cNvPr id="16" name="Picture 4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</p:spPr>
      </p:pic>
      <p:pic>
        <p:nvPicPr>
          <p:cNvPr id="17" name="Picture 25" descr="j030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3038" y="0"/>
            <a:ext cx="13509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</p:spPr>
      </p:pic>
      <p:pic>
        <p:nvPicPr>
          <p:cNvPr id="19" name="Picture 12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762625"/>
            <a:ext cx="1295400" cy="1095375"/>
          </a:xfrm>
          <a:prstGeom prst="rect">
            <a:avLst/>
          </a:prstGeom>
          <a:noFill/>
        </p:spPr>
      </p:pic>
      <p:pic>
        <p:nvPicPr>
          <p:cNvPr id="20" name="Picture 13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762625"/>
            <a:ext cx="1295400" cy="1095375"/>
          </a:xfrm>
          <a:prstGeom prst="rect">
            <a:avLst/>
          </a:prstGeom>
          <a:noFill/>
        </p:spPr>
      </p:pic>
      <p:pic>
        <p:nvPicPr>
          <p:cNvPr id="21" name="Picture 14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762625"/>
            <a:ext cx="1295400" cy="1095375"/>
          </a:xfrm>
          <a:prstGeom prst="rect">
            <a:avLst/>
          </a:prstGeom>
          <a:noFill/>
        </p:spPr>
      </p:pic>
      <p:pic>
        <p:nvPicPr>
          <p:cNvPr id="22" name="Picture 15" descr="8184-003-02-10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762625"/>
            <a:ext cx="1295400" cy="1095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74AF-F314-447A-9F34-68919850E550}" type="slidenum">
              <a:rPr lang="en-US"/>
              <a:pPr/>
              <a:t>4</a:t>
            </a:fld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57200" y="9906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/>
            <a:r>
              <a:rPr lang="en-US" sz="2400" b="1" u="sng">
                <a:solidFill>
                  <a:srgbClr val="0000FF"/>
                </a:solidFill>
                <a:latin typeface=".VnTime" pitchFamily="34" charset="0"/>
              </a:rPr>
              <a:t>Bµi tËp 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:</a:t>
            </a: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Cho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hình 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vÏ víi sè ®o AOB = 100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endParaRPr lang="en-US" sz="2400" b="1">
              <a:solidFill>
                <a:srgbClr val="0000FF"/>
              </a:solidFill>
              <a:latin typeface=".VnTime" pitchFamily="34" charset="0"/>
            </a:endParaRPr>
          </a:p>
          <a:p>
            <a:pPr marL="609600" indent="-609600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a) Sè ®o cung nhá AmB lµ:</a:t>
            </a:r>
          </a:p>
          <a:p>
            <a:pPr marL="609600" indent="-609600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A.     50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                        B. 100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                      </a:t>
            </a:r>
          </a:p>
          <a:p>
            <a:pPr marL="609600" indent="-609600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C.     200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                      D.  25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endParaRPr lang="en-US" sz="2400" b="1">
              <a:solidFill>
                <a:srgbClr val="0000FF"/>
              </a:solidFill>
              <a:latin typeface=".VnTime" pitchFamily="34" charset="0"/>
            </a:endParaRPr>
          </a:p>
          <a:p>
            <a:pPr marL="609600" indent="-609600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b) Sè ®o cung nhá AC lµ:</a:t>
            </a:r>
          </a:p>
          <a:p>
            <a:pPr marL="609600" indent="-609600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A.       60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                           B.  30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endParaRPr lang="en-US" sz="2400" b="1">
              <a:solidFill>
                <a:srgbClr val="0000FF"/>
              </a:solidFill>
              <a:latin typeface=".VnTime" pitchFamily="34" charset="0"/>
            </a:endParaRPr>
          </a:p>
          <a:p>
            <a:pPr marL="609600" indent="-609600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C.      70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                           D.  80</a:t>
            </a:r>
            <a:r>
              <a:rPr lang="en-US" sz="2400" b="1" baseline="30000">
                <a:solidFill>
                  <a:srgbClr val="0000FF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352800" y="1752600"/>
            <a:ext cx="4572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.VnTime" pitchFamily="34" charset="0"/>
              </a:rPr>
              <a:t>B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81000" y="4267200"/>
            <a:ext cx="8763000" cy="2133600"/>
          </a:xfrm>
          <a:prstGeom prst="cloudCallout">
            <a:avLst>
              <a:gd name="adj1" fmla="val -35815"/>
              <a:gd name="adj2" fmla="val 49704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3300"/>
                </a:solidFill>
                <a:latin typeface=".VnTime" pitchFamily="34" charset="0"/>
              </a:rPr>
              <a:t>? Sè ®o ®é cña cung vµ cña c¶ ®­êng trßn ta ®· biÕt c¸ch tÝnh.</a:t>
            </a:r>
          </a:p>
          <a:p>
            <a:pPr algn="ctr" eaLnBrk="0" hangingPunct="0"/>
            <a:r>
              <a:rPr lang="en-US" sz="2400" b="1">
                <a:solidFill>
                  <a:srgbClr val="FF3300"/>
                </a:solidFill>
                <a:latin typeface=".VnTime" pitchFamily="34" charset="0"/>
              </a:rPr>
              <a:t>VËy ®é dµi ®­êng trßn, ®é dµi cung trßn ®­îc tÝnh nh­ thÕ nµo?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457200" y="2819400"/>
            <a:ext cx="4572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.VnTime" pitchFamily="34" charset="0"/>
              </a:rPr>
              <a:t>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1600200"/>
            <a:ext cx="3048000" cy="2689225"/>
            <a:chOff x="3552" y="1008"/>
            <a:chExt cx="1920" cy="1694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552" y="1008"/>
              <a:ext cx="1920" cy="1694"/>
              <a:chOff x="3552" y="994"/>
              <a:chExt cx="1920" cy="1694"/>
            </a:xfrm>
          </p:grpSpPr>
          <p:sp>
            <p:nvSpPr>
              <p:cNvPr id="12304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3552" y="1008"/>
                <a:ext cx="1680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Oval 17"/>
              <p:cNvSpPr>
                <a:spLocks noChangeArrowheads="1"/>
              </p:cNvSpPr>
              <p:nvPr/>
            </p:nvSpPr>
            <p:spPr bwMode="auto">
              <a:xfrm>
                <a:off x="3744" y="1022"/>
                <a:ext cx="1488" cy="144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4450" y="1042"/>
                <a:ext cx="1" cy="694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Line 19"/>
              <p:cNvSpPr>
                <a:spLocks noChangeShapeType="1"/>
              </p:cNvSpPr>
              <p:nvPr/>
            </p:nvSpPr>
            <p:spPr bwMode="auto">
              <a:xfrm flipH="1">
                <a:off x="4224" y="1756"/>
                <a:ext cx="224" cy="643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Line 20"/>
              <p:cNvSpPr>
                <a:spLocks noChangeShapeType="1"/>
              </p:cNvSpPr>
              <p:nvPr/>
            </p:nvSpPr>
            <p:spPr bwMode="auto">
              <a:xfrm flipH="1">
                <a:off x="3840" y="1008"/>
                <a:ext cx="624" cy="365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21"/>
              <p:cNvSpPr>
                <a:spLocks noChangeShapeType="1"/>
              </p:cNvSpPr>
              <p:nvPr/>
            </p:nvSpPr>
            <p:spPr bwMode="auto">
              <a:xfrm>
                <a:off x="3848" y="1381"/>
                <a:ext cx="602" cy="357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Rectangle 22"/>
              <p:cNvSpPr>
                <a:spLocks noChangeArrowheads="1"/>
              </p:cNvSpPr>
              <p:nvPr/>
            </p:nvSpPr>
            <p:spPr bwMode="auto">
              <a:xfrm>
                <a:off x="3674" y="1330"/>
                <a:ext cx="10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00"/>
                    </a:solidFill>
                  </a:rPr>
                  <a:t>A</a:t>
                </a: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11" name="Rectangle 23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3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/>
            </p:nvSpPr>
            <p:spPr bwMode="auto">
              <a:xfrm>
                <a:off x="3605" y="1920"/>
                <a:ext cx="13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m</a:t>
                </a: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/>
            </p:nvSpPr>
            <p:spPr bwMode="auto">
              <a:xfrm>
                <a:off x="4194" y="1747"/>
                <a:ext cx="17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>
                    <a:solidFill>
                      <a:srgbClr val="000000"/>
                    </a:solidFill>
                  </a:rPr>
                  <a:t>100</a:t>
                </a: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11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00"/>
                    </a:solidFill>
                  </a:rPr>
                  <a:t>C</a:t>
                </a: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15" name="Rectangle 27"/>
              <p:cNvSpPr>
                <a:spLocks noChangeArrowheads="1"/>
              </p:cNvSpPr>
              <p:nvPr/>
            </p:nvSpPr>
            <p:spPr bwMode="auto">
              <a:xfrm>
                <a:off x="4512" y="1642"/>
                <a:ext cx="1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00"/>
                    </a:solidFill>
                  </a:rPr>
                  <a:t>O</a:t>
                </a: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auto">
              <a:xfrm>
                <a:off x="4430" y="1714"/>
                <a:ext cx="4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Oval 29"/>
              <p:cNvSpPr>
                <a:spLocks noChangeArrowheads="1"/>
              </p:cNvSpPr>
              <p:nvPr/>
            </p:nvSpPr>
            <p:spPr bwMode="auto">
              <a:xfrm>
                <a:off x="4430" y="994"/>
                <a:ext cx="4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Oval 30"/>
              <p:cNvSpPr>
                <a:spLocks noChangeArrowheads="1"/>
              </p:cNvSpPr>
              <p:nvPr/>
            </p:nvSpPr>
            <p:spPr bwMode="auto">
              <a:xfrm>
                <a:off x="4196" y="239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4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B</a:t>
                </a:r>
                <a:endParaRPr lang="en-US" sz="2000">
                  <a:latin typeface="VNI-Times" pitchFamily="2" charset="0"/>
                </a:endParaRPr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auto">
              <a:xfrm>
                <a:off x="3826" y="1344"/>
                <a:ext cx="4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>
              <a:off x="4080" y="150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4116" y="11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4648200" y="946150"/>
            <a:ext cx="300038" cy="12065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953000" y="942975"/>
            <a:ext cx="276225" cy="1317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133600" y="762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uild="p"/>
      <p:bldP spid="12299" grpId="0" animBg="1"/>
      <p:bldP spid="12300" grpId="0" animBg="1"/>
      <p:bldP spid="12301" grpId="0" animBg="1"/>
      <p:bldP spid="12323" grpId="0" animBg="1"/>
      <p:bldP spid="123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4495800" y="671513"/>
            <a:ext cx="0" cy="6172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0" y="762000"/>
            <a:ext cx="4267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762000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")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1219200" y="2895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6019800" y="1905000"/>
            <a:ext cx="0" cy="16764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8489732" y="1828800"/>
            <a:ext cx="0" cy="16764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7239000" y="3064202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12082" y="1950720"/>
            <a:ext cx="2468880" cy="2468880"/>
            <a:chOff x="6012082" y="1468527"/>
            <a:chExt cx="2903318" cy="2895600"/>
          </a:xfrm>
        </p:grpSpPr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7303034" y="2854208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6019800" y="2666090"/>
              <a:ext cx="2895600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7772400" y="2895600"/>
              <a:ext cx="6858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</a:rPr>
                <a:t>R</a:t>
              </a:r>
            </a:p>
            <a:p>
              <a:pPr algn="ctr"/>
              <a:endParaRPr lang="en-US" sz="24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7239000" y="2237729"/>
              <a:ext cx="6858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</a:rPr>
                <a:t>d</a:t>
              </a:r>
            </a:p>
            <a:p>
              <a:pPr algn="ctr"/>
              <a:endParaRPr lang="en-US" sz="24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012082" y="1468527"/>
              <a:ext cx="2903318" cy="2895600"/>
              <a:chOff x="6012082" y="1468527"/>
              <a:chExt cx="2903318" cy="2895600"/>
            </a:xfrm>
          </p:grpSpPr>
          <p:sp>
            <p:nvSpPr>
              <p:cNvPr id="22538" name="Oval 10"/>
              <p:cNvSpPr>
                <a:spLocks noChangeArrowheads="1"/>
              </p:cNvSpPr>
              <p:nvPr/>
            </p:nvSpPr>
            <p:spPr bwMode="auto">
              <a:xfrm>
                <a:off x="6019800" y="1468527"/>
                <a:ext cx="2895600" cy="289560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Line 13"/>
              <p:cNvSpPr>
                <a:spLocks noChangeShapeType="1"/>
              </p:cNvSpPr>
              <p:nvPr/>
            </p:nvSpPr>
            <p:spPr bwMode="auto">
              <a:xfrm>
                <a:off x="6012082" y="2826340"/>
                <a:ext cx="2895600" cy="0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" name="Group 19"/>
              <p:cNvGrpSpPr>
                <a:grpSpLocks/>
              </p:cNvGrpSpPr>
              <p:nvPr/>
            </p:nvGrpSpPr>
            <p:grpSpPr bwMode="auto">
              <a:xfrm>
                <a:off x="8610600" y="2633472"/>
                <a:ext cx="260350" cy="228600"/>
                <a:chOff x="5068" y="2317"/>
                <a:chExt cx="62" cy="75"/>
              </a:xfrm>
            </p:grpSpPr>
            <p:sp>
              <p:nvSpPr>
                <p:cNvPr id="4125" name="Line 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69" y="2329"/>
                  <a:ext cx="61" cy="0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Line 2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068" y="2317"/>
                  <a:ext cx="1" cy="75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" name="Group 22"/>
              <p:cNvGrpSpPr>
                <a:grpSpLocks/>
              </p:cNvGrpSpPr>
              <p:nvPr/>
            </p:nvGrpSpPr>
            <p:grpSpPr bwMode="auto">
              <a:xfrm>
                <a:off x="6019800" y="2667000"/>
                <a:ext cx="228600" cy="228600"/>
                <a:chOff x="3552" y="2688"/>
                <a:chExt cx="144" cy="144"/>
              </a:xfrm>
            </p:grpSpPr>
            <p:sp>
              <p:nvSpPr>
                <p:cNvPr id="41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552" y="26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Line 24"/>
                <p:cNvSpPr>
                  <a:spLocks noChangeShapeType="1"/>
                </p:cNvSpPr>
                <p:nvPr/>
              </p:nvSpPr>
              <p:spPr bwMode="auto">
                <a:xfrm>
                  <a:off x="3696" y="2688"/>
                  <a:ext cx="0" cy="144"/>
                </a:xfrm>
                <a:prstGeom prst="line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409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3612264"/>
              </p:ext>
            </p:extLst>
          </p:nvPr>
        </p:nvGraphicFramePr>
        <p:xfrm>
          <a:off x="806450" y="2300288"/>
          <a:ext cx="1174750" cy="366712"/>
        </p:xfrm>
        <a:graphic>
          <a:graphicData uri="http://schemas.openxmlformats.org/presentationml/2006/ole">
            <p:oleObj spid="_x0000_s1118" name="Equation" r:id="rId4" imgW="571004" imgH="177646" progId="Equation.DSMT4">
              <p:embed/>
            </p:oleObj>
          </a:graphicData>
        </a:graphic>
      </p:graphicFrame>
      <p:graphicFrame>
        <p:nvGraphicFramePr>
          <p:cNvPr id="410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453126"/>
              </p:ext>
            </p:extLst>
          </p:nvPr>
        </p:nvGraphicFramePr>
        <p:xfrm>
          <a:off x="2589213" y="2274888"/>
          <a:ext cx="1095375" cy="381000"/>
        </p:xfrm>
        <a:graphic>
          <a:graphicData uri="http://schemas.openxmlformats.org/presentationml/2006/ole">
            <p:oleObj spid="_x0000_s1119" name="Equation" r:id="rId5" imgW="533160" imgH="190440" progId="Equation.DSMT4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560" name="Text Box 32"/>
              <p:cNvSpPr txBox="1">
                <a:spLocks noChangeArrowheads="1"/>
              </p:cNvSpPr>
              <p:nvPr/>
            </p:nvSpPr>
            <p:spPr bwMode="auto">
              <a:xfrm>
                <a:off x="4585855" y="4436630"/>
                <a:ext cx="44196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CC"/>
                    </a:solidFill>
                    <a:latin typeface="Tahoma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"pi")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ký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tỷ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gần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thường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≈3,14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56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855" y="4436630"/>
                <a:ext cx="4419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2069" r="-2207" b="-34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42728" y="1077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2819400"/>
            <a:ext cx="44958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(d = 2R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(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“pi”)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04800" y="4489232"/>
          <a:ext cx="1228725" cy="419100"/>
        </p:xfrm>
        <a:graphic>
          <a:graphicData uri="http://schemas.openxmlformats.org/presentationml/2006/ole">
            <p:oleObj spid="_x0000_s1120" name="Equation" r:id="rId7" imgW="54576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531190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22533" grpId="0"/>
      <p:bldP spid="22542" grpId="0" animBg="1"/>
      <p:bldP spid="22543" grpId="0" animBg="1"/>
      <p:bldP spid="2256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Text Box 8"/>
          <p:cNvSpPr txBox="1">
            <a:spLocks noChangeArrowheads="1"/>
          </p:cNvSpPr>
          <p:nvPr/>
        </p:nvSpPr>
        <p:spPr bwMode="auto">
          <a:xfrm>
            <a:off x="0" y="154287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65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 SGK-94)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3,14,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</a:rPr>
              <a:t>đơn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vị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độ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dài</a:t>
            </a:r>
            <a:r>
              <a:rPr lang="en-US" sz="2400" i="1" dirty="0">
                <a:latin typeface="Times New Roman" pitchFamily="18" charset="0"/>
              </a:rPr>
              <a:t>: cm, </a:t>
            </a:r>
            <a:r>
              <a:rPr lang="en-US" sz="2400" i="1" dirty="0" err="1">
                <a:latin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tròn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kết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quả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đến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chữ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thập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phân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thứ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</a:rPr>
              <a:t>):</a:t>
            </a:r>
          </a:p>
        </p:txBody>
      </p:sp>
      <p:graphicFrame>
        <p:nvGraphicFramePr>
          <p:cNvPr id="21571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7062979"/>
              </p:ext>
            </p:extLst>
          </p:nvPr>
        </p:nvGraphicFramePr>
        <p:xfrm>
          <a:off x="119063" y="2794000"/>
          <a:ext cx="8810626" cy="2214562"/>
        </p:xfrm>
        <a:graphic>
          <a:graphicData uri="http://schemas.openxmlformats.org/drawingml/2006/table">
            <a:tbl>
              <a:tblPr/>
              <a:tblGrid>
                <a:gridCol w="3595649"/>
                <a:gridCol w="708232"/>
                <a:gridCol w="901349"/>
                <a:gridCol w="901349"/>
                <a:gridCol w="901349"/>
                <a:gridCol w="797809"/>
                <a:gridCol w="1004889"/>
              </a:tblGrid>
              <a:tr h="67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(R)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0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400" b="0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0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kính</a:t>
                      </a:r>
                      <a:r>
                        <a:rPr kumimoji="0" lang="en-US" sz="2400" b="0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0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400" b="0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0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tròn</a:t>
                      </a:r>
                      <a:r>
                        <a:rPr kumimoji="0" lang="en-US" sz="2400" b="0" i="0" u="none" strike="noStrike" kern="10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 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(C)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7000875" y="3579813"/>
            <a:ext cx="98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6,37</a:t>
            </a:r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7143750" y="2936875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3,18</a:t>
            </a: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6286500" y="4341813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9,42</a:t>
            </a:r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6286500" y="2936875"/>
            <a:ext cx="63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5286375" y="4365625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18,84</a:t>
            </a: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5572125" y="3627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4643438" y="2936875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3643313" y="43656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62,8</a:t>
            </a: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3786188" y="3698875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4500563" y="43656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31,4</a:t>
            </a:r>
          </a:p>
        </p:txBody>
      </p:sp>
      <p:sp>
        <p:nvSpPr>
          <p:cNvPr id="6191" name="Rectangle 120"/>
          <p:cNvSpPr>
            <a:spLocks noChangeArrowheads="1"/>
          </p:cNvSpPr>
          <p:nvPr/>
        </p:nvSpPr>
        <p:spPr bwMode="auto">
          <a:xfrm>
            <a:off x="0" y="387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28" name="Text Box 124"/>
          <p:cNvSpPr txBox="1">
            <a:spLocks noChangeArrowheads="1"/>
          </p:cNvSpPr>
          <p:nvPr/>
        </p:nvSpPr>
        <p:spPr bwMode="auto">
          <a:xfrm>
            <a:off x="71438" y="5003800"/>
            <a:ext cx="39624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1629" name="Object 4"/>
          <p:cNvGraphicFramePr>
            <a:graphicFrameLocks noChangeAspect="1"/>
          </p:cNvGraphicFramePr>
          <p:nvPr/>
        </p:nvGraphicFramePr>
        <p:xfrm>
          <a:off x="3849688" y="5321300"/>
          <a:ext cx="1181100" cy="765175"/>
        </p:xfrm>
        <a:graphic>
          <a:graphicData uri="http://schemas.openxmlformats.org/presentationml/2006/ole">
            <p:oleObj spid="_x0000_s5230" name="Equation" r:id="rId3" imgW="609336" imgH="393529" progId="Equation.DSMT4">
              <p:embed/>
            </p:oleObj>
          </a:graphicData>
        </a:graphic>
      </p:graphicFrame>
      <p:sp>
        <p:nvSpPr>
          <p:cNvPr id="21630" name="Text Box 126"/>
          <p:cNvSpPr txBox="1">
            <a:spLocks noChangeArrowheads="1"/>
          </p:cNvSpPr>
          <p:nvPr/>
        </p:nvSpPr>
        <p:spPr bwMode="auto">
          <a:xfrm>
            <a:off x="2778125" y="54641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= 2R </a:t>
            </a:r>
          </a:p>
        </p:txBody>
      </p:sp>
      <p:graphicFrame>
        <p:nvGraphicFramePr>
          <p:cNvPr id="21631" name="Object 5"/>
          <p:cNvGraphicFramePr>
            <a:graphicFrameLocks noChangeAspect="1"/>
          </p:cNvGraphicFramePr>
          <p:nvPr/>
        </p:nvGraphicFramePr>
        <p:xfrm>
          <a:off x="2743200" y="6103938"/>
          <a:ext cx="1219200" cy="425450"/>
        </p:xfrm>
        <a:graphic>
          <a:graphicData uri="http://schemas.openxmlformats.org/presentationml/2006/ole">
            <p:oleObj spid="_x0000_s5231" name="Equation" r:id="rId4" imgW="507780" imgH="177723" progId="Equation.DSMT4">
              <p:embed/>
            </p:oleObj>
          </a:graphicData>
        </a:graphic>
      </p:graphicFrame>
      <p:graphicFrame>
        <p:nvGraphicFramePr>
          <p:cNvPr id="21632" name="Object 6"/>
          <p:cNvGraphicFramePr>
            <a:graphicFrameLocks noChangeAspect="1"/>
          </p:cNvGraphicFramePr>
          <p:nvPr/>
        </p:nvGraphicFramePr>
        <p:xfrm>
          <a:off x="4038600" y="5930900"/>
          <a:ext cx="1219200" cy="850900"/>
        </p:xfrm>
        <a:graphic>
          <a:graphicData uri="http://schemas.openxmlformats.org/presentationml/2006/ole">
            <p:oleObj spid="_x0000_s5232" name="Equation" r:id="rId5" imgW="622030" imgH="393529" progId="Equation.DSMT4">
              <p:embed/>
            </p:oleObj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286750" y="3579813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286750" y="286543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42728" y="0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3612264"/>
              </p:ext>
            </p:extLst>
          </p:nvPr>
        </p:nvGraphicFramePr>
        <p:xfrm>
          <a:off x="931862" y="1016000"/>
          <a:ext cx="1174750" cy="366712"/>
        </p:xfrm>
        <a:graphic>
          <a:graphicData uri="http://schemas.openxmlformats.org/presentationml/2006/ole">
            <p:oleObj spid="_x0000_s5233" name="Equation" r:id="rId6" imgW="571004" imgH="177646" progId="Equation.DSMT4">
              <p:embed/>
            </p:oleObj>
          </a:graphicData>
        </a:graphic>
      </p:graphicFrame>
      <p:graphicFrame>
        <p:nvGraphicFramePr>
          <p:cNvPr id="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453126"/>
              </p:ext>
            </p:extLst>
          </p:nvPr>
        </p:nvGraphicFramePr>
        <p:xfrm>
          <a:off x="2714625" y="990600"/>
          <a:ext cx="1095375" cy="381000"/>
        </p:xfrm>
        <a:graphic>
          <a:graphicData uri="http://schemas.openxmlformats.org/presentationml/2006/ole">
            <p:oleObj spid="_x0000_s5234" name="Equation" r:id="rId7" imgW="533160" imgH="1904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829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2" grpId="0"/>
      <p:bldP spid="21593" grpId="0"/>
      <p:bldP spid="21594" grpId="0"/>
      <p:bldP spid="21595" grpId="0"/>
      <p:bldP spid="21596" grpId="0"/>
      <p:bldP spid="21597" grpId="0"/>
      <p:bldP spid="21598" grpId="0"/>
      <p:bldP spid="21599" grpId="0"/>
      <p:bldP spid="21600" grpId="0"/>
      <p:bldP spid="21601" grpId="0"/>
      <p:bldP spid="21628" grpId="0"/>
      <p:bldP spid="21630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5" t="21039" r="37769" b="29265"/>
          <a:stretch>
            <a:fillRect/>
          </a:stretch>
        </p:blipFill>
        <p:spPr>
          <a:xfrm>
            <a:off x="3540125" y="748145"/>
            <a:ext cx="5603875" cy="5562600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986135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2728" y="107732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605135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0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3200400" y="556036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graphicFrame>
        <p:nvGraphicFramePr>
          <p:cNvPr id="79877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167085273"/>
              </p:ext>
            </p:extLst>
          </p:nvPr>
        </p:nvGraphicFramePr>
        <p:xfrm>
          <a:off x="3657600" y="5898932"/>
          <a:ext cx="942975" cy="838200"/>
        </p:xfrm>
        <a:graphic>
          <a:graphicData uri="http://schemas.openxmlformats.org/presentationml/2006/ole">
            <p:oleObj spid="_x0000_s6398" name="Equation" r:id="rId4" imgW="330057" imgH="393529" progId="Equation.DSMT4">
              <p:embed/>
            </p:oleObj>
          </a:graphicData>
        </a:graphic>
      </p:graphicFrame>
      <p:graphicFrame>
        <p:nvGraphicFramePr>
          <p:cNvPr id="7987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2056905651"/>
              </p:ext>
            </p:extLst>
          </p:nvPr>
        </p:nvGraphicFramePr>
        <p:xfrm>
          <a:off x="1905000" y="5806966"/>
          <a:ext cx="942975" cy="914400"/>
        </p:xfrm>
        <a:graphic>
          <a:graphicData uri="http://schemas.openxmlformats.org/presentationml/2006/ole">
            <p:oleObj spid="_x0000_s6399" name="Equation" r:id="rId5" imgW="330057" imgH="393529" progId="Equation.DSMT4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6279382"/>
              </p:ext>
            </p:extLst>
          </p:nvPr>
        </p:nvGraphicFramePr>
        <p:xfrm>
          <a:off x="5899150" y="2421990"/>
          <a:ext cx="730250" cy="838844"/>
        </p:xfrm>
        <a:graphic>
          <a:graphicData uri="http://schemas.openxmlformats.org/presentationml/2006/ole">
            <p:oleObj spid="_x0000_s6400" name="Equation" r:id="rId6" imgW="406048" imgH="393359" progId="Equation.DSMT4">
              <p:embed/>
            </p:oleObj>
          </a:graphicData>
        </a:graphic>
      </p:graphicFrame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81000" y="6017568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R = </a:t>
            </a:r>
            <a:endParaRPr lang="en-US" alt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1730156"/>
              </p:ext>
            </p:extLst>
          </p:nvPr>
        </p:nvGraphicFramePr>
        <p:xfrm>
          <a:off x="1589087" y="2073166"/>
          <a:ext cx="658813" cy="457200"/>
        </p:xfrm>
        <a:graphic>
          <a:graphicData uri="http://schemas.openxmlformats.org/presentationml/2006/ole">
            <p:oleObj spid="_x0000_s6401" name="Equation" r:id="rId7" imgW="317087" imgH="177569" progId="Equation.DSMT4">
              <p:embed/>
            </p:oleObj>
          </a:graphicData>
        </a:graphic>
      </p:graphicFrame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14300" y="1704309"/>
            <a:ext cx="6518564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R(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360</a:t>
            </a:r>
            <a:r>
              <a:rPr lang="en-US" alt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en-US" alt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alt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76375" y="4798371"/>
            <a:ext cx="2105025" cy="839788"/>
            <a:chOff x="1200" y="3012"/>
            <a:chExt cx="816" cy="529"/>
          </a:xfrm>
        </p:grpSpPr>
        <p:sp>
          <p:nvSpPr>
            <p:cNvPr id="3098" name="Text Box 25"/>
            <p:cNvSpPr txBox="1">
              <a:spLocks noChangeArrowheads="1"/>
            </p:cNvSpPr>
            <p:nvPr/>
          </p:nvSpPr>
          <p:spPr bwMode="auto">
            <a:xfrm>
              <a:off x="1200" y="3120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2400" b="1" dirty="0" smtClean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smtClean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altLang="en-US" sz="2400" b="1" dirty="0" smtClean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endParaRPr lang="en-US" alt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80" name="Object 26"/>
            <p:cNvGraphicFramePr>
              <a:graphicFrameLocks noChangeAspect="1"/>
            </p:cNvGraphicFramePr>
            <p:nvPr/>
          </p:nvGraphicFramePr>
          <p:xfrm>
            <a:off x="1536" y="3012"/>
            <a:ext cx="480" cy="529"/>
          </p:xfrm>
          <a:graphic>
            <a:graphicData uri="http://schemas.openxmlformats.org/presentationml/2006/ole">
              <p:oleObj spid="_x0000_s6402" name="Equation" r:id="rId8" imgW="342751" imgH="393529" progId="Equation.DSMT4">
                <p:embed/>
              </p:oleObj>
            </a:graphicData>
          </a:graphic>
        </p:graphicFrame>
      </p:grp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3048000" y="605079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endParaRPr lang="en-US" alt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902" name="Object 3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64582333"/>
              </p:ext>
            </p:extLst>
          </p:nvPr>
        </p:nvGraphicFramePr>
        <p:xfrm>
          <a:off x="5492881" y="3152109"/>
          <a:ext cx="914400" cy="810291"/>
        </p:xfrm>
        <a:graphic>
          <a:graphicData uri="http://schemas.openxmlformats.org/presentationml/2006/ole">
            <p:oleObj spid="_x0000_s6403" name="Equation" r:id="rId9" imgW="342751" imgH="393529" progId="Equation.DSMT4">
              <p:embed/>
            </p:oleObj>
          </a:graphicData>
        </a:graphic>
      </p:graphicFrame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0" y="1219200"/>
            <a:ext cx="6096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?2.</a:t>
            </a:r>
            <a:endParaRPr lang="en-US" altLang="en-US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438804" y="1198969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(…)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4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5" t="21039" r="37769" b="29265"/>
          <a:stretch>
            <a:fillRect/>
          </a:stretch>
        </p:blipFill>
        <p:spPr bwMode="auto">
          <a:xfrm>
            <a:off x="6781800" y="1570037"/>
            <a:ext cx="225583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0443842"/>
              </p:ext>
            </p:extLst>
          </p:nvPr>
        </p:nvGraphicFramePr>
        <p:xfrm>
          <a:off x="5119254" y="2390109"/>
          <a:ext cx="824345" cy="897373"/>
        </p:xfrm>
        <a:graphic>
          <a:graphicData uri="http://schemas.openxmlformats.org/presentationml/2006/ole">
            <p:oleObj spid="_x0000_s6404" name="Equation" r:id="rId11" imgW="355292" imgH="393359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998662"/>
            <a:ext cx="802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400" b="1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0" y="4603940"/>
            <a:ext cx="4419600" cy="1271438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42728" y="0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" y="3810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3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  <p:bldP spid="79893" grpId="0"/>
      <p:bldP spid="79901" grpId="0"/>
      <p:bldP spid="79904" grpId="0"/>
      <p:bldP spid="79906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01600" y="1443335"/>
            <a:ext cx="2509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- 95)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74624" y="1935161"/>
            <a:ext cx="8283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2dm </a:t>
            </a:r>
          </a:p>
          <a:p>
            <a:pPr eaLnBrk="1" hangingPunct="1">
              <a:buFontTx/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650 mm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82766" y="1996966"/>
          <a:ext cx="422275" cy="371475"/>
        </p:xfrm>
        <a:graphic>
          <a:graphicData uri="http://schemas.openxmlformats.org/presentationml/2006/ole">
            <p:oleObj spid="_x0000_s7335" name="Equation" r:id="rId3" imgW="279400" imgH="22860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72000" y="3748087"/>
          <a:ext cx="1143000" cy="823913"/>
        </p:xfrm>
        <a:graphic>
          <a:graphicData uri="http://schemas.openxmlformats.org/presentationml/2006/ole">
            <p:oleObj spid="_x0000_s7336" name="Equation" r:id="rId4" imgW="545863" imgH="393529" progId="Equation.DSMT4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33400" y="4506912"/>
          <a:ext cx="5324475" cy="903288"/>
        </p:xfrm>
        <a:graphic>
          <a:graphicData uri="http://schemas.openxmlformats.org/presentationml/2006/ole">
            <p:oleObj spid="_x0000_s7337" name="Equation" r:id="rId5" imgW="2108200" imgH="393700" progId="Equation.DSMT4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867400" y="4678361"/>
          <a:ext cx="1447800" cy="503238"/>
        </p:xfrm>
        <a:graphic>
          <a:graphicData uri="http://schemas.openxmlformats.org/presentationml/2006/ole">
            <p:oleObj spid="_x0000_s7338" name="Equation" r:id="rId6" imgW="583947" imgH="203112" progId="Equation.DSMT4">
              <p:embed/>
            </p:oleObj>
          </a:graphicData>
        </a:graphic>
      </p:graphicFrame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57188" y="5399088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 Chu vi vành xe đạp là: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85813" y="6042025"/>
          <a:ext cx="5857875" cy="587375"/>
        </p:xfrm>
        <a:graphic>
          <a:graphicData uri="http://schemas.openxmlformats.org/presentationml/2006/ole">
            <p:oleObj spid="_x0000_s7339" name="Equation" r:id="rId7" imgW="2057400" imgH="203200" progId="Equation.DSMT4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86188" y="3078161"/>
            <a:ext cx="84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5750" y="3863974"/>
            <a:ext cx="8858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AutoNum type="alphaLcParenR"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42728" y="0"/>
            <a:ext cx="600107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§9.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ÑOÄ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DAØI ÑÖÔØNG </a:t>
            </a:r>
            <a:r>
              <a:rPr lang="en-US" sz="2400" b="1" dirty="0" smtClean="0">
                <a:solidFill>
                  <a:srgbClr val="FF00FF"/>
                </a:solidFill>
                <a:latin typeface="VNI-Times" pitchFamily="2" charset="0"/>
              </a:rPr>
              <a:t>TROØN, CUNG </a:t>
            </a:r>
            <a:r>
              <a:rPr lang="en-US" sz="2400" b="1" dirty="0">
                <a:solidFill>
                  <a:srgbClr val="FF00FF"/>
                </a:solidFill>
                <a:latin typeface="VNI-Times" pitchFamily="2" charset="0"/>
              </a:rPr>
              <a:t>TROØN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4876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617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9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3|5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1699</Words>
  <Application>Microsoft Office PowerPoint</Application>
  <PresentationFormat>On-screen Show (4:3)</PresentationFormat>
  <Paragraphs>240</Paragraphs>
  <Slides>22</Slides>
  <Notes>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74</cp:revision>
  <dcterms:created xsi:type="dcterms:W3CDTF">2020-04-06T14:25:56Z</dcterms:created>
  <dcterms:modified xsi:type="dcterms:W3CDTF">2021-03-31T14:17:17Z</dcterms:modified>
</cp:coreProperties>
</file>