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1C"/>
    <a:srgbClr val="002E14"/>
    <a:srgbClr val="001007"/>
    <a:srgbClr val="005C2A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95" autoAdjust="0"/>
  </p:normalViewPr>
  <p:slideViewPr>
    <p:cSldViewPr>
      <p:cViewPr varScale="1">
        <p:scale>
          <a:sx n="87" d="100"/>
          <a:sy n="87" d="100"/>
        </p:scale>
        <p:origin x="348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0AE9D-BFD7-4B16-9394-AC81F831FC4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35B95-59ED-4DD1-A23B-D0AEBBEDC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1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35B95-59ED-4DD1-A23B-D0AEBBEDCF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08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06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5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6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6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5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0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1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6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8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4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2" y="0"/>
            <a:ext cx="9130748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90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3.emf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43000" y="1504950"/>
                <a:ext cx="7234673" cy="6642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§</m:t>
                      </m:r>
                      <m:r>
                        <a:rPr lang="en-US" sz="36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2. 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𝑳𝑰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Ê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Ệ 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𝑮𝑰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Ữ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𝑪𝑼𝑵𝑮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À 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Â</m:t>
                      </m:r>
                      <m:r>
                        <a:rPr lang="en-US" sz="36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36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504950"/>
                <a:ext cx="7234673" cy="6642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582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514350"/>
            <a:ext cx="2382548" cy="2701728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3" name="Cloud Callout 2"/>
          <p:cNvSpPr/>
          <p:nvPr/>
        </p:nvSpPr>
        <p:spPr>
          <a:xfrm>
            <a:off x="609600" y="590550"/>
            <a:ext cx="4724400" cy="1752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ta dùng cụm từ </a:t>
            </a:r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cung căng dây”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 </a:t>
            </a:r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“dây căng cung”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chỉ mối liên hệ giữa cung và dây có chung hai mút.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43820" y="3395779"/>
            <a:ext cx="4056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+) Dây AB căng hai cung AmB và AnB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22704" y="3788488"/>
            <a:ext cx="315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+) Cung AmB căng dây AB.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2704" y="4208969"/>
            <a:ext cx="315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+) Cung AnB căng dây AB.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06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087" y="20436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Định lí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087" y="454607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hai cung nhỏ trong một đường tròn hay hai đường tròn  hay hai đường tròn bằng nhau: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28105" y="737604"/>
            <a:ext cx="4821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cung bằng nhau căng hai dây bằng nhau.</a:t>
            </a:r>
          </a:p>
          <a:p>
            <a:pPr marL="342900" indent="-342900">
              <a:buAutoNum type="alphaLcParenR"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 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 nhau căng hai </a:t>
            </a:r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 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 </a:t>
            </a:r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nhau.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220910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313473" y="1436303"/>
            <a:ext cx="1903" cy="3548821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247762" y="1423353"/>
            <a:ext cx="2670580" cy="393915"/>
            <a:chOff x="226042" y="1936466"/>
            <a:chExt cx="2670580" cy="39391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26042" y="1949416"/>
                  <a:ext cx="267058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smtClean="0">
                      <a:solidFill>
                        <a:schemeClr val="bg1"/>
                      </a:solidFill>
                    </a:rPr>
                    <a:t>a. </a:t>
                  </a:r>
                  <a14:m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𝐶𝐷</m:t>
                      </m:r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𝐶𝐷</m:t>
                      </m:r>
                    </m:oMath>
                  </a14:m>
                  <a:endParaRPr lang="en-US" sz="160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042" y="1949416"/>
                  <a:ext cx="2670580" cy="338554"/>
                </a:xfrm>
                <a:prstGeom prst="rect">
                  <a:avLst/>
                </a:prstGeom>
                <a:blipFill>
                  <a:blip r:embed="rId3"/>
                  <a:stretch>
                    <a:fillRect l="-1370" t="-5455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Arc 14"/>
            <p:cNvSpPr/>
            <p:nvPr/>
          </p:nvSpPr>
          <p:spPr>
            <a:xfrm rot="19083386">
              <a:off x="969065" y="1939221"/>
              <a:ext cx="451086" cy="358942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c 17"/>
            <p:cNvSpPr/>
            <p:nvPr/>
          </p:nvSpPr>
          <p:spPr>
            <a:xfrm rot="18605407">
              <a:off x="494433" y="1917140"/>
              <a:ext cx="393915" cy="432567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16000" y="1889823"/>
            <a:ext cx="2670580" cy="394169"/>
            <a:chOff x="226042" y="2349499"/>
            <a:chExt cx="2670580" cy="3941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226042" y="2349499"/>
                  <a:ext cx="267058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smtClean="0">
                      <a:solidFill>
                        <a:schemeClr val="bg1"/>
                      </a:solidFill>
                    </a:rPr>
                    <a:t>b. </a:t>
                  </a:r>
                  <a14:m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𝐶𝐷</m:t>
                      </m:r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𝐶𝐷</m:t>
                      </m:r>
                    </m:oMath>
                  </a14:m>
                  <a:endParaRPr lang="en-US" sz="160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042" y="2349499"/>
                  <a:ext cx="2670580" cy="338554"/>
                </a:xfrm>
                <a:prstGeom prst="rect">
                  <a:avLst/>
                </a:prstGeom>
                <a:blipFill>
                  <a:blip r:embed="rId4"/>
                  <a:stretch>
                    <a:fillRect l="-1139" t="-5357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Arc 19"/>
            <p:cNvSpPr/>
            <p:nvPr/>
          </p:nvSpPr>
          <p:spPr>
            <a:xfrm rot="19916999">
              <a:off x="1565478" y="2397429"/>
              <a:ext cx="492506" cy="346239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/>
            <p:cNvSpPr/>
            <p:nvPr/>
          </p:nvSpPr>
          <p:spPr>
            <a:xfrm rot="18777156">
              <a:off x="2231368" y="2321676"/>
              <a:ext cx="382450" cy="452484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340269" y="1315189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CM: 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60800" y="1619482"/>
            <a:ext cx="943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a. Ta có: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114648" y="1624119"/>
            <a:ext cx="2670580" cy="414016"/>
            <a:chOff x="226042" y="1949416"/>
            <a:chExt cx="2670580" cy="41401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226042" y="1949416"/>
                  <a:ext cx="2670580" cy="3468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smtClean="0">
                      <a:solidFill>
                        <a:schemeClr val="bg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𝐶𝐷</m:t>
                      </m:r>
                      <m:r>
                        <a:rPr lang="en-US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acc>
                        <m:accPr>
                          <m:chr m:val="̂"/>
                          <m:ctrlPr>
                            <a:rPr lang="en-US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𝐴𝑂𝐵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𝐷𝑂𝐶</m:t>
                          </m:r>
                        </m:e>
                      </m:acc>
                    </m:oMath>
                  </a14:m>
                  <a:endParaRPr lang="en-US" sz="160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042" y="1949416"/>
                  <a:ext cx="2670580" cy="346826"/>
                </a:xfrm>
                <a:prstGeom prst="rect">
                  <a:avLst/>
                </a:prstGeom>
                <a:blipFill>
                  <a:blip r:embed="rId5"/>
                  <a:stretch>
                    <a:fillRect r="-328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Arc 26"/>
            <p:cNvSpPr/>
            <p:nvPr/>
          </p:nvSpPr>
          <p:spPr>
            <a:xfrm rot="19083386">
              <a:off x="805831" y="1972272"/>
              <a:ext cx="451086" cy="358942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8605407">
              <a:off x="331199" y="1950191"/>
              <a:ext cx="393915" cy="432567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361487" y="1926593"/>
            <a:ext cx="3903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 tam giác AOB và tam giác COD có: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40423" y="2190750"/>
            <a:ext cx="2614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 = OD = OB = OC = R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346926" y="2517676"/>
                <a:ext cx="2103012" cy="378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𝐴𝑂𝐵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𝐶𝑂𝐷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𝑐𝑚𝑡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926" y="2517676"/>
                <a:ext cx="2103012" cy="378630"/>
              </a:xfrm>
              <a:prstGeom prst="rect">
                <a:avLst/>
              </a:prstGeom>
              <a:blipFill>
                <a:blip r:embed="rId6"/>
                <a:stretch>
                  <a:fillRect t="-1613" r="-26087"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Left Brace 31"/>
          <p:cNvSpPr/>
          <p:nvPr/>
        </p:nvSpPr>
        <p:spPr>
          <a:xfrm flipH="1">
            <a:off x="6823970" y="2281189"/>
            <a:ext cx="152400" cy="588827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40031" y="2946233"/>
                <a:ext cx="296902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 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𝐴𝑂𝐵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𝐶𝑂𝐷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mtClean="0">
                    <a:solidFill>
                      <a:schemeClr val="bg1"/>
                    </a:solidFill>
                  </a:rPr>
                  <a:t> 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031" y="2946233"/>
                <a:ext cx="2969028" cy="276999"/>
              </a:xfrm>
              <a:prstGeom prst="rect">
                <a:avLst/>
              </a:prstGeom>
              <a:blipFill>
                <a:blip r:embed="rId7"/>
                <a:stretch>
                  <a:fillRect l="-2259" t="-2174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85602" y="2953775"/>
                <a:ext cx="13001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𝐶𝐷</m:t>
                      </m:r>
                    </m:oMath>
                  </m:oMathPara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602" y="2953775"/>
                <a:ext cx="1300164" cy="276999"/>
              </a:xfrm>
              <a:prstGeom prst="rect">
                <a:avLst/>
              </a:prstGeom>
              <a:blipFill>
                <a:blip r:embed="rId8"/>
                <a:stretch>
                  <a:fillRect l="-2817" r="-328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293534" y="3119939"/>
            <a:ext cx="955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b. Ta có: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46926" y="3375423"/>
            <a:ext cx="3903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 tam giác AOB và tam giác COD có: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01624" y="3701668"/>
            <a:ext cx="2614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 = OD = OB = OC = R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84377" y="3979049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= CD (gt)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Left Brace 38"/>
          <p:cNvSpPr/>
          <p:nvPr/>
        </p:nvSpPr>
        <p:spPr>
          <a:xfrm flipH="1">
            <a:off x="6940307" y="3765321"/>
            <a:ext cx="152400" cy="588827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64886" y="4392805"/>
                <a:ext cx="296902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 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𝐴𝑂𝐵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𝐶𝑂𝐷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mtClean="0">
                    <a:solidFill>
                      <a:schemeClr val="bg1"/>
                    </a:solidFill>
                  </a:rPr>
                  <a:t> 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886" y="4392805"/>
                <a:ext cx="2969028" cy="276999"/>
              </a:xfrm>
              <a:prstGeom prst="rect">
                <a:avLst/>
              </a:prstGeom>
              <a:blipFill>
                <a:blip r:embed="rId9"/>
                <a:stretch>
                  <a:fillRect l="-2053" t="-4444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 44"/>
          <p:cNvGrpSpPr/>
          <p:nvPr/>
        </p:nvGrpSpPr>
        <p:grpSpPr>
          <a:xfrm>
            <a:off x="4340423" y="4614420"/>
            <a:ext cx="3952942" cy="510824"/>
            <a:chOff x="4340423" y="4614420"/>
            <a:chExt cx="3952942" cy="5108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4340423" y="4614420"/>
                  <a:ext cx="3952942" cy="3786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acc>
                        <m:accPr>
                          <m:chr m:val="̂"/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𝐴𝑂𝐵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𝐶𝑂𝐷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a14:m>
                  <a:r>
                    <a:rPr lang="en-US">
                      <a:solidFill>
                        <a:schemeClr val="bg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𝐶𝐷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(đ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𝑝𝑐𝑚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40423" y="4614420"/>
                  <a:ext cx="3952942" cy="378630"/>
                </a:xfrm>
                <a:prstGeom prst="rect">
                  <a:avLst/>
                </a:prstGeom>
                <a:blipFill>
                  <a:blip r:embed="rId10"/>
                  <a:stretch>
                    <a:fillRect t="-1613" b="-129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Arc 42"/>
            <p:cNvSpPr/>
            <p:nvPr/>
          </p:nvSpPr>
          <p:spPr>
            <a:xfrm rot="19226890">
              <a:off x="6971543" y="4642657"/>
              <a:ext cx="460072" cy="47157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c 43"/>
            <p:cNvSpPr/>
            <p:nvPr/>
          </p:nvSpPr>
          <p:spPr>
            <a:xfrm rot="19226890">
              <a:off x="6397767" y="4653674"/>
              <a:ext cx="460072" cy="47157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6" name="Picture 4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51872" y="1429358"/>
            <a:ext cx="1726634" cy="1748045"/>
          </a:xfrm>
          <a:prstGeom prst="rect">
            <a:avLst/>
          </a:prstGeom>
          <a:solidFill>
            <a:schemeClr val="bg2"/>
          </a:solidFill>
        </p:spPr>
      </p:pic>
    </p:spTree>
    <p:extLst>
      <p:ext uri="{BB962C8B-B14F-4D97-AF65-F5344CB8AC3E}">
        <p14:creationId xmlns:p14="http://schemas.microsoft.com/office/powerpoint/2010/main" val="147450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3" grpId="0"/>
      <p:bldP spid="24" grpId="0"/>
      <p:bldP spid="29" grpId="0"/>
      <p:bldP spid="30" grpId="0"/>
      <p:bldP spid="31" grpId="0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38150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Định lí 2.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838008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hai cung nhỏ trong một đường tròn hay hai đường tròn  hay hai đường tròn bằng nhau: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484339"/>
            <a:ext cx="3512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 lớn hơn căng dây lớn hơn.</a:t>
            </a:r>
          </a:p>
          <a:p>
            <a:pPr marL="342900" indent="-342900">
              <a:buAutoNum type="alphaLcParenR"/>
            </a:pPr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 lớn hơn căng cung lớn hơn.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773" y="1955608"/>
            <a:ext cx="1981200" cy="1828800"/>
          </a:xfrm>
          <a:prstGeom prst="rect">
            <a:avLst/>
          </a:prstGeom>
          <a:solidFill>
            <a:schemeClr val="bg2"/>
          </a:solidFill>
        </p:spPr>
      </p:pic>
      <p:grpSp>
        <p:nvGrpSpPr>
          <p:cNvPr id="6" name="Group 5"/>
          <p:cNvGrpSpPr/>
          <p:nvPr/>
        </p:nvGrpSpPr>
        <p:grpSpPr>
          <a:xfrm>
            <a:off x="880644" y="2383086"/>
            <a:ext cx="2670580" cy="405765"/>
            <a:chOff x="226042" y="1936466"/>
            <a:chExt cx="2670580" cy="4057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226042" y="1949416"/>
                  <a:ext cx="26705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mtClean="0">
                      <a:solidFill>
                        <a:schemeClr val="bg1"/>
                      </a:solidFill>
                    </a:rPr>
                    <a:t>a. </a:t>
                  </a:r>
                  <a14:m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𝐶𝐷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𝐶𝐷</m:t>
                      </m:r>
                    </m:oMath>
                  </a14:m>
                  <a:endParaRPr lang="en-US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042" y="1949416"/>
                  <a:ext cx="267058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822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Arc 7"/>
            <p:cNvSpPr/>
            <p:nvPr/>
          </p:nvSpPr>
          <p:spPr>
            <a:xfrm rot="19083386">
              <a:off x="1097022" y="1983289"/>
              <a:ext cx="451086" cy="358942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c 8"/>
            <p:cNvSpPr/>
            <p:nvPr/>
          </p:nvSpPr>
          <p:spPr>
            <a:xfrm rot="18605407">
              <a:off x="494433" y="1917140"/>
              <a:ext cx="393915" cy="432567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11583" y="2858494"/>
            <a:ext cx="2678051" cy="413757"/>
            <a:chOff x="47903" y="2358437"/>
            <a:chExt cx="2678051" cy="4137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7903" y="2358437"/>
                  <a:ext cx="26705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mtClean="0">
                      <a:solidFill>
                        <a:schemeClr val="bg1"/>
                      </a:solidFill>
                    </a:rPr>
                    <a:t>b. </a:t>
                  </a:r>
                  <a14:m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𝐶𝐷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𝐶𝐷</m:t>
                      </m:r>
                    </m:oMath>
                  </a14:m>
                  <a:endParaRPr lang="en-US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03" y="2358437"/>
                  <a:ext cx="2670580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055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Arc 11"/>
            <p:cNvSpPr/>
            <p:nvPr/>
          </p:nvSpPr>
          <p:spPr>
            <a:xfrm rot="19916999">
              <a:off x="1565478" y="2397429"/>
              <a:ext cx="492506" cy="346239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 rot="18777156">
              <a:off x="2308487" y="2354727"/>
              <a:ext cx="382450" cy="452484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070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7739" y="28148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Luyện tập 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1690" y="610428"/>
            <a:ext cx="228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chọn đáp án đúng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066174"/>
            <a:ext cx="4579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Cho tam giác ABC cân tại A nội tiếp đường tròn tâm O. Khi đó ta có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21532" y="1863045"/>
            <a:ext cx="1412179" cy="518115"/>
            <a:chOff x="533400" y="1588757"/>
            <a:chExt cx="1412179" cy="518115"/>
          </a:xfrm>
        </p:grpSpPr>
        <p:sp>
          <p:nvSpPr>
            <p:cNvPr id="5" name="TextBox 4"/>
            <p:cNvSpPr txBox="1"/>
            <p:nvPr/>
          </p:nvSpPr>
          <p:spPr>
            <a:xfrm>
              <a:off x="533400" y="1588757"/>
              <a:ext cx="1385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AB = BC </a:t>
              </a:r>
              <a:endPara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Arc 8"/>
            <p:cNvSpPr/>
            <p:nvPr/>
          </p:nvSpPr>
          <p:spPr>
            <a:xfrm rot="18482320">
              <a:off x="908733" y="1572471"/>
              <a:ext cx="465471" cy="603331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 rot="18482320">
              <a:off x="1411178" y="1563324"/>
              <a:ext cx="465471" cy="603331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8506" y="2820487"/>
            <a:ext cx="1395474" cy="519126"/>
            <a:chOff x="3818189" y="1600938"/>
            <a:chExt cx="1395474" cy="519126"/>
          </a:xfrm>
        </p:grpSpPr>
        <p:sp>
          <p:nvSpPr>
            <p:cNvPr id="7" name="TextBox 6"/>
            <p:cNvSpPr txBox="1"/>
            <p:nvPr/>
          </p:nvSpPr>
          <p:spPr>
            <a:xfrm>
              <a:off x="3818189" y="1600938"/>
              <a:ext cx="1385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C. AB &gt; BC </a:t>
              </a:r>
              <a:endPara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Arc 13"/>
            <p:cNvSpPr/>
            <p:nvPr/>
          </p:nvSpPr>
          <p:spPr>
            <a:xfrm rot="18482320">
              <a:off x="4679262" y="1560409"/>
              <a:ext cx="465471" cy="603331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 rot="18482320">
              <a:off x="4156186" y="1585663"/>
              <a:ext cx="465471" cy="603331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33667" y="2343476"/>
            <a:ext cx="1432297" cy="531793"/>
            <a:chOff x="2194109" y="1604723"/>
            <a:chExt cx="1432297" cy="531793"/>
          </a:xfrm>
        </p:grpSpPr>
        <p:sp>
          <p:nvSpPr>
            <p:cNvPr id="6" name="TextBox 5"/>
            <p:cNvSpPr txBox="1"/>
            <p:nvPr/>
          </p:nvSpPr>
          <p:spPr>
            <a:xfrm>
              <a:off x="2194109" y="1604723"/>
              <a:ext cx="13726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AB = AC </a:t>
              </a:r>
              <a:endPara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Arc 15"/>
            <p:cNvSpPr/>
            <p:nvPr/>
          </p:nvSpPr>
          <p:spPr>
            <a:xfrm rot="18482320">
              <a:off x="3092005" y="1602115"/>
              <a:ext cx="465471" cy="603331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rc 16"/>
            <p:cNvSpPr/>
            <p:nvPr/>
          </p:nvSpPr>
          <p:spPr>
            <a:xfrm rot="18482320">
              <a:off x="2541441" y="1585663"/>
              <a:ext cx="465471" cy="603331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3667" y="3333933"/>
            <a:ext cx="1413436" cy="494745"/>
            <a:chOff x="5716910" y="1600938"/>
            <a:chExt cx="1413436" cy="494745"/>
          </a:xfrm>
        </p:grpSpPr>
        <p:sp>
          <p:nvSpPr>
            <p:cNvPr id="8" name="TextBox 7"/>
            <p:cNvSpPr txBox="1"/>
            <p:nvPr/>
          </p:nvSpPr>
          <p:spPr>
            <a:xfrm>
              <a:off x="5716910" y="1600938"/>
              <a:ext cx="13854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D. AB &gt; AC </a:t>
              </a:r>
              <a:endPara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Arc 12"/>
            <p:cNvSpPr/>
            <p:nvPr/>
          </p:nvSpPr>
          <p:spPr>
            <a:xfrm rot="18482320">
              <a:off x="6055082" y="1561282"/>
              <a:ext cx="465471" cy="603331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c 17"/>
            <p:cNvSpPr/>
            <p:nvPr/>
          </p:nvSpPr>
          <p:spPr>
            <a:xfrm rot="18482320">
              <a:off x="6595945" y="1560410"/>
              <a:ext cx="465471" cy="603331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762" y="1798919"/>
            <a:ext cx="1761530" cy="1753233"/>
          </a:xfrm>
          <a:prstGeom prst="rect">
            <a:avLst/>
          </a:prstGeom>
          <a:solidFill>
            <a:schemeClr val="bg2"/>
          </a:solidFill>
        </p:spPr>
      </p:pic>
      <p:cxnSp>
        <p:nvCxnSpPr>
          <p:cNvPr id="25" name="Straight Connector 24"/>
          <p:cNvCxnSpPr/>
          <p:nvPr/>
        </p:nvCxnSpPr>
        <p:spPr>
          <a:xfrm>
            <a:off x="4800600" y="360996"/>
            <a:ext cx="76200" cy="449675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40020" y="2333596"/>
            <a:ext cx="333702" cy="4375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08268" y="183250"/>
                <a:ext cx="4171497" cy="679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Cho hình vẽ sau. Biết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𝐿𝐾𝑁</m:t>
                        </m:r>
                      </m:e>
                    </m:acc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=50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Khi đó ta có </a:t>
                </a:r>
                <a:endParaRPr lang="en-US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268" y="183250"/>
                <a:ext cx="4171497" cy="679481"/>
              </a:xfrm>
              <a:prstGeom prst="rect">
                <a:avLst/>
              </a:prstGeom>
              <a:blipFill>
                <a:blip r:embed="rId3"/>
                <a:stretch>
                  <a:fillRect l="-1316" t="-2679"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8500" y="895070"/>
            <a:ext cx="2358012" cy="1563851"/>
          </a:xfrm>
          <a:prstGeom prst="rect">
            <a:avLst/>
          </a:prstGeom>
          <a:solidFill>
            <a:schemeClr val="bg2"/>
          </a:solidFill>
        </p:spPr>
      </p:pic>
      <p:grpSp>
        <p:nvGrpSpPr>
          <p:cNvPr id="31" name="Group 30"/>
          <p:cNvGrpSpPr/>
          <p:nvPr/>
        </p:nvGrpSpPr>
        <p:grpSpPr>
          <a:xfrm>
            <a:off x="4887557" y="2737545"/>
            <a:ext cx="2279214" cy="369332"/>
            <a:chOff x="514715" y="3519186"/>
            <a:chExt cx="288034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514715" y="3519186"/>
                  <a:ext cx="28803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A. sđ JL = sđ JN = 50</a:t>
                  </a:r>
                  <a14:m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a14:m>
                  <a:endParaRPr lang="en-US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715" y="3519186"/>
                  <a:ext cx="2880340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2406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Arc 32"/>
            <p:cNvSpPr/>
            <p:nvPr/>
          </p:nvSpPr>
          <p:spPr>
            <a:xfrm rot="19252099">
              <a:off x="1232014" y="3540809"/>
              <a:ext cx="431779" cy="342986"/>
            </a:xfrm>
            <a:prstGeom prst="arc">
              <a:avLst>
                <a:gd name="adj1" fmla="val 15659547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Arc 33"/>
            <p:cNvSpPr/>
            <p:nvPr/>
          </p:nvSpPr>
          <p:spPr>
            <a:xfrm rot="18482320">
              <a:off x="2292404" y="3478955"/>
              <a:ext cx="311021" cy="463341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887557" y="3176744"/>
            <a:ext cx="2375394" cy="371680"/>
            <a:chOff x="331135" y="1725134"/>
            <a:chExt cx="3001890" cy="3716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331135" y="1727482"/>
                  <a:ext cx="30018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B. sđ JL =  sđ LN = 50</a:t>
                  </a:r>
                  <a14:m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a14:m>
                  <a:endParaRPr lang="en-US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1135" y="1727482"/>
                  <a:ext cx="3001890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2314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Arc 36"/>
            <p:cNvSpPr/>
            <p:nvPr/>
          </p:nvSpPr>
          <p:spPr>
            <a:xfrm rot="18482320">
              <a:off x="1154315" y="1643724"/>
              <a:ext cx="333158" cy="517858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Arc 37"/>
            <p:cNvSpPr/>
            <p:nvPr/>
          </p:nvSpPr>
          <p:spPr>
            <a:xfrm rot="18482320">
              <a:off x="2149103" y="1648975"/>
              <a:ext cx="311021" cy="46334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870437" y="3619303"/>
            <a:ext cx="2409634" cy="369332"/>
            <a:chOff x="309500" y="1705948"/>
            <a:chExt cx="3045161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309500" y="1705948"/>
                  <a:ext cx="304516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C. sđ JN =  sđ LN = 50</a:t>
                  </a:r>
                  <a14:m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a14:m>
                  <a:endParaRPr lang="en-US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500" y="1705948"/>
                  <a:ext cx="3045161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2278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Arc 40"/>
            <p:cNvSpPr/>
            <p:nvPr/>
          </p:nvSpPr>
          <p:spPr>
            <a:xfrm rot="18482320">
              <a:off x="1154315" y="1643724"/>
              <a:ext cx="333158" cy="517858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/>
            <p:cNvSpPr/>
            <p:nvPr/>
          </p:nvSpPr>
          <p:spPr>
            <a:xfrm rot="18482320">
              <a:off x="2149103" y="1648975"/>
              <a:ext cx="311021" cy="46334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904677" y="4045509"/>
            <a:ext cx="2467342" cy="371680"/>
            <a:chOff x="331135" y="1725134"/>
            <a:chExt cx="3118089" cy="3716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331135" y="1727482"/>
                  <a:ext cx="3118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D. sđ JN =  sđ LN =100</a:t>
                  </a:r>
                  <a14:m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a14:m>
                  <a:endParaRPr lang="en-US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1135" y="1727482"/>
                  <a:ext cx="3118089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2228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Arc 44"/>
            <p:cNvSpPr/>
            <p:nvPr/>
          </p:nvSpPr>
          <p:spPr>
            <a:xfrm rot="18482320">
              <a:off x="1154315" y="1643724"/>
              <a:ext cx="333158" cy="517858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c 45"/>
            <p:cNvSpPr/>
            <p:nvPr/>
          </p:nvSpPr>
          <p:spPr>
            <a:xfrm rot="18482320">
              <a:off x="2149103" y="1648975"/>
              <a:ext cx="311021" cy="46334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Oval 46"/>
          <p:cNvSpPr/>
          <p:nvPr/>
        </p:nvSpPr>
        <p:spPr>
          <a:xfrm>
            <a:off x="4868517" y="3635035"/>
            <a:ext cx="333702" cy="4375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6" grpId="0" animBg="1"/>
      <p:bldP spid="27" grpId="0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200150"/>
            <a:ext cx="2057400" cy="1905000"/>
          </a:xfrm>
          <a:prstGeom prst="rect">
            <a:avLst/>
          </a:prstGeom>
          <a:solidFill>
            <a:schemeClr val="bg2"/>
          </a:solidFill>
        </p:spPr>
      </p:pic>
      <p:cxnSp>
        <p:nvCxnSpPr>
          <p:cNvPr id="5" name="Straight Connector 4"/>
          <p:cNvCxnSpPr/>
          <p:nvPr/>
        </p:nvCxnSpPr>
        <p:spPr>
          <a:xfrm>
            <a:off x="4661512" y="339626"/>
            <a:ext cx="76200" cy="472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44554" y="352678"/>
            <a:ext cx="4572000" cy="2970044"/>
            <a:chOff x="176068" y="364372"/>
            <a:chExt cx="4572000" cy="2970044"/>
          </a:xfrm>
        </p:grpSpPr>
        <p:sp>
          <p:nvSpPr>
            <p:cNvPr id="2" name="Rectangle 1"/>
            <p:cNvSpPr/>
            <p:nvPr/>
          </p:nvSpPr>
          <p:spPr>
            <a:xfrm>
              <a:off x="176068" y="364372"/>
              <a:ext cx="4572000" cy="297004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/>
              <a:r>
                <a:rPr lang="en-US" sz="170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vi-VN" sz="170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vi-VN" sz="17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tam giác ABC cân tại A và Â = 66</a:t>
              </a:r>
              <a:r>
                <a:rPr lang="vi-VN" sz="1700" baseline="300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vi-VN" sz="17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nội tiếp đường tròn (O). Trong các cung nhỏ AB; BC; AC, cung nào là cung lớn nhất?</a:t>
              </a:r>
            </a:p>
            <a:p>
              <a:pPr algn="just"/>
              <a:endParaRPr lang="en-US" sz="17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vi-VN" sz="170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vi-VN" sz="17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AB        </a:t>
              </a:r>
            </a:p>
            <a:p>
              <a:pPr algn="just"/>
              <a:endParaRPr lang="en-US" sz="17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vi-VN" sz="170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vi-VN" sz="17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AC         </a:t>
              </a:r>
            </a:p>
            <a:p>
              <a:pPr algn="just"/>
              <a:endParaRPr lang="en-US" sz="17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vi-VN" sz="170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vi-VN" sz="17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BC         </a:t>
              </a:r>
            </a:p>
            <a:p>
              <a:pPr algn="just"/>
              <a:endParaRPr lang="en-US" sz="17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vi-VN" sz="170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vi-VN" sz="17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AB, AC</a:t>
              </a:r>
              <a:endParaRPr lang="vi-VN" sz="1700" b="0" i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Arc 8"/>
            <p:cNvSpPr/>
            <p:nvPr/>
          </p:nvSpPr>
          <p:spPr>
            <a:xfrm rot="19061565">
              <a:off x="431495" y="1902406"/>
              <a:ext cx="381000" cy="38100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Arc 9"/>
            <p:cNvSpPr/>
            <p:nvPr/>
          </p:nvSpPr>
          <p:spPr>
            <a:xfrm rot="19130431">
              <a:off x="465270" y="2409006"/>
              <a:ext cx="381000" cy="381000"/>
            </a:xfrm>
            <a:prstGeom prst="arc">
              <a:avLst>
                <a:gd name="adj1" fmla="val 16200000"/>
                <a:gd name="adj2" fmla="val 1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 rot="18473482">
              <a:off x="514288" y="2923076"/>
              <a:ext cx="327699" cy="386379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c 11"/>
            <p:cNvSpPr/>
            <p:nvPr/>
          </p:nvSpPr>
          <p:spPr>
            <a:xfrm rot="19355344">
              <a:off x="807819" y="2932894"/>
              <a:ext cx="381000" cy="38100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 rot="19090077">
              <a:off x="465463" y="1376879"/>
              <a:ext cx="381000" cy="38100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1230405"/>
            <a:ext cx="2102386" cy="1950945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</p:pic>
      <p:grpSp>
        <p:nvGrpSpPr>
          <p:cNvPr id="21" name="Group 20"/>
          <p:cNvGrpSpPr/>
          <p:nvPr/>
        </p:nvGrpSpPr>
        <p:grpSpPr>
          <a:xfrm>
            <a:off x="4661512" y="364636"/>
            <a:ext cx="4350745" cy="2981716"/>
            <a:chOff x="4661512" y="370780"/>
            <a:chExt cx="4350745" cy="2981716"/>
          </a:xfrm>
        </p:grpSpPr>
        <p:sp>
          <p:nvSpPr>
            <p:cNvPr id="8" name="Rectangle 7"/>
            <p:cNvSpPr/>
            <p:nvPr/>
          </p:nvSpPr>
          <p:spPr>
            <a:xfrm>
              <a:off x="4661512" y="370780"/>
              <a:ext cx="4350745" cy="29700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1700" smtClean="0">
                  <a:solidFill>
                    <a:schemeClr val="bg1"/>
                  </a:solidFill>
                  <a:latin typeface="+mj-lt"/>
                </a:rPr>
                <a:t>4. </a:t>
              </a:r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Cho </a:t>
              </a:r>
              <a:r>
                <a:rPr lang="vi-VN" sz="1700">
                  <a:solidFill>
                    <a:schemeClr val="bg1"/>
                  </a:solidFill>
                  <a:latin typeface="+mj-lt"/>
                </a:rPr>
                <a:t>tam giác ABC cân tại A và Â = 70</a:t>
              </a:r>
              <a:r>
                <a:rPr lang="vi-VN" sz="1700" baseline="30000">
                  <a:solidFill>
                    <a:schemeClr val="bg1"/>
                  </a:solidFill>
                  <a:latin typeface="+mj-lt"/>
                </a:rPr>
                <a:t>o</a:t>
              </a:r>
              <a:r>
                <a:rPr lang="vi-VN" sz="1700">
                  <a:solidFill>
                    <a:schemeClr val="bg1"/>
                  </a:solidFill>
                  <a:latin typeface="+mj-lt"/>
                </a:rPr>
                <a:t> nội tiếp đường tròn (O). Trong các cung nhỏ AB; BC; AC, cung nào là cung nhỏ nhất?</a:t>
              </a:r>
            </a:p>
            <a:p>
              <a:pPr algn="just"/>
              <a:endParaRPr lang="en-US" sz="1700" smtClean="0">
                <a:solidFill>
                  <a:schemeClr val="bg1"/>
                </a:solidFill>
                <a:latin typeface="+mj-lt"/>
              </a:endParaRPr>
            </a:p>
            <a:p>
              <a:pPr algn="just"/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A</a:t>
              </a:r>
              <a:r>
                <a:rPr lang="vi-VN" sz="1700">
                  <a:solidFill>
                    <a:schemeClr val="bg1"/>
                  </a:solidFill>
                  <a:latin typeface="+mj-lt"/>
                </a:rPr>
                <a:t>. </a:t>
              </a:r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AB</a:t>
              </a:r>
              <a:endParaRPr lang="vi-VN" sz="1700">
                <a:solidFill>
                  <a:schemeClr val="bg1"/>
                </a:solidFill>
                <a:latin typeface="+mj-lt"/>
              </a:endParaRPr>
            </a:p>
            <a:p>
              <a:pPr algn="just"/>
              <a:endParaRPr lang="en-US" sz="1700" smtClean="0">
                <a:solidFill>
                  <a:schemeClr val="bg1"/>
                </a:solidFill>
                <a:latin typeface="+mj-lt"/>
              </a:endParaRPr>
            </a:p>
            <a:p>
              <a:pPr algn="just"/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B</a:t>
              </a:r>
              <a:r>
                <a:rPr lang="vi-VN" sz="1700">
                  <a:solidFill>
                    <a:schemeClr val="bg1"/>
                  </a:solidFill>
                  <a:latin typeface="+mj-lt"/>
                </a:rPr>
                <a:t>. </a:t>
              </a:r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AC</a:t>
              </a:r>
              <a:endParaRPr lang="vi-VN" sz="1700">
                <a:solidFill>
                  <a:schemeClr val="bg1"/>
                </a:solidFill>
                <a:latin typeface="+mj-lt"/>
              </a:endParaRPr>
            </a:p>
            <a:p>
              <a:pPr algn="just"/>
              <a:endParaRPr lang="en-US" sz="1700" smtClean="0">
                <a:solidFill>
                  <a:schemeClr val="bg1"/>
                </a:solidFill>
                <a:latin typeface="+mj-lt"/>
              </a:endParaRPr>
            </a:p>
            <a:p>
              <a:pPr algn="just"/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C</a:t>
              </a:r>
              <a:r>
                <a:rPr lang="en-US" sz="1700" smtClean="0">
                  <a:solidFill>
                    <a:schemeClr val="bg1"/>
                  </a:solidFill>
                  <a:latin typeface="+mj-lt"/>
                </a:rPr>
                <a:t>. </a:t>
              </a:r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BC</a:t>
              </a:r>
              <a:endParaRPr lang="vi-VN" sz="1700">
                <a:solidFill>
                  <a:schemeClr val="bg1"/>
                </a:solidFill>
                <a:latin typeface="+mj-lt"/>
              </a:endParaRPr>
            </a:p>
            <a:p>
              <a:pPr algn="just"/>
              <a:endParaRPr lang="en-US" sz="1700" smtClean="0">
                <a:solidFill>
                  <a:schemeClr val="bg1"/>
                </a:solidFill>
                <a:latin typeface="+mj-lt"/>
              </a:endParaRPr>
            </a:p>
            <a:p>
              <a:pPr algn="just"/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D</a:t>
              </a:r>
              <a:r>
                <a:rPr lang="vi-VN" sz="1700">
                  <a:solidFill>
                    <a:schemeClr val="bg1"/>
                  </a:solidFill>
                  <a:latin typeface="+mj-lt"/>
                </a:rPr>
                <a:t>. </a:t>
              </a:r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AB</a:t>
              </a:r>
              <a:r>
                <a:rPr lang="vi-VN" sz="170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vi-VN" sz="1700" smtClean="0">
                  <a:solidFill>
                    <a:schemeClr val="bg1"/>
                  </a:solidFill>
                  <a:latin typeface="+mj-lt"/>
                </a:rPr>
                <a:t>AC</a:t>
              </a:r>
              <a:endParaRPr lang="vi-VN" sz="1700" b="0" i="0"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16" name="Arc 15"/>
            <p:cNvSpPr/>
            <p:nvPr/>
          </p:nvSpPr>
          <p:spPr>
            <a:xfrm rot="19090077">
              <a:off x="4973998" y="1396306"/>
              <a:ext cx="381000" cy="38100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rc 16"/>
            <p:cNvSpPr/>
            <p:nvPr/>
          </p:nvSpPr>
          <p:spPr>
            <a:xfrm rot="19090077">
              <a:off x="4973998" y="1927890"/>
              <a:ext cx="381000" cy="38100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c 17"/>
            <p:cNvSpPr/>
            <p:nvPr/>
          </p:nvSpPr>
          <p:spPr>
            <a:xfrm rot="19090077">
              <a:off x="4939057" y="2412569"/>
              <a:ext cx="381000" cy="38100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/>
            <p:cNvSpPr/>
            <p:nvPr/>
          </p:nvSpPr>
          <p:spPr>
            <a:xfrm rot="19090077">
              <a:off x="5361685" y="2961279"/>
              <a:ext cx="381000" cy="38100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rot="19090077">
              <a:off x="4980846" y="2971496"/>
              <a:ext cx="381000" cy="381000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Oval 21"/>
          <p:cNvSpPr/>
          <p:nvPr/>
        </p:nvSpPr>
        <p:spPr>
          <a:xfrm>
            <a:off x="158433" y="2971682"/>
            <a:ext cx="333702" cy="330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677865" y="2932520"/>
            <a:ext cx="287667" cy="34525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8600" y="209550"/>
            <a:ext cx="4648200" cy="3139321"/>
            <a:chOff x="152400" y="-421426"/>
            <a:chExt cx="4844094" cy="3139321"/>
          </a:xfrm>
        </p:grpSpPr>
        <p:sp>
          <p:nvSpPr>
            <p:cNvPr id="3" name="Rectangle 2"/>
            <p:cNvSpPr>
              <a:spLocks noChangeArrowheads="1"/>
            </p:cNvSpPr>
            <p:nvPr/>
          </p:nvSpPr>
          <p:spPr bwMode="auto">
            <a:xfrm>
              <a:off x="152400" y="-421426"/>
              <a:ext cx="4844094" cy="31393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5. Cho đường tròn (O; R) và hai dây AB; CD sao cho                                         . So sánh các dây CD; AB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CD = 2AB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AB &gt; 2CD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CD &gt; AB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CD &lt; AB &lt; 2CD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/>
                <p:cNvSpPr txBox="1"/>
                <p:nvPr/>
              </p:nvSpPr>
              <p:spPr>
                <a:xfrm>
                  <a:off x="1025925" y="-43065"/>
                  <a:ext cx="2540888" cy="2862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𝐴𝑂𝐵</m:t>
                            </m:r>
                          </m:e>
                        </m:acc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=120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°; </m:t>
                        </m:r>
                        <m:acc>
                          <m:accPr>
                            <m:chr m:val="̂"/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𝐶𝑂𝐷</m:t>
                            </m:r>
                          </m:e>
                        </m:acc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=60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US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5925" y="-43065"/>
                  <a:ext cx="2540888" cy="286297"/>
                </a:xfrm>
                <a:prstGeom prst="rect">
                  <a:avLst/>
                </a:prstGeom>
                <a:blipFill>
                  <a:blip r:embed="rId2"/>
                  <a:stretch>
                    <a:fillRect l="-3250" t="-17021" r="-28500" b="-148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4645" y="1252568"/>
            <a:ext cx="2030809" cy="1669607"/>
          </a:xfrm>
          <a:prstGeom prst="rect">
            <a:avLst/>
          </a:prstGeom>
          <a:solidFill>
            <a:schemeClr val="bg2"/>
          </a:solidFill>
        </p:spPr>
      </p:pic>
      <p:cxnSp>
        <p:nvCxnSpPr>
          <p:cNvPr id="8" name="Straight Connector 7"/>
          <p:cNvCxnSpPr/>
          <p:nvPr/>
        </p:nvCxnSpPr>
        <p:spPr>
          <a:xfrm>
            <a:off x="4876800" y="361950"/>
            <a:ext cx="0" cy="44958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5010299" y="514350"/>
            <a:ext cx="3962400" cy="2326919"/>
            <a:chOff x="4888734" y="323877"/>
            <a:chExt cx="3962400" cy="232691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Rectangle 6"/>
                <p:cNvSpPr>
                  <a:spLocks noChangeArrowheads="1"/>
                </p:cNvSpPr>
                <p:nvPr/>
              </p:nvSpPr>
              <p:spPr bwMode="auto">
                <a:xfrm>
                  <a:off x="4888734" y="323877"/>
                  <a:ext cx="3962400" cy="23269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Vì 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0" lang="en-US" altLang="en-US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altLang="en-US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𝐶𝑂𝐷</m:t>
                          </m:r>
                        </m:e>
                      </m:acc>
                      <m:r>
                        <a:rPr kumimoji="0" lang="en-US" altLang="en-US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acc>
                        <m:accPr>
                          <m:chr m:val="̂"/>
                          <m:ctrlPr>
                            <a:rPr kumimoji="0" lang="en-US" altLang="en-US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altLang="en-US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𝐴𝑂𝐵</m:t>
                          </m:r>
                        </m:e>
                      </m:acc>
                    </m:oMath>
                  </a14:m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nên    CD &lt;</a:t>
                  </a:r>
                  <a:r>
                    <a:rPr kumimoji="0" lang="en-US" altLang="en-US" b="0" i="0" u="none" strike="noStrike" cap="none" normalizeH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AB</a:t>
                  </a: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 xmlns:m="http://schemas.openxmlformats.org/officeDocument/2006/math">
                      <m:r>
                        <a:rPr kumimoji="0" lang="en-US" altLang="en-US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⟹</m:t>
                      </m:r>
                    </m:oMath>
                  </a14:m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CD </a:t>
                  </a: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&lt; AB (*)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Xét tam giác OCD cân tại </a:t>
                  </a: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 </a:t>
                  </a: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có 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0" lang="en-US" altLang="en-US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altLang="en-US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𝐶𝑂𝐷</m:t>
                          </m:r>
                        </m:e>
                      </m:acc>
                      <m:r>
                        <a:rPr kumimoji="0" lang="en-US" altLang="en-US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=60</m:t>
                      </m:r>
                      <m:r>
                        <a:rPr kumimoji="0" lang="en-US" altLang="en-US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a14:m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nên </a:t>
                  </a: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∆COD là tam giác đều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⇒ CD = R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AB là dây không đi qua tâm </a:t>
                  </a: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nên </a:t>
                  </a:r>
                  <a:endParaRPr kumimoji="0" lang="en-US" altLang="en-US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AB </a:t>
                  </a: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&lt; 2R ⇒ AB &lt; 2CD (**)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Từ (*) và (**) ta có CD &lt; AB &lt; 2CD</a:t>
                  </a:r>
                </a:p>
              </p:txBody>
            </p:sp>
          </mc:Choice>
          <mc:Fallback>
            <p:sp>
              <p:nvSpPr>
                <p:cNvPr id="15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88734" y="323877"/>
                  <a:ext cx="3962400" cy="2326919"/>
                </a:xfrm>
                <a:prstGeom prst="rect">
                  <a:avLst/>
                </a:prstGeom>
                <a:blipFill>
                  <a:blip r:embed="rId4"/>
                  <a:stretch>
                    <a:fillRect l="-1385" t="-262" b="-366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Arc 15"/>
            <p:cNvSpPr/>
            <p:nvPr/>
          </p:nvSpPr>
          <p:spPr>
            <a:xfrm rot="18642629">
              <a:off x="7638243" y="298704"/>
              <a:ext cx="358519" cy="424383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8920709">
              <a:off x="7082060" y="325614"/>
              <a:ext cx="358519" cy="424383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196466" y="3008496"/>
            <a:ext cx="381000" cy="304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082619" y="20955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 ý</a:t>
            </a:r>
            <a:endParaRPr lang="en-US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2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81000" y="285750"/>
            <a:ext cx="4049617" cy="3139321"/>
            <a:chOff x="4883227" y="-514980"/>
            <a:chExt cx="4049617" cy="3139321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4883227" y="-514980"/>
              <a:ext cx="4049617" cy="31393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6. Cho 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 tròn (O; R) và hai dây MN; EF sao cho 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. 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 đáp án đúng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MN = 2R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MN &lt; 2R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R√2 &lt; MN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Cả B, C đều đúng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/>
                <p:cNvSpPr txBox="1"/>
                <p:nvPr/>
              </p:nvSpPr>
              <p:spPr>
                <a:xfrm>
                  <a:off x="6102427" y="-145844"/>
                  <a:ext cx="2607637" cy="2862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𝑀𝑂𝑁</m:t>
                            </m:r>
                          </m:e>
                        </m:acc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=120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°; </m:t>
                        </m:r>
                        <m:acc>
                          <m:accPr>
                            <m:chr m:val="̂"/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US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2427" y="-145844"/>
                  <a:ext cx="2607637" cy="286297"/>
                </a:xfrm>
                <a:prstGeom prst="rect">
                  <a:avLst/>
                </a:prstGeom>
                <a:blipFill>
                  <a:blip r:embed="rId2"/>
                  <a:stretch>
                    <a:fillRect l="-1639" t="-17021" r="-24356" b="-148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221" y="1389943"/>
            <a:ext cx="1944034" cy="175260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10" name="Oval 9"/>
          <p:cNvSpPr/>
          <p:nvPr/>
        </p:nvSpPr>
        <p:spPr>
          <a:xfrm>
            <a:off x="381000" y="3103570"/>
            <a:ext cx="348866" cy="2843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430617" y="285750"/>
            <a:ext cx="0" cy="46482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19340" y="38090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 ý</a:t>
            </a:r>
            <a:endParaRPr lang="en-US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430617" y="750236"/>
            <a:ext cx="4621591" cy="1983813"/>
            <a:chOff x="4704074" y="715904"/>
            <a:chExt cx="4408583" cy="198381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Rectangle 3"/>
                <p:cNvSpPr>
                  <a:spLocks noChangeArrowheads="1"/>
                </p:cNvSpPr>
                <p:nvPr/>
              </p:nvSpPr>
              <p:spPr bwMode="auto">
                <a:xfrm>
                  <a:off x="4704074" y="715904"/>
                  <a:ext cx="4408583" cy="19838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lvl="0" algn="just"/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Vì 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17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en-US" sz="17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𝐸𝑂𝐹</m:t>
                          </m:r>
                        </m:e>
                      </m:acc>
                      <m:r>
                        <a:rPr lang="en-US" altLang="en-US" sz="17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acc>
                        <m:accPr>
                          <m:chr m:val="̂"/>
                          <m:ctrlPr>
                            <a:rPr lang="en-US" altLang="en-US" sz="17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en-US" sz="17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𝑀𝑂𝑁</m:t>
                          </m:r>
                        </m:e>
                      </m:acc>
                    </m:oMath>
                  </a14:m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nên EF &lt;</a:t>
                  </a:r>
                  <a:r>
                    <a:rPr kumimoji="0" lang="en-US" altLang="en-US" sz="1700" b="0" i="0" u="none" strike="noStrike" cap="none" normalizeH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MN</a:t>
                  </a:r>
                  <a:r>
                    <a:rPr kumimoji="0" lang="en-US" altLang="en-US" sz="1700" b="0" i="0" u="none" strike="noStrike" cap="none" normalizeH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kumimoji="0" lang="en-US" altLang="en-US" sz="1700" b="0" i="1" u="none" strike="noStrike" cap="none" normalizeH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⟹</m:t>
                      </m:r>
                    </m:oMath>
                  </a14:m>
                  <a:r>
                    <a:rPr kumimoji="0" lang="en-US" altLang="en-US" sz="1700" b="0" i="0" u="none" strike="noStrike" cap="none" normalizeH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EF 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&lt; MN (*)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Xét tam giác OEF cân tại O có 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0" lang="en-US" altLang="en-US" sz="17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altLang="en-US" sz="17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𝐸𝑂𝐹</m:t>
                          </m:r>
                        </m:e>
                      </m:acc>
                    </m:oMath>
                  </a14:m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 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90</a:t>
                  </a:r>
                  <a:r>
                    <a:rPr kumimoji="0" lang="en-US" altLang="en-US" sz="1700" b="0" i="0" u="none" strike="noStrike" cap="none" normalizeH="0" baseline="3000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nên theo định lý Pytago ta có: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EF</a:t>
                  </a:r>
                  <a:r>
                    <a:rPr kumimoji="0" lang="en-US" altLang="en-US" sz="1700" b="0" i="0" u="none" strike="noStrike" cap="none" normalizeH="0" baseline="3000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= OF</a:t>
                  </a:r>
                  <a:r>
                    <a:rPr kumimoji="0" lang="en-US" altLang="en-US" sz="1700" b="0" i="0" u="none" strike="noStrike" cap="none" normalizeH="0" baseline="3000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+ OE</a:t>
                  </a:r>
                  <a:r>
                    <a:rPr kumimoji="0" lang="en-US" altLang="en-US" sz="1700" b="0" i="0" u="none" strike="noStrike" cap="none" normalizeH="0" baseline="3000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= R</a:t>
                  </a:r>
                  <a:r>
                    <a:rPr kumimoji="0" lang="en-US" altLang="en-US" sz="1700" b="0" i="0" u="none" strike="noStrike" cap="none" normalizeH="0" baseline="3000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+ R</a:t>
                  </a:r>
                  <a:r>
                    <a:rPr kumimoji="0" lang="en-US" altLang="en-US" sz="1700" b="0" i="0" u="none" strike="noStrike" cap="none" normalizeH="0" baseline="3000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= 2R</a:t>
                  </a:r>
                  <a:r>
                    <a:rPr kumimoji="0" lang="en-US" altLang="en-US" sz="1700" b="0" i="0" u="none" strike="noStrike" cap="none" normalizeH="0" baseline="3000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kumimoji="0" lang="en-US" altLang="en-US" sz="17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⇒</a:t>
                  </a: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EF = R√2 (**)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MN là dây không đi qua tâm nên MN &lt; 2R (***)</a:t>
                  </a:r>
                </a:p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Từ (*), (**) và (***) ta có R√2 &lt; MN &lt; 2R</a:t>
                  </a:r>
                </a:p>
              </p:txBody>
            </p:sp>
          </mc:Choice>
          <mc:Fallback>
            <p:sp>
              <p:nvSpPr>
                <p:cNvPr id="9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04074" y="715904"/>
                  <a:ext cx="4408583" cy="1983813"/>
                </a:xfrm>
                <a:prstGeom prst="rect">
                  <a:avLst/>
                </a:prstGeom>
                <a:blipFill>
                  <a:blip r:embed="rId4"/>
                  <a:stretch>
                    <a:fillRect l="-923" r="-792" b="-3077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Arc 13"/>
            <p:cNvSpPr/>
            <p:nvPr/>
          </p:nvSpPr>
          <p:spPr>
            <a:xfrm rot="19128946">
              <a:off x="6967719" y="762875"/>
              <a:ext cx="516257" cy="501096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700"/>
            </a:p>
          </p:txBody>
        </p:sp>
        <p:sp>
          <p:nvSpPr>
            <p:cNvPr id="18" name="Arc 17"/>
            <p:cNvSpPr/>
            <p:nvPr/>
          </p:nvSpPr>
          <p:spPr>
            <a:xfrm rot="19128946">
              <a:off x="6525346" y="762873"/>
              <a:ext cx="516257" cy="501096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700"/>
            </a:p>
          </p:txBody>
        </p:sp>
      </p:grpSp>
    </p:spTree>
    <p:extLst>
      <p:ext uri="{BB962C8B-B14F-4D97-AF65-F5344CB8AC3E}">
        <p14:creationId xmlns:p14="http://schemas.microsoft.com/office/powerpoint/2010/main" val="268261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819150"/>
            <a:ext cx="380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8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1428750"/>
            <a:ext cx="37732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 vững hai định định lí.</a:t>
            </a:r>
          </a:p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bài tập:10, 11, 12,13, 14 SGK/72.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9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2425</TotalTime>
  <Words>466</Words>
  <Application>Microsoft Office PowerPoint</Application>
  <PresentationFormat>On-screen Show (16:9)</PresentationFormat>
  <Paragraphs>101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Windows 10</cp:lastModifiedBy>
  <cp:revision>339</cp:revision>
  <dcterms:created xsi:type="dcterms:W3CDTF">2020-03-15T10:05:02Z</dcterms:created>
  <dcterms:modified xsi:type="dcterms:W3CDTF">2022-01-21T10:35:48Z</dcterms:modified>
</cp:coreProperties>
</file>