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98" r:id="rId2"/>
    <p:sldId id="402" r:id="rId3"/>
    <p:sldId id="262" r:id="rId4"/>
    <p:sldId id="256" r:id="rId5"/>
    <p:sldId id="270" r:id="rId6"/>
    <p:sldId id="272" r:id="rId7"/>
    <p:sldId id="273" r:id="rId8"/>
    <p:sldId id="274" r:id="rId9"/>
    <p:sldId id="427" r:id="rId10"/>
    <p:sldId id="404" r:id="rId11"/>
    <p:sldId id="424" r:id="rId12"/>
    <p:sldId id="359" r:id="rId13"/>
    <p:sldId id="419" r:id="rId14"/>
    <p:sldId id="303" r:id="rId15"/>
    <p:sldId id="409" r:id="rId16"/>
    <p:sldId id="421" r:id="rId17"/>
    <p:sldId id="289" r:id="rId18"/>
    <p:sldId id="297" r:id="rId19"/>
    <p:sldId id="305" r:id="rId20"/>
    <p:sldId id="296" r:id="rId21"/>
    <p:sldId id="423" r:id="rId22"/>
    <p:sldId id="416" r:id="rId23"/>
    <p:sldId id="291" r:id="rId24"/>
    <p:sldId id="425" r:id="rId25"/>
    <p:sldId id="418" r:id="rId26"/>
    <p:sldId id="422" r:id="rId27"/>
    <p:sldId id="417" r:id="rId28"/>
    <p:sldId id="42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6F41D-75EB-4085-B63C-A743FD5D2E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C8A2-7BEA-4482-8933-0897A83E7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3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7C8A2-7BEA-4482-8933-0897A83E79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9FD3C-7143-47EC-A310-C67DBB739A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CC3B03D-9975-4D0D-92C1-117D5D8051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753E65-1739-4233-A8FD-AB8FC7D1556B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DC3C49-7019-4EA0-89CE-41D54A0300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62.png"/><Relationship Id="rId5" Type="http://schemas.openxmlformats.org/officeDocument/2006/relationships/image" Target="../media/image58.emf"/><Relationship Id="rId10" Type="http://schemas.openxmlformats.org/officeDocument/2006/relationships/image" Target="../media/image61.png"/><Relationship Id="rId4" Type="http://schemas.openxmlformats.org/officeDocument/2006/relationships/image" Target="../media/image57.sv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73.wmf"/><Relationship Id="rId7" Type="http://schemas.openxmlformats.org/officeDocument/2006/relationships/oleObject" Target="../embeddings/oleObject20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wmf"/><Relationship Id="rId11" Type="http://schemas.openxmlformats.org/officeDocument/2006/relationships/image" Target="../media/image76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3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8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86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9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slide" Target="slide4.xml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png"/><Relationship Id="rId18" Type="http://schemas.openxmlformats.org/officeDocument/2006/relationships/image" Target="../media/image29.gif"/><Relationship Id="rId26" Type="http://schemas.openxmlformats.org/officeDocument/2006/relationships/image" Target="../media/image33.png"/><Relationship Id="rId3" Type="http://schemas.microsoft.com/office/2007/relationships/hdphoto" Target="../media/hdphoto1.wdp"/><Relationship Id="rId21" Type="http://schemas.openxmlformats.org/officeDocument/2006/relationships/image" Target="../media/image30.png"/><Relationship Id="rId7" Type="http://schemas.openxmlformats.org/officeDocument/2006/relationships/image" Target="../media/image25.png"/><Relationship Id="rId12" Type="http://schemas.openxmlformats.org/officeDocument/2006/relationships/slide" Target="slide7.xml"/><Relationship Id="rId17" Type="http://schemas.microsoft.com/office/2007/relationships/hdphoto" Target="../media/hdphoto9.wdp"/><Relationship Id="rId25" Type="http://schemas.openxmlformats.org/officeDocument/2006/relationships/slide" Target="slide10.xml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microsoft.com/office/2007/relationships/hdphoto" Target="../media/hdphoto7.wdp"/><Relationship Id="rId24" Type="http://schemas.openxmlformats.org/officeDocument/2006/relationships/image" Target="../media/image32.png"/><Relationship Id="rId5" Type="http://schemas.microsoft.com/office/2007/relationships/hdphoto" Target="../media/hdphoto2.wdp"/><Relationship Id="rId15" Type="http://schemas.openxmlformats.org/officeDocument/2006/relationships/slide" Target="slide8.xml"/><Relationship Id="rId23" Type="http://schemas.openxmlformats.org/officeDocument/2006/relationships/image" Target="../media/image22.png"/><Relationship Id="rId10" Type="http://schemas.openxmlformats.org/officeDocument/2006/relationships/image" Target="../media/image26.png"/><Relationship Id="rId19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6.xml"/><Relationship Id="rId14" Type="http://schemas.microsoft.com/office/2007/relationships/hdphoto" Target="../media/hdphoto8.wdp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wmf"/><Relationship Id="rId4" Type="http://schemas.openxmlformats.org/officeDocument/2006/relationships/image" Target="../media/image34.jpe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wmf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12" Type="http://schemas.openxmlformats.org/officeDocument/2006/relationships/image" Target="../media/image43.wmf"/><Relationship Id="rId2" Type="http://schemas.openxmlformats.org/officeDocument/2006/relationships/audio" Target="../media/audio1.wav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2.wmf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5147" y="1828553"/>
            <a:ext cx="7652005" cy="3606815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158989" y="2763087"/>
            <a:ext cx="9710400" cy="21994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011135" y="1325037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965476" y="4351954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279817" y="4331295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9" name="Google Shape;439;p20"/>
          <p:cNvSpPr/>
          <p:nvPr/>
        </p:nvSpPr>
        <p:spPr>
          <a:xfrm rot="281146">
            <a:off x="5034463" y="1341544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9658417" y="5743266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ọc sinh vùng đầu nguồn lũ: Gian nan đường đi học của học sinh vùng lũ An  Giang | VTV.VN">
            <a:extLst>
              <a:ext uri="{FF2B5EF4-FFF2-40B4-BE49-F238E27FC236}">
                <a16:creationId xmlns:a16="http://schemas.microsoft.com/office/drawing/2014/main" id="{AE2BE7BC-C4DF-1675-FB45-D06ED7F1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" y="0"/>
            <a:ext cx="4246880" cy="29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ọc sinh các vùng lũ tỉnh Thừa Thiên Huế được nghỉ học ngày 9/10 | Báo Dân  trí">
            <a:extLst>
              <a:ext uri="{FF2B5EF4-FFF2-40B4-BE49-F238E27FC236}">
                <a16:creationId xmlns:a16="http://schemas.microsoft.com/office/drawing/2014/main" id="{74C15924-8432-5031-FD30-522A5F4D9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6"/>
          <a:stretch/>
        </p:blipFill>
        <p:spPr bwMode="auto">
          <a:xfrm>
            <a:off x="8223173" y="0"/>
            <a:ext cx="3968827" cy="29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ễn thu học phí đối với học sinh vùng lũ tỉnh Bình Định | Báo Dân trí">
            <a:extLst>
              <a:ext uri="{FF2B5EF4-FFF2-40B4-BE49-F238E27FC236}">
                <a16:creationId xmlns:a16="http://schemas.microsoft.com/office/drawing/2014/main" id="{3F22A2D5-BEFD-6E77-B3F6-051992B4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92" y="0"/>
            <a:ext cx="3868694" cy="29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ai Châu: Đi lại khó khăn, nhiều học sinh chưa thể đến trường | Giáo dục |  Vietnam+ (VietnamPlus)">
            <a:extLst>
              <a:ext uri="{FF2B5EF4-FFF2-40B4-BE49-F238E27FC236}">
                <a16:creationId xmlns:a16="http://schemas.microsoft.com/office/drawing/2014/main" id="{5F6E14AE-52AC-9DDC-6185-2D6A4C61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3" y="3237914"/>
            <a:ext cx="5259457" cy="33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hủ tướng đề nghị bảo đảm an toàn cho học sinh vùng mưa lũ miền Trung |  Thời báo Tài chính Việt Nam">
            <a:extLst>
              <a:ext uri="{FF2B5EF4-FFF2-40B4-BE49-F238E27FC236}">
                <a16:creationId xmlns:a16="http://schemas.microsoft.com/office/drawing/2014/main" id="{9D48BF2A-7A6E-F29C-897A-C82E151E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8" y="3234788"/>
            <a:ext cx="5068821" cy="33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>
            <a:extLst>
              <a:ext uri="{FF2B5EF4-FFF2-40B4-BE49-F238E27FC236}">
                <a16:creationId xmlns:a16="http://schemas.microsoft.com/office/drawing/2014/main" id="{F929874B-B177-74CD-F90F-3C6006194C1D}"/>
              </a:ext>
            </a:extLst>
          </p:cNvPr>
          <p:cNvGrpSpPr/>
          <p:nvPr/>
        </p:nvGrpSpPr>
        <p:grpSpPr>
          <a:xfrm>
            <a:off x="-66127" y="0"/>
            <a:ext cx="10961762" cy="6858000"/>
            <a:chOff x="-66127" y="0"/>
            <a:chExt cx="10961762" cy="6858000"/>
          </a:xfrm>
        </p:grpSpPr>
        <p:pic>
          <p:nvPicPr>
            <p:cNvPr id="30" name="Picture 2" descr="C:\Users\ADMIN\Desktop\Tai nguyen thiet ke tro choi\Bảng gỗ\Picture1 (2)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505" y="5716441"/>
              <a:ext cx="1541130" cy="655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ABF2C5-CF77-F952-1A8C-E9F61CAC0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0"/>
            <a:stretch/>
          </p:blipFill>
          <p:spPr>
            <a:xfrm>
              <a:off x="-66127" y="0"/>
              <a:ext cx="1779180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598B4B-96FB-A789-4B73-2656D84CC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r="20737" b="85497"/>
            <a:stretch/>
          </p:blipFill>
          <p:spPr>
            <a:xfrm>
              <a:off x="1713053" y="0"/>
              <a:ext cx="2331755" cy="9946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E99F9-3A23-68A9-5D6A-C38731C99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r="20737" b="85497"/>
            <a:stretch/>
          </p:blipFill>
          <p:spPr>
            <a:xfrm flipH="1">
              <a:off x="4044808" y="0"/>
              <a:ext cx="2331755" cy="9946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AE4BE8-4837-10B0-1507-9612AEBF3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r="20737" b="85497"/>
            <a:stretch/>
          </p:blipFill>
          <p:spPr>
            <a:xfrm>
              <a:off x="6377960" y="0"/>
              <a:ext cx="2400051" cy="9946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B71279-3974-C7F3-FDED-C4B49C8CF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 flipH="1">
              <a:off x="1713053" y="5728633"/>
              <a:ext cx="577154" cy="11183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512844-D430-9297-5B61-23D69929A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>
              <a:off x="2276247" y="5728633"/>
              <a:ext cx="577154" cy="11183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71B6FD-D92B-FC64-EADE-74567488F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 flipH="1">
              <a:off x="2839441" y="5728633"/>
              <a:ext cx="577154" cy="111837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54CAF2-F4F4-5F51-9EB4-BF5601B8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>
              <a:off x="3402635" y="5728633"/>
              <a:ext cx="577154" cy="11183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C69597-A5C8-7DBF-0636-439C61008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 flipH="1">
              <a:off x="3965829" y="5728633"/>
              <a:ext cx="577154" cy="11183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2F20034-E489-59C6-767B-840023B0B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>
              <a:off x="4529023" y="5728633"/>
              <a:ext cx="577154" cy="111837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5354B1-49D6-E701-2CD5-08CE2E5DD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 flipH="1">
              <a:off x="5092217" y="5728633"/>
              <a:ext cx="577154" cy="11183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E08519-686C-F48D-5A60-0519B01ED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>
              <a:off x="5655411" y="5728633"/>
              <a:ext cx="577154" cy="11183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AA46A2-1D65-7143-4EF8-370D3566A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 flipH="1">
              <a:off x="6218605" y="5728633"/>
              <a:ext cx="577154" cy="111837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9C06C-BA2F-7AC8-3903-312073E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>
              <a:off x="6781799" y="5728633"/>
              <a:ext cx="577154" cy="11183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866142-A299-1941-E991-28BA3F6B3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 flipH="1">
              <a:off x="7344993" y="5728633"/>
              <a:ext cx="577154" cy="11183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C2791B9-B8B1-578C-9856-2F80AAF51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6" t="83544" r="66156" b="148"/>
            <a:stretch/>
          </p:blipFill>
          <p:spPr>
            <a:xfrm>
              <a:off x="7908187" y="5728633"/>
              <a:ext cx="869824" cy="1118377"/>
            </a:xfrm>
            <a:prstGeom prst="rect">
              <a:avLst/>
            </a:prstGeom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888440" y="891131"/>
            <a:ext cx="10515600" cy="2049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(2; -1)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2x + y = 3  (1)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 – 2y = 4  (2) 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(2; -1)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7524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5932237"/>
              </p:ext>
            </p:extLst>
          </p:nvPr>
        </p:nvGraphicFramePr>
        <p:xfrm>
          <a:off x="2450269" y="3086071"/>
          <a:ext cx="29305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457200" progId="Equation.DSMT4">
                  <p:embed/>
                </p:oleObj>
              </mc:Choice>
              <mc:Fallback>
                <p:oleObj name="Equation" r:id="rId4" imgW="1282680" imgH="4572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269" y="3086071"/>
                        <a:ext cx="2930525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>
          <a:xfrm>
            <a:off x="5173782" y="2943088"/>
            <a:ext cx="61830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Hệ hai phương trình bậc nhất hai ẩn</a:t>
            </a:r>
            <a:b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E525B0-4559-428F-8E8E-9548D7F8A1DE}"/>
              </a:ext>
            </a:extLst>
          </p:cNvPr>
          <p:cNvCxnSpPr/>
          <p:nvPr/>
        </p:nvCxnSpPr>
        <p:spPr>
          <a:xfrm flipH="1" flipV="1">
            <a:off x="1565485" y="2489813"/>
            <a:ext cx="1011936" cy="14244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8568E9C-084F-4FAE-890B-93744EE47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05245">
            <a:off x="2200043" y="1858434"/>
            <a:ext cx="1927485" cy="1927664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69AD3F4-5239-4096-B43C-5E4299B8A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0557" y="4623006"/>
            <a:ext cx="4320122" cy="96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E5AC1-B1C9-468E-88E2-3D2A3641BBEF}"/>
              </a:ext>
            </a:extLst>
          </p:cNvPr>
          <p:cNvSpPr txBox="1"/>
          <p:nvPr/>
        </p:nvSpPr>
        <p:spPr>
          <a:xfrm>
            <a:off x="2106046" y="4830842"/>
            <a:ext cx="244980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D3AE1-A03B-4049-A2CB-3AD16E205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423" y="3816055"/>
            <a:ext cx="2658285" cy="196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30895D-F1EB-4C0C-952B-641C8F3E2B57}"/>
              </a:ext>
            </a:extLst>
          </p:cNvPr>
          <p:cNvSpPr txBox="1"/>
          <p:nvPr/>
        </p:nvSpPr>
        <p:spPr>
          <a:xfrm>
            <a:off x="4544228" y="3457092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4E695-D338-4544-ACD5-396A80145D1B}"/>
              </a:ext>
            </a:extLst>
          </p:cNvPr>
          <p:cNvSpPr txBox="1"/>
          <p:nvPr/>
        </p:nvSpPr>
        <p:spPr>
          <a:xfrm>
            <a:off x="3590318" y="1949004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2CC6C-4C2D-4BAE-BC7F-13C862AC3322}"/>
              </a:ext>
            </a:extLst>
          </p:cNvPr>
          <p:cNvSpPr txBox="1"/>
          <p:nvPr/>
        </p:nvSpPr>
        <p:spPr>
          <a:xfrm>
            <a:off x="2284900" y="3958222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2E552-F8ED-40F6-A2D3-DDBCE68C8F0B}"/>
              </a:ext>
            </a:extLst>
          </p:cNvPr>
          <p:cNvSpPr txBox="1"/>
          <p:nvPr/>
        </p:nvSpPr>
        <p:spPr>
          <a:xfrm>
            <a:off x="1279735" y="2489813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BC4BFD-7104-44B4-8211-F393BC146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9210">
            <a:off x="2474014" y="3450764"/>
            <a:ext cx="491261" cy="925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6544F-2942-4950-9A77-54EAF326F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92008">
            <a:off x="2109020" y="3498373"/>
            <a:ext cx="839997" cy="479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86775-39EF-4644-9A10-7F90437EB9FD}"/>
              </a:ext>
            </a:extLst>
          </p:cNvPr>
          <p:cNvSpPr txBox="1"/>
          <p:nvPr/>
        </p:nvSpPr>
        <p:spPr>
          <a:xfrm>
            <a:off x="2846848" y="3383718"/>
            <a:ext cx="54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08670-BB2F-468E-B026-A2835045E66A}"/>
              </a:ext>
            </a:extLst>
          </p:cNvPr>
          <p:cNvSpPr txBox="1"/>
          <p:nvPr/>
        </p:nvSpPr>
        <p:spPr>
          <a:xfrm>
            <a:off x="2297708" y="3054011"/>
            <a:ext cx="54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E423EF-5175-4514-9BDC-F6528C0CE9C8}"/>
              </a:ext>
            </a:extLst>
          </p:cNvPr>
          <p:cNvGrpSpPr/>
          <p:nvPr/>
        </p:nvGrpSpPr>
        <p:grpSpPr>
          <a:xfrm>
            <a:off x="0" y="161913"/>
            <a:ext cx="11979797" cy="1249724"/>
            <a:chOff x="0" y="161913"/>
            <a:chExt cx="11979797" cy="1249724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7F1250A3-B9A9-4C00-8B56-CAD7E995E3E4}"/>
                </a:ext>
              </a:extLst>
            </p:cNvPr>
            <p:cNvSpPr/>
            <p:nvPr/>
          </p:nvSpPr>
          <p:spPr>
            <a:xfrm>
              <a:off x="0" y="161913"/>
              <a:ext cx="11979797" cy="1249724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2C12E-8266-434F-8292-3DB3B31321B5}"/>
                </a:ext>
              </a:extLst>
            </p:cNvPr>
            <p:cNvSpPr/>
            <p:nvPr/>
          </p:nvSpPr>
          <p:spPr>
            <a:xfrm>
              <a:off x="598317" y="373784"/>
              <a:ext cx="11268732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có thể dùng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78DD9B-E83D-4A0C-9B6A-93CFA559037D}"/>
              </a:ext>
            </a:extLst>
          </p:cNvPr>
          <p:cNvSpPr txBox="1"/>
          <p:nvPr/>
        </p:nvSpPr>
        <p:spPr>
          <a:xfrm>
            <a:off x="6036724" y="2343123"/>
            <a:ext cx="28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8FE57B-D606-4C7F-AA78-6EC418B962FB}"/>
                  </a:ext>
                </a:extLst>
              </p:cNvPr>
              <p:cNvSpPr/>
              <p:nvPr/>
            </p:nvSpPr>
            <p:spPr>
              <a:xfrm>
                <a:off x="8746022" y="2347306"/>
                <a:ext cx="667362" cy="537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8FE57B-D606-4C7F-AA78-6EC418B9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22" y="2347306"/>
                <a:ext cx="667362" cy="5372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E75D07-6188-4EB8-B767-83D68451CF68}"/>
              </a:ext>
            </a:extLst>
          </p:cNvPr>
          <p:cNvSpPr txBox="1"/>
          <p:nvPr/>
        </p:nvSpPr>
        <p:spPr>
          <a:xfrm>
            <a:off x="6038135" y="3383718"/>
            <a:ext cx="269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EF9DA0-70B1-4E17-90FE-B470B232EAEE}"/>
                  </a:ext>
                </a:extLst>
              </p:cNvPr>
              <p:cNvSpPr/>
              <p:nvPr/>
            </p:nvSpPr>
            <p:spPr>
              <a:xfrm>
                <a:off x="8746022" y="3369675"/>
                <a:ext cx="675634" cy="537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EF9DA0-70B1-4E17-90FE-B470B232E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22" y="3369675"/>
                <a:ext cx="675634" cy="5372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D5D486C1-759A-4211-9887-CB1D0A1B0E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120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4D9380-3591-4F8A-AB1E-25D6E5A43F43}"/>
              </a:ext>
            </a:extLst>
          </p:cNvPr>
          <p:cNvSpPr/>
          <p:nvPr/>
        </p:nvSpPr>
        <p:spPr>
          <a:xfrm>
            <a:off x="3012822" y="2136063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2C7AF7-0C62-41E0-A1E5-76EF93EEBD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7" y="2657946"/>
            <a:ext cx="2583703" cy="2872145"/>
          </a:xfrm>
          <a:prstGeom prst="rect">
            <a:avLst/>
          </a:prstGeom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581400" y="762000"/>
            <a:ext cx="437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31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11734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74" tIns="19287" rIns="38574" bIns="1928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§2. HỆ HAI PHƯƠNG TRÌNH BẬC NHẤT HAI ẨN</a:t>
            </a:r>
          </a:p>
        </p:txBody>
      </p:sp>
    </p:spTree>
    <p:extLst>
      <p:ext uri="{BB962C8B-B14F-4D97-AF65-F5344CB8AC3E}">
        <p14:creationId xmlns:p14="http://schemas.microsoft.com/office/powerpoint/2010/main" val="131271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33400"/>
            <a:ext cx="5181600" cy="6324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33400"/>
            <a:ext cx="5994400" cy="6324600"/>
          </a:xfrm>
          <a:prstGeom prst="rect">
            <a:avLst/>
          </a:prstGeom>
          <a:solidFill>
            <a:srgbClr val="E3EFF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44450"/>
            <a:ext cx="9941984" cy="455613"/>
            <a:chOff x="1200" y="144"/>
            <a:chExt cx="4697" cy="287"/>
          </a:xfrm>
        </p:grpSpPr>
        <p:sp>
          <p:nvSpPr>
            <p:cNvPr id="5134" name="AutoShape 6"/>
            <p:cNvSpPr>
              <a:spLocks noChangeArrowheads="1"/>
            </p:cNvSpPr>
            <p:nvPr/>
          </p:nvSpPr>
          <p:spPr bwMode="auto">
            <a:xfrm>
              <a:off x="1200" y="144"/>
              <a:ext cx="4697" cy="287"/>
            </a:xfrm>
            <a:prstGeom prst="flowChartAlternateProcess">
              <a:avLst/>
            </a:prstGeom>
            <a:solidFill>
              <a:schemeClr val="bg1"/>
            </a:solidFill>
            <a:ln w="57150" cap="sq" cmpd="thinThick">
              <a:solidFill>
                <a:srgbClr val="6600C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300" y="180"/>
              <a:ext cx="4504" cy="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prstShdw prst="shdw17" dist="17961" dir="2700000">
                      <a:srgbClr val="990000"/>
                    </a:prstShdw>
                  </a:effectLst>
                  <a:latin typeface="Times New Roman"/>
                  <a:cs typeface="Times New Roman"/>
                </a:rPr>
                <a:t>Tiết 31 - §2. HỆ HAI PHƯƠNG TRÌNH BẬC NHẤT HAI ẨN</a:t>
              </a:r>
              <a:endPara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0" y="533400"/>
            <a:ext cx="58928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457200" indent="-457200"/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01610" y="1092210"/>
            <a:ext cx="566782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ax + by = c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a’x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b’y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= c’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Khi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918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38988" y="1752600"/>
          <a:ext cx="13763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531" imgH="660113" progId="Equation.DSMT4">
                  <p:embed/>
                </p:oleObj>
              </mc:Choice>
              <mc:Fallback>
                <p:oleObj name="Equation" r:id="rId2" imgW="850531" imgH="6601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752600"/>
                        <a:ext cx="1376362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9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201275" y="1905000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457200" progId="Equation.DSMT4">
                  <p:embed/>
                </p:oleObj>
              </mc:Choice>
              <mc:Fallback>
                <p:oleObj name="Equation" r:id="rId4" imgW="8763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1275" y="1905000"/>
                        <a:ext cx="14668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61200" y="3389313"/>
          <a:ext cx="1527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482600" progId="Equation.DSMT4">
                  <p:embed/>
                </p:oleObj>
              </mc:Choice>
              <mc:Fallback>
                <p:oleObj name="Equation" r:id="rId6" imgW="876300" imgH="482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3389313"/>
                        <a:ext cx="15271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6070600" y="685800"/>
            <a:ext cx="65423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A.                                             B.                           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C.                                         D.  </a:t>
            </a:r>
          </a:p>
        </p:txBody>
      </p:sp>
      <p:graphicFrame>
        <p:nvGraphicFramePr>
          <p:cNvPr id="123922" name="Object 18"/>
          <p:cNvGraphicFramePr>
            <a:graphicFrameLocks noChangeAspect="1"/>
          </p:cNvGraphicFramePr>
          <p:nvPr/>
        </p:nvGraphicFramePr>
        <p:xfrm>
          <a:off x="10058400" y="3352800"/>
          <a:ext cx="161713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300" imgH="685800" progId="Equation.DSMT4">
                  <p:embed/>
                </p:oleObj>
              </mc:Choice>
              <mc:Fallback>
                <p:oleObj name="Equation" r:id="rId8" imgW="749300" imgH="685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3352800"/>
                        <a:ext cx="1617133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3" name="Oval 19"/>
          <p:cNvSpPr>
            <a:spLocks noChangeArrowheads="1"/>
          </p:cNvSpPr>
          <p:nvPr/>
        </p:nvSpPr>
        <p:spPr bwMode="auto">
          <a:xfrm>
            <a:off x="6110516" y="3672114"/>
            <a:ext cx="609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/>
              <a:t>C</a:t>
            </a:r>
          </a:p>
        </p:txBody>
      </p:sp>
      <p:graphicFrame>
        <p:nvGraphicFramePr>
          <p:cNvPr id="46088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0266566"/>
              </p:ext>
            </p:extLst>
          </p:nvPr>
        </p:nvGraphicFramePr>
        <p:xfrm>
          <a:off x="777209" y="4787181"/>
          <a:ext cx="27844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457200" progId="Equation.DSMT4">
                  <p:embed/>
                </p:oleObj>
              </mc:Choice>
              <mc:Fallback>
                <p:oleObj name="Equation" r:id="rId10" imgW="1473120" imgH="45720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09" y="4787181"/>
                        <a:ext cx="278447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3920" grpId="0"/>
      <p:bldP spid="1239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Text Box 10">
            <a:extLst>
              <a:ext uri="{FF2B5EF4-FFF2-40B4-BE49-F238E27FC236}">
                <a16:creationId xmlns:a16="http://schemas.microsoft.com/office/drawing/2014/main" id="{866CF3E6-5EE4-3235-6677-1C7DFE55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06" y="869156"/>
            <a:ext cx="11451125" cy="48272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(….)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 + by = 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ax + by = c.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 + by = 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b’y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c’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của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……………………   của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ax + by = 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b’y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c’, hay 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…………..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BA0A3194-1011-EA89-711C-0FEBA0A3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31: HỆ HAI PHƯƠNG TRÌNH BẬC NHẤT HAI ẨN</a:t>
            </a:r>
          </a:p>
        </p:txBody>
      </p:sp>
      <p:graphicFrame>
        <p:nvGraphicFramePr>
          <p:cNvPr id="111623" name="Object 7">
            <a:extLst>
              <a:ext uri="{FF2B5EF4-FFF2-40B4-BE49-F238E27FC236}">
                <a16:creationId xmlns:a16="http://schemas.microsoft.com/office/drawing/2014/main" id="{60F841A3-EB4C-FFAD-55B2-1439225E016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8447962"/>
              </p:ext>
            </p:extLst>
          </p:nvPr>
        </p:nvGraphicFramePr>
        <p:xfrm>
          <a:off x="2963197" y="5039358"/>
          <a:ext cx="242411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457200" progId="Equation.DSMT4">
                  <p:embed/>
                </p:oleObj>
              </mc:Choice>
              <mc:Fallback>
                <p:oleObj name="Equation" r:id="rId2" imgW="1168400" imgH="457200" progId="Equation.DSMT4">
                  <p:embed/>
                  <p:pic>
                    <p:nvPicPr>
                      <p:cNvPr id="111623" name="Object 7">
                        <a:extLst>
                          <a:ext uri="{FF2B5EF4-FFF2-40B4-BE49-F238E27FC236}">
                            <a16:creationId xmlns:a16="http://schemas.microsoft.com/office/drawing/2014/main" id="{60F841A3-EB4C-FFAD-55B2-1439225E016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197" y="5039358"/>
                        <a:ext cx="2424113" cy="9493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>
            <a:extLst>
              <a:ext uri="{FF2B5EF4-FFF2-40B4-BE49-F238E27FC236}">
                <a16:creationId xmlns:a16="http://schemas.microsoft.com/office/drawing/2014/main" id="{6C5CC770-8652-ABCB-CD08-0F8BA744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858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5" name="Rectangle 9">
            <a:extLst>
              <a:ext uri="{FF2B5EF4-FFF2-40B4-BE49-F238E27FC236}">
                <a16:creationId xmlns:a16="http://schemas.microsoft.com/office/drawing/2014/main" id="{3953D3A9-1A20-D5F5-1220-F09E2677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06" y="1052513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33F2A380-BFB3-A788-807F-CDA3F0A3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229" y="4450454"/>
            <a:ext cx="1295400" cy="461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55CF30A1-3940-27DB-CFAC-F957989B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610" y="3700667"/>
            <a:ext cx="1295400" cy="461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9FA4097F-A2C7-5076-6461-F360821C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118" y="3682539"/>
            <a:ext cx="1295400" cy="461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609B1433-B46D-B9D4-4B26-39FDBD47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263" y="2433302"/>
            <a:ext cx="129540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1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1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1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animBg="1"/>
      <p:bldP spid="111627" grpId="0" animBg="1"/>
      <p:bldP spid="111628" grpId="0" animBg="1"/>
      <p:bldP spid="111629" grpId="0" animBg="1"/>
      <p:bldP spid="1116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85800"/>
            <a:ext cx="5410200" cy="6172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85800"/>
            <a:ext cx="12192000" cy="6183313"/>
          </a:xfrm>
          <a:prstGeom prst="rect">
            <a:avLst/>
          </a:prstGeom>
          <a:solidFill>
            <a:srgbClr val="E3EFF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76400" y="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Tiết 31: HỆ HAI PHƯƠNG TRÌNH BẬC NHẤT HAI ẨN</a:t>
            </a:r>
          </a:p>
        </p:txBody>
      </p:sp>
      <p:graphicFrame>
        <p:nvGraphicFramePr>
          <p:cNvPr id="110599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93760" y="1674360"/>
          <a:ext cx="13414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780" imgH="253890" progId="Equation.DSMT4">
                  <p:embed/>
                </p:oleObj>
              </mc:Choice>
              <mc:Fallback>
                <p:oleObj name="Equation" r:id="rId2" imgW="507780" imgH="253890" progId="Equation.DSMT4">
                  <p:embed/>
                  <p:pic>
                    <p:nvPicPr>
                      <p:cNvPr id="110599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760" y="1674360"/>
                        <a:ext cx="134143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61963" y="1277257"/>
            <a:ext cx="968820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(I) ?</a:t>
            </a:r>
          </a:p>
          <a:p>
            <a:pPr eaLnBrk="1" hangingPunct="1"/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19943" y="2528661"/>
            <a:ext cx="7496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(I)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altLang="en-US" sz="28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58256" y="3400879"/>
            <a:ext cx="74857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273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1451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147" y="3596556"/>
            <a:ext cx="2500086" cy="845004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729" y="3596556"/>
            <a:ext cx="5181600" cy="932089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452" name="Object 4"/>
          <p:cNvGraphicFramePr>
            <a:graphicFrameLocks noGrp="1" noChangeAspect="1"/>
          </p:cNvGraphicFramePr>
          <p:nvPr/>
        </p:nvGraphicFramePr>
        <p:xfrm>
          <a:off x="349250" y="4219575"/>
          <a:ext cx="28797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82400" progId="Equation.DSMT4">
                  <p:embed/>
                </p:oleObj>
              </mc:Choice>
              <mc:Fallback>
                <p:oleObj name="Equation" r:id="rId2" imgW="1295280" imgH="482400" progId="Equation.DSMT4">
                  <p:embed/>
                  <p:pic>
                    <p:nvPicPr>
                      <p:cNvPr id="10445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4219575"/>
                        <a:ext cx="2879725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Grp="1" noChangeAspect="1"/>
          </p:cNvGraphicFramePr>
          <p:nvPr/>
        </p:nvGraphicFramePr>
        <p:xfrm>
          <a:off x="4321175" y="4325938"/>
          <a:ext cx="27003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482400" progId="Equation.DSMT4">
                  <p:embed/>
                </p:oleObj>
              </mc:Choice>
              <mc:Fallback>
                <p:oleObj name="Equation" r:id="rId4" imgW="1434960" imgH="482400" progId="Equation.DSMT4">
                  <p:embed/>
                  <p:pic>
                    <p:nvPicPr>
                      <p:cNvPr id="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4325938"/>
                        <a:ext cx="2700338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3"/>
          <p:cNvGraphicFramePr>
            <a:graphicFrameLocks noGrp="1" noChangeAspect="1"/>
          </p:cNvGraphicFramePr>
          <p:nvPr/>
        </p:nvGraphicFramePr>
        <p:xfrm>
          <a:off x="8302625" y="4389438"/>
          <a:ext cx="32194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82400" progId="Equation.DSMT4">
                  <p:embed/>
                </p:oleObj>
              </mc:Choice>
              <mc:Fallback>
                <p:oleObj name="Equation" r:id="rId6" imgW="1536480" imgH="482400" progId="Equation.DSMT4">
                  <p:embed/>
                  <p:pic>
                    <p:nvPicPr>
                      <p:cNvPr id="11571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5" y="4389438"/>
                        <a:ext cx="321945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8840737" y="3596556"/>
            <a:ext cx="5181600" cy="93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6392" y="59259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9EA523B-2459-2EE3-DD73-71190C1ED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013" y="2119313"/>
            <a:ext cx="190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sz="2000" b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x – 2y = 0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57B2E27-7C68-3A7C-94B5-BC9A78D8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868863"/>
            <a:ext cx="190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sz="2000" b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x + y = 3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E4D0449E-D35A-6080-D400-C1995C24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3252788"/>
            <a:ext cx="419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</a:t>
            </a:r>
          </a:p>
        </p:txBody>
      </p:sp>
      <p:graphicFrame>
        <p:nvGraphicFramePr>
          <p:cNvPr id="11269" name="Object 7">
            <a:extLst>
              <a:ext uri="{FF2B5EF4-FFF2-40B4-BE49-F238E27FC236}">
                <a16:creationId xmlns:a16="http://schemas.microsoft.com/office/drawing/2014/main" id="{49051C02-D0F7-73CB-F9B0-968ED2391082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4074445"/>
              </p:ext>
            </p:extLst>
          </p:nvPr>
        </p:nvGraphicFramePr>
        <p:xfrm>
          <a:off x="195399" y="1497013"/>
          <a:ext cx="3155307" cy="116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508000" progId="Equation.DSMT4">
                  <p:embed/>
                </p:oleObj>
              </mc:Choice>
              <mc:Fallback>
                <p:oleObj name="Equation" r:id="rId2" imgW="1371600" imgH="508000" progId="Equation.DSMT4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49051C02-D0F7-73CB-F9B0-968ED239108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99" y="1497013"/>
                        <a:ext cx="3155307" cy="1169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7" name="Object 21">
            <a:extLst>
              <a:ext uri="{FF2B5EF4-FFF2-40B4-BE49-F238E27FC236}">
                <a16:creationId xmlns:a16="http://schemas.microsoft.com/office/drawing/2014/main" id="{D52A17A0-2874-E3C0-BD42-51BE9455C24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15175" y="2328863"/>
          <a:ext cx="206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26780" progId="Equation.DSMT4">
                  <p:embed/>
                </p:oleObj>
              </mc:Choice>
              <mc:Fallback>
                <p:oleObj name="Equation" r:id="rId4" imgW="114102" imgH="126780" progId="Equation.DSMT4">
                  <p:embed/>
                  <p:pic>
                    <p:nvPicPr>
                      <p:cNvPr id="86037" name="Object 21">
                        <a:extLst>
                          <a:ext uri="{FF2B5EF4-FFF2-40B4-BE49-F238E27FC236}">
                            <a16:creationId xmlns:a16="http://schemas.microsoft.com/office/drawing/2014/main" id="{D52A17A0-2874-E3C0-BD42-51BE9455C2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2328863"/>
                        <a:ext cx="2063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9">
            <a:extLst>
              <a:ext uri="{FF2B5EF4-FFF2-40B4-BE49-F238E27FC236}">
                <a16:creationId xmlns:a16="http://schemas.microsoft.com/office/drawing/2014/main" id="{E00D8088-1A25-DCBC-562C-4EA02D9A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71500"/>
            <a:ext cx="388620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Xét hệ phương trình: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272" name="Text Box 10">
            <a:extLst>
              <a:ext uri="{FF2B5EF4-FFF2-40B4-BE49-F238E27FC236}">
                <a16:creationId xmlns:a16="http://schemas.microsoft.com/office/drawing/2014/main" id="{C6B04F20-B6DA-570B-67A2-D2E4C46A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31: HỆ HAI PHƯƠNG TRÌNH BẬC NHẤT HAI ẨN</a:t>
            </a:r>
          </a:p>
        </p:txBody>
      </p:sp>
      <p:sp>
        <p:nvSpPr>
          <p:cNvPr id="86029" name="Text Box 13">
            <a:extLst>
              <a:ext uri="{FF2B5EF4-FFF2-40B4-BE49-F238E27FC236}">
                <a16:creationId xmlns:a16="http://schemas.microsoft.com/office/drawing/2014/main" id="{02587147-3E34-D4E2-0381-404DFAF5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72" y="3374003"/>
            <a:ext cx="679624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(d</a:t>
            </a:r>
            <a:r>
              <a:rPr lang="en-US" altLang="en-US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(2; 1) </a:t>
            </a:r>
          </a:p>
        </p:txBody>
      </p:sp>
      <p:pic>
        <p:nvPicPr>
          <p:cNvPr id="86031" name="Picture 15">
            <a:extLst>
              <a:ext uri="{FF2B5EF4-FFF2-40B4-BE49-F238E27FC236}">
                <a16:creationId xmlns:a16="http://schemas.microsoft.com/office/drawing/2014/main" id="{7FF3F810-E761-0927-3595-266E8BD6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25525"/>
            <a:ext cx="4495800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Line 16">
            <a:extLst>
              <a:ext uri="{FF2B5EF4-FFF2-40B4-BE49-F238E27FC236}">
                <a16:creationId xmlns:a16="http://schemas.microsoft.com/office/drawing/2014/main" id="{B3BD1AE5-4E8D-677E-0D49-E36533F577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4623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>
            <a:extLst>
              <a:ext uri="{FF2B5EF4-FFF2-40B4-BE49-F238E27FC236}">
                <a16:creationId xmlns:a16="http://schemas.microsoft.com/office/drawing/2014/main" id="{DD8135B9-D2F0-EAE9-4233-A4DBAB2E3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014538"/>
            <a:ext cx="2971800" cy="2895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>
            <a:extLst>
              <a:ext uri="{FF2B5EF4-FFF2-40B4-BE49-F238E27FC236}">
                <a16:creationId xmlns:a16="http://schemas.microsoft.com/office/drawing/2014/main" id="{D85A8266-BD20-4866-7761-C0E4B515B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2813" y="344805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>
            <a:extLst>
              <a:ext uri="{FF2B5EF4-FFF2-40B4-BE49-F238E27FC236}">
                <a16:creationId xmlns:a16="http://schemas.microsoft.com/office/drawing/2014/main" id="{966E750C-6726-403E-BA92-4692F95F7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888" y="34623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>
            <a:extLst>
              <a:ext uri="{FF2B5EF4-FFF2-40B4-BE49-F238E27FC236}">
                <a16:creationId xmlns:a16="http://schemas.microsoft.com/office/drawing/2014/main" id="{4745405E-F79A-92B5-2763-CABF2677E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347913"/>
            <a:ext cx="3657600" cy="1905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6038" name="Object 22">
            <a:extLst>
              <a:ext uri="{FF2B5EF4-FFF2-40B4-BE49-F238E27FC236}">
                <a16:creationId xmlns:a16="http://schemas.microsoft.com/office/drawing/2014/main" id="{884E49B2-0FE4-30CF-0968-C536D91D13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5175" y="3857625"/>
          <a:ext cx="206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86038" name="Object 22">
                        <a:extLst>
                          <a:ext uri="{FF2B5EF4-FFF2-40B4-BE49-F238E27FC236}">
                            <a16:creationId xmlns:a16="http://schemas.microsoft.com/office/drawing/2014/main" id="{884E49B2-0FE4-30CF-0968-C536D91D13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857625"/>
                        <a:ext cx="2063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9" name="Object 23">
            <a:extLst>
              <a:ext uri="{FF2B5EF4-FFF2-40B4-BE49-F238E27FC236}">
                <a16:creationId xmlns:a16="http://schemas.microsoft.com/office/drawing/2014/main" id="{8F200A23-8A9D-1813-FFFC-180837E78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4350" y="3338513"/>
          <a:ext cx="206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02" imgH="126780" progId="Equation.DSMT4">
                  <p:embed/>
                </p:oleObj>
              </mc:Choice>
              <mc:Fallback>
                <p:oleObj name="Equation" r:id="rId8" imgW="114102" imgH="126780" progId="Equation.DSMT4">
                  <p:embed/>
                  <p:pic>
                    <p:nvPicPr>
                      <p:cNvPr id="86039" name="Object 23">
                        <a:extLst>
                          <a:ext uri="{FF2B5EF4-FFF2-40B4-BE49-F238E27FC236}">
                            <a16:creationId xmlns:a16="http://schemas.microsoft.com/office/drawing/2014/main" id="{8F200A23-8A9D-1813-FFFC-180837E78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3338513"/>
                        <a:ext cx="2063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0" name="Object 24">
            <a:extLst>
              <a:ext uri="{FF2B5EF4-FFF2-40B4-BE49-F238E27FC236}">
                <a16:creationId xmlns:a16="http://schemas.microsoft.com/office/drawing/2014/main" id="{BA6C110C-2900-35EF-9D49-9BB23EB28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0" y="3871913"/>
          <a:ext cx="206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02" imgH="126780" progId="Equation.DSMT4">
                  <p:embed/>
                </p:oleObj>
              </mc:Choice>
              <mc:Fallback>
                <p:oleObj name="Equation" r:id="rId9" imgW="114102" imgH="126780" progId="Equation.DSMT4">
                  <p:embed/>
                  <p:pic>
                    <p:nvPicPr>
                      <p:cNvPr id="86040" name="Object 24">
                        <a:extLst>
                          <a:ext uri="{FF2B5EF4-FFF2-40B4-BE49-F238E27FC236}">
                            <a16:creationId xmlns:a16="http://schemas.microsoft.com/office/drawing/2014/main" id="{BA6C110C-2900-35EF-9D49-9BB23EB281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871913"/>
                        <a:ext cx="2063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2" name="Text Box 26">
            <a:extLst>
              <a:ext uri="{FF2B5EF4-FFF2-40B4-BE49-F238E27FC236}">
                <a16:creationId xmlns:a16="http://schemas.microsoft.com/office/drawing/2014/main" id="{14AB5FC6-29E4-4FB3-3B7F-D923E495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327660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 1)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1BC585-9266-BB4A-88CA-C256576B4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490873"/>
              </p:ext>
            </p:extLst>
          </p:nvPr>
        </p:nvGraphicFramePr>
        <p:xfrm>
          <a:off x="3351212" y="1346637"/>
          <a:ext cx="327818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660240" progId="Equation.DSMT4">
                  <p:embed/>
                </p:oleObj>
              </mc:Choice>
              <mc:Fallback>
                <p:oleObj name="Equation" r:id="rId10" imgW="1422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51212" y="1346637"/>
                        <a:ext cx="3278188" cy="152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86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6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  <p:bldP spid="86020" grpId="0"/>
      <p:bldP spid="860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Text Box 7">
            <a:extLst>
              <a:ext uri="{FF2B5EF4-FFF2-40B4-BE49-F238E27FC236}">
                <a16:creationId xmlns:a16="http://schemas.microsoft.com/office/drawing/2014/main" id="{2CE2618F-B46F-264F-25B4-0AEA796B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82" y="4619793"/>
            <a:ext cx="5803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(d1)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(d2) song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F50A6FF-17CC-7361-5F0F-B804E51B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31: HỆ HAI PHƯƠNG TRÌNH BẬC NHẤT HAI ẨN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45B35610-9EBC-FD42-C129-6D21E898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"/>
            <a:ext cx="449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 Xét hệ phương trình                                                                           </a:t>
            </a:r>
          </a:p>
        </p:txBody>
      </p:sp>
      <p:graphicFrame>
        <p:nvGraphicFramePr>
          <p:cNvPr id="104452" name="Object 4">
            <a:extLst>
              <a:ext uri="{FF2B5EF4-FFF2-40B4-BE49-F238E27FC236}">
                <a16:creationId xmlns:a16="http://schemas.microsoft.com/office/drawing/2014/main" id="{01DDD812-7EB1-77F1-96BB-AC36D2C6769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9156713"/>
              </p:ext>
            </p:extLst>
          </p:nvPr>
        </p:nvGraphicFramePr>
        <p:xfrm>
          <a:off x="444488" y="1282700"/>
          <a:ext cx="2562238" cy="101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57200" progId="Equation.DSMT4">
                  <p:embed/>
                </p:oleObj>
              </mc:Choice>
              <mc:Fallback>
                <p:oleObj name="Equation" r:id="rId2" imgW="1155700" imgH="457200" progId="Equation.DSMT4">
                  <p:embed/>
                  <p:pic>
                    <p:nvPicPr>
                      <p:cNvPr id="104452" name="Object 4">
                        <a:extLst>
                          <a:ext uri="{FF2B5EF4-FFF2-40B4-BE49-F238E27FC236}">
                            <a16:creationId xmlns:a16="http://schemas.microsoft.com/office/drawing/2014/main" id="{01DDD812-7EB1-77F1-96BB-AC36D2C6769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88" y="1282700"/>
                        <a:ext cx="2562238" cy="101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>
            <a:extLst>
              <a:ext uri="{FF2B5EF4-FFF2-40B4-BE49-F238E27FC236}">
                <a16:creationId xmlns:a16="http://schemas.microsoft.com/office/drawing/2014/main" id="{9FD4BE20-D3B1-8849-728E-B2667F42FB64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94791093"/>
              </p:ext>
            </p:extLst>
          </p:nvPr>
        </p:nvGraphicFramePr>
        <p:xfrm>
          <a:off x="3713677" y="1075988"/>
          <a:ext cx="2629180" cy="14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838200" progId="Equation.DSMT4">
                  <p:embed/>
                </p:oleObj>
              </mc:Choice>
              <mc:Fallback>
                <p:oleObj name="Equation" r:id="rId4" imgW="1193800" imgH="838200" progId="Equation.DSMT4">
                  <p:embed/>
                  <p:pic>
                    <p:nvPicPr>
                      <p:cNvPr id="104454" name="Object 6">
                        <a:extLst>
                          <a:ext uri="{FF2B5EF4-FFF2-40B4-BE49-F238E27FC236}">
                            <a16:creationId xmlns:a16="http://schemas.microsoft.com/office/drawing/2014/main" id="{9FD4BE20-D3B1-8849-728E-B2667F42FB6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677" y="1075988"/>
                        <a:ext cx="2629180" cy="1477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1" name="Object 33">
            <a:extLst>
              <a:ext uri="{FF2B5EF4-FFF2-40B4-BE49-F238E27FC236}">
                <a16:creationId xmlns:a16="http://schemas.microsoft.com/office/drawing/2014/main" id="{8CD3A599-CBE6-919D-340C-CD3BB18572BC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8403986"/>
              </p:ext>
            </p:extLst>
          </p:nvPr>
        </p:nvGraphicFramePr>
        <p:xfrm>
          <a:off x="4168570" y="4983895"/>
          <a:ext cx="8334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431613" progId="Equation.DSMT4">
                  <p:embed/>
                </p:oleObj>
              </mc:Choice>
              <mc:Fallback>
                <p:oleObj name="Equation" r:id="rId6" imgW="418918" imgH="431613" progId="Equation.DSMT4">
                  <p:embed/>
                  <p:pic>
                    <p:nvPicPr>
                      <p:cNvPr id="104481" name="Object 33">
                        <a:extLst>
                          <a:ext uri="{FF2B5EF4-FFF2-40B4-BE49-F238E27FC236}">
                            <a16:creationId xmlns:a16="http://schemas.microsoft.com/office/drawing/2014/main" id="{8CD3A599-CBE6-919D-340C-CD3BB18572B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570" y="4983895"/>
                        <a:ext cx="83343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Line 5">
            <a:extLst>
              <a:ext uri="{FF2B5EF4-FFF2-40B4-BE49-F238E27FC236}">
                <a16:creationId xmlns:a16="http://schemas.microsoft.com/office/drawing/2014/main" id="{E4BB9AE5-944E-FD7D-110A-5E626946B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6726" y="1814651"/>
            <a:ext cx="656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4456" name="Object 8">
            <a:extLst>
              <a:ext uri="{FF2B5EF4-FFF2-40B4-BE49-F238E27FC236}">
                <a16:creationId xmlns:a16="http://schemas.microsoft.com/office/drawing/2014/main" id="{FEAA656F-2A1D-FD3A-3DC6-C409EDAC8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47821"/>
              </p:ext>
            </p:extLst>
          </p:nvPr>
        </p:nvGraphicFramePr>
        <p:xfrm>
          <a:off x="3058422" y="5619218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431613" progId="Equation.DSMT4">
                  <p:embed/>
                </p:oleObj>
              </mc:Choice>
              <mc:Fallback>
                <p:oleObj name="Equation" r:id="rId8" imgW="672808" imgH="431613" progId="Equation.DSMT4">
                  <p:embed/>
                  <p:pic>
                    <p:nvPicPr>
                      <p:cNvPr id="104456" name="Object 8">
                        <a:extLst>
                          <a:ext uri="{FF2B5EF4-FFF2-40B4-BE49-F238E27FC236}">
                            <a16:creationId xmlns:a16="http://schemas.microsoft.com/office/drawing/2014/main" id="{FEAA656F-2A1D-FD3A-3DC6-C409EDAC8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422" y="5619218"/>
                        <a:ext cx="12334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Text Box 9">
            <a:extLst>
              <a:ext uri="{FF2B5EF4-FFF2-40B4-BE49-F238E27FC236}">
                <a16:creationId xmlns:a16="http://schemas.microsoft.com/office/drawing/2014/main" id="{578B47E2-A467-250C-F63D-743F87A6E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1" y="3052924"/>
            <a:ext cx="5543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(d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III)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566BFE10-FAF0-9696-2508-3E51B9AD9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648200"/>
            <a:ext cx="1600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// (d</a:t>
            </a:r>
            <a:r>
              <a: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9" name="Line 11">
            <a:extLst>
              <a:ext uri="{FF2B5EF4-FFF2-40B4-BE49-F238E27FC236}">
                <a16:creationId xmlns:a16="http://schemas.microsoft.com/office/drawing/2014/main" id="{A3746180-6FAC-D68B-1F58-5D944A048C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752600"/>
            <a:ext cx="1962150" cy="293211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60" name="Line 12">
            <a:extLst>
              <a:ext uri="{FF2B5EF4-FFF2-40B4-BE49-F238E27FC236}">
                <a16:creationId xmlns:a16="http://schemas.microsoft.com/office/drawing/2014/main" id="{FEF58F17-EAA6-2367-3B20-7D688BEEEF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603375"/>
            <a:ext cx="0" cy="372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61" name="Line 13">
            <a:extLst>
              <a:ext uri="{FF2B5EF4-FFF2-40B4-BE49-F238E27FC236}">
                <a16:creationId xmlns:a16="http://schemas.microsoft.com/office/drawing/2014/main" id="{44E5696A-DF2C-476D-C60A-49FC56000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10000"/>
            <a:ext cx="38306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62" name="Text Box 14">
            <a:extLst>
              <a:ext uri="{FF2B5EF4-FFF2-40B4-BE49-F238E27FC236}">
                <a16:creationId xmlns:a16="http://schemas.microsoft.com/office/drawing/2014/main" id="{4DA1F7C9-EEBB-3B6A-FAD3-E016C6C27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447800"/>
            <a:ext cx="5286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63" name="Text Box 15">
            <a:extLst>
              <a:ext uri="{FF2B5EF4-FFF2-40B4-BE49-F238E27FC236}">
                <a16:creationId xmlns:a16="http://schemas.microsoft.com/office/drawing/2014/main" id="{52C30326-0750-B286-B769-46414764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1323975"/>
            <a:ext cx="396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64" name="Text Box 16">
            <a:extLst>
              <a:ext uri="{FF2B5EF4-FFF2-40B4-BE49-F238E27FC236}">
                <a16:creationId xmlns:a16="http://schemas.microsoft.com/office/drawing/2014/main" id="{5822EED6-1BAD-0C12-F29D-5860E952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3670300"/>
            <a:ext cx="3952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65" name="Text Box 17">
            <a:extLst>
              <a:ext uri="{FF2B5EF4-FFF2-40B4-BE49-F238E27FC236}">
                <a16:creationId xmlns:a16="http://schemas.microsoft.com/office/drawing/2014/main" id="{6757AD88-7109-5033-F281-BC17441F6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3810000"/>
            <a:ext cx="396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0" name="Text Box 22">
            <a:extLst>
              <a:ext uri="{FF2B5EF4-FFF2-40B4-BE49-F238E27FC236}">
                <a16:creationId xmlns:a16="http://schemas.microsoft.com/office/drawing/2014/main" id="{354879F8-0FE8-0B3E-F54B-068D6D84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10000"/>
            <a:ext cx="396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1" name="Text Box 23">
            <a:extLst>
              <a:ext uri="{FF2B5EF4-FFF2-40B4-BE49-F238E27FC236}">
                <a16:creationId xmlns:a16="http://schemas.microsoft.com/office/drawing/2014/main" id="{D95ED9A1-D972-6481-EF8A-0751C26D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209800"/>
            <a:ext cx="7826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2" name="Line 24">
            <a:extLst>
              <a:ext uri="{FF2B5EF4-FFF2-40B4-BE49-F238E27FC236}">
                <a16:creationId xmlns:a16="http://schemas.microsoft.com/office/drawing/2014/main" id="{788489B5-0D66-18AA-F4C9-DDB8F50D88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3263" y="1981200"/>
            <a:ext cx="2274887" cy="3281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73" name="Text Box 25">
            <a:extLst>
              <a:ext uri="{FF2B5EF4-FFF2-40B4-BE49-F238E27FC236}">
                <a16:creationId xmlns:a16="http://schemas.microsoft.com/office/drawing/2014/main" id="{E4E83C41-9B6E-3A76-10AC-D35E4542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2333625"/>
            <a:ext cx="377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4" name="Text Box 26">
            <a:extLst>
              <a:ext uri="{FF2B5EF4-FFF2-40B4-BE49-F238E27FC236}">
                <a16:creationId xmlns:a16="http://schemas.microsoft.com/office/drawing/2014/main" id="{E2E6AB58-15FF-0563-0028-A78F2FAA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3394075"/>
            <a:ext cx="377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en-US" baseline="-2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5" name="Oval 27">
            <a:extLst>
              <a:ext uri="{FF2B5EF4-FFF2-40B4-BE49-F238E27FC236}">
                <a16:creationId xmlns:a16="http://schemas.microsoft.com/office/drawing/2014/main" id="{A1484628-AFC1-580B-33DE-11C1636F50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04113" y="2378075"/>
            <a:ext cx="74612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6" name="Oval 28">
            <a:extLst>
              <a:ext uri="{FF2B5EF4-FFF2-40B4-BE49-F238E27FC236}">
                <a16:creationId xmlns:a16="http://schemas.microsoft.com/office/drawing/2014/main" id="{15F5EA71-F36B-ECC7-5687-1A20998A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7" name="Oval 29">
            <a:extLst>
              <a:ext uri="{FF2B5EF4-FFF2-40B4-BE49-F238E27FC236}">
                <a16:creationId xmlns:a16="http://schemas.microsoft.com/office/drawing/2014/main" id="{7F95A056-15B7-AEF9-AFEE-F4F34A2D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3784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78" name="Oval 30">
            <a:extLst>
              <a:ext uri="{FF2B5EF4-FFF2-40B4-BE49-F238E27FC236}">
                <a16:creationId xmlns:a16="http://schemas.microsoft.com/office/drawing/2014/main" id="{A68ECAFC-9CF9-DC92-CB6B-959AC82C6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4533900"/>
            <a:ext cx="76200" cy="762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480" name="Group 32">
            <a:extLst>
              <a:ext uri="{FF2B5EF4-FFF2-40B4-BE49-F238E27FC236}">
                <a16:creationId xmlns:a16="http://schemas.microsoft.com/office/drawing/2014/main" id="{8003D305-14FC-38D4-EE15-764921532CC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267200"/>
            <a:ext cx="400050" cy="811213"/>
            <a:chOff x="2062" y="3120"/>
            <a:chExt cx="252" cy="511"/>
          </a:xfrm>
        </p:grpSpPr>
        <p:sp>
          <p:nvSpPr>
            <p:cNvPr id="12326" name="Text Box 19">
              <a:extLst>
                <a:ext uri="{FF2B5EF4-FFF2-40B4-BE49-F238E27FC236}">
                  <a16:creationId xmlns:a16="http://schemas.microsoft.com/office/drawing/2014/main" id="{84189F03-8659-7144-191C-538BB300D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2" y="3129"/>
              <a:ext cx="2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7" name="Text Box 20">
              <a:extLst>
                <a:ext uri="{FF2B5EF4-FFF2-40B4-BE49-F238E27FC236}">
                  <a16:creationId xmlns:a16="http://schemas.microsoft.com/office/drawing/2014/main" id="{D7E7CCE6-B357-8656-6987-737433F83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8" name="Line 21">
              <a:extLst>
                <a:ext uri="{FF2B5EF4-FFF2-40B4-BE49-F238E27FC236}">
                  <a16:creationId xmlns:a16="http://schemas.microsoft.com/office/drawing/2014/main" id="{FB94DC9A-0ECA-E958-EC9D-B3852B9E0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368"/>
              <a:ext cx="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29" name="Text Box 31">
              <a:extLst>
                <a:ext uri="{FF2B5EF4-FFF2-40B4-BE49-F238E27FC236}">
                  <a16:creationId xmlns:a16="http://schemas.microsoft.com/office/drawing/2014/main" id="{83AA9AEC-9A60-E89B-CA4A-EC0634AEB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120"/>
              <a:ext cx="2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lang="en-US" altLang="en-US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484" name="Oval 36">
            <a:extLst>
              <a:ext uri="{FF2B5EF4-FFF2-40B4-BE49-F238E27FC236}">
                <a16:creationId xmlns:a16="http://schemas.microsoft.com/office/drawing/2014/main" id="{6D12D4B6-3236-3BB5-7647-9758E1E09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80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5" name="Oval 37">
            <a:extLst>
              <a:ext uri="{FF2B5EF4-FFF2-40B4-BE49-F238E27FC236}">
                <a16:creationId xmlns:a16="http://schemas.microsoft.com/office/drawing/2014/main" id="{30C6118B-6007-4BFF-37AB-268928115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6" name="Oval 38">
            <a:extLst>
              <a:ext uri="{FF2B5EF4-FFF2-40B4-BE49-F238E27FC236}">
                <a16:creationId xmlns:a16="http://schemas.microsoft.com/office/drawing/2014/main" id="{A305EE9D-1D85-AB89-3EDF-6A47BFB0F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28733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7" name="Oval 39">
            <a:extLst>
              <a:ext uri="{FF2B5EF4-FFF2-40B4-BE49-F238E27FC236}">
                <a16:creationId xmlns:a16="http://schemas.microsoft.com/office/drawing/2014/main" id="{1A2ACC32-52C2-FE66-0D44-3B229516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33655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8" name="Oval 40">
            <a:extLst>
              <a:ext uri="{FF2B5EF4-FFF2-40B4-BE49-F238E27FC236}">
                <a16:creationId xmlns:a16="http://schemas.microsoft.com/office/drawing/2014/main" id="{BA038362-A905-AC1E-C07A-C7C0B9E6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4241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9" name="Oval 41">
            <a:extLst>
              <a:ext uri="{FF2B5EF4-FFF2-40B4-BE49-F238E27FC236}">
                <a16:creationId xmlns:a16="http://schemas.microsoft.com/office/drawing/2014/main" id="{ECB4C780-D3E4-CD91-D287-B9AFA6397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48101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90" name="Oval 42">
            <a:extLst>
              <a:ext uri="{FF2B5EF4-FFF2-40B4-BE49-F238E27FC236}">
                <a16:creationId xmlns:a16="http://schemas.microsoft.com/office/drawing/2014/main" id="{6D418C17-E7D0-19CB-DD02-649EF1EC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2374900"/>
            <a:ext cx="76200" cy="762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91" name="Oval 43">
            <a:extLst>
              <a:ext uri="{FF2B5EF4-FFF2-40B4-BE49-F238E27FC236}">
                <a16:creationId xmlns:a16="http://schemas.microsoft.com/office/drawing/2014/main" id="{83E6C873-465C-775D-19E8-853FFAAC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71900"/>
            <a:ext cx="76200" cy="762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92" name="Oval 44">
            <a:extLst>
              <a:ext uri="{FF2B5EF4-FFF2-40B4-BE49-F238E27FC236}">
                <a16:creationId xmlns:a16="http://schemas.microsoft.com/office/drawing/2014/main" id="{C25F3E46-631B-B557-A158-24E73B74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3784600"/>
            <a:ext cx="76200" cy="762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451" grpId="0"/>
      <p:bldP spid="104458" grpId="0"/>
      <p:bldP spid="104463" grpId="0"/>
      <p:bldP spid="104464" grpId="0"/>
      <p:bldP spid="104465" grpId="0"/>
      <p:bldP spid="104470" grpId="0"/>
      <p:bldP spid="104471" grpId="0"/>
      <p:bldP spid="104473" grpId="0"/>
      <p:bldP spid="104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2288148-3036-BBC1-D08C-504674B5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31: HỆ HAI PHƯƠNG TRÌNH BẬC NHẤT HAI ẨN</a:t>
            </a:r>
          </a:p>
        </p:txBody>
      </p:sp>
      <p:graphicFrame>
        <p:nvGraphicFramePr>
          <p:cNvPr id="115715" name="Object 3">
            <a:extLst>
              <a:ext uri="{FF2B5EF4-FFF2-40B4-BE49-F238E27FC236}">
                <a16:creationId xmlns:a16="http://schemas.microsoft.com/office/drawing/2014/main" id="{B077DC92-E479-F052-BEFE-DC1DA30A7FAD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3637120"/>
              </p:ext>
            </p:extLst>
          </p:nvPr>
        </p:nvGraphicFramePr>
        <p:xfrm>
          <a:off x="514813" y="1664007"/>
          <a:ext cx="2538566" cy="117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57200" progId="Equation.DSMT4">
                  <p:embed/>
                </p:oleObj>
              </mc:Choice>
              <mc:Fallback>
                <p:oleObj name="Equation" r:id="rId2" imgW="1193800" imgH="457200" progId="Equation.DSMT4">
                  <p:embed/>
                  <p:pic>
                    <p:nvPicPr>
                      <p:cNvPr id="115715" name="Object 3">
                        <a:extLst>
                          <a:ext uri="{FF2B5EF4-FFF2-40B4-BE49-F238E27FC236}">
                            <a16:creationId xmlns:a16="http://schemas.microsoft.com/office/drawing/2014/main" id="{B077DC92-E479-F052-BEFE-DC1DA30A7FA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13" y="1664007"/>
                        <a:ext cx="2538566" cy="117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Line 5">
            <a:extLst>
              <a:ext uri="{FF2B5EF4-FFF2-40B4-BE49-F238E27FC236}">
                <a16:creationId xmlns:a16="http://schemas.microsoft.com/office/drawing/2014/main" id="{A8752224-4917-303C-437F-E98601CD2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283" y="223617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5718" name="Object 6">
            <a:extLst>
              <a:ext uri="{FF2B5EF4-FFF2-40B4-BE49-F238E27FC236}">
                <a16:creationId xmlns:a16="http://schemas.microsoft.com/office/drawing/2014/main" id="{744D5D36-C60F-C45D-137C-344776269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0714"/>
              </p:ext>
            </p:extLst>
          </p:nvPr>
        </p:nvGraphicFramePr>
        <p:xfrm>
          <a:off x="3742043" y="1600200"/>
          <a:ext cx="2517113" cy="132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482391" progId="Equation.DSMT4">
                  <p:embed/>
                </p:oleObj>
              </mc:Choice>
              <mc:Fallback>
                <p:oleObj name="Equation" r:id="rId4" imgW="1117115" imgH="482391" progId="Equation.DSMT4">
                  <p:embed/>
                  <p:pic>
                    <p:nvPicPr>
                      <p:cNvPr id="115718" name="Object 6">
                        <a:extLst>
                          <a:ext uri="{FF2B5EF4-FFF2-40B4-BE49-F238E27FC236}">
                            <a16:creationId xmlns:a16="http://schemas.microsoft.com/office/drawing/2014/main" id="{744D5D36-C60F-C45D-137C-3447762696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043" y="1600200"/>
                        <a:ext cx="2517113" cy="132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9" name="Text Box 7">
            <a:extLst>
              <a:ext uri="{FF2B5EF4-FFF2-40B4-BE49-F238E27FC236}">
                <a16:creationId xmlns:a16="http://schemas.microsoft.com/office/drawing/2014/main" id="{757FAEC9-D8EC-78FE-E0B5-3AC9773D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4" y="3616325"/>
            <a:ext cx="6135465" cy="78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9127F827-578A-9C03-F7D5-E5960F06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610099"/>
            <a:ext cx="6094413" cy="18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 (d</a:t>
            </a:r>
            <a:r>
              <a:rPr lang="en-US" altLang="en-US" sz="22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</a:t>
            </a:r>
            <a:r>
              <a:rPr lang="en-US" altLang="en-US" sz="22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IV)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(IV)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2x - 3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81AEDE17-94A7-87B4-C1C6-5F1DE664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971550"/>
            <a:ext cx="37957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Ví dụ 3: Xét hệ phương trình                                                                           </a:t>
            </a:r>
          </a:p>
        </p:txBody>
      </p:sp>
      <p:sp>
        <p:nvSpPr>
          <p:cNvPr id="115722" name="Line 10">
            <a:extLst>
              <a:ext uri="{FF2B5EF4-FFF2-40B4-BE49-F238E27FC236}">
                <a16:creationId xmlns:a16="http://schemas.microsoft.com/office/drawing/2014/main" id="{18361E65-A8B9-ADD7-EC6C-75709B95E4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2514600"/>
            <a:ext cx="144780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5723" name="Group 11">
            <a:extLst>
              <a:ext uri="{FF2B5EF4-FFF2-40B4-BE49-F238E27FC236}">
                <a16:creationId xmlns:a16="http://schemas.microsoft.com/office/drawing/2014/main" id="{86F9C13A-0FAE-AB6B-51DB-3B7691A29BC3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1828800"/>
            <a:ext cx="1981200" cy="338138"/>
            <a:chOff x="3792" y="1360"/>
            <a:chExt cx="1248" cy="213"/>
          </a:xfrm>
        </p:grpSpPr>
        <p:sp>
          <p:nvSpPr>
            <p:cNvPr id="13350" name="Text Box 12">
              <a:extLst>
                <a:ext uri="{FF2B5EF4-FFF2-40B4-BE49-F238E27FC236}">
                  <a16:creationId xmlns:a16="http://schemas.microsoft.com/office/drawing/2014/main" id="{A4F18A46-3C9A-C0B9-51D4-7A4831229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360"/>
              <a:ext cx="10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(d</a:t>
              </a:r>
              <a:r>
                <a:rPr lang="en-US" altLang="en-US" sz="22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) trùng</a:t>
              </a:r>
              <a:endParaRPr lang="en-US" alt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1" name="Text Box 13">
              <a:extLst>
                <a:ext uri="{FF2B5EF4-FFF2-40B4-BE49-F238E27FC236}">
                  <a16:creationId xmlns:a16="http://schemas.microsoft.com/office/drawing/2014/main" id="{30EE1A40-6C2C-6EDF-7772-2061FF934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360"/>
              <a:ext cx="3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(d</a:t>
              </a:r>
              <a:r>
                <a:rPr lang="en-US" altLang="en-US" sz="22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726" name="Line 14">
            <a:extLst>
              <a:ext uri="{FF2B5EF4-FFF2-40B4-BE49-F238E27FC236}">
                <a16:creationId xmlns:a16="http://schemas.microsoft.com/office/drawing/2014/main" id="{8EB9F035-4217-A127-E788-10D8C3EBD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2038350"/>
            <a:ext cx="11113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5727" name="Line 15">
            <a:extLst>
              <a:ext uri="{FF2B5EF4-FFF2-40B4-BE49-F238E27FC236}">
                <a16:creationId xmlns:a16="http://schemas.microsoft.com/office/drawing/2014/main" id="{C7A2BBD7-E530-C520-0254-85F3A5C73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810000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5728" name="Text Box 16">
            <a:extLst>
              <a:ext uri="{FF2B5EF4-FFF2-40B4-BE49-F238E27FC236}">
                <a16:creationId xmlns:a16="http://schemas.microsoft.com/office/drawing/2014/main" id="{8F478E5E-2530-5930-BE0B-B3F86B80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00200"/>
            <a:ext cx="404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2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9830228C-4C01-B428-D622-CF8ABEEA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3810000"/>
            <a:ext cx="404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2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30" name="Text Box 18">
            <a:extLst>
              <a:ext uri="{FF2B5EF4-FFF2-40B4-BE49-F238E27FC236}">
                <a16:creationId xmlns:a16="http://schemas.microsoft.com/office/drawing/2014/main" id="{DA64B357-6815-652D-3689-6BA50BAF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4816475"/>
            <a:ext cx="404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altLang="en-US" sz="22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31" name="Text Box 19">
            <a:extLst>
              <a:ext uri="{FF2B5EF4-FFF2-40B4-BE49-F238E27FC236}">
                <a16:creationId xmlns:a16="http://schemas.microsoft.com/office/drawing/2014/main" id="{A04D8A92-8850-3DD8-AE5E-21049469E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33800"/>
            <a:ext cx="403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2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32" name="Line 20">
            <a:extLst>
              <a:ext uri="{FF2B5EF4-FFF2-40B4-BE49-F238E27FC236}">
                <a16:creationId xmlns:a16="http://schemas.microsoft.com/office/drawing/2014/main" id="{830F2954-21C6-1990-E27D-D8D59E389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2362200"/>
            <a:ext cx="1447800" cy="3124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5733" name="Oval 21">
            <a:extLst>
              <a:ext uri="{FF2B5EF4-FFF2-40B4-BE49-F238E27FC236}">
                <a16:creationId xmlns:a16="http://schemas.microsoft.com/office/drawing/2014/main" id="{A8138F9B-0D7F-E360-8605-6A18C66C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0" y="37719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34" name="Oval 22">
            <a:extLst>
              <a:ext uri="{FF2B5EF4-FFF2-40B4-BE49-F238E27FC236}">
                <a16:creationId xmlns:a16="http://schemas.microsoft.com/office/drawing/2014/main" id="{F49A5B7D-7230-1E34-0358-F3D69AD9B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50800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739" name="Group 27">
            <a:extLst>
              <a:ext uri="{FF2B5EF4-FFF2-40B4-BE49-F238E27FC236}">
                <a16:creationId xmlns:a16="http://schemas.microsoft.com/office/drawing/2014/main" id="{2F5153B5-617D-AC28-B1A8-47474507B306}"/>
              </a:ext>
            </a:extLst>
          </p:cNvPr>
          <p:cNvGrpSpPr>
            <a:grpSpLocks/>
          </p:cNvGrpSpPr>
          <p:nvPr/>
        </p:nvGrpSpPr>
        <p:grpSpPr bwMode="auto">
          <a:xfrm>
            <a:off x="6565900" y="3797300"/>
            <a:ext cx="2503488" cy="704850"/>
            <a:chOff x="79" y="1596"/>
            <a:chExt cx="1577" cy="444"/>
          </a:xfrm>
        </p:grpSpPr>
        <p:sp>
          <p:nvSpPr>
            <p:cNvPr id="13341" name="Rectangle 28">
              <a:extLst>
                <a:ext uri="{FF2B5EF4-FFF2-40B4-BE49-F238E27FC236}">
                  <a16:creationId xmlns:a16="http://schemas.microsoft.com/office/drawing/2014/main" id="{440EDFBC-C4D0-5C75-01A4-16EAE1F46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1675"/>
              <a:ext cx="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3342" name="Text Box 29">
              <a:extLst>
                <a:ext uri="{FF2B5EF4-FFF2-40B4-BE49-F238E27FC236}">
                  <a16:creationId xmlns:a16="http://schemas.microsoft.com/office/drawing/2014/main" id="{5D5EEC03-4BBD-36F3-F5D5-FB394BAF8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" y="1676"/>
              <a:ext cx="86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3" name="Rectangle 30">
              <a:extLst>
                <a:ext uri="{FF2B5EF4-FFF2-40B4-BE49-F238E27FC236}">
                  <a16:creationId xmlns:a16="http://schemas.microsoft.com/office/drawing/2014/main" id="{FF1734E7-84E9-FD2C-1200-1959FE39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1596"/>
              <a:ext cx="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3344" name="Rectangle 31">
              <a:extLst>
                <a:ext uri="{FF2B5EF4-FFF2-40B4-BE49-F238E27FC236}">
                  <a16:creationId xmlns:a16="http://schemas.microsoft.com/office/drawing/2014/main" id="{4726B3AF-9683-16B1-A5DC-748D12EAC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" y="1598"/>
              <a:ext cx="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3345" name="Rectangle 32">
              <a:extLst>
                <a:ext uri="{FF2B5EF4-FFF2-40B4-BE49-F238E27FC236}">
                  <a16:creationId xmlns:a16="http://schemas.microsoft.com/office/drawing/2014/main" id="{FC4E0D5D-E1E1-B339-49B2-F128168D9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1820"/>
              <a:ext cx="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3346" name="Rectangle 33">
              <a:extLst>
                <a:ext uri="{FF2B5EF4-FFF2-40B4-BE49-F238E27FC236}">
                  <a16:creationId xmlns:a16="http://schemas.microsoft.com/office/drawing/2014/main" id="{FE11713D-4D4F-CB0F-1219-28029384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680"/>
              <a:ext cx="1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3347" name="Rectangle 34">
              <a:extLst>
                <a:ext uri="{FF2B5EF4-FFF2-40B4-BE49-F238E27FC236}">
                  <a16:creationId xmlns:a16="http://schemas.microsoft.com/office/drawing/2014/main" id="{A0748F72-F0C0-3CBC-D4A1-E8A3EDCBD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1603"/>
              <a:ext cx="1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__</a:t>
              </a:r>
            </a:p>
          </p:txBody>
        </p:sp>
        <p:sp>
          <p:nvSpPr>
            <p:cNvPr id="13348" name="Rectangle 35">
              <a:extLst>
                <a:ext uri="{FF2B5EF4-FFF2-40B4-BE49-F238E27FC236}">
                  <a16:creationId xmlns:a16="http://schemas.microsoft.com/office/drawing/2014/main" id="{BD85E96B-1F9C-B88A-FE04-C9132F2DE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1605"/>
              <a:ext cx="8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</a:t>
              </a:r>
            </a:p>
          </p:txBody>
        </p:sp>
        <p:sp>
          <p:nvSpPr>
            <p:cNvPr id="13349" name="Rectangle 36">
              <a:extLst>
                <a:ext uri="{FF2B5EF4-FFF2-40B4-BE49-F238E27FC236}">
                  <a16:creationId xmlns:a16="http://schemas.microsoft.com/office/drawing/2014/main" id="{1489510C-3FAB-7492-7FA6-FBB3892CE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1827"/>
              <a:ext cx="8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C2E6F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</a:p>
          </p:txBody>
        </p:sp>
      </p:grpSp>
      <p:sp>
        <p:nvSpPr>
          <p:cNvPr id="115749" name="Oval 37">
            <a:extLst>
              <a:ext uri="{FF2B5EF4-FFF2-40B4-BE49-F238E27FC236}">
                <a16:creationId xmlns:a16="http://schemas.microsoft.com/office/drawing/2014/main" id="{CB5D807A-C8B3-CB14-035B-620581E5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6101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50" name="Oval 38">
            <a:extLst>
              <a:ext uri="{FF2B5EF4-FFF2-40B4-BE49-F238E27FC236}">
                <a16:creationId xmlns:a16="http://schemas.microsoft.com/office/drawing/2014/main" id="{DE455777-C746-070D-D804-E4F02E4A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41656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51" name="Oval 39">
            <a:extLst>
              <a:ext uri="{FF2B5EF4-FFF2-40B4-BE49-F238E27FC236}">
                <a16:creationId xmlns:a16="http://schemas.microsoft.com/office/drawing/2014/main" id="{288611D6-582D-464A-CC1E-E6253F35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37719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52" name="Oval 40">
            <a:extLst>
              <a:ext uri="{FF2B5EF4-FFF2-40B4-BE49-F238E27FC236}">
                <a16:creationId xmlns:a16="http://schemas.microsoft.com/office/drawing/2014/main" id="{32476291-E009-DE68-A15D-ADD9FE70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29845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53" name="Oval 41">
            <a:extLst>
              <a:ext uri="{FF2B5EF4-FFF2-40B4-BE49-F238E27FC236}">
                <a16:creationId xmlns:a16="http://schemas.microsoft.com/office/drawing/2014/main" id="{49506793-B792-4290-1CB7-6F9C059E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33909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54" name="Oval 42">
            <a:extLst>
              <a:ext uri="{FF2B5EF4-FFF2-40B4-BE49-F238E27FC236}">
                <a16:creationId xmlns:a16="http://schemas.microsoft.com/office/drawing/2014/main" id="{76D7A9FF-3B53-5580-FD73-95A9756A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100" y="3771900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66" name="Oval 54">
            <a:extLst>
              <a:ext uri="{FF2B5EF4-FFF2-40B4-BE49-F238E27FC236}">
                <a16:creationId xmlns:a16="http://schemas.microsoft.com/office/drawing/2014/main" id="{92576BC1-263C-486A-D2A3-44BAF7FE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5072063"/>
            <a:ext cx="76200" cy="762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67" name="Oval 55">
            <a:extLst>
              <a:ext uri="{FF2B5EF4-FFF2-40B4-BE49-F238E27FC236}">
                <a16:creationId xmlns:a16="http://schemas.microsoft.com/office/drawing/2014/main" id="{3AC66B26-8BB9-4F7C-78DD-B1750B555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0" y="3771900"/>
            <a:ext cx="76200" cy="762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1" grpId="0"/>
      <p:bldP spid="115728" grpId="0"/>
      <p:bldP spid="115729" grpId="0"/>
      <p:bldP spid="115730" grpId="0"/>
      <p:bldP spid="115731" grpId="0"/>
      <p:bldP spid="1157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5DE51216-F396-4B55-9269-0C590C466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6" y="325260"/>
            <a:ext cx="10489091" cy="3592968"/>
          </a:xfrm>
          <a:prstGeom prst="rect">
            <a:avLst/>
          </a:prstGeom>
        </p:spPr>
      </p:pic>
      <p:pic>
        <p:nvPicPr>
          <p:cNvPr id="2" name="图片 3" descr="fbb63f59c772f80c241f5a3259235930">
            <a:extLst>
              <a:ext uri="{FF2B5EF4-FFF2-40B4-BE49-F238E27FC236}">
                <a16:creationId xmlns:a16="http://schemas.microsoft.com/office/drawing/2014/main" id="{E6FF4AA7-37EE-B4D8-340B-2421F021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690"/>
            <a:ext cx="13558496" cy="6703160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1FDE498B-A233-4C45-9ED2-6D3C2BB67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94B24A84-2215-4EA7-B32E-7E3556043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27CEE2CC-A27D-4AD7-A50A-C185EAC8E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812" y="1078711"/>
            <a:ext cx="540000" cy="37125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0542AFB-FCA1-4339-BCC0-43F7B8C77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3DBCD2CB-3628-481F-B80B-78EB5E6BE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679760B2-D52D-45D7-86F3-89149F1F8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9E26BECF-DDD3-48D2-9E18-29BAD90A4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8" name="图片 11">
            <a:extLst>
              <a:ext uri="{FF2B5EF4-FFF2-40B4-BE49-F238E27FC236}">
                <a16:creationId xmlns:a16="http://schemas.microsoft.com/office/drawing/2014/main" id="{912C290A-4FB4-48CD-87D1-83E5836838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27" name="图片 50">
            <a:extLst>
              <a:ext uri="{FF2B5EF4-FFF2-40B4-BE49-F238E27FC236}">
                <a16:creationId xmlns:a16="http://schemas.microsoft.com/office/drawing/2014/main" id="{6D914F0D-2109-4DB4-9FDE-CFCCEEC2B8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28" name="图片 51">
            <a:extLst>
              <a:ext uri="{FF2B5EF4-FFF2-40B4-BE49-F238E27FC236}">
                <a16:creationId xmlns:a16="http://schemas.microsoft.com/office/drawing/2014/main" id="{6211A1F1-F69A-449D-A43F-7268C7EA82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9693" y="672782"/>
            <a:ext cx="1406490" cy="621047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2E7E67ED-CA5B-4D05-BEE3-7C7114E3C9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710" y="5582246"/>
            <a:ext cx="485419" cy="696471"/>
          </a:xfrm>
          <a:prstGeom prst="rect">
            <a:avLst/>
          </a:prstGeom>
        </p:spPr>
      </p:pic>
      <p:sp>
        <p:nvSpPr>
          <p:cNvPr id="33" name="文本框 58">
            <a:extLst>
              <a:ext uri="{FF2B5EF4-FFF2-40B4-BE49-F238E27FC236}">
                <a16:creationId xmlns:a16="http://schemas.microsoft.com/office/drawing/2014/main" id="{03DFDCDB-091C-457B-8D26-972FD86F61C0}"/>
              </a:ext>
            </a:extLst>
          </p:cNvPr>
          <p:cNvSpPr txBox="1"/>
          <p:nvPr/>
        </p:nvSpPr>
        <p:spPr>
          <a:xfrm>
            <a:off x="1298293" y="1544628"/>
            <a:ext cx="4700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en-US" altLang="zh-CN" sz="4400" b="1" ker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KHỞI ĐỘNG</a:t>
            </a:r>
          </a:p>
          <a:p>
            <a:pPr algn="ctr" defTabSz="1218804">
              <a:defRPr/>
            </a:pPr>
            <a:r>
              <a:rPr lang="en-US" altLang="zh-CN" sz="4400" b="1" ker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CHƠI TRÒ CHƠI</a:t>
            </a:r>
            <a:endParaRPr lang="zh-CN" altLang="en-US" sz="4400" b="1" kern="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Line 12">
            <a:extLst>
              <a:ext uri="{FF2B5EF4-FFF2-40B4-BE49-F238E27FC236}">
                <a16:creationId xmlns:a16="http://schemas.microsoft.com/office/drawing/2014/main" id="{D19B5ED3-2F6B-7A98-0A97-5E6BBB36C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5230813"/>
            <a:ext cx="1933575" cy="939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1" name="Rectangle 13">
            <a:extLst>
              <a:ext uri="{FF2B5EF4-FFF2-40B4-BE49-F238E27FC236}">
                <a16:creationId xmlns:a16="http://schemas.microsoft.com/office/drawing/2014/main" id="{1A71A3D7-9251-D7F8-AB2D-BA007A93B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19650"/>
            <a:ext cx="1577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(d’): x – 2y = 0</a:t>
            </a:r>
          </a:p>
        </p:txBody>
      </p:sp>
      <p:sp>
        <p:nvSpPr>
          <p:cNvPr id="99342" name="Line 14">
            <a:extLst>
              <a:ext uri="{FF2B5EF4-FFF2-40B4-BE49-F238E27FC236}">
                <a16:creationId xmlns:a16="http://schemas.microsoft.com/office/drawing/2014/main" id="{0B9F881A-3652-7C78-2B65-6DBD7C6D9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4773613"/>
            <a:ext cx="15240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3" name="Rectangle 15">
            <a:extLst>
              <a:ext uri="{FF2B5EF4-FFF2-40B4-BE49-F238E27FC236}">
                <a16:creationId xmlns:a16="http://schemas.microsoft.com/office/drawing/2014/main" id="{F8B25111-E88A-B1D2-0396-39E91B11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6297613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(d): x + y = 3</a:t>
            </a:r>
          </a:p>
        </p:txBody>
      </p:sp>
      <p:sp>
        <p:nvSpPr>
          <p:cNvPr id="99344" name="Line 16">
            <a:extLst>
              <a:ext uri="{FF2B5EF4-FFF2-40B4-BE49-F238E27FC236}">
                <a16:creationId xmlns:a16="http://schemas.microsoft.com/office/drawing/2014/main" id="{BE231857-7B2D-8C3A-E1C6-A73A75C85F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9988" y="4649788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5" name="Line 17">
            <a:extLst>
              <a:ext uri="{FF2B5EF4-FFF2-40B4-BE49-F238E27FC236}">
                <a16:creationId xmlns:a16="http://schemas.microsoft.com/office/drawing/2014/main" id="{AB14D43A-6A74-5546-4F8C-084C7F536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983288"/>
            <a:ext cx="179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6" name="Rectangle 18">
            <a:extLst>
              <a:ext uri="{FF2B5EF4-FFF2-40B4-BE49-F238E27FC236}">
                <a16:creationId xmlns:a16="http://schemas.microsoft.com/office/drawing/2014/main" id="{A717397A-16A7-A115-3B5B-A8D846DE5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5538788"/>
            <a:ext cx="11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347" name="Rectangle 19">
            <a:extLst>
              <a:ext uri="{FF2B5EF4-FFF2-40B4-BE49-F238E27FC236}">
                <a16:creationId xmlns:a16="http://schemas.microsoft.com/office/drawing/2014/main" id="{23B69958-3DF5-9FDF-8F59-C2D8546E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5988050"/>
            <a:ext cx="115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348" name="Rectangle 20">
            <a:extLst>
              <a:ext uri="{FF2B5EF4-FFF2-40B4-BE49-F238E27FC236}">
                <a16:creationId xmlns:a16="http://schemas.microsoft.com/office/drawing/2014/main" id="{4B865D9C-FBBA-DF8A-551B-BFB5D35A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5973763"/>
            <a:ext cx="115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9349" name="Rectangle 21">
            <a:extLst>
              <a:ext uri="{FF2B5EF4-FFF2-40B4-BE49-F238E27FC236}">
                <a16:creationId xmlns:a16="http://schemas.microsoft.com/office/drawing/2014/main" id="{F76E7647-5029-2F7D-F2FA-AC1FC6FC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5970588"/>
            <a:ext cx="16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9350" name="Rectangle 22">
            <a:extLst>
              <a:ext uri="{FF2B5EF4-FFF2-40B4-BE49-F238E27FC236}">
                <a16:creationId xmlns:a16="http://schemas.microsoft.com/office/drawing/2014/main" id="{D7F0BF75-ABD1-9D0A-65AC-6FA3E013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54588"/>
            <a:ext cx="11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351" name="Rectangle 23">
            <a:extLst>
              <a:ext uri="{FF2B5EF4-FFF2-40B4-BE49-F238E27FC236}">
                <a16:creationId xmlns:a16="http://schemas.microsoft.com/office/drawing/2014/main" id="{40424513-2A02-1122-C190-8C3B02A3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6056313"/>
            <a:ext cx="117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9352" name="Rectangle 24">
            <a:extLst>
              <a:ext uri="{FF2B5EF4-FFF2-40B4-BE49-F238E27FC236}">
                <a16:creationId xmlns:a16="http://schemas.microsoft.com/office/drawing/2014/main" id="{86E2B882-6CB5-0E26-2F78-099B24F0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4560888"/>
            <a:ext cx="11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9353" name="Line 25">
            <a:extLst>
              <a:ext uri="{FF2B5EF4-FFF2-40B4-BE49-F238E27FC236}">
                <a16:creationId xmlns:a16="http://schemas.microsoft.com/office/drawing/2014/main" id="{C86C3F46-BEA8-3913-8969-57635E300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338" y="5688013"/>
            <a:ext cx="0" cy="31273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54" name="Line 26">
            <a:extLst>
              <a:ext uri="{FF2B5EF4-FFF2-40B4-BE49-F238E27FC236}">
                <a16:creationId xmlns:a16="http://schemas.microsoft.com/office/drawing/2014/main" id="{5BF2AE07-D508-9D57-13DF-CE50C33D3A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657850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55" name="Rectangle 27">
            <a:extLst>
              <a:ext uri="{FF2B5EF4-FFF2-40B4-BE49-F238E27FC236}">
                <a16:creationId xmlns:a16="http://schemas.microsoft.com/office/drawing/2014/main" id="{23155077-4EE9-6766-163D-7B5C3FFC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5567363"/>
            <a:ext cx="1250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M(2 ; 1)</a:t>
            </a:r>
          </a:p>
        </p:txBody>
      </p:sp>
      <p:sp>
        <p:nvSpPr>
          <p:cNvPr id="99356" name="Oval 28">
            <a:extLst>
              <a:ext uri="{FF2B5EF4-FFF2-40B4-BE49-F238E27FC236}">
                <a16:creationId xmlns:a16="http://schemas.microsoft.com/office/drawing/2014/main" id="{69F247DC-6572-EC05-3FCE-DC4B7E4BB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5659438"/>
            <a:ext cx="44450" cy="444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58" name="Line 30">
            <a:extLst>
              <a:ext uri="{FF2B5EF4-FFF2-40B4-BE49-F238E27FC236}">
                <a16:creationId xmlns:a16="http://schemas.microsoft.com/office/drawing/2014/main" id="{7FABF7B1-CEAF-EF3A-B2A4-6B33DE72D4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1425" y="4727575"/>
            <a:ext cx="1133475" cy="145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59" name="Line 31">
            <a:extLst>
              <a:ext uri="{FF2B5EF4-FFF2-40B4-BE49-F238E27FC236}">
                <a16:creationId xmlns:a16="http://schemas.microsoft.com/office/drawing/2014/main" id="{6F41ABA3-CC00-03A6-58FC-75F839426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2613" y="4465638"/>
            <a:ext cx="0" cy="20637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0" name="Line 32">
            <a:extLst>
              <a:ext uri="{FF2B5EF4-FFF2-40B4-BE49-F238E27FC236}">
                <a16:creationId xmlns:a16="http://schemas.microsoft.com/office/drawing/2014/main" id="{E8963064-72A5-7C48-7E85-03E3912B9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6007100"/>
            <a:ext cx="19351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1" name="Text Box 33">
            <a:extLst>
              <a:ext uri="{FF2B5EF4-FFF2-40B4-BE49-F238E27FC236}">
                <a16:creationId xmlns:a16="http://schemas.microsoft.com/office/drawing/2014/main" id="{E990274A-563C-104F-0318-21F3CCC6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5203825"/>
            <a:ext cx="200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2" name="Text Box 34">
            <a:extLst>
              <a:ext uri="{FF2B5EF4-FFF2-40B4-BE49-F238E27FC236}">
                <a16:creationId xmlns:a16="http://schemas.microsoft.com/office/drawing/2014/main" id="{D3E06204-6A27-1D61-6C42-832C0CE9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4397375"/>
            <a:ext cx="47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3" name="Text Box 35">
            <a:extLst>
              <a:ext uri="{FF2B5EF4-FFF2-40B4-BE49-F238E27FC236}">
                <a16:creationId xmlns:a16="http://schemas.microsoft.com/office/drawing/2014/main" id="{3AC372D8-46D0-04BA-C68B-74C10925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4379913"/>
            <a:ext cx="20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4" name="Text Box 36">
            <a:extLst>
              <a:ext uri="{FF2B5EF4-FFF2-40B4-BE49-F238E27FC236}">
                <a16:creationId xmlns:a16="http://schemas.microsoft.com/office/drawing/2014/main" id="{F4CD1C24-484E-C698-4DBF-01A02FB23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6035675"/>
            <a:ext cx="200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5" name="Text Box 37">
            <a:extLst>
              <a:ext uri="{FF2B5EF4-FFF2-40B4-BE49-F238E27FC236}">
                <a16:creationId xmlns:a16="http://schemas.microsoft.com/office/drawing/2014/main" id="{49082863-E5A8-3616-2D78-6BB4D876C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6005513"/>
            <a:ext cx="20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6" name="Text Box 38">
            <a:extLst>
              <a:ext uri="{FF2B5EF4-FFF2-40B4-BE49-F238E27FC236}">
                <a16:creationId xmlns:a16="http://schemas.microsoft.com/office/drawing/2014/main" id="{D4ED2379-E8FD-FAF3-3C33-53F36987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6196013"/>
            <a:ext cx="20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7" name="Text Box 39">
            <a:extLst>
              <a:ext uri="{FF2B5EF4-FFF2-40B4-BE49-F238E27FC236}">
                <a16:creationId xmlns:a16="http://schemas.microsoft.com/office/drawing/2014/main" id="{17C66D0F-0B53-FEA7-2BC2-3B4969B3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6440488"/>
            <a:ext cx="20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68" name="Line 40">
            <a:extLst>
              <a:ext uri="{FF2B5EF4-FFF2-40B4-BE49-F238E27FC236}">
                <a16:creationId xmlns:a16="http://schemas.microsoft.com/office/drawing/2014/main" id="{C45A39F7-9A94-B441-169D-679DD303D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475" y="6442075"/>
            <a:ext cx="200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9" name="Text Box 41">
            <a:extLst>
              <a:ext uri="{FF2B5EF4-FFF2-40B4-BE49-F238E27FC236}">
                <a16:creationId xmlns:a16="http://schemas.microsoft.com/office/drawing/2014/main" id="{A5E94698-7BE0-D86A-1FFB-1B280A2DE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6005513"/>
            <a:ext cx="20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70" name="Text Box 42">
            <a:extLst>
              <a:ext uri="{FF2B5EF4-FFF2-40B4-BE49-F238E27FC236}">
                <a16:creationId xmlns:a16="http://schemas.microsoft.com/office/drawing/2014/main" id="{795C7E5E-EB62-217D-7C9F-AFE76714C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4962525"/>
            <a:ext cx="587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(d’)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71" name="Text Box 43">
            <a:extLst>
              <a:ext uri="{FF2B5EF4-FFF2-40B4-BE49-F238E27FC236}">
                <a16:creationId xmlns:a16="http://schemas.microsoft.com/office/drawing/2014/main" id="{21C8B0D7-F15E-5AE5-F7C6-BB40278E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6035675"/>
            <a:ext cx="200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72" name="Line 44">
            <a:extLst>
              <a:ext uri="{FF2B5EF4-FFF2-40B4-BE49-F238E27FC236}">
                <a16:creationId xmlns:a16="http://schemas.microsoft.com/office/drawing/2014/main" id="{8ED3FB62-44B1-817D-DED1-49BF82178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5018088"/>
            <a:ext cx="1133475" cy="14541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73" name="Text Box 45">
            <a:extLst>
              <a:ext uri="{FF2B5EF4-FFF2-40B4-BE49-F238E27FC236}">
                <a16:creationId xmlns:a16="http://schemas.microsoft.com/office/drawing/2014/main" id="{B58E3B4E-153D-48E2-F7A3-595C3571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472238"/>
            <a:ext cx="1281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// (d’)</a:t>
            </a:r>
            <a:endParaRPr lang="en-US" altLang="en-US" sz="1800" baseline="-25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75" name="Line 47">
            <a:extLst>
              <a:ext uri="{FF2B5EF4-FFF2-40B4-BE49-F238E27FC236}">
                <a16:creationId xmlns:a16="http://schemas.microsoft.com/office/drawing/2014/main" id="{D7DC0F4A-442D-E071-39CB-78F12BC1F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3000" y="4929188"/>
            <a:ext cx="1033463" cy="174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76" name="Text Box 48">
            <a:extLst>
              <a:ext uri="{FF2B5EF4-FFF2-40B4-BE49-F238E27FC236}">
                <a16:creationId xmlns:a16="http://schemas.microsoft.com/office/drawing/2014/main" id="{21D23137-0AC7-4193-BD24-8652B83E6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500813"/>
            <a:ext cx="10953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trùng</a:t>
            </a:r>
            <a:endParaRPr lang="en-US" altLang="en-US" sz="1800" baseline="-25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77" name="Text Box 49">
            <a:extLst>
              <a:ext uri="{FF2B5EF4-FFF2-40B4-BE49-F238E27FC236}">
                <a16:creationId xmlns:a16="http://schemas.microsoft.com/office/drawing/2014/main" id="{9BF9088F-5D36-DC23-A921-A77D17D4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6515100"/>
            <a:ext cx="417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(d’)</a:t>
            </a:r>
            <a:endParaRPr lang="en-US" altLang="en-US" sz="1800" baseline="-25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78" name="Line 50">
            <a:extLst>
              <a:ext uri="{FF2B5EF4-FFF2-40B4-BE49-F238E27FC236}">
                <a16:creationId xmlns:a16="http://schemas.microsoft.com/office/drawing/2014/main" id="{6222D92F-F0FF-6C2A-C9F0-88D354A0AD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5875" y="4418013"/>
            <a:ext cx="0" cy="22542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79" name="Line 51">
            <a:extLst>
              <a:ext uri="{FF2B5EF4-FFF2-40B4-BE49-F238E27FC236}">
                <a16:creationId xmlns:a16="http://schemas.microsoft.com/office/drawing/2014/main" id="{0C867F18-BF21-68C3-7705-8C454D3E1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5873750"/>
            <a:ext cx="2328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80" name="Text Box 52">
            <a:extLst>
              <a:ext uri="{FF2B5EF4-FFF2-40B4-BE49-F238E27FC236}">
                <a16:creationId xmlns:a16="http://schemas.microsoft.com/office/drawing/2014/main" id="{37D72E74-1D19-912D-DF30-AF7C9290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4386263"/>
            <a:ext cx="223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81" name="Text Box 53">
            <a:extLst>
              <a:ext uri="{FF2B5EF4-FFF2-40B4-BE49-F238E27FC236}">
                <a16:creationId xmlns:a16="http://schemas.microsoft.com/office/drawing/2014/main" id="{2D647E23-31DD-D7BE-07B0-338EB025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13" y="6132513"/>
            <a:ext cx="2238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82" name="Text Box 54">
            <a:extLst>
              <a:ext uri="{FF2B5EF4-FFF2-40B4-BE49-F238E27FC236}">
                <a16:creationId xmlns:a16="http://schemas.microsoft.com/office/drawing/2014/main" id="{A462A64A-E621-B8CB-532E-25D6EB88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376863"/>
            <a:ext cx="223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83" name="Text Box 55">
            <a:extLst>
              <a:ext uri="{FF2B5EF4-FFF2-40B4-BE49-F238E27FC236}">
                <a16:creationId xmlns:a16="http://schemas.microsoft.com/office/drawing/2014/main" id="{5575C666-E215-6721-D20F-3EB0FB957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605463"/>
            <a:ext cx="223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84" name="Line 56">
            <a:extLst>
              <a:ext uri="{FF2B5EF4-FFF2-40B4-BE49-F238E27FC236}">
                <a16:creationId xmlns:a16="http://schemas.microsoft.com/office/drawing/2014/main" id="{1E107E2F-8663-793E-33CE-6AD80D48C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5681663"/>
            <a:ext cx="2238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85" name="Text Box 57">
            <a:extLst>
              <a:ext uri="{FF2B5EF4-FFF2-40B4-BE49-F238E27FC236}">
                <a16:creationId xmlns:a16="http://schemas.microsoft.com/office/drawing/2014/main" id="{B267A40E-F315-0C88-E555-72D532F7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605463"/>
            <a:ext cx="223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86" name="Line 58">
            <a:extLst>
              <a:ext uri="{FF2B5EF4-FFF2-40B4-BE49-F238E27FC236}">
                <a16:creationId xmlns:a16="http://schemas.microsoft.com/office/drawing/2014/main" id="{CEC3470E-ED57-7F9E-FC3A-72E9CD7E4C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7288" y="5010150"/>
            <a:ext cx="950912" cy="166211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92" name="Text Box 64">
            <a:extLst>
              <a:ext uri="{FF2B5EF4-FFF2-40B4-BE49-F238E27FC236}">
                <a16:creationId xmlns:a16="http://schemas.microsoft.com/office/drawing/2014/main" id="{782E13B9-7087-F2EE-B0E6-46271DDB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267450"/>
            <a:ext cx="404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4" name="Text Box 65">
            <a:extLst>
              <a:ext uri="{FF2B5EF4-FFF2-40B4-BE49-F238E27FC236}">
                <a16:creationId xmlns:a16="http://schemas.microsoft.com/office/drawing/2014/main" id="{1D637021-27BD-0C6E-097D-184C0A45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5" y="29067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85" name="Object 66">
            <a:extLst>
              <a:ext uri="{FF2B5EF4-FFF2-40B4-BE49-F238E27FC236}">
                <a16:creationId xmlns:a16="http://schemas.microsoft.com/office/drawing/2014/main" id="{7D3FEBC3-2F16-F85E-3BA6-AE8F98476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14385" name="Object 66">
                        <a:extLst>
                          <a:ext uri="{FF2B5EF4-FFF2-40B4-BE49-F238E27FC236}">
                            <a16:creationId xmlns:a16="http://schemas.microsoft.com/office/drawing/2014/main" id="{7D3FEBC3-2F16-F85E-3BA6-AE8F98476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6" name="Object 67">
            <a:extLst>
              <a:ext uri="{FF2B5EF4-FFF2-40B4-BE49-F238E27FC236}">
                <a16:creationId xmlns:a16="http://schemas.microsoft.com/office/drawing/2014/main" id="{4A5507FE-06B2-4E47-466B-F42C2BE89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4386" name="Object 67">
                        <a:extLst>
                          <a:ext uri="{FF2B5EF4-FFF2-40B4-BE49-F238E27FC236}">
                            <a16:creationId xmlns:a16="http://schemas.microsoft.com/office/drawing/2014/main" id="{4A5507FE-06B2-4E47-466B-F42C2BE89D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7" name="Rectangle 68">
            <a:extLst>
              <a:ext uri="{FF2B5EF4-FFF2-40B4-BE49-F238E27FC236}">
                <a16:creationId xmlns:a16="http://schemas.microsoft.com/office/drawing/2014/main" id="{D563B746-088C-3544-37C2-4D832531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400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400" name="Object 72">
            <a:extLst>
              <a:ext uri="{FF2B5EF4-FFF2-40B4-BE49-F238E27FC236}">
                <a16:creationId xmlns:a16="http://schemas.microsoft.com/office/drawing/2014/main" id="{813780A2-0575-C94F-45E7-03C939580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4800" y="1739900"/>
          <a:ext cx="26003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99400" name="Object 72">
                        <a:extLst>
                          <a:ext uri="{FF2B5EF4-FFF2-40B4-BE49-F238E27FC236}">
                            <a16:creationId xmlns:a16="http://schemas.microsoft.com/office/drawing/2014/main" id="{813780A2-0575-C94F-45E7-03C9395802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739900"/>
                        <a:ext cx="26003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9" name="Text Box 73">
            <a:extLst>
              <a:ext uri="{FF2B5EF4-FFF2-40B4-BE49-F238E27FC236}">
                <a16:creationId xmlns:a16="http://schemas.microsoft.com/office/drawing/2014/main" id="{AE2AB13C-5E7B-B580-9CA3-AB40558A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15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31: HỆ HAI PHƯƠNG TRÌNH BẬC NHẤT HAI ẨN</a:t>
            </a:r>
          </a:p>
        </p:txBody>
      </p:sp>
      <p:sp>
        <p:nvSpPr>
          <p:cNvPr id="14390" name="Text Box 74">
            <a:extLst>
              <a:ext uri="{FF2B5EF4-FFF2-40B4-BE49-F238E27FC236}">
                <a16:creationId xmlns:a16="http://schemas.microsoft.com/office/drawing/2014/main" id="{40649D9B-28B1-266B-F089-1610E57B1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77863"/>
            <a:ext cx="85344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200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về  hệ hai phương trình bậc nhất hai ẩn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200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hoạ hình học tập nghiệm của hệ hai phương trình bậc nhất hai ẩn</a:t>
            </a:r>
            <a:r>
              <a:rPr lang="en-US" altLang="en-US" sz="2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404" name="Text Box 76">
            <a:extLst>
              <a:ext uri="{FF2B5EF4-FFF2-40B4-BE49-F238E27FC236}">
                <a16:creationId xmlns:a16="http://schemas.microsoft.com/office/drawing/2014/main" id="{75C8399A-BD9D-B926-3280-F2C3E17B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1565275"/>
            <a:ext cx="16462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quát: </a:t>
            </a:r>
          </a:p>
        </p:txBody>
      </p:sp>
      <p:sp>
        <p:nvSpPr>
          <p:cNvPr id="99405" name="Text Box 77">
            <a:extLst>
              <a:ext uri="{FF2B5EF4-FFF2-40B4-BE49-F238E27FC236}">
                <a16:creationId xmlns:a16="http://schemas.microsoft.com/office/drawing/2014/main" id="{E4F75943-B3C0-C68B-4449-37029DE4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1898650"/>
            <a:ext cx="77612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hệ phương trình:                                           ta có :</a:t>
            </a:r>
          </a:p>
        </p:txBody>
      </p:sp>
      <p:sp>
        <p:nvSpPr>
          <p:cNvPr id="99407" name="Text Box 79">
            <a:extLst>
              <a:ext uri="{FF2B5EF4-FFF2-40B4-BE49-F238E27FC236}">
                <a16:creationId xmlns:a16="http://schemas.microsoft.com/office/drawing/2014/main" id="{85970E94-DED6-8C93-59A3-60C2663A0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235200"/>
            <a:ext cx="710088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Nếu (d) cắt (d’) thì hệ (I) có nghiệm duy nhất khi đó: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Nếu (d) song song với (d’) thì hệ (I) vô nghiệm, khi đó: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Nếu (d) trùng với (d’) thì hệ (I) có vô số nghiệm, khi đó:</a:t>
            </a:r>
          </a:p>
        </p:txBody>
      </p:sp>
      <p:sp>
        <p:nvSpPr>
          <p:cNvPr id="99408" name="Text Box 80">
            <a:extLst>
              <a:ext uri="{FF2B5EF4-FFF2-40B4-BE49-F238E27FC236}">
                <a16:creationId xmlns:a16="http://schemas.microsoft.com/office/drawing/2014/main" id="{9DF27F12-535C-05B8-1F10-923A88809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553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cắt (d’)</a:t>
            </a:r>
          </a:p>
        </p:txBody>
      </p:sp>
      <p:sp>
        <p:nvSpPr>
          <p:cNvPr id="99409" name="Text Box 81">
            <a:extLst>
              <a:ext uri="{FF2B5EF4-FFF2-40B4-BE49-F238E27FC236}">
                <a16:creationId xmlns:a16="http://schemas.microsoft.com/office/drawing/2014/main" id="{9DD0F257-BF95-A0DE-B80E-03F44850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463" y="4633913"/>
            <a:ext cx="10747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altLang="en-US" sz="16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≡(d’)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410" name="Line 82">
            <a:extLst>
              <a:ext uri="{FF2B5EF4-FFF2-40B4-BE49-F238E27FC236}">
                <a16:creationId xmlns:a16="http://schemas.microsoft.com/office/drawing/2014/main" id="{ED67AFCF-3AD2-2C88-815F-8AAAEF213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12" name="Line 84">
            <a:extLst>
              <a:ext uri="{FF2B5EF4-FFF2-40B4-BE49-F238E27FC236}">
                <a16:creationId xmlns:a16="http://schemas.microsoft.com/office/drawing/2014/main" id="{BC987CE1-57DF-D3AA-8D8D-B176B488C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4484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2" name="Object 72">
            <a:extLst>
              <a:ext uri="{FF2B5EF4-FFF2-40B4-BE49-F238E27FC236}">
                <a16:creationId xmlns:a16="http://schemas.microsoft.com/office/drawing/2014/main" id="{391ADB3F-B02C-1C0C-1405-8CCC98E420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5038" y="2438400"/>
          <a:ext cx="8001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62" name="Object 72">
                        <a:extLst>
                          <a:ext uri="{FF2B5EF4-FFF2-40B4-BE49-F238E27FC236}">
                            <a16:creationId xmlns:a16="http://schemas.microsoft.com/office/drawing/2014/main" id="{391ADB3F-B02C-1C0C-1405-8CCC98E42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8" y="2438400"/>
                        <a:ext cx="800100" cy="65563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72">
            <a:extLst>
              <a:ext uri="{FF2B5EF4-FFF2-40B4-BE49-F238E27FC236}">
                <a16:creationId xmlns:a16="http://schemas.microsoft.com/office/drawing/2014/main" id="{FFB2302F-7D46-6FDD-DA6B-47E61E420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2200" y="3124200"/>
          <a:ext cx="12858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4" imgH="393529" progId="Equation.DSMT4">
                  <p:embed/>
                </p:oleObj>
              </mc:Choice>
              <mc:Fallback>
                <p:oleObj name="Equation" r:id="rId9" imgW="774364" imgH="393529" progId="Equation.DSMT4">
                  <p:embed/>
                  <p:pic>
                    <p:nvPicPr>
                      <p:cNvPr id="64" name="Object 72">
                        <a:extLst>
                          <a:ext uri="{FF2B5EF4-FFF2-40B4-BE49-F238E27FC236}">
                            <a16:creationId xmlns:a16="http://schemas.microsoft.com/office/drawing/2014/main" id="{FFB2302F-7D46-6FDD-DA6B-47E61E420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2200" y="3124200"/>
                        <a:ext cx="1285875" cy="65563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2">
            <a:extLst>
              <a:ext uri="{FF2B5EF4-FFF2-40B4-BE49-F238E27FC236}">
                <a16:creationId xmlns:a16="http://schemas.microsoft.com/office/drawing/2014/main" id="{328ECC93-988D-1757-8E96-84656DB883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28088" y="3763963"/>
          <a:ext cx="12858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4" imgH="393529" progId="Equation.DSMT4">
                  <p:embed/>
                </p:oleObj>
              </mc:Choice>
              <mc:Fallback>
                <p:oleObj name="Equation" r:id="rId11" imgW="774364" imgH="393529" progId="Equation.DSMT4">
                  <p:embed/>
                  <p:pic>
                    <p:nvPicPr>
                      <p:cNvPr id="65" name="Object 72">
                        <a:extLst>
                          <a:ext uri="{FF2B5EF4-FFF2-40B4-BE49-F238E27FC236}">
                            <a16:creationId xmlns:a16="http://schemas.microsoft.com/office/drawing/2014/main" id="{328ECC93-988D-1757-8E96-84656DB883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8088" y="3763963"/>
                        <a:ext cx="1285875" cy="65563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9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9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/>
      <p:bldP spid="99343" grpId="0"/>
      <p:bldP spid="99346" grpId="0"/>
      <p:bldP spid="99347" grpId="0"/>
      <p:bldP spid="99348" grpId="0"/>
      <p:bldP spid="99349" grpId="0"/>
      <p:bldP spid="99350" grpId="0"/>
      <p:bldP spid="99351" grpId="0"/>
      <p:bldP spid="99352" grpId="0"/>
      <p:bldP spid="99355" grpId="0"/>
      <p:bldP spid="99361" grpId="0"/>
      <p:bldP spid="99362" grpId="0"/>
      <p:bldP spid="99363" grpId="0"/>
      <p:bldP spid="99364" grpId="0"/>
      <p:bldP spid="99365" grpId="0"/>
      <p:bldP spid="99366" grpId="0"/>
      <p:bldP spid="99367" grpId="0"/>
      <p:bldP spid="99369" grpId="0"/>
      <p:bldP spid="99370" grpId="0"/>
      <p:bldP spid="99371" grpId="0"/>
      <p:bldP spid="99373" grpId="0"/>
      <p:bldP spid="99376" grpId="0"/>
      <p:bldP spid="99377" grpId="0"/>
      <p:bldP spid="99380" grpId="0"/>
      <p:bldP spid="99381" grpId="0"/>
      <p:bldP spid="99382" grpId="0"/>
      <p:bldP spid="99383" grpId="0"/>
      <p:bldP spid="99385" grpId="0"/>
      <p:bldP spid="99392" grpId="0"/>
      <p:bldP spid="99392" grpId="1"/>
      <p:bldP spid="99404" grpId="0"/>
      <p:bldP spid="99405" grpId="0"/>
      <p:bldP spid="99408" grpId="0"/>
      <p:bldP spid="994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i đường thẳ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12800" y="2438400"/>
            <a:ext cx="914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753600" y="1219200"/>
            <a:ext cx="2235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17413" name="Picture 5" descr="Hai đường thẳ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286751" y="1219200"/>
            <a:ext cx="3860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04800" y="2362200"/>
            <a:ext cx="365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416800" y="5867400"/>
            <a:ext cx="3962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304800" y="2286000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ym typeface="Symbol" pitchFamily="18" charset="2"/>
              </a:rPr>
              <a:t> </a:t>
            </a:r>
            <a:endParaRPr lang="en-US" altLang="en-US" sz="3600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7315200" y="5867400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ym typeface="Symbol" pitchFamily="18" charset="2"/>
              </a:rPr>
              <a:t> </a:t>
            </a:r>
            <a:endParaRPr lang="en-US" altLang="en-US" sz="3600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8229600" y="1219200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ym typeface="Symbol" pitchFamily="18" charset="2"/>
              </a:rPr>
              <a:t> </a:t>
            </a:r>
            <a:endParaRPr lang="en-US" altLang="en-US" sz="3600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117600" y="236220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</a:rPr>
              <a:t> (d) // (d’)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8839200" y="12192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</a:rPr>
              <a:t> (d) cắt (d’)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8128000" y="586740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</a:rPr>
              <a:t> (d)    (d’)</a:t>
            </a:r>
          </a:p>
        </p:txBody>
      </p:sp>
      <p:graphicFrame>
        <p:nvGraphicFramePr>
          <p:cNvPr id="148499" name="Object 19"/>
          <p:cNvGraphicFramePr>
            <a:graphicFrameLocks noChangeAspect="1"/>
          </p:cNvGraphicFramePr>
          <p:nvPr/>
        </p:nvGraphicFramePr>
        <p:xfrm>
          <a:off x="8751217" y="5943600"/>
          <a:ext cx="71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5" imgH="126725" progId="Equation.DSMT4">
                  <p:embed/>
                </p:oleObj>
              </mc:Choice>
              <mc:Fallback>
                <p:oleObj name="Equation" r:id="rId3" imgW="126725" imgH="12672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1217" y="5943600"/>
                        <a:ext cx="711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Text Box 21"/>
          <p:cNvSpPr txBox="1">
            <a:spLocks noChangeArrowheads="1"/>
          </p:cNvSpPr>
          <p:nvPr/>
        </p:nvSpPr>
        <p:spPr bwMode="auto">
          <a:xfrm rot="-1906058">
            <a:off x="1217084" y="1447800"/>
            <a:ext cx="2368549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Vô nghiệm</a:t>
            </a:r>
          </a:p>
        </p:txBody>
      </p:sp>
      <p:sp>
        <p:nvSpPr>
          <p:cNvPr id="17425" name="Text Box 22"/>
          <p:cNvSpPr txBox="1">
            <a:spLocks noChangeArrowheads="1"/>
          </p:cNvSpPr>
          <p:nvPr/>
        </p:nvSpPr>
        <p:spPr bwMode="auto">
          <a:xfrm rot="321965">
            <a:off x="7611534" y="585788"/>
            <a:ext cx="310303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   Một nghiệm</a:t>
            </a:r>
          </a:p>
        </p:txBody>
      </p:sp>
      <p:sp>
        <p:nvSpPr>
          <p:cNvPr id="17426" name="Text Box 23"/>
          <p:cNvSpPr txBox="1">
            <a:spLocks noChangeArrowheads="1"/>
          </p:cNvSpPr>
          <p:nvPr/>
        </p:nvSpPr>
        <p:spPr bwMode="auto">
          <a:xfrm rot="853721">
            <a:off x="6068484" y="5002213"/>
            <a:ext cx="308186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Vô số nghiệm</a:t>
            </a:r>
          </a:p>
        </p:txBody>
      </p:sp>
      <p:sp>
        <p:nvSpPr>
          <p:cNvPr id="17427" name="Text Box 26"/>
          <p:cNvSpPr txBox="1">
            <a:spLocks noChangeArrowheads="1"/>
          </p:cNvSpPr>
          <p:nvPr/>
        </p:nvSpPr>
        <p:spPr bwMode="auto">
          <a:xfrm>
            <a:off x="4775200" y="2951164"/>
            <a:ext cx="3556000" cy="1044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b="1"/>
              <a:t>ax + by = c    (d)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 b="1"/>
              <a:t>a’x + b’y = c’ (d’)</a:t>
            </a:r>
          </a:p>
        </p:txBody>
      </p:sp>
      <p:sp>
        <p:nvSpPr>
          <p:cNvPr id="17428" name="AutoShape 27"/>
          <p:cNvSpPr>
            <a:spLocks/>
          </p:cNvSpPr>
          <p:nvPr/>
        </p:nvSpPr>
        <p:spPr bwMode="auto">
          <a:xfrm>
            <a:off x="4660901" y="3027364"/>
            <a:ext cx="207433" cy="992187"/>
          </a:xfrm>
          <a:prstGeom prst="leftBrace">
            <a:avLst>
              <a:gd name="adj1" fmla="val 53146"/>
              <a:gd name="adj2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/>
      <p:bldP spid="148490" grpId="0"/>
      <p:bldP spid="148491" grpId="0"/>
      <p:bldP spid="148494" grpId="0"/>
      <p:bldP spid="148497" grpId="0"/>
      <p:bldP spid="1484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0"/>
            <a:ext cx="12192000" cy="61785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62000"/>
            <a:ext cx="12192000" cy="6178550"/>
          </a:xfrm>
          <a:prstGeom prst="rect">
            <a:avLst/>
          </a:prstGeom>
          <a:solidFill>
            <a:srgbClr val="E3EFF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19300" y="8255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Tiết31: HỆ HAI PHƯƠNG TRÌNH BẬC NHẤT HAI ẨN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919638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2. Minh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27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4339771" y="5341259"/>
          <a:ext cx="986971" cy="566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140" imgH="177723" progId="Equation.DSMT4">
                  <p:embed/>
                </p:oleObj>
              </mc:Choice>
              <mc:Fallback>
                <p:oleObj name="Equation" r:id="rId2" imgW="368140" imgH="177723" progId="Equation.DSMT4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771" y="5341259"/>
                        <a:ext cx="986971" cy="566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6276" y="667048"/>
            <a:ext cx="3772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VẬN DỤNG</a:t>
            </a:r>
          </a:p>
        </p:txBody>
      </p:sp>
      <p:pic>
        <p:nvPicPr>
          <p:cNvPr id="19458" name="Picture 2" descr="Tại sao bạn nên luyện cách đọc sách tiếng Hàn hiệu quả?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1976614"/>
            <a:ext cx="6773863" cy="45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212" y="1647497"/>
            <a:ext cx="10437645" cy="2489073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01600" y="228601"/>
            <a:ext cx="1198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4 (SGK/11)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16387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9045558"/>
              </p:ext>
            </p:extLst>
          </p:nvPr>
        </p:nvGraphicFramePr>
        <p:xfrm>
          <a:off x="1325563" y="1395413"/>
          <a:ext cx="27844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457200" progId="Equation.DSMT4">
                  <p:embed/>
                </p:oleObj>
              </mc:Choice>
              <mc:Fallback>
                <p:oleObj name="Equation" r:id="rId2" imgW="13586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1395413"/>
                        <a:ext cx="2784475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5774983"/>
              </p:ext>
            </p:extLst>
          </p:nvPr>
        </p:nvGraphicFramePr>
        <p:xfrm>
          <a:off x="1238250" y="2789238"/>
          <a:ext cx="26273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57200" progId="Equation.DSMT4">
                  <p:embed/>
                </p:oleObj>
              </mc:Choice>
              <mc:Fallback>
                <p:oleObj name="Equation" r:id="rId4" imgW="12445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789238"/>
                        <a:ext cx="2627313" cy="96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54459"/>
              </p:ext>
            </p:extLst>
          </p:nvPr>
        </p:nvGraphicFramePr>
        <p:xfrm>
          <a:off x="1188626" y="5479007"/>
          <a:ext cx="3795302" cy="132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660240" progId="Equation.DSMT4">
                  <p:embed/>
                </p:oleObj>
              </mc:Choice>
              <mc:Fallback>
                <p:oleObj name="Equation" r:id="rId6" imgW="1244520" imgH="660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626" y="5479007"/>
                        <a:ext cx="3795302" cy="1329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33258" y="1572879"/>
            <a:ext cx="6480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258" y="2917567"/>
            <a:ext cx="5336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05783" y="3009900"/>
            <a:ext cx="839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05783" y="5892123"/>
            <a:ext cx="839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76190" y="1625145"/>
            <a:ext cx="839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05832" y="5845956"/>
            <a:ext cx="4765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0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800665"/>
              </p:ext>
            </p:extLst>
          </p:nvPr>
        </p:nvGraphicFramePr>
        <p:xfrm>
          <a:off x="1188626" y="4273550"/>
          <a:ext cx="33538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457200" progId="Equation.DSMT4">
                  <p:embed/>
                </p:oleObj>
              </mc:Choice>
              <mc:Fallback>
                <p:oleObj name="Equation" r:id="rId8" imgW="11682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626" y="4273550"/>
                        <a:ext cx="3353875" cy="95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872413" y="4646638"/>
            <a:ext cx="839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</a:t>
            </a:r>
            <a:endParaRPr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509401" y="4401403"/>
            <a:ext cx="4022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0F8DAD-2E7C-2584-C91E-6E2A4099B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343741"/>
              </p:ext>
            </p:extLst>
          </p:nvPr>
        </p:nvGraphicFramePr>
        <p:xfrm>
          <a:off x="4841875" y="4329677"/>
          <a:ext cx="30305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457200" progId="Equation.DSMT4">
                  <p:embed/>
                </p:oleObj>
              </mc:Choice>
              <mc:Fallback>
                <p:oleObj name="Equation" r:id="rId10" imgW="1434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41875" y="4329677"/>
                        <a:ext cx="3030538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8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941424"/>
            <a:ext cx="10972800" cy="114300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29427"/>
              </p:ext>
            </p:extLst>
          </p:nvPr>
        </p:nvGraphicFramePr>
        <p:xfrm>
          <a:off x="7474858" y="1807439"/>
          <a:ext cx="2467428" cy="128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457200" progId="Equation.DSMT4">
                  <p:embed/>
                </p:oleObj>
              </mc:Choice>
              <mc:Fallback>
                <p:oleObj name="Equation" r:id="rId3" imgW="8506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858" y="1807439"/>
                        <a:ext cx="2467428" cy="1289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 l="26851" t="64677" r="39937" b="17415"/>
          <a:stretch>
            <a:fillRect/>
          </a:stretch>
        </p:blipFill>
        <p:spPr bwMode="auto">
          <a:xfrm>
            <a:off x="2514600" y="4114800"/>
            <a:ext cx="4805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28688" t="47575" r="58038" b="37283"/>
          <a:stretch>
            <a:fillRect/>
          </a:stretch>
        </p:blipFill>
        <p:spPr bwMode="auto">
          <a:xfrm>
            <a:off x="2774950" y="2932114"/>
            <a:ext cx="1949450" cy="125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 l="35335" t="28864" r="51401" b="52945"/>
          <a:stretch>
            <a:fillRect/>
          </a:stretch>
        </p:blipFill>
        <p:spPr bwMode="auto">
          <a:xfrm>
            <a:off x="3733800" y="1447800"/>
            <a:ext cx="19494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/>
          <a:srcRect l="48595" t="20892" r="40541" b="67410"/>
          <a:stretch>
            <a:fillRect/>
          </a:stretch>
        </p:blipFill>
        <p:spPr bwMode="auto">
          <a:xfrm>
            <a:off x="5638800" y="725488"/>
            <a:ext cx="21336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/>
          <a:srcRect l="42578" t="49969" r="43558" b="41246"/>
          <a:stretch>
            <a:fillRect/>
          </a:stretch>
        </p:blipFill>
        <p:spPr bwMode="auto">
          <a:xfrm>
            <a:off x="4657725" y="3106738"/>
            <a:ext cx="2044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2"/>
          <a:srcRect l="48599" t="32491" r="38715" b="61746"/>
          <a:stretch>
            <a:fillRect/>
          </a:stretch>
        </p:blipFill>
        <p:spPr bwMode="auto">
          <a:xfrm>
            <a:off x="5700713" y="1677988"/>
            <a:ext cx="243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2"/>
          <a:srcRect l="56442" t="38316" r="33287" b="49977"/>
          <a:stretch>
            <a:fillRect/>
          </a:stretch>
        </p:blipFill>
        <p:spPr bwMode="auto">
          <a:xfrm>
            <a:off x="6629400" y="2093913"/>
            <a:ext cx="16637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2"/>
          <a:srcRect l="64287" t="44243" r="21861" b="47055"/>
          <a:stretch>
            <a:fillRect/>
          </a:stretch>
        </p:blipFill>
        <p:spPr bwMode="auto">
          <a:xfrm rot="-1068112">
            <a:off x="7537450" y="1817688"/>
            <a:ext cx="260191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3"/>
          <a:srcRect l="56766" t="52979" r="35629" b="41507"/>
          <a:stretch>
            <a:fillRect/>
          </a:stretch>
        </p:blipFill>
        <p:spPr bwMode="auto">
          <a:xfrm>
            <a:off x="6773863" y="3160713"/>
            <a:ext cx="1250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4"/>
          <a:srcRect l="55798" t="47211" r="16322" b="25568"/>
          <a:stretch>
            <a:fillRect/>
          </a:stretch>
        </p:blipFill>
        <p:spPr bwMode="auto">
          <a:xfrm rot="1519515">
            <a:off x="5962650" y="3867150"/>
            <a:ext cx="325596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2"/>
          <a:srcRect l="64305" t="58807" r="21835" b="32411"/>
          <a:stretch>
            <a:fillRect/>
          </a:stretch>
        </p:blipFill>
        <p:spPr bwMode="auto">
          <a:xfrm>
            <a:off x="7772400" y="3622675"/>
            <a:ext cx="24844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3" name="Picture 13"/>
          <p:cNvPicPr>
            <a:picLocks noChangeAspect="1" noChangeArrowheads="1"/>
          </p:cNvPicPr>
          <p:nvPr/>
        </p:nvPicPr>
        <p:blipFill>
          <a:blip r:embed="rId2"/>
          <a:srcRect l="65517" t="53929" r="21861" b="42058"/>
          <a:stretch>
            <a:fillRect/>
          </a:stretch>
        </p:blipFill>
        <p:spPr bwMode="auto">
          <a:xfrm rot="-678596">
            <a:off x="8193088" y="3027363"/>
            <a:ext cx="2111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4" name="Text Box 14"/>
          <p:cNvSpPr txBox="1">
            <a:spLocks noChangeArrowheads="1"/>
          </p:cNvSpPr>
          <p:nvPr/>
        </p:nvSpPr>
        <p:spPr bwMode="auto">
          <a:xfrm rot="-1242542">
            <a:off x="6299200" y="2962275"/>
            <a:ext cx="457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PT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3733800" y="157163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514600" y="5846763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BTVN: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5 ( SGK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11 )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8, 9 ( SBT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6, 7)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4" grpId="0" animBg="1"/>
      <p:bldP spid="117775" grpId="0"/>
      <p:bldP spid="1177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4" descr="Hoa (12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WordArt 5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111760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quí thầy cô mạnh khoẻ,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5" y="4773278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741384" y="4423823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692572" y="5927440"/>
            <a:ext cx="1499410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357258" y="5959646"/>
            <a:ext cx="1561178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833257" y="5927714"/>
            <a:ext cx="1768536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251200" y="5949335"/>
            <a:ext cx="1676626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7" y="5080156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2698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688" y="817907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35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1" y="5190877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36" y="5300870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2426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47" y="3984496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038439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9" y="28458"/>
            <a:ext cx="1290095" cy="13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50" y="71594"/>
            <a:ext cx="1220146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2" y="63392"/>
            <a:ext cx="1235465" cy="13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5" y="26237"/>
            <a:ext cx="1177042" cy="12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89" y="3953109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2262586" y="3093278"/>
            <a:ext cx="273526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! </a:t>
            </a:r>
            <a:r>
              <a:rPr lang="vi-VN" sz="2000" dirty="0">
                <a:solidFill>
                  <a:srgbClr val="009900"/>
                </a:solidFill>
              </a:rPr>
              <a:t>  Cảm ơn các bạn 9A2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271658" y="6012867"/>
            <a:ext cx="1493980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878286" y="6049665"/>
            <a:ext cx="1507218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484914" y="6015599"/>
            <a:ext cx="1552197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004458" y="6033347"/>
            <a:ext cx="1637024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46" y="4977210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06" y="5297385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05" y="5351871"/>
            <a:ext cx="675991" cy="849050"/>
          </a:xfrm>
          <a:prstGeom prst="rect">
            <a:avLst/>
          </a:prstGeom>
        </p:spPr>
      </p:pic>
      <p:pic>
        <p:nvPicPr>
          <p:cNvPr id="2050" name="Picture 2" descr="Back Button - Ứng dụng trên Google Play">
            <a:hlinkClick r:id="rId25" action="ppaction://hlinksldjump"/>
            <a:extLst>
              <a:ext uri="{FF2B5EF4-FFF2-40B4-BE49-F238E27FC236}">
                <a16:creationId xmlns:a16="http://schemas.microsoft.com/office/drawing/2014/main" id="{0F531C02-C1C5-72A4-2A1B-07330895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7412" y="58526"/>
            <a:ext cx="1445812" cy="14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5 0.01111 L -0.16927 0.0152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1527 L -0.26836 0.0231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36 0.02315 L -0.36693 0.0263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93 0.02639 L -0.48828 0.0280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92 0.02615 L -0.65378 -0.08635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70521 -0.01713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60" y="-8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70963 0.0189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1"/>
          <p:cNvSpPr/>
          <p:nvPr/>
        </p:nvSpPr>
        <p:spPr>
          <a:xfrm>
            <a:off x="2208851" y="343102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D2" descr="Kết quả hình ảnh cho đúng sai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3433" y="339292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3"/>
          <p:cNvSpPr/>
          <p:nvPr/>
        </p:nvSpPr>
        <p:spPr>
          <a:xfrm>
            <a:off x="2177246" y="279352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2153434" y="277606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3"/>
          <p:cNvSpPr/>
          <p:nvPr/>
        </p:nvSpPr>
        <p:spPr>
          <a:xfrm>
            <a:off x="2177246" y="230571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2153434" y="228825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3"/>
          <p:cNvSpPr/>
          <p:nvPr/>
        </p:nvSpPr>
        <p:spPr>
          <a:xfrm>
            <a:off x="2208851" y="395818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2185039" y="394072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ết quả hình ảnh cho home png">
            <a:hlinkClick r:id="rId7" action="ppaction://hlinksldjump"/>
            <a:extLst>
              <a:ext uri="{FF2B5EF4-FFF2-40B4-BE49-F238E27FC236}">
                <a16:creationId xmlns:a16="http://schemas.microsoft.com/office/drawing/2014/main" id="{1B606895-318D-768C-07EF-9742A5CA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50" y="17343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8200" y="13520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Phương trình nào sau đây là bậc nhất hai ẩn?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79487"/>
              </p:ext>
            </p:extLst>
          </p:nvPr>
        </p:nvGraphicFramePr>
        <p:xfrm>
          <a:off x="2457091" y="2236121"/>
          <a:ext cx="22510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1130040" progId="Equation.DSMT4">
                  <p:embed/>
                </p:oleObj>
              </mc:Choice>
              <mc:Fallback>
                <p:oleObj name="Equation" r:id="rId9" imgW="1269720" imgH="1130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091" y="2236121"/>
                        <a:ext cx="22510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1"/>
          <p:cNvSpPr/>
          <p:nvPr/>
        </p:nvSpPr>
        <p:spPr>
          <a:xfrm>
            <a:off x="3745753" y="384702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D2" descr="Kết quả hình ảnh cho đúng sai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2211" y="38089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3"/>
          <p:cNvSpPr/>
          <p:nvPr/>
        </p:nvSpPr>
        <p:spPr>
          <a:xfrm>
            <a:off x="3745753" y="442629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3745754" y="440883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3"/>
          <p:cNvSpPr/>
          <p:nvPr/>
        </p:nvSpPr>
        <p:spPr>
          <a:xfrm>
            <a:off x="3745753" y="321423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3745754" y="319677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3"/>
          <p:cNvSpPr/>
          <p:nvPr/>
        </p:nvSpPr>
        <p:spPr>
          <a:xfrm>
            <a:off x="3745753" y="503125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3745754" y="5013789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ết quả hình ảnh cho home png">
            <a:hlinkClick r:id="rId7" action="ppaction://hlinksldjump"/>
            <a:extLst>
              <a:ext uri="{FF2B5EF4-FFF2-40B4-BE49-F238E27FC236}">
                <a16:creationId xmlns:a16="http://schemas.microsoft.com/office/drawing/2014/main" id="{4B58E77A-AD6B-1C66-8FEB-67DA2C7E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50" y="17343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676400" y="112768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(-2; 4)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32519"/>
              </p:ext>
            </p:extLst>
          </p:nvPr>
        </p:nvGraphicFramePr>
        <p:xfrm>
          <a:off x="4058420" y="3125481"/>
          <a:ext cx="3578225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888840" progId="Equation.DSMT4">
                  <p:embed/>
                </p:oleObj>
              </mc:Choice>
              <mc:Fallback>
                <p:oleObj name="Equation" r:id="rId9" imgW="109188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420" y="3125481"/>
                        <a:ext cx="3578225" cy="226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1"/>
          <p:cNvSpPr/>
          <p:nvPr/>
        </p:nvSpPr>
        <p:spPr>
          <a:xfrm>
            <a:off x="6268378" y="546898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D2" descr="Kết quả hình ảnh cho đúng sai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9351" y="543088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3"/>
          <p:cNvSpPr/>
          <p:nvPr/>
        </p:nvSpPr>
        <p:spPr>
          <a:xfrm>
            <a:off x="5963557" y="3252026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5978072" y="3234565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3"/>
          <p:cNvSpPr/>
          <p:nvPr/>
        </p:nvSpPr>
        <p:spPr>
          <a:xfrm>
            <a:off x="1754414" y="532292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1739901" y="5334494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3"/>
          <p:cNvSpPr/>
          <p:nvPr/>
        </p:nvSpPr>
        <p:spPr>
          <a:xfrm>
            <a:off x="1783442" y="337076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1768930" y="335330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ết quả hình ảnh cho home png">
            <a:hlinkClick r:id="rId7" action="ppaction://hlinksldjump"/>
            <a:extLst>
              <a:ext uri="{FF2B5EF4-FFF2-40B4-BE49-F238E27FC236}">
                <a16:creationId xmlns:a16="http://schemas.microsoft.com/office/drawing/2014/main" id="{EF507DC7-53A7-AE69-5ABD-7536D823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50" y="17343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9"/>
          <p:cNvSpPr txBox="1">
            <a:spLocks/>
          </p:cNvSpPr>
          <p:nvPr/>
        </p:nvSpPr>
        <p:spPr>
          <a:xfrm>
            <a:off x="281408" y="213883"/>
            <a:ext cx="10760217" cy="21360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 phương trình ax + by = c với a ≠ 0; b ≠ 0.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Nghiệm của phương trình được biểu diễn bởi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00989"/>
              </p:ext>
            </p:extLst>
          </p:nvPr>
        </p:nvGraphicFramePr>
        <p:xfrm>
          <a:off x="6635750" y="4876800"/>
          <a:ext cx="207486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660240" progId="Equation.DSMT4">
                  <p:embed/>
                </p:oleObj>
              </mc:Choice>
              <mc:Fallback>
                <p:oleObj name="Equation" r:id="rId9" imgW="120636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4876800"/>
                        <a:ext cx="207486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90907"/>
              </p:ext>
            </p:extLst>
          </p:nvPr>
        </p:nvGraphicFramePr>
        <p:xfrm>
          <a:off x="2301875" y="4803775"/>
          <a:ext cx="18319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660240" progId="Equation.DSMT4">
                  <p:embed/>
                </p:oleObj>
              </mc:Choice>
              <mc:Fallback>
                <p:oleObj name="Equation" r:id="rId11" imgW="119376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4803775"/>
                        <a:ext cx="1831975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67343"/>
              </p:ext>
            </p:extLst>
          </p:nvPr>
        </p:nvGraphicFramePr>
        <p:xfrm>
          <a:off x="6338888" y="2786063"/>
          <a:ext cx="14954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160" imgH="660240" progId="Equation.DSMT4">
                  <p:embed/>
                </p:oleObj>
              </mc:Choice>
              <mc:Fallback>
                <p:oleObj name="Equation" r:id="rId13" imgW="74916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2786063"/>
                        <a:ext cx="14954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75192"/>
              </p:ext>
            </p:extLst>
          </p:nvPr>
        </p:nvGraphicFramePr>
        <p:xfrm>
          <a:off x="2457450" y="2874963"/>
          <a:ext cx="161131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80" imgH="660240" progId="Equation.DSMT4">
                  <p:embed/>
                </p:oleObj>
              </mc:Choice>
              <mc:Fallback>
                <p:oleObj name="Equation" r:id="rId15" imgW="86328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874963"/>
                        <a:ext cx="1611313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2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1"/>
          <p:cNvSpPr/>
          <p:nvPr/>
        </p:nvSpPr>
        <p:spPr>
          <a:xfrm>
            <a:off x="4703114" y="340906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D2" descr="Kết quả hình ảnh cho đúng sai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697" y="337096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3"/>
          <p:cNvSpPr/>
          <p:nvPr/>
        </p:nvSpPr>
        <p:spPr>
          <a:xfrm>
            <a:off x="4695323" y="4437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4671509" y="443445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3"/>
          <p:cNvSpPr/>
          <p:nvPr/>
        </p:nvSpPr>
        <p:spPr>
          <a:xfrm>
            <a:off x="4686023" y="292757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4676725" y="292463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3"/>
          <p:cNvSpPr/>
          <p:nvPr/>
        </p:nvSpPr>
        <p:spPr>
          <a:xfrm>
            <a:off x="4659575" y="394142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SS3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 l="14398" t="13542" r="14490" b="14236"/>
          <a:stretch>
            <a:fillRect/>
          </a:stretch>
        </p:blipFill>
        <p:spPr bwMode="auto">
          <a:xfrm>
            <a:off x="4664789" y="393847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137653" y="323155"/>
            <a:ext cx="11867534" cy="2276826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2x + y = 3     (1)  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x – 2y = 4     (2) 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 ? 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5083278" y="2769749"/>
            <a:ext cx="2301516" cy="250008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 (-2;-1)</a:t>
            </a:r>
          </a:p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 (2;-1)</a:t>
            </a:r>
          </a:p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 (0;1)</a:t>
            </a:r>
          </a:p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 (0;0)</a:t>
            </a:r>
          </a:p>
        </p:txBody>
      </p:sp>
      <p:pic>
        <p:nvPicPr>
          <p:cNvPr id="2" name="Picture 2" descr="Kết quả hình ảnh cho home png">
            <a:hlinkClick r:id="rId7" action="ppaction://hlinksldjump"/>
            <a:extLst>
              <a:ext uri="{FF2B5EF4-FFF2-40B4-BE49-F238E27FC236}">
                <a16:creationId xmlns:a16="http://schemas.microsoft.com/office/drawing/2014/main" id="{2D281188-513A-610B-0F0D-0F81FDBE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50" y="17343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1"/>
          <p:cNvSpPr/>
          <p:nvPr/>
        </p:nvSpPr>
        <p:spPr>
          <a:xfrm>
            <a:off x="4703114" y="340906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D2" descr="Kết quả hình ảnh cho đúng sai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697" y="337096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3"/>
          <p:cNvSpPr/>
          <p:nvPr/>
        </p:nvSpPr>
        <p:spPr>
          <a:xfrm>
            <a:off x="4695323" y="4437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3"/>
          <p:cNvSpPr/>
          <p:nvPr/>
        </p:nvSpPr>
        <p:spPr>
          <a:xfrm>
            <a:off x="4686023" y="292757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3"/>
          <p:cNvSpPr/>
          <p:nvPr/>
        </p:nvSpPr>
        <p:spPr>
          <a:xfrm>
            <a:off x="4659575" y="394142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137653" y="323155"/>
            <a:ext cx="11867534" cy="2276826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2x + y = 3     (1)  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x – 2y = 4     (2) 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 ? </a:t>
            </a:r>
            <a:b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5083278" y="2769749"/>
            <a:ext cx="2301516" cy="250008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 (-2;-1)</a:t>
            </a:r>
          </a:p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 (2;-1)</a:t>
            </a:r>
          </a:p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 (0;1)</a:t>
            </a:r>
          </a:p>
          <a:p>
            <a:pPr algn="l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 (0;0)</a:t>
            </a:r>
          </a:p>
        </p:txBody>
      </p:sp>
    </p:spTree>
    <p:extLst>
      <p:ext uri="{BB962C8B-B14F-4D97-AF65-F5344CB8AC3E}">
        <p14:creationId xmlns:p14="http://schemas.microsoft.com/office/powerpoint/2010/main" val="366202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993</TotalTime>
  <Words>1565</Words>
  <Application>Microsoft Office PowerPoint</Application>
  <PresentationFormat>Widescreen</PresentationFormat>
  <Paragraphs>203</Paragraphs>
  <Slides>28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Constantia</vt:lpstr>
      <vt:lpstr>Times New Roman</vt:lpstr>
      <vt:lpstr>Wingdings 2</vt:lpstr>
      <vt:lpstr>Flow</vt:lpstr>
      <vt:lpstr>Equation</vt:lpstr>
      <vt:lpstr>MathType 7.0 Equation</vt:lpstr>
      <vt:lpstr>CHÀO MỪNG QUÝ THẦY CÔ VÀ EM ĐẾN VỚI TIẾT HỌC!</vt:lpstr>
      <vt:lpstr>PowerPoint Presentation</vt:lpstr>
      <vt:lpstr>PowerPoint Presentation</vt:lpstr>
      <vt:lpstr>PowerPoint Presentation</vt:lpstr>
      <vt:lpstr>Câu 1: Phương trình nào sau đây là bậc nhất hai ẩn? </vt:lpstr>
      <vt:lpstr>Câu 2: Phương trình nào sau đây nhận cặp (-2; 4) là nghiệm?</vt:lpstr>
      <vt:lpstr>PowerPoint Presentation</vt:lpstr>
      <vt:lpstr>  Câu 4: Cho hai phương trình bậc nhất hai ẩn                          2x + y = 3     (1)                     và   x – 2y = 4     (2)     Cặp số nào vừa là nghiệm của phương trình (1) vừa là nghiệm của phương trình (2) ?  </vt:lpstr>
      <vt:lpstr>  Câu 4: Cho hai phương trình bậc nhất hai ẩn                          2x + y = 3     (1)                     và   x – 2y = 4     (2)     Cặp số nào vừa là nghiệm của phương trình (1) vừa là nghiệm của phương trình (2)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 - Vẽ đường thẳng (d1) và (d2) trên cùng 1 hệ trục tọa độ. - Xác định số điểm chung của (d1) và (d2) trong từng trường hợp.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 làm bài tập 4(sgk)  - Mỗi nhóm gồm 4 HS mỗi HS làm 1 câu của bài tập 4 ở phiếu cá nhân. - Sau đó đưa kết quả về phiếu nhóm  - Trình bày phiếu nhóm trên bảng phụ trên bảng</vt:lpstr>
      <vt:lpstr>PowerPoint Presentation</vt:lpstr>
      <vt:lpstr>Bài tập: Tìm các giá trị của a để hệ phương trình                     có nghiệm duy nhất?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hung nguyen</cp:lastModifiedBy>
  <cp:revision>135</cp:revision>
  <dcterms:created xsi:type="dcterms:W3CDTF">2021-02-24T12:53:53Z</dcterms:created>
  <dcterms:modified xsi:type="dcterms:W3CDTF">2023-12-18T02:38:46Z</dcterms:modified>
</cp:coreProperties>
</file>