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7"/>
  </p:notesMasterIdLst>
  <p:handoutMasterIdLst>
    <p:handoutMasterId r:id="rId38"/>
  </p:handoutMasterIdLst>
  <p:sldIdLst>
    <p:sldId id="334" r:id="rId2"/>
    <p:sldId id="355" r:id="rId3"/>
    <p:sldId id="356" r:id="rId4"/>
    <p:sldId id="372" r:id="rId5"/>
    <p:sldId id="384" r:id="rId6"/>
    <p:sldId id="380" r:id="rId7"/>
    <p:sldId id="381" r:id="rId8"/>
    <p:sldId id="371" r:id="rId9"/>
    <p:sldId id="376" r:id="rId10"/>
    <p:sldId id="377" r:id="rId11"/>
    <p:sldId id="378" r:id="rId12"/>
    <p:sldId id="382" r:id="rId13"/>
    <p:sldId id="393" r:id="rId14"/>
    <p:sldId id="394" r:id="rId15"/>
    <p:sldId id="395" r:id="rId16"/>
    <p:sldId id="396" r:id="rId17"/>
    <p:sldId id="405" r:id="rId18"/>
    <p:sldId id="397" r:id="rId19"/>
    <p:sldId id="398" r:id="rId20"/>
    <p:sldId id="399" r:id="rId21"/>
    <p:sldId id="401" r:id="rId22"/>
    <p:sldId id="402" r:id="rId23"/>
    <p:sldId id="400" r:id="rId24"/>
    <p:sldId id="403" r:id="rId25"/>
    <p:sldId id="404" r:id="rId26"/>
    <p:sldId id="389" r:id="rId27"/>
    <p:sldId id="390" r:id="rId28"/>
    <p:sldId id="383" r:id="rId29"/>
    <p:sldId id="342" r:id="rId30"/>
    <p:sldId id="363" r:id="rId31"/>
    <p:sldId id="364" r:id="rId32"/>
    <p:sldId id="365" r:id="rId33"/>
    <p:sldId id="366" r:id="rId34"/>
    <p:sldId id="367" r:id="rId35"/>
    <p:sldId id="375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r" rtl="0" fontAlgn="base">
      <a:spcBef>
        <a:spcPct val="5000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5000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5000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5000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50000"/>
      </a:spcBef>
      <a:spcAft>
        <a:spcPct val="0"/>
      </a:spcAft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00"/>
    <a:srgbClr val="000099"/>
    <a:srgbClr val="CCFFFF"/>
    <a:srgbClr val="FFFF99"/>
    <a:srgbClr val="FF0000"/>
    <a:srgbClr val="3399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5" autoAdjust="0"/>
    <p:restoredTop sz="91800" autoAdjust="0"/>
  </p:normalViewPr>
  <p:slideViewPr>
    <p:cSldViewPr>
      <p:cViewPr varScale="1">
        <p:scale>
          <a:sx n="92" d="100"/>
          <a:sy n="92" d="100"/>
        </p:scale>
        <p:origin x="1325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90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ADDFE2C-CF91-4EA6-B5B0-CAA00D162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A12B3A1-3604-4A0C-8FF6-EA577A654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5F55F-3708-440F-976E-F565B2BDC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5084F-73C0-4D2A-BCA8-21666A7E7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5D0C3-3C01-4D11-8A48-BB9EB2CA0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6BC3EA-BD51-4E69-9DDF-CC4127DE1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E601C9-66D1-4B06-908A-8EFFD0A3F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2E3B7-6F3C-4F46-9FC9-8C8048D32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520863-CA40-4F36-97C8-03DDC0D48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0C3A7-B7AF-48DF-902D-AA7CB9396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6A357-5127-4D4A-B71F-7D28A5BEF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A052A-CB89-43C0-9755-6AF91BFD2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BB5EB-DA7F-4C0E-B21C-90129DE93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B81B4-B319-4872-99AB-16A4B334D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9094C-5935-49A9-917E-A27879903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EEA54-5D00-4BC5-B614-D28FEC7AD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82317-339A-469F-A74E-5E8C5E27D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D53F9F8F-BBC6-422E-9F1A-E63BE9BED7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gi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gi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gi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CUNG%20CO.pptx" TargetMode="External"/><Relationship Id="rId3" Type="http://schemas.openxmlformats.org/officeDocument/2006/relationships/oleObject" Target="../embeddings/oleObject11.bin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wmf"/><Relationship Id="rId2" Type="http://schemas.openxmlformats.org/officeDocument/2006/relationships/tags" Target="../tags/tag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wmf"/><Relationship Id="rId2" Type="http://schemas.openxmlformats.org/officeDocument/2006/relationships/tags" Target="../tags/tag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wmf"/><Relationship Id="rId2" Type="http://schemas.openxmlformats.org/officeDocument/2006/relationships/tags" Target="../tags/tag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wmf"/><Relationship Id="rId2" Type="http://schemas.openxmlformats.org/officeDocument/2006/relationships/tags" Target="../tags/tag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wmf"/><Relationship Id="rId2" Type="http://schemas.openxmlformats.org/officeDocument/2006/relationships/tags" Target="../tags/tag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6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6.gi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5344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điền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hoặc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cụm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thích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hợp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vào</a:t>
            </a:r>
            <a:r>
              <a:rPr lang="en-US" sz="3200" b="1" dirty="0">
                <a:solidFill>
                  <a:schemeClr val="tx1"/>
                </a:solidFill>
              </a:rPr>
              <a:t> ô </a:t>
            </a:r>
            <a:r>
              <a:rPr lang="en-US" sz="3200" b="1" dirty="0" err="1">
                <a:solidFill>
                  <a:schemeClr val="tx1"/>
                </a:solidFill>
              </a:rPr>
              <a:t>trống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để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có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kết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đúng</a:t>
            </a:r>
            <a:endParaRPr lang="en-US" sz="3200" b="1" dirty="0">
              <a:solidFill>
                <a:schemeClr val="tx1"/>
              </a:solidFill>
            </a:endParaRPr>
          </a:p>
          <a:p>
            <a:pPr marL="342900" indent="-342900" algn="l"/>
            <a:r>
              <a:rPr lang="en-US" sz="3200" b="1" dirty="0"/>
              <a:t>1. </a:t>
            </a:r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đại</a:t>
            </a:r>
            <a:r>
              <a:rPr lang="en-US" sz="3200" b="1" dirty="0"/>
              <a:t> </a:t>
            </a:r>
            <a:r>
              <a:rPr lang="en-US" sz="3200" b="1" dirty="0" err="1"/>
              <a:t>lượng</a:t>
            </a:r>
            <a:r>
              <a:rPr lang="en-US" sz="3200" b="1" dirty="0"/>
              <a:t>…………............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đại</a:t>
            </a:r>
            <a:r>
              <a:rPr lang="en-US" sz="3200" b="1" dirty="0"/>
              <a:t> </a:t>
            </a:r>
            <a:r>
              <a:rPr lang="en-US" sz="3200" b="1" dirty="0" err="1"/>
              <a:t>lượng</a:t>
            </a:r>
            <a:r>
              <a:rPr lang="en-US" sz="3200" b="1" dirty="0"/>
              <a:t> …………….</a:t>
            </a:r>
            <a:r>
              <a:rPr lang="en-US" sz="3200" b="1" dirty="0" err="1"/>
              <a:t>sao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x, ta </a:t>
            </a:r>
            <a:r>
              <a:rPr lang="en-US" sz="3200" b="1" dirty="0" err="1"/>
              <a:t>luôn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…………………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y </a:t>
            </a:r>
            <a:r>
              <a:rPr lang="en-US" sz="3200" b="1" dirty="0" err="1"/>
              <a:t>thì</a:t>
            </a:r>
            <a:r>
              <a:rPr lang="en-US" sz="3200" b="1" dirty="0"/>
              <a:t> y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………………. </a:t>
            </a:r>
            <a:r>
              <a:rPr lang="en-US" sz="3200" b="1" dirty="0" err="1"/>
              <a:t>của</a:t>
            </a:r>
            <a:r>
              <a:rPr lang="en-US" sz="3200" b="1" dirty="0"/>
              <a:t> x </a:t>
            </a:r>
            <a:r>
              <a:rPr lang="en-US" sz="3200" b="1" dirty="0" err="1"/>
              <a:t>và</a:t>
            </a:r>
            <a:r>
              <a:rPr lang="en-US" sz="3200" b="1" dirty="0"/>
              <a:t> x </a:t>
            </a:r>
            <a:r>
              <a:rPr lang="en-US" sz="3200" b="1" dirty="0" err="1"/>
              <a:t>gọi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……………</a:t>
            </a:r>
          </a:p>
          <a:p>
            <a:pPr marL="342900" indent="-342900" algn="l"/>
            <a:r>
              <a:rPr lang="en-US" sz="3200" b="1" dirty="0"/>
              <a:t> </a:t>
            </a:r>
            <a:r>
              <a:rPr lang="en-US" sz="3600" b="1" dirty="0"/>
              <a:t>.</a:t>
            </a:r>
            <a:r>
              <a:rPr lang="en-US" sz="3200" b="1" dirty="0"/>
              <a:t> </a:t>
            </a:r>
            <a:r>
              <a:rPr lang="en-US" sz="3200" b="1" dirty="0" err="1"/>
              <a:t>Hàm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……………..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……………..</a:t>
            </a:r>
          </a:p>
        </p:txBody>
      </p:sp>
      <p:graphicFrame>
        <p:nvGraphicFramePr>
          <p:cNvPr id="162827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3" name="AutoShape 17"/>
          <p:cNvSpPr>
            <a:spLocks noChangeArrowheads="1"/>
          </p:cNvSpPr>
          <p:nvPr/>
        </p:nvSpPr>
        <p:spPr bwMode="auto">
          <a:xfrm>
            <a:off x="609600" y="152400"/>
            <a:ext cx="7924800" cy="838200"/>
          </a:xfrm>
          <a:prstGeom prst="flowChartAlternateProcess">
            <a:avLst/>
          </a:prstGeom>
          <a:gradFill rotWithShape="0">
            <a:gsLst>
              <a:gs pos="0">
                <a:srgbClr val="000099"/>
              </a:gs>
              <a:gs pos="100000">
                <a:srgbClr val="FFFF9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KHỞI ĐỘNG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2839" name="Text Box 23" descr="Oak"/>
          <p:cNvSpPr txBox="1">
            <a:spLocks noChangeArrowheads="1"/>
          </p:cNvSpPr>
          <p:nvPr/>
        </p:nvSpPr>
        <p:spPr bwMode="auto">
          <a:xfrm>
            <a:off x="3657600" y="2316163"/>
            <a:ext cx="2514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y phụ thuộc</a:t>
            </a:r>
          </a:p>
        </p:txBody>
      </p:sp>
      <p:sp>
        <p:nvSpPr>
          <p:cNvPr id="162840" name="Text Box 24" descr="Oak"/>
          <p:cNvSpPr txBox="1">
            <a:spLocks noChangeArrowheads="1"/>
          </p:cNvSpPr>
          <p:nvPr/>
        </p:nvSpPr>
        <p:spPr bwMode="auto">
          <a:xfrm>
            <a:off x="990600" y="2819400"/>
            <a:ext cx="2286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thay đổi x</a:t>
            </a:r>
          </a:p>
        </p:txBody>
      </p:sp>
      <p:sp>
        <p:nvSpPr>
          <p:cNvPr id="162841" name="Text Box 25" descr="Oak"/>
          <p:cNvSpPr txBox="1">
            <a:spLocks noChangeArrowheads="1"/>
          </p:cNvSpPr>
          <p:nvPr/>
        </p:nvSpPr>
        <p:spPr bwMode="auto">
          <a:xfrm>
            <a:off x="4191000" y="3352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chỉ một giá trị </a:t>
            </a:r>
          </a:p>
        </p:txBody>
      </p:sp>
      <p:sp>
        <p:nvSpPr>
          <p:cNvPr id="162842" name="Text Box 26" descr="Oak"/>
          <p:cNvSpPr txBox="1">
            <a:spLocks noChangeArrowheads="1"/>
          </p:cNvSpPr>
          <p:nvPr/>
        </p:nvSpPr>
        <p:spPr bwMode="auto">
          <a:xfrm>
            <a:off x="5638800" y="3810000"/>
            <a:ext cx="2057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hàm số </a:t>
            </a:r>
          </a:p>
        </p:txBody>
      </p:sp>
      <p:sp>
        <p:nvSpPr>
          <p:cNvPr id="162844" name="Text Box 28" descr="Oak"/>
          <p:cNvSpPr txBox="1">
            <a:spLocks noChangeArrowheads="1"/>
          </p:cNvSpPr>
          <p:nvPr/>
        </p:nvSpPr>
        <p:spPr bwMode="auto">
          <a:xfrm>
            <a:off x="2971800" y="4267200"/>
            <a:ext cx="2057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biến số </a:t>
            </a:r>
          </a:p>
        </p:txBody>
      </p:sp>
      <p:sp>
        <p:nvSpPr>
          <p:cNvPr id="162845" name="Text Box 29" descr="Oak"/>
          <p:cNvSpPr txBox="1">
            <a:spLocks noChangeArrowheads="1"/>
          </p:cNvSpPr>
          <p:nvPr/>
        </p:nvSpPr>
        <p:spPr bwMode="auto">
          <a:xfrm>
            <a:off x="5143500" y="5087938"/>
            <a:ext cx="2057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bảng </a:t>
            </a:r>
          </a:p>
        </p:txBody>
      </p:sp>
      <p:sp>
        <p:nvSpPr>
          <p:cNvPr id="162846" name="Text Box 30" descr="Oak"/>
          <p:cNvSpPr txBox="1">
            <a:spLocks noChangeArrowheads="1"/>
          </p:cNvSpPr>
          <p:nvPr/>
        </p:nvSpPr>
        <p:spPr bwMode="auto">
          <a:xfrm>
            <a:off x="1905000" y="5592763"/>
            <a:ext cx="2057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công thức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162839" grpId="0"/>
      <p:bldP spid="162840" grpId="0"/>
      <p:bldP spid="162841" grpId="0"/>
      <p:bldP spid="162842" grpId="0"/>
      <p:bldP spid="162844" grpId="0"/>
      <p:bldP spid="162845" grpId="0"/>
      <p:bldP spid="1628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0" y="1600200"/>
            <a:ext cx="8763000" cy="5257800"/>
          </a:xfrm>
          <a:prstGeom prst="rect">
            <a:avLst/>
          </a:prstGeom>
          <a:solidFill>
            <a:srgbClr val="D9E1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 b="1" u="sng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381000" y="2005012"/>
            <a:ext cx="7315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Xét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bậc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nhất</a:t>
            </a:r>
            <a:r>
              <a:rPr lang="en-US" sz="3200" dirty="0">
                <a:solidFill>
                  <a:schemeClr val="tx1"/>
                </a:solidFill>
              </a:rPr>
              <a:t> y = g(x) = 3x + 1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381000" y="26670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dirty="0" err="1">
                <a:solidFill>
                  <a:schemeClr val="tx1"/>
                </a:solidFill>
              </a:rPr>
              <a:t>Hàm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y = g(x) = 3x + 1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           </a:t>
            </a:r>
            <a:r>
              <a:rPr lang="en-US" sz="3200" dirty="0" err="1">
                <a:solidFill>
                  <a:schemeClr val="tx1"/>
                </a:solidFill>
              </a:rPr>
              <a:t>Xác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định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mọi</a:t>
            </a:r>
            <a:r>
              <a:rPr lang="en-US" sz="3200" dirty="0">
                <a:solidFill>
                  <a:schemeClr val="tx1"/>
                </a:solidFill>
              </a:rPr>
              <a:t> x </a:t>
            </a:r>
            <a:r>
              <a:rPr lang="en-US" sz="3200" dirty="0" err="1">
                <a:solidFill>
                  <a:schemeClr val="tx1"/>
                </a:solidFill>
              </a:rPr>
              <a:t>thuộc</a:t>
            </a:r>
            <a:r>
              <a:rPr lang="en-US" sz="3200" dirty="0">
                <a:solidFill>
                  <a:schemeClr val="tx1"/>
                </a:solidFill>
              </a:rPr>
              <a:t> R</a:t>
            </a: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457200" y="3681412"/>
            <a:ext cx="822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dirty="0" err="1">
                <a:solidFill>
                  <a:schemeClr val="tx1"/>
                </a:solidFill>
              </a:rPr>
              <a:t>lấy</a:t>
            </a:r>
            <a:r>
              <a:rPr lang="en-US" sz="3200" dirty="0">
                <a:solidFill>
                  <a:schemeClr val="tx1"/>
                </a:solidFill>
              </a:rPr>
              <a:t> x</a:t>
            </a:r>
            <a:r>
              <a:rPr lang="en-US" sz="3200" baseline="-25000" dirty="0">
                <a:solidFill>
                  <a:schemeClr val="tx1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,</a:t>
            </a:r>
            <a:r>
              <a:rPr lang="en-US" sz="3200" baseline="-25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x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thuộc</a:t>
            </a:r>
            <a:r>
              <a:rPr lang="en-US" sz="3200" dirty="0">
                <a:solidFill>
                  <a:schemeClr val="tx1"/>
                </a:solidFill>
              </a:rPr>
              <a:t> R </a:t>
            </a:r>
            <a:r>
              <a:rPr lang="en-US" sz="3200" dirty="0" err="1">
                <a:solidFill>
                  <a:schemeClr val="tx1"/>
                </a:solidFill>
              </a:rPr>
              <a:t>sao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cho</a:t>
            </a:r>
            <a:r>
              <a:rPr lang="en-US" sz="3200" dirty="0">
                <a:solidFill>
                  <a:schemeClr val="tx1"/>
                </a:solidFill>
              </a:rPr>
              <a:t> x</a:t>
            </a:r>
            <a:r>
              <a:rPr lang="en-US" sz="3200" baseline="-25000" dirty="0">
                <a:solidFill>
                  <a:schemeClr val="tx1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&lt;</a:t>
            </a:r>
            <a:r>
              <a:rPr lang="en-US" sz="3200" baseline="-25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x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hay x</a:t>
            </a:r>
            <a:r>
              <a:rPr lang="en-US" sz="3200" baseline="-25000" dirty="0">
                <a:solidFill>
                  <a:schemeClr val="tx1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baseline="-25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x</a:t>
            </a:r>
            <a:r>
              <a:rPr lang="en-US" sz="3200" baseline="-25000" dirty="0">
                <a:solidFill>
                  <a:schemeClr val="tx1"/>
                </a:solidFill>
              </a:rPr>
              <a:t>2, </a:t>
            </a:r>
            <a:r>
              <a:rPr lang="en-US" sz="3200" dirty="0">
                <a:solidFill>
                  <a:schemeClr val="tx1"/>
                </a:solidFill>
              </a:rPr>
              <a:t>&lt;</a:t>
            </a:r>
            <a:r>
              <a:rPr lang="en-US" sz="3200" baseline="-25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457200" y="426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dirty="0" err="1">
                <a:solidFill>
                  <a:schemeClr val="tx1"/>
                </a:solidFill>
              </a:rPr>
              <a:t>Xét</a:t>
            </a:r>
            <a:r>
              <a:rPr lang="en-US" sz="3200" dirty="0">
                <a:solidFill>
                  <a:schemeClr val="tx1"/>
                </a:solidFill>
              </a:rPr>
              <a:t> g(x</a:t>
            </a:r>
            <a:r>
              <a:rPr lang="en-US" sz="3200" baseline="-25000" dirty="0">
                <a:solidFill>
                  <a:schemeClr val="tx1"/>
                </a:solidFill>
              </a:rPr>
              <a:t>1 </a:t>
            </a:r>
            <a:r>
              <a:rPr lang="en-US" sz="3200" dirty="0">
                <a:solidFill>
                  <a:schemeClr val="tx1"/>
                </a:solidFill>
              </a:rPr>
              <a:t>) - g</a:t>
            </a:r>
            <a:r>
              <a:rPr lang="en-US" sz="3200" baseline="-25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(x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) =  (3x</a:t>
            </a:r>
            <a:r>
              <a:rPr lang="en-US" sz="3200" baseline="-25000" dirty="0">
                <a:solidFill>
                  <a:schemeClr val="tx1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+ 1) – (3x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+ 1)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                           = 3x</a:t>
            </a:r>
            <a:r>
              <a:rPr lang="en-US" sz="3200" baseline="-25000" dirty="0">
                <a:solidFill>
                  <a:schemeClr val="tx1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- 3x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                           =  3(x</a:t>
            </a:r>
            <a:r>
              <a:rPr lang="en-US" sz="3200" baseline="-25000" dirty="0">
                <a:solidFill>
                  <a:schemeClr val="tx1"/>
                </a:solidFill>
              </a:rPr>
              <a:t>1 </a:t>
            </a:r>
            <a:r>
              <a:rPr lang="en-US" sz="3200" dirty="0">
                <a:solidFill>
                  <a:schemeClr val="tx1"/>
                </a:solidFill>
              </a:rPr>
              <a:t>-  </a:t>
            </a:r>
            <a:r>
              <a:rPr lang="en-US" sz="3200" baseline="-25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x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) &lt;0</a:t>
            </a:r>
          </a:p>
        </p:txBody>
      </p:sp>
      <p:sp>
        <p:nvSpPr>
          <p:cNvPr id="271371" name="Rectangle 11"/>
          <p:cNvSpPr>
            <a:spLocks noChangeArrowheads="1"/>
          </p:cNvSpPr>
          <p:nvPr/>
        </p:nvSpPr>
        <p:spPr bwMode="auto">
          <a:xfrm>
            <a:off x="1600200" y="57150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tx1"/>
                </a:solidFill>
              </a:rPr>
              <a:t>hay g(x</a:t>
            </a:r>
            <a:r>
              <a:rPr lang="en-US" sz="3200" baseline="-25000" dirty="0">
                <a:solidFill>
                  <a:schemeClr val="tx1"/>
                </a:solidFill>
              </a:rPr>
              <a:t>1 </a:t>
            </a:r>
            <a:r>
              <a:rPr lang="en-US" sz="3200" dirty="0">
                <a:solidFill>
                  <a:schemeClr val="tx1"/>
                </a:solidFill>
              </a:rPr>
              <a:t>) &lt; g</a:t>
            </a:r>
            <a:r>
              <a:rPr lang="en-US" sz="3200" baseline="-250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(x</a:t>
            </a:r>
            <a:r>
              <a:rPr lang="en-US" sz="3200" baseline="-25000" dirty="0">
                <a:solidFill>
                  <a:schemeClr val="tx1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533400" y="6272212"/>
            <a:ext cx="8001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dirty="0" err="1">
                <a:solidFill>
                  <a:schemeClr val="tx1"/>
                </a:solidFill>
              </a:rPr>
              <a:t>Vậy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y = 3x + 1 </a:t>
            </a:r>
            <a:r>
              <a:rPr lang="en-US" sz="3200" dirty="0" err="1">
                <a:solidFill>
                  <a:schemeClr val="tx1"/>
                </a:solidFill>
              </a:rPr>
              <a:t>đồng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trên</a:t>
            </a:r>
            <a:r>
              <a:rPr lang="en-US" sz="3200" dirty="0">
                <a:solidFill>
                  <a:schemeClr val="tx1"/>
                </a:solidFill>
              </a:rPr>
              <a:t> R.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7" descr="book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8382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3200" b="1" u="sng" dirty="0" smtClean="0">
                <a:solidFill>
                  <a:srgbClr val="3333FF"/>
                </a:solidFill>
              </a:rPr>
              <a:t>2. </a:t>
            </a:r>
            <a:r>
              <a:rPr lang="en-US" sz="3200" b="1" u="sng" dirty="0" err="1" smtClean="0">
                <a:solidFill>
                  <a:srgbClr val="3333FF"/>
                </a:solidFill>
              </a:rPr>
              <a:t>Tính</a:t>
            </a:r>
            <a:r>
              <a:rPr lang="en-US" sz="3200" b="1" u="sng" dirty="0" smtClean="0">
                <a:solidFill>
                  <a:srgbClr val="3333FF"/>
                </a:solidFill>
              </a:rPr>
              <a:t> </a:t>
            </a:r>
            <a:r>
              <a:rPr lang="en-US" sz="3200" b="1" u="sng" dirty="0" err="1" smtClean="0">
                <a:solidFill>
                  <a:srgbClr val="3333FF"/>
                </a:solidFill>
              </a:rPr>
              <a:t>chất</a:t>
            </a:r>
            <a:r>
              <a:rPr lang="en-US" sz="3200" b="1" u="sng" dirty="0" smtClean="0">
                <a:solidFill>
                  <a:srgbClr val="3333FF"/>
                </a:solidFill>
              </a:rPr>
              <a:t>:</a:t>
            </a:r>
            <a:endParaRPr lang="en-US" sz="3200" b="1" u="sn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6" grpId="0"/>
      <p:bldP spid="271366" grpId="1"/>
      <p:bldP spid="271368" grpId="0"/>
      <p:bldP spid="271368" grpId="1"/>
      <p:bldP spid="271369" grpId="0"/>
      <p:bldP spid="271369" grpId="1"/>
      <p:bldP spid="271370" grpId="0"/>
      <p:bldP spid="271370" grpId="1"/>
      <p:bldP spid="271371" grpId="0"/>
      <p:bldP spid="271371" grpId="1"/>
      <p:bldP spid="271372" grpId="0"/>
      <p:bldP spid="271372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solidFill>
            <a:srgbClr val="D9E1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 b="1" u="sng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381000" y="1508125"/>
            <a:ext cx="2209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3300"/>
                </a:solidFill>
                <a:latin typeface="Arial" charset="0"/>
              </a:rPr>
              <a:t>ĐỊNH NGHĨA</a:t>
            </a:r>
          </a:p>
          <a:p>
            <a:pPr algn="l"/>
            <a:r>
              <a:rPr lang="en-US" sz="2800" b="1" u="sng" dirty="0">
                <a:solidFill>
                  <a:srgbClr val="3333FF"/>
                </a:solidFill>
              </a:rPr>
              <a:t>2. </a:t>
            </a:r>
            <a:r>
              <a:rPr lang="en-US" sz="2800" b="1" u="sng" dirty="0" err="1">
                <a:solidFill>
                  <a:srgbClr val="3333FF"/>
                </a:solidFill>
              </a:rPr>
              <a:t>Tính</a:t>
            </a:r>
            <a:r>
              <a:rPr lang="en-US" sz="2800" b="1" u="sng" dirty="0">
                <a:solidFill>
                  <a:srgbClr val="3333FF"/>
                </a:solidFill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</a:rPr>
              <a:t>chất</a:t>
            </a:r>
            <a:r>
              <a:rPr lang="en-US" sz="2800" b="1" u="sng" dirty="0">
                <a:solidFill>
                  <a:srgbClr val="3333FF"/>
                </a:solidFill>
              </a:rPr>
              <a:t>: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2133600" y="1524000"/>
            <a:ext cx="2209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CC"/>
                </a:solidFill>
                <a:latin typeface="Arial" charset="0"/>
              </a:rPr>
              <a:t>y = ax + b  (a ≠ 0)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1311275" y="3352800"/>
            <a:ext cx="6461125" cy="2362200"/>
          </a:xfrm>
          <a:prstGeom prst="rect">
            <a:avLst/>
          </a:prstGeom>
          <a:solidFill>
            <a:srgbClr val="D9E1BD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3333FF"/>
                </a:solidFill>
              </a:rPr>
              <a:t>     </a:t>
            </a:r>
            <a:r>
              <a:rPr lang="en-US" sz="2800" b="1">
                <a:solidFill>
                  <a:srgbClr val="FF0000"/>
                </a:solidFill>
              </a:rPr>
              <a:t>TỔNG QUÁT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3333FF"/>
                </a:solidFill>
              </a:rPr>
              <a:t> </a:t>
            </a:r>
            <a:r>
              <a:rPr lang="en-US" sz="2800">
                <a:solidFill>
                  <a:srgbClr val="3333FF"/>
                </a:solidFill>
              </a:rPr>
              <a:t>Hàm số bậc nhất xác định với mọi giá trị </a:t>
            </a:r>
          </a:p>
          <a:p>
            <a:pPr algn="l">
              <a:spcBef>
                <a:spcPct val="0"/>
              </a:spcBef>
            </a:pPr>
            <a:r>
              <a:rPr lang="en-US" sz="2800">
                <a:solidFill>
                  <a:srgbClr val="3333FF"/>
                </a:solidFill>
              </a:rPr>
              <a:t>của x thuộc R và có tính chất sau : </a:t>
            </a:r>
          </a:p>
          <a:p>
            <a:pPr algn="l">
              <a:spcBef>
                <a:spcPct val="0"/>
              </a:spcBef>
            </a:pPr>
            <a:r>
              <a:rPr lang="en-US" sz="2800">
                <a:solidFill>
                  <a:srgbClr val="3333FF"/>
                </a:solidFill>
              </a:rPr>
              <a:t> a, Đồng biến trên R khi a &gt;0</a:t>
            </a:r>
          </a:p>
          <a:p>
            <a:pPr algn="l">
              <a:spcBef>
                <a:spcPct val="0"/>
              </a:spcBef>
            </a:pPr>
            <a:r>
              <a:rPr lang="en-US" sz="2800">
                <a:solidFill>
                  <a:srgbClr val="3333FF"/>
                </a:solidFill>
              </a:rPr>
              <a:t> b, Nghịch biến trên R khi a &lt; 0</a:t>
            </a:r>
          </a:p>
        </p:txBody>
      </p:sp>
      <p:grpSp>
        <p:nvGrpSpPr>
          <p:cNvPr id="272391" name="Group 7"/>
          <p:cNvGrpSpPr>
            <a:grpSpLocks/>
          </p:cNvGrpSpPr>
          <p:nvPr/>
        </p:nvGrpSpPr>
        <p:grpSpPr bwMode="auto">
          <a:xfrm>
            <a:off x="2590800" y="1981200"/>
            <a:ext cx="2743200" cy="835025"/>
            <a:chOff x="2880" y="1152"/>
            <a:chExt cx="1728" cy="526"/>
          </a:xfrm>
        </p:grpSpPr>
        <p:sp>
          <p:nvSpPr>
            <p:cNvPr id="272392" name="Text Box 8"/>
            <p:cNvSpPr txBox="1">
              <a:spLocks noChangeArrowheads="1"/>
            </p:cNvSpPr>
            <p:nvPr/>
          </p:nvSpPr>
          <p:spPr bwMode="auto">
            <a:xfrm>
              <a:off x="2880" y="1152"/>
              <a:ext cx="1728" cy="526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 b="1">
                  <a:solidFill>
                    <a:srgbClr val="0000CC"/>
                  </a:solidFill>
                  <a:latin typeface="Arial" charset="0"/>
                </a:rPr>
                <a:t>TXĐ </a:t>
              </a:r>
            </a:p>
            <a:p>
              <a:pPr algn="l">
                <a:spcBef>
                  <a:spcPct val="0"/>
                </a:spcBef>
              </a:pPr>
              <a:r>
                <a:rPr lang="en-US" sz="1600" b="1">
                  <a:solidFill>
                    <a:srgbClr val="3333FF"/>
                  </a:solidFill>
                </a:rPr>
                <a:t>Đồng biến trên R khi a &gt;0</a:t>
              </a:r>
            </a:p>
            <a:p>
              <a:pPr algn="l">
                <a:spcBef>
                  <a:spcPct val="0"/>
                </a:spcBef>
              </a:pPr>
              <a:r>
                <a:rPr lang="en-US" sz="1600" b="1">
                  <a:solidFill>
                    <a:srgbClr val="3333FF"/>
                  </a:solidFill>
                </a:rPr>
                <a:t>Nghịch biến trên R khi a &lt; 0</a:t>
              </a:r>
              <a:endParaRPr lang="en-US" sz="1600" b="1">
                <a:solidFill>
                  <a:srgbClr val="0000CC"/>
                </a:solidFill>
                <a:latin typeface="Arial" charset="0"/>
              </a:endParaRPr>
            </a:p>
          </p:txBody>
        </p:sp>
        <p:graphicFrame>
          <p:nvGraphicFramePr>
            <p:cNvPr id="272393" name="Object 9"/>
            <p:cNvGraphicFramePr>
              <a:graphicFrameLocks noChangeAspect="1"/>
            </p:cNvGraphicFramePr>
            <p:nvPr/>
          </p:nvGraphicFramePr>
          <p:xfrm>
            <a:off x="3216" y="1170"/>
            <a:ext cx="480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00" name="Equation" r:id="rId3" imgW="469800" imgH="177480" progId="Equation.DSMT4">
                    <p:embed/>
                  </p:oleObj>
                </mc:Choice>
                <mc:Fallback>
                  <p:oleObj name="Equation" r:id="rId3" imgW="46980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170"/>
                          <a:ext cx="480" cy="182"/>
                        </a:xfrm>
                        <a:prstGeom prst="rect">
                          <a:avLst/>
                        </a:prstGeom>
                        <a:solidFill>
                          <a:srgbClr val="66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2394" name="Rectangle 10"/>
          <p:cNvSpPr>
            <a:spLocks noChangeArrowheads="1"/>
          </p:cNvSpPr>
          <p:nvPr/>
        </p:nvSpPr>
        <p:spPr bwMode="auto">
          <a:xfrm>
            <a:off x="228600" y="990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u="sng" dirty="0" err="1">
                <a:solidFill>
                  <a:srgbClr val="3333FF"/>
                </a:solidFill>
              </a:rPr>
              <a:t>Khái</a:t>
            </a:r>
            <a:r>
              <a:rPr lang="en-US" sz="2800" b="1" u="sng" dirty="0">
                <a:solidFill>
                  <a:srgbClr val="3333FF"/>
                </a:solidFill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</a:rPr>
              <a:t>niệm</a:t>
            </a:r>
            <a:r>
              <a:rPr lang="en-US" sz="2800" b="1" u="sng" dirty="0">
                <a:solidFill>
                  <a:srgbClr val="3333FF"/>
                </a:solidFill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</a:rPr>
              <a:t>về</a:t>
            </a:r>
            <a:r>
              <a:rPr lang="en-US" sz="2800" b="1" u="sng" dirty="0">
                <a:solidFill>
                  <a:srgbClr val="3333FF"/>
                </a:solidFill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</a:rPr>
              <a:t>hàm</a:t>
            </a:r>
            <a:r>
              <a:rPr lang="en-US" sz="2800" b="1" u="sng" dirty="0">
                <a:solidFill>
                  <a:srgbClr val="3333FF"/>
                </a:solidFill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</a:rPr>
              <a:t>số</a:t>
            </a:r>
            <a:r>
              <a:rPr lang="en-US" sz="2800" b="1" u="sng" dirty="0">
                <a:solidFill>
                  <a:srgbClr val="3333FF"/>
                </a:solidFill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  <a:latin typeface=".VnArial Narrow" pitchFamily="34" charset="0"/>
              </a:rPr>
              <a:t>bậc</a:t>
            </a:r>
            <a:r>
              <a:rPr lang="en-US" sz="2800" b="1" u="sng" dirty="0">
                <a:solidFill>
                  <a:srgbClr val="3333FF"/>
                </a:solidFill>
              </a:rPr>
              <a:t> </a:t>
            </a:r>
            <a:r>
              <a:rPr lang="en-US" sz="2800" b="1" u="sng" dirty="0" err="1">
                <a:solidFill>
                  <a:srgbClr val="3333FF"/>
                </a:solidFill>
              </a:rPr>
              <a:t>nhất</a:t>
            </a:r>
            <a:endParaRPr lang="en-US" sz="2800" b="1" u="sng" dirty="0">
              <a:solidFill>
                <a:srgbClr val="3333FF"/>
              </a:solidFill>
            </a:endParaRPr>
          </a:p>
        </p:txBody>
      </p:sp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1295400" y="3352800"/>
            <a:ext cx="6461125" cy="2362200"/>
          </a:xfrm>
          <a:prstGeom prst="rect">
            <a:avLst/>
          </a:prstGeom>
          <a:solidFill>
            <a:srgbClr val="D9E1BD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3333FF"/>
                </a:solidFill>
              </a:rPr>
              <a:t>     </a:t>
            </a:r>
            <a:r>
              <a:rPr lang="en-US" sz="2800" b="1" dirty="0">
                <a:solidFill>
                  <a:srgbClr val="FF0000"/>
                </a:solidFill>
              </a:rPr>
              <a:t>TỔNG QUÁT</a:t>
            </a:r>
          </a:p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Hàm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số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bậc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nhất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xác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định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với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mọi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giá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trị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</a:p>
          <a:p>
            <a:pPr algn="l">
              <a:spcBef>
                <a:spcPct val="0"/>
              </a:spcBef>
            </a:pPr>
            <a:r>
              <a:rPr lang="en-US" sz="2800" dirty="0" err="1">
                <a:solidFill>
                  <a:srgbClr val="3333FF"/>
                </a:solidFill>
              </a:rPr>
              <a:t>của</a:t>
            </a:r>
            <a:r>
              <a:rPr lang="en-US" sz="2800" dirty="0">
                <a:solidFill>
                  <a:srgbClr val="3333FF"/>
                </a:solidFill>
              </a:rPr>
              <a:t> x </a:t>
            </a:r>
            <a:r>
              <a:rPr lang="en-US" sz="2800" dirty="0" err="1">
                <a:solidFill>
                  <a:srgbClr val="3333FF"/>
                </a:solidFill>
              </a:rPr>
              <a:t>thuộc</a:t>
            </a:r>
            <a:r>
              <a:rPr lang="en-US" sz="2800" dirty="0">
                <a:solidFill>
                  <a:srgbClr val="3333FF"/>
                </a:solidFill>
              </a:rPr>
              <a:t> R </a:t>
            </a:r>
            <a:r>
              <a:rPr lang="en-US" sz="2800" dirty="0" err="1">
                <a:solidFill>
                  <a:srgbClr val="3333FF"/>
                </a:solidFill>
              </a:rPr>
              <a:t>và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có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tính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chất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sau</a:t>
            </a:r>
            <a:r>
              <a:rPr lang="en-US" sz="2800" dirty="0">
                <a:solidFill>
                  <a:srgbClr val="3333FF"/>
                </a:solidFill>
              </a:rPr>
              <a:t> : </a:t>
            </a:r>
          </a:p>
          <a:p>
            <a:pPr algn="l">
              <a:spcBef>
                <a:spcPct val="0"/>
              </a:spcBef>
            </a:pPr>
            <a:r>
              <a:rPr lang="en-US" sz="2800" dirty="0">
                <a:solidFill>
                  <a:srgbClr val="3333FF"/>
                </a:solidFill>
              </a:rPr>
              <a:t> a, </a:t>
            </a:r>
            <a:r>
              <a:rPr lang="en-US" sz="2800" dirty="0" err="1">
                <a:solidFill>
                  <a:srgbClr val="3333FF"/>
                </a:solidFill>
              </a:rPr>
              <a:t>Đồng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biến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trên</a:t>
            </a:r>
            <a:r>
              <a:rPr lang="en-US" sz="2800" dirty="0">
                <a:solidFill>
                  <a:srgbClr val="3333FF"/>
                </a:solidFill>
              </a:rPr>
              <a:t> R </a:t>
            </a:r>
            <a:r>
              <a:rPr lang="en-US" sz="2800" dirty="0" err="1">
                <a:solidFill>
                  <a:srgbClr val="3333FF"/>
                </a:solidFill>
              </a:rPr>
              <a:t>khi</a:t>
            </a:r>
            <a:r>
              <a:rPr lang="en-US" sz="2800" dirty="0">
                <a:solidFill>
                  <a:srgbClr val="3333FF"/>
                </a:solidFill>
              </a:rPr>
              <a:t> a &gt;0</a:t>
            </a:r>
          </a:p>
          <a:p>
            <a:pPr algn="l">
              <a:spcBef>
                <a:spcPct val="0"/>
              </a:spcBef>
            </a:pPr>
            <a:r>
              <a:rPr lang="en-US" sz="2800" dirty="0">
                <a:solidFill>
                  <a:srgbClr val="3333FF"/>
                </a:solidFill>
              </a:rPr>
              <a:t> b, </a:t>
            </a:r>
            <a:r>
              <a:rPr lang="en-US" sz="2800" dirty="0" err="1">
                <a:solidFill>
                  <a:srgbClr val="3333FF"/>
                </a:solidFill>
              </a:rPr>
              <a:t>Nghịch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biến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dirty="0" err="1">
                <a:solidFill>
                  <a:srgbClr val="3333FF"/>
                </a:solidFill>
              </a:rPr>
              <a:t>trên</a:t>
            </a:r>
            <a:r>
              <a:rPr lang="en-US" sz="2800" dirty="0">
                <a:solidFill>
                  <a:srgbClr val="3333FF"/>
                </a:solidFill>
              </a:rPr>
              <a:t> R </a:t>
            </a:r>
            <a:r>
              <a:rPr lang="en-US" sz="2800" dirty="0" err="1">
                <a:solidFill>
                  <a:srgbClr val="3333FF"/>
                </a:solidFill>
              </a:rPr>
              <a:t>khi</a:t>
            </a:r>
            <a:r>
              <a:rPr lang="en-US" sz="2800" dirty="0">
                <a:solidFill>
                  <a:srgbClr val="3333FF"/>
                </a:solidFill>
              </a:rPr>
              <a:t> a &lt; 0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3" name="Picture 17" descr="book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6 L 3.33333E-6 -0.255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5" grpId="0" animBg="1"/>
      <p:bldP spid="2723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228600" y="990600"/>
            <a:ext cx="8686800" cy="5638800"/>
          </a:xfrm>
          <a:prstGeom prst="rect">
            <a:avLst/>
          </a:prstGeom>
          <a:solidFill>
            <a:srgbClr val="D9E1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 b="1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ph type="title"/>
          </p:nvPr>
        </p:nvGraphicFramePr>
        <p:xfrm>
          <a:off x="212725" y="2286000"/>
          <a:ext cx="8626475" cy="4343401"/>
        </p:xfrm>
        <a:graphic>
          <a:graphicData uri="http://schemas.openxmlformats.org/drawingml/2006/table">
            <a:tbl>
              <a:tblPr/>
              <a:tblGrid>
                <a:gridCol w="1920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Hàm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Hàm số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bậc nhất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Hệ số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Hệ số   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Hàm số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biến, nghịch biến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=x+2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Wingdings" pitchFamily="2" charset="2"/>
                        </a:rPr>
                        <a:t>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2x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- 1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4 - 5x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Wingdings" pitchFamily="2" charset="2"/>
                        </a:rPr>
                        <a:t>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0x + 4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0,5x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Wingdings" pitchFamily="2" charset="2"/>
                        </a:rPr>
                        <a:t>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(m-1)x 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Wingdings" pitchFamily="2" charset="2"/>
                        </a:rPr>
                        <a:t>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(nếu 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≠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m 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76533" name="Rectangle 53"/>
          <p:cNvSpPr>
            <a:spLocks noChangeArrowheads="1"/>
          </p:cNvSpPr>
          <p:nvPr/>
        </p:nvSpPr>
        <p:spPr bwMode="auto">
          <a:xfrm>
            <a:off x="6705600" y="3352800"/>
            <a:ext cx="1752600" cy="762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Đồng biến</a:t>
            </a:r>
            <a:endParaRPr lang="en-US" sz="4000">
              <a:solidFill>
                <a:srgbClr val="3333FF"/>
              </a:solidFill>
            </a:endParaRPr>
          </a:p>
        </p:txBody>
      </p:sp>
      <p:sp>
        <p:nvSpPr>
          <p:cNvPr id="276534" name="Rectangle 54"/>
          <p:cNvSpPr>
            <a:spLocks noChangeArrowheads="1"/>
          </p:cNvSpPr>
          <p:nvPr/>
        </p:nvSpPr>
        <p:spPr bwMode="auto">
          <a:xfrm>
            <a:off x="6553200" y="4419600"/>
            <a:ext cx="2209800" cy="762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Nghịch biến</a:t>
            </a:r>
            <a:endParaRPr lang="en-US" sz="4000">
              <a:solidFill>
                <a:srgbClr val="3333FF"/>
              </a:solidFill>
            </a:endParaRPr>
          </a:p>
        </p:txBody>
      </p:sp>
      <p:sp>
        <p:nvSpPr>
          <p:cNvPr id="276535" name="Rectangle 55"/>
          <p:cNvSpPr>
            <a:spLocks noChangeArrowheads="1"/>
          </p:cNvSpPr>
          <p:nvPr/>
        </p:nvSpPr>
        <p:spPr bwMode="auto">
          <a:xfrm>
            <a:off x="6705600" y="5410200"/>
            <a:ext cx="1752600" cy="762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Đồng biến</a:t>
            </a:r>
            <a:endParaRPr lang="en-US" sz="4000">
              <a:solidFill>
                <a:srgbClr val="3333FF"/>
              </a:solidFill>
            </a:endParaRPr>
          </a:p>
        </p:txBody>
      </p:sp>
      <p:sp>
        <p:nvSpPr>
          <p:cNvPr id="276537" name="Rectangle 57"/>
          <p:cNvSpPr>
            <a:spLocks noChangeArrowheads="1"/>
          </p:cNvSpPr>
          <p:nvPr/>
        </p:nvSpPr>
        <p:spPr bwMode="auto">
          <a:xfrm>
            <a:off x="6096000" y="5791200"/>
            <a:ext cx="2971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Đồng biến khi m&gt;1</a:t>
            </a:r>
            <a:endParaRPr lang="en-US" sz="4000">
              <a:solidFill>
                <a:srgbClr val="3333FF"/>
              </a:solidFill>
            </a:endParaRPr>
          </a:p>
        </p:txBody>
      </p:sp>
      <p:sp>
        <p:nvSpPr>
          <p:cNvPr id="276538" name="Rectangle 58"/>
          <p:cNvSpPr>
            <a:spLocks noChangeArrowheads="1"/>
          </p:cNvSpPr>
          <p:nvPr/>
        </p:nvSpPr>
        <p:spPr bwMode="auto">
          <a:xfrm>
            <a:off x="6400800" y="60198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>
                <a:solidFill>
                  <a:srgbClr val="3333FF"/>
                </a:solidFill>
              </a:rPr>
              <a:t>Nghịch biến khi m&lt;1</a:t>
            </a:r>
            <a:endParaRPr lang="en-US" sz="4000">
              <a:solidFill>
                <a:srgbClr val="3333FF"/>
              </a:solidFill>
            </a:endParaRPr>
          </a:p>
        </p:txBody>
      </p:sp>
      <p:sp>
        <p:nvSpPr>
          <p:cNvPr id="276539" name="Text Box 59"/>
          <p:cNvSpPr txBox="1">
            <a:spLocks noChangeArrowheads="1"/>
          </p:cNvSpPr>
          <p:nvPr/>
        </p:nvSpPr>
        <p:spPr bwMode="auto">
          <a:xfrm>
            <a:off x="5638800" y="1071563"/>
            <a:ext cx="22860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CC"/>
                </a:solidFill>
                <a:latin typeface="Arial" charset="0"/>
              </a:rPr>
              <a:t>y = ax + b  (a ≠ 0)</a:t>
            </a:r>
          </a:p>
        </p:txBody>
      </p:sp>
      <p:sp>
        <p:nvSpPr>
          <p:cNvPr id="276540" name="Text Box 60"/>
          <p:cNvSpPr txBox="1">
            <a:spLocks noChangeArrowheads="1"/>
          </p:cNvSpPr>
          <p:nvPr/>
        </p:nvSpPr>
        <p:spPr bwMode="auto">
          <a:xfrm>
            <a:off x="228600" y="1447800"/>
            <a:ext cx="213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2800" b="1" u="sng">
                <a:solidFill>
                  <a:srgbClr val="3333FF"/>
                </a:solidFill>
              </a:rPr>
              <a:t>2. Tính chất:</a:t>
            </a:r>
          </a:p>
        </p:txBody>
      </p:sp>
      <p:grpSp>
        <p:nvGrpSpPr>
          <p:cNvPr id="276541" name="Group 61"/>
          <p:cNvGrpSpPr>
            <a:grpSpLocks/>
          </p:cNvGrpSpPr>
          <p:nvPr/>
        </p:nvGrpSpPr>
        <p:grpSpPr bwMode="auto">
          <a:xfrm>
            <a:off x="2438400" y="1450975"/>
            <a:ext cx="2743200" cy="835025"/>
            <a:chOff x="2880" y="1152"/>
            <a:chExt cx="1728" cy="526"/>
          </a:xfrm>
        </p:grpSpPr>
        <p:sp>
          <p:nvSpPr>
            <p:cNvPr id="276542" name="Text Box 62"/>
            <p:cNvSpPr txBox="1">
              <a:spLocks noChangeArrowheads="1"/>
            </p:cNvSpPr>
            <p:nvPr/>
          </p:nvSpPr>
          <p:spPr bwMode="auto">
            <a:xfrm>
              <a:off x="2880" y="1152"/>
              <a:ext cx="1728" cy="52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600" b="1">
                  <a:solidFill>
                    <a:srgbClr val="0000CC"/>
                  </a:solidFill>
                  <a:latin typeface="Arial" charset="0"/>
                </a:rPr>
                <a:t>TXĐ </a:t>
              </a:r>
            </a:p>
            <a:p>
              <a:pPr algn="l">
                <a:spcBef>
                  <a:spcPct val="0"/>
                </a:spcBef>
              </a:pPr>
              <a:r>
                <a:rPr lang="en-US" sz="1600" b="1">
                  <a:solidFill>
                    <a:srgbClr val="3333FF"/>
                  </a:solidFill>
                </a:rPr>
                <a:t>Đồng biến trên R khi a &gt;0</a:t>
              </a:r>
            </a:p>
            <a:p>
              <a:pPr algn="l">
                <a:spcBef>
                  <a:spcPct val="0"/>
                </a:spcBef>
              </a:pPr>
              <a:r>
                <a:rPr lang="en-US" sz="1600" b="1">
                  <a:solidFill>
                    <a:srgbClr val="3333FF"/>
                  </a:solidFill>
                </a:rPr>
                <a:t>Nghịch biến trên R khi a &lt; 0</a:t>
              </a:r>
              <a:endParaRPr lang="en-US" sz="1600" b="1">
                <a:solidFill>
                  <a:srgbClr val="0000CC"/>
                </a:solidFill>
                <a:latin typeface="Arial" charset="0"/>
              </a:endParaRPr>
            </a:p>
          </p:txBody>
        </p:sp>
        <p:graphicFrame>
          <p:nvGraphicFramePr>
            <p:cNvPr id="276543" name="Object 63"/>
            <p:cNvGraphicFramePr>
              <a:graphicFrameLocks noChangeAspect="1"/>
            </p:cNvGraphicFramePr>
            <p:nvPr/>
          </p:nvGraphicFramePr>
          <p:xfrm>
            <a:off x="3216" y="1170"/>
            <a:ext cx="480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9" name="Equation" r:id="rId3" imgW="469800" imgH="177480" progId="Equation.DSMT4">
                    <p:embed/>
                  </p:oleObj>
                </mc:Choice>
                <mc:Fallback>
                  <p:oleObj name="Equation" r:id="rId3" imgW="469800" imgH="177480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170"/>
                          <a:ext cx="480" cy="1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44" name="Rectangle 64"/>
          <p:cNvSpPr>
            <a:spLocks noChangeArrowheads="1"/>
          </p:cNvSpPr>
          <p:nvPr/>
        </p:nvSpPr>
        <p:spPr bwMode="auto">
          <a:xfrm>
            <a:off x="228600" y="990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3333FF"/>
                </a:solidFill>
              </a:rPr>
              <a:t>1. </a:t>
            </a:r>
            <a:r>
              <a:rPr lang="en-US" sz="2800" b="1" u="sng">
                <a:solidFill>
                  <a:srgbClr val="3333FF"/>
                </a:solidFill>
              </a:rPr>
              <a:t>Khái niệm về hàm số </a:t>
            </a:r>
            <a:r>
              <a:rPr lang="en-US" sz="2800" b="1" u="sng">
                <a:solidFill>
                  <a:srgbClr val="3333FF"/>
                </a:solidFill>
                <a:latin typeface=".VnArial Narrow" pitchFamily="34" charset="0"/>
              </a:rPr>
              <a:t>bậc</a:t>
            </a:r>
            <a:r>
              <a:rPr lang="en-US" sz="2800" b="1" u="sng">
                <a:solidFill>
                  <a:srgbClr val="3333FF"/>
                </a:solidFill>
              </a:rPr>
              <a:t> nhất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7" name="Picture 17" descr="book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276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276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276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276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2000"/>
                                        <p:tgtEl>
                                          <p:spTgt spid="276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3" grpId="0" animBg="1"/>
      <p:bldP spid="276533" grpId="1" animBg="1"/>
      <p:bldP spid="276534" grpId="0" animBg="1"/>
      <p:bldP spid="276534" grpId="1" animBg="1"/>
      <p:bldP spid="276535" grpId="0" animBg="1"/>
      <p:bldP spid="276535" grpId="1" animBg="1"/>
      <p:bldP spid="276537" grpId="0"/>
      <p:bldP spid="276537" grpId="1"/>
      <p:bldP spid="276538" grpId="0"/>
      <p:bldP spid="2765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vi-VN" sz="4000" b="1" dirty="0" smtClean="0">
                <a:solidFill>
                  <a:schemeClr val="tx1"/>
                </a:solidFill>
              </a:rPr>
              <a:t>LUYỆN TẬP</a:t>
            </a:r>
            <a:r>
              <a:rPr lang="en-US" sz="4000" b="1" dirty="0" smtClean="0">
                <a:solidFill>
                  <a:schemeClr val="tx1"/>
                </a:solidFill>
              </a:rPr>
              <a:t> 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8556775" cy="977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57568"/>
            <a:ext cx="3035456" cy="2902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78" y="1469363"/>
            <a:ext cx="4155042" cy="2706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57577"/>
            <a:ext cx="5645440" cy="2400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5029200"/>
            <a:ext cx="4278388" cy="5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1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375791" cy="437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" y="762000"/>
            <a:ext cx="9144000" cy="3937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91" y="4871765"/>
            <a:ext cx="8305800" cy="12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3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4613"/>
            <a:ext cx="9067800" cy="3820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" y="228600"/>
            <a:ext cx="8305800" cy="126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504707"/>
            <a:ext cx="7170312" cy="9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9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295400"/>
            <a:ext cx="9067800" cy="3032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5105400"/>
            <a:ext cx="8382000" cy="8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8726118" cy="1009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8153400" cy="490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507012" cy="1047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640381" cy="498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124200"/>
            <a:ext cx="4011667" cy="22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7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"/>
            <a:ext cx="8602275" cy="924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47800"/>
            <a:ext cx="6163163" cy="45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5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9154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/>
              <a:t>2. Cho hàm số y = f(x) xác định với mọi x thuộc R</a:t>
            </a:r>
          </a:p>
          <a:p>
            <a:pPr algn="l"/>
            <a:r>
              <a:rPr lang="en-US" sz="3200" b="1"/>
              <a:t>Với x</a:t>
            </a:r>
            <a:r>
              <a:rPr lang="en-US" sz="3200" b="1" baseline="-25000"/>
              <a:t>1</a:t>
            </a:r>
            <a:r>
              <a:rPr lang="en-US" sz="3200" b="1"/>
              <a:t> , </a:t>
            </a:r>
            <a:r>
              <a:rPr lang="en-US" sz="3200" b="1" baseline="30000"/>
              <a:t> </a:t>
            </a:r>
            <a:r>
              <a:rPr lang="en-US" sz="3200" b="1"/>
              <a:t>x</a:t>
            </a:r>
            <a:r>
              <a:rPr lang="en-US" sz="3200" b="1" baseline="-25000"/>
              <a:t>2</a:t>
            </a:r>
            <a:r>
              <a:rPr lang="en-US" sz="3200" b="1"/>
              <a:t> bất kì thuộc R:</a:t>
            </a:r>
          </a:p>
          <a:p>
            <a:pPr algn="l"/>
            <a:r>
              <a:rPr lang="en-US" sz="3200" b="1"/>
              <a:t>Nếu x</a:t>
            </a:r>
            <a:r>
              <a:rPr lang="en-US" sz="3200" b="1" baseline="-25000"/>
              <a:t>1</a:t>
            </a:r>
            <a:r>
              <a:rPr lang="en-US" sz="3200" b="1"/>
              <a:t> &lt; x</a:t>
            </a:r>
            <a:r>
              <a:rPr lang="en-US" sz="3200" b="1" baseline="-25000"/>
              <a:t>2</a:t>
            </a:r>
            <a:r>
              <a:rPr lang="en-US" sz="3200" b="1"/>
              <a:t> mà f(x</a:t>
            </a:r>
            <a:r>
              <a:rPr lang="en-US" sz="3200" b="1" baseline="-25000"/>
              <a:t>1</a:t>
            </a:r>
            <a:r>
              <a:rPr lang="en-US" sz="3200" b="1"/>
              <a:t>) &lt; f(x</a:t>
            </a:r>
            <a:r>
              <a:rPr lang="en-US" sz="3200" b="1" baseline="-25000"/>
              <a:t>2</a:t>
            </a:r>
            <a:r>
              <a:rPr lang="en-US" sz="3200" b="1"/>
              <a:t>) thì hàm số y = f(x) ……………… trên R</a:t>
            </a:r>
          </a:p>
          <a:p>
            <a:pPr algn="l"/>
            <a:r>
              <a:rPr lang="en-US" sz="3200" b="1"/>
              <a:t>Nếu x</a:t>
            </a:r>
            <a:r>
              <a:rPr lang="en-US" sz="3200" b="1" baseline="-25000"/>
              <a:t>1</a:t>
            </a:r>
            <a:r>
              <a:rPr lang="en-US" sz="3200" b="1"/>
              <a:t> &lt; x</a:t>
            </a:r>
            <a:r>
              <a:rPr lang="en-US" sz="3200" b="1" baseline="-25000"/>
              <a:t>2</a:t>
            </a:r>
            <a:r>
              <a:rPr lang="en-US" sz="3200" b="1"/>
              <a:t> mà f(x</a:t>
            </a:r>
            <a:r>
              <a:rPr lang="en-US" sz="3200" b="1" baseline="-25000"/>
              <a:t>1</a:t>
            </a:r>
            <a:r>
              <a:rPr lang="en-US" sz="3200" b="1"/>
              <a:t>) &gt; f(x</a:t>
            </a:r>
            <a:r>
              <a:rPr lang="en-US" sz="3200" b="1" baseline="-25000"/>
              <a:t>2</a:t>
            </a:r>
            <a:r>
              <a:rPr lang="en-US" sz="3200" b="1"/>
              <a:t>) thì hàm số y = f(x) ……………… trên R</a:t>
            </a:r>
          </a:p>
          <a:p>
            <a:pPr algn="l"/>
            <a:endParaRPr lang="en-US" sz="3200" b="1"/>
          </a:p>
        </p:txBody>
      </p:sp>
      <p:sp>
        <p:nvSpPr>
          <p:cNvPr id="235525" name="Text Box 5" descr="Oak"/>
          <p:cNvSpPr txBox="1">
            <a:spLocks noChangeArrowheads="1"/>
          </p:cNvSpPr>
          <p:nvPr/>
        </p:nvSpPr>
        <p:spPr bwMode="auto">
          <a:xfrm>
            <a:off x="457200" y="3990975"/>
            <a:ext cx="18859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đồng biến</a:t>
            </a:r>
          </a:p>
        </p:txBody>
      </p:sp>
      <p:sp>
        <p:nvSpPr>
          <p:cNvPr id="235526" name="Text Box 6" descr="Oak"/>
          <p:cNvSpPr txBox="1">
            <a:spLocks noChangeArrowheads="1"/>
          </p:cNvSpPr>
          <p:nvPr/>
        </p:nvSpPr>
        <p:spPr bwMode="auto">
          <a:xfrm>
            <a:off x="381000" y="5210175"/>
            <a:ext cx="22288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nghịch biến </a:t>
            </a:r>
          </a:p>
        </p:txBody>
      </p:sp>
      <p:sp>
        <p:nvSpPr>
          <p:cNvPr id="235527" name="Rectangle 7" descr="Oak"/>
          <p:cNvSpPr>
            <a:spLocks noChangeArrowheads="1"/>
          </p:cNvSpPr>
          <p:nvPr/>
        </p:nvSpPr>
        <p:spPr bwMode="auto">
          <a:xfrm>
            <a:off x="533400" y="1030288"/>
            <a:ext cx="83820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chemeClr val="tx1"/>
                </a:solidFill>
              </a:rPr>
              <a:t>Hãy điền từ hoặc cụm từ thích hợp vào ô trống để có kết quả đúng</a:t>
            </a:r>
          </a:p>
        </p:txBody>
      </p:sp>
      <p:sp>
        <p:nvSpPr>
          <p:cNvPr id="235528" name="AutoShape 8"/>
          <p:cNvSpPr>
            <a:spLocks noChangeArrowheads="1"/>
          </p:cNvSpPr>
          <p:nvPr/>
        </p:nvSpPr>
        <p:spPr bwMode="auto">
          <a:xfrm>
            <a:off x="990600" y="0"/>
            <a:ext cx="7162800" cy="838200"/>
          </a:xfrm>
          <a:prstGeom prst="flowChartAlternateProcess">
            <a:avLst/>
          </a:prstGeom>
          <a:gradFill rotWithShape="0">
            <a:gsLst>
              <a:gs pos="0">
                <a:srgbClr val="000099"/>
              </a:gs>
              <a:gs pos="100000">
                <a:srgbClr val="FFFF99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KHỞI ĐỘNG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25" grpId="0"/>
      <p:bldP spid="2355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4697" cy="933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1338"/>
            <a:ext cx="4429446" cy="216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6" y="2494528"/>
            <a:ext cx="7996234" cy="745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29000"/>
            <a:ext cx="3993707" cy="1876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199" y="4495800"/>
            <a:ext cx="4392247" cy="20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7640116" cy="533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624914"/>
            <a:ext cx="5486001" cy="286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058664"/>
            <a:ext cx="2819794" cy="1247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613308"/>
            <a:ext cx="8305800" cy="270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716591" cy="800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66800"/>
            <a:ext cx="8640381" cy="2410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69042"/>
            <a:ext cx="7602011" cy="60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9" y="4078727"/>
            <a:ext cx="8821381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"/>
            <a:ext cx="8678486" cy="268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90800"/>
            <a:ext cx="7010400" cy="682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352800"/>
            <a:ext cx="5715000" cy="32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"/>
            <a:ext cx="5468004" cy="533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69024"/>
            <a:ext cx="7487695" cy="4048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35" y="4366217"/>
            <a:ext cx="4896533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1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7239000" cy="4810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86400"/>
            <a:ext cx="828790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192643" cy="2210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096"/>
            <a:ext cx="8287907" cy="457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34948"/>
            <a:ext cx="7544853" cy="2076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0" y="5105400"/>
            <a:ext cx="8316486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3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3" y="143341"/>
            <a:ext cx="6324600" cy="1990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90399"/>
            <a:ext cx="4678857" cy="4410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966" y="2133600"/>
            <a:ext cx="5334000" cy="293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497" y="3642021"/>
            <a:ext cx="2505425" cy="125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046" y="5828849"/>
            <a:ext cx="5353797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5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304800" y="1558925"/>
            <a:ext cx="8534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vi-VN" sz="2800" b="1" u="sng" dirty="0" smtClean="0">
                <a:solidFill>
                  <a:srgbClr val="FF0066"/>
                </a:solidFill>
                <a:latin typeface="+mn-lt"/>
              </a:rPr>
              <a:t>Bà</a:t>
            </a:r>
            <a:r>
              <a:rPr lang="en-US" sz="2800" b="1" u="sng" dirty="0" err="1" smtClean="0">
                <a:solidFill>
                  <a:srgbClr val="FF0066"/>
                </a:solidFill>
                <a:latin typeface="+mn-lt"/>
              </a:rPr>
              <a:t>i</a:t>
            </a:r>
            <a:r>
              <a:rPr lang="en-US" sz="2800" b="1" u="sng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vi-VN" sz="2800" b="1" u="sng" dirty="0" smtClean="0">
                <a:solidFill>
                  <a:srgbClr val="FF0066"/>
                </a:solidFill>
                <a:latin typeface="+mn-lt"/>
              </a:rPr>
              <a:t>tậ</a:t>
            </a:r>
            <a:r>
              <a:rPr lang="en-US" sz="2800" b="1" u="sng" dirty="0" smtClean="0">
                <a:solidFill>
                  <a:srgbClr val="FF0066"/>
                </a:solidFill>
                <a:latin typeface="+mn-lt"/>
              </a:rPr>
              <a:t>p1</a:t>
            </a:r>
            <a:r>
              <a:rPr lang="en-US" sz="2800" b="1" dirty="0">
                <a:solidFill>
                  <a:srgbClr val="FF0066"/>
                </a:solidFill>
                <a:latin typeface="+mn-lt"/>
              </a:rPr>
              <a:t>:</a:t>
            </a:r>
            <a:r>
              <a:rPr lang="en-US" sz="2800" dirty="0">
                <a:solidFill>
                  <a:srgbClr val="FF0066"/>
                </a:solidFill>
                <a:latin typeface="+mn-lt"/>
              </a:rPr>
              <a:t> </a:t>
            </a:r>
            <a:endParaRPr lang="en-US" sz="2800" b="1" i="1" dirty="0">
              <a:solidFill>
                <a:srgbClr val="FF0066"/>
              </a:solidFill>
              <a:latin typeface="+mn-lt"/>
            </a:endParaRPr>
          </a:p>
          <a:p>
            <a:pPr marL="342900" indent="-342900" algn="l"/>
            <a:r>
              <a:rPr lang="en-US" sz="2800" dirty="0">
                <a:solidFill>
                  <a:srgbClr val="FF0066"/>
                </a:solidFill>
                <a:latin typeface="+mn-lt"/>
              </a:rPr>
              <a:t>Cho </a:t>
            </a:r>
            <a:r>
              <a:rPr lang="vi-VN" sz="2800" dirty="0" smtClean="0">
                <a:solidFill>
                  <a:srgbClr val="FF0066"/>
                </a:solidFill>
                <a:latin typeface="+mn-lt"/>
              </a:rPr>
              <a:t>hà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m </a:t>
            </a:r>
            <a:r>
              <a:rPr lang="vi-VN" sz="2800" dirty="0" smtClean="0">
                <a:solidFill>
                  <a:srgbClr val="FF0066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y = (m-2)x + 3   (m </a:t>
            </a:r>
            <a:r>
              <a:rPr lang="vi-VN" sz="2800" dirty="0" smtClean="0">
                <a:solidFill>
                  <a:srgbClr val="FF0066"/>
                </a:solidFill>
                <a:latin typeface="+mn-lt"/>
              </a:rPr>
              <a:t>là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+mn-lt"/>
              </a:rPr>
              <a:t>tham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 </a:t>
            </a:r>
            <a:r>
              <a:rPr lang="vi-VN" sz="2800" dirty="0" smtClean="0">
                <a:solidFill>
                  <a:srgbClr val="FF0066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)</a:t>
            </a:r>
          </a:p>
          <a:p>
            <a:pPr marL="342900" indent="-342900" algn="l"/>
            <a:r>
              <a:rPr lang="en-US" sz="2800" dirty="0" smtClean="0">
                <a:solidFill>
                  <a:srgbClr val="FF0066"/>
                </a:solidFill>
                <a:latin typeface="+mn-lt"/>
              </a:rPr>
              <a:t>a.</a:t>
            </a:r>
            <a:endParaRPr lang="vi-VN" sz="2800" dirty="0" smtClean="0">
              <a:solidFill>
                <a:srgbClr val="FF0066"/>
              </a:solidFill>
              <a:latin typeface="+mn-lt"/>
            </a:endParaRPr>
          </a:p>
          <a:p>
            <a:pPr marL="342900" indent="-342900" algn="l">
              <a:buFontTx/>
              <a:buAutoNum type="alphaLcPeriod"/>
            </a:pPr>
            <a:endParaRPr lang="en-US" sz="2800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277507" name="Group 3"/>
          <p:cNvGrpSpPr>
            <a:grpSpLocks/>
          </p:cNvGrpSpPr>
          <p:nvPr/>
        </p:nvGrpSpPr>
        <p:grpSpPr bwMode="auto">
          <a:xfrm>
            <a:off x="5943600" y="5048250"/>
            <a:ext cx="1657350" cy="1276350"/>
            <a:chOff x="3984" y="1692"/>
            <a:chExt cx="1044" cy="804"/>
          </a:xfrm>
        </p:grpSpPr>
        <p:sp>
          <p:nvSpPr>
            <p:cNvPr id="277508" name="Line 4"/>
            <p:cNvSpPr>
              <a:spLocks noChangeShapeType="1"/>
            </p:cNvSpPr>
            <p:nvPr/>
          </p:nvSpPr>
          <p:spPr bwMode="auto">
            <a:xfrm>
              <a:off x="4740" y="1692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509" name="Line 5"/>
            <p:cNvSpPr>
              <a:spLocks noChangeShapeType="1"/>
            </p:cNvSpPr>
            <p:nvPr/>
          </p:nvSpPr>
          <p:spPr bwMode="auto">
            <a:xfrm>
              <a:off x="3984" y="2112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510" name="Line 6"/>
            <p:cNvSpPr>
              <a:spLocks noChangeShapeType="1"/>
            </p:cNvSpPr>
            <p:nvPr/>
          </p:nvSpPr>
          <p:spPr bwMode="auto">
            <a:xfrm>
              <a:off x="4080" y="2496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304800" y="904874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CC66"/>
                </a:solidFill>
                <a:latin typeface="+mn-lt"/>
              </a:rPr>
              <a:t>3. </a:t>
            </a:r>
            <a:r>
              <a:rPr lang="vi-VN" sz="3200" b="1" dirty="0" smtClean="0">
                <a:solidFill>
                  <a:srgbClr val="00CC66"/>
                </a:solidFill>
                <a:latin typeface="+mn-lt"/>
              </a:rPr>
              <a:t>Luyệ</a:t>
            </a:r>
            <a:r>
              <a:rPr lang="en-US" sz="3200" b="1" dirty="0" smtClean="0">
                <a:solidFill>
                  <a:srgbClr val="00CC66"/>
                </a:solidFill>
                <a:latin typeface="+mn-lt"/>
              </a:rPr>
              <a:t>n </a:t>
            </a:r>
            <a:r>
              <a:rPr lang="vi-VN" sz="3200" b="1" dirty="0" smtClean="0">
                <a:solidFill>
                  <a:srgbClr val="00CC66"/>
                </a:solidFill>
                <a:latin typeface="+mn-lt"/>
              </a:rPr>
              <a:t>tậ</a:t>
            </a:r>
            <a:r>
              <a:rPr lang="en-US" sz="3200" b="1" dirty="0" smtClean="0">
                <a:solidFill>
                  <a:srgbClr val="00CC66"/>
                </a:solidFill>
                <a:latin typeface="+mn-lt"/>
              </a:rPr>
              <a:t>p</a:t>
            </a:r>
            <a:endParaRPr lang="en-US" sz="3200" b="1" dirty="0">
              <a:solidFill>
                <a:srgbClr val="00CC66"/>
              </a:solidFill>
              <a:latin typeface="+mn-lt"/>
            </a:endParaRP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7010400" y="5348287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+mn-lt"/>
              </a:rPr>
              <a:t>&gt; 2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7067550" y="5957887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+mn-lt"/>
              </a:rPr>
              <a:t> &lt; 2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4267200" y="5957887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+mn-lt"/>
              </a:rPr>
              <a:t>m – 2 &lt; 0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5410200" y="4749163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+mn-lt"/>
              </a:rPr>
              <a:t>&gt; 0</a:t>
            </a:r>
          </a:p>
        </p:txBody>
      </p:sp>
      <p:grpSp>
        <p:nvGrpSpPr>
          <p:cNvPr id="277516" name="Group 12"/>
          <p:cNvGrpSpPr>
            <a:grpSpLocks/>
          </p:cNvGrpSpPr>
          <p:nvPr/>
        </p:nvGrpSpPr>
        <p:grpSpPr bwMode="auto">
          <a:xfrm>
            <a:off x="6477000" y="4738687"/>
            <a:ext cx="571500" cy="519113"/>
            <a:chOff x="4080" y="1476"/>
            <a:chExt cx="360" cy="327"/>
          </a:xfrm>
        </p:grpSpPr>
        <p:graphicFrame>
          <p:nvGraphicFramePr>
            <p:cNvPr id="277517" name="Object 13"/>
            <p:cNvGraphicFramePr>
              <a:graphicFrameLocks noChangeAspect="1"/>
            </p:cNvGraphicFramePr>
            <p:nvPr/>
          </p:nvGraphicFramePr>
          <p:xfrm>
            <a:off x="4080" y="1584"/>
            <a:ext cx="15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33" name="Equation" r:id="rId3" imgW="241200" imgH="241200" progId="Equation.3">
                    <p:embed/>
                  </p:oleObj>
                </mc:Choice>
                <mc:Fallback>
                  <p:oleObj name="Equation" r:id="rId3" imgW="241200" imgH="2412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1584"/>
                          <a:ext cx="152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7518" name="Text Box 14"/>
            <p:cNvSpPr txBox="1">
              <a:spLocks noChangeArrowheads="1"/>
            </p:cNvSpPr>
            <p:nvPr/>
          </p:nvSpPr>
          <p:spPr bwMode="auto">
            <a:xfrm>
              <a:off x="4248" y="1476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0</a:t>
              </a:r>
            </a:p>
          </p:txBody>
        </p:sp>
      </p:grpSp>
      <p:grpSp>
        <p:nvGrpSpPr>
          <p:cNvPr id="277519" name="Group 15"/>
          <p:cNvGrpSpPr>
            <a:grpSpLocks/>
          </p:cNvGrpSpPr>
          <p:nvPr/>
        </p:nvGrpSpPr>
        <p:grpSpPr bwMode="auto">
          <a:xfrm>
            <a:off x="8039100" y="4738687"/>
            <a:ext cx="647700" cy="519113"/>
            <a:chOff x="5088" y="1476"/>
            <a:chExt cx="408" cy="327"/>
          </a:xfrm>
        </p:grpSpPr>
        <p:graphicFrame>
          <p:nvGraphicFramePr>
            <p:cNvPr id="277520" name="Object 16"/>
            <p:cNvGraphicFramePr>
              <a:graphicFrameLocks noChangeAspect="1"/>
            </p:cNvGraphicFramePr>
            <p:nvPr/>
          </p:nvGraphicFramePr>
          <p:xfrm>
            <a:off x="5088" y="1584"/>
            <a:ext cx="152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34" name="Equation" r:id="rId5" imgW="241200" imgH="241200" progId="Equation.3">
                    <p:embed/>
                  </p:oleObj>
                </mc:Choice>
                <mc:Fallback>
                  <p:oleObj name="Equation" r:id="rId5" imgW="241200" imgH="2412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584"/>
                          <a:ext cx="152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7521" name="Text Box 17"/>
            <p:cNvSpPr txBox="1">
              <a:spLocks noChangeArrowheads="1"/>
            </p:cNvSpPr>
            <p:nvPr/>
          </p:nvSpPr>
          <p:spPr bwMode="auto">
            <a:xfrm>
              <a:off x="5256" y="1476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HÀM SỐ BẬC NHẤT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17" descr="book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2" grpId="0"/>
      <p:bldP spid="277513" grpId="0"/>
      <p:bldP spid="277514" grpId="0"/>
      <p:bldP spid="2775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7" name="Oval 27"/>
          <p:cNvSpPr>
            <a:spLocks noChangeArrowheads="1"/>
          </p:cNvSpPr>
          <p:nvPr/>
        </p:nvSpPr>
        <p:spPr bwMode="auto">
          <a:xfrm>
            <a:off x="2590800" y="762000"/>
            <a:ext cx="3822700" cy="6858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</a:rPr>
              <a:t>BÀI TẬP 2</a:t>
            </a:r>
          </a:p>
        </p:txBody>
      </p: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304800" y="1447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 b="1"/>
              <a:t>Điền “</a:t>
            </a:r>
            <a:r>
              <a:rPr lang="en-US" sz="3200" b="1">
                <a:solidFill>
                  <a:srgbClr val="FF0000"/>
                </a:solidFill>
              </a:rPr>
              <a:t>x</a:t>
            </a:r>
            <a:r>
              <a:rPr lang="en-US" sz="3200" b="1"/>
              <a:t>” vào ô trống tương ứng với khẳng định đúng hoặc sai</a:t>
            </a:r>
          </a:p>
        </p:txBody>
      </p:sp>
      <p:graphicFrame>
        <p:nvGraphicFramePr>
          <p:cNvPr id="184361" name="Object 41"/>
          <p:cNvGraphicFramePr>
            <a:graphicFrameLocks noChangeAspect="1"/>
          </p:cNvGraphicFramePr>
          <p:nvPr/>
        </p:nvGraphicFramePr>
        <p:xfrm>
          <a:off x="6630988" y="4400550"/>
          <a:ext cx="234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1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4400550"/>
                        <a:ext cx="234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67" name="Group 147"/>
          <p:cNvGrpSpPr>
            <a:grpSpLocks/>
          </p:cNvGrpSpPr>
          <p:nvPr/>
        </p:nvGrpSpPr>
        <p:grpSpPr bwMode="auto">
          <a:xfrm>
            <a:off x="304800" y="2667000"/>
            <a:ext cx="8623300" cy="3581400"/>
            <a:chOff x="264" y="1504"/>
            <a:chExt cx="5184" cy="1630"/>
          </a:xfrm>
        </p:grpSpPr>
        <p:sp>
          <p:nvSpPr>
            <p:cNvPr id="184418" name="Rectangle 98"/>
            <p:cNvSpPr>
              <a:spLocks noChangeArrowheads="1"/>
            </p:cNvSpPr>
            <p:nvPr/>
          </p:nvSpPr>
          <p:spPr bwMode="auto">
            <a:xfrm>
              <a:off x="4968" y="2808"/>
              <a:ext cx="48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17" name="Rectangle 97"/>
            <p:cNvSpPr>
              <a:spLocks noChangeArrowheads="1"/>
            </p:cNvSpPr>
            <p:nvPr/>
          </p:nvSpPr>
          <p:spPr bwMode="auto">
            <a:xfrm>
              <a:off x="4440" y="2808"/>
              <a:ext cx="528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16" name="Rectangle 96"/>
            <p:cNvSpPr>
              <a:spLocks noChangeArrowheads="1"/>
            </p:cNvSpPr>
            <p:nvPr/>
          </p:nvSpPr>
          <p:spPr bwMode="auto">
            <a:xfrm>
              <a:off x="264" y="2808"/>
              <a:ext cx="417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en-US" b="1"/>
                <a:t> </a:t>
              </a:r>
            </a:p>
          </p:txBody>
        </p:sp>
        <p:sp>
          <p:nvSpPr>
            <p:cNvPr id="184415" name="Rectangle 95"/>
            <p:cNvSpPr>
              <a:spLocks noChangeArrowheads="1"/>
            </p:cNvSpPr>
            <p:nvPr/>
          </p:nvSpPr>
          <p:spPr bwMode="auto">
            <a:xfrm>
              <a:off x="4968" y="2482"/>
              <a:ext cx="48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14" name="Rectangle 94"/>
            <p:cNvSpPr>
              <a:spLocks noChangeArrowheads="1"/>
            </p:cNvSpPr>
            <p:nvPr/>
          </p:nvSpPr>
          <p:spPr bwMode="auto">
            <a:xfrm>
              <a:off x="4440" y="2482"/>
              <a:ext cx="528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13" name="Rectangle 93"/>
            <p:cNvSpPr>
              <a:spLocks noChangeArrowheads="1"/>
            </p:cNvSpPr>
            <p:nvPr/>
          </p:nvSpPr>
          <p:spPr bwMode="auto">
            <a:xfrm>
              <a:off x="264" y="2482"/>
              <a:ext cx="417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12" name="Rectangle 92"/>
            <p:cNvSpPr>
              <a:spLocks noChangeArrowheads="1"/>
            </p:cNvSpPr>
            <p:nvPr/>
          </p:nvSpPr>
          <p:spPr bwMode="auto">
            <a:xfrm>
              <a:off x="4968" y="2156"/>
              <a:ext cx="48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11" name="Rectangle 91"/>
            <p:cNvSpPr>
              <a:spLocks noChangeArrowheads="1"/>
            </p:cNvSpPr>
            <p:nvPr/>
          </p:nvSpPr>
          <p:spPr bwMode="auto">
            <a:xfrm>
              <a:off x="4440" y="2156"/>
              <a:ext cx="528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10" name="Rectangle 90"/>
            <p:cNvSpPr>
              <a:spLocks noChangeArrowheads="1"/>
            </p:cNvSpPr>
            <p:nvPr/>
          </p:nvSpPr>
          <p:spPr bwMode="auto">
            <a:xfrm>
              <a:off x="264" y="2156"/>
              <a:ext cx="417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09" name="Rectangle 89"/>
            <p:cNvSpPr>
              <a:spLocks noChangeArrowheads="1"/>
            </p:cNvSpPr>
            <p:nvPr/>
          </p:nvSpPr>
          <p:spPr bwMode="auto">
            <a:xfrm>
              <a:off x="4968" y="1830"/>
              <a:ext cx="48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08" name="Rectangle 88"/>
            <p:cNvSpPr>
              <a:spLocks noChangeArrowheads="1"/>
            </p:cNvSpPr>
            <p:nvPr/>
          </p:nvSpPr>
          <p:spPr bwMode="auto">
            <a:xfrm>
              <a:off x="4440" y="1830"/>
              <a:ext cx="528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07" name="Rectangle 87"/>
            <p:cNvSpPr>
              <a:spLocks noChangeArrowheads="1"/>
            </p:cNvSpPr>
            <p:nvPr/>
          </p:nvSpPr>
          <p:spPr bwMode="auto">
            <a:xfrm>
              <a:off x="264" y="1830"/>
              <a:ext cx="417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184406" name="Rectangle 86"/>
            <p:cNvSpPr>
              <a:spLocks noChangeArrowheads="1"/>
            </p:cNvSpPr>
            <p:nvPr/>
          </p:nvSpPr>
          <p:spPr bwMode="auto">
            <a:xfrm>
              <a:off x="4968" y="1504"/>
              <a:ext cx="48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84405" name="Rectangle 85"/>
            <p:cNvSpPr>
              <a:spLocks noChangeArrowheads="1"/>
            </p:cNvSpPr>
            <p:nvPr/>
          </p:nvSpPr>
          <p:spPr bwMode="auto">
            <a:xfrm>
              <a:off x="4440" y="1504"/>
              <a:ext cx="528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Đ</a:t>
              </a:r>
            </a:p>
          </p:txBody>
        </p:sp>
        <p:sp>
          <p:nvSpPr>
            <p:cNvPr id="184404" name="Rectangle 84"/>
            <p:cNvSpPr>
              <a:spLocks noChangeArrowheads="1"/>
            </p:cNvSpPr>
            <p:nvPr/>
          </p:nvSpPr>
          <p:spPr bwMode="auto">
            <a:xfrm>
              <a:off x="264" y="1504"/>
              <a:ext cx="417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Khẳng định</a:t>
              </a:r>
            </a:p>
          </p:txBody>
        </p:sp>
        <p:sp>
          <p:nvSpPr>
            <p:cNvPr id="184422" name="Line 102"/>
            <p:cNvSpPr>
              <a:spLocks noChangeShapeType="1"/>
            </p:cNvSpPr>
            <p:nvPr/>
          </p:nvSpPr>
          <p:spPr bwMode="auto">
            <a:xfrm>
              <a:off x="264" y="1504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23" name="Line 103"/>
            <p:cNvSpPr>
              <a:spLocks noChangeShapeType="1"/>
            </p:cNvSpPr>
            <p:nvPr/>
          </p:nvSpPr>
          <p:spPr bwMode="auto">
            <a:xfrm>
              <a:off x="264" y="1830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24" name="Line 104"/>
            <p:cNvSpPr>
              <a:spLocks noChangeShapeType="1"/>
            </p:cNvSpPr>
            <p:nvPr/>
          </p:nvSpPr>
          <p:spPr bwMode="auto">
            <a:xfrm>
              <a:off x="264" y="2156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25" name="Line 105"/>
            <p:cNvSpPr>
              <a:spLocks noChangeShapeType="1"/>
            </p:cNvSpPr>
            <p:nvPr/>
          </p:nvSpPr>
          <p:spPr bwMode="auto">
            <a:xfrm>
              <a:off x="264" y="2482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26" name="Line 106"/>
            <p:cNvSpPr>
              <a:spLocks noChangeShapeType="1"/>
            </p:cNvSpPr>
            <p:nvPr/>
          </p:nvSpPr>
          <p:spPr bwMode="auto">
            <a:xfrm>
              <a:off x="264" y="2808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28" name="Line 108"/>
            <p:cNvSpPr>
              <a:spLocks noChangeShapeType="1"/>
            </p:cNvSpPr>
            <p:nvPr/>
          </p:nvSpPr>
          <p:spPr bwMode="auto">
            <a:xfrm>
              <a:off x="264" y="3134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29" name="Line 109"/>
            <p:cNvSpPr>
              <a:spLocks noChangeShapeType="1"/>
            </p:cNvSpPr>
            <p:nvPr/>
          </p:nvSpPr>
          <p:spPr bwMode="auto">
            <a:xfrm>
              <a:off x="264" y="1504"/>
              <a:ext cx="0" cy="16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30" name="Line 110"/>
            <p:cNvSpPr>
              <a:spLocks noChangeShapeType="1"/>
            </p:cNvSpPr>
            <p:nvPr/>
          </p:nvSpPr>
          <p:spPr bwMode="auto">
            <a:xfrm>
              <a:off x="4440" y="1504"/>
              <a:ext cx="0" cy="16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31" name="Line 111"/>
            <p:cNvSpPr>
              <a:spLocks noChangeShapeType="1"/>
            </p:cNvSpPr>
            <p:nvPr/>
          </p:nvSpPr>
          <p:spPr bwMode="auto">
            <a:xfrm>
              <a:off x="4968" y="1504"/>
              <a:ext cx="0" cy="16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32" name="Line 112"/>
            <p:cNvSpPr>
              <a:spLocks noChangeShapeType="1"/>
            </p:cNvSpPr>
            <p:nvPr/>
          </p:nvSpPr>
          <p:spPr bwMode="auto">
            <a:xfrm>
              <a:off x="5448" y="1504"/>
              <a:ext cx="0" cy="16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47" name="Text Box 127"/>
          <p:cNvSpPr txBox="1">
            <a:spLocks noChangeArrowheads="1"/>
          </p:cNvSpPr>
          <p:nvPr/>
        </p:nvSpPr>
        <p:spPr bwMode="auto">
          <a:xfrm>
            <a:off x="309563" y="4800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/>
              <a:t>y = 3 – x là hàm số nghịch biến trên R</a:t>
            </a:r>
          </a:p>
        </p:txBody>
      </p:sp>
      <p:sp>
        <p:nvSpPr>
          <p:cNvPr id="184449" name="Text Box 129" descr="Oak"/>
          <p:cNvSpPr txBox="1">
            <a:spLocks noChangeArrowheads="1"/>
          </p:cNvSpPr>
          <p:nvPr/>
        </p:nvSpPr>
        <p:spPr bwMode="auto">
          <a:xfrm>
            <a:off x="304800" y="3397250"/>
            <a:ext cx="6934200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100" b="1">
                <a:cs typeface="Times New Roman" pitchFamily="18" charset="0"/>
              </a:rPr>
              <a:t>y = 5–3</a:t>
            </a:r>
            <a:r>
              <a:rPr lang="en-US" sz="3100" b="1"/>
              <a:t>x là hàm số bậc nhất a = 5, b = -3</a:t>
            </a:r>
          </a:p>
        </p:txBody>
      </p:sp>
      <p:sp>
        <p:nvSpPr>
          <p:cNvPr id="184454" name="Text Box 134"/>
          <p:cNvSpPr txBox="1">
            <a:spLocks noChangeArrowheads="1"/>
          </p:cNvSpPr>
          <p:nvPr/>
        </p:nvSpPr>
        <p:spPr bwMode="auto">
          <a:xfrm>
            <a:off x="8334375" y="34290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4455" name="Text Box 135"/>
          <p:cNvSpPr txBox="1">
            <a:spLocks noChangeArrowheads="1"/>
          </p:cNvSpPr>
          <p:nvPr/>
        </p:nvSpPr>
        <p:spPr bwMode="auto">
          <a:xfrm>
            <a:off x="7543800" y="41148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4456" name="Text Box 136"/>
          <p:cNvSpPr txBox="1">
            <a:spLocks noChangeArrowheads="1"/>
          </p:cNvSpPr>
          <p:nvPr/>
        </p:nvSpPr>
        <p:spPr bwMode="auto">
          <a:xfrm>
            <a:off x="7543800" y="48307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4457" name="Text Box 137"/>
          <p:cNvSpPr txBox="1">
            <a:spLocks noChangeArrowheads="1"/>
          </p:cNvSpPr>
          <p:nvPr/>
        </p:nvSpPr>
        <p:spPr bwMode="auto">
          <a:xfrm>
            <a:off x="8367713" y="55165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x</a:t>
            </a:r>
          </a:p>
        </p:txBody>
      </p:sp>
      <p:grpSp>
        <p:nvGrpSpPr>
          <p:cNvPr id="184470" name="Group 150"/>
          <p:cNvGrpSpPr>
            <a:grpSpLocks/>
          </p:cNvGrpSpPr>
          <p:nvPr/>
        </p:nvGrpSpPr>
        <p:grpSpPr bwMode="auto">
          <a:xfrm>
            <a:off x="228600" y="4082695"/>
            <a:ext cx="6942053" cy="565099"/>
            <a:chOff x="264" y="2344"/>
            <a:chExt cx="4266" cy="282"/>
          </a:xfrm>
        </p:grpSpPr>
        <p:sp>
          <p:nvSpPr>
            <p:cNvPr id="184446" name="Text Box 126" descr="Oak"/>
            <p:cNvSpPr txBox="1">
              <a:spLocks noChangeArrowheads="1"/>
            </p:cNvSpPr>
            <p:nvPr/>
          </p:nvSpPr>
          <p:spPr bwMode="auto">
            <a:xfrm>
              <a:off x="264" y="2344"/>
              <a:ext cx="4032" cy="2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2900" b="1">
                  <a:cs typeface="Times New Roman" pitchFamily="18" charset="0"/>
                </a:rPr>
                <a:t>y = (m+2)x – 7 l</a:t>
              </a:r>
              <a:r>
                <a:rPr lang="en-US" sz="2900" b="1"/>
                <a:t>à hàm số bậc nhất với </a:t>
              </a:r>
            </a:p>
          </p:txBody>
        </p:sp>
        <p:graphicFrame>
          <p:nvGraphicFramePr>
            <p:cNvPr id="184460" name="Object 140"/>
            <p:cNvGraphicFramePr>
              <a:graphicFrameLocks noChangeAspect="1"/>
            </p:cNvGraphicFramePr>
            <p:nvPr/>
          </p:nvGraphicFramePr>
          <p:xfrm>
            <a:off x="3928" y="2360"/>
            <a:ext cx="602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72" name="Equation" r:id="rId5" imgW="520560" imgH="203040" progId="Equation.DSMT4">
                    <p:embed/>
                  </p:oleObj>
                </mc:Choice>
                <mc:Fallback>
                  <p:oleObj name="Equation" r:id="rId5" imgW="520560" imgH="203040" progId="Equation.DSMT4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8" y="2360"/>
                          <a:ext cx="602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465" name="Text Box 145" descr="Oak"/>
          <p:cNvSpPr txBox="1">
            <a:spLocks noChangeArrowheads="1"/>
          </p:cNvSpPr>
          <p:nvPr/>
        </p:nvSpPr>
        <p:spPr bwMode="auto">
          <a:xfrm>
            <a:off x="304800" y="5530850"/>
            <a:ext cx="693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200" b="1">
                <a:cs typeface="Times New Roman" pitchFamily="18" charset="0"/>
              </a:rPr>
              <a:t>y = (m+2)x – 7 </a:t>
            </a:r>
            <a:r>
              <a:rPr lang="en-US" sz="3200" b="1"/>
              <a:t>đồng biến nếu m &lt; -2 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2" name="Picture 17" descr="book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27">
            <a:hlinkClick r:id="rId8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667000" y="6172200"/>
            <a:ext cx="3822700" cy="6858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CỦNG CỐ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8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8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4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8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4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84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4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84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4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7" grpId="0" animBg="1"/>
      <p:bldP spid="184348" grpId="0"/>
      <p:bldP spid="184449" grpId="0"/>
      <p:bldP spid="184454" grpId="0"/>
      <p:bldP spid="184455" grpId="0"/>
      <p:bldP spid="184456" grpId="0"/>
      <p:bldP spid="184457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548" name="Group 4"/>
          <p:cNvGrpSpPr>
            <a:grpSpLocks/>
          </p:cNvGrpSpPr>
          <p:nvPr/>
        </p:nvGrpSpPr>
        <p:grpSpPr bwMode="auto">
          <a:xfrm>
            <a:off x="533400" y="3640138"/>
            <a:ext cx="8153400" cy="931862"/>
            <a:chOff x="2832" y="672"/>
            <a:chExt cx="3229" cy="587"/>
          </a:xfrm>
        </p:grpSpPr>
        <p:pic>
          <p:nvPicPr>
            <p:cNvPr id="236549" name="Picture 5" descr="G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2" y="672"/>
              <a:ext cx="3229" cy="587"/>
            </a:xfrm>
            <a:prstGeom prst="rect">
              <a:avLst/>
            </a:prstGeom>
            <a:noFill/>
          </p:spPr>
        </p:pic>
        <p:sp>
          <p:nvSpPr>
            <p:cNvPr id="236550" name="Text Box 6"/>
            <p:cNvSpPr txBox="1">
              <a:spLocks noChangeArrowheads="1"/>
            </p:cNvSpPr>
            <p:nvPr/>
          </p:nvSpPr>
          <p:spPr bwMode="auto">
            <a:xfrm>
              <a:off x="3000" y="744"/>
              <a:ext cx="28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1"/>
                  </a:solidFill>
                  <a:latin typeface="+mn-lt"/>
                </a:rPr>
                <a:t>2 – Tính chất</a:t>
              </a:r>
            </a:p>
          </p:txBody>
        </p:sp>
      </p:grpSp>
      <p:grpSp>
        <p:nvGrpSpPr>
          <p:cNvPr id="236551" name="Group 7"/>
          <p:cNvGrpSpPr>
            <a:grpSpLocks/>
          </p:cNvGrpSpPr>
          <p:nvPr/>
        </p:nvGrpSpPr>
        <p:grpSpPr bwMode="auto">
          <a:xfrm>
            <a:off x="520700" y="1054100"/>
            <a:ext cx="8166100" cy="931863"/>
            <a:chOff x="2832" y="672"/>
            <a:chExt cx="3229" cy="587"/>
          </a:xfrm>
        </p:grpSpPr>
        <p:pic>
          <p:nvPicPr>
            <p:cNvPr id="236552" name="Picture 8" descr="G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2" y="672"/>
              <a:ext cx="3229" cy="587"/>
            </a:xfrm>
            <a:prstGeom prst="rect">
              <a:avLst/>
            </a:prstGeom>
            <a:noFill/>
          </p:spPr>
        </p:pic>
        <p:sp>
          <p:nvSpPr>
            <p:cNvPr id="236553" name="Text Box 9"/>
            <p:cNvSpPr txBox="1">
              <a:spLocks noChangeArrowheads="1"/>
            </p:cNvSpPr>
            <p:nvPr/>
          </p:nvSpPr>
          <p:spPr bwMode="auto">
            <a:xfrm>
              <a:off x="3000" y="744"/>
              <a:ext cx="28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600" b="1">
                  <a:solidFill>
                    <a:schemeClr val="bg1"/>
                  </a:solidFill>
                  <a:latin typeface="+mn-lt"/>
                </a:rPr>
                <a:t>1 – Khái niệm hàm số bậc nhất</a:t>
              </a:r>
              <a:endParaRPr lang="en-US" sz="180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36554" name="Line 10"/>
          <p:cNvSpPr>
            <a:spLocks noChangeShapeType="1"/>
          </p:cNvSpPr>
          <p:nvPr/>
        </p:nvSpPr>
        <p:spPr bwMode="auto">
          <a:xfrm>
            <a:off x="1600200" y="18288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>
            <a:off x="1600200" y="3275013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36556" name="Line 12"/>
          <p:cNvSpPr>
            <a:spLocks noChangeShapeType="1"/>
          </p:cNvSpPr>
          <p:nvPr/>
        </p:nvSpPr>
        <p:spPr bwMode="auto">
          <a:xfrm>
            <a:off x="1600200" y="24003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36557" name="AutoShape 13"/>
          <p:cNvSpPr>
            <a:spLocks noChangeArrowheads="1"/>
          </p:cNvSpPr>
          <p:nvPr/>
        </p:nvSpPr>
        <p:spPr bwMode="gray">
          <a:xfrm>
            <a:off x="0" y="38100"/>
            <a:ext cx="91440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B71DD"/>
              </a:gs>
              <a:gs pos="100000">
                <a:srgbClr val="4B71D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533400" y="0"/>
            <a:ext cx="79248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>
                <a:solidFill>
                  <a:schemeClr val="bg1"/>
                </a:solidFill>
                <a:latin typeface="+mn-lt"/>
              </a:rPr>
              <a:t>NỘI DUNG BÀI HỌC</a:t>
            </a:r>
          </a:p>
          <a:p>
            <a:pPr algn="l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36559" name="Group 15"/>
          <p:cNvGrpSpPr>
            <a:grpSpLocks/>
          </p:cNvGrpSpPr>
          <p:nvPr/>
        </p:nvGrpSpPr>
        <p:grpSpPr bwMode="auto">
          <a:xfrm>
            <a:off x="2184400" y="1955800"/>
            <a:ext cx="4529138" cy="931863"/>
            <a:chOff x="2632" y="1008"/>
            <a:chExt cx="2853" cy="587"/>
          </a:xfrm>
        </p:grpSpPr>
        <p:pic>
          <p:nvPicPr>
            <p:cNvPr id="236560" name="Picture 16" descr="C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008"/>
              <a:ext cx="2845" cy="587"/>
            </a:xfrm>
            <a:prstGeom prst="rect">
              <a:avLst/>
            </a:prstGeom>
            <a:noFill/>
          </p:spPr>
        </p:pic>
        <p:sp>
          <p:nvSpPr>
            <p:cNvPr id="236561" name="Text Box 17"/>
            <p:cNvSpPr txBox="1">
              <a:spLocks noChangeArrowheads="1"/>
            </p:cNvSpPr>
            <p:nvPr/>
          </p:nvSpPr>
          <p:spPr bwMode="auto">
            <a:xfrm>
              <a:off x="2632" y="1064"/>
              <a:ext cx="23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dirty="0">
                  <a:solidFill>
                    <a:srgbClr val="FFFF00"/>
                  </a:solidFill>
                  <a:latin typeface="+mn-lt"/>
                </a:rPr>
                <a:t>  a. </a:t>
              </a:r>
              <a:r>
                <a:rPr lang="vi-VN" sz="3200" dirty="0" smtClean="0">
                  <a:solidFill>
                    <a:srgbClr val="FFFF00"/>
                  </a:solidFill>
                  <a:latin typeface="+mn-lt"/>
                </a:rPr>
                <a:t>Bà</a:t>
              </a:r>
              <a:r>
                <a:rPr lang="en-US" sz="3200" dirty="0" err="1" smtClean="0">
                  <a:solidFill>
                    <a:srgbClr val="FFFF00"/>
                  </a:solidFill>
                  <a:latin typeface="+mn-lt"/>
                </a:rPr>
                <a:t>i</a:t>
              </a:r>
              <a:r>
                <a:rPr lang="en-US" sz="3200" dirty="0" smtClean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vi-VN" sz="3200" dirty="0" smtClean="0">
                  <a:solidFill>
                    <a:srgbClr val="FFFF00"/>
                  </a:solidFill>
                  <a:latin typeface="+mn-lt"/>
                </a:rPr>
                <a:t>tóa</a:t>
              </a:r>
              <a:r>
                <a:rPr lang="en-US" sz="3200" dirty="0" smtClean="0">
                  <a:solidFill>
                    <a:srgbClr val="FFFF00"/>
                  </a:solidFill>
                  <a:latin typeface="+mn-lt"/>
                </a:rPr>
                <a:t>n</a:t>
              </a:r>
              <a:endParaRPr lang="en-US" sz="3200" dirty="0">
                <a:solidFill>
                  <a:srgbClr val="FFFF00"/>
                </a:solidFill>
                <a:latin typeface="+mn-lt"/>
              </a:endParaRPr>
            </a:p>
          </p:txBody>
        </p:sp>
      </p:grpSp>
      <p:grpSp>
        <p:nvGrpSpPr>
          <p:cNvPr id="236562" name="Group 18"/>
          <p:cNvGrpSpPr>
            <a:grpSpLocks/>
          </p:cNvGrpSpPr>
          <p:nvPr/>
        </p:nvGrpSpPr>
        <p:grpSpPr bwMode="auto">
          <a:xfrm>
            <a:off x="2171700" y="2832100"/>
            <a:ext cx="4529138" cy="931863"/>
            <a:chOff x="2632" y="1008"/>
            <a:chExt cx="2853" cy="587"/>
          </a:xfrm>
        </p:grpSpPr>
        <p:pic>
          <p:nvPicPr>
            <p:cNvPr id="236563" name="Picture 19" descr="C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008"/>
              <a:ext cx="2845" cy="587"/>
            </a:xfrm>
            <a:prstGeom prst="rect">
              <a:avLst/>
            </a:prstGeom>
            <a:noFill/>
          </p:spPr>
        </p:pic>
        <p:sp>
          <p:nvSpPr>
            <p:cNvPr id="236564" name="Text Box 20"/>
            <p:cNvSpPr txBox="1">
              <a:spLocks noChangeArrowheads="1"/>
            </p:cNvSpPr>
            <p:nvPr/>
          </p:nvSpPr>
          <p:spPr bwMode="auto">
            <a:xfrm>
              <a:off x="2632" y="1064"/>
              <a:ext cx="23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vi-VN" sz="3200" dirty="0" smtClean="0">
                  <a:solidFill>
                    <a:srgbClr val="FFFF00"/>
                  </a:solidFill>
                  <a:latin typeface="+mn-lt"/>
                </a:rPr>
                <a:t>b.Định nghĩa</a:t>
              </a:r>
              <a:endParaRPr lang="en-US" sz="3200" dirty="0">
                <a:solidFill>
                  <a:srgbClr val="FFFF00"/>
                </a:solidFill>
                <a:latin typeface="+mn-lt"/>
              </a:endParaRPr>
            </a:p>
          </p:txBody>
        </p:sp>
      </p:grpSp>
      <p:sp>
        <p:nvSpPr>
          <p:cNvPr id="236565" name="Line 21"/>
          <p:cNvSpPr>
            <a:spLocks noChangeShapeType="1"/>
          </p:cNvSpPr>
          <p:nvPr/>
        </p:nvSpPr>
        <p:spPr bwMode="auto">
          <a:xfrm>
            <a:off x="1625600" y="44450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36566" name="Line 22"/>
          <p:cNvSpPr>
            <a:spLocks noChangeShapeType="1"/>
          </p:cNvSpPr>
          <p:nvPr/>
        </p:nvSpPr>
        <p:spPr bwMode="auto">
          <a:xfrm>
            <a:off x="1625600" y="5891213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36567" name="Line 23"/>
          <p:cNvSpPr>
            <a:spLocks noChangeShapeType="1"/>
          </p:cNvSpPr>
          <p:nvPr/>
        </p:nvSpPr>
        <p:spPr bwMode="auto">
          <a:xfrm>
            <a:off x="1625600" y="50165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236568" name="Group 24"/>
          <p:cNvGrpSpPr>
            <a:grpSpLocks/>
          </p:cNvGrpSpPr>
          <p:nvPr/>
        </p:nvGrpSpPr>
        <p:grpSpPr bwMode="auto">
          <a:xfrm>
            <a:off x="2200275" y="4572000"/>
            <a:ext cx="4538663" cy="931863"/>
            <a:chOff x="2626" y="1008"/>
            <a:chExt cx="2859" cy="587"/>
          </a:xfrm>
        </p:grpSpPr>
        <p:pic>
          <p:nvPicPr>
            <p:cNvPr id="236569" name="Picture 25" descr="C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008"/>
              <a:ext cx="2845" cy="587"/>
            </a:xfrm>
            <a:prstGeom prst="rect">
              <a:avLst/>
            </a:prstGeom>
            <a:noFill/>
          </p:spPr>
        </p:pic>
        <p:sp>
          <p:nvSpPr>
            <p:cNvPr id="236570" name="Text Box 26"/>
            <p:cNvSpPr txBox="1">
              <a:spLocks noChangeArrowheads="1"/>
            </p:cNvSpPr>
            <p:nvPr/>
          </p:nvSpPr>
          <p:spPr bwMode="auto">
            <a:xfrm>
              <a:off x="2626" y="1064"/>
              <a:ext cx="23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dirty="0">
                  <a:solidFill>
                    <a:srgbClr val="FFFF00"/>
                  </a:solidFill>
                  <a:latin typeface="+mn-lt"/>
                </a:rPr>
                <a:t>  a. </a:t>
              </a:r>
              <a:r>
                <a:rPr lang="vi-VN" sz="3200" dirty="0" smtClean="0">
                  <a:solidFill>
                    <a:srgbClr val="FFFF00"/>
                  </a:solidFill>
                  <a:latin typeface="+mn-lt"/>
                </a:rPr>
                <a:t>Ví dụ</a:t>
              </a:r>
              <a:endParaRPr lang="en-US" sz="3200" dirty="0">
                <a:solidFill>
                  <a:srgbClr val="FFFF00"/>
                </a:solidFill>
                <a:latin typeface="+mn-lt"/>
              </a:endParaRPr>
            </a:p>
          </p:txBody>
        </p:sp>
      </p:grpSp>
      <p:grpSp>
        <p:nvGrpSpPr>
          <p:cNvPr id="236571" name="Group 27"/>
          <p:cNvGrpSpPr>
            <a:grpSpLocks/>
          </p:cNvGrpSpPr>
          <p:nvPr/>
        </p:nvGrpSpPr>
        <p:grpSpPr bwMode="auto">
          <a:xfrm>
            <a:off x="2197100" y="5448300"/>
            <a:ext cx="4529138" cy="931863"/>
            <a:chOff x="2632" y="1008"/>
            <a:chExt cx="2853" cy="587"/>
          </a:xfrm>
        </p:grpSpPr>
        <p:pic>
          <p:nvPicPr>
            <p:cNvPr id="236572" name="Picture 28" descr="C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008"/>
              <a:ext cx="2845" cy="587"/>
            </a:xfrm>
            <a:prstGeom prst="rect">
              <a:avLst/>
            </a:prstGeom>
            <a:noFill/>
          </p:spPr>
        </p:pic>
        <p:sp>
          <p:nvSpPr>
            <p:cNvPr id="236573" name="Text Box 29"/>
            <p:cNvSpPr txBox="1">
              <a:spLocks noChangeArrowheads="1"/>
            </p:cNvSpPr>
            <p:nvPr/>
          </p:nvSpPr>
          <p:spPr bwMode="auto">
            <a:xfrm>
              <a:off x="2632" y="1064"/>
              <a:ext cx="23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3200" dirty="0">
                  <a:solidFill>
                    <a:srgbClr val="FFFF00"/>
                  </a:solidFill>
                  <a:latin typeface="+mn-lt"/>
                </a:rPr>
                <a:t>  b. </a:t>
              </a:r>
              <a:r>
                <a:rPr lang="vi-VN" sz="3200" dirty="0" smtClean="0">
                  <a:solidFill>
                    <a:srgbClr val="FFFF00"/>
                  </a:solidFill>
                  <a:latin typeface="+mn-lt"/>
                </a:rPr>
                <a:t>Tổng quát</a:t>
              </a:r>
              <a:endParaRPr lang="en-US" sz="3200" dirty="0">
                <a:solidFill>
                  <a:srgbClr val="FFFF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4" grpId="0" animBg="1"/>
      <p:bldP spid="236555" grpId="0" animBg="1"/>
      <p:bldP spid="236556" grpId="0" animBg="1"/>
      <p:bldP spid="236565" grpId="0" animBg="1"/>
      <p:bldP spid="236566" grpId="0" animBg="1"/>
      <p:bldP spid="2365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71476"/>
            <a:ext cx="8534400" cy="1685924"/>
          </a:xfrm>
          <a:noFill/>
          <a:ln/>
        </p:spPr>
        <p:txBody>
          <a:bodyPr lIns="0" tIns="0" rIns="0" bIns="0"/>
          <a:lstStyle/>
          <a:p>
            <a:r>
              <a:rPr lang="en-US" b="1" dirty="0">
                <a:latin typeface="+mn-lt"/>
              </a:rPr>
              <a:t> </a:t>
            </a:r>
            <a:r>
              <a:rPr lang="vi-VN" b="1" dirty="0" smtClean="0">
                <a:latin typeface="+mn-lt"/>
              </a:rPr>
              <a:t>Hà</a:t>
            </a:r>
            <a:r>
              <a:rPr lang="en-US" b="1" dirty="0" smtClean="0">
                <a:latin typeface="+mn-lt"/>
              </a:rPr>
              <a:t>m </a:t>
            </a:r>
            <a:r>
              <a:rPr lang="vi-VN" b="1" dirty="0" smtClean="0">
                <a:latin typeface="+mn-lt"/>
              </a:rPr>
              <a:t>số</a:t>
            </a:r>
            <a:r>
              <a:rPr lang="en-US" b="1" dirty="0" smtClean="0">
                <a:latin typeface="+mn-lt"/>
              </a:rPr>
              <a:t>  </a:t>
            </a:r>
            <a:r>
              <a:rPr lang="en-US" b="1" dirty="0">
                <a:latin typeface="+mn-lt"/>
              </a:rPr>
              <a:t>y = mx + 5 ( m </a:t>
            </a:r>
            <a:r>
              <a:rPr lang="vi-VN" b="1" dirty="0" smtClean="0">
                <a:latin typeface="+mn-lt"/>
              </a:rPr>
              <a:t>là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tham</a:t>
            </a:r>
            <a:r>
              <a:rPr lang="en-US" b="1" dirty="0">
                <a:latin typeface="+mn-lt"/>
              </a:rPr>
              <a:t> </a:t>
            </a:r>
            <a:r>
              <a:rPr lang="vi-VN" b="1" dirty="0" smtClean="0">
                <a:latin typeface="+mn-lt"/>
              </a:rPr>
              <a:t>số</a:t>
            </a:r>
            <a:r>
              <a:rPr lang="en-US" b="1" dirty="0" smtClean="0">
                <a:latin typeface="+mn-lt"/>
              </a:rPr>
              <a:t>) </a:t>
            </a:r>
            <a:r>
              <a:rPr lang="vi-VN" b="1" dirty="0" smtClean="0">
                <a:latin typeface="+mn-lt"/>
              </a:rPr>
              <a:t>là</a:t>
            </a:r>
            <a:r>
              <a:rPr lang="en-US" b="1" dirty="0" smtClean="0">
                <a:latin typeface="+mn-lt"/>
              </a:rPr>
              <a:t> </a:t>
            </a:r>
            <a:r>
              <a:rPr lang="vi-VN" b="1" dirty="0" smtClean="0">
                <a:latin typeface="+mn-lt"/>
              </a:rPr>
              <a:t>hà</a:t>
            </a:r>
            <a:r>
              <a:rPr lang="en-US" b="1" dirty="0" smtClean="0">
                <a:latin typeface="+mn-lt"/>
              </a:rPr>
              <a:t>m </a:t>
            </a:r>
            <a:r>
              <a:rPr lang="vi-VN" b="1" dirty="0" smtClean="0">
                <a:latin typeface="+mn-lt"/>
              </a:rPr>
              <a:t>số</a:t>
            </a:r>
            <a:r>
              <a:rPr lang="en-US" b="1" dirty="0" smtClean="0">
                <a:latin typeface="+mn-lt"/>
              </a:rPr>
              <a:t> </a:t>
            </a:r>
            <a:r>
              <a:rPr lang="vi-VN" b="1" dirty="0" smtClean="0">
                <a:latin typeface="+mn-lt"/>
              </a:rPr>
              <a:t>bậ</a:t>
            </a:r>
            <a:r>
              <a:rPr lang="en-US" b="1" dirty="0" smtClean="0">
                <a:latin typeface="+mn-lt"/>
              </a:rPr>
              <a:t>c </a:t>
            </a:r>
            <a:r>
              <a:rPr lang="vi-VN" b="1" dirty="0" smtClean="0">
                <a:latin typeface="+mn-lt"/>
              </a:rPr>
              <a:t>nhất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khi</a:t>
            </a:r>
            <a:r>
              <a:rPr lang="en-US" b="1" dirty="0">
                <a:latin typeface="+mn-lt"/>
              </a:rPr>
              <a:t>:</a:t>
            </a:r>
            <a:r>
              <a:rPr lang="en-US" dirty="0">
                <a:latin typeface="+mn-lt"/>
              </a:rPr>
              <a:t> </a:t>
            </a:r>
          </a:p>
        </p:txBody>
      </p:sp>
      <p:graphicFrame>
        <p:nvGraphicFramePr>
          <p:cNvPr id="247829" name="Object 2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59810"/>
              </p:ext>
            </p:extLst>
          </p:nvPr>
        </p:nvGraphicFramePr>
        <p:xfrm>
          <a:off x="2362200" y="2133600"/>
          <a:ext cx="3505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6" name="Equation" r:id="rId6" imgW="672840" imgH="888840" progId="Equation.DSMT4">
                  <p:embed/>
                </p:oleObj>
              </mc:Choice>
              <mc:Fallback>
                <p:oleObj name="Equation" r:id="rId6" imgW="672840" imgH="8888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133600"/>
                        <a:ext cx="35052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31" name="Oval 23"/>
          <p:cNvSpPr>
            <a:spLocks noChangeArrowheads="1"/>
          </p:cNvSpPr>
          <p:nvPr/>
        </p:nvSpPr>
        <p:spPr bwMode="auto">
          <a:xfrm>
            <a:off x="2286000" y="38100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47832" name="Text Box 24" descr="Oak"/>
          <p:cNvSpPr txBox="1">
            <a:spLocks noChangeArrowheads="1"/>
          </p:cNvSpPr>
          <p:nvPr/>
        </p:nvSpPr>
        <p:spPr bwMode="auto">
          <a:xfrm>
            <a:off x="6934200" y="24384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247833" name="Picture 25" descr="6140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1981200"/>
            <a:ext cx="1600200" cy="1600200"/>
          </a:xfrm>
          <a:prstGeom prst="rect">
            <a:avLst/>
          </a:prstGeom>
          <a:noFill/>
        </p:spPr>
      </p:pic>
      <p:sp>
        <p:nvSpPr>
          <p:cNvPr id="247834" name="Oval 14"/>
          <p:cNvSpPr>
            <a:spLocks noChangeArrowheads="1"/>
          </p:cNvSpPr>
          <p:nvPr/>
        </p:nvSpPr>
        <p:spPr bwMode="auto">
          <a:xfrm rot="-933412">
            <a:off x="7010400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35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36" name="Oval 16"/>
          <p:cNvSpPr>
            <a:spLocks noChangeArrowheads="1"/>
          </p:cNvSpPr>
          <p:nvPr/>
        </p:nvSpPr>
        <p:spPr bwMode="auto">
          <a:xfrm rot="546664">
            <a:off x="8094663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37" name="Oval 17"/>
          <p:cNvSpPr>
            <a:spLocks noChangeArrowheads="1"/>
          </p:cNvSpPr>
          <p:nvPr/>
        </p:nvSpPr>
        <p:spPr bwMode="gray">
          <a:xfrm>
            <a:off x="6705600" y="517195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38" name="Oval 18"/>
          <p:cNvSpPr>
            <a:spLocks noChangeArrowheads="1"/>
          </p:cNvSpPr>
          <p:nvPr/>
        </p:nvSpPr>
        <p:spPr bwMode="gray">
          <a:xfrm>
            <a:off x="6705600" y="5246568"/>
            <a:ext cx="259766" cy="519351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39" name="Oval 19"/>
          <p:cNvSpPr>
            <a:spLocks noChangeArrowheads="1"/>
          </p:cNvSpPr>
          <p:nvPr/>
        </p:nvSpPr>
        <p:spPr bwMode="gray">
          <a:xfrm>
            <a:off x="6843713" y="5171956"/>
            <a:ext cx="1857375" cy="519351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40" name="Oval 20"/>
          <p:cNvSpPr>
            <a:spLocks noChangeArrowheads="1"/>
          </p:cNvSpPr>
          <p:nvPr/>
        </p:nvSpPr>
        <p:spPr bwMode="gray">
          <a:xfrm>
            <a:off x="6846888" y="5171956"/>
            <a:ext cx="1854200" cy="519351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41" name="Oval 21"/>
          <p:cNvSpPr>
            <a:spLocks noChangeArrowheads="1"/>
          </p:cNvSpPr>
          <p:nvPr/>
        </p:nvSpPr>
        <p:spPr bwMode="gray">
          <a:xfrm>
            <a:off x="6945313" y="5171956"/>
            <a:ext cx="1668462" cy="519351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42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43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44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45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+mn-lt"/>
              </a:rPr>
              <a:t>HÕt</a:t>
            </a:r>
          </a:p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+mn-lt"/>
              </a:rPr>
              <a:t>giê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67538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67538" y="46513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77063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62775" y="46386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7706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81825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10</a:t>
            </a:r>
          </a:p>
        </p:txBody>
      </p:sp>
      <p:pic>
        <p:nvPicPr>
          <p:cNvPr id="31" name="Picture 17" descr="book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3000"/>
                                        <p:tgtEl>
                                          <p:spTgt spid="24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31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457200"/>
            <a:ext cx="9144000" cy="2819400"/>
          </a:xfrm>
          <a:noFill/>
          <a:ln/>
        </p:spPr>
        <p:txBody>
          <a:bodyPr lIns="0" tIns="0" rIns="0" bIns="0"/>
          <a:lstStyle/>
          <a:p>
            <a:pPr algn="l"/>
            <a:r>
              <a:rPr lang="en-US" sz="4800" b="1" dirty="0" err="1">
                <a:latin typeface="+mn-lt"/>
              </a:rPr>
              <a:t>Hµm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 err="1">
                <a:latin typeface="+mn-lt"/>
              </a:rPr>
              <a:t>sè</a:t>
            </a:r>
            <a:r>
              <a:rPr lang="en-US" sz="4800" b="1" dirty="0">
                <a:latin typeface="+mn-lt"/>
              </a:rPr>
              <a:t>  y = f(x) = (m </a:t>
            </a:r>
            <a:r>
              <a:rPr lang="en-US" sz="4800" b="1" dirty="0" smtClean="0">
                <a:latin typeface="+mn-lt"/>
              </a:rPr>
              <a:t>- </a:t>
            </a:r>
            <a:r>
              <a:rPr lang="en-US" sz="4800" b="1" dirty="0">
                <a:latin typeface="+mn-lt"/>
              </a:rPr>
              <a:t>2)x  + 1 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(m lµ </a:t>
            </a:r>
            <a:r>
              <a:rPr lang="en-US" sz="4800" b="1" dirty="0" err="1">
                <a:latin typeface="+mn-lt"/>
              </a:rPr>
              <a:t>tham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 err="1">
                <a:latin typeface="+mn-lt"/>
              </a:rPr>
              <a:t>sè</a:t>
            </a:r>
            <a:r>
              <a:rPr lang="en-US" sz="4800" b="1" dirty="0">
                <a:latin typeface="+mn-lt"/>
              </a:rPr>
              <a:t>) </a:t>
            </a:r>
            <a:r>
              <a:rPr lang="en-US" sz="4800" b="1" dirty="0" err="1">
                <a:latin typeface="+mn-lt"/>
              </a:rPr>
              <a:t>kh«ng</a:t>
            </a:r>
            <a:r>
              <a:rPr lang="en-US" sz="4800" b="1" dirty="0">
                <a:latin typeface="+mn-lt"/>
              </a:rPr>
              <a:t>  lµ </a:t>
            </a:r>
            <a:r>
              <a:rPr lang="en-US" sz="4800" b="1" dirty="0" err="1">
                <a:latin typeface="+mn-lt"/>
              </a:rPr>
              <a:t>hµm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 err="1">
                <a:latin typeface="+mn-lt"/>
              </a:rPr>
              <a:t>sè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 err="1">
                <a:latin typeface="+mn-lt"/>
              </a:rPr>
              <a:t>bËc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 err="1">
                <a:latin typeface="+mn-lt"/>
              </a:rPr>
              <a:t>nhÊt</a:t>
            </a:r>
            <a:r>
              <a:rPr lang="en-US" sz="4800" b="1" dirty="0">
                <a:latin typeface="+mn-lt"/>
              </a:rPr>
              <a:t> </a:t>
            </a:r>
            <a:r>
              <a:rPr lang="en-US" sz="4800" b="1" dirty="0" err="1">
                <a:latin typeface="+mn-lt"/>
              </a:rPr>
              <a:t>khi</a:t>
            </a:r>
            <a:r>
              <a:rPr lang="en-US" sz="4800" b="1" dirty="0">
                <a:latin typeface="+mn-lt"/>
              </a:rPr>
              <a:t>:</a:t>
            </a:r>
          </a:p>
        </p:txBody>
      </p:sp>
      <p:graphicFrame>
        <p:nvGraphicFramePr>
          <p:cNvPr id="24986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699091"/>
              </p:ext>
            </p:extLst>
          </p:nvPr>
        </p:nvGraphicFramePr>
        <p:xfrm>
          <a:off x="2438400" y="3200400"/>
          <a:ext cx="377348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8" name="Equation" r:id="rId6" imgW="685800" imgH="888840" progId="Equation.DSMT4">
                  <p:embed/>
                </p:oleObj>
              </mc:Choice>
              <mc:Fallback>
                <p:oleObj name="Equation" r:id="rId6" imgW="6858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00400"/>
                        <a:ext cx="3773487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3" name="Oval 7"/>
          <p:cNvSpPr>
            <a:spLocks noChangeArrowheads="1"/>
          </p:cNvSpPr>
          <p:nvPr/>
        </p:nvSpPr>
        <p:spPr bwMode="auto">
          <a:xfrm>
            <a:off x="2438400" y="59436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pic>
        <p:nvPicPr>
          <p:cNvPr id="249864" name="Picture 8" descr="6140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048000"/>
            <a:ext cx="1600200" cy="1600200"/>
          </a:xfrm>
          <a:prstGeom prst="rect">
            <a:avLst/>
          </a:prstGeom>
          <a:noFill/>
        </p:spPr>
      </p:pic>
      <p:sp>
        <p:nvSpPr>
          <p:cNvPr id="249865" name="Oval 14"/>
          <p:cNvSpPr>
            <a:spLocks noChangeArrowheads="1"/>
          </p:cNvSpPr>
          <p:nvPr/>
        </p:nvSpPr>
        <p:spPr bwMode="auto">
          <a:xfrm rot="-933412">
            <a:off x="6992938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66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67" name="Oval 16"/>
          <p:cNvSpPr>
            <a:spLocks noChangeArrowheads="1"/>
          </p:cNvSpPr>
          <p:nvPr/>
        </p:nvSpPr>
        <p:spPr bwMode="auto">
          <a:xfrm rot="546664">
            <a:off x="8094663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68" name="Oval 17"/>
          <p:cNvSpPr>
            <a:spLocks noChangeArrowheads="1"/>
          </p:cNvSpPr>
          <p:nvPr/>
        </p:nvSpPr>
        <p:spPr bwMode="gray">
          <a:xfrm>
            <a:off x="6705600" y="517195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69" name="Oval 18"/>
          <p:cNvSpPr>
            <a:spLocks noChangeArrowheads="1"/>
          </p:cNvSpPr>
          <p:nvPr/>
        </p:nvSpPr>
        <p:spPr bwMode="gray">
          <a:xfrm>
            <a:off x="6705600" y="5246568"/>
            <a:ext cx="259766" cy="519351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70" name="Oval 19"/>
          <p:cNvSpPr>
            <a:spLocks noChangeArrowheads="1"/>
          </p:cNvSpPr>
          <p:nvPr/>
        </p:nvSpPr>
        <p:spPr bwMode="gray">
          <a:xfrm>
            <a:off x="6843713" y="5171956"/>
            <a:ext cx="1857375" cy="519351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71" name="Oval 20"/>
          <p:cNvSpPr>
            <a:spLocks noChangeArrowheads="1"/>
          </p:cNvSpPr>
          <p:nvPr/>
        </p:nvSpPr>
        <p:spPr bwMode="gray">
          <a:xfrm>
            <a:off x="6846888" y="5171956"/>
            <a:ext cx="1854200" cy="519351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72" name="Oval 21"/>
          <p:cNvSpPr>
            <a:spLocks noChangeArrowheads="1"/>
          </p:cNvSpPr>
          <p:nvPr/>
        </p:nvSpPr>
        <p:spPr bwMode="gray">
          <a:xfrm>
            <a:off x="6945313" y="5171956"/>
            <a:ext cx="1668462" cy="519351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73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74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75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9876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+mn-lt"/>
              </a:rPr>
              <a:t>HÕt</a:t>
            </a:r>
          </a:p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+mn-lt"/>
              </a:rPr>
              <a:t>giê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67538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67538" y="46513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77063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62775" y="46386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7706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81825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+mn-lt"/>
              </a:rPr>
              <a:t>10</a:t>
            </a:r>
          </a:p>
        </p:txBody>
      </p:sp>
      <p:pic>
        <p:nvPicPr>
          <p:cNvPr id="30" name="Picture 17" descr="book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30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3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533400"/>
            <a:ext cx="9144000" cy="2514600"/>
          </a:xfrm>
          <a:noFill/>
          <a:ln/>
        </p:spPr>
        <p:txBody>
          <a:bodyPr lIns="0" tIns="0" rIns="0" bIns="0"/>
          <a:lstStyle/>
          <a:p>
            <a:pPr algn="l"/>
            <a:r>
              <a:rPr lang="en-US" b="1" dirty="0" err="1">
                <a:latin typeface=".VnTime" pitchFamily="34" charset="0"/>
              </a:rPr>
              <a:t>Hµm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sè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bËc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nhÊt</a:t>
            </a:r>
            <a:r>
              <a:rPr lang="en-US" b="1" dirty="0">
                <a:latin typeface=".VnTime" pitchFamily="34" charset="0"/>
              </a:rPr>
              <a:t>: </a:t>
            </a:r>
            <a:br>
              <a:rPr lang="en-US" b="1" dirty="0">
                <a:latin typeface=".VnTime" pitchFamily="34" charset="0"/>
              </a:rPr>
            </a:br>
            <a:r>
              <a:rPr lang="en-US" b="1" dirty="0">
                <a:latin typeface=".VnTime" pitchFamily="34" charset="0"/>
              </a:rPr>
              <a:t>y = (m </a:t>
            </a:r>
            <a:r>
              <a:rPr lang="en-US" b="1" dirty="0" smtClean="0">
                <a:latin typeface=".VnTime" pitchFamily="34" charset="0"/>
              </a:rPr>
              <a:t>- 4)x </a:t>
            </a:r>
            <a:r>
              <a:rPr lang="en-US" b="1" dirty="0">
                <a:latin typeface=".VnTime" pitchFamily="34" charset="0"/>
              </a:rPr>
              <a:t>+</a:t>
            </a:r>
            <a:r>
              <a:rPr lang="en-US" b="1" dirty="0" smtClean="0">
                <a:latin typeface=".VnTime" pitchFamily="34" charset="0"/>
              </a:rPr>
              <a:t> </a:t>
            </a:r>
            <a:r>
              <a:rPr lang="en-US" b="1" dirty="0">
                <a:latin typeface=".VnTime" pitchFamily="34" charset="0"/>
              </a:rPr>
              <a:t>m </a:t>
            </a:r>
            <a:r>
              <a:rPr lang="en-US" b="1" dirty="0" smtClean="0">
                <a:latin typeface=".VnTime" pitchFamily="34" charset="0"/>
              </a:rPr>
              <a:t>- </a:t>
            </a:r>
            <a:r>
              <a:rPr lang="en-US" b="1" dirty="0">
                <a:latin typeface=".VnTime" pitchFamily="34" charset="0"/>
              </a:rPr>
              <a:t>1 (m lµ </a:t>
            </a:r>
            <a:r>
              <a:rPr lang="en-US" b="1" dirty="0" err="1">
                <a:latin typeface=".VnTime" pitchFamily="34" charset="0"/>
              </a:rPr>
              <a:t>tham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sè</a:t>
            </a:r>
            <a:r>
              <a:rPr lang="en-US" b="1" dirty="0">
                <a:latin typeface=".VnTime" pitchFamily="34" charset="0"/>
              </a:rPr>
              <a:t> ) </a:t>
            </a:r>
            <a:br>
              <a:rPr lang="en-US" b="1" dirty="0">
                <a:latin typeface=".VnTime" pitchFamily="34" charset="0"/>
              </a:rPr>
            </a:br>
            <a:r>
              <a:rPr lang="en-US" b="1" dirty="0" err="1">
                <a:latin typeface=".VnTime" pitchFamily="34" charset="0"/>
              </a:rPr>
              <a:t>nghÞch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biÕn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trªn</a:t>
            </a:r>
            <a:r>
              <a:rPr lang="en-US" b="1" dirty="0">
                <a:latin typeface=".VnTime" pitchFamily="34" charset="0"/>
              </a:rPr>
              <a:t> R </a:t>
            </a:r>
            <a:r>
              <a:rPr lang="en-US" b="1" dirty="0" err="1">
                <a:latin typeface=".VnTime" pitchFamily="34" charset="0"/>
              </a:rPr>
              <a:t>khi</a:t>
            </a:r>
            <a:r>
              <a:rPr lang="en-US" b="1" dirty="0">
                <a:latin typeface=".VnTime" pitchFamily="34" charset="0"/>
              </a:rPr>
              <a:t>:</a:t>
            </a:r>
          </a:p>
        </p:txBody>
      </p:sp>
      <p:graphicFrame>
        <p:nvGraphicFramePr>
          <p:cNvPr id="25190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3048000"/>
          <a:ext cx="55626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5" name="Equation" r:id="rId6" imgW="685800" imgH="888840" progId="Equation.DSMT4">
                  <p:embed/>
                </p:oleObj>
              </mc:Choice>
              <mc:Fallback>
                <p:oleObj name="Equation" r:id="rId6" imgW="6858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55626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1" name="Oval 7"/>
          <p:cNvSpPr>
            <a:spLocks noChangeArrowheads="1"/>
          </p:cNvSpPr>
          <p:nvPr/>
        </p:nvSpPr>
        <p:spPr bwMode="auto">
          <a:xfrm>
            <a:off x="1066800" y="39624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1912" name="Picture 8" descr="6140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2057400"/>
            <a:ext cx="1600200" cy="1600200"/>
          </a:xfrm>
          <a:prstGeom prst="rect">
            <a:avLst/>
          </a:prstGeom>
          <a:noFill/>
        </p:spPr>
      </p:pic>
      <p:sp>
        <p:nvSpPr>
          <p:cNvPr id="251936" name="Oval 14"/>
          <p:cNvSpPr>
            <a:spLocks noChangeArrowheads="1"/>
          </p:cNvSpPr>
          <p:nvPr/>
        </p:nvSpPr>
        <p:spPr bwMode="auto">
          <a:xfrm rot="-933412">
            <a:off x="6992938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37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38" name="Oval 16"/>
          <p:cNvSpPr>
            <a:spLocks noChangeArrowheads="1"/>
          </p:cNvSpPr>
          <p:nvPr/>
        </p:nvSpPr>
        <p:spPr bwMode="auto">
          <a:xfrm rot="546664">
            <a:off x="8094663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39" name="Oval 17"/>
          <p:cNvSpPr>
            <a:spLocks noChangeArrowheads="1"/>
          </p:cNvSpPr>
          <p:nvPr/>
        </p:nvSpPr>
        <p:spPr bwMode="gray">
          <a:xfrm>
            <a:off x="6705600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40" name="Oval 18"/>
          <p:cNvSpPr>
            <a:spLocks noChangeArrowheads="1"/>
          </p:cNvSpPr>
          <p:nvPr/>
        </p:nvSpPr>
        <p:spPr bwMode="gray">
          <a:xfrm>
            <a:off x="6705600" y="4459288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41" name="Oval 19"/>
          <p:cNvSpPr>
            <a:spLocks noChangeArrowheads="1"/>
          </p:cNvSpPr>
          <p:nvPr/>
        </p:nvSpPr>
        <p:spPr bwMode="gray"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42" name="Oval 20"/>
          <p:cNvSpPr>
            <a:spLocks noChangeArrowheads="1"/>
          </p:cNvSpPr>
          <p:nvPr/>
        </p:nvSpPr>
        <p:spPr bwMode="gray"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43" name="Oval 21"/>
          <p:cNvSpPr>
            <a:spLocks noChangeArrowheads="1"/>
          </p:cNvSpPr>
          <p:nvPr/>
        </p:nvSpPr>
        <p:spPr bwMode="gray"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44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45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46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1947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HÕt</a:t>
            </a:r>
          </a:p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giê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67538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67538" y="46513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77063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62775" y="46386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7706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81825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10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" name="Picture 17" descr="book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30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1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914400"/>
            <a:ext cx="9144000" cy="2209800"/>
          </a:xfrm>
          <a:noFill/>
          <a:ln/>
        </p:spPr>
        <p:txBody>
          <a:bodyPr lIns="0" tIns="0" rIns="0" bIns="0"/>
          <a:lstStyle/>
          <a:p>
            <a:pPr algn="l"/>
            <a:r>
              <a:rPr lang="en-US" b="1" dirty="0" err="1">
                <a:latin typeface=".VnTime" pitchFamily="34" charset="0"/>
              </a:rPr>
              <a:t>Hµm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sè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bËc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nhÊt</a:t>
            </a:r>
            <a:r>
              <a:rPr lang="en-US" b="1" dirty="0">
                <a:latin typeface=".VnTime" pitchFamily="34" charset="0"/>
              </a:rPr>
              <a:t>: </a:t>
            </a:r>
            <a:br>
              <a:rPr lang="en-US" b="1" dirty="0">
                <a:latin typeface=".VnTime" pitchFamily="34" charset="0"/>
              </a:rPr>
            </a:br>
            <a:r>
              <a:rPr lang="en-US" b="1" dirty="0">
                <a:latin typeface=".VnTime" pitchFamily="34" charset="0"/>
              </a:rPr>
              <a:t>y = (6 </a:t>
            </a:r>
            <a:r>
              <a:rPr lang="en-US" b="1" dirty="0" smtClean="0">
                <a:latin typeface=".VnTime" pitchFamily="34" charset="0"/>
              </a:rPr>
              <a:t>- </a:t>
            </a:r>
            <a:r>
              <a:rPr lang="en-US" b="1" dirty="0">
                <a:latin typeface=".VnTime" pitchFamily="34" charset="0"/>
              </a:rPr>
              <a:t>m)x </a:t>
            </a:r>
            <a:r>
              <a:rPr lang="en-US" b="1" dirty="0" smtClean="0">
                <a:latin typeface=".VnTime" pitchFamily="34" charset="0"/>
              </a:rPr>
              <a:t>- </a:t>
            </a:r>
            <a:r>
              <a:rPr lang="en-US" b="1" dirty="0">
                <a:latin typeface=".VnTime" pitchFamily="34" charset="0"/>
              </a:rPr>
              <a:t>2m (m lµ </a:t>
            </a:r>
            <a:r>
              <a:rPr lang="en-US" b="1" dirty="0" err="1">
                <a:latin typeface=".VnTime" pitchFamily="34" charset="0"/>
              </a:rPr>
              <a:t>tham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sè</a:t>
            </a:r>
            <a:r>
              <a:rPr lang="en-US" b="1" dirty="0">
                <a:latin typeface=".VnTime" pitchFamily="34" charset="0"/>
              </a:rPr>
              <a:t>) </a:t>
            </a:r>
            <a:br>
              <a:rPr lang="en-US" b="1" dirty="0">
                <a:latin typeface=".VnTime" pitchFamily="34" charset="0"/>
              </a:rPr>
            </a:br>
            <a:r>
              <a:rPr lang="en-US" b="1" dirty="0">
                <a:latin typeface=".VnTime" pitchFamily="34" charset="0"/>
              </a:rPr>
              <a:t>®</a:t>
            </a:r>
            <a:r>
              <a:rPr lang="en-US" b="1" dirty="0" err="1">
                <a:latin typeface=".VnTime" pitchFamily="34" charset="0"/>
              </a:rPr>
              <a:t>ång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biÕn</a:t>
            </a:r>
            <a:r>
              <a:rPr lang="en-US" b="1" dirty="0">
                <a:latin typeface=".VnTime" pitchFamily="34" charset="0"/>
              </a:rPr>
              <a:t>  </a:t>
            </a:r>
            <a:r>
              <a:rPr lang="en-US" b="1" dirty="0" err="1">
                <a:latin typeface=".VnTime" pitchFamily="34" charset="0"/>
              </a:rPr>
              <a:t>trªn</a:t>
            </a:r>
            <a:r>
              <a:rPr lang="en-US" b="1" dirty="0">
                <a:latin typeface=".VnTime" pitchFamily="34" charset="0"/>
              </a:rPr>
              <a:t> R </a:t>
            </a:r>
            <a:r>
              <a:rPr lang="en-US" b="1" dirty="0" err="1">
                <a:latin typeface=".VnTime" pitchFamily="34" charset="0"/>
              </a:rPr>
              <a:t>khi</a:t>
            </a:r>
            <a:r>
              <a:rPr lang="en-US" b="1" dirty="0">
                <a:latin typeface=".VnTime" pitchFamily="34" charset="0"/>
              </a:rPr>
              <a:t>:</a:t>
            </a:r>
            <a:br>
              <a:rPr lang="en-US" b="1" dirty="0">
                <a:latin typeface=".VnTime" pitchFamily="34" charset="0"/>
              </a:rPr>
            </a:br>
            <a:endParaRPr lang="en-US" b="1" dirty="0">
              <a:latin typeface=".VnTime" pitchFamily="34" charset="0"/>
            </a:endParaRPr>
          </a:p>
        </p:txBody>
      </p:sp>
      <p:graphicFrame>
        <p:nvGraphicFramePr>
          <p:cNvPr id="25395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676400" y="2590800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3" name="Equation" r:id="rId6" imgW="685800" imgH="888840" progId="Equation.DSMT4">
                  <p:embed/>
                </p:oleObj>
              </mc:Choice>
              <mc:Fallback>
                <p:oleObj name="Equation" r:id="rId6" imgW="6858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0800"/>
                        <a:ext cx="4953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9" name="Oval 7"/>
          <p:cNvSpPr>
            <a:spLocks noChangeArrowheads="1"/>
          </p:cNvSpPr>
          <p:nvPr/>
        </p:nvSpPr>
        <p:spPr bwMode="auto">
          <a:xfrm>
            <a:off x="1633538" y="5133975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3960" name="Picture 8" descr="6140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1905000"/>
            <a:ext cx="1600200" cy="1600200"/>
          </a:xfrm>
          <a:prstGeom prst="rect">
            <a:avLst/>
          </a:prstGeom>
          <a:noFill/>
        </p:spPr>
      </p:pic>
      <p:sp>
        <p:nvSpPr>
          <p:cNvPr id="253961" name="Oval 14"/>
          <p:cNvSpPr>
            <a:spLocks noChangeArrowheads="1"/>
          </p:cNvSpPr>
          <p:nvPr/>
        </p:nvSpPr>
        <p:spPr bwMode="auto">
          <a:xfrm rot="-933412">
            <a:off x="6992938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62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63" name="Oval 16"/>
          <p:cNvSpPr>
            <a:spLocks noChangeArrowheads="1"/>
          </p:cNvSpPr>
          <p:nvPr/>
        </p:nvSpPr>
        <p:spPr bwMode="auto">
          <a:xfrm rot="546664">
            <a:off x="8094663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64" name="Oval 17"/>
          <p:cNvSpPr>
            <a:spLocks noChangeArrowheads="1"/>
          </p:cNvSpPr>
          <p:nvPr/>
        </p:nvSpPr>
        <p:spPr bwMode="gray">
          <a:xfrm>
            <a:off x="6705600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65" name="Oval 18"/>
          <p:cNvSpPr>
            <a:spLocks noChangeArrowheads="1"/>
          </p:cNvSpPr>
          <p:nvPr/>
        </p:nvSpPr>
        <p:spPr bwMode="gray">
          <a:xfrm>
            <a:off x="6705600" y="4459288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66" name="Oval 19"/>
          <p:cNvSpPr>
            <a:spLocks noChangeArrowheads="1"/>
          </p:cNvSpPr>
          <p:nvPr/>
        </p:nvSpPr>
        <p:spPr bwMode="gray"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67" name="Oval 20"/>
          <p:cNvSpPr>
            <a:spLocks noChangeArrowheads="1"/>
          </p:cNvSpPr>
          <p:nvPr/>
        </p:nvSpPr>
        <p:spPr bwMode="gray"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68" name="Oval 21"/>
          <p:cNvSpPr>
            <a:spLocks noChangeArrowheads="1"/>
          </p:cNvSpPr>
          <p:nvPr/>
        </p:nvSpPr>
        <p:spPr bwMode="gray"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69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70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71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3972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HÕt</a:t>
            </a:r>
          </a:p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giê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67538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67538" y="46513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77063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62775" y="46386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7706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81825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10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" name="Picture 17" descr="book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30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9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808037"/>
            <a:ext cx="9144000" cy="2087563"/>
          </a:xfrm>
          <a:noFill/>
          <a:ln/>
        </p:spPr>
        <p:txBody>
          <a:bodyPr lIns="0" tIns="0" rIns="0" bIns="0"/>
          <a:lstStyle/>
          <a:p>
            <a:r>
              <a:rPr lang="en-US" b="1" dirty="0">
                <a:latin typeface=".VnTime" pitchFamily="34" charset="0"/>
              </a:rPr>
              <a:t>Cho y = f(x) = -7x + 5 vµ  </a:t>
            </a:r>
            <a:r>
              <a:rPr lang="en-US" b="1" dirty="0" err="1">
                <a:latin typeface=".VnTime" pitchFamily="34" charset="0"/>
              </a:rPr>
              <a:t>hai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sè</a:t>
            </a:r>
            <a:r>
              <a:rPr lang="en-US" b="1" dirty="0">
                <a:latin typeface=".VnTime" pitchFamily="34" charset="0"/>
              </a:rPr>
              <a:t> </a:t>
            </a:r>
            <a:br>
              <a:rPr lang="en-US" b="1" dirty="0">
                <a:latin typeface=".VnTime" pitchFamily="34" charset="0"/>
              </a:rPr>
            </a:br>
            <a:r>
              <a:rPr lang="en-US" b="1" dirty="0">
                <a:latin typeface=".VnTime" pitchFamily="34" charset="0"/>
              </a:rPr>
              <a:t>a, b mµ a &lt; b </a:t>
            </a:r>
            <a:r>
              <a:rPr lang="en-US" b="1" dirty="0" err="1">
                <a:latin typeface=".VnTime" pitchFamily="34" charset="0"/>
              </a:rPr>
              <a:t>kÕt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qu</a:t>
            </a:r>
            <a:r>
              <a:rPr lang="en-US" b="1" dirty="0">
                <a:latin typeface=".VnTime" pitchFamily="34" charset="0"/>
              </a:rPr>
              <a:t>¶ so </a:t>
            </a:r>
            <a:r>
              <a:rPr lang="en-US" b="1" dirty="0" err="1">
                <a:latin typeface=".VnTime" pitchFamily="34" charset="0"/>
              </a:rPr>
              <a:t>s¸nh</a:t>
            </a:r>
            <a:r>
              <a:rPr lang="en-US" b="1" dirty="0">
                <a:latin typeface=".VnTime" pitchFamily="34" charset="0"/>
              </a:rPr>
              <a:t> </a:t>
            </a:r>
            <a:br>
              <a:rPr lang="en-US" b="1" dirty="0">
                <a:latin typeface=".VnTime" pitchFamily="34" charset="0"/>
              </a:rPr>
            </a:br>
            <a:r>
              <a:rPr lang="en-US" b="1" dirty="0">
                <a:latin typeface=".VnTime" pitchFamily="34" charset="0"/>
              </a:rPr>
              <a:t>f(a) vµ f(b) lµ?</a:t>
            </a:r>
          </a:p>
        </p:txBody>
      </p:sp>
      <p:sp>
        <p:nvSpPr>
          <p:cNvPr id="256005" name="Text Box 5" descr="Oak"/>
          <p:cNvSpPr txBox="1">
            <a:spLocks noChangeArrowheads="1"/>
          </p:cNvSpPr>
          <p:nvPr/>
        </p:nvSpPr>
        <p:spPr bwMode="auto">
          <a:xfrm>
            <a:off x="1828800" y="3124200"/>
            <a:ext cx="2971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25600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219200" y="3200400"/>
          <a:ext cx="5410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2" name="Equation" r:id="rId6" imgW="1066680" imgH="888840" progId="Equation.DSMT4">
                  <p:embed/>
                </p:oleObj>
              </mc:Choice>
              <mc:Fallback>
                <p:oleObj name="Equation" r:id="rId6" imgW="106668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54102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8" name="Oval 8"/>
          <p:cNvSpPr>
            <a:spLocks noChangeArrowheads="1"/>
          </p:cNvSpPr>
          <p:nvPr/>
        </p:nvSpPr>
        <p:spPr bwMode="auto">
          <a:xfrm>
            <a:off x="1143000" y="32004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6009" name="Picture 9" descr="6140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2362200"/>
            <a:ext cx="1600200" cy="1600200"/>
          </a:xfrm>
          <a:prstGeom prst="rect">
            <a:avLst/>
          </a:prstGeom>
          <a:noFill/>
        </p:spPr>
      </p:pic>
      <p:sp>
        <p:nvSpPr>
          <p:cNvPr id="256010" name="Oval 14"/>
          <p:cNvSpPr>
            <a:spLocks noChangeArrowheads="1"/>
          </p:cNvSpPr>
          <p:nvPr/>
        </p:nvSpPr>
        <p:spPr bwMode="auto">
          <a:xfrm rot="-933412">
            <a:off x="6992938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1" name="Oval 15"/>
          <p:cNvSpPr>
            <a:spLocks noChangeArrowheads="1"/>
          </p:cNvSpPr>
          <p:nvPr/>
        </p:nvSpPr>
        <p:spPr bwMode="auto"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2" name="Oval 16"/>
          <p:cNvSpPr>
            <a:spLocks noChangeArrowheads="1"/>
          </p:cNvSpPr>
          <p:nvPr/>
        </p:nvSpPr>
        <p:spPr bwMode="auto">
          <a:xfrm rot="546664">
            <a:off x="8094663" y="4267200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3" name="Oval 17"/>
          <p:cNvSpPr>
            <a:spLocks noChangeArrowheads="1"/>
          </p:cNvSpPr>
          <p:nvPr/>
        </p:nvSpPr>
        <p:spPr bwMode="gray">
          <a:xfrm>
            <a:off x="6705600" y="4384675"/>
            <a:ext cx="2133600" cy="20939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4" name="Oval 18"/>
          <p:cNvSpPr>
            <a:spLocks noChangeArrowheads="1"/>
          </p:cNvSpPr>
          <p:nvPr/>
        </p:nvSpPr>
        <p:spPr bwMode="gray">
          <a:xfrm>
            <a:off x="6705600" y="4459288"/>
            <a:ext cx="2133600" cy="2093912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5" name="Oval 19"/>
          <p:cNvSpPr>
            <a:spLocks noChangeArrowheads="1"/>
          </p:cNvSpPr>
          <p:nvPr/>
        </p:nvSpPr>
        <p:spPr bwMode="gray"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6" name="Oval 20"/>
          <p:cNvSpPr>
            <a:spLocks noChangeArrowheads="1"/>
          </p:cNvSpPr>
          <p:nvPr/>
        </p:nvSpPr>
        <p:spPr bwMode="gray"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7" name="Oval 21"/>
          <p:cNvSpPr>
            <a:spLocks noChangeArrowheads="1"/>
          </p:cNvSpPr>
          <p:nvPr/>
        </p:nvSpPr>
        <p:spPr bwMode="gray"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8" name="Oval 22"/>
          <p:cNvSpPr>
            <a:spLocks noChangeArrowheads="1"/>
          </p:cNvSpPr>
          <p:nvPr/>
        </p:nvSpPr>
        <p:spPr bwMode="gray"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19" name="Oval 23"/>
          <p:cNvSpPr>
            <a:spLocks noChangeArrowheads="1"/>
          </p:cNvSpPr>
          <p:nvPr/>
        </p:nvSpPr>
        <p:spPr bwMode="gray"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20" name="Oval 24"/>
          <p:cNvSpPr>
            <a:spLocks noChangeArrowheads="1"/>
          </p:cNvSpPr>
          <p:nvPr/>
        </p:nvSpPr>
        <p:spPr bwMode="gray"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56021" name="Oval 25"/>
          <p:cNvSpPr>
            <a:spLocks noChangeArrowheads="1"/>
          </p:cNvSpPr>
          <p:nvPr/>
        </p:nvSpPr>
        <p:spPr bwMode="gray"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l">
              <a:spcBef>
                <a:spcPct val="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HÕt</a:t>
            </a:r>
          </a:p>
          <a:p>
            <a:pPr algn="ctr">
              <a:spcBef>
                <a:spcPct val="0"/>
              </a:spcBef>
            </a:pPr>
            <a:r>
              <a:rPr lang="en-US" sz="4800">
                <a:solidFill>
                  <a:srgbClr val="FF3300"/>
                </a:solidFill>
                <a:latin typeface=".VnVogue" pitchFamily="34" charset="0"/>
              </a:rPr>
              <a:t>giê</a:t>
            </a:r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6967538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</a:t>
            </a:r>
          </a:p>
        </p:txBody>
      </p:sp>
      <p:sp>
        <p:nvSpPr>
          <p:cNvPr id="62492" name="Oval 28"/>
          <p:cNvSpPr>
            <a:spLocks noChangeArrowheads="1"/>
          </p:cNvSpPr>
          <p:nvPr/>
        </p:nvSpPr>
        <p:spPr bwMode="auto">
          <a:xfrm>
            <a:off x="6967538" y="46513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2</a:t>
            </a:r>
          </a:p>
        </p:txBody>
      </p: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3</a:t>
            </a:r>
          </a:p>
        </p:txBody>
      </p:sp>
      <p:sp>
        <p:nvSpPr>
          <p:cNvPr id="62494" name="Oval 30"/>
          <p:cNvSpPr>
            <a:spLocks noChangeArrowheads="1"/>
          </p:cNvSpPr>
          <p:nvPr/>
        </p:nvSpPr>
        <p:spPr bwMode="auto">
          <a:xfrm>
            <a:off x="6977063" y="464343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4</a:t>
            </a:r>
          </a:p>
        </p:txBody>
      </p:sp>
      <p:sp>
        <p:nvSpPr>
          <p:cNvPr id="62495" name="Oval 31"/>
          <p:cNvSpPr>
            <a:spLocks noChangeArrowheads="1"/>
          </p:cNvSpPr>
          <p:nvPr/>
        </p:nvSpPr>
        <p:spPr bwMode="auto">
          <a:xfrm>
            <a:off x="6962775" y="463867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5</a:t>
            </a:r>
          </a:p>
        </p:txBody>
      </p:sp>
      <p:sp>
        <p:nvSpPr>
          <p:cNvPr id="62496" name="Oval 32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6</a:t>
            </a:r>
          </a:p>
        </p:txBody>
      </p:sp>
      <p:sp>
        <p:nvSpPr>
          <p:cNvPr id="62497" name="Oval 33"/>
          <p:cNvSpPr>
            <a:spLocks noChangeArrowheads="1"/>
          </p:cNvSpPr>
          <p:nvPr/>
        </p:nvSpPr>
        <p:spPr bwMode="auto">
          <a:xfrm>
            <a:off x="6977063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7</a:t>
            </a:r>
          </a:p>
        </p:txBody>
      </p:sp>
      <p:sp>
        <p:nvSpPr>
          <p:cNvPr id="62498" name="Oval 34"/>
          <p:cNvSpPr>
            <a:spLocks noChangeArrowheads="1"/>
          </p:cNvSpPr>
          <p:nvPr/>
        </p:nvSpPr>
        <p:spPr bwMode="auto">
          <a:xfrm>
            <a:off x="696277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8</a:t>
            </a:r>
          </a:p>
        </p:txBody>
      </p:sp>
      <p:sp>
        <p:nvSpPr>
          <p:cNvPr id="62499" name="Oval 35"/>
          <p:cNvSpPr>
            <a:spLocks noChangeArrowheads="1"/>
          </p:cNvSpPr>
          <p:nvPr/>
        </p:nvSpPr>
        <p:spPr bwMode="auto">
          <a:xfrm>
            <a:off x="6977063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9</a:t>
            </a:r>
          </a:p>
        </p:txBody>
      </p:sp>
      <p:sp>
        <p:nvSpPr>
          <p:cNvPr id="62500" name="Oval 36"/>
          <p:cNvSpPr>
            <a:spLocks noChangeArrowheads="1"/>
          </p:cNvSpPr>
          <p:nvPr/>
        </p:nvSpPr>
        <p:spPr bwMode="auto">
          <a:xfrm>
            <a:off x="6981825" y="465772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0">
                <a:solidFill>
                  <a:srgbClr val="FF3300"/>
                </a:solidFill>
                <a:latin typeface=".VnVogue" pitchFamily="34" charset="0"/>
              </a:rPr>
              <a:t>10</a:t>
            </a: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1" name="Picture 17" descr="book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3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8" grpId="0" animBg="1"/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228600" y="990600"/>
            <a:ext cx="8686800" cy="5638800"/>
          </a:xfrm>
          <a:prstGeom prst="rect">
            <a:avLst/>
          </a:prstGeom>
          <a:solidFill>
            <a:srgbClr val="D9E1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2667000" y="146208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Arial" charset="0"/>
              </a:rPr>
              <a:t>VỀ NHÀ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0" y="236220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Nắm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l">
              <a:spcBef>
                <a:spcPct val="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nghịch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l"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	+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10,</a:t>
            </a:r>
            <a:r>
              <a:rPr lang="vi-VN" sz="2800" b="1" dirty="0" smtClean="0">
                <a:solidFill>
                  <a:srgbClr val="FF0000"/>
                </a:solidFill>
                <a:latin typeface="Arial" charset="0"/>
              </a:rPr>
              <a:t>11...14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- 48(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)</a:t>
            </a:r>
            <a:br>
              <a:rPr lang="en-US" sz="2800" b="1" dirty="0">
                <a:solidFill>
                  <a:srgbClr val="FF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	+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hàm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số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69318" name="Picture 6" descr="Lovely_050909_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572000"/>
            <a:ext cx="1981200" cy="1981200"/>
          </a:xfrm>
          <a:prstGeom prst="rect">
            <a:avLst/>
          </a:prstGeom>
          <a:noFill/>
        </p:spPr>
      </p:pic>
      <p:pic>
        <p:nvPicPr>
          <p:cNvPr id="269319" name="Picture 7" descr="6140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990600"/>
            <a:ext cx="1219200" cy="1371600"/>
          </a:xfrm>
          <a:prstGeom prst="rect">
            <a:avLst/>
          </a:prstGeom>
          <a:noFill/>
        </p:spPr>
      </p:pic>
      <p:pic>
        <p:nvPicPr>
          <p:cNvPr id="269320" name="Picture 8" descr="animal_0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572000"/>
            <a:ext cx="1219200" cy="1266825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17" descr="book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185738" y="1190625"/>
            <a:ext cx="8577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u="sng" dirty="0" err="1">
                <a:solidFill>
                  <a:schemeClr val="tx1"/>
                </a:solidFill>
                <a:latin typeface="+mn-lt"/>
              </a:rPr>
              <a:t>a.Bài</a:t>
            </a:r>
            <a:r>
              <a:rPr lang="en-US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+mn-lt"/>
              </a:rPr>
              <a:t>toán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Một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ôtô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chở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khách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đi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bến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xe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phía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Hà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vào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Huế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với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vận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tốc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trung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bình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50km/h.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Hỏi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giờ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xe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ôtô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cách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trung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tâm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Hà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bao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nhiêu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kilômét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rằng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bến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xe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phía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cách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trung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tâm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Hà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8 km.</a:t>
            </a:r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381000" y="3276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381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5908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>
            <a:off x="2590800" y="3276600"/>
            <a:ext cx="60198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>
            <a:off x="86106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2108200" y="3352800"/>
            <a:ext cx="914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  <a:latin typeface="+mn-lt"/>
              </a:rPr>
              <a:t>BẾN XE</a:t>
            </a: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920750" y="3290888"/>
            <a:ext cx="106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+mn-lt"/>
              </a:rPr>
              <a:t>8 km</a:t>
            </a: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61913" y="2667000"/>
            <a:ext cx="928687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solidFill>
                  <a:schemeClr val="bg1"/>
                </a:solidFill>
                <a:latin typeface="+mn-lt"/>
              </a:rPr>
              <a:t>Trung tâm</a:t>
            </a:r>
            <a:r>
              <a:rPr lang="en-US" sz="180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bg1"/>
                </a:solidFill>
                <a:latin typeface="+mn-lt"/>
              </a:rPr>
              <a:t>HÀ NỘI</a:t>
            </a: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8169275" y="2514600"/>
            <a:ext cx="685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400">
                <a:solidFill>
                  <a:schemeClr val="bg1"/>
                </a:solidFill>
                <a:latin typeface="+mn-lt"/>
              </a:rPr>
              <a:t>HUẾ</a:t>
            </a:r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>
            <a:off x="2590800" y="3276600"/>
            <a:ext cx="403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368300" y="32766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3394075" y="3748088"/>
            <a:ext cx="949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+mn-lt"/>
              </a:rPr>
              <a:t>50 t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219200" y="3748088"/>
            <a:ext cx="830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+mn-lt"/>
              </a:rPr>
              <a:t>8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7030143" y="5872955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+mn-lt"/>
              </a:rPr>
              <a:t>50t + 8 (km)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0" y="685800"/>
            <a:ext cx="54911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u="sng" dirty="0">
                <a:solidFill>
                  <a:srgbClr val="FF0066"/>
                </a:solidFill>
                <a:latin typeface="+mn-lt"/>
              </a:rPr>
              <a:t>1. </a:t>
            </a:r>
            <a:r>
              <a:rPr lang="en-US" sz="2800" b="1" u="sng" dirty="0" err="1">
                <a:solidFill>
                  <a:srgbClr val="FF0066"/>
                </a:solidFill>
                <a:latin typeface="+mn-lt"/>
              </a:rPr>
              <a:t>Khái</a:t>
            </a:r>
            <a:r>
              <a:rPr lang="en-US" sz="2800" b="1" u="sng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+mn-lt"/>
              </a:rPr>
              <a:t>niệm</a:t>
            </a:r>
            <a:r>
              <a:rPr lang="en-US" sz="2800" b="1" u="sng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+mn-lt"/>
              </a:rPr>
              <a:t>về</a:t>
            </a:r>
            <a:r>
              <a:rPr lang="en-US" sz="2800" b="1" u="sng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+mn-lt"/>
              </a:rPr>
              <a:t>hàm</a:t>
            </a:r>
            <a:r>
              <a:rPr lang="en-US" sz="2800" b="1" u="sng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+mn-lt"/>
              </a:rPr>
              <a:t>số</a:t>
            </a:r>
            <a:r>
              <a:rPr lang="en-US" sz="2800" b="1" u="sng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+mn-lt"/>
              </a:rPr>
              <a:t>bậc</a:t>
            </a:r>
            <a:r>
              <a:rPr lang="en-US" sz="2800" b="1" u="sng" dirty="0">
                <a:solidFill>
                  <a:srgbClr val="FF0066"/>
                </a:solidFill>
                <a:latin typeface="+mn-lt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+mn-lt"/>
              </a:rPr>
              <a:t>nhất</a:t>
            </a:r>
            <a:endParaRPr lang="en-US" sz="2800" b="1" u="sng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152400" y="5843588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ôtô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: s = …….</a:t>
            </a:r>
          </a:p>
        </p:txBody>
      </p:sp>
      <p:grpSp>
        <p:nvGrpSpPr>
          <p:cNvPr id="265235" name="Group 19"/>
          <p:cNvGrpSpPr>
            <a:grpSpLocks/>
          </p:cNvGrpSpPr>
          <p:nvPr/>
        </p:nvGrpSpPr>
        <p:grpSpPr bwMode="auto">
          <a:xfrm>
            <a:off x="348824" y="4213225"/>
            <a:ext cx="8253412" cy="1630363"/>
            <a:chOff x="-30" y="2510"/>
            <a:chExt cx="2928" cy="1027"/>
          </a:xfrm>
        </p:grpSpPr>
        <p:sp>
          <p:nvSpPr>
            <p:cNvPr id="265236" name="Text Box 20"/>
            <p:cNvSpPr txBox="1">
              <a:spLocks noChangeArrowheads="1"/>
            </p:cNvSpPr>
            <p:nvPr/>
          </p:nvSpPr>
          <p:spPr bwMode="auto">
            <a:xfrm>
              <a:off x="-30" y="2510"/>
              <a:ext cx="2928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30000"/>
                </a:spcBef>
              </a:pPr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+mn-lt"/>
                </a:rPr>
                <a:t>Điền</a:t>
              </a:r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+mn-lt"/>
                </a:rPr>
                <a:t>vào</a:t>
              </a:r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(…) </a:t>
              </a:r>
              <a:r>
                <a:rPr lang="en-US" sz="2800" dirty="0" err="1">
                  <a:solidFill>
                    <a:schemeClr val="tx1"/>
                  </a:solidFill>
                  <a:latin typeface="+mn-lt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+mn-lt"/>
                </a:rPr>
                <a:t>đúng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  <a:p>
              <a:pPr algn="l">
                <a:spcBef>
                  <a:spcPct val="30000"/>
                </a:spcBef>
              </a:pPr>
              <a:r>
                <a:rPr lang="en-US" sz="2800" dirty="0" err="1">
                  <a:solidFill>
                    <a:schemeClr val="tx1"/>
                  </a:solidFill>
                  <a:latin typeface="+mn-lt"/>
                </a:rPr>
                <a:t>Sau</a:t>
              </a:r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vi-VN" sz="2800" dirty="0" smtClean="0">
                  <a:solidFill>
                    <a:schemeClr val="tx1"/>
                  </a:solidFill>
                  <a:latin typeface="+mn-lt"/>
                </a:rPr>
                <a:t>1gio...</a:t>
              </a:r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: ……</a:t>
              </a:r>
            </a:p>
            <a:p>
              <a:pPr algn="l">
                <a:spcBef>
                  <a:spcPct val="30000"/>
                </a:spcBef>
              </a:pPr>
              <a:r>
                <a:rPr lang="en-US" sz="2800" dirty="0" err="1">
                  <a:solidFill>
                    <a:schemeClr val="tx1"/>
                  </a:solidFill>
                  <a:latin typeface="+mn-lt"/>
                </a:rPr>
                <a:t>Sau</a:t>
              </a:r>
              <a:r>
                <a:rPr lang="en-US" sz="2800" dirty="0">
                  <a:solidFill>
                    <a:schemeClr val="tx1"/>
                  </a:solidFill>
                  <a:latin typeface="+mn-lt"/>
                </a:rPr>
                <a:t> t </a:t>
              </a:r>
              <a:r>
                <a:rPr lang="vi-VN" sz="2800" dirty="0" smtClean="0">
                  <a:solidFill>
                    <a:schemeClr val="tx1"/>
                  </a:solidFill>
                  <a:latin typeface="+mn-lt"/>
                </a:rPr>
                <a:t>giờ</a:t>
              </a:r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vi-VN" sz="2800" dirty="0" smtClean="0">
                  <a:solidFill>
                    <a:schemeClr val="tx1"/>
                  </a:solidFill>
                  <a:latin typeface="+mn-lt"/>
                </a:rPr>
                <a:t>...</a:t>
              </a:r>
              <a:r>
                <a:rPr lang="en-US" sz="2800" dirty="0" smtClean="0">
                  <a:solidFill>
                    <a:schemeClr val="tx1"/>
                  </a:solidFill>
                  <a:latin typeface="+mn-lt"/>
                </a:rPr>
                <a:t>…….</a:t>
              </a:r>
              <a:endParaRPr lang="en-US" sz="28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5237" name="Rectangle 21"/>
            <p:cNvSpPr>
              <a:spLocks noChangeArrowheads="1"/>
            </p:cNvSpPr>
            <p:nvPr/>
          </p:nvSpPr>
          <p:spPr bwMode="auto">
            <a:xfrm>
              <a:off x="39" y="2592"/>
              <a:ext cx="240" cy="24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800" dirty="0">
                  <a:solidFill>
                    <a:srgbClr val="FF0066"/>
                  </a:solidFill>
                  <a:latin typeface="+mn-lt"/>
                </a:rPr>
                <a:t>?1</a:t>
              </a:r>
            </a:p>
          </p:txBody>
        </p:sp>
      </p:grpSp>
      <p:sp>
        <p:nvSpPr>
          <p:cNvPr id="265238" name="Text Box 22"/>
          <p:cNvSpPr txBox="1">
            <a:spLocks noChangeArrowheads="1"/>
          </p:cNvSpPr>
          <p:nvPr/>
        </p:nvSpPr>
        <p:spPr bwMode="auto">
          <a:xfrm>
            <a:off x="3733800" y="483235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+mn-lt"/>
              </a:rPr>
              <a:t>50 (km)</a:t>
            </a:r>
          </a:p>
        </p:txBody>
      </p:sp>
      <p:sp>
        <p:nvSpPr>
          <p:cNvPr id="265239" name="Text Box 23"/>
          <p:cNvSpPr txBox="1">
            <a:spLocks noChangeArrowheads="1"/>
          </p:cNvSpPr>
          <p:nvPr/>
        </p:nvSpPr>
        <p:spPr bwMode="auto">
          <a:xfrm>
            <a:off x="3948113" y="5376863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+mn-lt"/>
              </a:rPr>
              <a:t>50t (km)</a:t>
            </a:r>
          </a:p>
        </p:txBody>
      </p:sp>
      <p:graphicFrame>
        <p:nvGraphicFramePr>
          <p:cNvPr id="26524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794412"/>
              </p:ext>
            </p:extLst>
          </p:nvPr>
        </p:nvGraphicFramePr>
        <p:xfrm>
          <a:off x="2276475" y="2746375"/>
          <a:ext cx="806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46" name="CorelDRAW" r:id="rId4" imgW="1179000" imgH="530280" progId="">
                  <p:embed/>
                </p:oleObj>
              </mc:Choice>
              <mc:Fallback>
                <p:oleObj name="CorelDRAW" r:id="rId4" imgW="1179000" imgH="53028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2746375"/>
                        <a:ext cx="8064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42" name="AutoShape 26"/>
          <p:cNvSpPr>
            <a:spLocks noChangeArrowheads="1"/>
          </p:cNvSpPr>
          <p:nvPr/>
        </p:nvSpPr>
        <p:spPr bwMode="auto">
          <a:xfrm>
            <a:off x="6686550" y="3714750"/>
            <a:ext cx="762000" cy="1828800"/>
          </a:xfrm>
          <a:prstGeom prst="wedgeEllipseCallout">
            <a:avLst>
              <a:gd name="adj1" fmla="val -90417"/>
              <a:gd name="adj2" fmla="val 83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265243" name="AutoShape 27"/>
          <p:cNvSpPr>
            <a:spLocks noChangeArrowheads="1"/>
          </p:cNvSpPr>
          <p:nvPr/>
        </p:nvSpPr>
        <p:spPr bwMode="auto">
          <a:xfrm>
            <a:off x="7924800" y="3962400"/>
            <a:ext cx="685800" cy="1704975"/>
          </a:xfrm>
          <a:prstGeom prst="wedgeEllipseCallout">
            <a:avLst>
              <a:gd name="adj1" fmla="val -153241"/>
              <a:gd name="adj2" fmla="val 72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4400">
                <a:solidFill>
                  <a:schemeClr val="tx1"/>
                </a:solidFill>
                <a:latin typeface="+mn-lt"/>
              </a:rPr>
              <a:t>?</a:t>
            </a:r>
          </a:p>
        </p:txBody>
      </p:sp>
      <p:sp>
        <p:nvSpPr>
          <p:cNvPr id="265244" name="Rectangle 28"/>
          <p:cNvSpPr>
            <a:spLocks noChangeArrowheads="1"/>
          </p:cNvSpPr>
          <p:nvPr/>
        </p:nvSpPr>
        <p:spPr bwMode="auto">
          <a:xfrm>
            <a:off x="7067550" y="5854700"/>
            <a:ext cx="2514600" cy="6096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65247" name="Text Box 31" descr="Oak"/>
          <p:cNvSpPr txBox="1">
            <a:spLocks noChangeArrowheads="1"/>
          </p:cNvSpPr>
          <p:nvPr/>
        </p:nvSpPr>
        <p:spPr bwMode="auto">
          <a:xfrm>
            <a:off x="685800" y="228600"/>
            <a:ext cx="617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HÀM SỐ BẬC NHẤT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Picture 17" descr="book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26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85" decel="100000"/>
                                        <p:tgtEl>
                                          <p:spTgt spid="265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85" decel="100000"/>
                                        <p:tgtEl>
                                          <p:spTgt spid="265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901 L 0.39861 0.004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-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35784E-6 L 0.00261 0.1303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85" decel="100000"/>
                                        <p:tgtEl>
                                          <p:spTgt spid="265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85" decel="100000"/>
                                        <p:tgtEl>
                                          <p:spTgt spid="2652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385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64124E-6 L 0.00347 0.1322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500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500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500"/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85" decel="1000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85" decel="100000"/>
                                        <p:tgtEl>
                                          <p:spTgt spid="2652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385" fill="hold"/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385" fill="hold"/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26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  <p:bldP spid="265219" grpId="0" animBg="1"/>
      <p:bldP spid="265220" grpId="0" animBg="1"/>
      <p:bldP spid="265221" grpId="0" animBg="1"/>
      <p:bldP spid="265222" grpId="0" animBg="1"/>
      <p:bldP spid="265223" grpId="0" animBg="1"/>
      <p:bldP spid="265224" grpId="0" animBg="1"/>
      <p:bldP spid="265225" grpId="0"/>
      <p:bldP spid="265226" grpId="0" animBg="1"/>
      <p:bldP spid="265227" grpId="0" animBg="1"/>
      <p:bldP spid="265228" grpId="0" animBg="1"/>
      <p:bldP spid="265228" grpId="1" animBg="1"/>
      <p:bldP spid="265229" grpId="0" animBg="1"/>
      <p:bldP spid="265229" grpId="1" animBg="1"/>
      <p:bldP spid="265229" grpId="2" animBg="1"/>
      <p:bldP spid="265230" grpId="0"/>
      <p:bldP spid="265231" grpId="0"/>
      <p:bldP spid="265232" grpId="0"/>
      <p:bldP spid="265242" grpId="0" animBg="1"/>
      <p:bldP spid="265243" grpId="0" animBg="1"/>
      <p:bldP spid="2652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228600" y="990600"/>
            <a:ext cx="8686800" cy="5638800"/>
          </a:xfrm>
          <a:prstGeom prst="rect">
            <a:avLst/>
          </a:prstGeom>
          <a:solidFill>
            <a:srgbClr val="D9E1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 b="1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3333FF"/>
                </a:solidFill>
                <a:latin typeface="+mn-lt"/>
              </a:rPr>
              <a:t>1. </a:t>
            </a:r>
            <a:r>
              <a:rPr lang="en-US" sz="2800" b="1" u="sng">
                <a:solidFill>
                  <a:srgbClr val="3333FF"/>
                </a:solidFill>
                <a:latin typeface="+mn-lt"/>
              </a:rPr>
              <a:t>Khái niệm về hàm số bậc nhất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458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>
                <a:solidFill>
                  <a:srgbClr val="FF3300"/>
                </a:solidFill>
                <a:latin typeface="+mn-lt"/>
              </a:rPr>
              <a:t>?2 </a:t>
            </a:r>
            <a:r>
              <a:rPr lang="en-US" sz="1800" b="1">
                <a:solidFill>
                  <a:srgbClr val="0000FF"/>
                </a:solidFill>
                <a:latin typeface="+mn-lt"/>
              </a:rPr>
              <a:t>Tính các giá trị tương ứng của s khi cho t lần lượt lấy các giá trị 1 giờ; 2 giờ; 3 giờ; 4 giờ; …</a:t>
            </a:r>
          </a:p>
          <a:p>
            <a:pPr algn="ctr"/>
            <a:endParaRPr lang="en-US" sz="1800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79558" name="Group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88617304"/>
              </p:ext>
            </p:extLst>
          </p:nvPr>
        </p:nvGraphicFramePr>
        <p:xfrm>
          <a:off x="457200" y="2133600"/>
          <a:ext cx="8229600" cy="140335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 (h)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t.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= 50.t + 8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(km)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9581" name="Text Box 29"/>
          <p:cNvSpPr txBox="1">
            <a:spLocks noChangeArrowheads="1"/>
          </p:cNvSpPr>
          <p:nvPr/>
        </p:nvSpPr>
        <p:spPr bwMode="auto">
          <a:xfrm>
            <a:off x="457200" y="3581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  <a:latin typeface="+mn-lt"/>
              </a:rPr>
              <a:t>Hãy giải thích vì sao s là hàm số của t?</a:t>
            </a:r>
          </a:p>
        </p:txBody>
      </p:sp>
      <p:sp>
        <p:nvSpPr>
          <p:cNvPr id="279582" name="Text Box 30"/>
          <p:cNvSpPr txBox="1">
            <a:spLocks noChangeArrowheads="1"/>
          </p:cNvSpPr>
          <p:nvPr/>
        </p:nvSpPr>
        <p:spPr bwMode="auto">
          <a:xfrm>
            <a:off x="609600" y="3962400"/>
            <a:ext cx="7924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FF3300"/>
                </a:solidFill>
                <a:latin typeface="+mn-lt"/>
              </a:rPr>
              <a:t>Vì: + s phụ thuộc vào t.</a:t>
            </a:r>
          </a:p>
          <a:p>
            <a:pPr algn="l"/>
            <a:r>
              <a:rPr lang="en-US" sz="1800" b="1">
                <a:solidFill>
                  <a:srgbClr val="FF3300"/>
                </a:solidFill>
                <a:latin typeface="+mn-lt"/>
              </a:rPr>
              <a:t>      + Ứng với mỗi giá trị của t chỉ có một giá trị tương  ứng của s. Do đó s là hàm số của t.</a:t>
            </a:r>
          </a:p>
        </p:txBody>
      </p:sp>
      <p:sp>
        <p:nvSpPr>
          <p:cNvPr id="279583" name="Rectangle 31"/>
          <p:cNvSpPr>
            <a:spLocks noChangeArrowheads="1"/>
          </p:cNvSpPr>
          <p:nvPr/>
        </p:nvSpPr>
        <p:spPr bwMode="auto">
          <a:xfrm>
            <a:off x="2590800" y="2663825"/>
            <a:ext cx="990600" cy="841375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FF3300"/>
                </a:solidFill>
                <a:latin typeface="+mn-lt"/>
              </a:rPr>
              <a:t>58 (km)</a:t>
            </a:r>
          </a:p>
        </p:txBody>
      </p:sp>
      <p:sp>
        <p:nvSpPr>
          <p:cNvPr id="279584" name="Rectangle 32"/>
          <p:cNvSpPr>
            <a:spLocks noChangeArrowheads="1"/>
          </p:cNvSpPr>
          <p:nvPr/>
        </p:nvSpPr>
        <p:spPr bwMode="auto">
          <a:xfrm>
            <a:off x="3733800" y="2616200"/>
            <a:ext cx="990600" cy="8128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3300"/>
                </a:solidFill>
                <a:latin typeface="+mn-lt"/>
              </a:rPr>
              <a:t>108 (km)</a:t>
            </a:r>
          </a:p>
        </p:txBody>
      </p:sp>
      <p:sp>
        <p:nvSpPr>
          <p:cNvPr id="279585" name="Rectangle 33"/>
          <p:cNvSpPr>
            <a:spLocks noChangeArrowheads="1"/>
          </p:cNvSpPr>
          <p:nvPr/>
        </p:nvSpPr>
        <p:spPr bwMode="auto">
          <a:xfrm>
            <a:off x="4968875" y="2667000"/>
            <a:ext cx="990600" cy="73025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rgbClr val="FF3300"/>
                </a:solidFill>
                <a:latin typeface="+mn-lt"/>
              </a:rPr>
              <a:t>158 (km)</a:t>
            </a:r>
          </a:p>
        </p:txBody>
      </p:sp>
      <p:sp>
        <p:nvSpPr>
          <p:cNvPr id="279586" name="Rectangle 34"/>
          <p:cNvSpPr>
            <a:spLocks noChangeArrowheads="1"/>
          </p:cNvSpPr>
          <p:nvPr/>
        </p:nvSpPr>
        <p:spPr bwMode="auto">
          <a:xfrm>
            <a:off x="6172200" y="2616200"/>
            <a:ext cx="990600" cy="8128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FF3300"/>
                </a:solidFill>
                <a:latin typeface="+mn-lt"/>
              </a:rPr>
              <a:t>208 (km)</a:t>
            </a:r>
          </a:p>
        </p:txBody>
      </p:sp>
      <p:sp>
        <p:nvSpPr>
          <p:cNvPr id="279587" name="Rectangle 35"/>
          <p:cNvSpPr>
            <a:spLocks noChangeArrowheads="1"/>
          </p:cNvSpPr>
          <p:nvPr/>
        </p:nvSpPr>
        <p:spPr bwMode="auto">
          <a:xfrm>
            <a:off x="7391400" y="2667000"/>
            <a:ext cx="1219200" cy="8128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CC3300"/>
                </a:solidFill>
                <a:latin typeface="+mn-lt"/>
              </a:rPr>
              <a:t>50.t + 8</a:t>
            </a:r>
            <a:br>
              <a:rPr lang="en-US">
                <a:solidFill>
                  <a:srgbClr val="CC3300"/>
                </a:solidFill>
                <a:latin typeface="+mn-lt"/>
              </a:rPr>
            </a:br>
            <a:r>
              <a:rPr lang="en-US" sz="2800">
                <a:solidFill>
                  <a:srgbClr val="CC3300"/>
                </a:solidFill>
                <a:latin typeface="+mn-lt"/>
              </a:rPr>
              <a:t> (km)</a:t>
            </a:r>
          </a:p>
        </p:txBody>
      </p:sp>
      <p:sp>
        <p:nvSpPr>
          <p:cNvPr id="279588" name="Text Box 36"/>
          <p:cNvSpPr txBox="1">
            <a:spLocks noChangeArrowheads="1"/>
          </p:cNvSpPr>
          <p:nvPr/>
        </p:nvSpPr>
        <p:spPr bwMode="auto">
          <a:xfrm>
            <a:off x="914400" y="52451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tx2"/>
                </a:solidFill>
                <a:latin typeface="+mn-lt"/>
              </a:rPr>
              <a:t>s = 50.t  + 8</a:t>
            </a:r>
          </a:p>
        </p:txBody>
      </p:sp>
      <p:sp>
        <p:nvSpPr>
          <p:cNvPr id="279589" name="Rectangle 37"/>
          <p:cNvSpPr>
            <a:spLocks noChangeArrowheads="1"/>
          </p:cNvSpPr>
          <p:nvPr/>
        </p:nvSpPr>
        <p:spPr bwMode="auto">
          <a:xfrm>
            <a:off x="990600" y="5143500"/>
            <a:ext cx="685800" cy="9906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6600" b="1">
                <a:solidFill>
                  <a:srgbClr val="FF3300"/>
                </a:solidFill>
                <a:latin typeface="+mn-lt"/>
              </a:rPr>
              <a:t>y</a:t>
            </a:r>
          </a:p>
        </p:txBody>
      </p:sp>
      <p:sp>
        <p:nvSpPr>
          <p:cNvPr id="279590" name="Rectangle 38"/>
          <p:cNvSpPr>
            <a:spLocks noChangeArrowheads="1"/>
          </p:cNvSpPr>
          <p:nvPr/>
        </p:nvSpPr>
        <p:spPr bwMode="auto">
          <a:xfrm>
            <a:off x="3200400" y="5130800"/>
            <a:ext cx="520700" cy="9906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6600" b="1">
                <a:solidFill>
                  <a:srgbClr val="FF3300"/>
                </a:solidFill>
                <a:latin typeface="+mn-lt"/>
              </a:rPr>
              <a:t>x</a:t>
            </a:r>
          </a:p>
        </p:txBody>
      </p:sp>
      <p:sp>
        <p:nvSpPr>
          <p:cNvPr id="279591" name="Rectangle 39"/>
          <p:cNvSpPr>
            <a:spLocks noChangeArrowheads="1"/>
          </p:cNvSpPr>
          <p:nvPr/>
        </p:nvSpPr>
        <p:spPr bwMode="auto">
          <a:xfrm>
            <a:off x="2286000" y="5118100"/>
            <a:ext cx="762000" cy="9906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6600" b="1">
                <a:solidFill>
                  <a:srgbClr val="FF3300"/>
                </a:solidFill>
                <a:latin typeface="+mn-lt"/>
              </a:rPr>
              <a:t>a</a:t>
            </a:r>
          </a:p>
        </p:txBody>
      </p:sp>
      <p:sp>
        <p:nvSpPr>
          <p:cNvPr id="279592" name="Rectangle 40"/>
          <p:cNvSpPr>
            <a:spLocks noChangeArrowheads="1"/>
          </p:cNvSpPr>
          <p:nvPr/>
        </p:nvSpPr>
        <p:spPr bwMode="auto">
          <a:xfrm>
            <a:off x="5029200" y="5105400"/>
            <a:ext cx="2819400" cy="9906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6600" b="1">
                <a:solidFill>
                  <a:srgbClr val="FF3300"/>
                </a:solidFill>
                <a:latin typeface="+mn-lt"/>
              </a:rPr>
              <a:t>(a </a:t>
            </a:r>
            <a:r>
              <a:rPr lang="en-US" sz="6600" b="1">
                <a:solidFill>
                  <a:srgbClr val="FF3300"/>
                </a:solidFill>
                <a:latin typeface="+mn-lt"/>
                <a:cs typeface="Arial" charset="0"/>
              </a:rPr>
              <a:t>≠ 0) </a:t>
            </a:r>
          </a:p>
        </p:txBody>
      </p:sp>
      <p:sp>
        <p:nvSpPr>
          <p:cNvPr id="279593" name="Rectangle 41"/>
          <p:cNvSpPr>
            <a:spLocks noChangeArrowheads="1"/>
          </p:cNvSpPr>
          <p:nvPr/>
        </p:nvSpPr>
        <p:spPr bwMode="auto">
          <a:xfrm>
            <a:off x="4267200" y="5118100"/>
            <a:ext cx="685800" cy="9906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6600" b="1">
                <a:solidFill>
                  <a:srgbClr val="FF3300"/>
                </a:solidFill>
                <a:latin typeface="+mn-lt"/>
              </a:rPr>
              <a:t>b</a:t>
            </a:r>
          </a:p>
        </p:txBody>
      </p:sp>
      <p:sp>
        <p:nvSpPr>
          <p:cNvPr id="279594" name="Text Box 42"/>
          <p:cNvSpPr txBox="1">
            <a:spLocks noChangeArrowheads="1"/>
          </p:cNvSpPr>
          <p:nvPr/>
        </p:nvSpPr>
        <p:spPr bwMode="auto">
          <a:xfrm>
            <a:off x="457200" y="2590800"/>
            <a:ext cx="160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  <a:latin typeface="+mn-lt"/>
              </a:rPr>
              <a:t>s = 50.t + 8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HÀM SỐ BẬC NHẤT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" name="Picture 17" descr="book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9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6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6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6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6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6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79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79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79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4.16185E-6 L 0.12083 0.4217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279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79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79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79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79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7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79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7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79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79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279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7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27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7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27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7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79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79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279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7" grpId="0"/>
      <p:bldP spid="279581" grpId="0"/>
      <p:bldP spid="279581" grpId="1"/>
      <p:bldP spid="279582" grpId="0" build="allAtOnce"/>
      <p:bldP spid="279583" grpId="0" animBg="1"/>
      <p:bldP spid="279583" grpId="1" animBg="1"/>
      <p:bldP spid="279584" grpId="0" animBg="1"/>
      <p:bldP spid="279584" grpId="1" animBg="1"/>
      <p:bldP spid="279585" grpId="0" animBg="1"/>
      <p:bldP spid="279585" grpId="1" animBg="1"/>
      <p:bldP spid="279586" grpId="0" animBg="1"/>
      <p:bldP spid="279586" grpId="1" animBg="1"/>
      <p:bldP spid="279587" grpId="0" animBg="1"/>
      <p:bldP spid="279587" grpId="1" animBg="1"/>
      <p:bldP spid="279588" grpId="0"/>
      <p:bldP spid="279588" grpId="1"/>
      <p:bldP spid="279589" grpId="0" animBg="1"/>
      <p:bldP spid="279589" grpId="1" animBg="1"/>
      <p:bldP spid="279590" grpId="0" animBg="1"/>
      <p:bldP spid="279590" grpId="1" animBg="1"/>
      <p:bldP spid="279591" grpId="0" animBg="1"/>
      <p:bldP spid="279591" grpId="1" animBg="1"/>
      <p:bldP spid="279592" grpId="0" animBg="1"/>
      <p:bldP spid="279592" grpId="1" animBg="1"/>
      <p:bldP spid="279593" grpId="0" animBg="1"/>
      <p:bldP spid="279593" grpId="1" animBg="1"/>
      <p:bldP spid="279594" grpId="0"/>
      <p:bldP spid="279594" grpId="1"/>
      <p:bldP spid="279594" grpId="2"/>
      <p:bldP spid="27959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228600" y="990600"/>
            <a:ext cx="8686800" cy="5638800"/>
          </a:xfrm>
          <a:prstGeom prst="rect">
            <a:avLst/>
          </a:prstGeom>
          <a:solidFill>
            <a:srgbClr val="D9E1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3333FF"/>
                </a:solidFill>
                <a:latin typeface="+mn-lt"/>
              </a:rPr>
              <a:t>1. </a:t>
            </a:r>
            <a:r>
              <a:rPr lang="en-US" sz="2800" b="1" u="sng">
                <a:solidFill>
                  <a:srgbClr val="3333FF"/>
                </a:solidFill>
                <a:latin typeface="+mn-lt"/>
              </a:rPr>
              <a:t>Khái niệm về hàm số bậc nhất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3300"/>
                </a:solidFill>
                <a:latin typeface="+mn-lt"/>
              </a:rPr>
              <a:t>a.Bài toán</a:t>
            </a:r>
            <a:r>
              <a:rPr lang="en-US" sz="2000" b="1">
                <a:solidFill>
                  <a:srgbClr val="FF3300"/>
                </a:solidFill>
                <a:latin typeface="+mn-lt"/>
              </a:rPr>
              <a:t> </a:t>
            </a:r>
          </a:p>
          <a:p>
            <a:pPr algn="l"/>
            <a:r>
              <a:rPr lang="en-US" sz="2000" b="1">
                <a:solidFill>
                  <a:srgbClr val="FF3300"/>
                </a:solidFill>
                <a:latin typeface="+mn-lt"/>
              </a:rPr>
              <a:t>b. ĐỊNH NGHĨA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381000" y="2590800"/>
            <a:ext cx="7772400" cy="2225675"/>
          </a:xfrm>
          <a:prstGeom prst="rect">
            <a:avLst/>
          </a:prstGeom>
          <a:solidFill>
            <a:srgbClr val="D9E1BD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0000FF"/>
                </a:solidFill>
                <a:latin typeface="+mn-lt"/>
              </a:rPr>
              <a:t>Hàm số bậc nhất </a:t>
            </a:r>
            <a:r>
              <a:rPr lang="en-US" sz="2800" i="1">
                <a:solidFill>
                  <a:srgbClr val="0000FF"/>
                </a:solidFill>
                <a:latin typeface="+mn-lt"/>
              </a:rPr>
              <a:t>là hàm số được cho bởi công thức:</a:t>
            </a:r>
            <a:br>
              <a:rPr lang="en-US" sz="2800" i="1">
                <a:solidFill>
                  <a:srgbClr val="0000FF"/>
                </a:solidFill>
                <a:latin typeface="+mn-lt"/>
              </a:rPr>
            </a:br>
            <a:r>
              <a:rPr lang="en-US" sz="2800" i="1">
                <a:solidFill>
                  <a:srgbClr val="0000FF"/>
                </a:solidFill>
                <a:latin typeface="+mn-lt"/>
              </a:rPr>
              <a:t>                    </a:t>
            </a:r>
            <a:r>
              <a:rPr lang="en-US" sz="2800" b="1">
                <a:solidFill>
                  <a:srgbClr val="000000"/>
                </a:solidFill>
                <a:latin typeface="+mn-lt"/>
              </a:rPr>
              <a:t>y = ax + b </a:t>
            </a:r>
            <a:br>
              <a:rPr lang="en-US" sz="2800" b="1">
                <a:solidFill>
                  <a:srgbClr val="000000"/>
                </a:solidFill>
                <a:latin typeface="+mn-lt"/>
              </a:rPr>
            </a:br>
            <a:r>
              <a:rPr lang="en-US" sz="2800" b="1">
                <a:solidFill>
                  <a:srgbClr val="0000FF"/>
                </a:solidFill>
                <a:latin typeface="+mn-lt"/>
              </a:rPr>
              <a:t>      </a:t>
            </a:r>
            <a:r>
              <a:rPr lang="en-US" sz="2800" i="1">
                <a:solidFill>
                  <a:srgbClr val="0000FF"/>
                </a:solidFill>
                <a:latin typeface="+mn-lt"/>
              </a:rPr>
              <a:t>trong đó a, b là các số cho trước và a </a:t>
            </a:r>
            <a:r>
              <a:rPr lang="en-US" sz="2800" i="1">
                <a:solidFill>
                  <a:srgbClr val="0000FF"/>
                </a:solidFill>
                <a:latin typeface="+mn-lt"/>
                <a:cs typeface="Arial" charset="0"/>
              </a:rPr>
              <a:t>≠ 0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514600" y="1981200"/>
            <a:ext cx="2133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CC"/>
                </a:solidFill>
                <a:latin typeface="+mn-lt"/>
              </a:rPr>
              <a:t>y = ax + b  (a ≠ 0)</a:t>
            </a:r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533400" y="4648200"/>
            <a:ext cx="731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4000" b="1">
                <a:solidFill>
                  <a:srgbClr val="FF3300"/>
                </a:solidFill>
                <a:latin typeface="+mn-lt"/>
                <a:sym typeface="Wingdings" pitchFamily="2" charset="2"/>
              </a:rPr>
              <a:t></a:t>
            </a:r>
            <a:r>
              <a:rPr lang="en-US" sz="3200" b="1">
                <a:solidFill>
                  <a:srgbClr val="FF3300"/>
                </a:solidFill>
                <a:latin typeface="+mn-lt"/>
                <a:sym typeface="Wingdings" pitchFamily="2" charset="2"/>
              </a:rPr>
              <a:t>Chú ý: Khi </a:t>
            </a:r>
            <a:r>
              <a:rPr lang="en-US" sz="3200" b="1">
                <a:solidFill>
                  <a:srgbClr val="3333FF"/>
                </a:solidFill>
                <a:latin typeface="+mn-lt"/>
                <a:sym typeface="Wingdings" pitchFamily="2" charset="2"/>
              </a:rPr>
              <a:t>b = 0</a:t>
            </a:r>
            <a:r>
              <a:rPr lang="en-US" sz="3200" b="1">
                <a:solidFill>
                  <a:srgbClr val="FF3300"/>
                </a:solidFill>
                <a:latin typeface="+mn-lt"/>
                <a:sym typeface="Wingdings" pitchFamily="2" charset="2"/>
              </a:rPr>
              <a:t>, hàm số có dạng </a:t>
            </a:r>
            <a:br>
              <a:rPr lang="en-US" sz="3200" b="1">
                <a:solidFill>
                  <a:srgbClr val="FF3300"/>
                </a:solidFill>
                <a:latin typeface="+mn-lt"/>
                <a:sym typeface="Wingdings" pitchFamily="2" charset="2"/>
              </a:rPr>
            </a:br>
            <a:r>
              <a:rPr lang="en-US" sz="3200" b="1">
                <a:solidFill>
                  <a:srgbClr val="FF3300"/>
                </a:solidFill>
                <a:latin typeface="+mn-lt"/>
                <a:sym typeface="Wingdings" pitchFamily="2" charset="2"/>
              </a:rPr>
              <a:t>             </a:t>
            </a:r>
            <a:r>
              <a:rPr lang="en-US" sz="3200" b="1">
                <a:solidFill>
                  <a:srgbClr val="3333FF"/>
                </a:solidFill>
                <a:latin typeface="+mn-lt"/>
                <a:sym typeface="Wingdings" pitchFamily="2" charset="2"/>
              </a:rPr>
              <a:t>y = ax</a:t>
            </a:r>
            <a:r>
              <a:rPr lang="en-US" sz="3200" b="1">
                <a:solidFill>
                  <a:srgbClr val="FF3300"/>
                </a:solidFill>
                <a:latin typeface="+mn-lt"/>
                <a:sym typeface="Wingdings" pitchFamily="2" charset="2"/>
              </a:rPr>
              <a:t> (đã học ở lớp 7)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5900738" y="3629025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0000FF"/>
                </a:solidFill>
                <a:latin typeface="+mn-lt"/>
                <a:cs typeface="Arial" charset="0"/>
              </a:rPr>
              <a:t>a ≠ 0</a:t>
            </a: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1676400" y="3200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latin typeface="+mn-lt"/>
              </a:rPr>
              <a:t>y = ax + b</a:t>
            </a:r>
            <a:r>
              <a:rPr lang="en-US" sz="1800" b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HÀM SỐ BẬC NHẤT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7" descr="book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2.77457E-6 L -0.27031 -0.32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-16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9711E-6 L -0.00417 -0.259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8" grpId="0" animBg="1"/>
      <p:bldP spid="274439" grpId="0" animBg="1"/>
      <p:bldP spid="274440" grpId="0"/>
      <p:bldP spid="274441" grpId="0"/>
      <p:bldP spid="274441" grpId="1"/>
      <p:bldP spid="274441" grpId="2"/>
      <p:bldP spid="274442" grpId="0"/>
      <p:bldP spid="274442" grpId="1"/>
      <p:bldP spid="27444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990600"/>
            <a:ext cx="8610600" cy="5638800"/>
          </a:xfrm>
          <a:solidFill>
            <a:srgbClr val="D9E1BD"/>
          </a:solidFill>
          <a:ln>
            <a:solidFill>
              <a:srgbClr val="CC3300"/>
            </a:solidFill>
          </a:ln>
        </p:spPr>
        <p:txBody>
          <a:bodyPr/>
          <a:lstStyle/>
          <a:p>
            <a:pPr>
              <a:buFontTx/>
              <a:buNone/>
            </a:pPr>
            <a:endParaRPr lang="en-US" sz="2800" b="1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800" b="1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BÀI TẬP </a:t>
            </a:r>
            <a:r>
              <a:rPr lang="en-US" sz="2800">
                <a:solidFill>
                  <a:srgbClr val="FF0000"/>
                </a:solidFill>
              </a:rPr>
              <a:t>:</a:t>
            </a:r>
            <a:r>
              <a:rPr lang="en-US" sz="2800">
                <a:solidFill>
                  <a:srgbClr val="333399"/>
                </a:solidFill>
              </a:rPr>
              <a:t> Trong các hàm số sau hàm số nào là hàm số bậc nhất? . Hãy xác định các hệ số a, b của chúng.</a:t>
            </a:r>
          </a:p>
          <a:p>
            <a:pPr>
              <a:buFontTx/>
              <a:buNone/>
            </a:pPr>
            <a:endParaRPr lang="en-US" sz="2000" b="1"/>
          </a:p>
        </p:txBody>
      </p:sp>
      <p:graphicFrame>
        <p:nvGraphicFramePr>
          <p:cNvPr id="275459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5286666"/>
              </p:ext>
            </p:extLst>
          </p:nvPr>
        </p:nvGraphicFramePr>
        <p:xfrm>
          <a:off x="290513" y="2971800"/>
          <a:ext cx="8567737" cy="3796475"/>
        </p:xfrm>
        <a:graphic>
          <a:graphicData uri="http://schemas.openxmlformats.org/drawingml/2006/table">
            <a:tbl>
              <a:tblPr/>
              <a:tblGrid>
                <a:gridCol w="2427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8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Hàm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H/số bậc nhất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Hệ số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Hệ số   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x+2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2x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- 1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4 - 5x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0x + 4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0,5x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y = (m - 1)x 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75501" name="Rectangle 45"/>
          <p:cNvSpPr>
            <a:spLocks noChangeArrowheads="1"/>
          </p:cNvSpPr>
          <p:nvPr/>
        </p:nvSpPr>
        <p:spPr bwMode="auto">
          <a:xfrm>
            <a:off x="3276600" y="3810000"/>
            <a:ext cx="685800" cy="762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3333FF"/>
                </a:solidFill>
                <a:latin typeface="+mn-lt"/>
                <a:cs typeface="Arial" charset="0"/>
                <a:sym typeface="Wingdings" pitchFamily="2" charset="2"/>
              </a:rPr>
              <a:t></a:t>
            </a:r>
            <a:endParaRPr lang="en-US" sz="4000" dirty="0">
              <a:solidFill>
                <a:srgbClr val="3333FF"/>
              </a:solidFill>
              <a:latin typeface="+mn-lt"/>
              <a:cs typeface="Arial" charset="0"/>
              <a:sym typeface="Wingdings" pitchFamily="2" charset="2"/>
            </a:endParaRPr>
          </a:p>
        </p:txBody>
      </p:sp>
      <p:sp>
        <p:nvSpPr>
          <p:cNvPr id="275502" name="Rectangle 46"/>
          <p:cNvSpPr>
            <a:spLocks noChangeArrowheads="1"/>
          </p:cNvSpPr>
          <p:nvPr/>
        </p:nvSpPr>
        <p:spPr bwMode="auto">
          <a:xfrm rot="10800000" flipV="1">
            <a:off x="3352800" y="4648200"/>
            <a:ext cx="685800" cy="92075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3333FF"/>
                </a:solidFill>
                <a:latin typeface="+mn-lt"/>
                <a:cs typeface="Arial" charset="0"/>
                <a:sym typeface="Wingdings" pitchFamily="2" charset="2"/>
              </a:rPr>
              <a:t></a:t>
            </a:r>
            <a:endParaRPr lang="en-US" sz="4000" dirty="0">
              <a:solidFill>
                <a:srgbClr val="3333FF"/>
              </a:solidFill>
              <a:latin typeface="+mn-lt"/>
              <a:cs typeface="Arial" charset="0"/>
              <a:sym typeface="Wingdings" pitchFamily="2" charset="2"/>
            </a:endParaRPr>
          </a:p>
        </p:txBody>
      </p:sp>
      <p:sp>
        <p:nvSpPr>
          <p:cNvPr id="275503" name="Rectangle 47"/>
          <p:cNvSpPr>
            <a:spLocks noChangeArrowheads="1"/>
          </p:cNvSpPr>
          <p:nvPr/>
        </p:nvSpPr>
        <p:spPr bwMode="auto">
          <a:xfrm rot="10800000" flipV="1">
            <a:off x="3276600" y="5562600"/>
            <a:ext cx="685800" cy="92075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3333FF"/>
                </a:solidFill>
                <a:latin typeface="+mn-lt"/>
                <a:cs typeface="Arial" charset="0"/>
                <a:sym typeface="Wingdings" pitchFamily="2" charset="2"/>
              </a:rPr>
              <a:t></a:t>
            </a:r>
            <a:endParaRPr lang="en-US" sz="4000" dirty="0">
              <a:solidFill>
                <a:srgbClr val="3333FF"/>
              </a:solidFill>
              <a:latin typeface="+mn-lt"/>
              <a:cs typeface="Arial" charset="0"/>
              <a:sym typeface="Wingdings" pitchFamily="2" charset="2"/>
            </a:endParaRPr>
          </a:p>
        </p:txBody>
      </p:sp>
      <p:sp>
        <p:nvSpPr>
          <p:cNvPr id="275504" name="Rectangle 48"/>
          <p:cNvSpPr>
            <a:spLocks noChangeArrowheads="1"/>
          </p:cNvSpPr>
          <p:nvPr/>
        </p:nvSpPr>
        <p:spPr bwMode="auto">
          <a:xfrm rot="10800000" flipV="1">
            <a:off x="3352800" y="6003925"/>
            <a:ext cx="685800" cy="92075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3333FF"/>
                </a:solidFill>
                <a:latin typeface="+mn-lt"/>
                <a:cs typeface="Arial" charset="0"/>
                <a:sym typeface="Wingdings" pitchFamily="2" charset="2"/>
              </a:rPr>
              <a:t></a:t>
            </a:r>
            <a:endParaRPr lang="en-US" sz="4000" dirty="0">
              <a:solidFill>
                <a:srgbClr val="3333FF"/>
              </a:solidFill>
              <a:latin typeface="+mn-lt"/>
              <a:cs typeface="Arial" charset="0"/>
              <a:sym typeface="Wingdings" pitchFamily="2" charset="2"/>
            </a:endParaRPr>
          </a:p>
        </p:txBody>
      </p:sp>
      <p:sp>
        <p:nvSpPr>
          <p:cNvPr id="275505" name="Rectangle 49"/>
          <p:cNvSpPr>
            <a:spLocks noChangeArrowheads="1"/>
          </p:cNvSpPr>
          <p:nvPr/>
        </p:nvSpPr>
        <p:spPr bwMode="auto">
          <a:xfrm rot="10800000" flipV="1">
            <a:off x="2743200" y="6324600"/>
            <a:ext cx="1981200" cy="2286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3333FF"/>
                </a:solidFill>
                <a:latin typeface="+mn-lt"/>
              </a:rPr>
              <a:t>(nếu m </a:t>
            </a:r>
            <a:r>
              <a:rPr lang="en-US">
                <a:solidFill>
                  <a:srgbClr val="3333FF"/>
                </a:solidFill>
                <a:latin typeface="+mn-lt"/>
                <a:cs typeface="Arial" charset="0"/>
              </a:rPr>
              <a:t>≠ </a:t>
            </a:r>
            <a:r>
              <a:rPr lang="en-US">
                <a:solidFill>
                  <a:srgbClr val="3333FF"/>
                </a:solidFill>
                <a:latin typeface="+mn-lt"/>
              </a:rPr>
              <a:t>1)</a:t>
            </a:r>
            <a:r>
              <a:rPr lang="en-US">
                <a:solidFill>
                  <a:srgbClr val="3333FF"/>
                </a:solidFill>
                <a:latin typeface="+mn-lt"/>
                <a:cs typeface="Arial" charset="0"/>
                <a:sym typeface="Wingdings" pitchFamily="2" charset="2"/>
              </a:rPr>
              <a:t> </a:t>
            </a:r>
          </a:p>
        </p:txBody>
      </p:sp>
      <p:sp>
        <p:nvSpPr>
          <p:cNvPr id="275506" name="Rectangle 50"/>
          <p:cNvSpPr>
            <a:spLocks noChangeArrowheads="1"/>
          </p:cNvSpPr>
          <p:nvPr/>
        </p:nvSpPr>
        <p:spPr bwMode="auto">
          <a:xfrm>
            <a:off x="5410200" y="3733800"/>
            <a:ext cx="990600" cy="1524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+mn-lt"/>
              </a:rPr>
              <a:t> </a:t>
            </a:r>
            <a:r>
              <a:rPr lang="en-US">
                <a:solidFill>
                  <a:srgbClr val="3333FF"/>
                </a:solidFill>
                <a:latin typeface="+mn-lt"/>
              </a:rPr>
              <a:t>1</a:t>
            </a:r>
            <a:endParaRPr lang="en-US" sz="4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5507" name="Rectangle 51"/>
          <p:cNvSpPr>
            <a:spLocks noChangeArrowheads="1"/>
          </p:cNvSpPr>
          <p:nvPr/>
        </p:nvSpPr>
        <p:spPr bwMode="auto">
          <a:xfrm>
            <a:off x="7391400" y="3733800"/>
            <a:ext cx="990600" cy="889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+mn-lt"/>
              </a:rPr>
              <a:t> </a:t>
            </a:r>
            <a:r>
              <a:rPr lang="en-US">
                <a:solidFill>
                  <a:srgbClr val="3333FF"/>
                </a:solidFill>
                <a:latin typeface="+mn-lt"/>
              </a:rPr>
              <a:t>2</a:t>
            </a:r>
            <a:endParaRPr lang="en-US" sz="4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5508" name="Rectangle 52"/>
          <p:cNvSpPr>
            <a:spLocks noChangeArrowheads="1"/>
          </p:cNvSpPr>
          <p:nvPr/>
        </p:nvSpPr>
        <p:spPr bwMode="auto">
          <a:xfrm>
            <a:off x="5334000" y="4648200"/>
            <a:ext cx="990600" cy="889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+mn-lt"/>
              </a:rPr>
              <a:t> </a:t>
            </a:r>
            <a:r>
              <a:rPr lang="en-US">
                <a:solidFill>
                  <a:srgbClr val="0000CC"/>
                </a:solidFill>
                <a:latin typeface="+mn-lt"/>
              </a:rPr>
              <a:t>-</a:t>
            </a:r>
            <a:r>
              <a:rPr lang="en-US">
                <a:solidFill>
                  <a:srgbClr val="3333FF"/>
                </a:solidFill>
                <a:latin typeface="+mn-lt"/>
              </a:rPr>
              <a:t>5</a:t>
            </a:r>
            <a:endParaRPr lang="en-US" sz="4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5509" name="Rectangle 53"/>
          <p:cNvSpPr>
            <a:spLocks noChangeArrowheads="1"/>
          </p:cNvSpPr>
          <p:nvPr/>
        </p:nvSpPr>
        <p:spPr bwMode="auto">
          <a:xfrm>
            <a:off x="7391400" y="4648200"/>
            <a:ext cx="990600" cy="889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+mn-lt"/>
              </a:rPr>
              <a:t> </a:t>
            </a:r>
            <a:r>
              <a:rPr lang="en-US">
                <a:solidFill>
                  <a:srgbClr val="3333FF"/>
                </a:solidFill>
                <a:latin typeface="+mn-lt"/>
              </a:rPr>
              <a:t>4</a:t>
            </a:r>
            <a:endParaRPr lang="en-US" sz="4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5510" name="Rectangle 54"/>
          <p:cNvSpPr>
            <a:spLocks noChangeArrowheads="1"/>
          </p:cNvSpPr>
          <p:nvPr/>
        </p:nvSpPr>
        <p:spPr bwMode="auto">
          <a:xfrm>
            <a:off x="5410200" y="5562600"/>
            <a:ext cx="990600" cy="889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+mn-lt"/>
              </a:rPr>
              <a:t> </a:t>
            </a:r>
            <a:r>
              <a:rPr lang="en-US">
                <a:solidFill>
                  <a:srgbClr val="3333FF"/>
                </a:solidFill>
                <a:latin typeface="+mn-lt"/>
              </a:rPr>
              <a:t>0,5</a:t>
            </a:r>
            <a:endParaRPr lang="en-US" sz="4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5511" name="Rectangle 55"/>
          <p:cNvSpPr>
            <a:spLocks noChangeArrowheads="1"/>
          </p:cNvSpPr>
          <p:nvPr/>
        </p:nvSpPr>
        <p:spPr bwMode="auto">
          <a:xfrm>
            <a:off x="7391400" y="5638800"/>
            <a:ext cx="990600" cy="889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+mn-lt"/>
              </a:rPr>
              <a:t> </a:t>
            </a:r>
            <a:r>
              <a:rPr lang="en-US">
                <a:solidFill>
                  <a:srgbClr val="3333FF"/>
                </a:solidFill>
                <a:latin typeface="+mn-lt"/>
              </a:rPr>
              <a:t>0</a:t>
            </a:r>
            <a:endParaRPr lang="en-US" sz="4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5512" name="Rectangle 56"/>
          <p:cNvSpPr>
            <a:spLocks noChangeArrowheads="1"/>
          </p:cNvSpPr>
          <p:nvPr/>
        </p:nvSpPr>
        <p:spPr bwMode="auto">
          <a:xfrm>
            <a:off x="5410200" y="6248400"/>
            <a:ext cx="990600" cy="889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+mn-lt"/>
              </a:rPr>
              <a:t> </a:t>
            </a:r>
            <a:r>
              <a:rPr lang="en-US">
                <a:solidFill>
                  <a:srgbClr val="3333FF"/>
                </a:solidFill>
                <a:latin typeface="+mn-lt"/>
              </a:rPr>
              <a:t>m - 1</a:t>
            </a:r>
            <a:endParaRPr lang="en-US" sz="4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5514" name="Rectangle 58"/>
          <p:cNvSpPr>
            <a:spLocks noChangeArrowheads="1"/>
          </p:cNvSpPr>
          <p:nvPr/>
        </p:nvSpPr>
        <p:spPr bwMode="auto">
          <a:xfrm>
            <a:off x="7315200" y="6248400"/>
            <a:ext cx="990600" cy="88900"/>
          </a:xfrm>
          <a:prstGeom prst="rect">
            <a:avLst/>
          </a:prstGeom>
          <a:solidFill>
            <a:srgbClr val="D9E1BD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>
                <a:solidFill>
                  <a:srgbClr val="FF3300"/>
                </a:solidFill>
                <a:latin typeface="+mn-lt"/>
              </a:rPr>
              <a:t> </a:t>
            </a:r>
            <a:r>
              <a:rPr lang="en-US">
                <a:solidFill>
                  <a:srgbClr val="3333FF"/>
                </a:solidFill>
                <a:latin typeface="+mn-lt"/>
              </a:rPr>
              <a:t>3</a:t>
            </a:r>
            <a:endParaRPr lang="en-US" sz="4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5515" name="Rectangle 59"/>
          <p:cNvSpPr>
            <a:spLocks noChangeArrowheads="1"/>
          </p:cNvSpPr>
          <p:nvPr/>
        </p:nvSpPr>
        <p:spPr bwMode="auto">
          <a:xfrm>
            <a:off x="228600" y="990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2800" b="1">
                <a:solidFill>
                  <a:srgbClr val="3333FF"/>
                </a:solidFill>
                <a:latin typeface="+mn-lt"/>
              </a:rPr>
              <a:t>1. </a:t>
            </a:r>
            <a:r>
              <a:rPr lang="en-US" sz="2800" b="1" u="sng">
                <a:solidFill>
                  <a:srgbClr val="3333FF"/>
                </a:solidFill>
                <a:latin typeface="+mn-lt"/>
              </a:rPr>
              <a:t>Khái niệm về hàm số bậc nhất</a:t>
            </a:r>
          </a:p>
        </p:txBody>
      </p:sp>
      <p:sp>
        <p:nvSpPr>
          <p:cNvPr id="275516" name="Text Box 60"/>
          <p:cNvSpPr txBox="1">
            <a:spLocks noChangeArrowheads="1"/>
          </p:cNvSpPr>
          <p:nvPr/>
        </p:nvSpPr>
        <p:spPr bwMode="auto">
          <a:xfrm>
            <a:off x="381000" y="15081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  <a:latin typeface="+mn-lt"/>
              </a:rPr>
              <a:t>ĐỊNH NGHĨA</a:t>
            </a:r>
          </a:p>
        </p:txBody>
      </p:sp>
      <p:sp>
        <p:nvSpPr>
          <p:cNvPr id="275517" name="Text Box 61"/>
          <p:cNvSpPr txBox="1">
            <a:spLocks noChangeArrowheads="1"/>
          </p:cNvSpPr>
          <p:nvPr/>
        </p:nvSpPr>
        <p:spPr bwMode="auto">
          <a:xfrm>
            <a:off x="2133600" y="1524000"/>
            <a:ext cx="2209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CC"/>
                </a:solidFill>
                <a:latin typeface="+mn-lt"/>
              </a:rPr>
              <a:t>y = ax + b  (a ≠ 0)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HÀM SỐ BẬC NHẤT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" name="Picture 17" descr="book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5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5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5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5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5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5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5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5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5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501" grpId="0" animBg="1"/>
      <p:bldP spid="275502" grpId="0" animBg="1"/>
      <p:bldP spid="275503" grpId="0" animBg="1"/>
      <p:bldP spid="275504" grpId="0" animBg="1"/>
      <p:bldP spid="275505" grpId="0" animBg="1"/>
      <p:bldP spid="275506" grpId="0" animBg="1"/>
      <p:bldP spid="275507" grpId="0" animBg="1"/>
      <p:bldP spid="275508" grpId="0" animBg="1"/>
      <p:bldP spid="275509" grpId="0" animBg="1"/>
      <p:bldP spid="275510" grpId="0" animBg="1"/>
      <p:bldP spid="275511" grpId="0" animBg="1"/>
      <p:bldP spid="275512" grpId="0" animBg="1"/>
      <p:bldP spid="2755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40" name="Group 20"/>
          <p:cNvGrpSpPr>
            <a:grpSpLocks/>
          </p:cNvGrpSpPr>
          <p:nvPr/>
        </p:nvGrpSpPr>
        <p:grpSpPr bwMode="auto">
          <a:xfrm>
            <a:off x="0" y="1371600"/>
            <a:ext cx="9144000" cy="2892425"/>
            <a:chOff x="144" y="480"/>
            <a:chExt cx="5520" cy="1822"/>
          </a:xfrm>
        </p:grpSpPr>
        <p:sp>
          <p:nvSpPr>
            <p:cNvPr id="261124" name="Text Box 4" descr="Oak"/>
            <p:cNvSpPr txBox="1">
              <a:spLocks noChangeArrowheads="1"/>
            </p:cNvSpPr>
            <p:nvPr/>
          </p:nvSpPr>
          <p:spPr bwMode="auto">
            <a:xfrm>
              <a:off x="144" y="480"/>
              <a:ext cx="5520" cy="18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l">
                <a:buFontTx/>
                <a:buAutoNum type="alphaLcParenR"/>
              </a:pPr>
              <a:r>
                <a:rPr lang="en-US" sz="2800" dirty="0" smtClean="0"/>
                <a:t>Cho </a:t>
              </a:r>
              <a:r>
                <a:rPr lang="en-US" sz="2800" dirty="0" err="1"/>
                <a:t>hàm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</a:t>
              </a:r>
              <a:r>
                <a:rPr lang="en-US" sz="2800" b="1" dirty="0">
                  <a:solidFill>
                    <a:srgbClr val="990033"/>
                  </a:solidFill>
                </a:rPr>
                <a:t>y = f(x) = - 3x + 1</a:t>
              </a:r>
            </a:p>
            <a:p>
              <a:pPr marL="342900" indent="-342900" algn="l"/>
              <a:r>
                <a:rPr lang="en-US" sz="2800" dirty="0"/>
                <a:t>+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điều</a:t>
              </a:r>
              <a:r>
                <a:rPr lang="en-US" sz="2800" dirty="0"/>
                <a:t> </a:t>
              </a:r>
              <a:r>
                <a:rPr lang="en-US" sz="2800" dirty="0" err="1"/>
                <a:t>kiện</a:t>
              </a:r>
              <a:r>
                <a:rPr lang="en-US" sz="2800" dirty="0"/>
                <a:t> </a:t>
              </a:r>
              <a:r>
                <a:rPr lang="en-US" sz="2800" dirty="0" err="1"/>
                <a:t>xác</a:t>
              </a:r>
              <a:r>
                <a:rPr lang="en-US" sz="2800" dirty="0"/>
                <a:t> </a:t>
              </a:r>
              <a:r>
                <a:rPr lang="en-US" sz="2800" dirty="0" err="1"/>
                <a:t>định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f(x)</a:t>
              </a:r>
            </a:p>
            <a:p>
              <a:pPr marL="342900" indent="-342900" algn="l"/>
              <a:r>
                <a:rPr lang="en-US" sz="2800" dirty="0"/>
                <a:t>+ Cho x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giá</a:t>
              </a:r>
              <a:r>
                <a:rPr lang="en-US" sz="2800" dirty="0"/>
                <a:t> </a:t>
              </a:r>
              <a:r>
                <a:rPr lang="en-US" sz="2800" dirty="0" err="1"/>
                <a:t>trị</a:t>
              </a:r>
              <a:r>
                <a:rPr lang="en-US" sz="2800" dirty="0"/>
                <a:t> </a:t>
              </a:r>
              <a:r>
                <a:rPr lang="en-US" sz="2800" dirty="0" err="1"/>
                <a:t>bất</a:t>
              </a:r>
              <a:r>
                <a:rPr lang="en-US" sz="2800" dirty="0"/>
                <a:t> </a:t>
              </a:r>
              <a:r>
                <a:rPr lang="en-US" sz="2800" dirty="0" err="1"/>
                <a:t>kì</a:t>
              </a:r>
              <a:r>
                <a:rPr lang="en-US" sz="2800" dirty="0"/>
                <a:t> </a:t>
              </a:r>
              <a:r>
                <a:rPr lang="en-US" sz="2800" dirty="0" err="1"/>
                <a:t>sao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                  . </a:t>
              </a: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/>
                <a:t>chứng</a:t>
              </a:r>
              <a:r>
                <a:rPr lang="en-US" sz="2800" dirty="0"/>
                <a:t> minh    </a:t>
              </a:r>
              <a:r>
                <a:rPr lang="en-US" sz="2800" dirty="0" smtClean="0"/>
                <a:t>                                             </a:t>
              </a:r>
            </a:p>
            <a:p>
              <a:pPr marL="342900" indent="-342900" algn="l"/>
              <a:r>
                <a:rPr lang="en-US" sz="2800" dirty="0" smtClean="0"/>
                <a:t>                         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/>
                <a:t>rút</a:t>
              </a:r>
              <a:r>
                <a:rPr lang="en-US" sz="2800" dirty="0"/>
                <a:t> </a:t>
              </a:r>
              <a:r>
                <a:rPr lang="en-US" sz="2800" dirty="0" err="1"/>
                <a:t>ra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r>
                <a:rPr lang="en-US" sz="2800" dirty="0"/>
                <a:t> </a:t>
              </a:r>
              <a:r>
                <a:rPr lang="en-US" sz="2800" dirty="0" err="1"/>
                <a:t>hàm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nghịch</a:t>
              </a:r>
              <a:r>
                <a:rPr lang="en-US" sz="2800" dirty="0"/>
                <a:t> </a:t>
              </a:r>
              <a:r>
                <a:rPr lang="en-US" sz="2800" dirty="0" err="1"/>
                <a:t>biến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xác</a:t>
              </a:r>
              <a:r>
                <a:rPr lang="en-US" sz="2800" dirty="0"/>
                <a:t> </a:t>
              </a:r>
              <a:r>
                <a:rPr lang="en-US" sz="2800" dirty="0" err="1"/>
                <a:t>định</a:t>
              </a:r>
              <a:r>
                <a:rPr lang="en-US" sz="2800" dirty="0"/>
                <a:t>. </a:t>
              </a:r>
            </a:p>
          </p:txBody>
        </p:sp>
        <p:graphicFrame>
          <p:nvGraphicFramePr>
            <p:cNvPr id="261128" name="Object 8"/>
            <p:cNvGraphicFramePr>
              <a:graphicFrameLocks noChangeAspect="1"/>
            </p:cNvGraphicFramePr>
            <p:nvPr/>
          </p:nvGraphicFramePr>
          <p:xfrm>
            <a:off x="3088" y="1200"/>
            <a:ext cx="105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57" name="Equation" r:id="rId3" imgW="469800" imgH="228600" progId="Equation.DSMT4">
                    <p:embed/>
                  </p:oleObj>
                </mc:Choice>
                <mc:Fallback>
                  <p:oleObj name="Equation" r:id="rId3" imgW="46980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8" y="1200"/>
                          <a:ext cx="1056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1130" name="Object 10"/>
            <p:cNvGraphicFramePr>
              <a:graphicFrameLocks noChangeAspect="1"/>
            </p:cNvGraphicFramePr>
            <p:nvPr/>
          </p:nvGraphicFramePr>
          <p:xfrm>
            <a:off x="466" y="1680"/>
            <a:ext cx="1012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58" name="Equation" r:id="rId5" imgW="850680" imgH="228600" progId="Equation.DSMT4">
                    <p:embed/>
                  </p:oleObj>
                </mc:Choice>
                <mc:Fallback>
                  <p:oleObj name="Equation" r:id="rId5" imgW="85068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" y="1680"/>
                          <a:ext cx="1012" cy="3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1139" name="Group 19"/>
          <p:cNvGrpSpPr>
            <a:grpSpLocks/>
          </p:cNvGrpSpPr>
          <p:nvPr/>
        </p:nvGrpSpPr>
        <p:grpSpPr bwMode="auto">
          <a:xfrm>
            <a:off x="0" y="4297363"/>
            <a:ext cx="9144000" cy="2462212"/>
            <a:chOff x="96" y="2419"/>
            <a:chExt cx="5760" cy="1551"/>
          </a:xfrm>
        </p:grpSpPr>
        <p:sp>
          <p:nvSpPr>
            <p:cNvPr id="261134" name="Text Box 14" descr="Oak"/>
            <p:cNvSpPr txBox="1">
              <a:spLocks noChangeArrowheads="1"/>
            </p:cNvSpPr>
            <p:nvPr/>
          </p:nvSpPr>
          <p:spPr bwMode="auto">
            <a:xfrm>
              <a:off x="96" y="2419"/>
              <a:ext cx="5760" cy="15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 algn="l"/>
              <a:r>
                <a:rPr lang="en-US" sz="2800" dirty="0"/>
                <a:t>b) Cho </a:t>
              </a:r>
              <a:r>
                <a:rPr lang="en-US" sz="2800" dirty="0" err="1"/>
                <a:t>hàm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: </a:t>
              </a:r>
              <a:r>
                <a:rPr lang="en-US" sz="2800" b="1" dirty="0">
                  <a:solidFill>
                    <a:srgbClr val="FF0000"/>
                  </a:solidFill>
                </a:rPr>
                <a:t>y = g(x) = 3x +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1</a:t>
              </a:r>
            </a:p>
            <a:p>
              <a:pPr marL="342900" indent="-342900" algn="l"/>
              <a:r>
                <a:rPr lang="en-US" sz="2800" dirty="0" smtClean="0"/>
                <a:t>+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điều</a:t>
              </a:r>
              <a:r>
                <a:rPr lang="en-US" sz="2800" dirty="0"/>
                <a:t> </a:t>
              </a:r>
              <a:r>
                <a:rPr lang="en-US" sz="2800" dirty="0" err="1"/>
                <a:t>kiện</a:t>
              </a:r>
              <a:r>
                <a:rPr lang="en-US" sz="2800" dirty="0"/>
                <a:t> </a:t>
              </a:r>
              <a:r>
                <a:rPr lang="en-US" sz="2800" dirty="0" err="1"/>
                <a:t>xác</a:t>
              </a:r>
              <a:r>
                <a:rPr lang="en-US" sz="2800" dirty="0"/>
                <a:t> </a:t>
              </a:r>
              <a:r>
                <a:rPr lang="en-US" sz="2800" dirty="0" err="1"/>
                <a:t>định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g(x)</a:t>
              </a:r>
            </a:p>
            <a:p>
              <a:pPr marL="342900" indent="-342900" algn="l"/>
              <a:r>
                <a:rPr lang="en-US" sz="2800" dirty="0"/>
                <a:t>+ Cho x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giá</a:t>
              </a:r>
              <a:r>
                <a:rPr lang="en-US" sz="2800" dirty="0"/>
                <a:t> </a:t>
              </a:r>
              <a:r>
                <a:rPr lang="en-US" sz="2800" dirty="0" err="1"/>
                <a:t>trị</a:t>
              </a:r>
              <a:r>
                <a:rPr lang="en-US" sz="2800" dirty="0"/>
                <a:t> </a:t>
              </a:r>
              <a:r>
                <a:rPr lang="en-US" sz="2800" dirty="0" err="1"/>
                <a:t>bất</a:t>
              </a:r>
              <a:r>
                <a:rPr lang="en-US" sz="2800" dirty="0"/>
                <a:t> </a:t>
              </a:r>
              <a:r>
                <a:rPr lang="en-US" sz="2800" dirty="0" err="1"/>
                <a:t>kì</a:t>
              </a:r>
              <a:r>
                <a:rPr lang="en-US" sz="2800" dirty="0"/>
                <a:t> </a:t>
              </a:r>
              <a:r>
                <a:rPr lang="en-US" sz="2800" dirty="0" err="1"/>
                <a:t>sao</a:t>
              </a:r>
              <a:r>
                <a:rPr lang="en-US" sz="2800" dirty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             .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smtClean="0"/>
                <a:t>CM</a:t>
              </a:r>
            </a:p>
            <a:p>
              <a:pPr marL="342900" indent="-342900" algn="l"/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/>
                <a:t>rút</a:t>
              </a:r>
              <a:r>
                <a:rPr lang="en-US" sz="2800" dirty="0"/>
                <a:t> </a:t>
              </a:r>
              <a:r>
                <a:rPr lang="en-US" sz="2800" dirty="0" err="1"/>
                <a:t>ra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r>
                <a:rPr lang="en-US" sz="2800" dirty="0"/>
                <a:t> </a:t>
              </a:r>
              <a:r>
                <a:rPr lang="en-US" sz="2800" dirty="0" err="1"/>
                <a:t>hàm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biến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xác</a:t>
              </a:r>
              <a:r>
                <a:rPr lang="en-US" sz="2800" dirty="0"/>
                <a:t> </a:t>
              </a:r>
              <a:r>
                <a:rPr lang="en-US" sz="2800" dirty="0" err="1"/>
                <a:t>định</a:t>
              </a:r>
              <a:r>
                <a:rPr lang="en-US" sz="2800" dirty="0"/>
                <a:t>. </a:t>
              </a:r>
            </a:p>
          </p:txBody>
        </p:sp>
        <p:graphicFrame>
          <p:nvGraphicFramePr>
            <p:cNvPr id="261135" name="Object 15"/>
            <p:cNvGraphicFramePr>
              <a:graphicFrameLocks noChangeAspect="1"/>
            </p:cNvGraphicFramePr>
            <p:nvPr/>
          </p:nvGraphicFramePr>
          <p:xfrm>
            <a:off x="3120" y="3168"/>
            <a:ext cx="711" cy="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59" name="Equation" r:id="rId7" imgW="469800" imgH="228600" progId="Equation.DSMT4">
                    <p:embed/>
                  </p:oleObj>
                </mc:Choice>
                <mc:Fallback>
                  <p:oleObj name="Equation" r:id="rId7" imgW="46980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168"/>
                          <a:ext cx="711" cy="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1136" name="Object 16"/>
            <p:cNvGraphicFramePr>
              <a:graphicFrameLocks noChangeAspect="1"/>
            </p:cNvGraphicFramePr>
            <p:nvPr/>
          </p:nvGraphicFramePr>
          <p:xfrm>
            <a:off x="4752" y="3168"/>
            <a:ext cx="1056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60" name="Equation" r:id="rId9" imgW="888840" imgH="228600" progId="Equation.DSMT4">
                    <p:embed/>
                  </p:oleObj>
                </mc:Choice>
                <mc:Fallback>
                  <p:oleObj name="Equation" r:id="rId9" imgW="88884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3168"/>
                          <a:ext cx="1056" cy="4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7" descr="book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7620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3200" b="1" u="sng" dirty="0" smtClean="0">
                <a:solidFill>
                  <a:srgbClr val="3333FF"/>
                </a:solidFill>
              </a:rPr>
              <a:t>2. </a:t>
            </a:r>
            <a:r>
              <a:rPr lang="en-US" sz="3200" b="1" u="sng" dirty="0" err="1" smtClean="0">
                <a:solidFill>
                  <a:srgbClr val="3333FF"/>
                </a:solidFill>
              </a:rPr>
              <a:t>Tính</a:t>
            </a:r>
            <a:r>
              <a:rPr lang="en-US" sz="3200" b="1" u="sng" dirty="0" smtClean="0">
                <a:solidFill>
                  <a:srgbClr val="3333FF"/>
                </a:solidFill>
              </a:rPr>
              <a:t> </a:t>
            </a:r>
            <a:r>
              <a:rPr lang="en-US" sz="3200" b="1" u="sng" dirty="0" err="1" smtClean="0">
                <a:solidFill>
                  <a:srgbClr val="3333FF"/>
                </a:solidFill>
              </a:rPr>
              <a:t>chất</a:t>
            </a:r>
            <a:r>
              <a:rPr lang="en-US" sz="3200" b="1" u="sng" dirty="0" smtClean="0">
                <a:solidFill>
                  <a:srgbClr val="3333FF"/>
                </a:solidFill>
              </a:rPr>
              <a:t>:</a:t>
            </a:r>
            <a:endParaRPr lang="en-US" sz="3200" b="1" u="sn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228600" y="1371600"/>
            <a:ext cx="8686800" cy="5181600"/>
          </a:xfrm>
          <a:prstGeom prst="rect">
            <a:avLst/>
          </a:prstGeom>
          <a:solidFill>
            <a:srgbClr val="D9E1BD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 b="1" u="sng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5562600" cy="457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1" dirty="0" err="1">
                <a:latin typeface="Times New Roman" pitchFamily="18" charset="0"/>
              </a:rPr>
              <a:t>Xét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hàm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số</a:t>
            </a:r>
            <a:r>
              <a:rPr lang="en-US" b="1" dirty="0">
                <a:latin typeface="Times New Roman" pitchFamily="18" charset="0"/>
              </a:rPr>
              <a:t> y = f(x) = -3x +1 </a:t>
            </a:r>
            <a:br>
              <a:rPr lang="en-US" b="1" dirty="0">
                <a:latin typeface="Times New Roman" pitchFamily="18" charset="0"/>
              </a:rPr>
            </a:br>
            <a:endParaRPr lang="en-US" b="1" dirty="0">
              <a:latin typeface="Times New Roman" pitchFamily="18" charset="0"/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685800" y="21336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chemeClr val="tx1"/>
                </a:solidFill>
              </a:rPr>
              <a:t>Hàm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số</a:t>
            </a:r>
            <a:r>
              <a:rPr lang="en-US" sz="3200" b="1" dirty="0">
                <a:solidFill>
                  <a:schemeClr val="tx1"/>
                </a:solidFill>
              </a:rPr>
              <a:t> y = f(x) = -3x + 1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chemeClr val="tx1"/>
                </a:solidFill>
              </a:rPr>
              <a:t>    </a:t>
            </a:r>
            <a:r>
              <a:rPr lang="en-US" sz="3200" b="1" dirty="0" err="1">
                <a:solidFill>
                  <a:schemeClr val="tx1"/>
                </a:solidFill>
              </a:rPr>
              <a:t>Xác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định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với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mọi</a:t>
            </a:r>
            <a:r>
              <a:rPr lang="en-US" sz="3200" b="1" dirty="0">
                <a:solidFill>
                  <a:schemeClr val="tx1"/>
                </a:solidFill>
              </a:rPr>
              <a:t> x </a:t>
            </a:r>
            <a:r>
              <a:rPr lang="en-US" sz="3200" b="1" dirty="0" err="1">
                <a:solidFill>
                  <a:schemeClr val="tx1"/>
                </a:solidFill>
              </a:rPr>
              <a:t>thuộc</a:t>
            </a:r>
            <a:r>
              <a:rPr lang="en-US" sz="3200" b="1" dirty="0">
                <a:solidFill>
                  <a:schemeClr val="tx1"/>
                </a:solidFill>
              </a:rPr>
              <a:t> R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0" y="31242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b="1">
                <a:solidFill>
                  <a:schemeClr val="tx1"/>
                </a:solidFill>
              </a:rPr>
              <a:t>       lấy x</a:t>
            </a:r>
            <a:r>
              <a:rPr lang="en-US" sz="3200" b="1" baseline="-25000">
                <a:solidFill>
                  <a:schemeClr val="tx1"/>
                </a:solidFill>
              </a:rPr>
              <a:t>1</a:t>
            </a:r>
            <a:r>
              <a:rPr lang="en-US" sz="3200" b="1">
                <a:solidFill>
                  <a:schemeClr val="tx1"/>
                </a:solidFill>
              </a:rPr>
              <a:t>,</a:t>
            </a:r>
            <a:r>
              <a:rPr lang="en-US" sz="3200" b="1" baseline="-25000">
                <a:solidFill>
                  <a:schemeClr val="tx1"/>
                </a:solidFill>
              </a:rPr>
              <a:t> </a:t>
            </a:r>
            <a:r>
              <a:rPr lang="en-US" sz="3200" b="1">
                <a:solidFill>
                  <a:schemeClr val="tx1"/>
                </a:solidFill>
              </a:rPr>
              <a:t>x</a:t>
            </a:r>
            <a:r>
              <a:rPr lang="en-US" sz="3200" b="1" baseline="-25000">
                <a:solidFill>
                  <a:schemeClr val="tx1"/>
                </a:solidFill>
              </a:rPr>
              <a:t>2</a:t>
            </a:r>
            <a:r>
              <a:rPr lang="en-US" sz="3200" b="1">
                <a:solidFill>
                  <a:schemeClr val="tx1"/>
                </a:solidFill>
              </a:rPr>
              <a:t> thuộc R sao cho x</a:t>
            </a:r>
            <a:r>
              <a:rPr lang="en-US" sz="3200" b="1" baseline="-25000">
                <a:solidFill>
                  <a:schemeClr val="tx1"/>
                </a:solidFill>
              </a:rPr>
              <a:t>1</a:t>
            </a:r>
            <a:r>
              <a:rPr lang="en-US" sz="3200" b="1">
                <a:solidFill>
                  <a:schemeClr val="tx1"/>
                </a:solidFill>
              </a:rPr>
              <a:t>&lt;</a:t>
            </a:r>
            <a:r>
              <a:rPr lang="en-US" sz="3200" b="1" baseline="-25000">
                <a:solidFill>
                  <a:schemeClr val="tx1"/>
                </a:solidFill>
              </a:rPr>
              <a:t> </a:t>
            </a:r>
            <a:r>
              <a:rPr lang="en-US" sz="3200" b="1">
                <a:solidFill>
                  <a:schemeClr val="tx1"/>
                </a:solidFill>
              </a:rPr>
              <a:t>x</a:t>
            </a:r>
            <a:r>
              <a:rPr lang="en-US" sz="3200" b="1" baseline="-25000">
                <a:solidFill>
                  <a:schemeClr val="tx1"/>
                </a:solidFill>
              </a:rPr>
              <a:t>2</a:t>
            </a:r>
            <a:r>
              <a:rPr lang="en-US" sz="3200" b="1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3200" b="1">
                <a:solidFill>
                  <a:schemeClr val="tx1"/>
                </a:solidFill>
              </a:rPr>
              <a:t>                                        hay x</a:t>
            </a:r>
            <a:r>
              <a:rPr lang="en-US" sz="3200" b="1" baseline="-25000">
                <a:solidFill>
                  <a:schemeClr val="tx1"/>
                </a:solidFill>
              </a:rPr>
              <a:t>1</a:t>
            </a:r>
            <a:r>
              <a:rPr lang="en-US" sz="3200" b="1">
                <a:solidFill>
                  <a:schemeClr val="tx1"/>
                </a:solidFill>
              </a:rPr>
              <a:t>-</a:t>
            </a:r>
            <a:r>
              <a:rPr lang="en-US" sz="3200" b="1" baseline="-25000">
                <a:solidFill>
                  <a:schemeClr val="tx1"/>
                </a:solidFill>
              </a:rPr>
              <a:t> </a:t>
            </a:r>
            <a:r>
              <a:rPr lang="en-US" sz="3200" b="1">
                <a:solidFill>
                  <a:schemeClr val="tx1"/>
                </a:solidFill>
              </a:rPr>
              <a:t>x</a:t>
            </a:r>
            <a:r>
              <a:rPr lang="en-US" sz="3200" b="1" baseline="-25000">
                <a:solidFill>
                  <a:schemeClr val="tx1"/>
                </a:solidFill>
              </a:rPr>
              <a:t>2</a:t>
            </a:r>
            <a:r>
              <a:rPr lang="en-US" sz="3200" b="1">
                <a:solidFill>
                  <a:schemeClr val="tx1"/>
                </a:solidFill>
              </a:rPr>
              <a:t>&lt;0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609600" y="403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Xét f(x</a:t>
            </a:r>
            <a:r>
              <a:rPr lang="en-US" sz="2800" b="1" baseline="-25000">
                <a:solidFill>
                  <a:schemeClr val="tx1"/>
                </a:solidFill>
              </a:rPr>
              <a:t>1 </a:t>
            </a:r>
            <a:r>
              <a:rPr lang="en-US" sz="2800" b="1">
                <a:solidFill>
                  <a:schemeClr val="tx1"/>
                </a:solidFill>
              </a:rPr>
              <a:t>) -f</a:t>
            </a:r>
            <a:r>
              <a:rPr lang="en-US" sz="2800" b="1" baseline="-25000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(x</a:t>
            </a:r>
            <a:r>
              <a:rPr lang="en-US" sz="2800" b="1" baseline="-25000">
                <a:solidFill>
                  <a:schemeClr val="tx1"/>
                </a:solidFill>
              </a:rPr>
              <a:t>2</a:t>
            </a:r>
            <a:r>
              <a:rPr lang="en-US" sz="2800" b="1">
                <a:solidFill>
                  <a:schemeClr val="tx1"/>
                </a:solidFill>
              </a:rPr>
              <a:t>) = (-3x</a:t>
            </a:r>
            <a:r>
              <a:rPr lang="en-US" sz="2800" b="1" baseline="-25000">
                <a:solidFill>
                  <a:schemeClr val="tx1"/>
                </a:solidFill>
              </a:rPr>
              <a:t>1</a:t>
            </a:r>
            <a:r>
              <a:rPr lang="en-US" sz="2800" b="1">
                <a:solidFill>
                  <a:schemeClr val="tx1"/>
                </a:solidFill>
              </a:rPr>
              <a:t> + 1) – (-3x</a:t>
            </a:r>
            <a:r>
              <a:rPr lang="en-US" sz="2800" b="1" baseline="-25000">
                <a:solidFill>
                  <a:schemeClr val="tx1"/>
                </a:solidFill>
              </a:rPr>
              <a:t>2</a:t>
            </a:r>
            <a:r>
              <a:rPr lang="en-US" sz="2800" b="1">
                <a:solidFill>
                  <a:schemeClr val="tx1"/>
                </a:solidFill>
              </a:rPr>
              <a:t> + 1)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                         = -3x</a:t>
            </a:r>
            <a:r>
              <a:rPr lang="en-US" sz="2800" b="1" baseline="-25000">
                <a:solidFill>
                  <a:schemeClr val="tx1"/>
                </a:solidFill>
              </a:rPr>
              <a:t>1</a:t>
            </a:r>
            <a:r>
              <a:rPr lang="en-US" sz="2800" b="1">
                <a:solidFill>
                  <a:schemeClr val="tx1"/>
                </a:solidFill>
              </a:rPr>
              <a:t> + 3x</a:t>
            </a:r>
            <a:r>
              <a:rPr lang="en-US" sz="2800" b="1" baseline="-25000">
                <a:solidFill>
                  <a:schemeClr val="tx1"/>
                </a:solidFill>
              </a:rPr>
              <a:t> 2</a:t>
            </a:r>
            <a:r>
              <a:rPr lang="en-US" sz="2800" b="1">
                <a:solidFill>
                  <a:schemeClr val="tx1"/>
                </a:solidFill>
              </a:rPr>
              <a:t>= - 3(x</a:t>
            </a:r>
            <a:r>
              <a:rPr lang="en-US" sz="2800" b="1" baseline="-25000">
                <a:solidFill>
                  <a:schemeClr val="tx1"/>
                </a:solidFill>
              </a:rPr>
              <a:t>1 - </a:t>
            </a:r>
            <a:r>
              <a:rPr lang="en-US" sz="2800" b="1">
                <a:solidFill>
                  <a:schemeClr val="tx1"/>
                </a:solidFill>
              </a:rPr>
              <a:t>x</a:t>
            </a:r>
            <a:r>
              <a:rPr lang="en-US" sz="2800" b="1" baseline="-25000">
                <a:solidFill>
                  <a:schemeClr val="tx1"/>
                </a:solidFill>
              </a:rPr>
              <a:t>2</a:t>
            </a:r>
            <a:r>
              <a:rPr lang="en-US" sz="2800" b="1">
                <a:solidFill>
                  <a:schemeClr val="tx1"/>
                </a:solidFill>
              </a:rPr>
              <a:t>) &gt; 0 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1143000" y="48768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hay f</a:t>
            </a:r>
            <a:r>
              <a:rPr lang="en-US" sz="2800" b="1" baseline="-25000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(x</a:t>
            </a:r>
            <a:r>
              <a:rPr lang="en-US" sz="2800" b="1" baseline="-25000">
                <a:solidFill>
                  <a:schemeClr val="tx1"/>
                </a:solidFill>
              </a:rPr>
              <a:t>1</a:t>
            </a:r>
            <a:r>
              <a:rPr lang="en-US" sz="2800" b="1">
                <a:solidFill>
                  <a:schemeClr val="tx1"/>
                </a:solidFill>
              </a:rPr>
              <a:t>) &gt; f(x</a:t>
            </a:r>
            <a:r>
              <a:rPr lang="en-US" sz="2800" b="1" baseline="-25000">
                <a:solidFill>
                  <a:schemeClr val="tx1"/>
                </a:solidFill>
              </a:rPr>
              <a:t>2 </a:t>
            </a:r>
            <a:r>
              <a:rPr lang="en-US" sz="2800" b="1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609600" y="56388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</a:rPr>
              <a:t>.Vậy hàm số y = -3x + 1 nghịch biến trên R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sz="4000" b="1" dirty="0" err="1">
                <a:solidFill>
                  <a:schemeClr val="tx1"/>
                </a:solidFill>
              </a:rPr>
              <a:t>Tiết</a:t>
            </a:r>
            <a:r>
              <a:rPr lang="en-US" sz="4000" b="1" dirty="0">
                <a:solidFill>
                  <a:schemeClr val="tx1"/>
                </a:solidFill>
              </a:rPr>
              <a:t> 21: </a:t>
            </a:r>
            <a:r>
              <a:rPr lang="en-US" sz="4000" b="1" dirty="0" smtClean="0">
                <a:solidFill>
                  <a:schemeClr val="tx1"/>
                </a:solidFill>
              </a:rPr>
              <a:t>HÀM SỐ BẬC NHẤT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17" descr="book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9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8382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3200" b="1" u="sng" dirty="0" smtClean="0">
                <a:solidFill>
                  <a:srgbClr val="3333FF"/>
                </a:solidFill>
              </a:rPr>
              <a:t>2. </a:t>
            </a:r>
            <a:r>
              <a:rPr lang="en-US" sz="3200" b="1" u="sng" dirty="0" err="1" smtClean="0">
                <a:solidFill>
                  <a:srgbClr val="3333FF"/>
                </a:solidFill>
              </a:rPr>
              <a:t>Tính</a:t>
            </a:r>
            <a:r>
              <a:rPr lang="en-US" sz="3200" b="1" u="sng" dirty="0" smtClean="0">
                <a:solidFill>
                  <a:srgbClr val="3333FF"/>
                </a:solidFill>
              </a:rPr>
              <a:t> </a:t>
            </a:r>
            <a:r>
              <a:rPr lang="en-US" sz="3200" b="1" u="sng" dirty="0" err="1" smtClean="0">
                <a:solidFill>
                  <a:srgbClr val="3333FF"/>
                </a:solidFill>
              </a:rPr>
              <a:t>chất</a:t>
            </a:r>
            <a:r>
              <a:rPr lang="en-US" sz="3200" b="1" u="sng" dirty="0" smtClean="0">
                <a:solidFill>
                  <a:srgbClr val="3333FF"/>
                </a:solidFill>
              </a:rPr>
              <a:t>:</a:t>
            </a:r>
            <a:endParaRPr lang="en-US" sz="3200" b="1" u="sn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  <p:bldP spid="270340" grpId="0"/>
      <p:bldP spid="270341" grpId="0"/>
      <p:bldP spid="270342" grpId="0"/>
      <p:bldP spid="270343" grpId="0"/>
      <p:bldP spid="270345" grpId="0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69&quot;/&gt;&lt;/object&gt;&lt;object type=&quot;3&quot; unique_id=&quot;10005&quot;&gt;&lt;property id=&quot;20148&quot; value=&quot;5&quot;/&gt;&lt;property id=&quot;20300&quot; value=&quot;Slide 2&quot;/&gt;&lt;property id=&quot;20307&quot; value=&quot;334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335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72&quot;/&gt;&lt;/object&gt;&lt;object type=&quot;3&quot; unique_id=&quot;10010&quot;&gt;&lt;property id=&quot;20148&quot; value=&quot;5&quot;/&gt;&lt;property id=&quot;20300&quot; value=&quot;Slide 7&quot;/&gt;&lt;property id=&quot;20307&quot; value=&quot;384&quot;/&gt;&lt;/object&gt;&lt;object type=&quot;3&quot; unique_id=&quot;10011&quot;&gt;&lt;property id=&quot;20148&quot; value=&quot;5&quot;/&gt;&lt;property id=&quot;20300&quot; value=&quot;Slide 8&quot;/&gt;&lt;property id=&quot;20307&quot; value=&quot;380&quot;/&gt;&lt;/object&gt;&lt;object type=&quot;3&quot; unique_id=&quot;10012&quot;&gt;&lt;property id=&quot;20148&quot; value=&quot;5&quot;/&gt;&lt;property id=&quot;20300&quot; value=&quot;Slide 9&quot;/&gt;&lt;property id=&quot;20307&quot; value=&quot;381&quot;/&gt;&lt;/object&gt;&lt;object type=&quot;3&quot; unique_id=&quot;10013&quot;&gt;&lt;property id=&quot;20148&quot; value=&quot;5&quot;/&gt;&lt;property id=&quot;20300&quot; value=&quot;Slide 10&quot;/&gt;&lt;property id=&quot;20307&quot; value=&quot;371&quot;/&gt;&lt;/object&gt;&lt;object type=&quot;3&quot; unique_id=&quot;10014&quot;&gt;&lt;property id=&quot;20148&quot; value=&quot;5&quot;/&gt;&lt;property id=&quot;20300&quot; value=&quot;Slide 11&quot;/&gt;&lt;property id=&quot;20307&quot; value=&quot;376&quot;/&gt;&lt;/object&gt;&lt;object type=&quot;3&quot; unique_id=&quot;10015&quot;&gt;&lt;property id=&quot;20148&quot; value=&quot;5&quot;/&gt;&lt;property id=&quot;20300&quot; value=&quot;Slide 12&quot;/&gt;&lt;property id=&quot;20307&quot; value=&quot;377&quot;/&gt;&lt;/object&gt;&lt;object type=&quot;3&quot; unique_id=&quot;10016&quot;&gt;&lt;property id=&quot;20148&quot; value=&quot;5&quot;/&gt;&lt;property id=&quot;20300&quot; value=&quot;Slide 13&quot;/&gt;&lt;property id=&quot;20307&quot; value=&quot;378&quot;/&gt;&lt;/object&gt;&lt;object type=&quot;3&quot; unique_id=&quot;10017&quot;&gt;&lt;property id=&quot;20148&quot; value=&quot;5&quot;/&gt;&lt;property id=&quot;20300&quot; value=&quot;Slide 14&quot;/&gt;&lt;property id=&quot;20307&quot; value=&quot;382&quot;/&gt;&lt;/object&gt;&lt;object type=&quot;3&quot; unique_id=&quot;10018&quot;&gt;&lt;property id=&quot;20148&quot; value=&quot;5&quot;/&gt;&lt;property id=&quot;20300&quot; value=&quot;Slide 15&quot;/&gt;&lt;property id=&quot;20307&quot; value=&quot;383&quot;/&gt;&lt;/object&gt;&lt;object type=&quot;3&quot; unique_id=&quot;10019&quot;&gt;&lt;property id=&quot;20148&quot; value=&quot;5&quot;/&gt;&lt;property id=&quot;20300&quot; value=&quot;Slide 16&quot;/&gt;&lt;property id=&quot;20307&quot; value=&quot;370&quot;/&gt;&lt;/object&gt;&lt;object type=&quot;3&quot; unique_id=&quot;10020&quot;&gt;&lt;property id=&quot;20148&quot; value=&quot;5&quot;/&gt;&lt;property id=&quot;20300&quot; value=&quot;Slide 17&quot;/&gt;&lt;property id=&quot;20307&quot; value=&quot;342&quot;/&gt;&lt;/object&gt;&lt;object type=&quot;3&quot; unique_id=&quot;10021&quot;&gt;&lt;property id=&quot;20148&quot; value=&quot;5&quot;/&gt;&lt;property id=&quot;20300&quot; value=&quot;Slide 18&quot;/&gt;&lt;property id=&quot;20307&quot; value=&quot;362&quot;/&gt;&lt;/object&gt;&lt;object type=&quot;3&quot; unique_id=&quot;10022&quot;&gt;&lt;property id=&quot;20148&quot; value=&quot;5&quot;/&gt;&lt;property id=&quot;20300&quot; value=&quot;Slide 19 - &amp;quot; Hµm sè  y = mx + 5 ( m lµ tham sè) lµ hµm sè bËc nhÊt khi: &amp;quot;&quot;/&gt;&lt;property id=&quot;20307&quot; value=&quot;363&quot;/&gt;&lt;/object&gt;&lt;object type=&quot;3&quot; unique_id=&quot;10023&quot;&gt;&lt;property id=&quot;20148&quot; value=&quot;5&quot;/&gt;&lt;property id=&quot;20300&quot; value=&quot;Slide 20 - &amp;quot;Hµm sè  y = f(x) = (m – 2)x  + 1 &amp;#x0D;&amp;#x0A;(m lµ tham sè) kh«ng  lµ hµm sè bËc nhÊt khi:&amp;quot;&quot;/&gt;&lt;property id=&quot;20307&quot; value=&quot;364&quot;/&gt;&lt;/object&gt;&lt;object type=&quot;3&quot; unique_id=&quot;10024&quot;&gt;&lt;property id=&quot;20148&quot; value=&quot;5&quot;/&gt;&lt;property id=&quot;20300&quot; value=&quot;Slide 21 - &amp;quot;Hµm sè bËc nhÊt: &amp;#x0D;&amp;#x0A;y = (m – 4)x – m + 1 (m lµ tham sè ) &amp;#x0D;&amp;#x0A;nghÞch biÕn trªn R khi:&amp;quot;&quot;/&gt;&lt;property id=&quot;20307&quot; value=&quot;365&quot;/&gt;&lt;/object&gt;&lt;object type=&quot;3&quot; unique_id=&quot;10025&quot;&gt;&lt;property id=&quot;20148&quot; value=&quot;5&quot;/&gt;&lt;property id=&quot;20300&quot; value=&quot;Slide 22 - &amp;quot;Hµm sè bËc nhÊt: &amp;#x0D;&amp;#x0A;y = (6 – m)x – 2m (m lµ tham sè) &amp;#x0D;&amp;#x0A;®ång biÕn  trªn R khi:&amp;#x0D;&amp;#x0A;&amp;quot;&quot;/&gt;&lt;property id=&quot;20307&quot; value=&quot;366&quot;/&gt;&lt;/object&gt;&lt;object type=&quot;3&quot; unique_id=&quot;10026&quot;&gt;&lt;property id=&quot;20148&quot; value=&quot;5&quot;/&gt;&lt;property id=&quot;20300&quot; value=&quot;Slide 23 - &amp;quot;Cho y = f(x) = -7x + 5 vµ  hai sè &amp;#x0D;&amp;#x0A;a, b mµ a &amp;lt; b kÕt qu¶ so s¸nh &amp;#x0D;&amp;#x0A;f(a) vµ f(b) lµ?&amp;quot;&quot;/&gt;&lt;property id=&quot;20307&quot; value=&quot;367&quot;/&gt;&lt;/object&gt;&lt;object type=&quot;3&quot; unique_id=&quot;10027&quot;&gt;&lt;property id=&quot;20148&quot; value=&quot;5&quot;/&gt;&lt;property id=&quot;20300&quot; value=&quot;Slide 24&quot;/&gt;&lt;property id=&quot;20307&quot; value=&quot;374&quot;/&gt;&lt;/object&gt;&lt;object type=&quot;3&quot; unique_id=&quot;10028&quot;&gt;&lt;property id=&quot;20148&quot; value=&quot;5&quot;/&gt;&lt;property id=&quot;20300&quot; value=&quot;Slide 25&quot;/&gt;&lt;property id=&quot;20307&quot; value=&quot;375&quot;/&gt;&lt;/object&gt;&lt;object type=&quot;3&quot; unique_id=&quot;10029&quot;&gt;&lt;property id=&quot;20148&quot; value=&quot;5&quot;/&gt;&lt;property id=&quot;20300&quot; value=&quot;Slide 26&quot;/&gt;&lt;property id=&quot;20307&quot; value=&quot;35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PPSNARRATION" val="24,1588042338,F:\elearning\nhan hoa 2011- 2012\do lai\Tiet 21 - HAM SO BAC NHAT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 y = mx + 5 ( m lµ tham sè) lµ hµm sè bËc nhÊt khi: ]]&gt;&lt;/Text&gt;&lt;FontSize&gt;&lt;![CDATA[37]]&gt;&lt;/FontSize&gt;&lt;Left&gt;&lt;![CDATA[0]]&gt;&lt;/Left&gt;&lt;Top&gt;&lt;![CDATA[0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 y = f(x) = (m – 2)x  + 1 (m lµ tham sè) kh«ng  lµ hµm &amp;#x0D;&amp;#x0A;sè bËc nhÊt khi:]]&gt;&lt;/Text&gt;&lt;FontSize&gt;&lt;![CDATA[37]]&gt;&lt;/FontSize&gt;&lt;Left&gt;&lt;![CDATA[0]]&gt;&lt;/Left&gt;&lt;Top&gt;&lt;![CDATA[0]]&gt;&lt;/Top&gt;&lt;/ChangeDat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bËc nhÊt y = (m – 4)x – m + 1 (m lµ tham sè ) &amp;#x0D;&amp;#x0A;nghÞch biÕn trªn R khi:]]&gt;&lt;/Text&gt;&lt;FontSize&gt;&lt;![CDATA[37]]&gt;&lt;/FontSize&gt;&lt;Left&gt;&lt;![CDATA[0]]&gt;&lt;/Left&gt;&lt;Top&gt;&lt;![CDATA[0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bËc nhÊt y = (6 – m)x – 2m (m lµ tham sè) &amp;#x0D;&amp;#x0A;®ång biÕn  trªn R khi:&amp;#x0D;&amp;#x0A;]]&gt;&lt;/Text&gt;&lt;FontSize&gt;&lt;![CDATA[37]]&gt;&lt;/FontSize&gt;&lt;Left&gt;&lt;![CDATA[0]]&gt;&lt;/Left&gt;&lt;Top&gt;&lt;![CDATA[0]]&gt;&lt;/Top&gt;&lt;/ChangeDat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Cho y = f(x) = -7x + 5 vµ  hai sè a, b mµ a &amp;lt; b th× so s¸nh &amp;#x0D;&amp;#x0A;f (a) vµ f (b) ®­îc kÕt qu¶ ?]]&gt;&lt;/Text&gt;&lt;FontSize&gt;&lt;![CDATA[37]]&gt;&lt;/FontSize&gt;&lt;Left&gt;&lt;![CDATA[0]]&gt;&lt;/Left&gt;&lt;Top&gt;&lt;![CDATA[0]]&gt;&lt;/Top&gt;&lt;/ChangeDat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976495</TotalTime>
  <Words>1617</Words>
  <Application>Microsoft Office PowerPoint</Application>
  <PresentationFormat>On-screen Show (4:3)</PresentationFormat>
  <Paragraphs>302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.VnArial Narrow</vt:lpstr>
      <vt:lpstr>.VnTime</vt:lpstr>
      <vt:lpstr>.VnVogue</vt:lpstr>
      <vt:lpstr>Arial</vt:lpstr>
      <vt:lpstr>Times New Roman</vt:lpstr>
      <vt:lpstr>Wingdings</vt:lpstr>
      <vt:lpstr>1_Default Design</vt:lpstr>
      <vt:lpstr>Equation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Hàm số  y = mx + 5 ( m là tham số) là hàm số bậc nhất khi: </vt:lpstr>
      <vt:lpstr>Hµm sè  y = f(x) = (m - 2)x  + 1  (m lµ tham sè) kh«ng  lµ hµm sè bËc nhÊt khi:</vt:lpstr>
      <vt:lpstr>Hµm sè bËc nhÊt:  y = (m - 4)x + m - 1 (m lµ tham sè )  nghÞch biÕn trªn R khi:</vt:lpstr>
      <vt:lpstr>Hµm sè bËc nhÊt:  y = (6 - m)x - 2m (m lµ tham sè)  ®ång biÕn  trªn R khi: </vt:lpstr>
      <vt:lpstr>Cho y = f(x) = -7x + 5 vµ  hai sè  a, b mµ a &lt; b kÕt qu¶ so s¸nh  f(a) vµ f(b) lµ?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hoai</dc:creator>
  <cp:lastModifiedBy>Microsoft account</cp:lastModifiedBy>
  <cp:revision>400</cp:revision>
  <dcterms:created xsi:type="dcterms:W3CDTF">2005-12-07T16:14:34Z</dcterms:created>
  <dcterms:modified xsi:type="dcterms:W3CDTF">2024-03-11T14:30:55Z</dcterms:modified>
</cp:coreProperties>
</file>