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5" r:id="rId2"/>
    <p:sldId id="311" r:id="rId3"/>
    <p:sldId id="306" r:id="rId4"/>
    <p:sldId id="310" r:id="rId5"/>
    <p:sldId id="301" r:id="rId6"/>
    <p:sldId id="302" r:id="rId7"/>
    <p:sldId id="320" r:id="rId8"/>
    <p:sldId id="309" r:id="rId9"/>
    <p:sldId id="314" r:id="rId10"/>
    <p:sldId id="322" r:id="rId11"/>
    <p:sldId id="288" r:id="rId12"/>
    <p:sldId id="289" r:id="rId13"/>
    <p:sldId id="290" r:id="rId14"/>
    <p:sldId id="284" r:id="rId15"/>
    <p:sldId id="263" r:id="rId16"/>
    <p:sldId id="321" r:id="rId17"/>
    <p:sldId id="266" r:id="rId18"/>
    <p:sldId id="267" r:id="rId19"/>
    <p:sldId id="269" r:id="rId20"/>
    <p:sldId id="293" r:id="rId21"/>
    <p:sldId id="308" r:id="rId22"/>
    <p:sldId id="307" r:id="rId23"/>
    <p:sldId id="323" r:id="rId24"/>
    <p:sldId id="294" r:id="rId25"/>
    <p:sldId id="295" r:id="rId26"/>
    <p:sldId id="271" r:id="rId27"/>
    <p:sldId id="272" r:id="rId28"/>
    <p:sldId id="274" r:id="rId29"/>
    <p:sldId id="30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CC99FF"/>
    <a:srgbClr val="CCFF99"/>
    <a:srgbClr val="FFCC99"/>
    <a:srgbClr val="006600"/>
    <a:srgbClr val="FFFFCC"/>
    <a:srgbClr val="660033"/>
    <a:srgbClr val="FFFF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64F37-5603-49D7-9B1B-36E6A05C093B}" type="datetimeFigureOut">
              <a:rPr lang="en-US" smtClean="0"/>
              <a:t>11/3/2024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7D195-2D81-4700-AE82-6D0F28761E0B}" type="slidenum">
              <a:rPr lang="en-US" smtClean="0"/>
              <a:t>‹#›</a:t>
            </a:fld>
            <a:endParaRPr lang="en-US"/>
          </a:p>
        </p:txBody>
      </p:sp>
    </p:spTree>
    <p:extLst>
      <p:ext uri="{BB962C8B-B14F-4D97-AF65-F5344CB8AC3E}">
        <p14:creationId xmlns:p14="http://schemas.microsoft.com/office/powerpoint/2010/main" val="157120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64B802E-AC6D-419B-86F0-B6EB539806D1}" type="slidenum">
              <a:rPr lang="en-US" smtClean="0"/>
              <a:pPr eaLnBrk="1" hangingPunct="1"/>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90003D-4AC1-4F92-8348-ADDBC21334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BF0F4C-CC57-431A-88A8-6DAFD46182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B2A12B-4315-4DA4-8969-7FEFAF7BE3C7}"/>
              </a:ext>
            </a:extLst>
          </p:cNvPr>
          <p:cNvSpPr>
            <a:spLocks noGrp="1" noChangeArrowheads="1"/>
          </p:cNvSpPr>
          <p:nvPr>
            <p:ph type="sldNum" sz="quarter" idx="12"/>
          </p:nvPr>
        </p:nvSpPr>
        <p:spPr>
          <a:ln/>
        </p:spPr>
        <p:txBody>
          <a:bodyPr/>
          <a:lstStyle>
            <a:lvl1pPr>
              <a:defRPr/>
            </a:lvl1pPr>
          </a:lstStyle>
          <a:p>
            <a:fld id="{CA25A0CF-2D37-46CC-B328-EB571E798E73}" type="slidenum">
              <a:rPr lang="en-US" altLang="vi-VN"/>
              <a:pPr/>
              <a:t>‹#›</a:t>
            </a:fld>
            <a:endParaRPr lang="en-US" altLang="vi-VN"/>
          </a:p>
        </p:txBody>
      </p:sp>
    </p:spTree>
    <p:extLst>
      <p:ext uri="{BB962C8B-B14F-4D97-AF65-F5344CB8AC3E}">
        <p14:creationId xmlns:p14="http://schemas.microsoft.com/office/powerpoint/2010/main" val="155006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2F0656-6F52-4264-AE1E-6320E8B47C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05B74C-4C57-4C37-8E54-AEF8A728A9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9B89AF-C2ED-4B45-BF2E-A50A7BC42172}"/>
              </a:ext>
            </a:extLst>
          </p:cNvPr>
          <p:cNvSpPr>
            <a:spLocks noGrp="1" noChangeArrowheads="1"/>
          </p:cNvSpPr>
          <p:nvPr>
            <p:ph type="sldNum" sz="quarter" idx="12"/>
          </p:nvPr>
        </p:nvSpPr>
        <p:spPr>
          <a:ln/>
        </p:spPr>
        <p:txBody>
          <a:bodyPr/>
          <a:lstStyle>
            <a:lvl1pPr>
              <a:defRPr/>
            </a:lvl1pPr>
          </a:lstStyle>
          <a:p>
            <a:fld id="{F30AD4AF-5904-4938-BE34-65B0CDE409BC}" type="slidenum">
              <a:rPr lang="en-US" altLang="vi-VN"/>
              <a:pPr/>
              <a:t>‹#›</a:t>
            </a:fld>
            <a:endParaRPr lang="en-US" altLang="vi-VN"/>
          </a:p>
        </p:txBody>
      </p:sp>
    </p:spTree>
    <p:extLst>
      <p:ext uri="{BB962C8B-B14F-4D97-AF65-F5344CB8AC3E}">
        <p14:creationId xmlns:p14="http://schemas.microsoft.com/office/powerpoint/2010/main" val="55305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D276EE-F6FE-4104-88D0-20039B031F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BFAFDC-D418-43F1-874B-94F08BB2EE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9A51A7-0182-4116-83AA-4A8FEA4EE7C1}"/>
              </a:ext>
            </a:extLst>
          </p:cNvPr>
          <p:cNvSpPr>
            <a:spLocks noGrp="1" noChangeArrowheads="1"/>
          </p:cNvSpPr>
          <p:nvPr>
            <p:ph type="sldNum" sz="quarter" idx="12"/>
          </p:nvPr>
        </p:nvSpPr>
        <p:spPr>
          <a:ln/>
        </p:spPr>
        <p:txBody>
          <a:bodyPr/>
          <a:lstStyle>
            <a:lvl1pPr>
              <a:defRPr/>
            </a:lvl1pPr>
          </a:lstStyle>
          <a:p>
            <a:fld id="{987A77DC-2E88-4FEE-9C0E-75E4FFFFA135}" type="slidenum">
              <a:rPr lang="en-US" altLang="vi-VN"/>
              <a:pPr/>
              <a:t>‹#›</a:t>
            </a:fld>
            <a:endParaRPr lang="en-US" altLang="vi-VN"/>
          </a:p>
        </p:txBody>
      </p:sp>
    </p:spTree>
    <p:extLst>
      <p:ext uri="{BB962C8B-B14F-4D97-AF65-F5344CB8AC3E}">
        <p14:creationId xmlns:p14="http://schemas.microsoft.com/office/powerpoint/2010/main" val="275442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87DF85-C7CE-47F4-8DF9-577D6D4372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4BEE52-DFEF-4188-94DC-709768EBC2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44BEE0-990D-40FE-83A8-41EFA023722D}"/>
              </a:ext>
            </a:extLst>
          </p:cNvPr>
          <p:cNvSpPr>
            <a:spLocks noGrp="1" noChangeArrowheads="1"/>
          </p:cNvSpPr>
          <p:nvPr>
            <p:ph type="sldNum" sz="quarter" idx="12"/>
          </p:nvPr>
        </p:nvSpPr>
        <p:spPr>
          <a:ln/>
        </p:spPr>
        <p:txBody>
          <a:bodyPr/>
          <a:lstStyle>
            <a:lvl1pPr>
              <a:defRPr/>
            </a:lvl1pPr>
          </a:lstStyle>
          <a:p>
            <a:fld id="{CE9762E8-E6C3-40B6-9F94-272FB57DC74B}" type="slidenum">
              <a:rPr lang="en-US" altLang="vi-VN"/>
              <a:pPr/>
              <a:t>‹#›</a:t>
            </a:fld>
            <a:endParaRPr lang="en-US" altLang="vi-VN"/>
          </a:p>
        </p:txBody>
      </p:sp>
    </p:spTree>
    <p:extLst>
      <p:ext uri="{BB962C8B-B14F-4D97-AF65-F5344CB8AC3E}">
        <p14:creationId xmlns:p14="http://schemas.microsoft.com/office/powerpoint/2010/main" val="36391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A6E75EB-984E-4917-8293-AB2272AB92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93F793-22E9-4584-A31E-9DAE8F9976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225F94-1DF1-4B5C-93B1-60C5C28F1834}"/>
              </a:ext>
            </a:extLst>
          </p:cNvPr>
          <p:cNvSpPr>
            <a:spLocks noGrp="1" noChangeArrowheads="1"/>
          </p:cNvSpPr>
          <p:nvPr>
            <p:ph type="sldNum" sz="quarter" idx="12"/>
          </p:nvPr>
        </p:nvSpPr>
        <p:spPr>
          <a:ln/>
        </p:spPr>
        <p:txBody>
          <a:bodyPr/>
          <a:lstStyle>
            <a:lvl1pPr>
              <a:defRPr/>
            </a:lvl1pPr>
          </a:lstStyle>
          <a:p>
            <a:fld id="{8B19A237-EA36-43A0-92D5-FB8D42407450}" type="slidenum">
              <a:rPr lang="en-US" altLang="vi-VN"/>
              <a:pPr/>
              <a:t>‹#›</a:t>
            </a:fld>
            <a:endParaRPr lang="en-US" altLang="vi-VN"/>
          </a:p>
        </p:txBody>
      </p:sp>
    </p:spTree>
    <p:extLst>
      <p:ext uri="{BB962C8B-B14F-4D97-AF65-F5344CB8AC3E}">
        <p14:creationId xmlns:p14="http://schemas.microsoft.com/office/powerpoint/2010/main" val="213888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DAB0D0-3C2F-4A77-877C-D25DA63A9C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85F827-B0CE-4946-9560-64ED34DA8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8BBC8D-E7BE-4BA8-BD29-4D384924EC87}"/>
              </a:ext>
            </a:extLst>
          </p:cNvPr>
          <p:cNvSpPr>
            <a:spLocks noGrp="1" noChangeArrowheads="1"/>
          </p:cNvSpPr>
          <p:nvPr>
            <p:ph type="sldNum" sz="quarter" idx="12"/>
          </p:nvPr>
        </p:nvSpPr>
        <p:spPr>
          <a:ln/>
        </p:spPr>
        <p:txBody>
          <a:bodyPr/>
          <a:lstStyle>
            <a:lvl1pPr>
              <a:defRPr/>
            </a:lvl1pPr>
          </a:lstStyle>
          <a:p>
            <a:fld id="{912981FA-DA0C-4EC7-906B-12DB9916B0E7}" type="slidenum">
              <a:rPr lang="en-US" altLang="vi-VN"/>
              <a:pPr/>
              <a:t>‹#›</a:t>
            </a:fld>
            <a:endParaRPr lang="en-US" altLang="vi-VN"/>
          </a:p>
        </p:txBody>
      </p:sp>
    </p:spTree>
    <p:extLst>
      <p:ext uri="{BB962C8B-B14F-4D97-AF65-F5344CB8AC3E}">
        <p14:creationId xmlns:p14="http://schemas.microsoft.com/office/powerpoint/2010/main" val="112157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601CE5-185D-43B8-8891-E9A4179FA6B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4BE875-0C2D-4060-B07F-3986285049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9F04459-4CCC-45CF-BF2B-413CBE769682}"/>
              </a:ext>
            </a:extLst>
          </p:cNvPr>
          <p:cNvSpPr>
            <a:spLocks noGrp="1" noChangeArrowheads="1"/>
          </p:cNvSpPr>
          <p:nvPr>
            <p:ph type="sldNum" sz="quarter" idx="12"/>
          </p:nvPr>
        </p:nvSpPr>
        <p:spPr>
          <a:ln/>
        </p:spPr>
        <p:txBody>
          <a:bodyPr/>
          <a:lstStyle>
            <a:lvl1pPr>
              <a:defRPr/>
            </a:lvl1pPr>
          </a:lstStyle>
          <a:p>
            <a:fld id="{96C47DF3-0D68-489A-B711-E5B23F3EF7C6}" type="slidenum">
              <a:rPr lang="en-US" altLang="vi-VN"/>
              <a:pPr/>
              <a:t>‹#›</a:t>
            </a:fld>
            <a:endParaRPr lang="en-US" altLang="vi-VN"/>
          </a:p>
        </p:txBody>
      </p:sp>
    </p:spTree>
    <p:extLst>
      <p:ext uri="{BB962C8B-B14F-4D97-AF65-F5344CB8AC3E}">
        <p14:creationId xmlns:p14="http://schemas.microsoft.com/office/powerpoint/2010/main" val="415187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BED2D73-7F56-4526-B1CF-D963BC836E6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3FA8E7B-7EF8-4ECD-A453-77B6F9596F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319E983-C453-4EB9-B18C-42214029D509}"/>
              </a:ext>
            </a:extLst>
          </p:cNvPr>
          <p:cNvSpPr>
            <a:spLocks noGrp="1" noChangeArrowheads="1"/>
          </p:cNvSpPr>
          <p:nvPr>
            <p:ph type="sldNum" sz="quarter" idx="12"/>
          </p:nvPr>
        </p:nvSpPr>
        <p:spPr>
          <a:ln/>
        </p:spPr>
        <p:txBody>
          <a:bodyPr/>
          <a:lstStyle>
            <a:lvl1pPr>
              <a:defRPr/>
            </a:lvl1pPr>
          </a:lstStyle>
          <a:p>
            <a:fld id="{45B5DD5C-DFBF-4530-8506-6E4BD4C1B3ED}" type="slidenum">
              <a:rPr lang="en-US" altLang="vi-VN"/>
              <a:pPr/>
              <a:t>‹#›</a:t>
            </a:fld>
            <a:endParaRPr lang="en-US" altLang="vi-VN"/>
          </a:p>
        </p:txBody>
      </p:sp>
    </p:spTree>
    <p:extLst>
      <p:ext uri="{BB962C8B-B14F-4D97-AF65-F5344CB8AC3E}">
        <p14:creationId xmlns:p14="http://schemas.microsoft.com/office/powerpoint/2010/main" val="232744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51C915-7189-47D1-8321-DB39632A955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999F186-9248-4B96-95CC-5C69FAD75C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1A72BBA-D14B-4FB5-A76F-F4736F4D0577}"/>
              </a:ext>
            </a:extLst>
          </p:cNvPr>
          <p:cNvSpPr>
            <a:spLocks noGrp="1" noChangeArrowheads="1"/>
          </p:cNvSpPr>
          <p:nvPr>
            <p:ph type="sldNum" sz="quarter" idx="12"/>
          </p:nvPr>
        </p:nvSpPr>
        <p:spPr>
          <a:ln/>
        </p:spPr>
        <p:txBody>
          <a:bodyPr/>
          <a:lstStyle>
            <a:lvl1pPr>
              <a:defRPr/>
            </a:lvl1pPr>
          </a:lstStyle>
          <a:p>
            <a:fld id="{A37DA951-0671-4634-A9E8-CCAF7CF6F8B5}" type="slidenum">
              <a:rPr lang="en-US" altLang="vi-VN"/>
              <a:pPr/>
              <a:t>‹#›</a:t>
            </a:fld>
            <a:endParaRPr lang="en-US" altLang="vi-VN"/>
          </a:p>
        </p:txBody>
      </p:sp>
    </p:spTree>
    <p:extLst>
      <p:ext uri="{BB962C8B-B14F-4D97-AF65-F5344CB8AC3E}">
        <p14:creationId xmlns:p14="http://schemas.microsoft.com/office/powerpoint/2010/main" val="135427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4E7682-5125-48A8-B418-3E0C447416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FC9558-B0EF-4F96-88C1-5AEBC46DBB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A0DB2D-D890-4D5B-8038-DEEF7D2A453F}"/>
              </a:ext>
            </a:extLst>
          </p:cNvPr>
          <p:cNvSpPr>
            <a:spLocks noGrp="1" noChangeArrowheads="1"/>
          </p:cNvSpPr>
          <p:nvPr>
            <p:ph type="sldNum" sz="quarter" idx="12"/>
          </p:nvPr>
        </p:nvSpPr>
        <p:spPr>
          <a:ln/>
        </p:spPr>
        <p:txBody>
          <a:bodyPr/>
          <a:lstStyle>
            <a:lvl1pPr>
              <a:defRPr/>
            </a:lvl1pPr>
          </a:lstStyle>
          <a:p>
            <a:fld id="{2E657F4B-01CE-49EC-BEF3-ED00B3872CC2}" type="slidenum">
              <a:rPr lang="en-US" altLang="vi-VN"/>
              <a:pPr/>
              <a:t>‹#›</a:t>
            </a:fld>
            <a:endParaRPr lang="en-US" altLang="vi-VN"/>
          </a:p>
        </p:txBody>
      </p:sp>
    </p:spTree>
    <p:extLst>
      <p:ext uri="{BB962C8B-B14F-4D97-AF65-F5344CB8AC3E}">
        <p14:creationId xmlns:p14="http://schemas.microsoft.com/office/powerpoint/2010/main" val="74470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3C0A90-AA7C-49CB-BA2F-62C09E2A25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F7D4E8-E1CB-42A3-A3C4-F4C5DE668C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C675A6-EE85-4B39-AFA5-CC55BB903D36}"/>
              </a:ext>
            </a:extLst>
          </p:cNvPr>
          <p:cNvSpPr>
            <a:spLocks noGrp="1" noChangeArrowheads="1"/>
          </p:cNvSpPr>
          <p:nvPr>
            <p:ph type="sldNum" sz="quarter" idx="12"/>
          </p:nvPr>
        </p:nvSpPr>
        <p:spPr>
          <a:ln/>
        </p:spPr>
        <p:txBody>
          <a:bodyPr/>
          <a:lstStyle>
            <a:lvl1pPr>
              <a:defRPr/>
            </a:lvl1pPr>
          </a:lstStyle>
          <a:p>
            <a:fld id="{2331FB31-8E7F-42D7-8250-7B46BFEE1F41}" type="slidenum">
              <a:rPr lang="en-US" altLang="vi-VN"/>
              <a:pPr/>
              <a:t>‹#›</a:t>
            </a:fld>
            <a:endParaRPr lang="en-US" altLang="vi-VN"/>
          </a:p>
        </p:txBody>
      </p:sp>
    </p:spTree>
    <p:extLst>
      <p:ext uri="{BB962C8B-B14F-4D97-AF65-F5344CB8AC3E}">
        <p14:creationId xmlns:p14="http://schemas.microsoft.com/office/powerpoint/2010/main" val="205258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879A98-D171-47CF-BB6C-A99653CABB1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35E3DD12-95FF-4915-99F3-4596AFE4897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458B7819-2B24-4AEC-88EC-8260BDE2E21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EC570BE-C287-4D8E-A7D2-38908707C48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7267F3E-2414-40DE-81F4-C24310782D6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DB73BEF8-E905-46B0-B3A4-1A87C60F51B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52400" y="228600"/>
            <a:ext cx="1752600" cy="1524000"/>
            <a:chOff x="144" y="192"/>
            <a:chExt cx="1104" cy="960"/>
          </a:xfrm>
        </p:grpSpPr>
        <p:sp>
          <p:nvSpPr>
            <p:cNvPr id="3099"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10125"/>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7086600" y="4876800"/>
            <a:ext cx="1905000" cy="1752600"/>
            <a:chOff x="4464" y="3072"/>
            <a:chExt cx="1200" cy="1104"/>
          </a:xfrm>
        </p:grpSpPr>
        <p:sp>
          <p:nvSpPr>
            <p:cNvPr id="3095"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0" y="4876800"/>
            <a:ext cx="1905000" cy="1752600"/>
            <a:chOff x="4464" y="3072"/>
            <a:chExt cx="1200" cy="1104"/>
          </a:xfrm>
        </p:grpSpPr>
        <p:sp>
          <p:nvSpPr>
            <p:cNvPr id="3091"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7162800" y="228600"/>
            <a:ext cx="1905000" cy="1752600"/>
            <a:chOff x="4464" y="3072"/>
            <a:chExt cx="1200" cy="1104"/>
          </a:xfrm>
        </p:grpSpPr>
        <p:sp>
          <p:nvSpPr>
            <p:cNvPr id="3087"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4" name="Rectangle 26"/>
          <p:cNvSpPr>
            <a:spLocks noChangeArrowheads="1"/>
          </p:cNvSpPr>
          <p:nvPr/>
        </p:nvSpPr>
        <p:spPr bwMode="auto">
          <a:xfrm>
            <a:off x="1066800" y="1600200"/>
            <a:ext cx="7391400" cy="838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4000" b="1" dirty="0">
                <a:solidFill>
                  <a:srgbClr val="FF0000"/>
                </a:solidFill>
                <a:latin typeface="Times New Roman" pitchFamily="18" charset="0"/>
                <a:cs typeface="Times New Roman" pitchFamily="18" charset="0"/>
              </a:rPr>
              <a:t>CHƯƠNG II: NHIỄM SẮC THỂ</a:t>
            </a:r>
          </a:p>
        </p:txBody>
      </p:sp>
      <p:sp>
        <p:nvSpPr>
          <p:cNvPr id="3083" name="Line 27"/>
          <p:cNvSpPr>
            <a:spLocks noChangeShapeType="1"/>
          </p:cNvSpPr>
          <p:nvPr/>
        </p:nvSpPr>
        <p:spPr bwMode="auto">
          <a:xfrm>
            <a:off x="1028700" y="4495800"/>
            <a:ext cx="7543800" cy="0"/>
          </a:xfrm>
          <a:prstGeom prst="line">
            <a:avLst/>
          </a:prstGeom>
          <a:noFill/>
          <a:ln w="127000" cmpd="tri">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6" name="Text Box 28"/>
          <p:cNvSpPr txBox="1">
            <a:spLocks noChangeArrowheads="1"/>
          </p:cNvSpPr>
          <p:nvPr/>
        </p:nvSpPr>
        <p:spPr bwMode="auto">
          <a:xfrm>
            <a:off x="152400" y="2819400"/>
            <a:ext cx="8763000" cy="7080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en-US" sz="4000" b="1" dirty="0">
                <a:solidFill>
                  <a:srgbClr val="0000FF"/>
                </a:solidFill>
                <a:latin typeface="Times New Roman" pitchFamily="18" charset="0"/>
                <a:cs typeface="Times New Roman" pitchFamily="18" charset="0"/>
              </a:rPr>
              <a:t>BÀI 8: NHIỄM SẮC THỂ</a:t>
            </a:r>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8419" y="3405184"/>
            <a:ext cx="1867161" cy="47632"/>
          </a:xfrm>
          <a:prstGeom prst="rect">
            <a:avLst/>
          </a:prstGeom>
        </p:spPr>
      </p:pic>
    </p:spTree>
    <p:extLst>
      <p:ext uri="{BB962C8B-B14F-4D97-AF65-F5344CB8AC3E}">
        <p14:creationId xmlns:p14="http://schemas.microsoft.com/office/powerpoint/2010/main" val="267716905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circle(in)">
                                      <p:cBhvr>
                                        <p:cTn id="7" dur="2000"/>
                                        <p:tgtEl>
                                          <p:spTgt spid="942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4236"/>
                                        </p:tgtEl>
                                        <p:attrNameLst>
                                          <p:attrName>style.visibility</p:attrName>
                                        </p:attrNameLst>
                                      </p:cBhvr>
                                      <p:to>
                                        <p:strVal val="visible"/>
                                      </p:to>
                                    </p:set>
                                    <p:animEffect transition="in" filter="circle(in)">
                                      <p:cBhvr>
                                        <p:cTn id="12" dur="2000"/>
                                        <p:tgtEl>
                                          <p:spTgt spid="94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P spid="942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14" name="Rectangle 50">
            <a:extLst>
              <a:ext uri="{FF2B5EF4-FFF2-40B4-BE49-F238E27FC236}">
                <a16:creationId xmlns:a16="http://schemas.microsoft.com/office/drawing/2014/main" id="{40F4FD42-1C3D-4C00-AA3E-F7632DBF0EC8}"/>
              </a:ext>
            </a:extLst>
          </p:cNvPr>
          <p:cNvSpPr>
            <a:spLocks noChangeArrowheads="1"/>
          </p:cNvSpPr>
          <p:nvPr/>
        </p:nvSpPr>
        <p:spPr bwMode="auto">
          <a:xfrm>
            <a:off x="152400" y="1524000"/>
            <a:ext cx="868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vi-VN" sz="2400" b="1" dirty="0">
                <a:solidFill>
                  <a:srgbClr val="0000FF"/>
                </a:solidFill>
                <a:latin typeface="Times New Roman" pitchFamily="18" charset="0"/>
                <a:cs typeface="Times New Roman" pitchFamily="18" charset="0"/>
                <a:sym typeface="Wingdings" panose="05000000000000000000" pitchFamily="2" charset="2"/>
              </a:rPr>
              <a:t>*Ở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những</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loài</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đơn</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tính</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có</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sự</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khác</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nhau</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giữa</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cơ</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thể</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đực</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và</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cơ</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thể</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cái</a:t>
            </a:r>
            <a:r>
              <a:rPr lang="en-US" altLang="vi-VN" sz="2400" b="1" dirty="0">
                <a:solidFill>
                  <a:srgbClr val="0000FF"/>
                </a:solidFill>
                <a:latin typeface="Times New Roman" pitchFamily="18" charset="0"/>
                <a:cs typeface="Times New Roman" pitchFamily="18" charset="0"/>
                <a:sym typeface="Wingdings" panose="05000000000000000000" pitchFamily="2" charset="2"/>
              </a:rPr>
              <a:t> ở 1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cặp</a:t>
            </a:r>
            <a:r>
              <a:rPr lang="en-US" altLang="vi-VN" sz="2400" b="1" dirty="0">
                <a:solidFill>
                  <a:srgbClr val="0000FF"/>
                </a:solidFill>
                <a:latin typeface="Times New Roman" pitchFamily="18" charset="0"/>
                <a:cs typeface="Times New Roman" pitchFamily="18" charset="0"/>
                <a:sym typeface="Wingdings" panose="05000000000000000000" pitchFamily="2" charset="2"/>
              </a:rPr>
              <a:t> NST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giới</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tính</a:t>
            </a:r>
            <a:r>
              <a:rPr lang="en-US" altLang="vi-VN" sz="2400" b="1" dirty="0">
                <a:solidFill>
                  <a:srgbClr val="0000FF"/>
                </a:solidFill>
                <a:latin typeface="Times New Roman" pitchFamily="18" charset="0"/>
                <a:cs typeface="Times New Roman" pitchFamily="18" charset="0"/>
                <a:sym typeface="Wingdings" panose="05000000000000000000" pitchFamily="2" charset="2"/>
              </a:rPr>
              <a:t>: XX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và</a:t>
            </a:r>
            <a:r>
              <a:rPr lang="en-US" altLang="vi-VN" sz="2400" b="1" dirty="0">
                <a:solidFill>
                  <a:srgbClr val="0000FF"/>
                </a:solidFill>
                <a:latin typeface="Times New Roman" pitchFamily="18" charset="0"/>
                <a:cs typeface="Times New Roman" pitchFamily="18" charset="0"/>
                <a:sym typeface="Wingdings" panose="05000000000000000000" pitchFamily="2" charset="2"/>
              </a:rPr>
              <a:t> XY</a:t>
            </a:r>
          </a:p>
          <a:p>
            <a:pPr marL="342900" indent="-342900">
              <a:buFont typeface="Arial" panose="020B0604020202020204" pitchFamily="34" charset="0"/>
              <a:buChar char="•"/>
            </a:pPr>
            <a:endParaRPr lang="en-US" altLang="vi-VN" sz="2400" b="1" dirty="0">
              <a:solidFill>
                <a:srgbClr val="0000FF"/>
              </a:solidFill>
              <a:latin typeface="Times New Roman" pitchFamily="18" charset="0"/>
              <a:cs typeface="Times New Roman" pitchFamily="18" charset="0"/>
              <a:sym typeface="Wingdings" panose="05000000000000000000" pitchFamily="2" charset="2"/>
            </a:endParaRPr>
          </a:p>
          <a:p>
            <a:r>
              <a:rPr lang="en-US" altLang="vi-VN" sz="2400" b="1" dirty="0">
                <a:solidFill>
                  <a:srgbClr val="0000FF"/>
                </a:solidFill>
                <a:latin typeface="Times New Roman" pitchFamily="18" charset="0"/>
                <a:cs typeface="Times New Roman" pitchFamily="18" charset="0"/>
                <a:sym typeface="Wingdings" panose="05000000000000000000" pitchFamily="2" charset="2"/>
              </a:rPr>
              <a:t>*</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Mỗi</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loài</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sinh</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vật</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có</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bộ</a:t>
            </a:r>
            <a:r>
              <a:rPr lang="en-US" altLang="vi-VN" sz="2400" b="1" dirty="0">
                <a:solidFill>
                  <a:srgbClr val="0000FF"/>
                </a:solidFill>
                <a:latin typeface="Times New Roman" pitchFamily="18" charset="0"/>
                <a:cs typeface="Times New Roman" pitchFamily="18" charset="0"/>
                <a:sym typeface="Wingdings" panose="05000000000000000000" pitchFamily="2" charset="2"/>
              </a:rPr>
              <a:t> NST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đặc</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trưng</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về</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số</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lượng</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và</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hình</a:t>
            </a:r>
            <a:r>
              <a:rPr lang="en-US" altLang="vi-VN" sz="2400" b="1" dirty="0">
                <a:solidFill>
                  <a:srgbClr val="0000FF"/>
                </a:solidFill>
                <a:latin typeface="Times New Roman" pitchFamily="18" charset="0"/>
                <a:cs typeface="Times New Roman" pitchFamily="18" charset="0"/>
                <a:sym typeface="Wingdings" panose="05000000000000000000" pitchFamily="2" charset="2"/>
              </a:rPr>
              <a:t> </a:t>
            </a:r>
            <a:r>
              <a:rPr lang="en-US" altLang="vi-VN" sz="2400" b="1" dirty="0" err="1">
                <a:solidFill>
                  <a:srgbClr val="0000FF"/>
                </a:solidFill>
                <a:latin typeface="Times New Roman" pitchFamily="18" charset="0"/>
                <a:cs typeface="Times New Roman" pitchFamily="18" charset="0"/>
                <a:sym typeface="Wingdings" panose="05000000000000000000" pitchFamily="2" charset="2"/>
              </a:rPr>
              <a:t>dạng</a:t>
            </a:r>
            <a:r>
              <a:rPr lang="en-US" altLang="vi-VN" sz="2400" b="1" dirty="0">
                <a:solidFill>
                  <a:srgbClr val="0000FF"/>
                </a:solidFill>
                <a:latin typeface="Times New Roman" pitchFamily="18" charset="0"/>
                <a:cs typeface="Times New Roman" pitchFamily="18" charset="0"/>
                <a:sym typeface="Wingdings" panose="05000000000000000000" pitchFamily="2" charset="2"/>
              </a:rPr>
              <a:t>.</a:t>
            </a:r>
          </a:p>
          <a:p>
            <a:pPr marL="342900" indent="-342900">
              <a:buFont typeface="Arial" panose="020B0604020202020204" pitchFamily="34" charset="0"/>
              <a:buChar char="•"/>
            </a:pPr>
            <a:endParaRPr lang="en-US" altLang="vi-VN" sz="2400" b="1" dirty="0">
              <a:solidFill>
                <a:srgbClr val="0000FF"/>
              </a:solidFill>
              <a:latin typeface="Times New Roman" pitchFamily="18" charset="0"/>
              <a:cs typeface="Times New Roman" pitchFamily="18" charset="0"/>
              <a:sym typeface="Wingdings" panose="05000000000000000000" pitchFamily="2" charset="2"/>
            </a:endParaRPr>
          </a:p>
          <a:p>
            <a:endParaRPr lang="en-US" altLang="vi-VN" sz="2400" dirty="0">
              <a:solidFill>
                <a:srgbClr val="0000FF"/>
              </a:solidFill>
              <a:cs typeface="Arial" panose="020B0604020202020204" pitchFamily="34" charset="0"/>
              <a:sym typeface="Wingdings" panose="05000000000000000000" pitchFamily="2" charset="2"/>
            </a:endParaRPr>
          </a:p>
        </p:txBody>
      </p:sp>
      <p:sp>
        <p:nvSpPr>
          <p:cNvPr id="2" name="TextBox 2">
            <a:extLst>
              <a:ext uri="{FF2B5EF4-FFF2-40B4-BE49-F238E27FC236}">
                <a16:creationId xmlns:a16="http://schemas.microsoft.com/office/drawing/2014/main" id="{B101E2AA-D056-A4A5-9758-ABCED11F16B9}"/>
              </a:ext>
            </a:extLst>
          </p:cNvPr>
          <p:cNvSpPr txBox="1">
            <a:spLocks noChangeArrowheads="1"/>
          </p:cNvSpPr>
          <p:nvPr/>
        </p:nvSpPr>
        <p:spPr bwMode="auto">
          <a:xfrm>
            <a:off x="304800" y="3646944"/>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u="sng" dirty="0" err="1">
                <a:solidFill>
                  <a:srgbClr val="FF0000"/>
                </a:solidFill>
                <a:latin typeface="Times New Roman" panose="02020603050405020304" pitchFamily="18" charset="0"/>
                <a:cs typeface="Times New Roman" panose="02020603050405020304" pitchFamily="18" charset="0"/>
              </a:rPr>
              <a:t>Lưu</a:t>
            </a:r>
            <a:r>
              <a:rPr lang="en-US" altLang="vi-VN" sz="2800" b="1" u="sng" dirty="0">
                <a:solidFill>
                  <a:srgbClr val="FF0000"/>
                </a:solidFill>
                <a:latin typeface="Times New Roman" panose="02020603050405020304" pitchFamily="18" charset="0"/>
                <a:cs typeface="Times New Roman" panose="02020603050405020304" pitchFamily="18" charset="0"/>
              </a:rPr>
              <a:t> ý:</a:t>
            </a:r>
            <a:r>
              <a:rPr lang="en-US" altLang="vi-VN" sz="2800" i="1" dirty="0">
                <a:solidFill>
                  <a:srgbClr val="0000FF"/>
                </a:solidFill>
                <a:latin typeface="Times New Roman" panose="02020603050405020304" pitchFamily="18" charset="0"/>
                <a:cs typeface="Times New Roman" panose="02020603050405020304" pitchFamily="18" charset="0"/>
              </a:rPr>
              <a:t> </a:t>
            </a:r>
          </a:p>
          <a:p>
            <a:pPr eaLnBrk="1" hangingPunct="1"/>
            <a:r>
              <a:rPr lang="en-US" altLang="vi-VN" sz="2800" dirty="0">
                <a:solidFill>
                  <a:srgbClr val="0000FF"/>
                </a:solidFill>
                <a:latin typeface="Times New Roman" panose="02020603050405020304" pitchFamily="18" charset="0"/>
                <a:cs typeface="Times New Roman" pitchFamily="18" charset="0"/>
              </a:rPr>
              <a:t>Ở </a:t>
            </a:r>
            <a:r>
              <a:rPr lang="en-US" altLang="vi-VN" sz="2800" dirty="0" err="1">
                <a:solidFill>
                  <a:srgbClr val="0000FF"/>
                </a:solidFill>
                <a:latin typeface="Times New Roman" panose="02020603050405020304" pitchFamily="18" charset="0"/>
                <a:cs typeface="Times New Roman" pitchFamily="18" charset="0"/>
              </a:rPr>
              <a:t>một</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số</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loài</a:t>
            </a:r>
            <a:r>
              <a:rPr lang="en-US" altLang="vi-VN" sz="2800" dirty="0">
                <a:solidFill>
                  <a:srgbClr val="0000FF"/>
                </a:solidFill>
                <a:latin typeface="Times New Roman" panose="02020603050405020304" pitchFamily="18" charset="0"/>
                <a:cs typeface="Times New Roman" pitchFamily="18" charset="0"/>
              </a:rPr>
              <a:t>, NST </a:t>
            </a:r>
            <a:r>
              <a:rPr lang="en-US" altLang="vi-VN" sz="2800" dirty="0" err="1">
                <a:solidFill>
                  <a:srgbClr val="0000FF"/>
                </a:solidFill>
                <a:latin typeface="Times New Roman" panose="02020603050405020304" pitchFamily="18" charset="0"/>
                <a:cs typeface="Times New Roman" pitchFamily="18" charset="0"/>
              </a:rPr>
              <a:t>giới</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tính</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không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tồn</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tại</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thành</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từng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cặp</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mà</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chỉ</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có</a:t>
            </a:r>
            <a:r>
              <a:rPr lang="en-US" altLang="vi-VN" sz="2800" dirty="0">
                <a:solidFill>
                  <a:srgbClr val="0000FF"/>
                </a:solidFill>
                <a:latin typeface="Times New Roman" panose="02020603050405020304" pitchFamily="18" charset="0"/>
                <a:cs typeface="Times New Roman" pitchFamily="18" charset="0"/>
              </a:rPr>
              <a:t> 1 </a:t>
            </a:r>
            <a:r>
              <a:rPr lang="en-US" altLang="vi-VN" sz="2800" dirty="0" err="1">
                <a:solidFill>
                  <a:srgbClr val="0000FF"/>
                </a:solidFill>
                <a:latin typeface="Times New Roman" panose="02020603050405020304" pitchFamily="18" charset="0"/>
                <a:cs typeface="Times New Roman" pitchFamily="18" charset="0"/>
              </a:rPr>
              <a:t>chiếc</a:t>
            </a:r>
            <a:r>
              <a:rPr lang="en-US" altLang="vi-VN" sz="2800" dirty="0">
                <a:solidFill>
                  <a:srgbClr val="0000FF"/>
                </a:solidFill>
                <a:latin typeface="Times New Roman" panose="02020603050405020304" pitchFamily="18" charset="0"/>
                <a:cs typeface="Times New Roman" pitchFamily="18" charset="0"/>
              </a:rPr>
              <a:t> ở </a:t>
            </a:r>
            <a:r>
              <a:rPr lang="en-US" altLang="vi-VN" sz="2800" dirty="0" err="1">
                <a:solidFill>
                  <a:srgbClr val="0000FF"/>
                </a:solidFill>
                <a:latin typeface="Times New Roman" panose="02020603050405020304" pitchFamily="18" charset="0"/>
                <a:cs typeface="Times New Roman" pitchFamily="18" charset="0"/>
              </a:rPr>
              <a:t>dạng</a:t>
            </a:r>
            <a:r>
              <a:rPr lang="en-US" altLang="vi-VN" sz="2800" dirty="0">
                <a:solidFill>
                  <a:srgbClr val="0000FF"/>
                </a:solidFill>
                <a:latin typeface="Times New Roman" panose="02020603050405020304" pitchFamily="18" charset="0"/>
                <a:cs typeface="Times New Roman" pitchFamily="18" charset="0"/>
              </a:rPr>
              <a:t> XO </a:t>
            </a:r>
            <a:r>
              <a:rPr lang="en-US" altLang="vi-VN" sz="2800" dirty="0" err="1">
                <a:solidFill>
                  <a:srgbClr val="0000FF"/>
                </a:solidFill>
                <a:latin typeface="Times New Roman" panose="02020603050405020304" pitchFamily="18" charset="0"/>
                <a:cs typeface="Times New Roman" pitchFamily="18" charset="0"/>
              </a:rPr>
              <a:t>như</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trong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tế</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bào</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lưỡng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bội</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của</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giới</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đực</a:t>
            </a:r>
            <a:r>
              <a:rPr lang="en-US" altLang="vi-VN" sz="2800" dirty="0">
                <a:solidFill>
                  <a:srgbClr val="0000FF"/>
                </a:solidFill>
                <a:latin typeface="Times New Roman" panose="02020603050405020304" pitchFamily="18" charset="0"/>
                <a:cs typeface="Times New Roman" pitchFamily="18" charset="0"/>
              </a:rPr>
              <a:t> ( </a:t>
            </a:r>
            <a:r>
              <a:rPr lang="en-US" altLang="vi-VN" sz="2800" dirty="0" err="1">
                <a:solidFill>
                  <a:srgbClr val="0000FF"/>
                </a:solidFill>
                <a:latin typeface="Times New Roman" panose="02020603050405020304" pitchFamily="18" charset="0"/>
                <a:cs typeface="Times New Roman" pitchFamily="18" charset="0"/>
              </a:rPr>
              <a:t>bọ</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xít</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châu</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chấu</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rệp</a:t>
            </a:r>
            <a:r>
              <a:rPr lang="en-US" altLang="vi-VN" sz="2800" dirty="0">
                <a:solidFill>
                  <a:srgbClr val="0000FF"/>
                </a:solidFill>
                <a:latin typeface="Times New Roman" panose="02020603050405020304" pitchFamily="18" charset="0"/>
                <a:cs typeface="Times New Roman" pitchFamily="18" charset="0"/>
              </a:rPr>
              <a:t>…) hay </a:t>
            </a:r>
            <a:r>
              <a:rPr lang="en-US" altLang="vi-VN" sz="2800" dirty="0" err="1">
                <a:solidFill>
                  <a:srgbClr val="0000FF"/>
                </a:solidFill>
                <a:latin typeface="Times New Roman" panose="02020603050405020304" pitchFamily="18" charset="0"/>
                <a:cs typeface="Times New Roman" pitchFamily="18" charset="0"/>
              </a:rPr>
              <a:t>của</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giới</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cái</a:t>
            </a:r>
            <a:r>
              <a:rPr lang="en-US" altLang="vi-VN" sz="2800" dirty="0">
                <a:solidFill>
                  <a:srgbClr val="0000FF"/>
                </a:solidFill>
                <a:latin typeface="Times New Roman" panose="02020603050405020304" pitchFamily="18" charset="0"/>
                <a:cs typeface="Times New Roman" pitchFamily="18" charset="0"/>
              </a:rPr>
              <a:t> ( </a:t>
            </a:r>
            <a:r>
              <a:rPr lang="en-US" altLang="vi-VN" sz="2800" dirty="0" err="1">
                <a:solidFill>
                  <a:srgbClr val="0000FF"/>
                </a:solidFill>
                <a:latin typeface="Times New Roman" panose="02020603050405020304" pitchFamily="18" charset="0"/>
                <a:cs typeface="Times New Roman" pitchFamily="18" charset="0"/>
              </a:rPr>
              <a:t>bọ</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nhậy</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Vì</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vậy</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trong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các</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trường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hợp</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này</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số</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lượng</a:t>
            </a:r>
            <a:r>
              <a:rPr lang="en-US" altLang="vi-VN" sz="2800" dirty="0">
                <a:solidFill>
                  <a:srgbClr val="0000FF"/>
                </a:solidFill>
                <a:latin typeface="Times New Roman" panose="02020603050405020304" pitchFamily="18" charset="0"/>
                <a:cs typeface="Times New Roman" pitchFamily="18" charset="0"/>
              </a:rPr>
              <a:t> NST </a:t>
            </a:r>
            <a:r>
              <a:rPr lang="en-US" altLang="vi-VN" sz="2800" dirty="0" err="1">
                <a:solidFill>
                  <a:srgbClr val="0000FF"/>
                </a:solidFill>
                <a:latin typeface="Times New Roman" panose="02020603050405020304" pitchFamily="18" charset="0"/>
                <a:cs typeface="Times New Roman" pitchFamily="18" charset="0"/>
              </a:rPr>
              <a:t>trong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bộ</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lưỡng</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bội</a:t>
            </a:r>
            <a:r>
              <a:rPr lang="en-US" altLang="vi-VN" sz="2800" dirty="0">
                <a:solidFill>
                  <a:srgbClr val="0000FF"/>
                </a:solidFill>
                <a:latin typeface="Times New Roman" panose="02020603050405020304" pitchFamily="18" charset="0"/>
                <a:cs typeface="Times New Roman" pitchFamily="18" charset="0"/>
              </a:rPr>
              <a:t> ( 2n) </a:t>
            </a:r>
            <a:r>
              <a:rPr lang="en-US" altLang="vi-VN" sz="2800" dirty="0" err="1">
                <a:solidFill>
                  <a:srgbClr val="0000FF"/>
                </a:solidFill>
                <a:latin typeface="Times New Roman" panose="02020603050405020304" pitchFamily="18" charset="0"/>
                <a:cs typeface="Times New Roman" pitchFamily="18" charset="0"/>
              </a:rPr>
              <a:t>là</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số</a:t>
            </a:r>
            <a:r>
              <a:rPr lang="en-US" altLang="vi-VN" sz="2800" dirty="0">
                <a:solidFill>
                  <a:srgbClr val="0000FF"/>
                </a:solidFill>
                <a:latin typeface="Times New Roman" panose="02020603050405020304" pitchFamily="18" charset="0"/>
                <a:cs typeface="Times New Roman" pitchFamily="18" charset="0"/>
              </a:rPr>
              <a:t> </a:t>
            </a:r>
            <a:r>
              <a:rPr lang="en-US" altLang="vi-VN" sz="2800" dirty="0" err="1">
                <a:solidFill>
                  <a:srgbClr val="0000FF"/>
                </a:solidFill>
                <a:latin typeface="Times New Roman" panose="02020603050405020304" pitchFamily="18" charset="0"/>
                <a:cs typeface="Times New Roman" pitchFamily="18" charset="0"/>
              </a:rPr>
              <a:t>lẻ</a:t>
            </a:r>
            <a:r>
              <a:rPr lang="en-US" altLang="vi-VN" sz="2800" dirty="0">
                <a:solidFill>
                  <a:srgbClr val="0000FF"/>
                </a:solidFill>
                <a:latin typeface="Times New Roman" panose="02020603050405020304" pitchFamily="18" charset="0"/>
                <a:cs typeface="Times New Roman" pitchFamily="18" charset="0"/>
              </a:rPr>
              <a:t>.</a:t>
            </a:r>
          </a:p>
        </p:txBody>
      </p:sp>
      <p:sp>
        <p:nvSpPr>
          <p:cNvPr id="4" name="TextBox 3">
            <a:extLst>
              <a:ext uri="{FF2B5EF4-FFF2-40B4-BE49-F238E27FC236}">
                <a16:creationId xmlns:a16="http://schemas.microsoft.com/office/drawing/2014/main" id="{4D6C28D2-A6A7-9D09-33E5-4A6D56E50410}"/>
              </a:ext>
            </a:extLst>
          </p:cNvPr>
          <p:cNvSpPr txBox="1"/>
          <p:nvPr/>
        </p:nvSpPr>
        <p:spPr>
          <a:xfrm>
            <a:off x="331763" y="533400"/>
            <a:ext cx="914400" cy="769441"/>
          </a:xfrm>
          <a:prstGeom prst="rect">
            <a:avLst/>
          </a:prstGeom>
          <a:noFill/>
        </p:spPr>
        <p:txBody>
          <a:bodyPr wrap="square">
            <a:spAutoFit/>
          </a:bodyPr>
          <a:lstStyle/>
          <a:p>
            <a:r>
              <a:rPr kumimoji="0" lang="en-US" altLang="vi-VN" sz="4400" b="1" i="0" u="none" strike="noStrike" kern="1200" cap="none" spc="0" normalizeH="0" baseline="0" noProof="0" dirty="0">
                <a:ln>
                  <a:noFill/>
                </a:ln>
                <a:solidFill>
                  <a:srgbClr val="FF0000"/>
                </a:solidFill>
                <a:effectLst/>
                <a:uLnTx/>
                <a:uFillTx/>
                <a:latin typeface="VNI-Aptima" pitchFamily="2" charset="0"/>
                <a:ea typeface="+mn-ea"/>
                <a:cs typeface="+mn-cs"/>
                <a:sym typeface="Wingdings" panose="05000000000000000000" pitchFamily="2" charset="2"/>
              </a:rPr>
              <a:t></a:t>
            </a:r>
            <a:endParaRPr lang="en-US" sz="4400" dirty="0"/>
          </a:p>
        </p:txBody>
      </p:sp>
    </p:spTree>
    <p:extLst>
      <p:ext uri="{BB962C8B-B14F-4D97-AF65-F5344CB8AC3E}">
        <p14:creationId xmlns:p14="http://schemas.microsoft.com/office/powerpoint/2010/main" val="2225741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914">
                                            <p:txEl>
                                              <p:pRg st="0" end="0"/>
                                            </p:txEl>
                                          </p:spTgt>
                                        </p:tgtEl>
                                        <p:attrNameLst>
                                          <p:attrName>style.visibility</p:attrName>
                                        </p:attrNameLst>
                                      </p:cBhvr>
                                      <p:to>
                                        <p:strVal val="visible"/>
                                      </p:to>
                                    </p:set>
                                    <p:animEffect transition="in" filter="circle(in)">
                                      <p:cBhvr>
                                        <p:cTn id="7" dur="2000"/>
                                        <p:tgtEl>
                                          <p:spTgt spid="36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6914">
                                            <p:txEl>
                                              <p:pRg st="2" end="2"/>
                                            </p:txEl>
                                          </p:spTgt>
                                        </p:tgtEl>
                                        <p:attrNameLst>
                                          <p:attrName>style.visibility</p:attrName>
                                        </p:attrNameLst>
                                      </p:cBhvr>
                                      <p:to>
                                        <p:strVal val="visible"/>
                                      </p:to>
                                    </p:set>
                                    <p:animEffect transition="in" filter="circle(in)">
                                      <p:cBhvr>
                                        <p:cTn id="12" dur="2000"/>
                                        <p:tgtEl>
                                          <p:spTgt spid="369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2">
                                            <p:txEl>
                                              <p:pRg st="0" end="0"/>
                                            </p:txEl>
                                          </p:spTgt>
                                        </p:tgtEl>
                                      </p:cBhvr>
                                    </p:animEffect>
                                    <p:anim calcmode="lin" valueType="num">
                                      <p:cBhvr>
                                        <p:cTn id="17"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p:tgtEl>
                                          <p:spTgt spid="2">
                                            <p:txEl>
                                              <p:pRg st="0" end="0"/>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2">
                                            <p:txEl>
                                              <p:pRg st="0" end="0"/>
                                            </p:txEl>
                                          </p:spTgt>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2">
                                            <p:txEl>
                                              <p:pRg st="1" end="1"/>
                                            </p:txEl>
                                          </p:spTgt>
                                        </p:tgtEl>
                                      </p:cBhvr>
                                    </p:animEffect>
                                    <p:anim calcmode="lin" valueType="num">
                                      <p:cBhvr>
                                        <p:cTn id="22"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p:tgtEl>
                                          <p:spTgt spid="2">
                                            <p:txEl>
                                              <p:pRg st="1" end="1"/>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62" name="Group 50">
            <a:extLst>
              <a:ext uri="{FF2B5EF4-FFF2-40B4-BE49-F238E27FC236}">
                <a16:creationId xmlns:a16="http://schemas.microsoft.com/office/drawing/2014/main" id="{F667039F-FF51-4FF8-BCF3-06D7F2602208}"/>
              </a:ext>
            </a:extLst>
          </p:cNvPr>
          <p:cNvGraphicFramePr>
            <a:graphicFrameLocks noGrp="1"/>
          </p:cNvGraphicFramePr>
          <p:nvPr>
            <p:ph type="tbl" idx="1"/>
            <p:extLst>
              <p:ext uri="{D42A27DB-BD31-4B8C-83A1-F6EECF244321}">
                <p14:modId xmlns:p14="http://schemas.microsoft.com/office/powerpoint/2010/main" val="1735667682"/>
              </p:ext>
            </p:extLst>
          </p:nvPr>
        </p:nvGraphicFramePr>
        <p:xfrm>
          <a:off x="533400" y="1066800"/>
          <a:ext cx="8229600" cy="3276601"/>
        </p:xfrm>
        <a:graphic>
          <a:graphicData uri="http://schemas.openxmlformats.org/drawingml/2006/table">
            <a:tbl>
              <a:tblPr/>
              <a:tblGrid>
                <a:gridCol w="1676400">
                  <a:extLst>
                    <a:ext uri="{9D8B030D-6E8A-4147-A177-3AD203B41FA5}">
                      <a16:colId xmlns:a16="http://schemas.microsoft.com/office/drawing/2014/main" val="2484798629"/>
                    </a:ext>
                  </a:extLst>
                </a:gridCol>
                <a:gridCol w="1066800">
                  <a:extLst>
                    <a:ext uri="{9D8B030D-6E8A-4147-A177-3AD203B41FA5}">
                      <a16:colId xmlns:a16="http://schemas.microsoft.com/office/drawing/2014/main" val="282712120"/>
                    </a:ext>
                  </a:extLst>
                </a:gridCol>
                <a:gridCol w="1143000">
                  <a:extLst>
                    <a:ext uri="{9D8B030D-6E8A-4147-A177-3AD203B41FA5}">
                      <a16:colId xmlns:a16="http://schemas.microsoft.com/office/drawing/2014/main" val="3396123848"/>
                    </a:ext>
                  </a:extLst>
                </a:gridCol>
                <a:gridCol w="2362200">
                  <a:extLst>
                    <a:ext uri="{9D8B030D-6E8A-4147-A177-3AD203B41FA5}">
                      <a16:colId xmlns:a16="http://schemas.microsoft.com/office/drawing/2014/main" val="329959535"/>
                    </a:ext>
                  </a:extLst>
                </a:gridCol>
                <a:gridCol w="914400">
                  <a:extLst>
                    <a:ext uri="{9D8B030D-6E8A-4147-A177-3AD203B41FA5}">
                      <a16:colId xmlns:a16="http://schemas.microsoft.com/office/drawing/2014/main" val="2143878525"/>
                    </a:ext>
                  </a:extLst>
                </a:gridCol>
                <a:gridCol w="1066800">
                  <a:extLst>
                    <a:ext uri="{9D8B030D-6E8A-4147-A177-3AD203B41FA5}">
                      <a16:colId xmlns:a16="http://schemas.microsoft.com/office/drawing/2014/main" val="1549966708"/>
                    </a:ext>
                  </a:extLst>
                </a:gridCol>
              </a:tblGrid>
              <a:tr h="8842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altLang="vi-VN"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Loài</a:t>
                      </a:r>
                      <a:endParaRPr kumimoji="0" lang="en-US" alt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rgbClr val="0000FF"/>
                          </a:solidFill>
                          <a:effectLst/>
                          <a:latin typeface="VNI-Times" pitchFamily="2" charset="0"/>
                        </a:rPr>
                        <a:t>2n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rgbClr val="0000FF"/>
                          </a:solidFill>
                          <a:effectLst/>
                          <a:latin typeface="VNI-Times" pitchFamily="2"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altLang="vi-VN"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Loài</a:t>
                      </a:r>
                      <a:endParaRPr kumimoji="0" lang="en-US" altLang="vi-VN"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rgbClr val="0000FF"/>
                          </a:solidFill>
                          <a:effectLst/>
                          <a:latin typeface="VNI-Times" pitchFamily="2" charset="0"/>
                        </a:rPr>
                        <a:t>2n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rgbClr val="0000FF"/>
                          </a:solidFill>
                          <a:effectLst/>
                          <a:latin typeface="VNI-Times" pitchFamily="2"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8839537"/>
                  </a:ext>
                </a:extLst>
              </a:tr>
              <a:tr h="5794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vi-VN" altLang="vi-VN" sz="2400" b="0" i="0" u="none" strike="noStrike" cap="none" normalizeH="0" baseline="0" dirty="0" err="1">
                          <a:ln>
                            <a:noFill/>
                          </a:ln>
                          <a:solidFill>
                            <a:schemeClr val="tx1"/>
                          </a:solidFill>
                          <a:effectLst/>
                          <a:latin typeface="VNI-Times" pitchFamily="2" charset="0"/>
                        </a:rPr>
                        <a:t>Người</a:t>
                      </a:r>
                      <a:endParaRPr kumimoji="0" lang="en-US" altLang="vi-VN" sz="24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46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Đậu </a:t>
                      </a:r>
                      <a:r>
                        <a:rPr kumimoji="0" lang="en-US" altLang="vi-VN"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Hà</a:t>
                      </a:r>
                      <a:r>
                        <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Lan</a:t>
                      </a:r>
                      <a:endParaRPr kumimoji="0" lang="en-US"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5703788"/>
                  </a:ext>
                </a:extLst>
              </a:tr>
              <a:tr h="63182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VNI-Times" pitchFamily="2" charset="0"/>
                        </a:rPr>
                        <a:t>Tinh tinh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Ngô</a:t>
                      </a:r>
                      <a:endParaRPr kumimoji="0" lang="en-US"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1958007"/>
                  </a:ext>
                </a:extLst>
              </a:tr>
              <a:tr h="5778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vi-VN" altLang="vi-VN"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Gà</a:t>
                      </a:r>
                      <a:endParaRPr kumimoji="0" lang="en-US"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vi-VN" altLang="vi-VN"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Lúa</a:t>
                      </a:r>
                      <a:r>
                        <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endParaRPr kumimoji="0" lang="en-US"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1847375"/>
                  </a:ext>
                </a:extLst>
              </a:tr>
              <a:tr h="6032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vi-VN" altLang="vi-VN" sz="2400" b="0" i="0" u="none" strike="noStrike" cap="none" normalizeH="0" baseline="0" dirty="0" err="1">
                          <a:ln>
                            <a:noFill/>
                          </a:ln>
                          <a:solidFill>
                            <a:schemeClr val="tx1"/>
                          </a:solidFill>
                          <a:effectLst/>
                          <a:latin typeface="VNI-Times" pitchFamily="2" charset="0"/>
                        </a:rPr>
                        <a:t>Ruồi</a:t>
                      </a:r>
                      <a:r>
                        <a:rPr kumimoji="0" lang="vi-VN" altLang="vi-VN" sz="2400" b="0" i="0" u="none" strike="noStrike" cap="none" normalizeH="0" baseline="0" dirty="0">
                          <a:ln>
                            <a:noFill/>
                          </a:ln>
                          <a:solidFill>
                            <a:schemeClr val="tx1"/>
                          </a:solidFill>
                          <a:effectLst/>
                          <a:latin typeface="VNI-Times" pitchFamily="2" charset="0"/>
                        </a:rPr>
                        <a:t> </a:t>
                      </a:r>
                      <a:r>
                        <a:rPr kumimoji="0" lang="vi-VN" altLang="vi-VN" sz="2400" b="0" i="0" u="none" strike="noStrike" cap="none" normalizeH="0" baseline="0" dirty="0" err="1">
                          <a:ln>
                            <a:noFill/>
                          </a:ln>
                          <a:solidFill>
                            <a:schemeClr val="tx1"/>
                          </a:solidFill>
                          <a:effectLst/>
                          <a:latin typeface="VNI-Times" pitchFamily="2" charset="0"/>
                        </a:rPr>
                        <a:t>giấm</a:t>
                      </a:r>
                      <a:endParaRPr kumimoji="0" lang="en-US" altLang="vi-VN" sz="24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vi-VN" altLang="vi-VN"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Cải</a:t>
                      </a:r>
                      <a:r>
                        <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bắp</a:t>
                      </a:r>
                      <a:endParaRPr kumimoji="0" lang="en-US"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VNI-Times" pitchFamily="2"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vi-VN" sz="2800" b="1" i="0" u="none" strike="noStrike" cap="none" normalizeH="0" baseline="0" dirty="0">
                          <a:ln>
                            <a:noFill/>
                          </a:ln>
                          <a:solidFill>
                            <a:schemeClr val="tx1"/>
                          </a:solidFill>
                          <a:effectLst/>
                          <a:latin typeface="VNI-Times" pitchFamily="2"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0277150"/>
                  </a:ext>
                </a:extLst>
              </a:tr>
            </a:tbl>
          </a:graphicData>
        </a:graphic>
      </p:graphicFrame>
      <p:sp>
        <p:nvSpPr>
          <p:cNvPr id="112643" name="Text Box 3">
            <a:extLst>
              <a:ext uri="{FF2B5EF4-FFF2-40B4-BE49-F238E27FC236}">
                <a16:creationId xmlns:a16="http://schemas.microsoft.com/office/drawing/2014/main" id="{C1F9026B-6658-4C84-B537-3B7A9F7ED632}"/>
              </a:ext>
            </a:extLst>
          </p:cNvPr>
          <p:cNvSpPr txBox="1">
            <a:spLocks noChangeArrowheads="1"/>
          </p:cNvSpPr>
          <p:nvPr/>
        </p:nvSpPr>
        <p:spPr bwMode="auto">
          <a:xfrm>
            <a:off x="76200" y="4724400"/>
            <a:ext cx="8839200" cy="830997"/>
          </a:xfrm>
          <a:prstGeom prst="rect">
            <a:avLst/>
          </a:prstGeom>
          <a:noFill/>
          <a:ln>
            <a:noFill/>
          </a:ln>
          <a:extLst>
            <a:ext uri="{909E8E84-426E-40DD-AFC4-6F175D3DCCD1}">
              <a14:hiddenFill xmlns:a14="http://schemas.microsoft.com/office/drawing/2010/main">
                <a:gradFill rotWithShape="1">
                  <a:gsLst>
                    <a:gs pos="0">
                      <a:srgbClr val="FFFFFF"/>
                    </a:gs>
                    <a:gs pos="50000">
                      <a:srgbClr val="FFFF00"/>
                    </a:gs>
                    <a:gs pos="100000">
                      <a:srgbClr val="FFFFFF"/>
                    </a:gs>
                  </a:gsLst>
                  <a:lin ang="189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vi-VN" altLang="vi-VN" sz="2400" b="1" dirty="0">
                <a:solidFill>
                  <a:srgbClr val="0033CC"/>
                </a:solidFill>
                <a:latin typeface="Times New Roman" panose="02020603050405020304" pitchFamily="18" charset="0"/>
                <a:cs typeface="Times New Roman" panose="02020603050405020304" pitchFamily="18" charset="0"/>
              </a:rPr>
              <a:t>Nghiên </a:t>
            </a:r>
            <a:r>
              <a:rPr lang="vi-VN" altLang="vi-VN" sz="2400" b="1" dirty="0" err="1">
                <a:solidFill>
                  <a:srgbClr val="0033CC"/>
                </a:solidFill>
                <a:latin typeface="Times New Roman" panose="02020603050405020304" pitchFamily="18" charset="0"/>
                <a:cs typeface="Times New Roman" panose="02020603050405020304" pitchFamily="18" charset="0"/>
              </a:rPr>
              <a:t>cứu</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bảng</a:t>
            </a:r>
            <a:r>
              <a:rPr lang="vi-VN" altLang="vi-VN" sz="2400" b="1" dirty="0">
                <a:solidFill>
                  <a:srgbClr val="0033CC"/>
                </a:solidFill>
                <a:latin typeface="Times New Roman" panose="02020603050405020304" pitchFamily="18" charset="0"/>
                <a:cs typeface="Times New Roman" panose="02020603050405020304" pitchFamily="18" charset="0"/>
              </a:rPr>
              <a:t> trên em cho </a:t>
            </a:r>
            <a:r>
              <a:rPr lang="vi-VN" altLang="vi-VN" sz="2400" b="1" dirty="0" err="1">
                <a:solidFill>
                  <a:srgbClr val="0033CC"/>
                </a:solidFill>
                <a:latin typeface="Times New Roman" panose="02020603050405020304" pitchFamily="18" charset="0"/>
                <a:cs typeface="Times New Roman" panose="02020603050405020304" pitchFamily="18" charset="0"/>
              </a:rPr>
              <a:t>biết</a:t>
            </a:r>
            <a:r>
              <a:rPr lang="en-US" altLang="vi-VN" sz="2400" b="1" dirty="0">
                <a:solidFill>
                  <a:srgbClr val="0033CC"/>
                </a:solidFill>
                <a:latin typeface="Times New Roman" panose="02020603050405020304" pitchFamily="18" charset="0"/>
                <a:cs typeface="Times New Roman" panose="02020603050405020304" pitchFamily="18" charset="0"/>
              </a:rPr>
              <a:t>: </a:t>
            </a:r>
            <a:r>
              <a:rPr lang="en-US" altLang="vi-VN" sz="2400" b="1" dirty="0" err="1">
                <a:solidFill>
                  <a:srgbClr val="0033CC"/>
                </a:solidFill>
                <a:latin typeface="Times New Roman" panose="02020603050405020304" pitchFamily="18" charset="0"/>
                <a:cs typeface="Times New Roman" panose="02020603050405020304" pitchFamily="18" charset="0"/>
              </a:rPr>
              <a:t>Số</a:t>
            </a:r>
            <a:r>
              <a:rPr lang="en-US" altLang="vi-VN" sz="2400" b="1" dirty="0">
                <a:solidFill>
                  <a:srgbClr val="0033CC"/>
                </a:solidFill>
                <a:latin typeface="Times New Roman" panose="02020603050405020304" pitchFamily="18" charset="0"/>
                <a:cs typeface="Times New Roman" panose="02020603050405020304" pitchFamily="18" charset="0"/>
              </a:rPr>
              <a:t> </a:t>
            </a:r>
            <a:r>
              <a:rPr lang="en-US" altLang="vi-VN" sz="2400" b="1" dirty="0" err="1">
                <a:solidFill>
                  <a:srgbClr val="0033CC"/>
                </a:solidFill>
                <a:latin typeface="Times New Roman" panose="02020603050405020304" pitchFamily="18" charset="0"/>
                <a:cs typeface="Times New Roman" panose="02020603050405020304" pitchFamily="18" charset="0"/>
              </a:rPr>
              <a:t>lượng</a:t>
            </a:r>
            <a:r>
              <a:rPr lang="en-US" altLang="vi-VN" sz="2400" b="1" dirty="0">
                <a:solidFill>
                  <a:srgbClr val="0033CC"/>
                </a:solidFill>
                <a:latin typeface="Times New Roman" panose="02020603050405020304" pitchFamily="18" charset="0"/>
                <a:cs typeface="Times New Roman" panose="02020603050405020304" pitchFamily="18" charset="0"/>
              </a:rPr>
              <a:t> NST </a:t>
            </a:r>
            <a:r>
              <a:rPr lang="en-US" altLang="vi-VN" sz="2400" b="1" dirty="0" err="1">
                <a:solidFill>
                  <a:srgbClr val="0033CC"/>
                </a:solidFill>
                <a:latin typeface="Times New Roman" panose="02020603050405020304" pitchFamily="18" charset="0"/>
                <a:cs typeface="Times New Roman" panose="02020603050405020304" pitchFamily="18" charset="0"/>
              </a:rPr>
              <a:t>trong</a:t>
            </a:r>
            <a:r>
              <a:rPr lang="en-US" altLang="vi-VN" sz="2400" b="1" dirty="0">
                <a:solidFill>
                  <a:srgbClr val="0033CC"/>
                </a:solidFill>
                <a:latin typeface="Times New Roman" panose="02020603050405020304" pitchFamily="18" charset="0"/>
                <a:cs typeface="Times New Roman" panose="02020603050405020304" pitchFamily="18" charset="0"/>
              </a:rPr>
              <a:t> </a:t>
            </a:r>
            <a:r>
              <a:rPr lang="en-US" altLang="vi-VN" sz="2400" b="1" dirty="0" err="1">
                <a:solidFill>
                  <a:srgbClr val="0033CC"/>
                </a:solidFill>
                <a:latin typeface="Times New Roman" panose="02020603050405020304" pitchFamily="18" charset="0"/>
                <a:cs typeface="Times New Roman" panose="02020603050405020304" pitchFamily="18" charset="0"/>
              </a:rPr>
              <a:t>bộ</a:t>
            </a:r>
            <a:r>
              <a:rPr lang="en-US" altLang="vi-VN" sz="2400" b="1" dirty="0">
                <a:solidFill>
                  <a:srgbClr val="0033CC"/>
                </a:solidFill>
                <a:latin typeface="Times New Roman" panose="02020603050405020304" pitchFamily="18" charset="0"/>
                <a:cs typeface="Times New Roman" panose="02020603050405020304" pitchFamily="18" charset="0"/>
              </a:rPr>
              <a:t> </a:t>
            </a:r>
            <a:r>
              <a:rPr lang="en-US" altLang="vi-VN" sz="2400" b="1" dirty="0" err="1">
                <a:solidFill>
                  <a:srgbClr val="0033CC"/>
                </a:solidFill>
                <a:latin typeface="Times New Roman" panose="02020603050405020304" pitchFamily="18" charset="0"/>
                <a:cs typeface="Times New Roman" panose="02020603050405020304" pitchFamily="18" charset="0"/>
              </a:rPr>
              <a:t>lưỡng</a:t>
            </a:r>
            <a:r>
              <a:rPr lang="en-US" altLang="vi-VN" sz="2400" b="1" dirty="0">
                <a:solidFill>
                  <a:srgbClr val="0033CC"/>
                </a:solidFill>
                <a:latin typeface="Times New Roman" panose="02020603050405020304" pitchFamily="18" charset="0"/>
                <a:cs typeface="Times New Roman" panose="02020603050405020304" pitchFamily="18" charset="0"/>
              </a:rPr>
              <a:t> </a:t>
            </a:r>
            <a:r>
              <a:rPr lang="en-US" altLang="vi-VN" sz="2400" b="1" dirty="0" err="1">
                <a:solidFill>
                  <a:srgbClr val="0033CC"/>
                </a:solidFill>
                <a:latin typeface="Times New Roman" panose="02020603050405020304" pitchFamily="18" charset="0"/>
                <a:cs typeface="Times New Roman" panose="02020603050405020304" pitchFamily="18" charset="0"/>
              </a:rPr>
              <a:t>bội</a:t>
            </a:r>
            <a:r>
              <a:rPr lang="en-US"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có</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phản</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ánh</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trình</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độ</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tiến</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hóa</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của</a:t>
            </a:r>
            <a:r>
              <a:rPr lang="vi-VN" altLang="vi-VN" sz="2400" b="1" dirty="0">
                <a:solidFill>
                  <a:srgbClr val="0033CC"/>
                </a:solidFill>
                <a:latin typeface="Times New Roman" panose="02020603050405020304" pitchFamily="18" charset="0"/>
                <a:cs typeface="Times New Roman" panose="02020603050405020304" pitchFamily="18" charset="0"/>
              </a:rPr>
              <a:t> </a:t>
            </a:r>
            <a:r>
              <a:rPr lang="vi-VN" altLang="vi-VN" sz="2400" b="1" dirty="0" err="1">
                <a:solidFill>
                  <a:srgbClr val="0033CC"/>
                </a:solidFill>
                <a:latin typeface="Times New Roman" panose="02020603050405020304" pitchFamily="18" charset="0"/>
                <a:cs typeface="Times New Roman" panose="02020603050405020304" pitchFamily="18" charset="0"/>
              </a:rPr>
              <a:t>loài</a:t>
            </a:r>
            <a:r>
              <a:rPr lang="vi-VN" altLang="vi-VN" sz="2400" b="1" dirty="0">
                <a:solidFill>
                  <a:srgbClr val="0033CC"/>
                </a:solidFill>
                <a:latin typeface="Times New Roman" panose="02020603050405020304" pitchFamily="18" charset="0"/>
                <a:cs typeface="Times New Roman" panose="02020603050405020304" pitchFamily="18" charset="0"/>
              </a:rPr>
              <a:t> không?</a:t>
            </a:r>
            <a:endParaRPr lang="en-US" altLang="vi-VN" sz="2400" b="1" dirty="0">
              <a:solidFill>
                <a:srgbClr val="0033CC"/>
              </a:solidFill>
              <a:latin typeface="Times New Roman" panose="02020603050405020304" pitchFamily="18" charset="0"/>
              <a:cs typeface="Times New Roman" panose="02020603050405020304" pitchFamily="18" charset="0"/>
            </a:endParaRPr>
          </a:p>
        </p:txBody>
      </p:sp>
      <p:sp>
        <p:nvSpPr>
          <p:cNvPr id="112689" name="Rectangle 49">
            <a:extLst>
              <a:ext uri="{FF2B5EF4-FFF2-40B4-BE49-F238E27FC236}">
                <a16:creationId xmlns:a16="http://schemas.microsoft.com/office/drawing/2014/main" id="{6C2388F0-566B-4F0F-8DDE-2139BAA8DB86}"/>
              </a:ext>
            </a:extLst>
          </p:cNvPr>
          <p:cNvSpPr>
            <a:spLocks noChangeArrowheads="1"/>
          </p:cNvSpPr>
          <p:nvPr/>
        </p:nvSpPr>
        <p:spPr bwMode="auto">
          <a:xfrm>
            <a:off x="76200" y="5562600"/>
            <a:ext cx="8839200" cy="1143000"/>
          </a:xfrm>
          <a:prstGeom prst="rect">
            <a:avLst/>
          </a:prstGeom>
          <a:noFill/>
          <a:ln>
            <a:noFill/>
          </a:ln>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vi-VN" sz="2800" b="1" dirty="0" err="1">
                <a:solidFill>
                  <a:srgbClr val="006600"/>
                </a:solidFill>
                <a:latin typeface="Times New Roman" panose="02020603050405020304" pitchFamily="18" charset="0"/>
                <a:cs typeface="Times New Roman" panose="02020603050405020304" pitchFamily="18" charset="0"/>
              </a:rPr>
              <a:t>Số</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lượng</a:t>
            </a:r>
            <a:r>
              <a:rPr lang="vi-VN" altLang="vi-VN" sz="2800" b="1" dirty="0">
                <a:solidFill>
                  <a:srgbClr val="006600"/>
                </a:solidFill>
                <a:latin typeface="Times New Roman" panose="02020603050405020304" pitchFamily="18" charset="0"/>
                <a:cs typeface="Times New Roman" panose="02020603050405020304" pitchFamily="18" charset="0"/>
              </a:rPr>
              <a:t> NST trong </a:t>
            </a:r>
            <a:r>
              <a:rPr lang="vi-VN" altLang="vi-VN" sz="2800" b="1" dirty="0" err="1">
                <a:solidFill>
                  <a:srgbClr val="006600"/>
                </a:solidFill>
                <a:latin typeface="Times New Roman" panose="02020603050405020304" pitchFamily="18" charset="0"/>
                <a:cs typeface="Times New Roman" panose="02020603050405020304" pitchFamily="18" charset="0"/>
              </a:rPr>
              <a:t>loài</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u="sng" dirty="0">
                <a:solidFill>
                  <a:srgbClr val="FF0000"/>
                </a:solidFill>
                <a:latin typeface="Times New Roman" panose="02020603050405020304" pitchFamily="18" charset="0"/>
                <a:cs typeface="Times New Roman" panose="02020603050405020304" pitchFamily="18" charset="0"/>
              </a:rPr>
              <a:t>không</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phản</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ánh</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trình</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độ</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tiến</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hóa</a:t>
            </a:r>
            <a:r>
              <a:rPr lang="vi-VN" altLang="vi-VN" sz="2800" b="1" dirty="0">
                <a:solidFill>
                  <a:srgbClr val="006600"/>
                </a:solidFill>
                <a:latin typeface="Times New Roman" panose="02020603050405020304" pitchFamily="18" charset="0"/>
                <a:cs typeface="Times New Roman" panose="02020603050405020304" pitchFamily="18" charset="0"/>
              </a:rPr>
              <a:t> </a:t>
            </a:r>
          </a:p>
          <a:p>
            <a:pPr algn="ctr" eaLnBrk="1" hangingPunct="1"/>
            <a:r>
              <a:rPr lang="vi-VN" altLang="vi-VN" sz="2800" b="1" dirty="0" err="1">
                <a:solidFill>
                  <a:srgbClr val="006600"/>
                </a:solidFill>
                <a:latin typeface="Times New Roman" panose="02020603050405020304" pitchFamily="18" charset="0"/>
                <a:cs typeface="Times New Roman" panose="02020603050405020304" pitchFamily="18" charset="0"/>
              </a:rPr>
              <a:t>của</a:t>
            </a:r>
            <a:r>
              <a:rPr lang="vi-VN" altLang="vi-VN" sz="2800" b="1" dirty="0">
                <a:solidFill>
                  <a:srgbClr val="006600"/>
                </a:solidFill>
                <a:latin typeface="Times New Roman" panose="02020603050405020304" pitchFamily="18" charset="0"/>
                <a:cs typeface="Times New Roman" panose="02020603050405020304" pitchFamily="18" charset="0"/>
              </a:rPr>
              <a:t> </a:t>
            </a:r>
            <a:r>
              <a:rPr lang="vi-VN" altLang="vi-VN" sz="2800" b="1" dirty="0" err="1">
                <a:solidFill>
                  <a:srgbClr val="006600"/>
                </a:solidFill>
                <a:latin typeface="Times New Roman" panose="02020603050405020304" pitchFamily="18" charset="0"/>
                <a:cs typeface="Times New Roman" panose="02020603050405020304" pitchFamily="18" charset="0"/>
              </a:rPr>
              <a:t>loài</a:t>
            </a:r>
            <a:endParaRPr lang="en-US" altLang="vi-VN" sz="2800" b="1" dirty="0">
              <a:solidFill>
                <a:srgbClr val="006600"/>
              </a:solidFill>
              <a:latin typeface="Times New Roman" panose="02020603050405020304" pitchFamily="18" charset="0"/>
              <a:cs typeface="Times New Roman" panose="02020603050405020304" pitchFamily="18" charset="0"/>
            </a:endParaRPr>
          </a:p>
        </p:txBody>
      </p:sp>
      <p:sp>
        <p:nvSpPr>
          <p:cNvPr id="6" name="Rectangle 51">
            <a:extLst>
              <a:ext uri="{FF2B5EF4-FFF2-40B4-BE49-F238E27FC236}">
                <a16:creationId xmlns:a16="http://schemas.microsoft.com/office/drawing/2014/main" id="{6CC5EF87-5A32-4A63-8991-3808D285D896}"/>
              </a:ext>
            </a:extLst>
          </p:cNvPr>
          <p:cNvSpPr>
            <a:spLocks noChangeArrowheads="1"/>
          </p:cNvSpPr>
          <p:nvPr/>
        </p:nvSpPr>
        <p:spPr bwMode="auto">
          <a:xfrm>
            <a:off x="685800" y="228600"/>
            <a:ext cx="5486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dirty="0" err="1">
                <a:latin typeface="VNI-Times" pitchFamily="2" charset="0"/>
                <a:cs typeface="Arial" panose="020B0604020202020204" pitchFamily="34" charset="0"/>
              </a:rPr>
              <a:t>Bảng</a:t>
            </a:r>
            <a:r>
              <a:rPr lang="en-US" altLang="vi-VN" sz="2400" b="1" dirty="0">
                <a:latin typeface="VNI-Times" pitchFamily="2" charset="0"/>
                <a:cs typeface="Arial" panose="020B0604020202020204" pitchFamily="34" charset="0"/>
              </a:rPr>
              <a:t> 8. </a:t>
            </a:r>
            <a:r>
              <a:rPr lang="vi-VN" altLang="vi-VN" sz="2400" b="1" dirty="0" err="1">
                <a:latin typeface="VNI-Times" pitchFamily="2" charset="0"/>
                <a:cs typeface="Arial" panose="020B0604020202020204" pitchFamily="34" charset="0"/>
              </a:rPr>
              <a:t>Số</a:t>
            </a:r>
            <a:r>
              <a:rPr lang="vi-VN" altLang="vi-VN" sz="2400" b="1" dirty="0">
                <a:latin typeface="VNI-Times" pitchFamily="2" charset="0"/>
                <a:cs typeface="Arial" panose="020B0604020202020204" pitchFamily="34" charset="0"/>
              </a:rPr>
              <a:t> </a:t>
            </a:r>
            <a:r>
              <a:rPr lang="vi-VN" altLang="vi-VN" sz="2400" b="1" dirty="0" err="1">
                <a:latin typeface="VNI-Times" pitchFamily="2" charset="0"/>
                <a:cs typeface="Arial" panose="020B0604020202020204" pitchFamily="34" charset="0"/>
              </a:rPr>
              <a:t>lượng</a:t>
            </a:r>
            <a:r>
              <a:rPr lang="vi-VN" altLang="vi-VN" sz="2400" b="1" dirty="0">
                <a:latin typeface="VNI-Times" pitchFamily="2" charset="0"/>
                <a:cs typeface="Arial" panose="020B0604020202020204" pitchFamily="34" charset="0"/>
              </a:rPr>
              <a:t> NST </a:t>
            </a:r>
            <a:r>
              <a:rPr lang="vi-VN" altLang="vi-VN" sz="2400" b="1" dirty="0" err="1">
                <a:latin typeface="VNI-Times" pitchFamily="2" charset="0"/>
                <a:cs typeface="Arial" panose="020B0604020202020204" pitchFamily="34" charset="0"/>
              </a:rPr>
              <a:t>của</a:t>
            </a:r>
            <a:r>
              <a:rPr lang="vi-VN" altLang="vi-VN" sz="2400" b="1" dirty="0">
                <a:latin typeface="VNI-Times" pitchFamily="2" charset="0"/>
                <a:cs typeface="Arial" panose="020B0604020202020204" pitchFamily="34" charset="0"/>
              </a:rPr>
              <a:t> </a:t>
            </a:r>
            <a:r>
              <a:rPr lang="vi-VN" altLang="vi-VN" sz="2400" b="1" dirty="0" err="1">
                <a:latin typeface="VNI-Times" pitchFamily="2" charset="0"/>
                <a:cs typeface="Arial" panose="020B0604020202020204" pitchFamily="34" charset="0"/>
              </a:rPr>
              <a:t>mỗi</a:t>
            </a:r>
            <a:r>
              <a:rPr lang="vi-VN" altLang="vi-VN" sz="2400" b="1" dirty="0">
                <a:latin typeface="VNI-Times" pitchFamily="2" charset="0"/>
                <a:cs typeface="Arial" panose="020B0604020202020204" pitchFamily="34" charset="0"/>
              </a:rPr>
              <a:t> </a:t>
            </a:r>
            <a:r>
              <a:rPr lang="vi-VN" altLang="vi-VN" sz="2400" b="1" dirty="0" err="1">
                <a:latin typeface="VNI-Times" pitchFamily="2" charset="0"/>
                <a:cs typeface="Arial" panose="020B0604020202020204" pitchFamily="34" charset="0"/>
              </a:rPr>
              <a:t>loài</a:t>
            </a:r>
            <a:endParaRPr lang="en-US" altLang="vi-VN"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8962"/>
                                        </p:tgtEl>
                                        <p:attrNameLst>
                                          <p:attrName>style.visibility</p:attrName>
                                        </p:attrNameLst>
                                      </p:cBhvr>
                                      <p:to>
                                        <p:strVal val="visible"/>
                                      </p:to>
                                    </p:set>
                                    <p:animEffect transition="in" filter="barn(inHorizontal)">
                                      <p:cBhvr>
                                        <p:cTn id="7" dur="500"/>
                                        <p:tgtEl>
                                          <p:spTgt spid="38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2643"/>
                                        </p:tgtEl>
                                        <p:attrNameLst>
                                          <p:attrName>style.visibility</p:attrName>
                                        </p:attrNameLst>
                                      </p:cBhvr>
                                      <p:to>
                                        <p:strVal val="visible"/>
                                      </p:to>
                                    </p:set>
                                    <p:animEffect transition="in" filter="wedge">
                                      <p:cBhvr>
                                        <p:cTn id="12" dur="500"/>
                                        <p:tgtEl>
                                          <p:spTgt spid="112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112643"/>
                                        </p:tgtEl>
                                      </p:cBhvr>
                                    </p:animEffect>
                                    <p:set>
                                      <p:cBhvr>
                                        <p:cTn id="17" dur="1" fill="hold">
                                          <p:stCondLst>
                                            <p:cond delay="499"/>
                                          </p:stCondLst>
                                        </p:cTn>
                                        <p:tgtEl>
                                          <p:spTgt spid="11264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2689"/>
                                        </p:tgtEl>
                                        <p:attrNameLst>
                                          <p:attrName>style.visibility</p:attrName>
                                        </p:attrNameLst>
                                      </p:cBhvr>
                                      <p:to>
                                        <p:strVal val="visible"/>
                                      </p:to>
                                    </p:set>
                                    <p:animEffect transition="in" filter="wheel(4)">
                                      <p:cBhvr>
                                        <p:cTn id="22" dur="500"/>
                                        <p:tgtEl>
                                          <p:spTgt spid="112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3" grpId="1"/>
      <p:bldP spid="1126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8">
            <a:extLst>
              <a:ext uri="{FF2B5EF4-FFF2-40B4-BE49-F238E27FC236}">
                <a16:creationId xmlns:a16="http://schemas.microsoft.com/office/drawing/2014/main" id="{19EC68A3-999F-4CA0-8F94-A53FD9F5B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9" name="Picture 19" descr="12">
            <a:extLst>
              <a:ext uri="{FF2B5EF4-FFF2-40B4-BE49-F238E27FC236}">
                <a16:creationId xmlns:a16="http://schemas.microsoft.com/office/drawing/2014/main" id="{785B7664-3C9B-4A2A-90F9-6C6F61998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0"/>
            <a:ext cx="6096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759CDC27-8323-424B-B06C-9B3C98A49190}"/>
              </a:ext>
            </a:extLst>
          </p:cNvPr>
          <p:cNvSpPr txBox="1"/>
          <p:nvPr/>
        </p:nvSpPr>
        <p:spPr>
          <a:xfrm>
            <a:off x="76200" y="4851400"/>
            <a:ext cx="3733800" cy="1076325"/>
          </a:xfrm>
          <a:prstGeom prst="rect">
            <a:avLst/>
          </a:prstGeom>
          <a:noFill/>
          <a:ln>
            <a:solidFill>
              <a:schemeClr val="tx2">
                <a:lumMod val="90000"/>
              </a:schemeClr>
            </a:solid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200" dirty="0" err="1">
                <a:latin typeface="Times New Roman" panose="02020603050405020304" pitchFamily="18" charset="0"/>
                <a:cs typeface="Times New Roman" panose="02020603050405020304" pitchFamily="18" charset="0"/>
              </a:rPr>
              <a:t>Tế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bào</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ruồi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giấm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có</a:t>
            </a:r>
            <a:r>
              <a:rPr lang="en-US" altLang="vi-VN" sz="3200" dirty="0">
                <a:latin typeface="Times New Roman" panose="02020603050405020304" pitchFamily="18" charset="0"/>
                <a:cs typeface="Times New Roman" panose="02020603050405020304" pitchFamily="18" charset="0"/>
              </a:rPr>
              <a:t> bao </a:t>
            </a:r>
            <a:r>
              <a:rPr lang="en-US" altLang="vi-VN" sz="3200" dirty="0" err="1">
                <a:latin typeface="Times New Roman" panose="02020603050405020304" pitchFamily="18" charset="0"/>
                <a:cs typeface="Times New Roman" panose="02020603050405020304" pitchFamily="18" charset="0"/>
              </a:rPr>
              <a:t>nhiêu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cặp</a:t>
            </a:r>
            <a:r>
              <a:rPr lang="en-US" altLang="vi-VN" sz="3200" dirty="0">
                <a:latin typeface="Times New Roman" panose="02020603050405020304" pitchFamily="18" charset="0"/>
                <a:cs typeface="Times New Roman" panose="02020603050405020304" pitchFamily="18" charset="0"/>
              </a:rPr>
              <a:t> NST</a:t>
            </a:r>
            <a:r>
              <a:rPr lang="en-US" altLang="vi-VN" sz="3200" dirty="0">
                <a:solidFill>
                  <a:srgbClr val="FFFFFF"/>
                </a:solidFill>
                <a:latin typeface="Times New Roman" panose="02020603050405020304" pitchFamily="18" charset="0"/>
                <a:cs typeface="Arial" panose="020B0604020202020204" pitchFamily="34" charset="0"/>
              </a:rPr>
              <a:t> </a:t>
            </a:r>
            <a:endParaRPr lang="vi-VN" altLang="vi-VN" sz="3200" dirty="0">
              <a:latin typeface="Times New Roman" panose="02020603050405020304" pitchFamily="18" charset="0"/>
              <a:cs typeface="Times New Roman" panose="02020603050405020304" pitchFamily="18" charset="0"/>
            </a:endParaRPr>
          </a:p>
        </p:txBody>
      </p:sp>
      <p:sp>
        <p:nvSpPr>
          <p:cNvPr id="7174" name="Hộp Văn bản 2">
            <a:extLst>
              <a:ext uri="{FF2B5EF4-FFF2-40B4-BE49-F238E27FC236}">
                <a16:creationId xmlns:a16="http://schemas.microsoft.com/office/drawing/2014/main" id="{443CA2B5-4784-454B-84D3-BD249D5E7161}"/>
              </a:ext>
            </a:extLst>
          </p:cNvPr>
          <p:cNvSpPr txBox="1">
            <a:spLocks noChangeArrowheads="1"/>
          </p:cNvSpPr>
          <p:nvPr/>
        </p:nvSpPr>
        <p:spPr bwMode="auto">
          <a:xfrm>
            <a:off x="3962400" y="4800600"/>
            <a:ext cx="4953000" cy="1076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Tế bào người có bao nhiêu cặp NST?</a:t>
            </a:r>
            <a:r>
              <a:rPr lang="en-US" altLang="vi-VN" sz="3200">
                <a:solidFill>
                  <a:srgbClr val="FFFFFF"/>
                </a:solidFill>
                <a:latin typeface="Times New Roman" panose="02020603050405020304" pitchFamily="18" charset="0"/>
                <a:cs typeface="Arial" panose="020B0604020202020204" pitchFamily="34" charset="0"/>
              </a:rPr>
              <a:t> </a:t>
            </a:r>
            <a:endParaRPr lang="vi-VN" altLang="vi-VN" sz="3200">
              <a:latin typeface="Times New Roman" panose="02020603050405020304" pitchFamily="18" charset="0"/>
              <a:cs typeface="Times New Roman" panose="02020603050405020304" pitchFamily="18" charset="0"/>
            </a:endParaRPr>
          </a:p>
        </p:txBody>
      </p:sp>
      <p:sp>
        <p:nvSpPr>
          <p:cNvPr id="39942" name="Rectangle 6">
            <a:extLst>
              <a:ext uri="{FF2B5EF4-FFF2-40B4-BE49-F238E27FC236}">
                <a16:creationId xmlns:a16="http://schemas.microsoft.com/office/drawing/2014/main" id="{A29FEFBF-4E9B-40F1-8A17-4D210F0CA6E6}"/>
              </a:ext>
            </a:extLst>
          </p:cNvPr>
          <p:cNvSpPr>
            <a:spLocks noChangeArrowheads="1"/>
          </p:cNvSpPr>
          <p:nvPr/>
        </p:nvSpPr>
        <p:spPr bwMode="auto">
          <a:xfrm>
            <a:off x="533400" y="4953000"/>
            <a:ext cx="792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buFont typeface="Wingdings" panose="05000000000000000000" pitchFamily="2" charset="2"/>
              <a:buNone/>
            </a:pPr>
            <a:r>
              <a:rPr lang="en-US" altLang="vi-VN" sz="2800" dirty="0">
                <a:solidFill>
                  <a:srgbClr val="0000FF"/>
                </a:solidFill>
                <a:cs typeface="Arial" panose="020B0604020202020204" pitchFamily="34" charset="0"/>
                <a:sym typeface="Wingdings" panose="05000000000000000000" pitchFamily="2" charset="2"/>
              </a:rPr>
              <a:t>=&gt; </a:t>
            </a:r>
            <a:r>
              <a:rPr lang="en-US" altLang="vi-VN" sz="2800" dirty="0" err="1">
                <a:solidFill>
                  <a:srgbClr val="0000FF"/>
                </a:solidFill>
                <a:cs typeface="Arial" panose="020B0604020202020204" pitchFamily="34" charset="0"/>
                <a:sym typeface="Wingdings" panose="05000000000000000000" pitchFamily="2" charset="2"/>
              </a:rPr>
              <a:t>Tính</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đặc</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trưng</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của</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bộ</a:t>
            </a:r>
            <a:r>
              <a:rPr lang="en-US" altLang="vi-VN" sz="2800" dirty="0">
                <a:solidFill>
                  <a:srgbClr val="0000FF"/>
                </a:solidFill>
                <a:cs typeface="Arial" panose="020B0604020202020204" pitchFamily="34" charset="0"/>
                <a:sym typeface="Wingdings" panose="05000000000000000000" pitchFamily="2" charset="2"/>
              </a:rPr>
              <a:t> NST </a:t>
            </a:r>
            <a:r>
              <a:rPr lang="en-US" altLang="vi-VN" sz="2800" dirty="0" err="1">
                <a:solidFill>
                  <a:srgbClr val="0000FF"/>
                </a:solidFill>
                <a:cs typeface="Arial" panose="020B0604020202020204" pitchFamily="34" charset="0"/>
                <a:sym typeface="Wingdings" panose="05000000000000000000" pitchFamily="2" charset="2"/>
              </a:rPr>
              <a:t>trong</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tế</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bào</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sinh</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vật</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thể</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hiện</a:t>
            </a:r>
            <a:r>
              <a:rPr lang="en-US" altLang="vi-VN" sz="2800" dirty="0">
                <a:solidFill>
                  <a:srgbClr val="0000FF"/>
                </a:solidFill>
                <a:cs typeface="Arial" panose="020B0604020202020204" pitchFamily="34" charset="0"/>
                <a:sym typeface="Wingdings" panose="05000000000000000000" pitchFamily="2" charset="2"/>
              </a:rPr>
              <a:t> ở </a:t>
            </a:r>
            <a:r>
              <a:rPr lang="en-US" altLang="vi-VN" sz="2800" dirty="0" err="1">
                <a:solidFill>
                  <a:srgbClr val="0000FF"/>
                </a:solidFill>
                <a:cs typeface="Arial" panose="020B0604020202020204" pitchFamily="34" charset="0"/>
                <a:sym typeface="Wingdings" panose="05000000000000000000" pitchFamily="2" charset="2"/>
              </a:rPr>
              <a:t>các</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đặc</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điểm</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nào</a:t>
            </a:r>
            <a:r>
              <a:rPr lang="en-US" altLang="vi-VN" sz="2800" dirty="0">
                <a:solidFill>
                  <a:srgbClr val="0000FF"/>
                </a:solidFill>
                <a:cs typeface="Arial" panose="020B0604020202020204" pitchFamily="34" charset="0"/>
                <a:sym typeface="Wingdings" panose="05000000000000000000" pitchFamily="2" charset="2"/>
              </a:rPr>
              <a:t>?</a:t>
            </a:r>
          </a:p>
        </p:txBody>
      </p:sp>
      <p:sp>
        <p:nvSpPr>
          <p:cNvPr id="39943" name="Rectangle 7">
            <a:extLst>
              <a:ext uri="{FF2B5EF4-FFF2-40B4-BE49-F238E27FC236}">
                <a16:creationId xmlns:a16="http://schemas.microsoft.com/office/drawing/2014/main" id="{9E330EB8-0BD9-4BB9-9DF0-63D9097B905D}"/>
              </a:ext>
            </a:extLst>
          </p:cNvPr>
          <p:cNvSpPr>
            <a:spLocks noChangeArrowheads="1"/>
          </p:cNvSpPr>
          <p:nvPr/>
        </p:nvSpPr>
        <p:spPr bwMode="auto">
          <a:xfrm>
            <a:off x="533400" y="4953000"/>
            <a:ext cx="8001000" cy="7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Font typeface="Wingdings" panose="05000000000000000000" pitchFamily="2" charset="2"/>
              <a:buNone/>
            </a:pPr>
            <a:r>
              <a:rPr lang="en-US" altLang="vi-VN" sz="2800" b="1" dirty="0">
                <a:solidFill>
                  <a:srgbClr val="FF0000"/>
                </a:solidFill>
                <a:latin typeface="VNI-Aptima" pitchFamily="2"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Tế</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bào</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của</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mỗi</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loài</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sinh</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vật</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có</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một</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bộ</a:t>
            </a:r>
            <a:r>
              <a:rPr lang="en-US" altLang="vi-VN" sz="2800" dirty="0">
                <a:solidFill>
                  <a:srgbClr val="0000FF"/>
                </a:solidFill>
                <a:cs typeface="Arial" panose="020B0604020202020204" pitchFamily="34" charset="0"/>
                <a:sym typeface="Wingdings" panose="05000000000000000000" pitchFamily="2" charset="2"/>
              </a:rPr>
              <a:t> NST </a:t>
            </a:r>
            <a:r>
              <a:rPr lang="en-US" altLang="vi-VN" sz="2800" dirty="0" err="1">
                <a:solidFill>
                  <a:srgbClr val="0000FF"/>
                </a:solidFill>
                <a:cs typeface="Arial" panose="020B0604020202020204" pitchFamily="34" charset="0"/>
                <a:sym typeface="Wingdings" panose="05000000000000000000" pitchFamily="2" charset="2"/>
              </a:rPr>
              <a:t>đặc</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trưng</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về</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số</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lượng</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và</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hình</a:t>
            </a:r>
            <a:r>
              <a:rPr lang="en-US" altLang="vi-VN" sz="2800" dirty="0">
                <a:solidFill>
                  <a:srgbClr val="0000FF"/>
                </a:solidFill>
                <a:cs typeface="Arial" panose="020B0604020202020204" pitchFamily="34" charset="0"/>
                <a:sym typeface="Wingdings" panose="05000000000000000000" pitchFamily="2" charset="2"/>
              </a:rPr>
              <a:t> </a:t>
            </a:r>
            <a:r>
              <a:rPr lang="en-US" altLang="vi-VN" sz="2800" dirty="0" err="1">
                <a:solidFill>
                  <a:srgbClr val="0000FF"/>
                </a:solidFill>
                <a:cs typeface="Arial" panose="020B0604020202020204" pitchFamily="34" charset="0"/>
                <a:sym typeface="Wingdings" panose="05000000000000000000" pitchFamily="2" charset="2"/>
              </a:rPr>
              <a:t>dạng</a:t>
            </a:r>
            <a:r>
              <a:rPr lang="en-US" altLang="vi-VN" sz="2800" dirty="0">
                <a:solidFill>
                  <a:srgbClr val="0000FF"/>
                </a:solidFill>
                <a:cs typeface="Arial" panose="020B060402020202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174"/>
                                        </p:tgtEl>
                                      </p:cBhvr>
                                    </p:animEffect>
                                    <p:set>
                                      <p:cBhvr>
                                        <p:cTn id="10" dur="1" fill="hold">
                                          <p:stCondLst>
                                            <p:cond delay="499"/>
                                          </p:stCondLst>
                                        </p:cTn>
                                        <p:tgtEl>
                                          <p:spTgt spid="717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42"/>
                                        </p:tgtEl>
                                        <p:attrNameLst>
                                          <p:attrName>style.visibility</p:attrName>
                                        </p:attrNameLst>
                                      </p:cBhvr>
                                      <p:to>
                                        <p:strVal val="visible"/>
                                      </p:to>
                                    </p:set>
                                    <p:animEffect transition="in" filter="blinds(horizontal)">
                                      <p:cBhvr>
                                        <p:cTn id="15" dur="500"/>
                                        <p:tgtEl>
                                          <p:spTgt spid="399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9942"/>
                                        </p:tgtEl>
                                      </p:cBhvr>
                                    </p:animEffect>
                                    <p:set>
                                      <p:cBhvr>
                                        <p:cTn id="20" dur="1" fill="hold">
                                          <p:stCondLst>
                                            <p:cond delay="499"/>
                                          </p:stCondLst>
                                        </p:cTn>
                                        <p:tgtEl>
                                          <p:spTgt spid="3994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943"/>
                                        </p:tgtEl>
                                        <p:attrNameLst>
                                          <p:attrName>style.visibility</p:attrName>
                                        </p:attrNameLst>
                                      </p:cBhvr>
                                      <p:to>
                                        <p:strVal val="visible"/>
                                      </p:to>
                                    </p:set>
                                    <p:animEffect transition="in" filter="blinds(horizontal)">
                                      <p:cBhvr>
                                        <p:cTn id="25"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4" grpId="0" animBg="1"/>
      <p:bldP spid="39942" grpId="0"/>
      <p:bldP spid="39942" grpId="1"/>
      <p:bldP spid="399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22667D70-8A99-441E-AD36-8CE420AFBD11}"/>
              </a:ext>
            </a:extLst>
          </p:cNvPr>
          <p:cNvSpPr>
            <a:spLocks noGrp="1" noChangeArrowheads="1"/>
          </p:cNvSpPr>
          <p:nvPr>
            <p:ph type="body" sz="half" idx="4294967295"/>
          </p:nvPr>
        </p:nvSpPr>
        <p:spPr>
          <a:xfrm>
            <a:off x="381000" y="4343400"/>
            <a:ext cx="8610600" cy="1600200"/>
          </a:xfrm>
          <a:solidFill>
            <a:schemeClr val="bg1"/>
          </a:solidFill>
        </p:spPr>
        <p:txBody>
          <a:bodyPr/>
          <a:lstStyle/>
          <a:p>
            <a:pPr eaLnBrk="1" hangingPunct="1">
              <a:lnSpc>
                <a:spcPct val="90000"/>
              </a:lnSpc>
              <a:buFontTx/>
              <a:buNone/>
            </a:pP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Tùy</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theo</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mức</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độ</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đóng</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duỗi</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xoắn</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mà</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chiều</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dài</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NST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khác</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nhau</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ở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các</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kì</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quá</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phân</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chia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tế</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bào</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Tại</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kì</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giữa</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NST co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ngắn</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cực</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đại</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có</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chiều</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dài</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từ</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0,5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đến</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50</a:t>
            </a:r>
            <a:r>
              <a:rPr lang="el-GR" altLang="vi-VN" sz="2400" dirty="0">
                <a:latin typeface="Times New Roman" panose="02020603050405020304" pitchFamily="18" charset="0"/>
                <a:cs typeface="Times New Roman" panose="02020603050405020304" pitchFamily="18" charset="0"/>
                <a:sym typeface="Wingdings" panose="05000000000000000000" pitchFamily="2" charset="2"/>
              </a:rPr>
              <a:t>μ</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m,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đường</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kính</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từ</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0,2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đến</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2 </a:t>
            </a:r>
            <a:r>
              <a:rPr lang="el-GR" altLang="vi-VN" sz="2400" dirty="0">
                <a:latin typeface="Times New Roman" panose="02020603050405020304" pitchFamily="18" charset="0"/>
                <a:cs typeface="Times New Roman" panose="02020603050405020304" pitchFamily="18" charset="0"/>
                <a:sym typeface="Wingdings" panose="05000000000000000000" pitchFamily="2" charset="2"/>
              </a:rPr>
              <a:t>μ</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m,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đồng</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có</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dạng</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đặc</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như</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hạt</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que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hoặc</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2400" dirty="0" err="1">
                <a:latin typeface="Times New Roman" panose="02020603050405020304" pitchFamily="18" charset="0"/>
                <a:cs typeface="Times New Roman" panose="02020603050405020304" pitchFamily="18" charset="0"/>
                <a:sym typeface="Wingdings" panose="05000000000000000000" pitchFamily="2" charset="2"/>
              </a:rPr>
              <a:t>chữ</a:t>
            </a:r>
            <a:r>
              <a:rPr lang="en-US" altLang="vi-VN" sz="2400" dirty="0">
                <a:latin typeface="Times New Roman" panose="02020603050405020304" pitchFamily="18" charset="0"/>
                <a:cs typeface="Times New Roman" panose="02020603050405020304" pitchFamily="18" charset="0"/>
                <a:sym typeface="Wingdings" panose="05000000000000000000" pitchFamily="2" charset="2"/>
              </a:rPr>
              <a:t> V.</a:t>
            </a:r>
          </a:p>
          <a:p>
            <a:pPr eaLnBrk="1" hangingPunct="1">
              <a:lnSpc>
                <a:spcPct val="90000"/>
              </a:lnSpc>
              <a:buFontTx/>
              <a:buNone/>
            </a:pPr>
            <a:endParaRPr lang="el-GR" altLang="vi-VN" sz="2400" dirty="0">
              <a:cs typeface="Times New Roman" panose="02020603050405020304" pitchFamily="18" charset="0"/>
              <a:sym typeface="Wingdings" panose="05000000000000000000" pitchFamily="2" charset="2"/>
            </a:endParaRPr>
          </a:p>
        </p:txBody>
      </p:sp>
      <p:pic>
        <p:nvPicPr>
          <p:cNvPr id="11269" name="Picture 5" descr="Hinh dang NST o ky giua">
            <a:extLst>
              <a:ext uri="{FF2B5EF4-FFF2-40B4-BE49-F238E27FC236}">
                <a16:creationId xmlns:a16="http://schemas.microsoft.com/office/drawing/2014/main" id="{134236BD-B5BA-42EF-A1F0-99564C2BF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74" y="1157645"/>
            <a:ext cx="8220826" cy="307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style.rotation</p:attrName>
                                        </p:attrNameLst>
                                      </p:cBhvr>
                                      <p:tavLst>
                                        <p:tav tm="0">
                                          <p:val>
                                            <p:fltVal val="90"/>
                                          </p:val>
                                        </p:tav>
                                        <p:tav tm="100000">
                                          <p:val>
                                            <p:fltVal val="0"/>
                                          </p:val>
                                        </p:tav>
                                      </p:tavLst>
                                    </p:anim>
                                    <p:animEffect transition="in" filter="fade">
                                      <p:cBhvr>
                                        <p:cTn id="10" dur="1000"/>
                                        <p:tgtEl>
                                          <p:spTgt spid="112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1268">
                                            <p:txEl>
                                              <p:pRg st="0" end="0"/>
                                            </p:txEl>
                                          </p:spTgt>
                                        </p:tgtEl>
                                        <p:attrNameLst>
                                          <p:attrName>style.visibility</p:attrName>
                                        </p:attrNameLst>
                                      </p:cBhvr>
                                      <p:to>
                                        <p:strVal val="visible"/>
                                      </p:to>
                                    </p:set>
                                    <p:anim calcmode="discrete" valueType="clr">
                                      <p:cBhvr override="childStyle">
                                        <p:cTn id="15" dur="80"/>
                                        <p:tgtEl>
                                          <p:spTgt spid="112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1268">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126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13">
            <a:extLst>
              <a:ext uri="{FF2B5EF4-FFF2-40B4-BE49-F238E27FC236}">
                <a16:creationId xmlns:a16="http://schemas.microsoft.com/office/drawing/2014/main" id="{E339041F-F427-40AB-9740-FF2F82415917}"/>
              </a:ext>
            </a:extLst>
          </p:cNvPr>
          <p:cNvSpPr>
            <a:spLocks noChangeArrowheads="1"/>
          </p:cNvSpPr>
          <p:nvPr/>
        </p:nvSpPr>
        <p:spPr bwMode="auto">
          <a:xfrm rot="-1184162">
            <a:off x="6262688" y="1481138"/>
            <a:ext cx="609600" cy="12303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3" name="Oval 14">
            <a:extLst>
              <a:ext uri="{FF2B5EF4-FFF2-40B4-BE49-F238E27FC236}">
                <a16:creationId xmlns:a16="http://schemas.microsoft.com/office/drawing/2014/main" id="{A28187C3-034C-4082-990D-FCB09B2B82D7}"/>
              </a:ext>
            </a:extLst>
          </p:cNvPr>
          <p:cNvSpPr>
            <a:spLocks noChangeArrowheads="1"/>
          </p:cNvSpPr>
          <p:nvPr/>
        </p:nvSpPr>
        <p:spPr bwMode="auto">
          <a:xfrm rot="-1741360">
            <a:off x="2827338" y="785813"/>
            <a:ext cx="762000" cy="2959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4" name="Oval 17">
            <a:extLst>
              <a:ext uri="{FF2B5EF4-FFF2-40B4-BE49-F238E27FC236}">
                <a16:creationId xmlns:a16="http://schemas.microsoft.com/office/drawing/2014/main" id="{5A1A28A2-B94C-484F-AA67-D1F27C2F8C14}"/>
              </a:ext>
            </a:extLst>
          </p:cNvPr>
          <p:cNvSpPr>
            <a:spLocks noChangeArrowheads="1"/>
          </p:cNvSpPr>
          <p:nvPr/>
        </p:nvSpPr>
        <p:spPr bwMode="auto">
          <a:xfrm rot="1302230">
            <a:off x="4316413" y="793750"/>
            <a:ext cx="733425" cy="29178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5" name="Oval 18">
            <a:extLst>
              <a:ext uri="{FF2B5EF4-FFF2-40B4-BE49-F238E27FC236}">
                <a16:creationId xmlns:a16="http://schemas.microsoft.com/office/drawing/2014/main" id="{2FD0D8CB-B8A4-44B0-9E15-C94C4B68B00A}"/>
              </a:ext>
            </a:extLst>
          </p:cNvPr>
          <p:cNvSpPr>
            <a:spLocks noChangeArrowheads="1"/>
          </p:cNvSpPr>
          <p:nvPr/>
        </p:nvSpPr>
        <p:spPr bwMode="auto">
          <a:xfrm>
            <a:off x="3810000" y="3276600"/>
            <a:ext cx="533400" cy="533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6" name="Text Box 28">
            <a:extLst>
              <a:ext uri="{FF2B5EF4-FFF2-40B4-BE49-F238E27FC236}">
                <a16:creationId xmlns:a16="http://schemas.microsoft.com/office/drawing/2014/main" id="{38E27B8C-A287-4205-9748-92119B024109}"/>
              </a:ext>
            </a:extLst>
          </p:cNvPr>
          <p:cNvSpPr txBox="1">
            <a:spLocks noChangeArrowheads="1"/>
          </p:cNvSpPr>
          <p:nvPr/>
        </p:nvSpPr>
        <p:spPr bwMode="auto">
          <a:xfrm>
            <a:off x="1066800" y="60198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200" b="1">
                <a:solidFill>
                  <a:srgbClr val="FF3399"/>
                </a:solidFill>
              </a:rPr>
              <a:t>Sơ đồ hình dạng ngoài của vài loại NST</a:t>
            </a:r>
          </a:p>
        </p:txBody>
      </p:sp>
      <p:sp>
        <p:nvSpPr>
          <p:cNvPr id="10247" name="Oval 29">
            <a:extLst>
              <a:ext uri="{FF2B5EF4-FFF2-40B4-BE49-F238E27FC236}">
                <a16:creationId xmlns:a16="http://schemas.microsoft.com/office/drawing/2014/main" id="{196E798E-7787-4D93-8A30-16F0E8AFEDD7}"/>
              </a:ext>
            </a:extLst>
          </p:cNvPr>
          <p:cNvSpPr>
            <a:spLocks noChangeArrowheads="1"/>
          </p:cNvSpPr>
          <p:nvPr/>
        </p:nvSpPr>
        <p:spPr bwMode="auto">
          <a:xfrm rot="-1465258">
            <a:off x="6734175" y="2278063"/>
            <a:ext cx="762000" cy="22098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8" name="Oval 30">
            <a:extLst>
              <a:ext uri="{FF2B5EF4-FFF2-40B4-BE49-F238E27FC236}">
                <a16:creationId xmlns:a16="http://schemas.microsoft.com/office/drawing/2014/main" id="{B102AD9A-76B3-4EFA-8EFA-CA8A2E9AC851}"/>
              </a:ext>
            </a:extLst>
          </p:cNvPr>
          <p:cNvSpPr>
            <a:spLocks noChangeArrowheads="1"/>
          </p:cNvSpPr>
          <p:nvPr/>
        </p:nvSpPr>
        <p:spPr bwMode="auto">
          <a:xfrm rot="1569073">
            <a:off x="7953375" y="2276475"/>
            <a:ext cx="733425" cy="2292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9" name="Oval 31">
            <a:extLst>
              <a:ext uri="{FF2B5EF4-FFF2-40B4-BE49-F238E27FC236}">
                <a16:creationId xmlns:a16="http://schemas.microsoft.com/office/drawing/2014/main" id="{4DB888B5-83E4-4C88-8CF9-72CFC407BFD9}"/>
              </a:ext>
            </a:extLst>
          </p:cNvPr>
          <p:cNvSpPr>
            <a:spLocks noChangeArrowheads="1"/>
          </p:cNvSpPr>
          <p:nvPr/>
        </p:nvSpPr>
        <p:spPr bwMode="auto">
          <a:xfrm>
            <a:off x="7391400" y="4083050"/>
            <a:ext cx="533400" cy="5651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50" name="Oval 40">
            <a:extLst>
              <a:ext uri="{FF2B5EF4-FFF2-40B4-BE49-F238E27FC236}">
                <a16:creationId xmlns:a16="http://schemas.microsoft.com/office/drawing/2014/main" id="{4C180753-92E7-4CA8-A45B-9E0823585A91}"/>
              </a:ext>
            </a:extLst>
          </p:cNvPr>
          <p:cNvSpPr>
            <a:spLocks noChangeArrowheads="1"/>
          </p:cNvSpPr>
          <p:nvPr/>
        </p:nvSpPr>
        <p:spPr bwMode="auto">
          <a:xfrm>
            <a:off x="1019175" y="830263"/>
            <a:ext cx="609600" cy="221773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51" name="Oval 41">
            <a:extLst>
              <a:ext uri="{FF2B5EF4-FFF2-40B4-BE49-F238E27FC236}">
                <a16:creationId xmlns:a16="http://schemas.microsoft.com/office/drawing/2014/main" id="{8CE2E12D-BD80-40BA-82E4-E1CE94B55528}"/>
              </a:ext>
            </a:extLst>
          </p:cNvPr>
          <p:cNvSpPr>
            <a:spLocks noChangeArrowheads="1"/>
          </p:cNvSpPr>
          <p:nvPr/>
        </p:nvSpPr>
        <p:spPr bwMode="auto">
          <a:xfrm>
            <a:off x="1066800" y="2819400"/>
            <a:ext cx="533400" cy="457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52" name="Oval 42">
            <a:extLst>
              <a:ext uri="{FF2B5EF4-FFF2-40B4-BE49-F238E27FC236}">
                <a16:creationId xmlns:a16="http://schemas.microsoft.com/office/drawing/2014/main" id="{922BC20D-5B05-4609-9674-7BF5EF59E5DE}"/>
              </a:ext>
            </a:extLst>
          </p:cNvPr>
          <p:cNvSpPr>
            <a:spLocks noChangeArrowheads="1"/>
          </p:cNvSpPr>
          <p:nvPr/>
        </p:nvSpPr>
        <p:spPr bwMode="auto">
          <a:xfrm>
            <a:off x="985838" y="2895600"/>
            <a:ext cx="685800" cy="266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407" name="Text Box 47">
            <a:extLst>
              <a:ext uri="{FF2B5EF4-FFF2-40B4-BE49-F238E27FC236}">
                <a16:creationId xmlns:a16="http://schemas.microsoft.com/office/drawing/2014/main" id="{301F4423-B010-4842-B26B-A09C08417EDE}"/>
              </a:ext>
            </a:extLst>
          </p:cNvPr>
          <p:cNvSpPr txBox="1">
            <a:spLocks noChangeArrowheads="1"/>
          </p:cNvSpPr>
          <p:nvPr/>
        </p:nvSpPr>
        <p:spPr bwMode="auto">
          <a:xfrm>
            <a:off x="685800" y="5562600"/>
            <a:ext cx="127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t>Hình que</a:t>
            </a:r>
          </a:p>
        </p:txBody>
      </p:sp>
      <p:sp>
        <p:nvSpPr>
          <p:cNvPr id="15408" name="Text Box 48">
            <a:extLst>
              <a:ext uri="{FF2B5EF4-FFF2-40B4-BE49-F238E27FC236}">
                <a16:creationId xmlns:a16="http://schemas.microsoft.com/office/drawing/2014/main" id="{886CD72F-E4F9-414F-99D9-08C5B23457F1}"/>
              </a:ext>
            </a:extLst>
          </p:cNvPr>
          <p:cNvSpPr txBox="1">
            <a:spLocks noChangeArrowheads="1"/>
          </p:cNvSpPr>
          <p:nvPr/>
        </p:nvSpPr>
        <p:spPr bwMode="auto">
          <a:xfrm>
            <a:off x="4479925" y="3870325"/>
            <a:ext cx="153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t>Hình chữ V</a:t>
            </a:r>
          </a:p>
        </p:txBody>
      </p:sp>
      <p:sp>
        <p:nvSpPr>
          <p:cNvPr id="15409" name="Text Box 49">
            <a:extLst>
              <a:ext uri="{FF2B5EF4-FFF2-40B4-BE49-F238E27FC236}">
                <a16:creationId xmlns:a16="http://schemas.microsoft.com/office/drawing/2014/main" id="{9EFA7DD9-A1CE-462B-A7EE-758846AD8FF9}"/>
              </a:ext>
            </a:extLst>
          </p:cNvPr>
          <p:cNvSpPr txBox="1">
            <a:spLocks noChangeArrowheads="1"/>
          </p:cNvSpPr>
          <p:nvPr/>
        </p:nvSpPr>
        <p:spPr bwMode="auto">
          <a:xfrm>
            <a:off x="7162800" y="4784725"/>
            <a:ext cx="188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t>Hình dấu móc</a:t>
            </a:r>
          </a:p>
        </p:txBody>
      </p:sp>
      <p:sp>
        <p:nvSpPr>
          <p:cNvPr id="10257" name="Oval 18">
            <a:extLst>
              <a:ext uri="{FF2B5EF4-FFF2-40B4-BE49-F238E27FC236}">
                <a16:creationId xmlns:a16="http://schemas.microsoft.com/office/drawing/2014/main" id="{7411E863-3EA5-452D-8D89-F3EB7C69DB20}"/>
              </a:ext>
            </a:extLst>
          </p:cNvPr>
          <p:cNvSpPr>
            <a:spLocks noChangeArrowheads="1"/>
          </p:cNvSpPr>
          <p:nvPr/>
        </p:nvSpPr>
        <p:spPr bwMode="auto">
          <a:xfrm>
            <a:off x="3505200" y="4724400"/>
            <a:ext cx="533400" cy="533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5" name="Text Box 48">
            <a:extLst>
              <a:ext uri="{FF2B5EF4-FFF2-40B4-BE49-F238E27FC236}">
                <a16:creationId xmlns:a16="http://schemas.microsoft.com/office/drawing/2014/main" id="{5F24AD0B-37A0-4C49-BDF1-AB627E794170}"/>
              </a:ext>
            </a:extLst>
          </p:cNvPr>
          <p:cNvSpPr txBox="1">
            <a:spLocks noChangeArrowheads="1"/>
          </p:cNvSpPr>
          <p:nvPr/>
        </p:nvSpPr>
        <p:spPr bwMode="auto">
          <a:xfrm>
            <a:off x="4175125" y="531812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t>Hình hạt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407"/>
                                        </p:tgtEl>
                                        <p:attrNameLst>
                                          <p:attrName>style.visibility</p:attrName>
                                        </p:attrNameLst>
                                      </p:cBhvr>
                                      <p:to>
                                        <p:strVal val="visible"/>
                                      </p:to>
                                    </p:set>
                                    <p:animEffect transition="in" filter="diamond(in)">
                                      <p:cBhvr>
                                        <p:cTn id="7" dur="2000"/>
                                        <p:tgtEl>
                                          <p:spTgt spid="1540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408"/>
                                        </p:tgtEl>
                                        <p:attrNameLst>
                                          <p:attrName>style.visibility</p:attrName>
                                        </p:attrNameLst>
                                      </p:cBhvr>
                                      <p:to>
                                        <p:strVal val="visible"/>
                                      </p:to>
                                    </p:set>
                                    <p:animEffect transition="in" filter="diamond(in)">
                                      <p:cBhvr>
                                        <p:cTn id="10" dur="2000"/>
                                        <p:tgtEl>
                                          <p:spTgt spid="1540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409"/>
                                        </p:tgtEl>
                                        <p:attrNameLst>
                                          <p:attrName>style.visibility</p:attrName>
                                        </p:attrNameLst>
                                      </p:cBhvr>
                                      <p:to>
                                        <p:strVal val="visible"/>
                                      </p:to>
                                    </p:set>
                                    <p:animEffect transition="in" filter="diamond(in)">
                                      <p:cBhvr>
                                        <p:cTn id="13" dur="2000"/>
                                        <p:tgtEl>
                                          <p:spTgt spid="1540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amond(in)">
                                      <p:cBhvr>
                                        <p:cTn id="1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7" grpId="0"/>
      <p:bldP spid="15408" grpId="0"/>
      <p:bldP spid="15409"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5">
            <a:extLst>
              <a:ext uri="{FF2B5EF4-FFF2-40B4-BE49-F238E27FC236}">
                <a16:creationId xmlns:a16="http://schemas.microsoft.com/office/drawing/2014/main" id="{296CF53F-96DB-4A78-B7D1-BF781B09CAD3}"/>
              </a:ext>
            </a:extLst>
          </p:cNvPr>
          <p:cNvSpPr>
            <a:spLocks noChangeArrowheads="1"/>
          </p:cNvSpPr>
          <p:nvPr/>
        </p:nvSpPr>
        <p:spPr bwMode="auto">
          <a:xfrm>
            <a:off x="96129" y="951465"/>
            <a:ext cx="9067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vi-VN" sz="2800" dirty="0">
                <a:solidFill>
                  <a:srgbClr val="0000FF"/>
                </a:solidFill>
                <a:latin typeface="Times New Roman" panose="02020603050405020304" pitchFamily="18" charset="0"/>
              </a:rPr>
              <a:t>*</a:t>
            </a:r>
            <a:r>
              <a:rPr lang="nl-NL" altLang="vi-VN" sz="2800" b="1" dirty="0">
                <a:solidFill>
                  <a:srgbClr val="0000FF"/>
                </a:solidFill>
                <a:latin typeface="Times New Roman" panose="02020603050405020304" pitchFamily="18" charset="0"/>
              </a:rPr>
              <a:t>Trong tế bào sinh dưỡng,</a:t>
            </a:r>
            <a:r>
              <a:rPr lang="nl-NL" altLang="vi-VN" sz="2800" dirty="0">
                <a:latin typeface="Times New Roman" panose="02020603050405020304" pitchFamily="18" charset="0"/>
              </a:rPr>
              <a:t> </a:t>
            </a:r>
            <a:r>
              <a:rPr lang="nl-NL" altLang="vi-VN" sz="2800" b="1" dirty="0">
                <a:solidFill>
                  <a:srgbClr val="0000FF"/>
                </a:solidFill>
                <a:latin typeface="Times New Roman" panose="02020603050405020304" pitchFamily="18" charset="0"/>
              </a:rPr>
              <a:t>tế bào sinh dục sơ khai, hợp tử</a:t>
            </a:r>
          </a:p>
          <a:p>
            <a:pPr eaLnBrk="1" hangingPunct="1"/>
            <a:r>
              <a:rPr lang="nl-NL" altLang="vi-VN" sz="2800" b="1" dirty="0">
                <a:solidFill>
                  <a:srgbClr val="0000FF"/>
                </a:solidFill>
                <a:latin typeface="Times New Roman" panose="02020603050405020304" pitchFamily="18" charset="0"/>
              </a:rPr>
              <a:t>+ </a:t>
            </a:r>
            <a:r>
              <a:rPr lang="nl-NL" altLang="vi-VN" sz="2800" dirty="0">
                <a:solidFill>
                  <a:srgbClr val="0000FF"/>
                </a:solidFill>
                <a:latin typeface="Times New Roman" panose="02020603050405020304" pitchFamily="18" charset="0"/>
              </a:rPr>
              <a:t>Các NST tồn tại thành từng cặp NST tương đồng gồm 2 NST giống nhau về hình dạng, kích thước, nhưng khác nhau về nguồn gốc.</a:t>
            </a:r>
          </a:p>
          <a:p>
            <a:pPr eaLnBrk="1" hangingPunct="1"/>
            <a:r>
              <a:rPr lang="nl-NL" altLang="vi-VN" sz="2800" dirty="0">
                <a:solidFill>
                  <a:srgbClr val="0000FF"/>
                </a:solidFill>
                <a:latin typeface="Times New Roman" panose="02020603050405020304" pitchFamily="18" charset="0"/>
              </a:rPr>
              <a:t>+ Bộ NST lưỡng bội (2n) là bộ NST chứa các cặp NST tương đồng</a:t>
            </a:r>
          </a:p>
          <a:p>
            <a:pPr eaLnBrk="1" hangingPunct="1"/>
            <a:r>
              <a:rPr lang="nl-NL" altLang="vi-VN" sz="2800" b="1" dirty="0">
                <a:solidFill>
                  <a:srgbClr val="0000FF"/>
                </a:solidFill>
                <a:latin typeface="Times New Roman" panose="02020603050405020304" pitchFamily="18" charset="0"/>
              </a:rPr>
              <a:t>* Trong tế bào giao tử (trứng, tinh trùng) và thể định hướng</a:t>
            </a:r>
          </a:p>
          <a:p>
            <a:pPr eaLnBrk="1" hangingPunct="1"/>
            <a:r>
              <a:rPr lang="nl-NL" altLang="vi-VN" sz="2800" dirty="0">
                <a:solidFill>
                  <a:srgbClr val="0000FF"/>
                </a:solidFill>
                <a:latin typeface="Times New Roman" panose="02020603050405020304" pitchFamily="18" charset="0"/>
              </a:rPr>
              <a:t>+ Bộ NST đơn bội (n) là b</a:t>
            </a:r>
            <a:r>
              <a:rPr lang="en-US" altLang="vi-VN" sz="2800" dirty="0">
                <a:solidFill>
                  <a:srgbClr val="0000FF"/>
                </a:solidFill>
                <a:latin typeface="Times New Roman" panose="02020603050405020304" pitchFamily="18" charset="0"/>
              </a:rPr>
              <a:t>ộ NST </a:t>
            </a:r>
            <a:r>
              <a:rPr lang="en-US" altLang="vi-VN" sz="2800" dirty="0" err="1">
                <a:solidFill>
                  <a:srgbClr val="0000FF"/>
                </a:solidFill>
                <a:latin typeface="Times New Roman" panose="02020603050405020304" pitchFamily="18" charset="0"/>
              </a:rPr>
              <a:t>chỉ</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chứa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một</a:t>
            </a:r>
            <a:r>
              <a:rPr lang="en-US" altLang="vi-VN" sz="2800" dirty="0">
                <a:solidFill>
                  <a:srgbClr val="0000FF"/>
                </a:solidFill>
                <a:latin typeface="Times New Roman" panose="02020603050405020304" pitchFamily="18" charset="0"/>
              </a:rPr>
              <a:t> NST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mỗi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cặp</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tương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đồng</a:t>
            </a:r>
            <a:r>
              <a:rPr lang="en-US" altLang="vi-VN" sz="2800" dirty="0">
                <a:solidFill>
                  <a:srgbClr val="0000FF"/>
                </a:solidFill>
                <a:latin typeface="Times New Roman" panose="02020603050405020304" pitchFamily="18" charset="0"/>
              </a:rPr>
              <a:t>.</a:t>
            </a:r>
            <a:endParaRPr lang="nl-NL" altLang="vi-VN" sz="2800" dirty="0">
              <a:solidFill>
                <a:srgbClr val="0000FF"/>
              </a:solidFill>
              <a:latin typeface="Times New Roman" panose="02020603050405020304" pitchFamily="18" charset="0"/>
            </a:endParaRPr>
          </a:p>
        </p:txBody>
      </p:sp>
      <p:sp>
        <p:nvSpPr>
          <p:cNvPr id="7172" name="Text Box 12">
            <a:extLst>
              <a:ext uri="{FF2B5EF4-FFF2-40B4-BE49-F238E27FC236}">
                <a16:creationId xmlns:a16="http://schemas.microsoft.com/office/drawing/2014/main" id="{31337ABC-FF07-4ECE-8AF1-1242EDA5FE63}"/>
              </a:ext>
            </a:extLst>
          </p:cNvPr>
          <p:cNvSpPr txBox="1">
            <a:spLocks noChangeArrowheads="1"/>
          </p:cNvSpPr>
          <p:nvPr/>
        </p:nvSpPr>
        <p:spPr bwMode="auto">
          <a:xfrm>
            <a:off x="7696200" y="3517"/>
            <a:ext cx="60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4000" b="1">
                <a:solidFill>
                  <a:srgbClr val="FF0000"/>
                </a:solidFill>
                <a:latin typeface="VNI-Aptima" pitchFamily="2" charset="0"/>
                <a:sym typeface="Wingdings" panose="05000000000000000000" pitchFamily="2" charset="2"/>
              </a:rPr>
              <a:t> </a:t>
            </a:r>
            <a:endParaRPr lang="en-US" altLang="vi-VN" sz="4000" b="1" dirty="0">
              <a:solidFill>
                <a:srgbClr val="FF0000"/>
              </a:solidFill>
              <a:latin typeface="VNI-Aptima" pitchFamily="2" charset="0"/>
              <a:sym typeface="Wingdings" panose="05000000000000000000" pitchFamily="2" charset="2"/>
            </a:endParaRPr>
          </a:p>
        </p:txBody>
      </p:sp>
      <p:sp>
        <p:nvSpPr>
          <p:cNvPr id="12" name="TextBox 11"/>
          <p:cNvSpPr txBox="1"/>
          <p:nvPr/>
        </p:nvSpPr>
        <p:spPr>
          <a:xfrm>
            <a:off x="96129" y="98405"/>
            <a:ext cx="7063581" cy="461665"/>
          </a:xfrm>
          <a:prstGeom prst="rect">
            <a:avLst/>
          </a:prstGeom>
          <a:gradFill>
            <a:gsLst>
              <a:gs pos="0">
                <a:srgbClr val="FFCC99"/>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400" b="1" dirty="0">
                <a:solidFill>
                  <a:srgbClr val="0000CC"/>
                </a:solidFill>
                <a:latin typeface="Times New Roman" panose="02020603050405020304" pitchFamily="18" charset="0"/>
              </a:rPr>
              <a:t>I. TÍNH ĐẶC TRƯNG CỦA BỘ NHIỄM SẮC THỂ</a:t>
            </a:r>
          </a:p>
        </p:txBody>
      </p:sp>
    </p:spTree>
    <p:extLst>
      <p:ext uri="{BB962C8B-B14F-4D97-AF65-F5344CB8AC3E}">
        <p14:creationId xmlns:p14="http://schemas.microsoft.com/office/powerpoint/2010/main" val="27198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ircle(in)">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ircle(in)">
                                      <p:cBhvr>
                                        <p:cTn id="12" dur="2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ircle(in)">
                                      <p:cBhvr>
                                        <p:cTn id="17" dur="2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circle(in)">
                                      <p:cBhvr>
                                        <p:cTn id="22" dur="20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circle(in)">
                                      <p:cBhvr>
                                        <p:cTn id="27"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a:extLst>
              <a:ext uri="{FF2B5EF4-FFF2-40B4-BE49-F238E27FC236}">
                <a16:creationId xmlns:a16="http://schemas.microsoft.com/office/drawing/2014/main" id="{64167741-434A-45AA-B3BE-D8E039D999EE}"/>
              </a:ext>
            </a:extLst>
          </p:cNvPr>
          <p:cNvSpPr>
            <a:spLocks noChangeArrowheads="1"/>
          </p:cNvSpPr>
          <p:nvPr/>
        </p:nvSpPr>
        <p:spPr bwMode="auto">
          <a:xfrm>
            <a:off x="76200" y="1697705"/>
            <a:ext cx="8763000" cy="208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40000"/>
              </a:lnSpc>
            </a:pPr>
            <a:r>
              <a:rPr lang="nl-NL" altLang="vi-VN" sz="2800" b="1" dirty="0">
                <a:solidFill>
                  <a:srgbClr val="0033CC"/>
                </a:solidFill>
              </a:rPr>
              <a:t>* </a:t>
            </a:r>
            <a:r>
              <a:rPr lang="nl-NL" altLang="vi-VN" sz="3200" dirty="0">
                <a:solidFill>
                  <a:srgbClr val="0033CC"/>
                </a:solidFill>
                <a:latin typeface="Times New Roman" panose="02020603050405020304" pitchFamily="18" charset="0"/>
                <a:cs typeface="Times New Roman" panose="02020603050405020304" pitchFamily="18" charset="0"/>
              </a:rPr>
              <a:t>Bộ NST của mỗi loài đặc trưng về số lượng, hình dạng và cấu trúc của NST, trong đó đặc trưng về cấu trúc là quan trọng nhất.</a:t>
            </a:r>
            <a:endParaRPr lang="en-US" altLang="vi-VN" sz="32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69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il_fi" descr="Y-chromosome">
            <a:extLst>
              <a:ext uri="{FF2B5EF4-FFF2-40B4-BE49-F238E27FC236}">
                <a16:creationId xmlns:a16="http://schemas.microsoft.com/office/drawing/2014/main" id="{1048780B-4B79-4DC5-AFAA-05AD81C7E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1662"/>
            <a:ext cx="38862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l_fi" descr="chromosome">
            <a:extLst>
              <a:ext uri="{FF2B5EF4-FFF2-40B4-BE49-F238E27FC236}">
                <a16:creationId xmlns:a16="http://schemas.microsoft.com/office/drawing/2014/main" id="{57F48089-85A0-4599-BB89-50AAF0DCF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36576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2">
            <a:extLst>
              <a:ext uri="{FF2B5EF4-FFF2-40B4-BE49-F238E27FC236}">
                <a16:creationId xmlns:a16="http://schemas.microsoft.com/office/drawing/2014/main" id="{0E92DD7E-58DE-4A7B-ADC7-F2FB532B723C}"/>
              </a:ext>
            </a:extLst>
          </p:cNvPr>
          <p:cNvSpPr>
            <a:spLocks noChangeArrowheads="1"/>
          </p:cNvSpPr>
          <p:nvPr/>
        </p:nvSpPr>
        <p:spPr bwMode="auto">
          <a:xfrm>
            <a:off x="533400" y="4876800"/>
            <a:ext cx="7772400" cy="685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Nhiễm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sắc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thể</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quan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sát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dưới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kính</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hiển</a:t>
            </a:r>
            <a:r>
              <a:rPr lang="en-US" altLang="vi-VN" sz="2800" b="1" dirty="0">
                <a:latin typeface="Times New Roman" panose="02020603050405020304" pitchFamily="18" charset="0"/>
              </a:rPr>
              <a:t> vi </a:t>
            </a:r>
          </a:p>
        </p:txBody>
      </p:sp>
      <p:sp>
        <p:nvSpPr>
          <p:cNvPr id="11" name="TextBox 10"/>
          <p:cNvSpPr txBox="1"/>
          <p:nvPr/>
        </p:nvSpPr>
        <p:spPr>
          <a:xfrm>
            <a:off x="300271" y="626238"/>
            <a:ext cx="5544855" cy="461665"/>
          </a:xfrm>
          <a:prstGeom prst="rect">
            <a:avLst/>
          </a:prstGeom>
          <a:gradFill>
            <a:gsLst>
              <a:gs pos="0">
                <a:srgbClr val="CCFF99"/>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400" b="1" dirty="0">
                <a:solidFill>
                  <a:srgbClr val="0000CC"/>
                </a:solidFill>
                <a:latin typeface="Times New Roman" panose="02020603050405020304" pitchFamily="18" charset="0"/>
              </a:rPr>
              <a:t>II. CẤU TRÚC CỦA NHIỄM SẮC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inh hoa 2">
            <a:hlinkClick r:id="rId2" action="ppaction://hlinksldjump"/>
            <a:extLst>
              <a:ext uri="{FF2B5EF4-FFF2-40B4-BE49-F238E27FC236}">
                <a16:creationId xmlns:a16="http://schemas.microsoft.com/office/drawing/2014/main" id="{3B34D9F8-5504-4FB6-90D4-B7EB0CF0F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749" t="69749"/>
          <a:stretch>
            <a:fillRect/>
          </a:stretch>
        </p:blipFill>
        <p:spPr bwMode="auto">
          <a:xfrm>
            <a:off x="6477000" y="4857750"/>
            <a:ext cx="2667000" cy="2000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5" name="Picture 5" descr="8">
            <a:extLst>
              <a:ext uri="{FF2B5EF4-FFF2-40B4-BE49-F238E27FC236}">
                <a16:creationId xmlns:a16="http://schemas.microsoft.com/office/drawing/2014/main" id="{049B87D3-C455-4D88-A283-49B40062A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49" r="9731"/>
          <a:stretch>
            <a:fillRect/>
          </a:stretch>
        </p:blipFill>
        <p:spPr bwMode="auto">
          <a:xfrm>
            <a:off x="3962400" y="762000"/>
            <a:ext cx="5181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a:extLst>
              <a:ext uri="{FF2B5EF4-FFF2-40B4-BE49-F238E27FC236}">
                <a16:creationId xmlns:a16="http://schemas.microsoft.com/office/drawing/2014/main" id="{CBFA1149-B28A-49F5-BC25-E8EDF17CFB47}"/>
              </a:ext>
            </a:extLst>
          </p:cNvPr>
          <p:cNvSpPr>
            <a:spLocks noChangeArrowheads="1"/>
          </p:cNvSpPr>
          <p:nvPr/>
        </p:nvSpPr>
        <p:spPr bwMode="auto">
          <a:xfrm>
            <a:off x="7391400" y="5715000"/>
            <a:ext cx="167640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dirty="0" err="1">
                <a:solidFill>
                  <a:srgbClr val="CC0099"/>
                </a:solidFill>
              </a:rPr>
              <a:t>Crômatit</a:t>
            </a:r>
            <a:endParaRPr lang="en-US" altLang="vi-VN" sz="2400" b="1" dirty="0">
              <a:solidFill>
                <a:srgbClr val="CC0099"/>
              </a:solidFill>
            </a:endParaRPr>
          </a:p>
        </p:txBody>
      </p:sp>
      <p:sp>
        <p:nvSpPr>
          <p:cNvPr id="13322" name="Rectangle 10">
            <a:extLst>
              <a:ext uri="{FF2B5EF4-FFF2-40B4-BE49-F238E27FC236}">
                <a16:creationId xmlns:a16="http://schemas.microsoft.com/office/drawing/2014/main" id="{274084A7-7C12-49AF-84FF-2A037415E62D}"/>
              </a:ext>
            </a:extLst>
          </p:cNvPr>
          <p:cNvSpPr>
            <a:spLocks noChangeArrowheads="1"/>
          </p:cNvSpPr>
          <p:nvPr/>
        </p:nvSpPr>
        <p:spPr bwMode="auto">
          <a:xfrm>
            <a:off x="7391400" y="2590800"/>
            <a:ext cx="1752600"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dirty="0" err="1">
                <a:solidFill>
                  <a:srgbClr val="CC0099"/>
                </a:solidFill>
              </a:rPr>
              <a:t>Tâm</a:t>
            </a:r>
            <a:r>
              <a:rPr lang="en-US" altLang="vi-VN" sz="2400" b="1" dirty="0">
                <a:solidFill>
                  <a:srgbClr val="CC0099"/>
                </a:solidFill>
              </a:rPr>
              <a:t> </a:t>
            </a:r>
            <a:r>
              <a:rPr lang="en-US" altLang="vi-VN" sz="2400" b="1" dirty="0" err="1">
                <a:solidFill>
                  <a:srgbClr val="CC0099"/>
                </a:solidFill>
              </a:rPr>
              <a:t>Động</a:t>
            </a:r>
            <a:endParaRPr lang="en-US" altLang="vi-VN" sz="2400" b="1" dirty="0">
              <a:solidFill>
                <a:srgbClr val="CC0099"/>
              </a:solidFill>
            </a:endParaRPr>
          </a:p>
        </p:txBody>
      </p:sp>
      <p:sp>
        <p:nvSpPr>
          <p:cNvPr id="13" name="AutoShape 8">
            <a:extLst>
              <a:ext uri="{FF2B5EF4-FFF2-40B4-BE49-F238E27FC236}">
                <a16:creationId xmlns:a16="http://schemas.microsoft.com/office/drawing/2014/main" id="{FEFAD3B5-C394-4D76-B0A2-53685AF2A864}"/>
              </a:ext>
            </a:extLst>
          </p:cNvPr>
          <p:cNvSpPr>
            <a:spLocks noChangeArrowheads="1"/>
          </p:cNvSpPr>
          <p:nvPr/>
        </p:nvSpPr>
        <p:spPr bwMode="auto">
          <a:xfrm>
            <a:off x="2286000" y="1524000"/>
            <a:ext cx="2590800" cy="1600200"/>
          </a:xfrm>
          <a:prstGeom prst="wedgeEllipseCallout">
            <a:avLst>
              <a:gd name="adj1" fmla="val 118712"/>
              <a:gd name="adj2" fmla="val 41004"/>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000" b="1" dirty="0" err="1">
                <a:solidFill>
                  <a:srgbClr val="0033CC"/>
                </a:solidFill>
                <a:cs typeface="Arial" panose="020B0604020202020204" pitchFamily="34" charset="0"/>
              </a:rPr>
              <a:t>Tâm</a:t>
            </a:r>
            <a:r>
              <a:rPr lang="en-US" altLang="vi-VN" sz="2000" b="1" dirty="0">
                <a:solidFill>
                  <a:srgbClr val="0033CC"/>
                </a:solidFill>
                <a:cs typeface="Arial" panose="020B0604020202020204" pitchFamily="34" charset="0"/>
              </a:rPr>
              <a:t> </a:t>
            </a:r>
            <a:r>
              <a:rPr lang="en-US" altLang="vi-VN" sz="2000" b="1" dirty="0" err="1">
                <a:solidFill>
                  <a:srgbClr val="0033CC"/>
                </a:solidFill>
                <a:cs typeface="Arial" panose="020B0604020202020204" pitchFamily="34" charset="0"/>
              </a:rPr>
              <a:t>động</a:t>
            </a:r>
            <a:r>
              <a:rPr lang="en-US" altLang="vi-VN" sz="2000" b="1" dirty="0">
                <a:solidFill>
                  <a:srgbClr val="0033CC"/>
                </a:solidFill>
                <a:cs typeface="Arial" panose="020B0604020202020204" pitchFamily="34" charset="0"/>
              </a:rPr>
              <a:t> </a:t>
            </a:r>
            <a:r>
              <a:rPr lang="en-US" altLang="vi-VN" sz="2000" b="1" dirty="0" err="1">
                <a:solidFill>
                  <a:srgbClr val="0033CC"/>
                </a:solidFill>
                <a:cs typeface="Arial" panose="020B0604020202020204" pitchFamily="34" charset="0"/>
              </a:rPr>
              <a:t>giữ</a:t>
            </a:r>
            <a:r>
              <a:rPr lang="en-US" altLang="vi-VN" sz="2000" b="1" dirty="0">
                <a:solidFill>
                  <a:srgbClr val="0033CC"/>
                </a:solidFill>
                <a:cs typeface="Arial" panose="020B0604020202020204" pitchFamily="34" charset="0"/>
              </a:rPr>
              <a:t> </a:t>
            </a:r>
            <a:r>
              <a:rPr lang="en-US" altLang="vi-VN" sz="2000" b="1" dirty="0" err="1">
                <a:solidFill>
                  <a:srgbClr val="0033CC"/>
                </a:solidFill>
                <a:cs typeface="Arial" panose="020B0604020202020204" pitchFamily="34" charset="0"/>
              </a:rPr>
              <a:t>vai</a:t>
            </a:r>
            <a:r>
              <a:rPr lang="en-US" altLang="vi-VN" sz="2000" b="1" dirty="0">
                <a:solidFill>
                  <a:srgbClr val="0033CC"/>
                </a:solidFill>
                <a:cs typeface="Arial" panose="020B0604020202020204" pitchFamily="34" charset="0"/>
              </a:rPr>
              <a:t> </a:t>
            </a:r>
            <a:r>
              <a:rPr lang="en-US" altLang="vi-VN" sz="2000" b="1" dirty="0" err="1">
                <a:solidFill>
                  <a:srgbClr val="0033CC"/>
                </a:solidFill>
                <a:cs typeface="Arial" panose="020B0604020202020204" pitchFamily="34" charset="0"/>
              </a:rPr>
              <a:t>trò</a:t>
            </a:r>
            <a:r>
              <a:rPr lang="en-US" altLang="vi-VN" sz="2000" b="1" dirty="0">
                <a:solidFill>
                  <a:srgbClr val="0033CC"/>
                </a:solidFill>
                <a:cs typeface="Arial" panose="020B0604020202020204" pitchFamily="34" charset="0"/>
              </a:rPr>
              <a:t> </a:t>
            </a:r>
            <a:r>
              <a:rPr lang="en-US" altLang="vi-VN" sz="2000" b="1" dirty="0" err="1">
                <a:solidFill>
                  <a:srgbClr val="0033CC"/>
                </a:solidFill>
                <a:cs typeface="Arial" panose="020B0604020202020204" pitchFamily="34" charset="0"/>
              </a:rPr>
              <a:t>gì</a:t>
            </a:r>
            <a:r>
              <a:rPr lang="en-US" altLang="vi-VN" sz="2000" b="1" dirty="0">
                <a:solidFill>
                  <a:srgbClr val="0033CC"/>
                </a:solidFill>
                <a:cs typeface="Arial" panose="020B0604020202020204" pitchFamily="34" charset="0"/>
              </a:rPr>
              <a:t> </a:t>
            </a:r>
            <a:r>
              <a:rPr lang="en-US" altLang="vi-VN" sz="2000" b="1" dirty="0" err="1">
                <a:solidFill>
                  <a:srgbClr val="0033CC"/>
                </a:solidFill>
                <a:cs typeface="Arial" panose="020B0604020202020204" pitchFamily="34" charset="0"/>
              </a:rPr>
              <a:t>đối</a:t>
            </a:r>
            <a:r>
              <a:rPr lang="en-US" altLang="vi-VN" sz="2000" b="1" dirty="0">
                <a:solidFill>
                  <a:srgbClr val="0033CC"/>
                </a:solidFill>
                <a:cs typeface="Arial" panose="020B0604020202020204" pitchFamily="34" charset="0"/>
              </a:rPr>
              <a:t> </a:t>
            </a:r>
            <a:r>
              <a:rPr lang="en-US" altLang="vi-VN" sz="2000" b="1" dirty="0" err="1">
                <a:solidFill>
                  <a:srgbClr val="0033CC"/>
                </a:solidFill>
                <a:cs typeface="Arial" panose="020B0604020202020204" pitchFamily="34" charset="0"/>
              </a:rPr>
              <a:t>với</a:t>
            </a:r>
            <a:r>
              <a:rPr lang="en-US" altLang="vi-VN" sz="2000" b="1" dirty="0">
                <a:solidFill>
                  <a:srgbClr val="0033CC"/>
                </a:solidFill>
                <a:cs typeface="Arial" panose="020B0604020202020204" pitchFamily="34" charset="0"/>
              </a:rPr>
              <a:t> NST?</a:t>
            </a:r>
          </a:p>
        </p:txBody>
      </p:sp>
      <p:sp>
        <p:nvSpPr>
          <p:cNvPr id="14" name="AutoShape 15">
            <a:extLst>
              <a:ext uri="{FF2B5EF4-FFF2-40B4-BE49-F238E27FC236}">
                <a16:creationId xmlns:a16="http://schemas.microsoft.com/office/drawing/2014/main" id="{2B90C278-0064-45F8-8D0E-93495C8460C8}"/>
              </a:ext>
            </a:extLst>
          </p:cNvPr>
          <p:cNvSpPr>
            <a:spLocks noChangeArrowheads="1"/>
          </p:cNvSpPr>
          <p:nvPr/>
        </p:nvSpPr>
        <p:spPr bwMode="auto">
          <a:xfrm>
            <a:off x="914400" y="3245285"/>
            <a:ext cx="2743200" cy="1981200"/>
          </a:xfrm>
          <a:prstGeom prst="wedgeRoundRectCallout">
            <a:avLst>
              <a:gd name="adj1" fmla="val 159461"/>
              <a:gd name="adj2" fmla="val -64369"/>
              <a:gd name="adj3" fmla="val 16667"/>
            </a:avLst>
          </a:prstGeom>
          <a:solidFill>
            <a:srgbClr val="FFFF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15000"/>
              </a:spcBef>
            </a:pPr>
            <a:r>
              <a:rPr lang="en-US" altLang="vi-VN" sz="2200" dirty="0" err="1">
                <a:cs typeface="Arial" panose="020B0604020202020204" pitchFamily="34" charset="0"/>
              </a:rPr>
              <a:t>Tâm</a:t>
            </a:r>
            <a:r>
              <a:rPr lang="en-US" altLang="vi-VN" sz="2200" dirty="0">
                <a:cs typeface="Arial" panose="020B0604020202020204" pitchFamily="34" charset="0"/>
              </a:rPr>
              <a:t> </a:t>
            </a:r>
            <a:r>
              <a:rPr lang="en-US" altLang="vi-VN" sz="2200" dirty="0" err="1">
                <a:cs typeface="Arial" panose="020B0604020202020204" pitchFamily="34" charset="0"/>
              </a:rPr>
              <a:t>động</a:t>
            </a:r>
            <a:r>
              <a:rPr lang="en-US" altLang="vi-VN" sz="2200" dirty="0">
                <a:cs typeface="Arial" panose="020B0604020202020204" pitchFamily="34" charset="0"/>
              </a:rPr>
              <a:t> </a:t>
            </a:r>
            <a:r>
              <a:rPr lang="en-US" altLang="vi-VN" sz="2200" dirty="0" err="1">
                <a:cs typeface="Arial" panose="020B0604020202020204" pitchFamily="34" charset="0"/>
              </a:rPr>
              <a:t>là</a:t>
            </a:r>
            <a:r>
              <a:rPr lang="en-US" altLang="vi-VN" sz="2200" dirty="0">
                <a:cs typeface="Arial" panose="020B0604020202020204" pitchFamily="34" charset="0"/>
              </a:rPr>
              <a:t> </a:t>
            </a:r>
            <a:r>
              <a:rPr lang="en-US" altLang="vi-VN" sz="2200" dirty="0" err="1">
                <a:cs typeface="Arial" panose="020B0604020202020204" pitchFamily="34" charset="0"/>
              </a:rPr>
              <a:t>điểm</a:t>
            </a:r>
            <a:r>
              <a:rPr lang="en-US" altLang="vi-VN" sz="2200" dirty="0">
                <a:cs typeface="Arial" panose="020B0604020202020204" pitchFamily="34" charset="0"/>
              </a:rPr>
              <a:t> </a:t>
            </a:r>
          </a:p>
          <a:p>
            <a:pPr algn="ctr" eaLnBrk="1" hangingPunct="1">
              <a:lnSpc>
                <a:spcPct val="110000"/>
              </a:lnSpc>
            </a:pPr>
            <a:r>
              <a:rPr lang="en-US" altLang="vi-VN" sz="2200" dirty="0" err="1">
                <a:cs typeface="Arial" panose="020B0604020202020204" pitchFamily="34" charset="0"/>
              </a:rPr>
              <a:t>đính</a:t>
            </a:r>
            <a:r>
              <a:rPr lang="en-US" altLang="vi-VN" sz="2200" dirty="0">
                <a:cs typeface="Arial" panose="020B0604020202020204" pitchFamily="34" charset="0"/>
              </a:rPr>
              <a:t> NST </a:t>
            </a:r>
            <a:r>
              <a:rPr lang="en-US" altLang="vi-VN" sz="2200" dirty="0" err="1">
                <a:cs typeface="Arial" panose="020B0604020202020204" pitchFamily="34" charset="0"/>
              </a:rPr>
              <a:t>vào</a:t>
            </a:r>
            <a:r>
              <a:rPr lang="en-US" altLang="vi-VN" sz="2200" dirty="0">
                <a:cs typeface="Arial" panose="020B0604020202020204" pitchFamily="34" charset="0"/>
              </a:rPr>
              <a:t> </a:t>
            </a:r>
            <a:r>
              <a:rPr lang="en-US" altLang="vi-VN" sz="2200" dirty="0" err="1">
                <a:cs typeface="Arial" panose="020B0604020202020204" pitchFamily="34" charset="0"/>
              </a:rPr>
              <a:t>sợi</a:t>
            </a:r>
            <a:r>
              <a:rPr lang="en-US" altLang="vi-VN" sz="2200" dirty="0">
                <a:cs typeface="Arial" panose="020B0604020202020204" pitchFamily="34" charset="0"/>
              </a:rPr>
              <a:t> </a:t>
            </a:r>
          </a:p>
          <a:p>
            <a:pPr algn="ctr" eaLnBrk="1" hangingPunct="1">
              <a:lnSpc>
                <a:spcPct val="110000"/>
              </a:lnSpc>
            </a:pPr>
            <a:r>
              <a:rPr lang="en-US" altLang="vi-VN" sz="2200" dirty="0" err="1">
                <a:cs typeface="Arial" panose="020B0604020202020204" pitchFamily="34" charset="0"/>
              </a:rPr>
              <a:t>tơ</a:t>
            </a:r>
            <a:r>
              <a:rPr lang="en-US" altLang="vi-VN" sz="2200" dirty="0">
                <a:cs typeface="Arial" panose="020B0604020202020204" pitchFamily="34" charset="0"/>
              </a:rPr>
              <a:t> </a:t>
            </a:r>
            <a:r>
              <a:rPr lang="en-US" altLang="vi-VN" sz="2200" dirty="0" err="1">
                <a:cs typeface="Arial" panose="020B0604020202020204" pitchFamily="34" charset="0"/>
              </a:rPr>
              <a:t>vô</a:t>
            </a:r>
            <a:r>
              <a:rPr lang="en-US" altLang="vi-VN" sz="2200" dirty="0">
                <a:cs typeface="Arial" panose="020B0604020202020204" pitchFamily="34" charset="0"/>
              </a:rPr>
              <a:t> </a:t>
            </a:r>
            <a:r>
              <a:rPr lang="en-US" altLang="vi-VN" sz="2200" dirty="0" err="1">
                <a:cs typeface="Arial" panose="020B0604020202020204" pitchFamily="34" charset="0"/>
              </a:rPr>
              <a:t>sắc</a:t>
            </a:r>
            <a:r>
              <a:rPr lang="en-US" altLang="vi-VN" sz="2200" dirty="0">
                <a:cs typeface="Arial" panose="020B0604020202020204" pitchFamily="34" charset="0"/>
              </a:rPr>
              <a:t> </a:t>
            </a:r>
            <a:r>
              <a:rPr lang="en-US" altLang="vi-VN" sz="2200" dirty="0" err="1">
                <a:cs typeface="Arial" panose="020B0604020202020204" pitchFamily="34" charset="0"/>
              </a:rPr>
              <a:t>trong</a:t>
            </a:r>
            <a:r>
              <a:rPr lang="en-US" altLang="vi-VN" sz="2200" dirty="0">
                <a:cs typeface="Arial" panose="020B0604020202020204" pitchFamily="34" charset="0"/>
              </a:rPr>
              <a:t> </a:t>
            </a:r>
          </a:p>
          <a:p>
            <a:pPr algn="ctr" eaLnBrk="1" hangingPunct="1">
              <a:lnSpc>
                <a:spcPct val="110000"/>
              </a:lnSpc>
            </a:pPr>
            <a:r>
              <a:rPr lang="en-US" altLang="vi-VN" sz="2200" dirty="0" err="1">
                <a:cs typeface="Arial" panose="020B0604020202020204" pitchFamily="34" charset="0"/>
              </a:rPr>
              <a:t>thoi</a:t>
            </a:r>
            <a:r>
              <a:rPr lang="en-US" altLang="vi-VN" sz="2200" dirty="0">
                <a:cs typeface="Arial" panose="020B0604020202020204" pitchFamily="34" charset="0"/>
              </a:rPr>
              <a:t> </a:t>
            </a:r>
            <a:r>
              <a:rPr lang="en-US" altLang="vi-VN" sz="2200" dirty="0" err="1">
                <a:cs typeface="Arial" panose="020B0604020202020204" pitchFamily="34" charset="0"/>
              </a:rPr>
              <a:t>phân</a:t>
            </a:r>
            <a:r>
              <a:rPr lang="en-US" altLang="vi-VN" sz="2200" dirty="0">
                <a:cs typeface="Arial" panose="020B0604020202020204" pitchFamily="34" charset="0"/>
              </a:rPr>
              <a:t> </a:t>
            </a:r>
            <a:r>
              <a:rPr lang="en-US" altLang="vi-VN" sz="2200" dirty="0" err="1">
                <a:cs typeface="Arial" panose="020B0604020202020204" pitchFamily="34" charset="0"/>
              </a:rPr>
              <a:t>bào</a:t>
            </a:r>
            <a:r>
              <a:rPr lang="en-US" altLang="vi-VN" sz="2200" dirty="0">
                <a:cs typeface="Arial" panose="020B0604020202020204" pitchFamily="34" charset="0"/>
              </a:rPr>
              <a:t> </a:t>
            </a:r>
            <a:endParaRPr lang="en-US" altLang="vi-VN" sz="2200" dirty="0">
              <a:latin typeface="VNI-Times"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slide(fromBottom)">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barn(inHorizontal)">
                                      <p:cBhvr>
                                        <p:cTn id="12" dur="500"/>
                                        <p:tgtEl>
                                          <p:spTgt spid="133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xit" presetSubtype="16" fill="hold" grpId="1" nodeType="clickEffect">
                                  <p:stCondLst>
                                    <p:cond delay="0"/>
                                  </p:stCondLst>
                                  <p:childTnLst>
                                    <p:animEffect transition="out" filter="plus(i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13322" grpId="0" animBg="1"/>
      <p:bldP spid="13" grpId="0" animBg="1"/>
      <p:bldP spid="13" grpId="1"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13">
            <a:extLst>
              <a:ext uri="{FF2B5EF4-FFF2-40B4-BE49-F238E27FC236}">
                <a16:creationId xmlns:a16="http://schemas.microsoft.com/office/drawing/2014/main" id="{4656AD0D-6402-4170-9B12-87966576A8DA}"/>
              </a:ext>
            </a:extLst>
          </p:cNvPr>
          <p:cNvSpPr>
            <a:spLocks noChangeArrowheads="1"/>
          </p:cNvSpPr>
          <p:nvPr/>
        </p:nvSpPr>
        <p:spPr bwMode="auto">
          <a:xfrm rot="-1184162">
            <a:off x="6262688" y="1481138"/>
            <a:ext cx="609600" cy="12303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63" name="Oval 14">
            <a:extLst>
              <a:ext uri="{FF2B5EF4-FFF2-40B4-BE49-F238E27FC236}">
                <a16:creationId xmlns:a16="http://schemas.microsoft.com/office/drawing/2014/main" id="{C70C896B-129F-4287-A4D9-3D56FAD12405}"/>
              </a:ext>
            </a:extLst>
          </p:cNvPr>
          <p:cNvSpPr>
            <a:spLocks noChangeArrowheads="1"/>
          </p:cNvSpPr>
          <p:nvPr/>
        </p:nvSpPr>
        <p:spPr bwMode="auto">
          <a:xfrm rot="-1741360">
            <a:off x="2676525" y="1443038"/>
            <a:ext cx="762000" cy="29591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64" name="Oval 17">
            <a:extLst>
              <a:ext uri="{FF2B5EF4-FFF2-40B4-BE49-F238E27FC236}">
                <a16:creationId xmlns:a16="http://schemas.microsoft.com/office/drawing/2014/main" id="{CFC38B8D-43B6-4C1F-86D9-B32ED98C526A}"/>
              </a:ext>
            </a:extLst>
          </p:cNvPr>
          <p:cNvSpPr>
            <a:spLocks noChangeArrowheads="1"/>
          </p:cNvSpPr>
          <p:nvPr/>
        </p:nvSpPr>
        <p:spPr bwMode="auto">
          <a:xfrm rot="1302230">
            <a:off x="4165600" y="1450975"/>
            <a:ext cx="733425" cy="29178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65" name="Oval 18">
            <a:extLst>
              <a:ext uri="{FF2B5EF4-FFF2-40B4-BE49-F238E27FC236}">
                <a16:creationId xmlns:a16="http://schemas.microsoft.com/office/drawing/2014/main" id="{290FC08B-5B04-4B8B-9909-006EAC598356}"/>
              </a:ext>
            </a:extLst>
          </p:cNvPr>
          <p:cNvSpPr>
            <a:spLocks noChangeArrowheads="1"/>
          </p:cNvSpPr>
          <p:nvPr/>
        </p:nvSpPr>
        <p:spPr bwMode="auto">
          <a:xfrm>
            <a:off x="3686175" y="3948113"/>
            <a:ext cx="428625" cy="3365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81" name="Text Box 21">
            <a:extLst>
              <a:ext uri="{FF2B5EF4-FFF2-40B4-BE49-F238E27FC236}">
                <a16:creationId xmlns:a16="http://schemas.microsoft.com/office/drawing/2014/main" id="{671DAC4B-7E5C-4C0D-8517-937E5C6244E5}"/>
              </a:ext>
            </a:extLst>
          </p:cNvPr>
          <p:cNvSpPr txBox="1">
            <a:spLocks noChangeArrowheads="1"/>
          </p:cNvSpPr>
          <p:nvPr/>
        </p:nvSpPr>
        <p:spPr bwMode="auto">
          <a:xfrm>
            <a:off x="2743200" y="4692650"/>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3333FF"/>
                </a:solidFill>
              </a:rPr>
              <a:t>Eo thứ 1 ( tâm động )</a:t>
            </a:r>
          </a:p>
        </p:txBody>
      </p:sp>
      <p:sp>
        <p:nvSpPr>
          <p:cNvPr id="15382" name="Text Box 22">
            <a:extLst>
              <a:ext uri="{FF2B5EF4-FFF2-40B4-BE49-F238E27FC236}">
                <a16:creationId xmlns:a16="http://schemas.microsoft.com/office/drawing/2014/main" id="{D82ADCFB-ADE1-4B09-91CC-D18E7EF579B2}"/>
              </a:ext>
            </a:extLst>
          </p:cNvPr>
          <p:cNvSpPr txBox="1">
            <a:spLocks noChangeArrowheads="1"/>
          </p:cNvSpPr>
          <p:nvPr/>
        </p:nvSpPr>
        <p:spPr bwMode="auto">
          <a:xfrm>
            <a:off x="6934200" y="1035050"/>
            <a:ext cx="2055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3333FF"/>
                </a:solidFill>
              </a:rPr>
              <a:t>Eo thứ 2</a:t>
            </a:r>
          </a:p>
        </p:txBody>
      </p:sp>
      <p:sp>
        <p:nvSpPr>
          <p:cNvPr id="15385" name="Line 25">
            <a:extLst>
              <a:ext uri="{FF2B5EF4-FFF2-40B4-BE49-F238E27FC236}">
                <a16:creationId xmlns:a16="http://schemas.microsoft.com/office/drawing/2014/main" id="{F98CEA3F-5356-4482-AC08-B88D3A6006FA}"/>
              </a:ext>
            </a:extLst>
          </p:cNvPr>
          <p:cNvSpPr>
            <a:spLocks noChangeShapeType="1"/>
          </p:cNvSpPr>
          <p:nvPr/>
        </p:nvSpPr>
        <p:spPr bwMode="auto">
          <a:xfrm flipH="1">
            <a:off x="7010400" y="1524000"/>
            <a:ext cx="5334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5386" name="Line 26">
            <a:extLst>
              <a:ext uri="{FF2B5EF4-FFF2-40B4-BE49-F238E27FC236}">
                <a16:creationId xmlns:a16="http://schemas.microsoft.com/office/drawing/2014/main" id="{BC73D59D-C426-487C-AA4D-2430F3A4E66B}"/>
              </a:ext>
            </a:extLst>
          </p:cNvPr>
          <p:cNvSpPr>
            <a:spLocks noChangeShapeType="1"/>
          </p:cNvSpPr>
          <p:nvPr/>
        </p:nvSpPr>
        <p:spPr bwMode="auto">
          <a:xfrm flipH="1">
            <a:off x="3429000" y="4267200"/>
            <a:ext cx="381000" cy="501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5370" name="Text Box 28">
            <a:extLst>
              <a:ext uri="{FF2B5EF4-FFF2-40B4-BE49-F238E27FC236}">
                <a16:creationId xmlns:a16="http://schemas.microsoft.com/office/drawing/2014/main" id="{396FD164-B8D7-4A5F-B87C-10753AC00F9F}"/>
              </a:ext>
            </a:extLst>
          </p:cNvPr>
          <p:cNvSpPr txBox="1">
            <a:spLocks noChangeArrowheads="1"/>
          </p:cNvSpPr>
          <p:nvPr/>
        </p:nvSpPr>
        <p:spPr bwMode="auto">
          <a:xfrm>
            <a:off x="1066800" y="60198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200" b="1">
                <a:solidFill>
                  <a:srgbClr val="FF3399"/>
                </a:solidFill>
              </a:rPr>
              <a:t>Sơ đồ hình dạng ngoài của vài loại NST</a:t>
            </a:r>
          </a:p>
        </p:txBody>
      </p:sp>
      <p:sp>
        <p:nvSpPr>
          <p:cNvPr id="15371" name="Oval 29">
            <a:extLst>
              <a:ext uri="{FF2B5EF4-FFF2-40B4-BE49-F238E27FC236}">
                <a16:creationId xmlns:a16="http://schemas.microsoft.com/office/drawing/2014/main" id="{039EC381-2ED8-4B10-AD94-492560B8F489}"/>
              </a:ext>
            </a:extLst>
          </p:cNvPr>
          <p:cNvSpPr>
            <a:spLocks noChangeArrowheads="1"/>
          </p:cNvSpPr>
          <p:nvPr/>
        </p:nvSpPr>
        <p:spPr bwMode="auto">
          <a:xfrm rot="-1465258">
            <a:off x="6734175" y="2278063"/>
            <a:ext cx="762000" cy="22098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72" name="Oval 30">
            <a:extLst>
              <a:ext uri="{FF2B5EF4-FFF2-40B4-BE49-F238E27FC236}">
                <a16:creationId xmlns:a16="http://schemas.microsoft.com/office/drawing/2014/main" id="{2940BC76-2683-46CB-B542-629838F6F24A}"/>
              </a:ext>
            </a:extLst>
          </p:cNvPr>
          <p:cNvSpPr>
            <a:spLocks noChangeArrowheads="1"/>
          </p:cNvSpPr>
          <p:nvPr/>
        </p:nvSpPr>
        <p:spPr bwMode="auto">
          <a:xfrm rot="1569073">
            <a:off x="7953375" y="2276475"/>
            <a:ext cx="733425" cy="22923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73" name="Oval 31">
            <a:extLst>
              <a:ext uri="{FF2B5EF4-FFF2-40B4-BE49-F238E27FC236}">
                <a16:creationId xmlns:a16="http://schemas.microsoft.com/office/drawing/2014/main" id="{A9D87A6A-CD44-4582-BD36-4838F5FFDD4C}"/>
              </a:ext>
            </a:extLst>
          </p:cNvPr>
          <p:cNvSpPr>
            <a:spLocks noChangeArrowheads="1"/>
          </p:cNvSpPr>
          <p:nvPr/>
        </p:nvSpPr>
        <p:spPr bwMode="auto">
          <a:xfrm>
            <a:off x="7467600" y="4083050"/>
            <a:ext cx="457200" cy="4048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93" name="Line 33">
            <a:extLst>
              <a:ext uri="{FF2B5EF4-FFF2-40B4-BE49-F238E27FC236}">
                <a16:creationId xmlns:a16="http://schemas.microsoft.com/office/drawing/2014/main" id="{17FA036D-BDD0-4063-BD29-DE75E0B4AA9B}"/>
              </a:ext>
            </a:extLst>
          </p:cNvPr>
          <p:cNvSpPr>
            <a:spLocks noChangeShapeType="1"/>
          </p:cNvSpPr>
          <p:nvPr/>
        </p:nvSpPr>
        <p:spPr bwMode="auto">
          <a:xfrm flipH="1">
            <a:off x="4800600" y="4235450"/>
            <a:ext cx="28956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5375" name="Oval 40">
            <a:extLst>
              <a:ext uri="{FF2B5EF4-FFF2-40B4-BE49-F238E27FC236}">
                <a16:creationId xmlns:a16="http://schemas.microsoft.com/office/drawing/2014/main" id="{C83362F6-F61F-4BEC-BAAE-64440F369C11}"/>
              </a:ext>
            </a:extLst>
          </p:cNvPr>
          <p:cNvSpPr>
            <a:spLocks noChangeArrowheads="1"/>
          </p:cNvSpPr>
          <p:nvPr/>
        </p:nvSpPr>
        <p:spPr bwMode="auto">
          <a:xfrm>
            <a:off x="409575" y="852488"/>
            <a:ext cx="609600" cy="221773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76" name="Oval 41">
            <a:extLst>
              <a:ext uri="{FF2B5EF4-FFF2-40B4-BE49-F238E27FC236}">
                <a16:creationId xmlns:a16="http://schemas.microsoft.com/office/drawing/2014/main" id="{ADBEBA1C-012F-46F4-AD45-420FF728959A}"/>
              </a:ext>
            </a:extLst>
          </p:cNvPr>
          <p:cNvSpPr>
            <a:spLocks noChangeArrowheads="1"/>
          </p:cNvSpPr>
          <p:nvPr/>
        </p:nvSpPr>
        <p:spPr bwMode="auto">
          <a:xfrm>
            <a:off x="457200" y="2819400"/>
            <a:ext cx="533400" cy="457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377" name="Oval 42">
            <a:extLst>
              <a:ext uri="{FF2B5EF4-FFF2-40B4-BE49-F238E27FC236}">
                <a16:creationId xmlns:a16="http://schemas.microsoft.com/office/drawing/2014/main" id="{A7FC7010-285D-4AA9-89D1-64846866CC04}"/>
              </a:ext>
            </a:extLst>
          </p:cNvPr>
          <p:cNvSpPr>
            <a:spLocks noChangeArrowheads="1"/>
          </p:cNvSpPr>
          <p:nvPr/>
        </p:nvSpPr>
        <p:spPr bwMode="auto">
          <a:xfrm>
            <a:off x="376238" y="2895600"/>
            <a:ext cx="685800" cy="266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5406" name="Line 46">
            <a:extLst>
              <a:ext uri="{FF2B5EF4-FFF2-40B4-BE49-F238E27FC236}">
                <a16:creationId xmlns:a16="http://schemas.microsoft.com/office/drawing/2014/main" id="{40D7C570-F90B-4086-B092-687B5127BB2E}"/>
              </a:ext>
            </a:extLst>
          </p:cNvPr>
          <p:cNvSpPr>
            <a:spLocks noChangeShapeType="1"/>
          </p:cNvSpPr>
          <p:nvPr/>
        </p:nvSpPr>
        <p:spPr bwMode="auto">
          <a:xfrm>
            <a:off x="914400" y="3124200"/>
            <a:ext cx="2286000" cy="1600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5407" name="Text Box 47">
            <a:extLst>
              <a:ext uri="{FF2B5EF4-FFF2-40B4-BE49-F238E27FC236}">
                <a16:creationId xmlns:a16="http://schemas.microsoft.com/office/drawing/2014/main" id="{324A6062-0871-4507-9DBC-4C6B7861C311}"/>
              </a:ext>
            </a:extLst>
          </p:cNvPr>
          <p:cNvSpPr txBox="1">
            <a:spLocks noChangeArrowheads="1"/>
          </p:cNvSpPr>
          <p:nvPr/>
        </p:nvSpPr>
        <p:spPr bwMode="auto">
          <a:xfrm>
            <a:off x="76200" y="5562600"/>
            <a:ext cx="127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t>Hình que</a:t>
            </a:r>
          </a:p>
        </p:txBody>
      </p:sp>
      <p:sp>
        <p:nvSpPr>
          <p:cNvPr id="15408" name="Text Box 48">
            <a:extLst>
              <a:ext uri="{FF2B5EF4-FFF2-40B4-BE49-F238E27FC236}">
                <a16:creationId xmlns:a16="http://schemas.microsoft.com/office/drawing/2014/main" id="{E38EE022-D0B7-4B7A-9083-58FEA3448BF2}"/>
              </a:ext>
            </a:extLst>
          </p:cNvPr>
          <p:cNvSpPr txBox="1">
            <a:spLocks noChangeArrowheads="1"/>
          </p:cNvSpPr>
          <p:nvPr/>
        </p:nvSpPr>
        <p:spPr bwMode="auto">
          <a:xfrm>
            <a:off x="4479925" y="3870325"/>
            <a:ext cx="153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t>Hình chữ V</a:t>
            </a:r>
          </a:p>
        </p:txBody>
      </p:sp>
      <p:sp>
        <p:nvSpPr>
          <p:cNvPr id="15409" name="Text Box 49">
            <a:extLst>
              <a:ext uri="{FF2B5EF4-FFF2-40B4-BE49-F238E27FC236}">
                <a16:creationId xmlns:a16="http://schemas.microsoft.com/office/drawing/2014/main" id="{22AEBB14-7D33-42D2-ABFB-3D895A247157}"/>
              </a:ext>
            </a:extLst>
          </p:cNvPr>
          <p:cNvSpPr txBox="1">
            <a:spLocks noChangeArrowheads="1"/>
          </p:cNvSpPr>
          <p:nvPr/>
        </p:nvSpPr>
        <p:spPr bwMode="auto">
          <a:xfrm>
            <a:off x="7162800" y="4648200"/>
            <a:ext cx="153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t>Hình chữ V</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407"/>
                                        </p:tgtEl>
                                        <p:attrNameLst>
                                          <p:attrName>style.visibility</p:attrName>
                                        </p:attrNameLst>
                                      </p:cBhvr>
                                      <p:to>
                                        <p:strVal val="visible"/>
                                      </p:to>
                                    </p:set>
                                    <p:animEffect transition="in" filter="diamond(in)">
                                      <p:cBhvr>
                                        <p:cTn id="7" dur="2000"/>
                                        <p:tgtEl>
                                          <p:spTgt spid="1540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408"/>
                                        </p:tgtEl>
                                        <p:attrNameLst>
                                          <p:attrName>style.visibility</p:attrName>
                                        </p:attrNameLst>
                                      </p:cBhvr>
                                      <p:to>
                                        <p:strVal val="visible"/>
                                      </p:to>
                                    </p:set>
                                    <p:animEffect transition="in" filter="diamond(in)">
                                      <p:cBhvr>
                                        <p:cTn id="10" dur="2000"/>
                                        <p:tgtEl>
                                          <p:spTgt spid="1540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409"/>
                                        </p:tgtEl>
                                        <p:attrNameLst>
                                          <p:attrName>style.visibility</p:attrName>
                                        </p:attrNameLst>
                                      </p:cBhvr>
                                      <p:to>
                                        <p:strVal val="visible"/>
                                      </p:to>
                                    </p:set>
                                    <p:animEffect transition="in" filter="diamond(in)">
                                      <p:cBhvr>
                                        <p:cTn id="13" dur="2000"/>
                                        <p:tgtEl>
                                          <p:spTgt spid="154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5406"/>
                                        </p:tgtEl>
                                        <p:attrNameLst>
                                          <p:attrName>style.visibility</p:attrName>
                                        </p:attrNameLst>
                                      </p:cBhvr>
                                      <p:to>
                                        <p:strVal val="visible"/>
                                      </p:to>
                                    </p:set>
                                    <p:animEffect transition="in" filter="diamond(in)">
                                      <p:cBhvr>
                                        <p:cTn id="18" dur="2000"/>
                                        <p:tgtEl>
                                          <p:spTgt spid="15406"/>
                                        </p:tgtEl>
                                      </p:cBhvr>
                                    </p:animEffect>
                                  </p:childTnLst>
                                </p:cTn>
                              </p:par>
                              <p:par>
                                <p:cTn id="19" presetID="8" presetClass="entr" presetSubtype="16" fill="hold" nodeType="withEffect">
                                  <p:stCondLst>
                                    <p:cond delay="0"/>
                                  </p:stCondLst>
                                  <p:childTnLst>
                                    <p:set>
                                      <p:cBhvr>
                                        <p:cTn id="20" dur="1" fill="hold">
                                          <p:stCondLst>
                                            <p:cond delay="0"/>
                                          </p:stCondLst>
                                        </p:cTn>
                                        <p:tgtEl>
                                          <p:spTgt spid="15386"/>
                                        </p:tgtEl>
                                        <p:attrNameLst>
                                          <p:attrName>style.visibility</p:attrName>
                                        </p:attrNameLst>
                                      </p:cBhvr>
                                      <p:to>
                                        <p:strVal val="visible"/>
                                      </p:to>
                                    </p:set>
                                    <p:animEffect transition="in" filter="diamond(in)">
                                      <p:cBhvr>
                                        <p:cTn id="21" dur="2000"/>
                                        <p:tgtEl>
                                          <p:spTgt spid="15386"/>
                                        </p:tgtEl>
                                      </p:cBhvr>
                                    </p:animEffect>
                                  </p:childTnLst>
                                </p:cTn>
                              </p:par>
                              <p:par>
                                <p:cTn id="22" presetID="8" presetClass="entr" presetSubtype="16" fill="hold" nodeType="withEffect">
                                  <p:stCondLst>
                                    <p:cond delay="0"/>
                                  </p:stCondLst>
                                  <p:childTnLst>
                                    <p:set>
                                      <p:cBhvr>
                                        <p:cTn id="23" dur="1" fill="hold">
                                          <p:stCondLst>
                                            <p:cond delay="0"/>
                                          </p:stCondLst>
                                        </p:cTn>
                                        <p:tgtEl>
                                          <p:spTgt spid="15393"/>
                                        </p:tgtEl>
                                        <p:attrNameLst>
                                          <p:attrName>style.visibility</p:attrName>
                                        </p:attrNameLst>
                                      </p:cBhvr>
                                      <p:to>
                                        <p:strVal val="visible"/>
                                      </p:to>
                                    </p:set>
                                    <p:animEffect transition="in" filter="diamond(in)">
                                      <p:cBhvr>
                                        <p:cTn id="24" dur="2000"/>
                                        <p:tgtEl>
                                          <p:spTgt spid="15393"/>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5381"/>
                                        </p:tgtEl>
                                        <p:attrNameLst>
                                          <p:attrName>style.visibility</p:attrName>
                                        </p:attrNameLst>
                                      </p:cBhvr>
                                      <p:to>
                                        <p:strVal val="visible"/>
                                      </p:to>
                                    </p:set>
                                    <p:animEffect transition="in" filter="diamond(in)">
                                      <p:cBhvr>
                                        <p:cTn id="27" dur="2000"/>
                                        <p:tgtEl>
                                          <p:spTgt spid="153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5385"/>
                                        </p:tgtEl>
                                        <p:attrNameLst>
                                          <p:attrName>style.visibility</p:attrName>
                                        </p:attrNameLst>
                                      </p:cBhvr>
                                      <p:to>
                                        <p:strVal val="visible"/>
                                      </p:to>
                                    </p:set>
                                    <p:animEffect transition="in" filter="diamond(in)">
                                      <p:cBhvr>
                                        <p:cTn id="32" dur="2000"/>
                                        <p:tgtEl>
                                          <p:spTgt spid="15385"/>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5382"/>
                                        </p:tgtEl>
                                        <p:attrNameLst>
                                          <p:attrName>style.visibility</p:attrName>
                                        </p:attrNameLst>
                                      </p:cBhvr>
                                      <p:to>
                                        <p:strVal val="visible"/>
                                      </p:to>
                                    </p:set>
                                    <p:animEffect transition="in" filter="diamond(in)">
                                      <p:cBhvr>
                                        <p:cTn id="35" dur="2000"/>
                                        <p:tgtEl>
                                          <p:spTgt spid="1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P spid="15382" grpId="0"/>
      <p:bldP spid="15407" grpId="0"/>
      <p:bldP spid="15408" grpId="0"/>
      <p:bldP spid="154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EFEAADCA-4A72-3394-5EBC-C0137C95F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53"/>
          <a:stretch>
            <a:fillRect/>
          </a:stretch>
        </p:blipFill>
        <p:spPr bwMode="auto">
          <a:xfrm>
            <a:off x="0" y="990600"/>
            <a:ext cx="4348163"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67" name="Oval 3" descr="NST1_2">
            <a:extLst>
              <a:ext uri="{FF2B5EF4-FFF2-40B4-BE49-F238E27FC236}">
                <a16:creationId xmlns:a16="http://schemas.microsoft.com/office/drawing/2014/main" id="{DB1201B2-D0F1-0D1E-EDAA-322EBFC9CECC}"/>
              </a:ext>
            </a:extLst>
          </p:cNvPr>
          <p:cNvSpPr>
            <a:spLocks noChangeArrowheads="1"/>
          </p:cNvSpPr>
          <p:nvPr/>
        </p:nvSpPr>
        <p:spPr bwMode="auto">
          <a:xfrm>
            <a:off x="4648200" y="685800"/>
            <a:ext cx="4495800" cy="2743200"/>
          </a:xfrm>
          <a:prstGeom prst="ellipse">
            <a:avLst/>
          </a:prstGeom>
          <a:blipFill dpi="0" rotWithShape="1">
            <a:blip r:embed="rId3"/>
            <a:srcRect/>
            <a:stretch>
              <a:fillRect/>
            </a:stretch>
          </a:blip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a:p>
        </p:txBody>
      </p:sp>
      <p:sp>
        <p:nvSpPr>
          <p:cNvPr id="61447" name="Text Box 7">
            <a:extLst>
              <a:ext uri="{FF2B5EF4-FFF2-40B4-BE49-F238E27FC236}">
                <a16:creationId xmlns:a16="http://schemas.microsoft.com/office/drawing/2014/main" id="{FF7262A2-B3AF-F99F-0FC4-71225D4FEFCB}"/>
              </a:ext>
            </a:extLst>
          </p:cNvPr>
          <p:cNvSpPr txBox="1">
            <a:spLocks noChangeArrowheads="1"/>
          </p:cNvSpPr>
          <p:nvPr/>
        </p:nvSpPr>
        <p:spPr bwMode="auto">
          <a:xfrm>
            <a:off x="4495800" y="3538538"/>
            <a:ext cx="4572000" cy="29384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FF0066"/>
                </a:solidFill>
                <a:latin typeface="Times New Roman" panose="02020603050405020304" pitchFamily="18" charset="0"/>
              </a:rPr>
              <a:t>-</a:t>
            </a:r>
            <a:r>
              <a:rPr lang="en-US" altLang="en-US" sz="2800" b="1" dirty="0" err="1">
                <a:solidFill>
                  <a:srgbClr val="FF0066"/>
                </a:solidFill>
                <a:latin typeface="Times New Roman" panose="02020603050405020304" pitchFamily="18" charset="0"/>
              </a:rPr>
              <a:t>Trong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cơ</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thể</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người</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khoảng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trên</a:t>
            </a:r>
            <a:r>
              <a:rPr lang="en-US" altLang="en-US" sz="2800" b="1" dirty="0">
                <a:solidFill>
                  <a:srgbClr val="FF0066"/>
                </a:solidFill>
                <a:latin typeface="Times New Roman" panose="02020603050405020304" pitchFamily="18" charset="0"/>
              </a:rPr>
              <a:t> 70 </a:t>
            </a:r>
            <a:r>
              <a:rPr lang="en-US" altLang="en-US" sz="2800" b="1" dirty="0" err="1">
                <a:solidFill>
                  <a:srgbClr val="FF0066"/>
                </a:solidFill>
                <a:latin typeface="Times New Roman" panose="02020603050405020304" pitchFamily="18" charset="0"/>
              </a:rPr>
              <a:t>nghìn</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tỷ</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tế</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bào</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tbsd</a:t>
            </a:r>
            <a:r>
              <a:rPr lang="en-US" altLang="en-US" sz="2800" b="1" dirty="0">
                <a:solidFill>
                  <a:srgbClr val="FF0066"/>
                </a:solidFill>
                <a:latin typeface="Times New Roman" panose="02020603050405020304" pitchFamily="18" charset="0"/>
              </a:rPr>
              <a:t> &amp; </a:t>
            </a:r>
            <a:r>
              <a:rPr lang="en-US" altLang="en-US" sz="2800" b="1" dirty="0" err="1">
                <a:solidFill>
                  <a:srgbClr val="FF0066"/>
                </a:solidFill>
                <a:latin typeface="Times New Roman" panose="02020603050405020304" pitchFamily="18" charset="0"/>
              </a:rPr>
              <a:t>tbsdục</a:t>
            </a:r>
            <a:r>
              <a:rPr lang="en-US" altLang="en-US" sz="2800" b="1" dirty="0">
                <a:solidFill>
                  <a:srgbClr val="FF0066"/>
                </a:solidFill>
                <a:latin typeface="Times New Roman" panose="02020603050405020304" pitchFamily="18" charset="0"/>
              </a:rPr>
              <a:t>-&gt;</a:t>
            </a:r>
            <a:r>
              <a:rPr lang="en-US" altLang="en-US" sz="2800" b="1" dirty="0" err="1">
                <a:solidFill>
                  <a:srgbClr val="FF0066"/>
                </a:solidFill>
                <a:latin typeface="Times New Roman" panose="02020603050405020304" pitchFamily="18" charset="0"/>
              </a:rPr>
              <a:t>bước</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vào</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tuổi</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dậy</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thì</a:t>
            </a:r>
            <a:r>
              <a:rPr lang="en-US" altLang="en-US" sz="2800" b="1" dirty="0">
                <a:solidFill>
                  <a:srgbClr val="FF0066"/>
                </a:solidFill>
                <a:latin typeface="Times New Roman" panose="02020603050405020304" pitchFamily="18" charset="0"/>
              </a:rPr>
              <a:t> ss </a:t>
            </a:r>
            <a:r>
              <a:rPr lang="en-US" altLang="en-US" sz="2800" b="1" dirty="0" err="1">
                <a:solidFill>
                  <a:srgbClr val="FF0066"/>
                </a:solidFill>
                <a:latin typeface="Times New Roman" panose="02020603050405020304" pitchFamily="18" charset="0"/>
              </a:rPr>
              <a:t>tinh</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trùng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trứng</a:t>
            </a:r>
            <a:r>
              <a:rPr lang="en-US" altLang="en-US" sz="2800" b="1" dirty="0">
                <a:solidFill>
                  <a:srgbClr val="FF0066"/>
                </a:solidFill>
                <a:latin typeface="Times New Roman" panose="02020603050405020304" pitchFamily="18" charset="0"/>
              </a:rPr>
              <a:t>). </a:t>
            </a:r>
          </a:p>
          <a:p>
            <a:pPr eaLnBrk="1" hangingPunct="1">
              <a:spcBef>
                <a:spcPct val="50000"/>
              </a:spcBef>
              <a:buFontTx/>
              <a:buNone/>
            </a:pPr>
            <a:r>
              <a:rPr lang="en-US" altLang="en-US" sz="2800" b="1" dirty="0">
                <a:solidFill>
                  <a:srgbClr val="FF0066"/>
                </a:solidFill>
                <a:latin typeface="Times New Roman" panose="02020603050405020304" pitchFamily="18" charset="0"/>
              </a:rPr>
              <a:t>-  NST </a:t>
            </a:r>
            <a:r>
              <a:rPr lang="en-US" altLang="en-US" sz="2800" b="1" dirty="0" err="1">
                <a:solidFill>
                  <a:srgbClr val="FF0066"/>
                </a:solidFill>
                <a:latin typeface="Times New Roman" panose="02020603050405020304" pitchFamily="18" charset="0"/>
              </a:rPr>
              <a:t>là</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những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cấu</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trúc</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nằm</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trong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nhân</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tế</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bào</a:t>
            </a:r>
            <a:r>
              <a:rPr lang="en-US" altLang="en-US" sz="2800" b="1" dirty="0">
                <a:solidFill>
                  <a:srgbClr val="FF0066"/>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0867"/>
                                        </p:tgtEl>
                                        <p:attrNameLst>
                                          <p:attrName>style.visibility</p:attrName>
                                        </p:attrNameLst>
                                      </p:cBhvr>
                                      <p:to>
                                        <p:strVal val="visible"/>
                                      </p:to>
                                    </p:set>
                                    <p:animEffect transition="in" filter="fade">
                                      <p:cBhvr>
                                        <p:cTn id="7" dur="1000"/>
                                        <p:tgtEl>
                                          <p:spTgt spid="420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47"/>
                                        </p:tgtEl>
                                        <p:attrNameLst>
                                          <p:attrName>style.visibility</p:attrName>
                                        </p:attrNameLst>
                                      </p:cBhvr>
                                      <p:to>
                                        <p:strVal val="visible"/>
                                      </p:to>
                                    </p:set>
                                    <p:anim calcmode="lin" valueType="num">
                                      <p:cBhvr additive="base">
                                        <p:cTn id="12" dur="500" fill="hold"/>
                                        <p:tgtEl>
                                          <p:spTgt spid="61447"/>
                                        </p:tgtEl>
                                        <p:attrNameLst>
                                          <p:attrName>ppt_x</p:attrName>
                                        </p:attrNameLst>
                                      </p:cBhvr>
                                      <p:tavLst>
                                        <p:tav tm="0">
                                          <p:val>
                                            <p:strVal val="#ppt_x"/>
                                          </p:val>
                                        </p:tav>
                                        <p:tav tm="100000">
                                          <p:val>
                                            <p:strVal val="#ppt_x"/>
                                          </p:val>
                                        </p:tav>
                                      </p:tavLst>
                                    </p:anim>
                                    <p:anim calcmode="lin" valueType="num">
                                      <p:cBhvr additive="base">
                                        <p:cTn id="13"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animBg="1"/>
      <p:bldP spid="614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a:extLst>
              <a:ext uri="{FF2B5EF4-FFF2-40B4-BE49-F238E27FC236}">
                <a16:creationId xmlns:a16="http://schemas.microsoft.com/office/drawing/2014/main" id="{B1E6F5D6-6B42-474A-B65A-2DDD90DF5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88" t="17708" r="29688" b="10417"/>
          <a:stretch>
            <a:fillRect/>
          </a:stretch>
        </p:blipFill>
        <p:spPr bwMode="auto">
          <a:xfrm>
            <a:off x="2133600" y="76200"/>
            <a:ext cx="48006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A0DF6E1-8313-4E27-9428-74F2DFA63FBD}"/>
              </a:ext>
            </a:extLst>
          </p:cNvPr>
          <p:cNvSpPr/>
          <p:nvPr/>
        </p:nvSpPr>
        <p:spPr>
          <a:xfrm>
            <a:off x="5445125" y="1600200"/>
            <a:ext cx="762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Curved Connector 9">
            <a:extLst>
              <a:ext uri="{FF2B5EF4-FFF2-40B4-BE49-F238E27FC236}">
                <a16:creationId xmlns:a16="http://schemas.microsoft.com/office/drawing/2014/main" id="{E37E3803-EF66-46D8-B73D-AB3FA6C3AD16}"/>
              </a:ext>
            </a:extLst>
          </p:cNvPr>
          <p:cNvCxnSpPr>
            <a:stCxn id="6" idx="3"/>
          </p:cNvCxnSpPr>
          <p:nvPr/>
        </p:nvCxnSpPr>
        <p:spPr>
          <a:xfrm flipV="1">
            <a:off x="6207125" y="304800"/>
            <a:ext cx="1489075" cy="3429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1" name="TextBox 11">
            <a:extLst>
              <a:ext uri="{FF2B5EF4-FFF2-40B4-BE49-F238E27FC236}">
                <a16:creationId xmlns:a16="http://schemas.microsoft.com/office/drawing/2014/main" id="{D187048F-7179-4A1F-BC2C-588E5CAED91B}"/>
              </a:ext>
            </a:extLst>
          </p:cNvPr>
          <p:cNvSpPr txBox="1">
            <a:spLocks noChangeArrowheads="1"/>
          </p:cNvSpPr>
          <p:nvPr/>
        </p:nvSpPr>
        <p:spPr bwMode="auto">
          <a:xfrm>
            <a:off x="7696200" y="0"/>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cs typeface="Times New Roman" panose="02020603050405020304" pitchFamily="18" charset="0"/>
              </a:rPr>
              <a:t>gen</a:t>
            </a:r>
          </a:p>
        </p:txBody>
      </p:sp>
      <p:cxnSp>
        <p:nvCxnSpPr>
          <p:cNvPr id="13" name="Curved Connector 12">
            <a:extLst>
              <a:ext uri="{FF2B5EF4-FFF2-40B4-BE49-F238E27FC236}">
                <a16:creationId xmlns:a16="http://schemas.microsoft.com/office/drawing/2014/main" id="{8D3E02B5-A5B0-41B1-A194-1A8E1178571B}"/>
              </a:ext>
            </a:extLst>
          </p:cNvPr>
          <p:cNvCxnSpPr/>
          <p:nvPr/>
        </p:nvCxnSpPr>
        <p:spPr>
          <a:xfrm flipV="1">
            <a:off x="914400" y="609600"/>
            <a:ext cx="1489075" cy="3429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3" name="TextBox 13">
            <a:extLst>
              <a:ext uri="{FF2B5EF4-FFF2-40B4-BE49-F238E27FC236}">
                <a16:creationId xmlns:a16="http://schemas.microsoft.com/office/drawing/2014/main" id="{ECBF65B9-7B84-42E9-9E98-539043060530}"/>
              </a:ext>
            </a:extLst>
          </p:cNvPr>
          <p:cNvSpPr txBox="1">
            <a:spLocks noChangeArrowheads="1"/>
          </p:cNvSpPr>
          <p:nvPr/>
        </p:nvSpPr>
        <p:spPr bwMode="auto">
          <a:xfrm>
            <a:off x="152400" y="6858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cs typeface="Times New Roman" panose="02020603050405020304" pitchFamily="18" charset="0"/>
              </a:rPr>
              <a:t>ADN</a:t>
            </a:r>
          </a:p>
        </p:txBody>
      </p:sp>
      <p:cxnSp>
        <p:nvCxnSpPr>
          <p:cNvPr id="15" name="Curved Connector 14">
            <a:extLst>
              <a:ext uri="{FF2B5EF4-FFF2-40B4-BE49-F238E27FC236}">
                <a16:creationId xmlns:a16="http://schemas.microsoft.com/office/drawing/2014/main" id="{019EF324-5279-49C9-BD46-317CC35C7CB6}"/>
              </a:ext>
            </a:extLst>
          </p:cNvPr>
          <p:cNvCxnSpPr/>
          <p:nvPr/>
        </p:nvCxnSpPr>
        <p:spPr>
          <a:xfrm flipV="1">
            <a:off x="1295400" y="1905000"/>
            <a:ext cx="1489075" cy="3429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5" name="TextBox 15">
            <a:extLst>
              <a:ext uri="{FF2B5EF4-FFF2-40B4-BE49-F238E27FC236}">
                <a16:creationId xmlns:a16="http://schemas.microsoft.com/office/drawing/2014/main" id="{A507E30C-1E9D-430A-871A-57EFB47A8555}"/>
              </a:ext>
            </a:extLst>
          </p:cNvPr>
          <p:cNvSpPr txBox="1">
            <a:spLocks noChangeArrowheads="1"/>
          </p:cNvSpPr>
          <p:nvPr/>
        </p:nvSpPr>
        <p:spPr bwMode="auto">
          <a:xfrm>
            <a:off x="339725" y="1631950"/>
            <a:ext cx="1371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a:latin typeface="Times New Roman" panose="02020603050405020304" pitchFamily="18" charset="0"/>
                <a:cs typeface="Times New Roman" panose="02020603050405020304" pitchFamily="18" charset="0"/>
              </a:rPr>
              <a:t>Protein loại histon </a:t>
            </a:r>
          </a:p>
        </p:txBody>
      </p:sp>
      <p:cxnSp>
        <p:nvCxnSpPr>
          <p:cNvPr id="17" name="Curved Connector 16">
            <a:extLst>
              <a:ext uri="{FF2B5EF4-FFF2-40B4-BE49-F238E27FC236}">
                <a16:creationId xmlns:a16="http://schemas.microsoft.com/office/drawing/2014/main" id="{AAF9983E-2A49-4943-8EB9-2D9995EDF1CB}"/>
              </a:ext>
            </a:extLst>
          </p:cNvPr>
          <p:cNvCxnSpPr/>
          <p:nvPr/>
        </p:nvCxnSpPr>
        <p:spPr>
          <a:xfrm flipV="1">
            <a:off x="6096000" y="3505200"/>
            <a:ext cx="1489075" cy="3429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7" name="TextBox 17">
            <a:extLst>
              <a:ext uri="{FF2B5EF4-FFF2-40B4-BE49-F238E27FC236}">
                <a16:creationId xmlns:a16="http://schemas.microsoft.com/office/drawing/2014/main" id="{94979FF5-943A-40E4-9D93-F8C931B1717F}"/>
              </a:ext>
            </a:extLst>
          </p:cNvPr>
          <p:cNvSpPr txBox="1">
            <a:spLocks noChangeArrowheads="1"/>
          </p:cNvSpPr>
          <p:nvPr/>
        </p:nvSpPr>
        <p:spPr bwMode="auto">
          <a:xfrm>
            <a:off x="7585075" y="3271838"/>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cs typeface="Times New Roman" panose="02020603050405020304" pitchFamily="18" charset="0"/>
              </a:rPr>
              <a:t>1 cromatit</a:t>
            </a:r>
          </a:p>
        </p:txBody>
      </p:sp>
      <p:sp>
        <p:nvSpPr>
          <p:cNvPr id="7171" name="Rectangle 3">
            <a:extLst>
              <a:ext uri="{FF2B5EF4-FFF2-40B4-BE49-F238E27FC236}">
                <a16:creationId xmlns:a16="http://schemas.microsoft.com/office/drawing/2014/main" id="{FF985909-D097-4B0A-A27B-B09EBEBCC9F0}"/>
              </a:ext>
            </a:extLst>
          </p:cNvPr>
          <p:cNvSpPr>
            <a:spLocks noChangeArrowheads="1"/>
          </p:cNvSpPr>
          <p:nvPr/>
        </p:nvSpPr>
        <p:spPr bwMode="auto">
          <a:xfrm>
            <a:off x="685800" y="5562600"/>
            <a:ext cx="8153400" cy="914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5563" indent="-1588"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90000"/>
              </a:lnSpc>
              <a:buFontTx/>
              <a:buNone/>
            </a:pPr>
            <a:r>
              <a:rPr lang="en-US" altLang="vi-VN">
                <a:solidFill>
                  <a:srgbClr val="0000FF"/>
                </a:solidFill>
              </a:rPr>
              <a:t>Mỗi Crômatit gồm: một phân tử ADN và phân tử protein loại histon.	</a:t>
            </a:r>
          </a:p>
        </p:txBody>
      </p:sp>
      <p:sp>
        <p:nvSpPr>
          <p:cNvPr id="45069" name="Rectangle 13">
            <a:extLst>
              <a:ext uri="{FF2B5EF4-FFF2-40B4-BE49-F238E27FC236}">
                <a16:creationId xmlns:a16="http://schemas.microsoft.com/office/drawing/2014/main" id="{1FD42C65-65F7-4E12-81EA-C5D680CB8870}"/>
              </a:ext>
            </a:extLst>
          </p:cNvPr>
          <p:cNvSpPr>
            <a:spLocks noChangeArrowheads="1"/>
          </p:cNvSpPr>
          <p:nvPr/>
        </p:nvSpPr>
        <p:spPr bwMode="auto">
          <a:xfrm>
            <a:off x="914400" y="5029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b="1" dirty="0" err="1">
                <a:solidFill>
                  <a:srgbClr val="FF0000"/>
                </a:solidFill>
                <a:cs typeface="Arial" panose="020B0604020202020204" pitchFamily="34" charset="0"/>
                <a:sym typeface="Wingdings" panose="05000000000000000000" pitchFamily="2" charset="2"/>
              </a:rPr>
              <a:t>Mỗi</a:t>
            </a:r>
            <a:r>
              <a:rPr lang="en-US" altLang="vi-VN" sz="2400" b="1" dirty="0">
                <a:solidFill>
                  <a:srgbClr val="FF0000"/>
                </a:solidFill>
                <a:cs typeface="Arial" panose="020B0604020202020204" pitchFamily="34" charset="0"/>
                <a:sym typeface="Wingdings" panose="05000000000000000000" pitchFamily="2" charset="2"/>
              </a:rPr>
              <a:t> </a:t>
            </a:r>
            <a:r>
              <a:rPr lang="en-US" altLang="vi-VN" sz="2400" b="1" dirty="0" err="1">
                <a:solidFill>
                  <a:srgbClr val="FF0000"/>
                </a:solidFill>
                <a:cs typeface="Arial" panose="020B0604020202020204" pitchFamily="34" charset="0"/>
                <a:sym typeface="Wingdings" panose="05000000000000000000" pitchFamily="2" charset="2"/>
              </a:rPr>
              <a:t>crômatit</a:t>
            </a:r>
            <a:r>
              <a:rPr lang="en-US" altLang="vi-VN" sz="2400" b="1" dirty="0">
                <a:solidFill>
                  <a:srgbClr val="FF0000"/>
                </a:solidFill>
                <a:cs typeface="Arial" panose="020B0604020202020204" pitchFamily="34" charset="0"/>
                <a:sym typeface="Wingdings" panose="05000000000000000000" pitchFamily="2" charset="2"/>
              </a:rPr>
              <a:t> bao </a:t>
            </a:r>
            <a:r>
              <a:rPr lang="en-US" altLang="vi-VN" sz="2400" b="1" dirty="0" err="1">
                <a:solidFill>
                  <a:srgbClr val="FF0000"/>
                </a:solidFill>
                <a:cs typeface="Arial" panose="020B0604020202020204" pitchFamily="34" charset="0"/>
                <a:sym typeface="Wingdings" panose="05000000000000000000" pitchFamily="2" charset="2"/>
              </a:rPr>
              <a:t>gồm</a:t>
            </a:r>
            <a:r>
              <a:rPr lang="en-US" altLang="vi-VN" sz="2400" b="1" dirty="0">
                <a:solidFill>
                  <a:srgbClr val="FF0000"/>
                </a:solidFill>
                <a:cs typeface="Arial" panose="020B0604020202020204" pitchFamily="34" charset="0"/>
                <a:sym typeface="Wingdings" panose="05000000000000000000" pitchFamily="2" charset="2"/>
              </a:rPr>
              <a:t> </a:t>
            </a:r>
            <a:r>
              <a:rPr lang="en-US" altLang="vi-VN" sz="2400" b="1" dirty="0" err="1">
                <a:solidFill>
                  <a:srgbClr val="FF0000"/>
                </a:solidFill>
                <a:cs typeface="Arial" panose="020B0604020202020204" pitchFamily="34" charset="0"/>
                <a:sym typeface="Wingdings" panose="05000000000000000000" pitchFamily="2" charset="2"/>
              </a:rPr>
              <a:t>những</a:t>
            </a:r>
            <a:r>
              <a:rPr lang="en-US" altLang="vi-VN" sz="2400" b="1" dirty="0">
                <a:solidFill>
                  <a:srgbClr val="FF0000"/>
                </a:solidFill>
                <a:cs typeface="Arial" panose="020B0604020202020204" pitchFamily="34" charset="0"/>
                <a:sym typeface="Wingdings" panose="05000000000000000000" pitchFamily="2" charset="2"/>
              </a:rPr>
              <a:t> </a:t>
            </a:r>
            <a:r>
              <a:rPr lang="en-US" altLang="vi-VN" sz="2400" b="1" dirty="0" err="1">
                <a:solidFill>
                  <a:srgbClr val="FF0000"/>
                </a:solidFill>
                <a:cs typeface="Arial" panose="020B0604020202020204" pitchFamily="34" charset="0"/>
                <a:sym typeface="Wingdings" panose="05000000000000000000" pitchFamily="2" charset="2"/>
              </a:rPr>
              <a:t>thành</a:t>
            </a:r>
            <a:r>
              <a:rPr lang="en-US" altLang="vi-VN" sz="2400" b="1" dirty="0">
                <a:solidFill>
                  <a:srgbClr val="FF0000"/>
                </a:solidFill>
                <a:cs typeface="Arial" panose="020B0604020202020204" pitchFamily="34" charset="0"/>
                <a:sym typeface="Wingdings" panose="05000000000000000000" pitchFamily="2" charset="2"/>
              </a:rPr>
              <a:t> </a:t>
            </a:r>
            <a:r>
              <a:rPr lang="en-US" altLang="vi-VN" sz="2400" b="1" dirty="0" err="1">
                <a:solidFill>
                  <a:srgbClr val="FF0000"/>
                </a:solidFill>
                <a:cs typeface="Arial" panose="020B0604020202020204" pitchFamily="34" charset="0"/>
                <a:sym typeface="Wingdings" panose="05000000000000000000" pitchFamily="2" charset="2"/>
              </a:rPr>
              <a:t>phần</a:t>
            </a:r>
            <a:r>
              <a:rPr lang="en-US" altLang="vi-VN" sz="2400" b="1" dirty="0">
                <a:solidFill>
                  <a:srgbClr val="FF0000"/>
                </a:solidFill>
                <a:cs typeface="Arial" panose="020B0604020202020204" pitchFamily="34" charset="0"/>
                <a:sym typeface="Wingdings" panose="05000000000000000000" pitchFamily="2" charset="2"/>
              </a:rPr>
              <a:t> </a:t>
            </a:r>
            <a:r>
              <a:rPr lang="en-US" altLang="vi-VN" sz="2400" b="1" dirty="0" err="1">
                <a:solidFill>
                  <a:srgbClr val="FF0000"/>
                </a:solidFill>
                <a:cs typeface="Arial" panose="020B0604020202020204" pitchFamily="34" charset="0"/>
                <a:sym typeface="Wingdings" panose="05000000000000000000" pitchFamily="2" charset="2"/>
              </a:rPr>
              <a:t>nào</a:t>
            </a:r>
            <a:r>
              <a:rPr lang="en-US" altLang="vi-VN" sz="2400" b="1" dirty="0">
                <a:solidFill>
                  <a:srgbClr val="FF0000"/>
                </a:solidFill>
                <a:cs typeface="Arial" panose="020B060402020202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blinds(horizontal)">
                                      <p:cBhvr>
                                        <p:cTn id="7" dur="500"/>
                                        <p:tgtEl>
                                          <p:spTgt spid="717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2"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7">
            <a:extLst>
              <a:ext uri="{FF2B5EF4-FFF2-40B4-BE49-F238E27FC236}">
                <a16:creationId xmlns:a16="http://schemas.microsoft.com/office/drawing/2014/main" id="{086D7773-AD97-4BAB-A3E2-BCCCABC63A2E}"/>
              </a:ext>
            </a:extLst>
          </p:cNvPr>
          <p:cNvSpPr>
            <a:spLocks noChangeArrowheads="1"/>
          </p:cNvSpPr>
          <p:nvPr/>
        </p:nvSpPr>
        <p:spPr bwMode="auto">
          <a:xfrm>
            <a:off x="304800" y="1524000"/>
            <a:ext cx="8382000"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nl-NL" altLang="vi-VN" sz="2400" b="1" dirty="0">
                <a:solidFill>
                  <a:srgbClr val="0033CC"/>
                </a:solidFill>
              </a:rPr>
              <a:t> Quan sát rõ vào </a:t>
            </a:r>
            <a:r>
              <a:rPr lang="nl-NL" altLang="vi-VN" sz="2400" b="1" dirty="0">
                <a:solidFill>
                  <a:srgbClr val="0000FF"/>
                </a:solidFill>
                <a:latin typeface="Times New Roman" pitchFamily="18" charset="0"/>
                <a:cs typeface="Times New Roman" pitchFamily="18" charset="0"/>
              </a:rPr>
              <a:t>.....</a:t>
            </a:r>
            <a:r>
              <a:rPr lang="vi-VN" altLang="vi-VN" sz="2400" b="1" dirty="0">
                <a:solidFill>
                  <a:srgbClr val="0000FF"/>
                </a:solidFill>
                <a:latin typeface="Times New Roman" pitchFamily="18" charset="0"/>
                <a:cs typeface="Times New Roman" pitchFamily="18" charset="0"/>
              </a:rPr>
              <a:t>(1)</a:t>
            </a:r>
            <a:r>
              <a:rPr lang="nl-NL" altLang="vi-VN" sz="2400" b="1" dirty="0">
                <a:solidFill>
                  <a:srgbClr val="0000FF"/>
                </a:solidFill>
                <a:latin typeface="Times New Roman" pitchFamily="18" charset="0"/>
                <a:cs typeface="Times New Roman" pitchFamily="18" charset="0"/>
              </a:rPr>
              <a:t>........</a:t>
            </a:r>
            <a:r>
              <a:rPr lang="nl-NL" altLang="vi-VN" sz="2400" b="1" dirty="0">
                <a:solidFill>
                  <a:srgbClr val="FF0000"/>
                </a:solidFill>
                <a:latin typeface="Times New Roman" pitchFamily="18" charset="0"/>
                <a:cs typeface="Times New Roman" pitchFamily="18" charset="0"/>
              </a:rPr>
              <a:t> </a:t>
            </a:r>
            <a:r>
              <a:rPr lang="nl-NL" altLang="vi-VN" sz="2400" b="1" dirty="0">
                <a:solidFill>
                  <a:srgbClr val="0033CC"/>
                </a:solidFill>
              </a:rPr>
              <a:t>của quá trình phân bào.</a:t>
            </a:r>
          </a:p>
          <a:p>
            <a:pPr eaLnBrk="1" hangingPunct="1">
              <a:spcBef>
                <a:spcPct val="15000"/>
              </a:spcBef>
              <a:buFontTx/>
              <a:buChar char="-"/>
            </a:pPr>
            <a:r>
              <a:rPr lang="nl-NL" altLang="vi-VN" sz="2400" b="1" dirty="0">
                <a:solidFill>
                  <a:srgbClr val="0033CC"/>
                </a:solidFill>
              </a:rPr>
              <a:t> Mỗi NST có cấu trúc điển hình gồm </a:t>
            </a:r>
            <a:endParaRPr lang="en-US" altLang="vi-VN" sz="2400" b="1" dirty="0">
              <a:solidFill>
                <a:srgbClr val="0033CC"/>
              </a:solidFill>
            </a:endParaRPr>
          </a:p>
          <a:p>
            <a:pPr eaLnBrk="1" hangingPunct="1"/>
            <a:r>
              <a:rPr lang="nl-NL" altLang="vi-VN" sz="2400" b="1" dirty="0">
                <a:solidFill>
                  <a:srgbClr val="0033CC"/>
                </a:solidFill>
              </a:rPr>
              <a:t>+ ................</a:t>
            </a:r>
            <a:r>
              <a:rPr lang="vi-VN" altLang="vi-VN" sz="2400" b="1" dirty="0">
                <a:solidFill>
                  <a:srgbClr val="0033CC"/>
                </a:solidFill>
              </a:rPr>
              <a:t>(2)</a:t>
            </a:r>
            <a:r>
              <a:rPr lang="nl-NL" altLang="vi-VN" sz="2400" b="1" dirty="0">
                <a:solidFill>
                  <a:srgbClr val="0033CC"/>
                </a:solidFill>
              </a:rPr>
              <a:t>...................... (crômatit) gắn với nhau ở .......</a:t>
            </a:r>
            <a:r>
              <a:rPr lang="nl-NL" altLang="vi-VN" sz="2400" b="1" dirty="0">
                <a:solidFill>
                  <a:srgbClr val="0033CC"/>
                </a:solidFill>
                <a:latin typeface="Times New Roman" pitchFamily="18" charset="0"/>
                <a:cs typeface="Times New Roman" pitchFamily="18" charset="0"/>
              </a:rPr>
              <a:t>.......</a:t>
            </a:r>
            <a:r>
              <a:rPr lang="vi-VN" altLang="vi-VN" sz="2400" b="1" dirty="0">
                <a:solidFill>
                  <a:srgbClr val="0033CC"/>
                </a:solidFill>
                <a:latin typeface="Times New Roman" pitchFamily="18" charset="0"/>
                <a:cs typeface="Times New Roman" pitchFamily="18" charset="0"/>
              </a:rPr>
              <a:t>(3)</a:t>
            </a:r>
            <a:r>
              <a:rPr lang="nl-NL" altLang="vi-VN" sz="2400" b="1" dirty="0">
                <a:solidFill>
                  <a:srgbClr val="0033CC"/>
                </a:solidFill>
                <a:latin typeface="Times New Roman" pitchFamily="18" charset="0"/>
                <a:cs typeface="Times New Roman" pitchFamily="18" charset="0"/>
              </a:rPr>
              <a:t>...........</a:t>
            </a:r>
            <a:r>
              <a:rPr lang="nl-NL" altLang="vi-VN" sz="2400" b="1" dirty="0">
                <a:solidFill>
                  <a:srgbClr val="0033CC"/>
                </a:solidFill>
              </a:rPr>
              <a:t>....... </a:t>
            </a:r>
            <a:endParaRPr lang="en-US" altLang="vi-VN" sz="2400" b="1" dirty="0">
              <a:solidFill>
                <a:srgbClr val="0033CC"/>
              </a:solidFill>
            </a:endParaRPr>
          </a:p>
          <a:p>
            <a:pPr eaLnBrk="1" hangingPunct="1"/>
            <a:r>
              <a:rPr lang="nl-NL" altLang="vi-VN" sz="2400" b="1" dirty="0">
                <a:solidFill>
                  <a:srgbClr val="0033CC"/>
                </a:solidFill>
              </a:rPr>
              <a:t>Mỗi Crômatit gồm chủ yếu ............</a:t>
            </a:r>
            <a:r>
              <a:rPr lang="vi-VN" altLang="vi-VN" sz="2400" b="1" dirty="0">
                <a:solidFill>
                  <a:srgbClr val="0033CC"/>
                </a:solidFill>
              </a:rPr>
              <a:t>(4)</a:t>
            </a:r>
            <a:r>
              <a:rPr lang="nl-NL" altLang="vi-VN" sz="2400" b="1" dirty="0">
                <a:solidFill>
                  <a:srgbClr val="0033CC"/>
                </a:solidFill>
              </a:rPr>
              <a:t>............ và Prôtêin loại ........</a:t>
            </a:r>
            <a:r>
              <a:rPr lang="vi-VN" altLang="vi-VN" sz="2400" b="1" dirty="0">
                <a:solidFill>
                  <a:srgbClr val="0033CC"/>
                </a:solidFill>
              </a:rPr>
              <a:t>(5)</a:t>
            </a:r>
            <a:r>
              <a:rPr lang="nl-NL" altLang="vi-VN" sz="2400" b="1" dirty="0">
                <a:solidFill>
                  <a:srgbClr val="0033CC"/>
                </a:solidFill>
              </a:rPr>
              <a:t>.....</a:t>
            </a:r>
            <a:endParaRPr lang="en-US" altLang="vi-VN" sz="2400" b="1" dirty="0">
              <a:solidFill>
                <a:srgbClr val="0033CC"/>
              </a:solidFill>
            </a:endParaRPr>
          </a:p>
          <a:p>
            <a:pPr eaLnBrk="1" hangingPunct="1"/>
            <a:r>
              <a:rPr lang="nl-NL" altLang="vi-VN" sz="2400" b="1" dirty="0">
                <a:solidFill>
                  <a:srgbClr val="0033CC"/>
                </a:solidFill>
              </a:rPr>
              <a:t>+ Tâm động (eo thứ nhất). </a:t>
            </a:r>
            <a:endParaRPr lang="en-US" altLang="vi-VN" sz="2400" b="1" dirty="0">
              <a:solidFill>
                <a:srgbClr val="0033CC"/>
              </a:solidFill>
            </a:endParaRPr>
          </a:p>
          <a:p>
            <a:pPr eaLnBrk="1" hangingPunct="1"/>
            <a:r>
              <a:rPr lang="nl-NL" altLang="vi-VN" sz="2400" b="1" dirty="0">
                <a:solidFill>
                  <a:srgbClr val="0033CC"/>
                </a:solidFill>
              </a:rPr>
              <a:t>+ Một số NST còn có eo thứ 2 (thể kèm).</a:t>
            </a:r>
          </a:p>
        </p:txBody>
      </p:sp>
    </p:spTree>
    <p:extLst>
      <p:ext uri="{BB962C8B-B14F-4D97-AF65-F5344CB8AC3E}">
        <p14:creationId xmlns:p14="http://schemas.microsoft.com/office/powerpoint/2010/main" val="148886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7">
            <a:extLst>
              <a:ext uri="{FF2B5EF4-FFF2-40B4-BE49-F238E27FC236}">
                <a16:creationId xmlns:a16="http://schemas.microsoft.com/office/drawing/2014/main" id="{086D7773-AD97-4BAB-A3E2-BCCCABC63A2E}"/>
              </a:ext>
            </a:extLst>
          </p:cNvPr>
          <p:cNvSpPr>
            <a:spLocks noChangeArrowheads="1"/>
          </p:cNvSpPr>
          <p:nvPr/>
        </p:nvSpPr>
        <p:spPr bwMode="auto">
          <a:xfrm>
            <a:off x="228600" y="1789057"/>
            <a:ext cx="8763000" cy="316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nl-NL" altLang="vi-VN" sz="2400" b="1" dirty="0">
                <a:solidFill>
                  <a:srgbClr val="0033CC"/>
                </a:solidFill>
              </a:rPr>
              <a:t> Quan sát rõ vào </a:t>
            </a:r>
            <a:r>
              <a:rPr lang="nl-NL" altLang="vi-VN" sz="2800" b="1" dirty="0">
                <a:solidFill>
                  <a:srgbClr val="FF0000"/>
                </a:solidFill>
                <a:latin typeface="Times New Roman" pitchFamily="18" charset="0"/>
                <a:cs typeface="Times New Roman" pitchFamily="18" charset="0"/>
              </a:rPr>
              <a:t>kì giữa     </a:t>
            </a:r>
            <a:r>
              <a:rPr lang="nl-NL" altLang="vi-VN" sz="2400" b="1" dirty="0">
                <a:solidFill>
                  <a:srgbClr val="0033CC"/>
                </a:solidFill>
              </a:rPr>
              <a:t>của quá trình phân bào.</a:t>
            </a:r>
          </a:p>
          <a:p>
            <a:pPr eaLnBrk="1" hangingPunct="1">
              <a:spcBef>
                <a:spcPct val="15000"/>
              </a:spcBef>
              <a:buFontTx/>
              <a:buChar char="-"/>
            </a:pPr>
            <a:r>
              <a:rPr lang="nl-NL" altLang="vi-VN" sz="2400" b="1" dirty="0">
                <a:solidFill>
                  <a:srgbClr val="0033CC"/>
                </a:solidFill>
              </a:rPr>
              <a:t> Mỗi NST có cấu trúc điển hình gồm </a:t>
            </a:r>
            <a:endParaRPr lang="en-US" altLang="vi-VN" sz="2400" b="1" dirty="0">
              <a:solidFill>
                <a:srgbClr val="0033CC"/>
              </a:solidFill>
            </a:endParaRPr>
          </a:p>
          <a:p>
            <a:pPr eaLnBrk="1" hangingPunct="1"/>
            <a:r>
              <a:rPr lang="nl-NL" altLang="vi-VN" sz="2400" b="1" dirty="0">
                <a:solidFill>
                  <a:srgbClr val="0033CC"/>
                </a:solidFill>
              </a:rPr>
              <a:t>+ ......................................      (crômatit) gắn với nhau ở .......</a:t>
            </a:r>
            <a:r>
              <a:rPr lang="nl-NL" altLang="vi-VN" sz="2400" b="1" dirty="0">
                <a:solidFill>
                  <a:srgbClr val="0033CC"/>
                </a:solidFill>
                <a:latin typeface="Times New Roman" pitchFamily="18" charset="0"/>
                <a:cs typeface="Times New Roman" pitchFamily="18" charset="0"/>
              </a:rPr>
              <a:t>..................</a:t>
            </a:r>
            <a:r>
              <a:rPr lang="nl-NL" altLang="vi-VN" sz="2400" b="1" dirty="0">
                <a:solidFill>
                  <a:srgbClr val="0033CC"/>
                </a:solidFill>
              </a:rPr>
              <a:t>....... </a:t>
            </a:r>
            <a:endParaRPr lang="en-US" altLang="vi-VN" sz="2400" b="1" dirty="0">
              <a:solidFill>
                <a:srgbClr val="0033CC"/>
              </a:solidFill>
            </a:endParaRPr>
          </a:p>
          <a:p>
            <a:pPr eaLnBrk="1" hangingPunct="1"/>
            <a:r>
              <a:rPr lang="nl-NL" altLang="vi-VN" sz="2400" b="1" dirty="0">
                <a:solidFill>
                  <a:srgbClr val="0033CC"/>
                </a:solidFill>
              </a:rPr>
              <a:t>Mỗi Crômatit gồm chủ yếu ........................     và Prôtêin loại .............</a:t>
            </a:r>
            <a:endParaRPr lang="en-US" altLang="vi-VN" sz="2400" b="1" dirty="0">
              <a:solidFill>
                <a:srgbClr val="0033CC"/>
              </a:solidFill>
            </a:endParaRPr>
          </a:p>
          <a:p>
            <a:pPr eaLnBrk="1" hangingPunct="1"/>
            <a:r>
              <a:rPr lang="nl-NL" altLang="vi-VN" sz="2400" b="1" dirty="0">
                <a:solidFill>
                  <a:srgbClr val="0033CC"/>
                </a:solidFill>
              </a:rPr>
              <a:t>+ Tâm động (eo thứ nhất). </a:t>
            </a:r>
            <a:endParaRPr lang="en-US" altLang="vi-VN" sz="2400" b="1" dirty="0">
              <a:solidFill>
                <a:srgbClr val="0033CC"/>
              </a:solidFill>
            </a:endParaRPr>
          </a:p>
          <a:p>
            <a:pPr eaLnBrk="1" hangingPunct="1"/>
            <a:r>
              <a:rPr lang="nl-NL" altLang="vi-VN" sz="2400" b="1" dirty="0">
                <a:solidFill>
                  <a:srgbClr val="0033CC"/>
                </a:solidFill>
              </a:rPr>
              <a:t>+ Một số NST còn có eo thứ 2 (thể kèm).</a:t>
            </a:r>
          </a:p>
        </p:txBody>
      </p:sp>
      <p:sp>
        <p:nvSpPr>
          <p:cNvPr id="14345" name="Rectangle 9">
            <a:extLst>
              <a:ext uri="{FF2B5EF4-FFF2-40B4-BE49-F238E27FC236}">
                <a16:creationId xmlns:a16="http://schemas.microsoft.com/office/drawing/2014/main" id="{B1D4B637-5C05-4765-B58C-11018264762C}"/>
              </a:ext>
            </a:extLst>
          </p:cNvPr>
          <p:cNvSpPr>
            <a:spLocks noChangeArrowheads="1"/>
          </p:cNvSpPr>
          <p:nvPr/>
        </p:nvSpPr>
        <p:spPr bwMode="auto">
          <a:xfrm>
            <a:off x="838200" y="27432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err="1">
                <a:solidFill>
                  <a:srgbClr val="FF0000"/>
                </a:solidFill>
                <a:latin typeface="Times New Roman" pitchFamily="18" charset="0"/>
                <a:cs typeface="Times New Roman" pitchFamily="18" charset="0"/>
              </a:rPr>
              <a:t>Hai</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nhiễm</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sắc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tử</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chị</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em</a:t>
            </a:r>
            <a:endParaRPr lang="en-US" altLang="vi-VN" sz="2800" b="1" dirty="0">
              <a:solidFill>
                <a:srgbClr val="FF0000"/>
              </a:solidFill>
              <a:latin typeface="Times New Roman" pitchFamily="18" charset="0"/>
              <a:cs typeface="Times New Roman" pitchFamily="18" charset="0"/>
            </a:endParaRPr>
          </a:p>
        </p:txBody>
      </p:sp>
      <p:sp>
        <p:nvSpPr>
          <p:cNvPr id="14346" name="Rectangle 10">
            <a:extLst>
              <a:ext uri="{FF2B5EF4-FFF2-40B4-BE49-F238E27FC236}">
                <a16:creationId xmlns:a16="http://schemas.microsoft.com/office/drawing/2014/main" id="{8B1140B1-E901-42B1-BF33-E4596954B0DE}"/>
              </a:ext>
            </a:extLst>
          </p:cNvPr>
          <p:cNvSpPr>
            <a:spLocks noChangeArrowheads="1"/>
          </p:cNvSpPr>
          <p:nvPr/>
        </p:nvSpPr>
        <p:spPr bwMode="auto">
          <a:xfrm>
            <a:off x="888421" y="3124200"/>
            <a:ext cx="1765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err="1">
                <a:solidFill>
                  <a:srgbClr val="FF0000"/>
                </a:solidFill>
                <a:latin typeface="Times New Roman" pitchFamily="18" charset="0"/>
                <a:cs typeface="Times New Roman" pitchFamily="18" charset="0"/>
              </a:rPr>
              <a:t>tâm</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động</a:t>
            </a:r>
            <a:endParaRPr lang="en-US" altLang="vi-VN" sz="2800" b="1" dirty="0">
              <a:solidFill>
                <a:srgbClr val="FF0000"/>
              </a:solidFill>
              <a:latin typeface="Times New Roman" pitchFamily="18" charset="0"/>
              <a:cs typeface="Times New Roman" pitchFamily="18" charset="0"/>
            </a:endParaRPr>
          </a:p>
        </p:txBody>
      </p:sp>
      <p:sp>
        <p:nvSpPr>
          <p:cNvPr id="14347" name="Rectangle 11">
            <a:extLst>
              <a:ext uri="{FF2B5EF4-FFF2-40B4-BE49-F238E27FC236}">
                <a16:creationId xmlns:a16="http://schemas.microsoft.com/office/drawing/2014/main" id="{376BE326-A1D7-4566-AF80-F53276F43E71}"/>
              </a:ext>
            </a:extLst>
          </p:cNvPr>
          <p:cNvSpPr>
            <a:spLocks noChangeArrowheads="1"/>
          </p:cNvSpPr>
          <p:nvPr/>
        </p:nvSpPr>
        <p:spPr bwMode="auto">
          <a:xfrm>
            <a:off x="4191000" y="3362980"/>
            <a:ext cx="2598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vi-VN" sz="2800" b="1" dirty="0">
                <a:solidFill>
                  <a:srgbClr val="FF0000"/>
                </a:solidFill>
                <a:latin typeface="Times New Roman" pitchFamily="18" charset="0"/>
                <a:cs typeface="Times New Roman" pitchFamily="18" charset="0"/>
              </a:rPr>
              <a:t>1 phân tử ADN</a:t>
            </a:r>
            <a:r>
              <a:rPr lang="en-US" altLang="vi-VN" sz="2800" b="1" dirty="0">
                <a:solidFill>
                  <a:srgbClr val="FF0000"/>
                </a:solidFill>
                <a:latin typeface="Times New Roman" pitchFamily="18" charset="0"/>
                <a:cs typeface="Times New Roman" pitchFamily="18" charset="0"/>
              </a:rPr>
              <a:t> </a:t>
            </a:r>
          </a:p>
        </p:txBody>
      </p:sp>
      <p:sp>
        <p:nvSpPr>
          <p:cNvPr id="14349" name="Rectangle 13">
            <a:extLst>
              <a:ext uri="{FF2B5EF4-FFF2-40B4-BE49-F238E27FC236}">
                <a16:creationId xmlns:a16="http://schemas.microsoft.com/office/drawing/2014/main" id="{556FFE32-1838-44D0-8B84-C6986C0EE4F6}"/>
              </a:ext>
            </a:extLst>
          </p:cNvPr>
          <p:cNvSpPr>
            <a:spLocks noChangeArrowheads="1"/>
          </p:cNvSpPr>
          <p:nvPr/>
        </p:nvSpPr>
        <p:spPr bwMode="auto">
          <a:xfrm>
            <a:off x="301668" y="3743980"/>
            <a:ext cx="1362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vi-VN" sz="2800" b="1" dirty="0">
                <a:solidFill>
                  <a:srgbClr val="FF0000"/>
                </a:solidFill>
                <a:latin typeface="Times New Roman" pitchFamily="18" charset="0"/>
                <a:cs typeface="Times New Roman" pitchFamily="18" charset="0"/>
              </a:rPr>
              <a:t>Histon.</a:t>
            </a:r>
            <a:r>
              <a:rPr lang="en-US" altLang="vi-VN" sz="2000" b="1" dirty="0">
                <a:solidFill>
                  <a:srgbClr val="660066"/>
                </a:solidFill>
              </a:rPr>
              <a:t> </a:t>
            </a:r>
          </a:p>
        </p:txBody>
      </p:sp>
      <p:sp>
        <p:nvSpPr>
          <p:cNvPr id="2" name="Text Box 12">
            <a:extLst>
              <a:ext uri="{FF2B5EF4-FFF2-40B4-BE49-F238E27FC236}">
                <a16:creationId xmlns:a16="http://schemas.microsoft.com/office/drawing/2014/main" id="{EB2591BD-F075-4546-8604-2313010ABF7A}"/>
              </a:ext>
            </a:extLst>
          </p:cNvPr>
          <p:cNvSpPr txBox="1">
            <a:spLocks noChangeArrowheads="1"/>
          </p:cNvSpPr>
          <p:nvPr/>
        </p:nvSpPr>
        <p:spPr bwMode="auto">
          <a:xfrm>
            <a:off x="76200" y="1249362"/>
            <a:ext cx="289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3200" b="1" dirty="0">
                <a:solidFill>
                  <a:srgbClr val="FF0000"/>
                </a:solidFill>
                <a:latin typeface="VNI-Aptima" pitchFamily="2" charset="0"/>
                <a:sym typeface="Wingdings" panose="05000000000000000000" pitchFamily="2" charset="2"/>
              </a:rPr>
              <a:t>+ </a:t>
            </a:r>
            <a:r>
              <a:rPr lang="en-US" altLang="vi-VN" sz="3200" b="1" dirty="0" err="1">
                <a:solidFill>
                  <a:srgbClr val="FF0000"/>
                </a:solidFill>
                <a:latin typeface="Times New Roman" pitchFamily="18" charset="0"/>
                <a:cs typeface="Times New Roman" pitchFamily="18" charset="0"/>
                <a:sym typeface="Wingdings" panose="05000000000000000000" pitchFamily="2" charset="2"/>
              </a:rPr>
              <a:t>Cấu</a:t>
            </a:r>
            <a:r>
              <a:rPr lang="en-US" altLang="vi-VN" sz="3200" b="1" dirty="0">
                <a:solidFill>
                  <a:srgbClr val="FF0000"/>
                </a:solidFill>
                <a:latin typeface="Times New Roman" pitchFamily="18" charset="0"/>
                <a:cs typeface="Times New Roman" pitchFamily="18" charset="0"/>
                <a:sym typeface="Wingdings" panose="05000000000000000000" pitchFamily="2" charset="2"/>
              </a:rPr>
              <a:t> </a:t>
            </a:r>
            <a:r>
              <a:rPr lang="en-US" altLang="vi-VN" sz="3200" b="1" dirty="0" err="1">
                <a:solidFill>
                  <a:srgbClr val="FF0000"/>
                </a:solidFill>
                <a:latin typeface="Times New Roman" pitchFamily="18" charset="0"/>
                <a:cs typeface="Times New Roman" pitchFamily="18" charset="0"/>
                <a:sym typeface="Wingdings" panose="05000000000000000000" pitchFamily="2" charset="2"/>
              </a:rPr>
              <a:t>trúc</a:t>
            </a:r>
            <a:r>
              <a:rPr lang="en-US" altLang="vi-VN" sz="3200" b="1" dirty="0">
                <a:solidFill>
                  <a:srgbClr val="FF0000"/>
                </a:solidFill>
                <a:latin typeface="Times New Roman" pitchFamily="18" charset="0"/>
                <a:cs typeface="Times New Roman" pitchFamily="18" charset="0"/>
                <a:sym typeface="Wingdings" panose="05000000000000000000" pitchFamily="2" charset="2"/>
              </a:rPr>
              <a:t>:</a:t>
            </a:r>
            <a:r>
              <a:rPr lang="en-US" altLang="vi-VN" sz="3200" b="1" dirty="0">
                <a:solidFill>
                  <a:srgbClr val="FF0000"/>
                </a:solidFill>
                <a:latin typeface="VNI-Aptima" pitchFamily="2" charset="0"/>
                <a:sym typeface="Wingdings" panose="05000000000000000000" pitchFamily="2" charset="2"/>
              </a:rPr>
              <a:t> </a:t>
            </a:r>
          </a:p>
        </p:txBody>
      </p:sp>
      <p:sp>
        <p:nvSpPr>
          <p:cNvPr id="13" name="TextBox 12"/>
          <p:cNvSpPr txBox="1"/>
          <p:nvPr/>
        </p:nvSpPr>
        <p:spPr>
          <a:xfrm>
            <a:off x="17745" y="685800"/>
            <a:ext cx="5544855" cy="461665"/>
          </a:xfrm>
          <a:prstGeom prst="rect">
            <a:avLst/>
          </a:prstGeom>
          <a:gradFill>
            <a:gsLst>
              <a:gs pos="0">
                <a:srgbClr val="CCFF99"/>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400" b="1" dirty="0">
                <a:solidFill>
                  <a:srgbClr val="0000CC"/>
                </a:solidFill>
                <a:latin typeface="Times New Roman" panose="02020603050405020304" pitchFamily="18" charset="0"/>
              </a:rPr>
              <a:t>II. CẤU TRÚC CỦA NHIỄM SẮC THỂ</a:t>
            </a:r>
          </a:p>
        </p:txBody>
      </p:sp>
    </p:spTree>
    <p:extLst>
      <p:ext uri="{BB962C8B-B14F-4D97-AF65-F5344CB8AC3E}">
        <p14:creationId xmlns:p14="http://schemas.microsoft.com/office/powerpoint/2010/main" val="52607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5"/>
                                        </p:tgtEl>
                                        <p:attrNameLst>
                                          <p:attrName>style.visibility</p:attrName>
                                        </p:attrNameLst>
                                      </p:cBhvr>
                                      <p:to>
                                        <p:strVal val="visible"/>
                                      </p:to>
                                    </p:set>
                                    <p:anim calcmode="discrete" valueType="clr">
                                      <p:cBhvr override="childStyle">
                                        <p:cTn id="7"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5"/>
                                        </p:tgtEl>
                                        <p:attrNameLst>
                                          <p:attrName>fillcolor</p:attrName>
                                        </p:attrNameLst>
                                      </p:cBhvr>
                                      <p:tavLst>
                                        <p:tav tm="0">
                                          <p:val>
                                            <p:clrVal>
                                              <a:schemeClr val="accent2"/>
                                            </p:clrVal>
                                          </p:val>
                                        </p:tav>
                                        <p:tav tm="50000">
                                          <p:val>
                                            <p:clrVal>
                                              <a:schemeClr val="hlink"/>
                                            </p:clrVal>
                                          </p:val>
                                        </p:tav>
                                      </p:tavLst>
                                    </p:anim>
                                    <p:set>
                                      <p:cBhvr>
                                        <p:cTn id="9" dur="80"/>
                                        <p:tgtEl>
                                          <p:spTgt spid="1434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46"/>
                                        </p:tgtEl>
                                        <p:attrNameLst>
                                          <p:attrName>style.visibility</p:attrName>
                                        </p:attrNameLst>
                                      </p:cBhvr>
                                      <p:to>
                                        <p:strVal val="visible"/>
                                      </p:to>
                                    </p:set>
                                    <p:anim calcmode="discrete" valueType="clr">
                                      <p:cBhvr override="childStyle">
                                        <p:cTn id="14" dur="80"/>
                                        <p:tgtEl>
                                          <p:spTgt spid="143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46"/>
                                        </p:tgtEl>
                                        <p:attrNameLst>
                                          <p:attrName>fillcolor</p:attrName>
                                        </p:attrNameLst>
                                      </p:cBhvr>
                                      <p:tavLst>
                                        <p:tav tm="0">
                                          <p:val>
                                            <p:clrVal>
                                              <a:schemeClr val="accent2"/>
                                            </p:clrVal>
                                          </p:val>
                                        </p:tav>
                                        <p:tav tm="50000">
                                          <p:val>
                                            <p:clrVal>
                                              <a:schemeClr val="hlink"/>
                                            </p:clrVal>
                                          </p:val>
                                        </p:tav>
                                      </p:tavLst>
                                    </p:anim>
                                    <p:set>
                                      <p:cBhvr>
                                        <p:cTn id="16" dur="80"/>
                                        <p:tgtEl>
                                          <p:spTgt spid="1434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347"/>
                                        </p:tgtEl>
                                        <p:attrNameLst>
                                          <p:attrName>style.visibility</p:attrName>
                                        </p:attrNameLst>
                                      </p:cBhvr>
                                      <p:to>
                                        <p:strVal val="visible"/>
                                      </p:to>
                                    </p:set>
                                    <p:anim calcmode="discrete" valueType="clr">
                                      <p:cBhvr override="childStyle">
                                        <p:cTn id="21"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347"/>
                                        </p:tgtEl>
                                        <p:attrNameLst>
                                          <p:attrName>fillcolor</p:attrName>
                                        </p:attrNameLst>
                                      </p:cBhvr>
                                      <p:tavLst>
                                        <p:tav tm="0">
                                          <p:val>
                                            <p:clrVal>
                                              <a:schemeClr val="accent2"/>
                                            </p:clrVal>
                                          </p:val>
                                        </p:tav>
                                        <p:tav tm="50000">
                                          <p:val>
                                            <p:clrVal>
                                              <a:schemeClr val="hlink"/>
                                            </p:clrVal>
                                          </p:val>
                                        </p:tav>
                                      </p:tavLst>
                                    </p:anim>
                                    <p:set>
                                      <p:cBhvr>
                                        <p:cTn id="23" dur="80"/>
                                        <p:tgtEl>
                                          <p:spTgt spid="1434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4349"/>
                                        </p:tgtEl>
                                        <p:attrNameLst>
                                          <p:attrName>style.visibility</p:attrName>
                                        </p:attrNameLst>
                                      </p:cBhvr>
                                      <p:to>
                                        <p:strVal val="visible"/>
                                      </p:to>
                                    </p:set>
                                    <p:animEffect transition="in" filter="slide(fromBottom)">
                                      <p:cBhvr>
                                        <p:cTn id="28"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P spid="14347" grpId="0"/>
      <p:bldP spid="143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4DA13-F693-DD70-E42A-294A775CFBAB}"/>
              </a:ext>
            </a:extLst>
          </p:cNvPr>
          <p:cNvSpPr txBox="1"/>
          <p:nvPr/>
        </p:nvSpPr>
        <p:spPr>
          <a:xfrm>
            <a:off x="685800" y="838200"/>
            <a:ext cx="7772400" cy="3908762"/>
          </a:xfrm>
          <a:prstGeom prst="rect">
            <a:avLst/>
          </a:prstGeom>
          <a:noFill/>
        </p:spPr>
        <p:txBody>
          <a:bodyPr wrap="square">
            <a:spAutoFit/>
          </a:bodyPr>
          <a:lstStyle/>
          <a:p>
            <a:r>
              <a:rPr lang="en-US" sz="2800" dirty="0">
                <a:solidFill>
                  <a:srgbClr val="FF0000"/>
                </a:solidFill>
              </a:rPr>
              <a:t>II </a:t>
            </a:r>
            <a:r>
              <a:rPr lang="en-US" sz="2800" dirty="0" err="1">
                <a:solidFill>
                  <a:srgbClr val="FF0000"/>
                </a:solidFill>
              </a:rPr>
              <a:t>Cấu</a:t>
            </a:r>
            <a:r>
              <a:rPr lang="en-US" sz="2800" dirty="0">
                <a:solidFill>
                  <a:srgbClr val="FF0000"/>
                </a:solidFill>
              </a:rPr>
              <a:t> </a:t>
            </a:r>
            <a:r>
              <a:rPr lang="en-US" sz="2800" dirty="0" err="1">
                <a:solidFill>
                  <a:srgbClr val="FF0000"/>
                </a:solidFill>
              </a:rPr>
              <a:t>trúc</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nhiễm</a:t>
            </a:r>
            <a:r>
              <a:rPr lang="en-US" sz="2800" dirty="0">
                <a:solidFill>
                  <a:srgbClr val="FF0000"/>
                </a:solidFill>
              </a:rPr>
              <a:t> </a:t>
            </a:r>
            <a:r>
              <a:rPr lang="en-US" sz="2800" dirty="0" err="1">
                <a:solidFill>
                  <a:srgbClr val="FF0000"/>
                </a:solidFill>
              </a:rPr>
              <a:t>sắc</a:t>
            </a:r>
            <a:r>
              <a:rPr lang="en-US" sz="2800" dirty="0">
                <a:solidFill>
                  <a:srgbClr val="FF0000"/>
                </a:solidFill>
              </a:rPr>
              <a:t> </a:t>
            </a:r>
            <a:r>
              <a:rPr lang="en-US" sz="2800" dirty="0" err="1">
                <a:solidFill>
                  <a:srgbClr val="FF0000"/>
                </a:solidFill>
              </a:rPr>
              <a:t>thể</a:t>
            </a:r>
            <a:endParaRPr lang="en-US" sz="2800" dirty="0">
              <a:solidFill>
                <a:srgbClr val="FF0000"/>
              </a:solidFill>
            </a:endParaRPr>
          </a:p>
          <a:p>
            <a:endParaRPr lang="en-US" sz="2800" dirty="0">
              <a:solidFill>
                <a:srgbClr val="FF0000"/>
              </a:solidFill>
            </a:endParaRPr>
          </a:p>
          <a:p>
            <a:r>
              <a:rPr lang="vi-VN" sz="2400" dirty="0">
                <a:solidFill>
                  <a:srgbClr val="0070C0"/>
                </a:solidFill>
              </a:rPr>
              <a:t>- Cấu trúc điển hình của NST được biểu hiện rõ nhất ở kì giữa.</a:t>
            </a:r>
          </a:p>
          <a:p>
            <a:r>
              <a:rPr lang="vi-VN" sz="2400" dirty="0">
                <a:solidFill>
                  <a:srgbClr val="0070C0"/>
                </a:solidFill>
              </a:rPr>
              <a:t>+ Hình dạng: hình hạt, hình que, hình chữ V.</a:t>
            </a:r>
          </a:p>
          <a:p>
            <a:r>
              <a:rPr lang="vi-VN" sz="2400" dirty="0">
                <a:solidFill>
                  <a:srgbClr val="0070C0"/>
                </a:solidFill>
              </a:rPr>
              <a:t>+ Dài: 0,5 – 50 micromet, đường kính 0,2 – 2 micromet.</a:t>
            </a:r>
          </a:p>
          <a:p>
            <a:r>
              <a:rPr lang="vi-VN" sz="2400" dirty="0">
                <a:solidFill>
                  <a:srgbClr val="0070C0"/>
                </a:solidFill>
              </a:rPr>
              <a:t>+ Cấu trúc: ở kì giữa NST gồm 2 cromatit gắn với nhau ở tâm động.</a:t>
            </a:r>
          </a:p>
          <a:p>
            <a:r>
              <a:rPr lang="vi-VN" sz="2400" dirty="0">
                <a:solidFill>
                  <a:srgbClr val="0070C0"/>
                </a:solidFill>
              </a:rPr>
              <a:t>+ Mỗi cromatit gồm 1 phân tử ADN và prôtêin loại histôn.</a:t>
            </a:r>
          </a:p>
        </p:txBody>
      </p:sp>
      <p:sp>
        <p:nvSpPr>
          <p:cNvPr id="9" name="TextBox 8">
            <a:extLst>
              <a:ext uri="{FF2B5EF4-FFF2-40B4-BE49-F238E27FC236}">
                <a16:creationId xmlns:a16="http://schemas.microsoft.com/office/drawing/2014/main" id="{02E0755D-0FBD-0DAA-EF7B-1C2FBD16ACE3}"/>
              </a:ext>
            </a:extLst>
          </p:cNvPr>
          <p:cNvSpPr txBox="1"/>
          <p:nvPr/>
        </p:nvSpPr>
        <p:spPr>
          <a:xfrm>
            <a:off x="650631" y="7203"/>
            <a:ext cx="4572000" cy="830997"/>
          </a:xfrm>
          <a:prstGeom prst="rect">
            <a:avLst/>
          </a:prstGeom>
          <a:noFill/>
        </p:spPr>
        <p:txBody>
          <a:bodyPr wrap="square">
            <a:spAutoFit/>
          </a:bodyPr>
          <a:lstStyle/>
          <a:p>
            <a:r>
              <a:rPr kumimoji="0" lang="en-US" altLang="vi-VN" sz="4800" b="1" i="0" u="none" strike="noStrike" kern="1200" cap="none" spc="0" normalizeH="0" baseline="0" noProof="0" dirty="0">
                <a:ln>
                  <a:noFill/>
                </a:ln>
                <a:solidFill>
                  <a:srgbClr val="FF0000"/>
                </a:solidFill>
                <a:effectLst/>
                <a:uLnTx/>
                <a:uFillTx/>
                <a:latin typeface="VNI-Aptima" pitchFamily="2" charset="0"/>
                <a:ea typeface="+mn-ea"/>
                <a:cs typeface="+mn-cs"/>
                <a:sym typeface="Wingdings" panose="05000000000000000000" pitchFamily="2" charset="2"/>
              </a:rPr>
              <a:t></a:t>
            </a:r>
            <a:endParaRPr lang="en-US" sz="4800" dirty="0"/>
          </a:p>
        </p:txBody>
      </p:sp>
    </p:spTree>
    <p:extLst>
      <p:ext uri="{BB962C8B-B14F-4D97-AF65-F5344CB8AC3E}">
        <p14:creationId xmlns:p14="http://schemas.microsoft.com/office/powerpoint/2010/main" val="94728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42D7ACD2-3811-4ED3-AF16-B5BB3BEB67D5}"/>
              </a:ext>
            </a:extLst>
          </p:cNvPr>
          <p:cNvSpPr txBox="1">
            <a:spLocks noChangeArrowheads="1"/>
          </p:cNvSpPr>
          <p:nvPr/>
        </p:nvSpPr>
        <p:spPr bwMode="auto">
          <a:xfrm>
            <a:off x="1927225" y="4495800"/>
            <a:ext cx="66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sz="2400">
              <a:latin typeface=".VnTime" panose="020B7200000000000000" pitchFamily="34" charset="0"/>
              <a:cs typeface="Arial" panose="020B0604020202020204" pitchFamily="34" charset="0"/>
            </a:endParaRPr>
          </a:p>
        </p:txBody>
      </p:sp>
      <p:pic>
        <p:nvPicPr>
          <p:cNvPr id="35847" name="Picture 7" descr="Image-28">
            <a:extLst>
              <a:ext uri="{FF2B5EF4-FFF2-40B4-BE49-F238E27FC236}">
                <a16:creationId xmlns:a16="http://schemas.microsoft.com/office/drawing/2014/main" id="{93E1EDBC-D7FD-46DC-9F97-B9F9AA028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050" y="152400"/>
            <a:ext cx="5187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16-9">
            <a:extLst>
              <a:ext uri="{FF2B5EF4-FFF2-40B4-BE49-F238E27FC236}">
                <a16:creationId xmlns:a16="http://schemas.microsoft.com/office/drawing/2014/main" id="{45107828-887D-459A-8AA2-7E065B36D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a:extLst>
              <a:ext uri="{FF2B5EF4-FFF2-40B4-BE49-F238E27FC236}">
                <a16:creationId xmlns:a16="http://schemas.microsoft.com/office/drawing/2014/main" id="{F0D94936-46C6-4CC8-AAD5-7D3607B701F2}"/>
              </a:ext>
            </a:extLst>
          </p:cNvPr>
          <p:cNvSpPr>
            <a:spLocks noChangeArrowheads="1"/>
          </p:cNvSpPr>
          <p:nvPr/>
        </p:nvSpPr>
        <p:spPr bwMode="auto">
          <a:xfrm>
            <a:off x="304800" y="4617184"/>
            <a:ext cx="4191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b="1" dirty="0">
                <a:solidFill>
                  <a:srgbClr val="FF0000"/>
                </a:solidFill>
                <a:latin typeface="VNI-Aptima" pitchFamily="2" charset="0"/>
                <a:sym typeface="Wingdings" panose="05000000000000000000" pitchFamily="2" charset="2"/>
              </a:rPr>
              <a:t></a:t>
            </a:r>
            <a:r>
              <a:rPr lang="en-US" altLang="vi-VN" sz="2800" dirty="0">
                <a:solidFill>
                  <a:srgbClr val="0000FF"/>
                </a:solidFill>
                <a:cs typeface="Arial" panose="020B0604020202020204" pitchFamily="34" charset="0"/>
              </a:rPr>
              <a:t> </a:t>
            </a:r>
            <a:r>
              <a:rPr lang="en-US" altLang="vi-VN" sz="2400" b="1" dirty="0">
                <a:solidFill>
                  <a:srgbClr val="0000FF"/>
                </a:solidFill>
                <a:latin typeface="Times New Roman" pitchFamily="18" charset="0"/>
                <a:cs typeface="Times New Roman" pitchFamily="18" charset="0"/>
              </a:rPr>
              <a:t>NST </a:t>
            </a:r>
            <a:r>
              <a:rPr lang="en-US" altLang="vi-VN" sz="2400" b="1" dirty="0" err="1">
                <a:solidFill>
                  <a:srgbClr val="0000FF"/>
                </a:solidFill>
                <a:latin typeface="Times New Roman" pitchFamily="18" charset="0"/>
                <a:cs typeface="Times New Roman" pitchFamily="18" charset="0"/>
              </a:rPr>
              <a:t>có</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đặc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tính</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tự</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nhân</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đôi</a:t>
            </a:r>
            <a:r>
              <a:rPr lang="en-US" altLang="vi-VN" sz="2400" b="1" dirty="0">
                <a:solidFill>
                  <a:srgbClr val="0000FF"/>
                </a:solidFill>
                <a:latin typeface="Times New Roman" pitchFamily="18" charset="0"/>
                <a:cs typeface="Times New Roman" pitchFamily="18" charset="0"/>
              </a:rPr>
              <a:t> =&gt; </a:t>
            </a:r>
            <a:r>
              <a:rPr lang="en-US" altLang="vi-VN" sz="2400" b="1" dirty="0" err="1">
                <a:solidFill>
                  <a:srgbClr val="0000FF"/>
                </a:solidFill>
                <a:latin typeface="Times New Roman" pitchFamily="18" charset="0"/>
                <a:cs typeface="Times New Roman" pitchFamily="18" charset="0"/>
              </a:rPr>
              <a:t>các</a:t>
            </a:r>
            <a:r>
              <a:rPr lang="en-US" altLang="vi-VN" sz="2400" b="1" dirty="0">
                <a:solidFill>
                  <a:srgbClr val="0000FF"/>
                </a:solidFill>
                <a:latin typeface="Times New Roman" pitchFamily="18" charset="0"/>
                <a:cs typeface="Times New Roman" pitchFamily="18" charset="0"/>
              </a:rPr>
              <a:t> gen </a:t>
            </a:r>
            <a:r>
              <a:rPr lang="en-US" altLang="vi-VN" sz="2400" b="1" dirty="0" err="1">
                <a:solidFill>
                  <a:srgbClr val="0000FF"/>
                </a:solidFill>
                <a:latin typeface="Times New Roman" pitchFamily="18" charset="0"/>
                <a:cs typeface="Times New Roman" pitchFamily="18" charset="0"/>
              </a:rPr>
              <a:t>quy</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định</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tính</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trạng</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được</a:t>
            </a:r>
            <a:r>
              <a:rPr lang="en-US" altLang="vi-VN" sz="2400" b="1" dirty="0">
                <a:solidFill>
                  <a:srgbClr val="0000FF"/>
                </a:solidFill>
                <a:latin typeface="Times New Roman" pitchFamily="18" charset="0"/>
                <a:cs typeface="Times New Roman" pitchFamily="18" charset="0"/>
              </a:rPr>
              <a:t> di </a:t>
            </a:r>
            <a:r>
              <a:rPr lang="en-US" altLang="vi-VN" sz="2400" b="1" dirty="0" err="1">
                <a:solidFill>
                  <a:srgbClr val="0000FF"/>
                </a:solidFill>
                <a:latin typeface="Times New Roman" pitchFamily="18" charset="0"/>
                <a:cs typeface="Times New Roman" pitchFamily="18" charset="0"/>
              </a:rPr>
              <a:t>truyền</a:t>
            </a:r>
            <a:r>
              <a:rPr lang="en-US" altLang="vi-VN" sz="2400" b="1" dirty="0">
                <a:solidFill>
                  <a:srgbClr val="0000FF"/>
                </a:solidFill>
                <a:latin typeface="Times New Roman" pitchFamily="18" charset="0"/>
                <a:cs typeface="Times New Roman" pitchFamily="18" charset="0"/>
              </a:rPr>
              <a:t> qua </a:t>
            </a:r>
            <a:r>
              <a:rPr lang="en-US" altLang="vi-VN" sz="2400" b="1" dirty="0" err="1">
                <a:solidFill>
                  <a:srgbClr val="0000FF"/>
                </a:solidFill>
                <a:latin typeface="Times New Roman" pitchFamily="18" charset="0"/>
                <a:cs typeface="Times New Roman" pitchFamily="18" charset="0"/>
              </a:rPr>
              <a:t>các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thế</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hệ</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tế</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bào</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và</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cơ</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thể</a:t>
            </a:r>
            <a:r>
              <a:rPr lang="en-US" altLang="vi-VN" sz="2400" b="1" dirty="0">
                <a:solidFill>
                  <a:srgbClr val="0000FF"/>
                </a:solidFill>
                <a:latin typeface="Times New Roman" pitchFamily="18" charset="0"/>
                <a:cs typeface="Times New Roman" pitchFamily="18" charset="0"/>
              </a:rPr>
              <a:t>.</a:t>
            </a:r>
            <a:r>
              <a:rPr lang="en-US" altLang="vi-VN" sz="2400" b="1" dirty="0">
                <a:latin typeface="Times New Roman" pitchFamily="18" charset="0"/>
                <a:cs typeface="Times New Roman" pitchFamily="18" charset="0"/>
              </a:rPr>
              <a:t> </a:t>
            </a:r>
          </a:p>
        </p:txBody>
      </p:sp>
      <p:sp>
        <p:nvSpPr>
          <p:cNvPr id="46087" name="Rectangle 7">
            <a:extLst>
              <a:ext uri="{FF2B5EF4-FFF2-40B4-BE49-F238E27FC236}">
                <a16:creationId xmlns:a16="http://schemas.microsoft.com/office/drawing/2014/main" id="{956C0785-2B1A-4EBC-93DF-E05209D1CA78}"/>
              </a:ext>
            </a:extLst>
          </p:cNvPr>
          <p:cNvSpPr>
            <a:spLocks noChangeArrowheads="1"/>
          </p:cNvSpPr>
          <p:nvPr/>
        </p:nvSpPr>
        <p:spPr bwMode="auto">
          <a:xfrm>
            <a:off x="253218" y="963305"/>
            <a:ext cx="349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nl-NL" altLang="vi-VN" sz="2400" b="1" dirty="0">
                <a:solidFill>
                  <a:srgbClr val="FF0000"/>
                </a:solidFill>
                <a:cs typeface="Arial" panose="020B0604020202020204" pitchFamily="34" charset="0"/>
              </a:rPr>
              <a:t> NST có chức năng gì?</a:t>
            </a:r>
          </a:p>
        </p:txBody>
      </p:sp>
      <p:sp>
        <p:nvSpPr>
          <p:cNvPr id="46088" name="Rectangle 8">
            <a:extLst>
              <a:ext uri="{FF2B5EF4-FFF2-40B4-BE49-F238E27FC236}">
                <a16:creationId xmlns:a16="http://schemas.microsoft.com/office/drawing/2014/main" id="{21653D4B-D832-4F6C-8D4D-2D065E484C1E}"/>
              </a:ext>
            </a:extLst>
          </p:cNvPr>
          <p:cNvSpPr>
            <a:spLocks noChangeArrowheads="1"/>
          </p:cNvSpPr>
          <p:nvPr/>
        </p:nvSpPr>
        <p:spPr bwMode="auto">
          <a:xfrm>
            <a:off x="58371" y="1541577"/>
            <a:ext cx="411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b="1" dirty="0">
                <a:solidFill>
                  <a:srgbClr val="FF0000"/>
                </a:solidFill>
                <a:latin typeface="VNI-Aptima" pitchFamily="2" charset="0"/>
                <a:sym typeface="Wingdings" panose="05000000000000000000" pitchFamily="2" charset="2"/>
              </a:rPr>
              <a:t></a:t>
            </a:r>
            <a:r>
              <a:rPr lang="en-US" altLang="vi-VN" sz="2400" dirty="0">
                <a:solidFill>
                  <a:srgbClr val="0000FF"/>
                </a:solidFill>
                <a:latin typeface="Times New Roman" pitchFamily="18" charset="0"/>
                <a:cs typeface="Times New Roman" pitchFamily="18" charset="0"/>
              </a:rPr>
              <a:t> </a:t>
            </a:r>
            <a:r>
              <a:rPr lang="en-US" altLang="vi-VN" sz="2400" b="1" dirty="0">
                <a:solidFill>
                  <a:srgbClr val="0000FF"/>
                </a:solidFill>
                <a:latin typeface="Times New Roman" pitchFamily="18" charset="0"/>
                <a:cs typeface="Times New Roman" pitchFamily="18" charset="0"/>
              </a:rPr>
              <a:t>NST </a:t>
            </a:r>
            <a:r>
              <a:rPr lang="en-US" altLang="vi-VN" sz="2400" b="1" dirty="0" err="1">
                <a:solidFill>
                  <a:srgbClr val="0000FF"/>
                </a:solidFill>
                <a:latin typeface="Times New Roman" pitchFamily="18" charset="0"/>
                <a:cs typeface="Times New Roman" pitchFamily="18" charset="0"/>
              </a:rPr>
              <a:t>là</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cấu</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trúc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mang</a:t>
            </a:r>
            <a:r>
              <a:rPr lang="en-US" altLang="vi-VN" sz="2400" b="1" dirty="0">
                <a:solidFill>
                  <a:srgbClr val="0000FF"/>
                </a:solidFill>
                <a:latin typeface="Times New Roman" pitchFamily="18" charset="0"/>
                <a:cs typeface="Times New Roman" pitchFamily="18" charset="0"/>
              </a:rPr>
              <a:t> gen </a:t>
            </a:r>
            <a:r>
              <a:rPr lang="en-US" altLang="vi-VN" sz="2400" b="1" dirty="0" err="1">
                <a:solidFill>
                  <a:srgbClr val="0000FF"/>
                </a:solidFill>
                <a:latin typeface="Times New Roman" pitchFamily="18" charset="0"/>
                <a:cs typeface="Times New Roman" pitchFamily="18" charset="0"/>
              </a:rPr>
              <a:t>có</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bản</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chất</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là</a:t>
            </a:r>
            <a:r>
              <a:rPr lang="en-US" altLang="vi-VN" sz="2400" b="1" dirty="0">
                <a:solidFill>
                  <a:srgbClr val="0000FF"/>
                </a:solidFill>
                <a:latin typeface="Times New Roman" pitchFamily="18" charset="0"/>
                <a:cs typeface="Times New Roman" pitchFamily="18" charset="0"/>
              </a:rPr>
              <a:t> ADN</a:t>
            </a:r>
          </a:p>
        </p:txBody>
      </p:sp>
      <p:sp>
        <p:nvSpPr>
          <p:cNvPr id="46089" name="AutoShape 9">
            <a:extLst>
              <a:ext uri="{FF2B5EF4-FFF2-40B4-BE49-F238E27FC236}">
                <a16:creationId xmlns:a16="http://schemas.microsoft.com/office/drawing/2014/main" id="{7E19904F-D66C-4F71-AC0A-BA0D9AD799FE}"/>
              </a:ext>
            </a:extLst>
          </p:cNvPr>
          <p:cNvSpPr>
            <a:spLocks noChangeArrowheads="1"/>
          </p:cNvSpPr>
          <p:nvPr/>
        </p:nvSpPr>
        <p:spPr bwMode="auto">
          <a:xfrm>
            <a:off x="228600" y="2667000"/>
            <a:ext cx="4648200" cy="1905000"/>
          </a:xfrm>
          <a:prstGeom prst="wedgeEllipseCallout">
            <a:avLst>
              <a:gd name="adj1" fmla="val 56491"/>
              <a:gd name="adj2" fmla="val 68269"/>
            </a:avLst>
          </a:prstGeom>
          <a:gradFill rotWithShape="1">
            <a:gsLst>
              <a:gs pos="0">
                <a:srgbClr val="FFFFCC"/>
              </a:gs>
              <a:gs pos="100000">
                <a:srgbClr val="FFCCCC"/>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400" b="1" dirty="0">
                <a:solidFill>
                  <a:srgbClr val="FF0000"/>
                </a:solidFill>
                <a:latin typeface="Times New Roman" panose="02020603050405020304" pitchFamily="18" charset="0"/>
                <a:cs typeface="Arial" panose="020B0604020202020204" pitchFamily="34" charset="0"/>
              </a:rPr>
              <a:t>Do </a:t>
            </a:r>
            <a:r>
              <a:rPr lang="en-US" altLang="vi-VN" sz="2400" b="1" dirty="0" err="1">
                <a:solidFill>
                  <a:srgbClr val="FF0000"/>
                </a:solidFill>
                <a:latin typeface="Times New Roman" panose="02020603050405020304" pitchFamily="18" charset="0"/>
                <a:cs typeface="Arial" panose="020B0604020202020204" pitchFamily="34" charset="0"/>
              </a:rPr>
              <a:t>đâu</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mà</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các</a:t>
            </a:r>
            <a:r>
              <a:rPr lang="en-US" altLang="vi-VN" sz="2400" b="1" dirty="0">
                <a:solidFill>
                  <a:srgbClr val="FF0000"/>
                </a:solidFill>
                <a:latin typeface="Times New Roman" panose="02020603050405020304" pitchFamily="18" charset="0"/>
                <a:cs typeface="Arial" panose="020B0604020202020204" pitchFamily="34" charset="0"/>
              </a:rPr>
              <a:t> gen </a:t>
            </a:r>
            <a:r>
              <a:rPr lang="en-US" altLang="vi-VN" sz="2400" b="1" dirty="0" err="1">
                <a:solidFill>
                  <a:srgbClr val="FF0000"/>
                </a:solidFill>
                <a:latin typeface="Times New Roman" panose="02020603050405020304" pitchFamily="18" charset="0"/>
                <a:cs typeface="Arial" panose="020B0604020202020204" pitchFamily="34" charset="0"/>
              </a:rPr>
              <a:t>quy</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định</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tính</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trạng</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được</a:t>
            </a:r>
            <a:r>
              <a:rPr lang="en-US" altLang="vi-VN" sz="2400" b="1" dirty="0">
                <a:solidFill>
                  <a:srgbClr val="FF0000"/>
                </a:solidFill>
                <a:latin typeface="Times New Roman" panose="02020603050405020304" pitchFamily="18" charset="0"/>
                <a:cs typeface="Arial" panose="020B0604020202020204" pitchFamily="34" charset="0"/>
              </a:rPr>
              <a:t> di </a:t>
            </a:r>
            <a:r>
              <a:rPr lang="en-US" altLang="vi-VN" sz="2400" b="1" dirty="0" err="1">
                <a:solidFill>
                  <a:srgbClr val="FF0000"/>
                </a:solidFill>
                <a:latin typeface="Times New Roman" panose="02020603050405020304" pitchFamily="18" charset="0"/>
                <a:cs typeface="Arial" panose="020B0604020202020204" pitchFamily="34" charset="0"/>
              </a:rPr>
              <a:t>truyền</a:t>
            </a:r>
            <a:r>
              <a:rPr lang="en-US" altLang="vi-VN" sz="2400" b="1" dirty="0">
                <a:solidFill>
                  <a:srgbClr val="FF0000"/>
                </a:solidFill>
                <a:latin typeface="Times New Roman" panose="02020603050405020304" pitchFamily="18" charset="0"/>
                <a:cs typeface="Arial" panose="020B0604020202020204" pitchFamily="34" charset="0"/>
              </a:rPr>
              <a:t> qua </a:t>
            </a:r>
            <a:r>
              <a:rPr lang="en-US" altLang="vi-VN" sz="2400" b="1" dirty="0" err="1">
                <a:solidFill>
                  <a:srgbClr val="FF0000"/>
                </a:solidFill>
                <a:latin typeface="Times New Roman" panose="02020603050405020304" pitchFamily="18" charset="0"/>
                <a:cs typeface="Arial" panose="020B0604020202020204" pitchFamily="34" charset="0"/>
              </a:rPr>
              <a:t>các</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thế</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hệ</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tế</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bào</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và</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cơ</a:t>
            </a:r>
            <a:r>
              <a:rPr lang="en-US" altLang="vi-VN" sz="2400" b="1" dirty="0">
                <a:solidFill>
                  <a:srgbClr val="FF0000"/>
                </a:solidFill>
                <a:latin typeface="Times New Roman" panose="02020603050405020304" pitchFamily="18" charset="0"/>
                <a:cs typeface="Arial" panose="020B0604020202020204" pitchFamily="34" charset="0"/>
              </a:rPr>
              <a:t> </a:t>
            </a:r>
            <a:r>
              <a:rPr lang="en-US" altLang="vi-VN" sz="2400" b="1" dirty="0" err="1">
                <a:solidFill>
                  <a:srgbClr val="FF0000"/>
                </a:solidFill>
                <a:latin typeface="Times New Roman" panose="02020603050405020304" pitchFamily="18" charset="0"/>
                <a:cs typeface="Arial" panose="020B0604020202020204" pitchFamily="34" charset="0"/>
              </a:rPr>
              <a:t>thể</a:t>
            </a:r>
            <a:r>
              <a:rPr lang="en-US" altLang="vi-VN" sz="2400" b="1" dirty="0">
                <a:solidFill>
                  <a:srgbClr val="FF0000"/>
                </a:solidFill>
                <a:latin typeface="Times New Roman" panose="02020603050405020304" pitchFamily="18" charset="0"/>
                <a:cs typeface="Arial" panose="020B0604020202020204" pitchFamily="34" charset="0"/>
              </a:rPr>
              <a:t>?</a:t>
            </a:r>
          </a:p>
        </p:txBody>
      </p:sp>
      <p:sp>
        <p:nvSpPr>
          <p:cNvPr id="11" name="TextBox 10"/>
          <p:cNvSpPr txBox="1"/>
          <p:nvPr/>
        </p:nvSpPr>
        <p:spPr>
          <a:xfrm>
            <a:off x="178190" y="82109"/>
            <a:ext cx="6603609" cy="461665"/>
          </a:xfrm>
          <a:prstGeom prst="rect">
            <a:avLst/>
          </a:prstGeom>
          <a:gradFill>
            <a:gsLst>
              <a:gs pos="0">
                <a:srgbClr val="CC99FF"/>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400" b="1" dirty="0">
                <a:solidFill>
                  <a:srgbClr val="0000CC"/>
                </a:solidFill>
                <a:latin typeface="Times New Roman" panose="02020603050405020304" pitchFamily="18" charset="0"/>
              </a:rPr>
              <a:t>III. CHỨC NĂNG CỦA NHIỄM SẮC THỂ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46087"/>
                                        </p:tgtEl>
                                        <p:attrNameLst>
                                          <p:attrName>style.visibility</p:attrName>
                                        </p:attrNameLst>
                                      </p:cBhvr>
                                      <p:to>
                                        <p:strVal val="visible"/>
                                      </p:to>
                                    </p:set>
                                    <p:animEffect transition="in" filter="barn(inHorizontal)">
                                      <p:cBhvr>
                                        <p:cTn id="11" dur="500"/>
                                        <p:tgtEl>
                                          <p:spTgt spid="4608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46087"/>
                                        </p:tgtEl>
                                      </p:cBhvr>
                                    </p:animEffect>
                                    <p:set>
                                      <p:cBhvr>
                                        <p:cTn id="16" dur="1" fill="hold">
                                          <p:stCondLst>
                                            <p:cond delay="499"/>
                                          </p:stCondLst>
                                        </p:cTn>
                                        <p:tgtEl>
                                          <p:spTgt spid="4608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6088"/>
                                        </p:tgtEl>
                                        <p:attrNameLst>
                                          <p:attrName>style.visibility</p:attrName>
                                        </p:attrNameLst>
                                      </p:cBhvr>
                                      <p:to>
                                        <p:strVal val="visible"/>
                                      </p:to>
                                    </p:set>
                                    <p:animEffect transition="in" filter="blinds(horizontal)">
                                      <p:cBhvr>
                                        <p:cTn id="21" dur="500"/>
                                        <p:tgtEl>
                                          <p:spTgt spid="4608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5847"/>
                                        </p:tgtEl>
                                        <p:attrNameLst>
                                          <p:attrName>style.visibility</p:attrName>
                                        </p:attrNameLst>
                                      </p:cBhvr>
                                      <p:to>
                                        <p:strVal val="visible"/>
                                      </p:to>
                                    </p:set>
                                    <p:animEffect transition="in" filter="circle(in)">
                                      <p:cBhvr>
                                        <p:cTn id="26" dur="2000"/>
                                        <p:tgtEl>
                                          <p:spTgt spid="3584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46089"/>
                                        </p:tgtEl>
                                        <p:attrNameLst>
                                          <p:attrName>style.visibility</p:attrName>
                                        </p:attrNameLst>
                                      </p:cBhvr>
                                      <p:to>
                                        <p:strVal val="visible"/>
                                      </p:to>
                                    </p:set>
                                    <p:animEffect transition="in" filter="barn(inHorizontal)">
                                      <p:cBhvr>
                                        <p:cTn id="31" dur="500"/>
                                        <p:tgtEl>
                                          <p:spTgt spid="46089"/>
                                        </p:tgtEl>
                                      </p:cBhvr>
                                    </p:animEffect>
                                  </p:childTnLst>
                                </p:cTn>
                              </p:par>
                              <p:par>
                                <p:cTn id="32" presetID="3" presetClass="entr" presetSubtype="10" fill="hold" nodeType="withEffect">
                                  <p:stCondLst>
                                    <p:cond delay="0"/>
                                  </p:stCondLst>
                                  <p:childTnLst>
                                    <p:set>
                                      <p:cBhvr>
                                        <p:cTn id="33" dur="1" fill="hold">
                                          <p:stCondLst>
                                            <p:cond delay="0"/>
                                          </p:stCondLst>
                                        </p:cTn>
                                        <p:tgtEl>
                                          <p:spTgt spid="35848"/>
                                        </p:tgtEl>
                                        <p:attrNameLst>
                                          <p:attrName>style.visibility</p:attrName>
                                        </p:attrNameLst>
                                      </p:cBhvr>
                                      <p:to>
                                        <p:strVal val="visible"/>
                                      </p:to>
                                    </p:set>
                                    <p:animEffect transition="in" filter="blinds(horizontal)">
                                      <p:cBhvr>
                                        <p:cTn id="34" dur="500"/>
                                        <p:tgtEl>
                                          <p:spTgt spid="35848"/>
                                        </p:tgtEl>
                                      </p:cBhvr>
                                    </p:animEffect>
                                  </p:childTnLst>
                                </p:cTn>
                              </p:par>
                            </p:childTnLst>
                          </p:cTn>
                        </p:par>
                      </p:childTnLst>
                    </p:cTn>
                  </p:par>
                  <p:par>
                    <p:cTn id="35" fill="hold">
                      <p:stCondLst>
                        <p:cond delay="indefinite"/>
                      </p:stCondLst>
                      <p:childTnLst>
                        <p:par>
                          <p:cTn id="36" fill="hold">
                            <p:stCondLst>
                              <p:cond delay="0"/>
                            </p:stCondLst>
                            <p:childTnLst>
                              <p:par>
                                <p:cTn id="37" presetID="7" presetClass="exit" presetSubtype="4" fill="hold" grpId="1" nodeType="clickEffect">
                                  <p:stCondLst>
                                    <p:cond delay="0"/>
                                  </p:stCondLst>
                                  <p:childTnLst>
                                    <p:anim calcmode="lin" valueType="num">
                                      <p:cBhvr additive="base">
                                        <p:cTn id="38" dur="500"/>
                                        <p:tgtEl>
                                          <p:spTgt spid="46089"/>
                                        </p:tgtEl>
                                        <p:attrNameLst>
                                          <p:attrName>ppt_x</p:attrName>
                                        </p:attrNameLst>
                                      </p:cBhvr>
                                      <p:tavLst>
                                        <p:tav tm="0">
                                          <p:val>
                                            <p:strVal val="ppt_x"/>
                                          </p:val>
                                        </p:tav>
                                        <p:tav tm="100000">
                                          <p:val>
                                            <p:strVal val="ppt_x"/>
                                          </p:val>
                                        </p:tav>
                                      </p:tavLst>
                                    </p:anim>
                                    <p:anim calcmode="lin" valueType="num">
                                      <p:cBhvr additive="base">
                                        <p:cTn id="39" dur="500"/>
                                        <p:tgtEl>
                                          <p:spTgt spid="46089"/>
                                        </p:tgtEl>
                                        <p:attrNameLst>
                                          <p:attrName>ppt_y</p:attrName>
                                        </p:attrNameLst>
                                      </p:cBhvr>
                                      <p:tavLst>
                                        <p:tav tm="0">
                                          <p:val>
                                            <p:strVal val="ppt_y"/>
                                          </p:val>
                                        </p:tav>
                                        <p:tav tm="100000">
                                          <p:val>
                                            <p:strVal val="1+ppt_h/2"/>
                                          </p:val>
                                        </p:tav>
                                      </p:tavLst>
                                    </p:anim>
                                    <p:set>
                                      <p:cBhvr>
                                        <p:cTn id="40" dur="1" fill="hold">
                                          <p:stCondLst>
                                            <p:cond delay="499"/>
                                          </p:stCondLst>
                                        </p:cTn>
                                        <p:tgtEl>
                                          <p:spTgt spid="4608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6086"/>
                                        </p:tgtEl>
                                        <p:attrNameLst>
                                          <p:attrName>style.visibility</p:attrName>
                                        </p:attrNameLst>
                                      </p:cBhvr>
                                      <p:to>
                                        <p:strVal val="visible"/>
                                      </p:to>
                                    </p:set>
                                    <p:animEffect transition="in" filter="blinds(horizontal)">
                                      <p:cBhvr>
                                        <p:cTn id="45"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P spid="46087" grpId="1"/>
      <p:bldP spid="46088" grpId="0"/>
      <p:bldP spid="46089" grpId="0" animBg="1"/>
      <p:bldP spid="46089" grpId="1"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NST nguoi">
            <a:extLst>
              <a:ext uri="{FF2B5EF4-FFF2-40B4-BE49-F238E27FC236}">
                <a16:creationId xmlns:a16="http://schemas.microsoft.com/office/drawing/2014/main" id="{47A332F0-F992-4643-B232-886BED90C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6">
            <a:extLst>
              <a:ext uri="{FF2B5EF4-FFF2-40B4-BE49-F238E27FC236}">
                <a16:creationId xmlns:a16="http://schemas.microsoft.com/office/drawing/2014/main" id="{E6500B18-21D0-4283-8DFE-BF4D5EFCD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19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71" name="Rectangle 7">
            <a:extLst>
              <a:ext uri="{FF2B5EF4-FFF2-40B4-BE49-F238E27FC236}">
                <a16:creationId xmlns:a16="http://schemas.microsoft.com/office/drawing/2014/main" id="{B227E9B4-5E84-48B9-A884-43D6794BA7A2}"/>
              </a:ext>
            </a:extLst>
          </p:cNvPr>
          <p:cNvSpPr>
            <a:spLocks noChangeArrowheads="1"/>
          </p:cNvSpPr>
          <p:nvPr/>
        </p:nvSpPr>
        <p:spPr bwMode="auto">
          <a:xfrm>
            <a:off x="1905000" y="4876800"/>
            <a:ext cx="990600" cy="685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344072" name="Rectangle 8">
            <a:extLst>
              <a:ext uri="{FF2B5EF4-FFF2-40B4-BE49-F238E27FC236}">
                <a16:creationId xmlns:a16="http://schemas.microsoft.com/office/drawing/2014/main" id="{F89009ED-3F4C-4602-89C3-E392F3678725}"/>
              </a:ext>
            </a:extLst>
          </p:cNvPr>
          <p:cNvSpPr>
            <a:spLocks noChangeArrowheads="1"/>
          </p:cNvSpPr>
          <p:nvPr/>
        </p:nvSpPr>
        <p:spPr bwMode="auto">
          <a:xfrm>
            <a:off x="6553200" y="4876800"/>
            <a:ext cx="990600" cy="685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10" name="Text Box 9">
            <a:extLst>
              <a:ext uri="{FF2B5EF4-FFF2-40B4-BE49-F238E27FC236}">
                <a16:creationId xmlns:a16="http://schemas.microsoft.com/office/drawing/2014/main" id="{D606F410-106C-42CB-AFD7-91BFF8E2BA85}"/>
              </a:ext>
            </a:extLst>
          </p:cNvPr>
          <p:cNvSpPr txBox="1">
            <a:spLocks noChangeArrowheads="1"/>
          </p:cNvSpPr>
          <p:nvPr/>
        </p:nvSpPr>
        <p:spPr bwMode="auto">
          <a:xfrm>
            <a:off x="228600" y="5791200"/>
            <a:ext cx="426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a:solidFill>
                  <a:srgbClr val="0000CC"/>
                </a:solidFill>
                <a:cs typeface="Times New Roman" panose="02020603050405020304" pitchFamily="18" charset="0"/>
              </a:rPr>
              <a:t>Bộ NST của người bình thường</a:t>
            </a:r>
          </a:p>
        </p:txBody>
      </p:sp>
      <p:sp>
        <p:nvSpPr>
          <p:cNvPr id="47111" name="Text Box 10">
            <a:extLst>
              <a:ext uri="{FF2B5EF4-FFF2-40B4-BE49-F238E27FC236}">
                <a16:creationId xmlns:a16="http://schemas.microsoft.com/office/drawing/2014/main" id="{772A1182-3F83-402C-8B58-0E7D6D645BF1}"/>
              </a:ext>
            </a:extLst>
          </p:cNvPr>
          <p:cNvSpPr txBox="1">
            <a:spLocks noChangeArrowheads="1"/>
          </p:cNvSpPr>
          <p:nvPr/>
        </p:nvSpPr>
        <p:spPr bwMode="auto">
          <a:xfrm>
            <a:off x="5029200" y="57150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a:solidFill>
                  <a:srgbClr val="0000CC"/>
                </a:solidFill>
                <a:cs typeface="Times New Roman" panose="02020603050405020304" pitchFamily="18" charset="0"/>
              </a:rPr>
              <a:t>Bộ NST của bệnh nhân  Đao</a:t>
            </a:r>
          </a:p>
        </p:txBody>
      </p:sp>
      <p:grpSp>
        <p:nvGrpSpPr>
          <p:cNvPr id="47112" name="Group 135">
            <a:extLst>
              <a:ext uri="{FF2B5EF4-FFF2-40B4-BE49-F238E27FC236}">
                <a16:creationId xmlns:a16="http://schemas.microsoft.com/office/drawing/2014/main" id="{10D35B01-6C73-402A-89DB-C18AC7768608}"/>
              </a:ext>
            </a:extLst>
          </p:cNvPr>
          <p:cNvGrpSpPr>
            <a:grpSpLocks/>
          </p:cNvGrpSpPr>
          <p:nvPr/>
        </p:nvGrpSpPr>
        <p:grpSpPr bwMode="auto">
          <a:xfrm>
            <a:off x="747713" y="347663"/>
            <a:ext cx="7239000" cy="914400"/>
            <a:chOff x="528" y="1776"/>
            <a:chExt cx="4560" cy="576"/>
          </a:xfrm>
        </p:grpSpPr>
        <p:sp>
          <p:nvSpPr>
            <p:cNvPr id="47113" name="Rectangle 7">
              <a:extLst>
                <a:ext uri="{FF2B5EF4-FFF2-40B4-BE49-F238E27FC236}">
                  <a16:creationId xmlns:a16="http://schemas.microsoft.com/office/drawing/2014/main" id="{50EBE3E7-A411-4A59-AC40-EB8253B4315E}"/>
                </a:ext>
              </a:extLst>
            </p:cNvPr>
            <p:cNvSpPr>
              <a:spLocks noChangeArrowheads="1"/>
            </p:cNvSpPr>
            <p:nvPr/>
          </p:nvSpPr>
          <p:spPr bwMode="auto">
            <a:xfrm>
              <a:off x="768" y="2064"/>
              <a:ext cx="192" cy="288"/>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14" name="Rectangle 8">
              <a:extLst>
                <a:ext uri="{FF2B5EF4-FFF2-40B4-BE49-F238E27FC236}">
                  <a16:creationId xmlns:a16="http://schemas.microsoft.com/office/drawing/2014/main" id="{E295615C-3891-4A4B-8773-8C6794452408}"/>
                </a:ext>
              </a:extLst>
            </p:cNvPr>
            <p:cNvSpPr>
              <a:spLocks noChangeArrowheads="1"/>
            </p:cNvSpPr>
            <p:nvPr/>
          </p:nvSpPr>
          <p:spPr bwMode="auto">
            <a:xfrm>
              <a:off x="960" y="2064"/>
              <a:ext cx="19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15" name="AutoShape 9">
              <a:extLst>
                <a:ext uri="{FF2B5EF4-FFF2-40B4-BE49-F238E27FC236}">
                  <a16:creationId xmlns:a16="http://schemas.microsoft.com/office/drawing/2014/main" id="{5D77C4E3-37CA-4C55-823D-BC08EA4496BC}"/>
                </a:ext>
              </a:extLst>
            </p:cNvPr>
            <p:cNvSpPr>
              <a:spLocks noChangeArrowheads="1"/>
            </p:cNvSpPr>
            <p:nvPr/>
          </p:nvSpPr>
          <p:spPr bwMode="auto">
            <a:xfrm>
              <a:off x="576" y="2064"/>
              <a:ext cx="960" cy="288"/>
            </a:xfrm>
            <a:prstGeom prst="flowChartTerminator">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16" name="Line 11">
              <a:extLst>
                <a:ext uri="{FF2B5EF4-FFF2-40B4-BE49-F238E27FC236}">
                  <a16:creationId xmlns:a16="http://schemas.microsoft.com/office/drawing/2014/main" id="{8C39FD90-AE7B-4548-922A-8A6AEFB71F6F}"/>
                </a:ext>
              </a:extLst>
            </p:cNvPr>
            <p:cNvSpPr>
              <a:spLocks noChangeShapeType="1"/>
            </p:cNvSpPr>
            <p:nvPr/>
          </p:nvSpPr>
          <p:spPr bwMode="auto">
            <a:xfrm>
              <a:off x="960"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17" name="Line 12">
              <a:extLst>
                <a:ext uri="{FF2B5EF4-FFF2-40B4-BE49-F238E27FC236}">
                  <a16:creationId xmlns:a16="http://schemas.microsoft.com/office/drawing/2014/main" id="{B6854A9C-5688-4092-B0EC-80AE76E7924A}"/>
                </a:ext>
              </a:extLst>
            </p:cNvPr>
            <p:cNvSpPr>
              <a:spLocks noChangeShapeType="1"/>
            </p:cNvSpPr>
            <p:nvPr/>
          </p:nvSpPr>
          <p:spPr bwMode="auto">
            <a:xfrm>
              <a:off x="1152"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18" name="Line 13">
              <a:extLst>
                <a:ext uri="{FF2B5EF4-FFF2-40B4-BE49-F238E27FC236}">
                  <a16:creationId xmlns:a16="http://schemas.microsoft.com/office/drawing/2014/main" id="{76EA8949-E365-4824-9F1D-A10BA364A93C}"/>
                </a:ext>
              </a:extLst>
            </p:cNvPr>
            <p:cNvSpPr>
              <a:spLocks noChangeShapeType="1"/>
            </p:cNvSpPr>
            <p:nvPr/>
          </p:nvSpPr>
          <p:spPr bwMode="auto">
            <a:xfrm>
              <a:off x="1344"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19" name="AutoShape 14">
              <a:extLst>
                <a:ext uri="{FF2B5EF4-FFF2-40B4-BE49-F238E27FC236}">
                  <a16:creationId xmlns:a16="http://schemas.microsoft.com/office/drawing/2014/main" id="{9550530C-6E54-4BEF-A4F0-BBB33E4D3F24}"/>
                </a:ext>
              </a:extLst>
            </p:cNvPr>
            <p:cNvSpPr>
              <a:spLocks noChangeArrowheads="1"/>
            </p:cNvSpPr>
            <p:nvPr/>
          </p:nvSpPr>
          <p:spPr bwMode="auto">
            <a:xfrm>
              <a:off x="1632" y="2064"/>
              <a:ext cx="576" cy="288"/>
            </a:xfrm>
            <a:prstGeom prst="flowChartTerminator">
              <a:avLst/>
            </a:prstGeom>
            <a:solidFill>
              <a:schemeClr val="bg1"/>
            </a:solidFill>
            <a:ln w="1905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20" name="Line 15">
              <a:extLst>
                <a:ext uri="{FF2B5EF4-FFF2-40B4-BE49-F238E27FC236}">
                  <a16:creationId xmlns:a16="http://schemas.microsoft.com/office/drawing/2014/main" id="{9EB76D3F-F5CD-4914-93FD-44960781AE00}"/>
                </a:ext>
              </a:extLst>
            </p:cNvPr>
            <p:cNvSpPr>
              <a:spLocks noChangeShapeType="1"/>
            </p:cNvSpPr>
            <p:nvPr/>
          </p:nvSpPr>
          <p:spPr bwMode="auto">
            <a:xfrm>
              <a:off x="1824"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21" name="Line 16">
              <a:extLst>
                <a:ext uri="{FF2B5EF4-FFF2-40B4-BE49-F238E27FC236}">
                  <a16:creationId xmlns:a16="http://schemas.microsoft.com/office/drawing/2014/main" id="{48E29949-E13D-49AD-9B27-7DD51C57C784}"/>
                </a:ext>
              </a:extLst>
            </p:cNvPr>
            <p:cNvSpPr>
              <a:spLocks noChangeShapeType="1"/>
            </p:cNvSpPr>
            <p:nvPr/>
          </p:nvSpPr>
          <p:spPr bwMode="auto">
            <a:xfrm>
              <a:off x="2016"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22" name="Oval 17">
              <a:extLst>
                <a:ext uri="{FF2B5EF4-FFF2-40B4-BE49-F238E27FC236}">
                  <a16:creationId xmlns:a16="http://schemas.microsoft.com/office/drawing/2014/main" id="{59CFAA86-6B16-4A67-B62A-B1C3FE5E98D6}"/>
                </a:ext>
              </a:extLst>
            </p:cNvPr>
            <p:cNvSpPr>
              <a:spLocks noChangeArrowheads="1"/>
            </p:cNvSpPr>
            <p:nvPr/>
          </p:nvSpPr>
          <p:spPr bwMode="auto">
            <a:xfrm>
              <a:off x="1536" y="2160"/>
              <a:ext cx="96" cy="96"/>
            </a:xfrm>
            <a:prstGeom prst="ellipse">
              <a:avLst/>
            </a:prstGeom>
            <a:solidFill>
              <a:schemeClr val="bg1"/>
            </a:solidFill>
            <a:ln w="19050">
              <a:solidFill>
                <a:srgbClr val="0000FF"/>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23" name="Text Box 18">
              <a:extLst>
                <a:ext uri="{FF2B5EF4-FFF2-40B4-BE49-F238E27FC236}">
                  <a16:creationId xmlns:a16="http://schemas.microsoft.com/office/drawing/2014/main" id="{0A0C00EE-E77F-4A5B-8F44-5EDCF6F8CD22}"/>
                </a:ext>
              </a:extLst>
            </p:cNvPr>
            <p:cNvSpPr txBox="1">
              <a:spLocks noChangeArrowheads="1"/>
            </p:cNvSpPr>
            <p:nvPr/>
          </p:nvSpPr>
          <p:spPr bwMode="auto">
            <a:xfrm>
              <a:off x="576"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A</a:t>
              </a:r>
            </a:p>
          </p:txBody>
        </p:sp>
        <p:sp>
          <p:nvSpPr>
            <p:cNvPr id="47124" name="Text Box 19">
              <a:extLst>
                <a:ext uri="{FF2B5EF4-FFF2-40B4-BE49-F238E27FC236}">
                  <a16:creationId xmlns:a16="http://schemas.microsoft.com/office/drawing/2014/main" id="{608D49D7-65BC-42EB-94AA-04BD209277F9}"/>
                </a:ext>
              </a:extLst>
            </p:cNvPr>
            <p:cNvSpPr txBox="1">
              <a:spLocks noChangeArrowheads="1"/>
            </p:cNvSpPr>
            <p:nvPr/>
          </p:nvSpPr>
          <p:spPr bwMode="auto">
            <a:xfrm>
              <a:off x="720"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B</a:t>
              </a:r>
            </a:p>
          </p:txBody>
        </p:sp>
        <p:sp>
          <p:nvSpPr>
            <p:cNvPr id="47125" name="Text Box 20">
              <a:extLst>
                <a:ext uri="{FF2B5EF4-FFF2-40B4-BE49-F238E27FC236}">
                  <a16:creationId xmlns:a16="http://schemas.microsoft.com/office/drawing/2014/main" id="{74BEE86F-39ED-4101-92C1-C946151E5E92}"/>
                </a:ext>
              </a:extLst>
            </p:cNvPr>
            <p:cNvSpPr txBox="1">
              <a:spLocks noChangeArrowheads="1"/>
            </p:cNvSpPr>
            <p:nvPr/>
          </p:nvSpPr>
          <p:spPr bwMode="auto">
            <a:xfrm>
              <a:off x="912"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C</a:t>
              </a:r>
            </a:p>
          </p:txBody>
        </p:sp>
        <p:sp>
          <p:nvSpPr>
            <p:cNvPr id="47126" name="Text Box 21">
              <a:extLst>
                <a:ext uri="{FF2B5EF4-FFF2-40B4-BE49-F238E27FC236}">
                  <a16:creationId xmlns:a16="http://schemas.microsoft.com/office/drawing/2014/main" id="{9AEB5205-7D41-4AA2-88E9-9D6BCA0D9A35}"/>
                </a:ext>
              </a:extLst>
            </p:cNvPr>
            <p:cNvSpPr txBox="1">
              <a:spLocks noChangeArrowheads="1"/>
            </p:cNvSpPr>
            <p:nvPr/>
          </p:nvSpPr>
          <p:spPr bwMode="auto">
            <a:xfrm>
              <a:off x="1104"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D</a:t>
              </a:r>
            </a:p>
          </p:txBody>
        </p:sp>
        <p:sp>
          <p:nvSpPr>
            <p:cNvPr id="47127" name="Text Box 22">
              <a:extLst>
                <a:ext uri="{FF2B5EF4-FFF2-40B4-BE49-F238E27FC236}">
                  <a16:creationId xmlns:a16="http://schemas.microsoft.com/office/drawing/2014/main" id="{4966A880-852D-49AA-90E7-D6EA96EDF704}"/>
                </a:ext>
              </a:extLst>
            </p:cNvPr>
            <p:cNvSpPr txBox="1">
              <a:spLocks noChangeArrowheads="1"/>
            </p:cNvSpPr>
            <p:nvPr/>
          </p:nvSpPr>
          <p:spPr bwMode="auto">
            <a:xfrm>
              <a:off x="1296"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E</a:t>
              </a:r>
            </a:p>
          </p:txBody>
        </p:sp>
        <p:sp>
          <p:nvSpPr>
            <p:cNvPr id="47128" name="Text Box 23">
              <a:extLst>
                <a:ext uri="{FF2B5EF4-FFF2-40B4-BE49-F238E27FC236}">
                  <a16:creationId xmlns:a16="http://schemas.microsoft.com/office/drawing/2014/main" id="{F0563BE3-577A-47DE-BD93-1626252AD857}"/>
                </a:ext>
              </a:extLst>
            </p:cNvPr>
            <p:cNvSpPr txBox="1">
              <a:spLocks noChangeArrowheads="1"/>
            </p:cNvSpPr>
            <p:nvPr/>
          </p:nvSpPr>
          <p:spPr bwMode="auto">
            <a:xfrm>
              <a:off x="1632"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F</a:t>
              </a:r>
            </a:p>
          </p:txBody>
        </p:sp>
        <p:sp>
          <p:nvSpPr>
            <p:cNvPr id="47129" name="Text Box 24">
              <a:extLst>
                <a:ext uri="{FF2B5EF4-FFF2-40B4-BE49-F238E27FC236}">
                  <a16:creationId xmlns:a16="http://schemas.microsoft.com/office/drawing/2014/main" id="{B36E5863-1AE5-4CF9-BAB6-DF73E7F06DDC}"/>
                </a:ext>
              </a:extLst>
            </p:cNvPr>
            <p:cNvSpPr txBox="1">
              <a:spLocks noChangeArrowheads="1"/>
            </p:cNvSpPr>
            <p:nvPr/>
          </p:nvSpPr>
          <p:spPr bwMode="auto">
            <a:xfrm>
              <a:off x="1776"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G</a:t>
              </a:r>
            </a:p>
          </p:txBody>
        </p:sp>
        <p:sp>
          <p:nvSpPr>
            <p:cNvPr id="47130" name="Text Box 25">
              <a:extLst>
                <a:ext uri="{FF2B5EF4-FFF2-40B4-BE49-F238E27FC236}">
                  <a16:creationId xmlns:a16="http://schemas.microsoft.com/office/drawing/2014/main" id="{D61514CB-56B0-49B5-9F17-06DD138B264B}"/>
                </a:ext>
              </a:extLst>
            </p:cNvPr>
            <p:cNvSpPr txBox="1">
              <a:spLocks noChangeArrowheads="1"/>
            </p:cNvSpPr>
            <p:nvPr/>
          </p:nvSpPr>
          <p:spPr bwMode="auto">
            <a:xfrm>
              <a:off x="1968"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H</a:t>
              </a:r>
            </a:p>
          </p:txBody>
        </p:sp>
        <p:sp>
          <p:nvSpPr>
            <p:cNvPr id="47131" name="Line 53">
              <a:extLst>
                <a:ext uri="{FF2B5EF4-FFF2-40B4-BE49-F238E27FC236}">
                  <a16:creationId xmlns:a16="http://schemas.microsoft.com/office/drawing/2014/main" id="{6AA6174E-03F8-48BB-A71A-45F9631860BC}"/>
                </a:ext>
              </a:extLst>
            </p:cNvPr>
            <p:cNvSpPr>
              <a:spLocks noChangeShapeType="1"/>
            </p:cNvSpPr>
            <p:nvPr/>
          </p:nvSpPr>
          <p:spPr bwMode="auto">
            <a:xfrm>
              <a:off x="2400" y="2208"/>
              <a:ext cx="864" cy="0"/>
            </a:xfrm>
            <a:prstGeom prst="line">
              <a:avLst/>
            </a:prstGeom>
            <a:noFill/>
            <a:ln w="2857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47132" name="Rectangle 104">
              <a:extLst>
                <a:ext uri="{FF2B5EF4-FFF2-40B4-BE49-F238E27FC236}">
                  <a16:creationId xmlns:a16="http://schemas.microsoft.com/office/drawing/2014/main" id="{43A532EB-15F0-4A4A-85CB-D924522157A7}"/>
                </a:ext>
              </a:extLst>
            </p:cNvPr>
            <p:cNvSpPr>
              <a:spLocks noChangeArrowheads="1"/>
            </p:cNvSpPr>
            <p:nvPr/>
          </p:nvSpPr>
          <p:spPr bwMode="auto">
            <a:xfrm>
              <a:off x="3408" y="2064"/>
              <a:ext cx="19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33" name="AutoShape 105">
              <a:extLst>
                <a:ext uri="{FF2B5EF4-FFF2-40B4-BE49-F238E27FC236}">
                  <a16:creationId xmlns:a16="http://schemas.microsoft.com/office/drawing/2014/main" id="{4D40F65E-3A67-4703-9EE6-E688EAA573BD}"/>
                </a:ext>
              </a:extLst>
            </p:cNvPr>
            <p:cNvSpPr>
              <a:spLocks noChangeArrowheads="1"/>
            </p:cNvSpPr>
            <p:nvPr/>
          </p:nvSpPr>
          <p:spPr bwMode="auto">
            <a:xfrm>
              <a:off x="3408" y="2064"/>
              <a:ext cx="576" cy="288"/>
            </a:xfrm>
            <a:prstGeom prst="flowChartTerminator">
              <a:avLst/>
            </a:prstGeom>
            <a:solidFill>
              <a:schemeClr val="bg1"/>
            </a:solidFill>
            <a:ln w="1905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34" name="Line 108">
              <a:extLst>
                <a:ext uri="{FF2B5EF4-FFF2-40B4-BE49-F238E27FC236}">
                  <a16:creationId xmlns:a16="http://schemas.microsoft.com/office/drawing/2014/main" id="{A8A52F5E-9BAF-45D5-887E-3C33F74C52F4}"/>
                </a:ext>
              </a:extLst>
            </p:cNvPr>
            <p:cNvSpPr>
              <a:spLocks noChangeShapeType="1"/>
            </p:cNvSpPr>
            <p:nvPr/>
          </p:nvSpPr>
          <p:spPr bwMode="auto">
            <a:xfrm>
              <a:off x="3600"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35" name="Line 109">
              <a:extLst>
                <a:ext uri="{FF2B5EF4-FFF2-40B4-BE49-F238E27FC236}">
                  <a16:creationId xmlns:a16="http://schemas.microsoft.com/office/drawing/2014/main" id="{0F71875D-04B6-4528-9FA6-92611F279FC8}"/>
                </a:ext>
              </a:extLst>
            </p:cNvPr>
            <p:cNvSpPr>
              <a:spLocks noChangeShapeType="1"/>
            </p:cNvSpPr>
            <p:nvPr/>
          </p:nvSpPr>
          <p:spPr bwMode="auto">
            <a:xfrm>
              <a:off x="3792"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36" name="AutoShape 110">
              <a:extLst>
                <a:ext uri="{FF2B5EF4-FFF2-40B4-BE49-F238E27FC236}">
                  <a16:creationId xmlns:a16="http://schemas.microsoft.com/office/drawing/2014/main" id="{FEBC70F7-81F3-4B74-98A5-F961C304ABA0}"/>
                </a:ext>
              </a:extLst>
            </p:cNvPr>
            <p:cNvSpPr>
              <a:spLocks noChangeArrowheads="1"/>
            </p:cNvSpPr>
            <p:nvPr/>
          </p:nvSpPr>
          <p:spPr bwMode="auto">
            <a:xfrm>
              <a:off x="4080" y="2064"/>
              <a:ext cx="960" cy="288"/>
            </a:xfrm>
            <a:prstGeom prst="flowChartTerminator">
              <a:avLst/>
            </a:prstGeom>
            <a:solidFill>
              <a:schemeClr val="bg1"/>
            </a:solidFill>
            <a:ln w="1905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37" name="Line 111">
              <a:extLst>
                <a:ext uri="{FF2B5EF4-FFF2-40B4-BE49-F238E27FC236}">
                  <a16:creationId xmlns:a16="http://schemas.microsoft.com/office/drawing/2014/main" id="{2CB1D3A2-BF22-4C4C-9787-6DC5D8D4F645}"/>
                </a:ext>
              </a:extLst>
            </p:cNvPr>
            <p:cNvSpPr>
              <a:spLocks noChangeShapeType="1"/>
            </p:cNvSpPr>
            <p:nvPr/>
          </p:nvSpPr>
          <p:spPr bwMode="auto">
            <a:xfrm>
              <a:off x="4272"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38" name="Line 112">
              <a:extLst>
                <a:ext uri="{FF2B5EF4-FFF2-40B4-BE49-F238E27FC236}">
                  <a16:creationId xmlns:a16="http://schemas.microsoft.com/office/drawing/2014/main" id="{6F712D4B-C217-43BF-A6B3-6871D215920B}"/>
                </a:ext>
              </a:extLst>
            </p:cNvPr>
            <p:cNvSpPr>
              <a:spLocks noChangeShapeType="1"/>
            </p:cNvSpPr>
            <p:nvPr/>
          </p:nvSpPr>
          <p:spPr bwMode="auto">
            <a:xfrm>
              <a:off x="4464"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39" name="Oval 113">
              <a:extLst>
                <a:ext uri="{FF2B5EF4-FFF2-40B4-BE49-F238E27FC236}">
                  <a16:creationId xmlns:a16="http://schemas.microsoft.com/office/drawing/2014/main" id="{C1510A2C-22BA-484B-8F81-B4491A83B520}"/>
                </a:ext>
              </a:extLst>
            </p:cNvPr>
            <p:cNvSpPr>
              <a:spLocks noChangeArrowheads="1"/>
            </p:cNvSpPr>
            <p:nvPr/>
          </p:nvSpPr>
          <p:spPr bwMode="auto">
            <a:xfrm>
              <a:off x="3984" y="2160"/>
              <a:ext cx="96" cy="96"/>
            </a:xfrm>
            <a:prstGeom prst="ellipse">
              <a:avLst/>
            </a:prstGeom>
            <a:solidFill>
              <a:schemeClr val="bg1"/>
            </a:solidFill>
            <a:ln w="19050">
              <a:solidFill>
                <a:srgbClr val="0000FF"/>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40" name="Text Box 114">
              <a:extLst>
                <a:ext uri="{FF2B5EF4-FFF2-40B4-BE49-F238E27FC236}">
                  <a16:creationId xmlns:a16="http://schemas.microsoft.com/office/drawing/2014/main" id="{E70E42DA-51FC-4ECE-969D-421DA272E67B}"/>
                </a:ext>
              </a:extLst>
            </p:cNvPr>
            <p:cNvSpPr txBox="1">
              <a:spLocks noChangeArrowheads="1"/>
            </p:cNvSpPr>
            <p:nvPr/>
          </p:nvSpPr>
          <p:spPr bwMode="auto">
            <a:xfrm>
              <a:off x="4656"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A</a:t>
              </a:r>
            </a:p>
          </p:txBody>
        </p:sp>
        <p:sp>
          <p:nvSpPr>
            <p:cNvPr id="47141" name="Text Box 115">
              <a:extLst>
                <a:ext uri="{FF2B5EF4-FFF2-40B4-BE49-F238E27FC236}">
                  <a16:creationId xmlns:a16="http://schemas.microsoft.com/office/drawing/2014/main" id="{5FE08AC6-35F7-40FD-84BB-6EA2043B6D33}"/>
                </a:ext>
              </a:extLst>
            </p:cNvPr>
            <p:cNvSpPr txBox="1">
              <a:spLocks noChangeArrowheads="1"/>
            </p:cNvSpPr>
            <p:nvPr/>
          </p:nvSpPr>
          <p:spPr bwMode="auto">
            <a:xfrm>
              <a:off x="4848"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B</a:t>
              </a:r>
            </a:p>
          </p:txBody>
        </p:sp>
        <p:sp>
          <p:nvSpPr>
            <p:cNvPr id="47142" name="Text Box 116">
              <a:extLst>
                <a:ext uri="{FF2B5EF4-FFF2-40B4-BE49-F238E27FC236}">
                  <a16:creationId xmlns:a16="http://schemas.microsoft.com/office/drawing/2014/main" id="{0891C203-5D42-43CD-A84F-F6DCFA1EBD62}"/>
                </a:ext>
              </a:extLst>
            </p:cNvPr>
            <p:cNvSpPr txBox="1">
              <a:spLocks noChangeArrowheads="1"/>
            </p:cNvSpPr>
            <p:nvPr/>
          </p:nvSpPr>
          <p:spPr bwMode="auto">
            <a:xfrm>
              <a:off x="3360"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C</a:t>
              </a:r>
            </a:p>
          </p:txBody>
        </p:sp>
        <p:sp>
          <p:nvSpPr>
            <p:cNvPr id="47143" name="Text Box 117">
              <a:extLst>
                <a:ext uri="{FF2B5EF4-FFF2-40B4-BE49-F238E27FC236}">
                  <a16:creationId xmlns:a16="http://schemas.microsoft.com/office/drawing/2014/main" id="{3868A3BA-5DA8-4C14-8A87-9B21653C825F}"/>
                </a:ext>
              </a:extLst>
            </p:cNvPr>
            <p:cNvSpPr txBox="1">
              <a:spLocks noChangeArrowheads="1"/>
            </p:cNvSpPr>
            <p:nvPr/>
          </p:nvSpPr>
          <p:spPr bwMode="auto">
            <a:xfrm>
              <a:off x="3552"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D</a:t>
              </a:r>
            </a:p>
          </p:txBody>
        </p:sp>
        <p:sp>
          <p:nvSpPr>
            <p:cNvPr id="47144" name="Text Box 118">
              <a:extLst>
                <a:ext uri="{FF2B5EF4-FFF2-40B4-BE49-F238E27FC236}">
                  <a16:creationId xmlns:a16="http://schemas.microsoft.com/office/drawing/2014/main" id="{46815D9F-3260-4802-A858-74CF459D2137}"/>
                </a:ext>
              </a:extLst>
            </p:cNvPr>
            <p:cNvSpPr txBox="1">
              <a:spLocks noChangeArrowheads="1"/>
            </p:cNvSpPr>
            <p:nvPr/>
          </p:nvSpPr>
          <p:spPr bwMode="auto">
            <a:xfrm>
              <a:off x="3744" y="1785"/>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E</a:t>
              </a:r>
            </a:p>
          </p:txBody>
        </p:sp>
        <p:sp>
          <p:nvSpPr>
            <p:cNvPr id="47145" name="Text Box 119">
              <a:extLst>
                <a:ext uri="{FF2B5EF4-FFF2-40B4-BE49-F238E27FC236}">
                  <a16:creationId xmlns:a16="http://schemas.microsoft.com/office/drawing/2014/main" id="{736CB9E4-986A-405B-BE6D-2C08F7F7F6FD}"/>
                </a:ext>
              </a:extLst>
            </p:cNvPr>
            <p:cNvSpPr txBox="1">
              <a:spLocks noChangeArrowheads="1"/>
            </p:cNvSpPr>
            <p:nvPr/>
          </p:nvSpPr>
          <p:spPr bwMode="auto">
            <a:xfrm>
              <a:off x="4080"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F</a:t>
              </a:r>
            </a:p>
          </p:txBody>
        </p:sp>
        <p:sp>
          <p:nvSpPr>
            <p:cNvPr id="47146" name="Text Box 120">
              <a:extLst>
                <a:ext uri="{FF2B5EF4-FFF2-40B4-BE49-F238E27FC236}">
                  <a16:creationId xmlns:a16="http://schemas.microsoft.com/office/drawing/2014/main" id="{67259EA0-42BB-4815-8F10-94D903CDB0E4}"/>
                </a:ext>
              </a:extLst>
            </p:cNvPr>
            <p:cNvSpPr txBox="1">
              <a:spLocks noChangeArrowheads="1"/>
            </p:cNvSpPr>
            <p:nvPr/>
          </p:nvSpPr>
          <p:spPr bwMode="auto">
            <a:xfrm>
              <a:off x="4224"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G</a:t>
              </a:r>
            </a:p>
          </p:txBody>
        </p:sp>
        <p:sp>
          <p:nvSpPr>
            <p:cNvPr id="47147" name="Text Box 121">
              <a:extLst>
                <a:ext uri="{FF2B5EF4-FFF2-40B4-BE49-F238E27FC236}">
                  <a16:creationId xmlns:a16="http://schemas.microsoft.com/office/drawing/2014/main" id="{43F936CA-228D-4045-915C-DF9BB6D812D5}"/>
                </a:ext>
              </a:extLst>
            </p:cNvPr>
            <p:cNvSpPr txBox="1">
              <a:spLocks noChangeArrowheads="1"/>
            </p:cNvSpPr>
            <p:nvPr/>
          </p:nvSpPr>
          <p:spPr bwMode="auto">
            <a:xfrm>
              <a:off x="4416" y="1776"/>
              <a:ext cx="24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t>H</a:t>
              </a:r>
            </a:p>
          </p:txBody>
        </p:sp>
        <p:sp>
          <p:nvSpPr>
            <p:cNvPr id="47148" name="Line 122">
              <a:extLst>
                <a:ext uri="{FF2B5EF4-FFF2-40B4-BE49-F238E27FC236}">
                  <a16:creationId xmlns:a16="http://schemas.microsoft.com/office/drawing/2014/main" id="{35BCF46F-F4C2-42AE-8804-4F2FD59FEFFB}"/>
                </a:ext>
              </a:extLst>
            </p:cNvPr>
            <p:cNvSpPr>
              <a:spLocks noChangeShapeType="1"/>
            </p:cNvSpPr>
            <p:nvPr/>
          </p:nvSpPr>
          <p:spPr bwMode="auto">
            <a:xfrm>
              <a:off x="4656"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49" name="Line 123">
              <a:extLst>
                <a:ext uri="{FF2B5EF4-FFF2-40B4-BE49-F238E27FC236}">
                  <a16:creationId xmlns:a16="http://schemas.microsoft.com/office/drawing/2014/main" id="{F5961C78-CE47-4F0D-BF6A-BC7CCA9EE291}"/>
                </a:ext>
              </a:extLst>
            </p:cNvPr>
            <p:cNvSpPr>
              <a:spLocks noChangeShapeType="1"/>
            </p:cNvSpPr>
            <p:nvPr/>
          </p:nvSpPr>
          <p:spPr bwMode="auto">
            <a:xfrm>
              <a:off x="4848" y="2064"/>
              <a:ext cx="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150" name="AutoShape 129">
              <a:extLst>
                <a:ext uri="{FF2B5EF4-FFF2-40B4-BE49-F238E27FC236}">
                  <a16:creationId xmlns:a16="http://schemas.microsoft.com/office/drawing/2014/main" id="{78F4865E-02D7-4992-B4C0-7FD952841B77}"/>
                </a:ext>
              </a:extLst>
            </p:cNvPr>
            <p:cNvSpPr>
              <a:spLocks noChangeArrowheads="1"/>
            </p:cNvSpPr>
            <p:nvPr/>
          </p:nvSpPr>
          <p:spPr bwMode="auto">
            <a:xfrm>
              <a:off x="4800" y="2064"/>
              <a:ext cx="240" cy="288"/>
            </a:xfrm>
            <a:prstGeom prst="flowChartDelay">
              <a:avLst/>
            </a:prstGeom>
            <a:solidFill>
              <a:srgbClr val="FFFF00"/>
            </a:solidFill>
            <a:ln w="9525">
              <a:solidFill>
                <a:srgbClr val="0033CC"/>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51" name="Rectangle 130">
              <a:extLst>
                <a:ext uri="{FF2B5EF4-FFF2-40B4-BE49-F238E27FC236}">
                  <a16:creationId xmlns:a16="http://schemas.microsoft.com/office/drawing/2014/main" id="{E2325134-D4D1-4281-9BCD-C2B5534B10B3}"/>
                </a:ext>
              </a:extLst>
            </p:cNvPr>
            <p:cNvSpPr>
              <a:spLocks noChangeArrowheads="1"/>
            </p:cNvSpPr>
            <p:nvPr/>
          </p:nvSpPr>
          <p:spPr bwMode="auto">
            <a:xfrm>
              <a:off x="4656" y="2064"/>
              <a:ext cx="192" cy="288"/>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sp>
          <p:nvSpPr>
            <p:cNvPr id="47152" name="AutoShape 132">
              <a:extLst>
                <a:ext uri="{FF2B5EF4-FFF2-40B4-BE49-F238E27FC236}">
                  <a16:creationId xmlns:a16="http://schemas.microsoft.com/office/drawing/2014/main" id="{EC9AE56B-4FCA-42C4-8541-F51E619ECF8F}"/>
                </a:ext>
              </a:extLst>
            </p:cNvPr>
            <p:cNvSpPr>
              <a:spLocks noChangeArrowheads="1"/>
            </p:cNvSpPr>
            <p:nvPr/>
          </p:nvSpPr>
          <p:spPr bwMode="auto">
            <a:xfrm rot="10800000">
              <a:off x="528" y="2064"/>
              <a:ext cx="240" cy="288"/>
            </a:xfrm>
            <a:prstGeom prst="flowChartDelay">
              <a:avLst/>
            </a:prstGeom>
            <a:solidFill>
              <a:srgbClr val="FFFF00"/>
            </a:solidFill>
            <a:ln w="9525">
              <a:solidFill>
                <a:srgbClr val="0033CC"/>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71"/>
                                        </p:tgtEl>
                                        <p:attrNameLst>
                                          <p:attrName>style.visibility</p:attrName>
                                        </p:attrNameLst>
                                      </p:cBhvr>
                                      <p:to>
                                        <p:strVal val="visible"/>
                                      </p:to>
                                    </p:set>
                                  </p:childTnLst>
                                </p:cTn>
                              </p:par>
                              <p:par>
                                <p:cTn id="7" presetID="23" presetClass="emph" presetSubtype="0" repeatCount="indefinite" fill="hold" grpId="1" nodeType="withEffect">
                                  <p:stCondLst>
                                    <p:cond delay="0"/>
                                  </p:stCondLst>
                                  <p:childTnLst>
                                    <p:animClr clrSpc="hsl" dir="cw">
                                      <p:cBhvr override="childStyle">
                                        <p:cTn id="8" dur="500" fill="hold"/>
                                        <p:tgtEl>
                                          <p:spTgt spid="344071"/>
                                        </p:tgtEl>
                                        <p:attrNameLst>
                                          <p:attrName>style.color</p:attrName>
                                        </p:attrNameLst>
                                      </p:cBhvr>
                                      <p:by>
                                        <p:hsl h="10842353" s="0" l="0"/>
                                      </p:by>
                                    </p:animClr>
                                    <p:animClr clrSpc="hsl" dir="cw">
                                      <p:cBhvr>
                                        <p:cTn id="9" dur="500" fill="hold"/>
                                        <p:tgtEl>
                                          <p:spTgt spid="344071"/>
                                        </p:tgtEl>
                                        <p:attrNameLst>
                                          <p:attrName>fillcolor</p:attrName>
                                        </p:attrNameLst>
                                      </p:cBhvr>
                                      <p:by>
                                        <p:hsl h="10842353" s="0" l="0"/>
                                      </p:by>
                                    </p:animClr>
                                    <p:animClr clrSpc="hsl" dir="cw">
                                      <p:cBhvr>
                                        <p:cTn id="10" dur="500" fill="hold"/>
                                        <p:tgtEl>
                                          <p:spTgt spid="344071"/>
                                        </p:tgtEl>
                                        <p:attrNameLst>
                                          <p:attrName>stroke.color</p:attrName>
                                        </p:attrNameLst>
                                      </p:cBhvr>
                                      <p:by>
                                        <p:hsl h="10842353" s="0" l="0"/>
                                      </p:by>
                                    </p:animClr>
                                    <p:set>
                                      <p:cBhvr>
                                        <p:cTn id="11" dur="500" fill="hold"/>
                                        <p:tgtEl>
                                          <p:spTgt spid="344071"/>
                                        </p:tgtEl>
                                        <p:attrNameLst>
                                          <p:attrName>fill.type</p:attrName>
                                        </p:attrNameLst>
                                      </p:cBhvr>
                                      <p:to>
                                        <p:strVal val="solid"/>
                                      </p:to>
                                    </p:set>
                                  </p:childTnLst>
                                </p:cTn>
                              </p:par>
                              <p:par>
                                <p:cTn id="12" presetID="1" presetClass="entr" presetSubtype="0" fill="hold" grpId="0" nodeType="withEffect">
                                  <p:stCondLst>
                                    <p:cond delay="0"/>
                                  </p:stCondLst>
                                  <p:childTnLst>
                                    <p:set>
                                      <p:cBhvr>
                                        <p:cTn id="13" dur="1" fill="hold">
                                          <p:stCondLst>
                                            <p:cond delay="0"/>
                                          </p:stCondLst>
                                        </p:cTn>
                                        <p:tgtEl>
                                          <p:spTgt spid="344072"/>
                                        </p:tgtEl>
                                        <p:attrNameLst>
                                          <p:attrName>style.visibility</p:attrName>
                                        </p:attrNameLst>
                                      </p:cBhvr>
                                      <p:to>
                                        <p:strVal val="visible"/>
                                      </p:to>
                                    </p:set>
                                  </p:childTnLst>
                                </p:cTn>
                              </p:par>
                              <p:par>
                                <p:cTn id="14" presetID="23" presetClass="emph" presetSubtype="0" repeatCount="indefinite" fill="hold" grpId="1" nodeType="withEffect">
                                  <p:stCondLst>
                                    <p:cond delay="0"/>
                                  </p:stCondLst>
                                  <p:childTnLst>
                                    <p:animClr clrSpc="hsl" dir="cw">
                                      <p:cBhvr override="childStyle">
                                        <p:cTn id="15" dur="500" fill="hold"/>
                                        <p:tgtEl>
                                          <p:spTgt spid="344072"/>
                                        </p:tgtEl>
                                        <p:attrNameLst>
                                          <p:attrName>style.color</p:attrName>
                                        </p:attrNameLst>
                                      </p:cBhvr>
                                      <p:by>
                                        <p:hsl h="10842353" s="0" l="0"/>
                                      </p:by>
                                    </p:animClr>
                                    <p:animClr clrSpc="hsl" dir="cw">
                                      <p:cBhvr>
                                        <p:cTn id="16" dur="500" fill="hold"/>
                                        <p:tgtEl>
                                          <p:spTgt spid="344072"/>
                                        </p:tgtEl>
                                        <p:attrNameLst>
                                          <p:attrName>fillcolor</p:attrName>
                                        </p:attrNameLst>
                                      </p:cBhvr>
                                      <p:by>
                                        <p:hsl h="10842353" s="0" l="0"/>
                                      </p:by>
                                    </p:animClr>
                                    <p:animClr clrSpc="hsl" dir="cw">
                                      <p:cBhvr>
                                        <p:cTn id="17" dur="500" fill="hold"/>
                                        <p:tgtEl>
                                          <p:spTgt spid="344072"/>
                                        </p:tgtEl>
                                        <p:attrNameLst>
                                          <p:attrName>stroke.color</p:attrName>
                                        </p:attrNameLst>
                                      </p:cBhvr>
                                      <p:by>
                                        <p:hsl h="10842353" s="0" l="0"/>
                                      </p:by>
                                    </p:animClr>
                                    <p:set>
                                      <p:cBhvr>
                                        <p:cTn id="18" dur="500" fill="hold"/>
                                        <p:tgtEl>
                                          <p:spTgt spid="3440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1" grpId="0" animBg="1"/>
      <p:bldP spid="344071" grpId="1" animBg="1"/>
      <p:bldP spid="344072" grpId="0" animBg="1"/>
      <p:bldP spid="34407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6CE3E12-5369-4019-A015-6E8063181720}"/>
              </a:ext>
            </a:extLst>
          </p:cNvPr>
          <p:cNvSpPr>
            <a:spLocks noGrp="1" noChangeArrowheads="1"/>
          </p:cNvSpPr>
          <p:nvPr>
            <p:ph type="title" idx="4294967295"/>
          </p:nvPr>
        </p:nvSpPr>
        <p:spPr>
          <a:xfrm>
            <a:off x="304800" y="990600"/>
            <a:ext cx="8534400" cy="4572000"/>
          </a:xfrm>
        </p:spPr>
        <p:txBody>
          <a:bodyPr/>
          <a:lstStyle/>
          <a:p>
            <a:pPr algn="l" eaLnBrk="1" hangingPunct="1">
              <a:lnSpc>
                <a:spcPct val="125000"/>
              </a:lnSpc>
            </a:pPr>
            <a:r>
              <a:rPr lang="en-US" altLang="vi-VN" sz="3600" dirty="0" err="1">
                <a:solidFill>
                  <a:schemeClr val="tx1"/>
                </a:solidFill>
                <a:latin typeface="Times New Roman" panose="02020603050405020304" pitchFamily="18" charset="0"/>
                <a:cs typeface="Times New Roman" panose="02020603050405020304" pitchFamily="18" charset="0"/>
              </a:rPr>
              <a:t>Câu</a:t>
            </a:r>
            <a:r>
              <a:rPr lang="en-US" altLang="vi-VN" sz="3600" dirty="0">
                <a:solidFill>
                  <a:schemeClr val="tx1"/>
                </a:solidFill>
                <a:latin typeface="Times New Roman" panose="02020603050405020304" pitchFamily="18" charset="0"/>
                <a:cs typeface="Times New Roman" panose="02020603050405020304" pitchFamily="18" charset="0"/>
              </a:rPr>
              <a:t> 1:  </a:t>
            </a:r>
            <a:r>
              <a:rPr lang="en-US" altLang="vi-VN" sz="3600" dirty="0" err="1">
                <a:solidFill>
                  <a:schemeClr val="tx1"/>
                </a:solidFill>
                <a:latin typeface="Times New Roman" panose="02020603050405020304" pitchFamily="18" charset="0"/>
                <a:cs typeface="Times New Roman" panose="02020603050405020304" pitchFamily="18" charset="0"/>
              </a:rPr>
              <a:t>Nhiễm</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sắc</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thể</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có</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dạng</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đăc</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trưng</a:t>
            </a:r>
            <a:r>
              <a:rPr lang="en-US" altLang="vi-VN" sz="3600" dirty="0">
                <a:solidFill>
                  <a:schemeClr val="tx1"/>
                </a:solidFill>
                <a:latin typeface="Times New Roman" panose="02020603050405020304" pitchFamily="18" charset="0"/>
                <a:cs typeface="Times New Roman" panose="02020603050405020304" pitchFamily="18" charset="0"/>
              </a:rPr>
              <a:t> ở </a:t>
            </a:r>
            <a:r>
              <a:rPr lang="en-US" altLang="vi-VN" sz="3600" dirty="0" err="1">
                <a:solidFill>
                  <a:schemeClr val="tx1"/>
                </a:solidFill>
                <a:latin typeface="Times New Roman" panose="02020603050405020304" pitchFamily="18" charset="0"/>
                <a:cs typeface="Times New Roman" panose="02020603050405020304" pitchFamily="18" charset="0"/>
              </a:rPr>
              <a:t>kì</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nào</a:t>
            </a:r>
            <a:r>
              <a:rPr lang="en-US" altLang="vi-VN" sz="3600" dirty="0">
                <a:solidFill>
                  <a:schemeClr val="tx1"/>
                </a:solidFill>
                <a:latin typeface="Times New Roman" panose="02020603050405020304" pitchFamily="18" charset="0"/>
                <a:cs typeface="Times New Roman" panose="02020603050405020304" pitchFamily="18" charset="0"/>
              </a:rPr>
              <a:t>?	</a:t>
            </a:r>
            <a:br>
              <a:rPr lang="en-US" altLang="vi-VN" sz="3600" dirty="0">
                <a:solidFill>
                  <a:schemeClr val="tx1"/>
                </a:solidFill>
                <a:latin typeface="Times New Roman" panose="02020603050405020304" pitchFamily="18" charset="0"/>
                <a:cs typeface="Times New Roman" panose="02020603050405020304" pitchFamily="18" charset="0"/>
              </a:rPr>
            </a:b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a.Kì</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đầu</a:t>
            </a:r>
            <a:r>
              <a:rPr lang="en-US" altLang="vi-VN" sz="3600" dirty="0">
                <a:solidFill>
                  <a:schemeClr val="tx1"/>
                </a:solidFill>
                <a:latin typeface="Times New Roman" panose="02020603050405020304" pitchFamily="18" charset="0"/>
                <a:cs typeface="Times New Roman" panose="02020603050405020304" pitchFamily="18" charset="0"/>
              </a:rPr>
              <a:t> </a:t>
            </a:r>
            <a:br>
              <a:rPr lang="en-US" altLang="vi-VN" sz="3600" dirty="0">
                <a:solidFill>
                  <a:schemeClr val="tx1"/>
                </a:solidFill>
                <a:latin typeface="Times New Roman" panose="02020603050405020304" pitchFamily="18" charset="0"/>
                <a:cs typeface="Times New Roman" panose="02020603050405020304" pitchFamily="18" charset="0"/>
              </a:rPr>
            </a:b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b.Kì</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giữa</a:t>
            </a:r>
            <a:r>
              <a:rPr lang="en-US" altLang="vi-VN" sz="3600" dirty="0">
                <a:solidFill>
                  <a:schemeClr val="tx1"/>
                </a:solidFill>
                <a:latin typeface="Times New Roman" panose="02020603050405020304" pitchFamily="18" charset="0"/>
                <a:cs typeface="Times New Roman" panose="02020603050405020304" pitchFamily="18" charset="0"/>
              </a:rPr>
              <a:t>  </a:t>
            </a:r>
            <a:br>
              <a:rPr lang="en-US" altLang="vi-VN" sz="3600" dirty="0">
                <a:solidFill>
                  <a:schemeClr val="tx1"/>
                </a:solidFill>
                <a:latin typeface="Times New Roman" panose="02020603050405020304" pitchFamily="18" charset="0"/>
                <a:cs typeface="Times New Roman" panose="02020603050405020304" pitchFamily="18" charset="0"/>
              </a:rPr>
            </a:b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c.Kì</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sau</a:t>
            </a:r>
            <a:br>
              <a:rPr lang="en-US" altLang="vi-VN" sz="3600" dirty="0">
                <a:solidFill>
                  <a:schemeClr val="tx1"/>
                </a:solidFill>
                <a:latin typeface="Times New Roman" panose="02020603050405020304" pitchFamily="18" charset="0"/>
                <a:cs typeface="Times New Roman" panose="02020603050405020304" pitchFamily="18" charset="0"/>
              </a:rPr>
            </a:b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d.Kì</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trung</a:t>
            </a:r>
            <a:r>
              <a:rPr lang="en-US" altLang="vi-VN" sz="3600" dirty="0">
                <a:solidFill>
                  <a:schemeClr val="tx1"/>
                </a:solidFill>
                <a:latin typeface="Times New Roman" panose="02020603050405020304" pitchFamily="18" charset="0"/>
                <a:cs typeface="Times New Roman" panose="02020603050405020304" pitchFamily="18" charset="0"/>
              </a:rPr>
              <a:t> </a:t>
            </a:r>
            <a:r>
              <a:rPr lang="en-US" altLang="vi-VN" sz="3600" dirty="0" err="1">
                <a:solidFill>
                  <a:schemeClr val="tx1"/>
                </a:solidFill>
                <a:latin typeface="Times New Roman" panose="02020603050405020304" pitchFamily="18" charset="0"/>
                <a:cs typeface="Times New Roman" panose="02020603050405020304" pitchFamily="18" charset="0"/>
              </a:rPr>
              <a:t>gian</a:t>
            </a:r>
            <a:endParaRPr lang="en-US" altLang="vi-VN" sz="3600" dirty="0">
              <a:solidFill>
                <a:schemeClr val="tx1"/>
              </a:solidFill>
              <a:latin typeface="Times New Roman" panose="02020603050405020304" pitchFamily="18" charset="0"/>
              <a:cs typeface="Times New Roman" panose="02020603050405020304" pitchFamily="18" charset="0"/>
            </a:endParaRPr>
          </a:p>
        </p:txBody>
      </p:sp>
      <p:sp>
        <p:nvSpPr>
          <p:cNvPr id="136196" name="Oval 4">
            <a:extLst>
              <a:ext uri="{FF2B5EF4-FFF2-40B4-BE49-F238E27FC236}">
                <a16:creationId xmlns:a16="http://schemas.microsoft.com/office/drawing/2014/main" id="{762FDBF1-AD7F-4441-B236-B2CF099B5E94}"/>
              </a:ext>
            </a:extLst>
          </p:cNvPr>
          <p:cNvSpPr>
            <a:spLocks noChangeArrowheads="1"/>
          </p:cNvSpPr>
          <p:nvPr/>
        </p:nvSpPr>
        <p:spPr bwMode="auto">
          <a:xfrm>
            <a:off x="1143000" y="3505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latin typeface="VNI-Times" pitchFamily="2" charset="0"/>
            </a:endParaRPr>
          </a:p>
        </p:txBody>
      </p:sp>
      <p:pic>
        <p:nvPicPr>
          <p:cNvPr id="17412" name="Picture 5" descr="Hinh hoa 2">
            <a:hlinkClick r:id="rId2" action="ppaction://hlinksldjump"/>
            <a:extLst>
              <a:ext uri="{FF2B5EF4-FFF2-40B4-BE49-F238E27FC236}">
                <a16:creationId xmlns:a16="http://schemas.microsoft.com/office/drawing/2014/main" id="{4CB492AC-66D1-477B-B285-1706E4B8E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749" t="69749"/>
          <a:stretch>
            <a:fillRect/>
          </a:stretch>
        </p:blipFill>
        <p:spPr bwMode="auto">
          <a:xfrm>
            <a:off x="6477000" y="4857750"/>
            <a:ext cx="2667000" cy="2000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3" name="WordArt 6">
            <a:extLst>
              <a:ext uri="{FF2B5EF4-FFF2-40B4-BE49-F238E27FC236}">
                <a16:creationId xmlns:a16="http://schemas.microsoft.com/office/drawing/2014/main" id="{E95D7D77-19BF-43D2-AD43-E33FFF796F86}"/>
              </a:ext>
            </a:extLst>
          </p:cNvPr>
          <p:cNvSpPr>
            <a:spLocks noChangeArrowheads="1" noChangeShapeType="1" noTextEdit="1"/>
          </p:cNvSpPr>
          <p:nvPr/>
        </p:nvSpPr>
        <p:spPr bwMode="auto">
          <a:xfrm>
            <a:off x="3429000" y="381000"/>
            <a:ext cx="2590800" cy="762000"/>
          </a:xfrm>
          <a:prstGeom prst="rect">
            <a:avLst/>
          </a:prstGeom>
        </p:spPr>
        <p:txBody>
          <a:bodyPr wrap="none" fromWordArt="1">
            <a:prstTxWarp prst="textPlain">
              <a:avLst>
                <a:gd name="adj" fmla="val 50000"/>
              </a:avLst>
            </a:prstTxWarp>
          </a:bodyPr>
          <a:lstStyle/>
          <a:p>
            <a:pPr algn="ctr"/>
            <a:r>
              <a:rPr lang="vi-VN" sz="3600" b="1" kern="10" dirty="0">
                <a:ln w="9525" cap="rnd">
                  <a:solidFill>
                    <a:srgbClr val="008000"/>
                  </a:solidFill>
                  <a:prstDash val="sysDot"/>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strips(downLeft)">
                                      <p:cBhvr>
                                        <p:cTn id="7"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3993034-B531-46C0-9B22-F661E84A31C4}"/>
              </a:ext>
            </a:extLst>
          </p:cNvPr>
          <p:cNvSpPr>
            <a:spLocks noGrp="1" noChangeArrowheads="1"/>
          </p:cNvSpPr>
          <p:nvPr>
            <p:ph type="title" idx="4294967295"/>
          </p:nvPr>
        </p:nvSpPr>
        <p:spPr>
          <a:xfrm>
            <a:off x="304800" y="1066800"/>
            <a:ext cx="8610600" cy="1524000"/>
          </a:xfrm>
        </p:spPr>
        <p:txBody>
          <a:bodyPr/>
          <a:lstStyle/>
          <a:p>
            <a:pPr algn="l" eaLnBrk="1" hangingPunct="1"/>
            <a:r>
              <a:rPr lang="en-US" altLang="vi-VN" sz="3200" b="1" dirty="0" err="1">
                <a:solidFill>
                  <a:srgbClr val="006600"/>
                </a:solidFill>
                <a:latin typeface="Times New Roman" panose="02020603050405020304" pitchFamily="18" charset="0"/>
                <a:cs typeface="Times New Roman" panose="02020603050405020304" pitchFamily="18" charset="0"/>
              </a:rPr>
              <a:t>Câu</a:t>
            </a:r>
            <a:r>
              <a:rPr lang="en-US" altLang="vi-VN" sz="3200" b="1" dirty="0">
                <a:solidFill>
                  <a:srgbClr val="006600"/>
                </a:solidFill>
                <a:latin typeface="Times New Roman" panose="02020603050405020304" pitchFamily="18" charset="0"/>
                <a:cs typeface="Times New Roman" panose="02020603050405020304" pitchFamily="18" charset="0"/>
              </a:rPr>
              <a:t> 2: </a:t>
            </a:r>
            <a:r>
              <a:rPr lang="en-US" altLang="vi-VN" sz="3200" b="1" dirty="0" err="1">
                <a:solidFill>
                  <a:srgbClr val="006600"/>
                </a:solidFill>
                <a:latin typeface="Times New Roman" panose="02020603050405020304" pitchFamily="18" charset="0"/>
                <a:cs typeface="Times New Roman" panose="02020603050405020304" pitchFamily="18" charset="0"/>
              </a:rPr>
              <a:t>Mô</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tả</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cấu</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trúc</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của</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nhiễm</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sắc</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thể</a:t>
            </a:r>
            <a:r>
              <a:rPr lang="en-US" altLang="vi-VN" sz="3200" b="1" dirty="0">
                <a:solidFill>
                  <a:srgbClr val="006600"/>
                </a:solidFill>
                <a:latin typeface="Times New Roman" panose="02020603050405020304" pitchFamily="18" charset="0"/>
                <a:cs typeface="Times New Roman" panose="02020603050405020304" pitchFamily="18" charset="0"/>
              </a:rPr>
              <a:t> ở </a:t>
            </a:r>
            <a:r>
              <a:rPr lang="en-US" altLang="vi-VN" sz="3200" b="1" dirty="0" err="1">
                <a:solidFill>
                  <a:srgbClr val="006600"/>
                </a:solidFill>
                <a:latin typeface="Times New Roman" panose="02020603050405020304" pitchFamily="18" charset="0"/>
                <a:cs typeface="Times New Roman" panose="02020603050405020304" pitchFamily="18" charset="0"/>
              </a:rPr>
              <a:t>kì</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giữa</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của</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quá</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trình</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phân</a:t>
            </a:r>
            <a:r>
              <a:rPr lang="en-US" altLang="vi-VN" sz="3200" b="1" dirty="0">
                <a:solidFill>
                  <a:srgbClr val="006600"/>
                </a:solidFill>
                <a:latin typeface="Times New Roman" panose="02020603050405020304" pitchFamily="18" charset="0"/>
                <a:cs typeface="Times New Roman" panose="02020603050405020304" pitchFamily="18" charset="0"/>
              </a:rPr>
              <a:t> chia </a:t>
            </a:r>
            <a:r>
              <a:rPr lang="en-US" altLang="vi-VN" sz="3200" b="1" dirty="0" err="1">
                <a:solidFill>
                  <a:srgbClr val="006600"/>
                </a:solidFill>
                <a:latin typeface="Times New Roman" panose="02020603050405020304" pitchFamily="18" charset="0"/>
                <a:cs typeface="Times New Roman" panose="02020603050405020304" pitchFamily="18" charset="0"/>
              </a:rPr>
              <a:t>tế</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bào</a:t>
            </a:r>
            <a:r>
              <a:rPr lang="en-US" altLang="vi-VN" sz="3200" b="1" dirty="0">
                <a:solidFill>
                  <a:srgbClr val="006600"/>
                </a:solidFill>
                <a:latin typeface="Times New Roman" panose="02020603050405020304" pitchFamily="18" charset="0"/>
                <a:cs typeface="Times New Roman" panose="02020603050405020304" pitchFamily="18" charset="0"/>
              </a:rPr>
              <a:t>?</a:t>
            </a:r>
          </a:p>
        </p:txBody>
      </p:sp>
      <p:sp>
        <p:nvSpPr>
          <p:cNvPr id="137221" name="Rectangle 5">
            <a:extLst>
              <a:ext uri="{FF2B5EF4-FFF2-40B4-BE49-F238E27FC236}">
                <a16:creationId xmlns:a16="http://schemas.microsoft.com/office/drawing/2014/main" id="{515663C2-391F-4920-80EA-4A61473ED4BB}"/>
              </a:ext>
            </a:extLst>
          </p:cNvPr>
          <p:cNvSpPr>
            <a:spLocks noChangeArrowheads="1"/>
          </p:cNvSpPr>
          <p:nvPr/>
        </p:nvSpPr>
        <p:spPr bwMode="auto">
          <a:xfrm>
            <a:off x="146050" y="2971800"/>
            <a:ext cx="8540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Gồm</a:t>
            </a:r>
            <a:r>
              <a:rPr lang="en-US" altLang="vi-VN" sz="3200" b="1" dirty="0">
                <a:solidFill>
                  <a:srgbClr val="FF0000"/>
                </a:solidFill>
                <a:latin typeface="Times New Roman" panose="02020603050405020304" pitchFamily="18" charset="0"/>
                <a:cs typeface="Times New Roman" panose="02020603050405020304" pitchFamily="18" charset="0"/>
              </a:rPr>
              <a:t> 2 </a:t>
            </a:r>
            <a:r>
              <a:rPr lang="en-US" altLang="vi-VN" sz="3200" b="1" dirty="0" err="1">
                <a:solidFill>
                  <a:srgbClr val="FF0000"/>
                </a:solidFill>
                <a:latin typeface="Times New Roman" panose="02020603050405020304" pitchFamily="18" charset="0"/>
                <a:cs typeface="Times New Roman" panose="02020603050405020304" pitchFamily="18" charset="0"/>
              </a:rPr>
              <a:t>cromatit</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đính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với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nhau</a:t>
            </a:r>
            <a:r>
              <a:rPr lang="en-US" altLang="vi-VN" sz="3200" b="1" dirty="0">
                <a:solidFill>
                  <a:srgbClr val="FF0000"/>
                </a:solidFill>
                <a:latin typeface="Times New Roman" panose="02020603050405020304" pitchFamily="18" charset="0"/>
                <a:cs typeface="Times New Roman" panose="02020603050405020304" pitchFamily="18" charset="0"/>
              </a:rPr>
              <a:t> ở </a:t>
            </a:r>
            <a:r>
              <a:rPr lang="en-US" altLang="vi-VN" sz="3200" b="1" dirty="0" err="1">
                <a:solidFill>
                  <a:srgbClr val="FF0000"/>
                </a:solidFill>
                <a:latin typeface="Times New Roman" panose="02020603050405020304" pitchFamily="18" charset="0"/>
                <a:cs typeface="Times New Roman" panose="02020603050405020304" pitchFamily="18" charset="0"/>
              </a:rPr>
              <a:t>tâm</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động</a:t>
            </a:r>
            <a:r>
              <a:rPr lang="en-US" altLang="vi-VN" sz="32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Mỗi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cromatit</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gồm</a:t>
            </a:r>
            <a:r>
              <a:rPr lang="en-US" altLang="vi-VN" sz="32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vi-VN" sz="3200" b="1" dirty="0">
                <a:solidFill>
                  <a:srgbClr val="FF0000"/>
                </a:solidFill>
                <a:latin typeface="Times New Roman" panose="02020603050405020304" pitchFamily="18" charset="0"/>
                <a:cs typeface="Times New Roman" panose="02020603050405020304" pitchFamily="18" charset="0"/>
              </a:rPr>
              <a:t>	+1 </a:t>
            </a:r>
            <a:r>
              <a:rPr lang="en-US" altLang="vi-VN" sz="3200" b="1" dirty="0" err="1">
                <a:solidFill>
                  <a:srgbClr val="FF0000"/>
                </a:solidFill>
                <a:latin typeface="Times New Roman" panose="02020603050405020304" pitchFamily="18" charset="0"/>
                <a:cs typeface="Times New Roman" panose="02020603050405020304" pitchFamily="18" charset="0"/>
              </a:rPr>
              <a:t>phân</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tử</a:t>
            </a:r>
            <a:r>
              <a:rPr lang="en-US" altLang="vi-VN" sz="3200" b="1" dirty="0">
                <a:solidFill>
                  <a:srgbClr val="FF0000"/>
                </a:solidFill>
                <a:latin typeface="Times New Roman" panose="02020603050405020304" pitchFamily="18" charset="0"/>
                <a:cs typeface="Times New Roman" panose="02020603050405020304" pitchFamily="18" charset="0"/>
              </a:rPr>
              <a:t> ADN</a:t>
            </a:r>
          </a:p>
          <a:p>
            <a:pPr eaLnBrk="1" hangingPunct="1"/>
            <a:r>
              <a:rPr lang="en-US" altLang="vi-VN" sz="3200" b="1" dirty="0">
                <a:solidFill>
                  <a:srgbClr val="FF0000"/>
                </a:solidFill>
                <a:latin typeface="Times New Roman" panose="02020603050405020304" pitchFamily="18" charset="0"/>
                <a:cs typeface="Times New Roman" panose="02020603050405020304" pitchFamily="18" charset="0"/>
              </a:rPr>
              <a:t> 	+Protein </a:t>
            </a:r>
            <a:r>
              <a:rPr lang="en-US" altLang="vi-VN" sz="3200" b="1" dirty="0" err="1">
                <a:solidFill>
                  <a:srgbClr val="FF0000"/>
                </a:solidFill>
                <a:latin typeface="Times New Roman" panose="02020603050405020304" pitchFamily="18" charset="0"/>
                <a:cs typeface="Times New Roman" panose="02020603050405020304" pitchFamily="18" charset="0"/>
              </a:rPr>
              <a:t>loại</a:t>
            </a:r>
            <a:r>
              <a:rPr lang="en-US" altLang="vi-VN" sz="3200" b="1" dirty="0">
                <a:solidFill>
                  <a:srgbClr val="FF0000"/>
                </a:solidFill>
                <a:latin typeface="Times New Roman" panose="02020603050405020304" pitchFamily="18" charset="0"/>
                <a:cs typeface="Times New Roman" panose="02020603050405020304" pitchFamily="18" charset="0"/>
              </a:rPr>
              <a:t> Histon</a:t>
            </a:r>
          </a:p>
        </p:txBody>
      </p:sp>
      <p:pic>
        <p:nvPicPr>
          <p:cNvPr id="18436" name="Picture 5" descr="Hinh hoa 2">
            <a:hlinkClick r:id="rId2" action="ppaction://hlinksldjump"/>
            <a:extLst>
              <a:ext uri="{FF2B5EF4-FFF2-40B4-BE49-F238E27FC236}">
                <a16:creationId xmlns:a16="http://schemas.microsoft.com/office/drawing/2014/main" id="{B0651AF7-5CF3-4549-96B9-E3421237A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749" t="69749"/>
          <a:stretch>
            <a:fillRect/>
          </a:stretch>
        </p:blipFill>
        <p:spPr bwMode="auto">
          <a:xfrm>
            <a:off x="6477000" y="4857750"/>
            <a:ext cx="2667000" cy="2000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7" name="WordArt 6">
            <a:extLst>
              <a:ext uri="{FF2B5EF4-FFF2-40B4-BE49-F238E27FC236}">
                <a16:creationId xmlns:a16="http://schemas.microsoft.com/office/drawing/2014/main" id="{FE1DA56E-DCDA-44F5-AED2-3204F245A319}"/>
              </a:ext>
            </a:extLst>
          </p:cNvPr>
          <p:cNvSpPr>
            <a:spLocks noChangeArrowheads="1" noChangeShapeType="1" noTextEdit="1"/>
          </p:cNvSpPr>
          <p:nvPr/>
        </p:nvSpPr>
        <p:spPr bwMode="auto">
          <a:xfrm>
            <a:off x="3352800" y="304800"/>
            <a:ext cx="2667000" cy="762000"/>
          </a:xfrm>
          <a:prstGeom prst="rect">
            <a:avLst/>
          </a:prstGeom>
        </p:spPr>
        <p:txBody>
          <a:bodyPr wrap="none" fromWordArt="1">
            <a:prstTxWarp prst="textPlain">
              <a:avLst>
                <a:gd name="adj" fmla="val 50000"/>
              </a:avLst>
            </a:prstTxWarp>
          </a:bodyPr>
          <a:lstStyle/>
          <a:p>
            <a:pPr algn="ctr"/>
            <a:r>
              <a:rPr lang="vi-VN" sz="3600" b="1" kern="10" dirty="0">
                <a:ln w="9525" cap="rnd">
                  <a:solidFill>
                    <a:srgbClr val="008000"/>
                  </a:solidFill>
                  <a:prstDash val="sysDot"/>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p:cTn id="7" dur="500" decel="50000" fill="hold">
                                          <p:stCondLst>
                                            <p:cond delay="0"/>
                                          </p:stCondLst>
                                        </p:cTn>
                                        <p:tgtEl>
                                          <p:spTgt spid="1372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72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7221"/>
                                        </p:tgtEl>
                                        <p:attrNameLst>
                                          <p:attrName>ppt_w</p:attrName>
                                        </p:attrNameLst>
                                      </p:cBhvr>
                                      <p:tavLst>
                                        <p:tav tm="0">
                                          <p:val>
                                            <p:strVal val="#ppt_w*.05"/>
                                          </p:val>
                                        </p:tav>
                                        <p:tav tm="100000">
                                          <p:val>
                                            <p:strVal val="#ppt_w"/>
                                          </p:val>
                                        </p:tav>
                                      </p:tavLst>
                                    </p:anim>
                                    <p:anim calcmode="lin" valueType="num">
                                      <p:cBhvr>
                                        <p:cTn id="10" dur="1000" fill="hold"/>
                                        <p:tgtEl>
                                          <p:spTgt spid="1372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72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72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72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04EB61A-5A30-4F8C-9336-7364D434261E}"/>
              </a:ext>
            </a:extLst>
          </p:cNvPr>
          <p:cNvSpPr>
            <a:spLocks noGrp="1" noChangeArrowheads="1"/>
          </p:cNvSpPr>
          <p:nvPr>
            <p:ph type="title" idx="4294967295"/>
          </p:nvPr>
        </p:nvSpPr>
        <p:spPr>
          <a:xfrm>
            <a:off x="609600" y="1143000"/>
            <a:ext cx="8001000" cy="2590800"/>
          </a:xfrm>
        </p:spPr>
        <p:txBody>
          <a:bodyPr/>
          <a:lstStyle/>
          <a:p>
            <a:pPr algn="l" eaLnBrk="1" hangingPunct="1"/>
            <a:r>
              <a:rPr lang="en-US" altLang="vi-VN" sz="3200" b="1" dirty="0" err="1">
                <a:solidFill>
                  <a:srgbClr val="006600"/>
                </a:solidFill>
                <a:latin typeface="Times New Roman" panose="02020603050405020304" pitchFamily="18" charset="0"/>
                <a:cs typeface="Times New Roman" panose="02020603050405020304" pitchFamily="18" charset="0"/>
              </a:rPr>
              <a:t>Câu</a:t>
            </a:r>
            <a:r>
              <a:rPr lang="en-US" altLang="vi-VN" sz="3200" b="1" dirty="0">
                <a:solidFill>
                  <a:srgbClr val="006600"/>
                </a:solidFill>
                <a:latin typeface="Times New Roman" panose="02020603050405020304" pitchFamily="18" charset="0"/>
                <a:cs typeface="Times New Roman" panose="02020603050405020304" pitchFamily="18" charset="0"/>
              </a:rPr>
              <a:t> 3: Ở </a:t>
            </a:r>
            <a:r>
              <a:rPr lang="en-US" altLang="vi-VN" sz="3200" b="1" dirty="0" err="1">
                <a:solidFill>
                  <a:srgbClr val="006600"/>
                </a:solidFill>
                <a:latin typeface="Times New Roman" panose="02020603050405020304" pitchFamily="18" charset="0"/>
                <a:cs typeface="Times New Roman" panose="02020603050405020304" pitchFamily="18" charset="0"/>
              </a:rPr>
              <a:t>trâu</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có</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bộ</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nhiễm</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sắc</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thể</a:t>
            </a:r>
            <a:r>
              <a:rPr lang="en-US" altLang="vi-VN" sz="3200" b="1" dirty="0">
                <a:solidFill>
                  <a:srgbClr val="006600"/>
                </a:solidFill>
                <a:latin typeface="Times New Roman" panose="02020603050405020304" pitchFamily="18" charset="0"/>
                <a:cs typeface="Times New Roman" panose="02020603050405020304" pitchFamily="18" charset="0"/>
              </a:rPr>
              <a:t> 2n = 50. </a:t>
            </a:r>
            <a:r>
              <a:rPr lang="en-US" altLang="vi-VN" sz="3200" b="1" dirty="0" err="1">
                <a:solidFill>
                  <a:srgbClr val="006600"/>
                </a:solidFill>
                <a:latin typeface="Times New Roman" panose="02020603050405020304" pitchFamily="18" charset="0"/>
                <a:cs typeface="Times New Roman" panose="02020603050405020304" pitchFamily="18" charset="0"/>
              </a:rPr>
              <a:t>Vậy</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bộ</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nhiễm</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sắc</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thể</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đơn</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bội</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của</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trâu</a:t>
            </a:r>
            <a:r>
              <a:rPr lang="en-US" altLang="vi-VN" sz="3200" b="1" dirty="0">
                <a:solidFill>
                  <a:srgbClr val="006600"/>
                </a:solidFill>
                <a:latin typeface="Times New Roman" panose="02020603050405020304" pitchFamily="18" charset="0"/>
                <a:cs typeface="Times New Roman" panose="02020603050405020304" pitchFamily="18" charset="0"/>
              </a:rPr>
              <a:t> </a:t>
            </a:r>
            <a:r>
              <a:rPr lang="en-US" altLang="vi-VN" sz="3200" b="1" dirty="0" err="1">
                <a:solidFill>
                  <a:srgbClr val="006600"/>
                </a:solidFill>
                <a:latin typeface="Times New Roman" panose="02020603050405020304" pitchFamily="18" charset="0"/>
                <a:cs typeface="Times New Roman" panose="02020603050405020304" pitchFamily="18" charset="0"/>
              </a:rPr>
              <a:t>là</a:t>
            </a:r>
            <a:r>
              <a:rPr lang="en-US" altLang="vi-VN" sz="3200" b="1" dirty="0">
                <a:solidFill>
                  <a:srgbClr val="006600"/>
                </a:solidFill>
                <a:latin typeface="Times New Roman" panose="02020603050405020304" pitchFamily="18" charset="0"/>
                <a:cs typeface="Times New Roman" panose="02020603050405020304" pitchFamily="18" charset="0"/>
              </a:rPr>
              <a:t> bao </a:t>
            </a:r>
            <a:r>
              <a:rPr lang="en-US" altLang="vi-VN" sz="3200" b="1" dirty="0" err="1">
                <a:solidFill>
                  <a:srgbClr val="006600"/>
                </a:solidFill>
                <a:latin typeface="Times New Roman" panose="02020603050405020304" pitchFamily="18" charset="0"/>
                <a:cs typeface="Times New Roman" panose="02020603050405020304" pitchFamily="18" charset="0"/>
              </a:rPr>
              <a:t>nhiêu</a:t>
            </a:r>
            <a:r>
              <a:rPr lang="en-US" altLang="vi-VN" sz="3200" b="1" dirty="0">
                <a:solidFill>
                  <a:srgbClr val="006600"/>
                </a:solidFill>
                <a:latin typeface="Times New Roman" panose="02020603050405020304" pitchFamily="18" charset="0"/>
                <a:cs typeface="Times New Roman" panose="02020603050405020304" pitchFamily="18" charset="0"/>
              </a:rPr>
              <a:t>?</a:t>
            </a:r>
          </a:p>
        </p:txBody>
      </p:sp>
      <p:sp>
        <p:nvSpPr>
          <p:cNvPr id="138244" name="Oval 4">
            <a:extLst>
              <a:ext uri="{FF2B5EF4-FFF2-40B4-BE49-F238E27FC236}">
                <a16:creationId xmlns:a16="http://schemas.microsoft.com/office/drawing/2014/main" id="{AF2B6882-9B58-4027-8DB2-68F46DBFA932}"/>
              </a:ext>
            </a:extLst>
          </p:cNvPr>
          <p:cNvSpPr>
            <a:spLocks noChangeArrowheads="1"/>
          </p:cNvSpPr>
          <p:nvPr/>
        </p:nvSpPr>
        <p:spPr bwMode="auto">
          <a:xfrm>
            <a:off x="2819400" y="3886200"/>
            <a:ext cx="3581400" cy="1219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000" b="1">
                <a:solidFill>
                  <a:srgbClr val="FF0000"/>
                </a:solidFill>
                <a:latin typeface="Times New Roman" panose="02020603050405020304" pitchFamily="18" charset="0"/>
                <a:cs typeface="Times New Roman" panose="02020603050405020304" pitchFamily="18" charset="0"/>
              </a:rPr>
              <a:t>n = 25</a:t>
            </a:r>
          </a:p>
        </p:txBody>
      </p:sp>
      <p:pic>
        <p:nvPicPr>
          <p:cNvPr id="19460" name="Picture 5" descr="Hinh hoa 2">
            <a:hlinkClick r:id="rId2" action="ppaction://hlinksldjump"/>
            <a:extLst>
              <a:ext uri="{FF2B5EF4-FFF2-40B4-BE49-F238E27FC236}">
                <a16:creationId xmlns:a16="http://schemas.microsoft.com/office/drawing/2014/main" id="{D0EAEF2A-6A83-4DF5-A8A3-EB44B04C7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749" t="69749"/>
          <a:stretch>
            <a:fillRect/>
          </a:stretch>
        </p:blipFill>
        <p:spPr bwMode="auto">
          <a:xfrm>
            <a:off x="6477000" y="4857750"/>
            <a:ext cx="2667000" cy="2000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1" name="WordArt 6">
            <a:extLst>
              <a:ext uri="{FF2B5EF4-FFF2-40B4-BE49-F238E27FC236}">
                <a16:creationId xmlns:a16="http://schemas.microsoft.com/office/drawing/2014/main" id="{DC6AD562-1A3E-4F36-A652-8CE3BC51E663}"/>
              </a:ext>
            </a:extLst>
          </p:cNvPr>
          <p:cNvSpPr>
            <a:spLocks noChangeArrowheads="1" noChangeShapeType="1" noTextEdit="1"/>
          </p:cNvSpPr>
          <p:nvPr/>
        </p:nvSpPr>
        <p:spPr bwMode="auto">
          <a:xfrm>
            <a:off x="3352800" y="381000"/>
            <a:ext cx="2667000" cy="762000"/>
          </a:xfrm>
          <a:prstGeom prst="rect">
            <a:avLst/>
          </a:prstGeom>
        </p:spPr>
        <p:txBody>
          <a:bodyPr wrap="none" fromWordArt="1">
            <a:prstTxWarp prst="textPlain">
              <a:avLst>
                <a:gd name="adj" fmla="val 50000"/>
              </a:avLst>
            </a:prstTxWarp>
          </a:bodyPr>
          <a:lstStyle/>
          <a:p>
            <a:pPr algn="ctr"/>
            <a:r>
              <a:rPr lang="vi-VN" sz="3600" b="1" kern="10" dirty="0">
                <a:ln w="9525" cap="rnd">
                  <a:solidFill>
                    <a:srgbClr val="008000"/>
                  </a:solidFill>
                  <a:prstDash val="sysDot"/>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fade">
                                      <p:cBhvr>
                                        <p:cTn id="7" dur="770" decel="100000"/>
                                        <p:tgtEl>
                                          <p:spTgt spid="138244"/>
                                        </p:tgtEl>
                                      </p:cBhvr>
                                    </p:animEffect>
                                    <p:animScale>
                                      <p:cBhvr>
                                        <p:cTn id="8" dur="770" decel="100000"/>
                                        <p:tgtEl>
                                          <p:spTgt spid="138244"/>
                                        </p:tgtEl>
                                      </p:cBhvr>
                                      <p:from x="10000" y="10000"/>
                                      <p:to x="200000" y="450000"/>
                                    </p:animScale>
                                    <p:animScale>
                                      <p:cBhvr>
                                        <p:cTn id="9" dur="1230" accel="100000" fill="hold">
                                          <p:stCondLst>
                                            <p:cond delay="770"/>
                                          </p:stCondLst>
                                        </p:cTn>
                                        <p:tgtEl>
                                          <p:spTgt spid="138244"/>
                                        </p:tgtEl>
                                      </p:cBhvr>
                                      <p:from x="200000" y="450000"/>
                                      <p:to x="100000" y="100000"/>
                                    </p:animScale>
                                    <p:set>
                                      <p:cBhvr>
                                        <p:cTn id="10" dur="770" fill="hold"/>
                                        <p:tgtEl>
                                          <p:spTgt spid="138244"/>
                                        </p:tgtEl>
                                        <p:attrNameLst>
                                          <p:attrName>ppt_x</p:attrName>
                                        </p:attrNameLst>
                                      </p:cBhvr>
                                      <p:to>
                                        <p:strVal val="(0.5)"/>
                                      </p:to>
                                    </p:set>
                                    <p:anim from="(0.5)" to="(#ppt_x)" calcmode="lin" valueType="num">
                                      <p:cBhvr>
                                        <p:cTn id="11" dur="1230" accel="100000" fill="hold">
                                          <p:stCondLst>
                                            <p:cond delay="770"/>
                                          </p:stCondLst>
                                        </p:cTn>
                                        <p:tgtEl>
                                          <p:spTgt spid="138244"/>
                                        </p:tgtEl>
                                        <p:attrNameLst>
                                          <p:attrName>ppt_x</p:attrName>
                                        </p:attrNameLst>
                                      </p:cBhvr>
                                    </p:anim>
                                    <p:set>
                                      <p:cBhvr>
                                        <p:cTn id="12" dur="770" fill="hold"/>
                                        <p:tgtEl>
                                          <p:spTgt spid="138244"/>
                                        </p:tgtEl>
                                        <p:attrNameLst>
                                          <p:attrName>ppt_y</p:attrName>
                                        </p:attrNameLst>
                                      </p:cBhvr>
                                      <p:to>
                                        <p:strVal val="(#ppt_y+0.4)"/>
                                      </p:to>
                                    </p:set>
                                    <p:anim from="(#ppt_y+0.4)" to="(#ppt_y)" calcmode="lin" valueType="num">
                                      <p:cBhvr>
                                        <p:cTn id="13" dur="1230" accel="100000" fill="hold">
                                          <p:stCondLst>
                                            <p:cond delay="770"/>
                                          </p:stCondLst>
                                        </p:cTn>
                                        <p:tgtEl>
                                          <p:spTgt spid="1382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43C64370-ADDC-46FF-B3FA-0E1EFAA4BEDC}"/>
              </a:ext>
            </a:extLst>
          </p:cNvPr>
          <p:cNvSpPr txBox="1">
            <a:spLocks noChangeArrowheads="1"/>
          </p:cNvSpPr>
          <p:nvPr/>
        </p:nvSpPr>
        <p:spPr bwMode="auto">
          <a:xfrm>
            <a:off x="0" y="525463"/>
            <a:ext cx="9144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vi-VN" altLang="vi-VN">
              <a:solidFill>
                <a:srgbClr val="0000FF"/>
              </a:solidFill>
              <a:latin typeface=".VnArial Narrow" panose="020B7200000000000000" pitchFamily="34" charset="0"/>
              <a:cs typeface="Arial" panose="020B0604020202020204" pitchFamily="34" charset="0"/>
            </a:endParaRPr>
          </a:p>
        </p:txBody>
      </p:sp>
      <p:sp>
        <p:nvSpPr>
          <p:cNvPr id="52227" name="Text Box 3">
            <a:extLst>
              <a:ext uri="{FF2B5EF4-FFF2-40B4-BE49-F238E27FC236}">
                <a16:creationId xmlns:a16="http://schemas.microsoft.com/office/drawing/2014/main" id="{C61BF830-AE44-4D20-BD0F-4BB9F4F6DCF6}"/>
              </a:ext>
            </a:extLst>
          </p:cNvPr>
          <p:cNvSpPr txBox="1">
            <a:spLocks noChangeArrowheads="1"/>
          </p:cNvSpPr>
          <p:nvPr/>
        </p:nvSpPr>
        <p:spPr bwMode="auto">
          <a:xfrm>
            <a:off x="838200" y="2430463"/>
            <a:ext cx="198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vi-VN" altLang="vi-VN">
              <a:solidFill>
                <a:srgbClr val="0000FF"/>
              </a:solidFill>
              <a:latin typeface=".VnArial Narrow" panose="020B7200000000000000" pitchFamily="34" charset="0"/>
              <a:cs typeface="Arial" panose="020B0604020202020204" pitchFamily="34" charset="0"/>
            </a:endParaRPr>
          </a:p>
        </p:txBody>
      </p:sp>
      <p:pic>
        <p:nvPicPr>
          <p:cNvPr id="52228" name="Picture 4" descr="Buombay">
            <a:extLst>
              <a:ext uri="{FF2B5EF4-FFF2-40B4-BE49-F238E27FC236}">
                <a16:creationId xmlns:a16="http://schemas.microsoft.com/office/drawing/2014/main" id="{8CE010D9-31D5-4883-A93F-7CDFED47595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181600"/>
            <a:ext cx="426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54687313-6EA4-4781-B110-7FE1C52BE76F}"/>
              </a:ext>
            </a:extLst>
          </p:cNvPr>
          <p:cNvSpPr txBox="1">
            <a:spLocks noChangeArrowheads="1"/>
          </p:cNvSpPr>
          <p:nvPr/>
        </p:nvSpPr>
        <p:spPr bwMode="auto">
          <a:xfrm rot="8020409">
            <a:off x="1036638" y="1127125"/>
            <a:ext cx="5254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vert="eaVert">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vi-VN" altLang="vi-VN">
              <a:solidFill>
                <a:srgbClr val="0000FF"/>
              </a:solidFill>
              <a:latin typeface=".VnArial Narrow" panose="020B7200000000000000" pitchFamily="34" charset="0"/>
              <a:cs typeface="Arial" panose="020B0604020202020204" pitchFamily="34" charset="0"/>
            </a:endParaRPr>
          </a:p>
        </p:txBody>
      </p:sp>
      <p:pic>
        <p:nvPicPr>
          <p:cNvPr id="52230" name="Picture 6" descr="Buombay">
            <a:extLst>
              <a:ext uri="{FF2B5EF4-FFF2-40B4-BE49-F238E27FC236}">
                <a16:creationId xmlns:a16="http://schemas.microsoft.com/office/drawing/2014/main" id="{CB67767E-996F-4897-ADB4-36AFAF4417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10200"/>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AutoShape 13">
            <a:extLst>
              <a:ext uri="{FF2B5EF4-FFF2-40B4-BE49-F238E27FC236}">
                <a16:creationId xmlns:a16="http://schemas.microsoft.com/office/drawing/2014/main" id="{EB8B575A-A2BD-49B8-A532-6AB4DAA44868}"/>
              </a:ext>
            </a:extLst>
          </p:cNvPr>
          <p:cNvSpPr>
            <a:spLocks noChangeArrowheads="1"/>
          </p:cNvSpPr>
          <p:nvPr/>
        </p:nvSpPr>
        <p:spPr bwMode="auto">
          <a:xfrm>
            <a:off x="133350" y="1447800"/>
            <a:ext cx="9010650" cy="3810000"/>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5400" b="1" dirty="0" err="1">
                <a:latin typeface="Calibri" panose="020F0502020204030204" pitchFamily="34" charset="0"/>
                <a:cs typeface="Arial" panose="020B0604020202020204" pitchFamily="34" charset="0"/>
              </a:rPr>
              <a:t>Chúc</a:t>
            </a:r>
            <a:r>
              <a:rPr lang="en-US" altLang="vi-VN" sz="5400" b="1" dirty="0">
                <a:latin typeface="Calibri" panose="020F0502020204030204" pitchFamily="34" charset="0"/>
                <a:cs typeface="Arial" panose="020B0604020202020204" pitchFamily="34" charset="0"/>
              </a:rPr>
              <a:t> </a:t>
            </a:r>
            <a:r>
              <a:rPr lang="en-US" altLang="vi-VN" sz="5400" b="1" dirty="0" err="1">
                <a:latin typeface="Calibri" panose="020F0502020204030204" pitchFamily="34" charset="0"/>
                <a:cs typeface="Arial" panose="020B0604020202020204" pitchFamily="34" charset="0"/>
              </a:rPr>
              <a:t>các</a:t>
            </a:r>
            <a:r>
              <a:rPr lang="en-US" altLang="vi-VN" sz="5400" b="1" dirty="0">
                <a:latin typeface="Calibri" panose="020F0502020204030204" pitchFamily="34" charset="0"/>
                <a:cs typeface="Arial" panose="020B0604020202020204" pitchFamily="34" charset="0"/>
              </a:rPr>
              <a:t> </a:t>
            </a:r>
            <a:r>
              <a:rPr lang="en-US" altLang="vi-VN" sz="5400" b="1" dirty="0" err="1">
                <a:latin typeface="Calibri" panose="020F0502020204030204" pitchFamily="34" charset="0"/>
                <a:cs typeface="Arial" panose="020B0604020202020204" pitchFamily="34" charset="0"/>
              </a:rPr>
              <a:t>em</a:t>
            </a:r>
            <a:r>
              <a:rPr lang="en-US" altLang="vi-VN" sz="5400" b="1" dirty="0">
                <a:latin typeface="Calibri" panose="020F0502020204030204" pitchFamily="34" charset="0"/>
                <a:cs typeface="Arial" panose="020B0604020202020204" pitchFamily="34" charset="0"/>
              </a:rPr>
              <a:t> </a:t>
            </a:r>
            <a:r>
              <a:rPr lang="en-US" altLang="vi-VN" sz="5400" b="1" dirty="0" err="1">
                <a:latin typeface="Calibri" panose="020F0502020204030204" pitchFamily="34" charset="0"/>
                <a:cs typeface="Arial" panose="020B0604020202020204" pitchFamily="34" charset="0"/>
              </a:rPr>
              <a:t>học</a:t>
            </a:r>
            <a:r>
              <a:rPr lang="en-US" altLang="vi-VN" sz="5400" b="1" dirty="0">
                <a:latin typeface="Calibri" panose="020F0502020204030204" pitchFamily="34" charset="0"/>
                <a:cs typeface="Arial" panose="020B0604020202020204" pitchFamily="34" charset="0"/>
              </a:rPr>
              <a:t> </a:t>
            </a:r>
            <a:r>
              <a:rPr lang="en-US" altLang="vi-VN" sz="5400" b="1" dirty="0" err="1">
                <a:latin typeface="Calibri" panose="020F0502020204030204" pitchFamily="34" charset="0"/>
                <a:cs typeface="Arial" panose="020B0604020202020204" pitchFamily="34" charset="0"/>
              </a:rPr>
              <a:t>tốt</a:t>
            </a:r>
            <a:endParaRPr lang="en-US" altLang="vi-VN" sz="5400" b="1" dirty="0">
              <a:latin typeface="Calibri" panose="020F0502020204030204" pitchFamily="34" charset="0"/>
              <a:cs typeface="Arial" panose="020B0604020202020204" pitchFamily="34" charset="0"/>
            </a:endParaRPr>
          </a:p>
        </p:txBody>
      </p:sp>
      <p:pic>
        <p:nvPicPr>
          <p:cNvPr id="62472" name="Picture 8" descr="Copy of 276_15">
            <a:extLst>
              <a:ext uri="{FF2B5EF4-FFF2-40B4-BE49-F238E27FC236}">
                <a16:creationId xmlns:a16="http://schemas.microsoft.com/office/drawing/2014/main" id="{3C6CE03C-2B80-4024-B41B-274E233B696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Copy of 276_15">
            <a:extLst>
              <a:ext uri="{FF2B5EF4-FFF2-40B4-BE49-F238E27FC236}">
                <a16:creationId xmlns:a16="http://schemas.microsoft.com/office/drawing/2014/main" id="{AB4E0176-C233-4AC3-AA62-095F22FEF9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6482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WordArt 10">
            <a:extLst>
              <a:ext uri="{FF2B5EF4-FFF2-40B4-BE49-F238E27FC236}">
                <a16:creationId xmlns:a16="http://schemas.microsoft.com/office/drawing/2014/main" id="{114A9377-B40A-4C6C-AE18-46EA9760B4EB}"/>
              </a:ext>
            </a:extLst>
          </p:cNvPr>
          <p:cNvSpPr>
            <a:spLocks noChangeArrowheads="1" noChangeShapeType="1" noTextEdit="1"/>
          </p:cNvSpPr>
          <p:nvPr/>
        </p:nvSpPr>
        <p:spPr bwMode="auto">
          <a:xfrm>
            <a:off x="2151063" y="-176213"/>
            <a:ext cx="4953000" cy="2133601"/>
          </a:xfrm>
          <a:prstGeom prst="rect">
            <a:avLst/>
          </a:prstGeom>
        </p:spPr>
        <p:txBody>
          <a:bodyPr wrap="none" fromWordArt="1">
            <a:prstTxWarp prst="textDeflate">
              <a:avLst>
                <a:gd name="adj" fmla="val 18153"/>
              </a:avLst>
            </a:prstTxWarp>
          </a:bodyPr>
          <a:lstStyle/>
          <a:p>
            <a:pPr algn="ctr"/>
            <a:r>
              <a:rPr lang="vi-VN" sz="3600" b="1" kern="10" dirty="0" err="1">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rPr>
              <a:t>Bài</a:t>
            </a:r>
            <a:r>
              <a:rPr lang="vi-VN" sz="3600" b="1" kern="10" dirty="0">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rPr>
              <a:t> </a:t>
            </a:r>
            <a:r>
              <a:rPr lang="vi-VN" sz="3600" b="1" kern="10" dirty="0" err="1">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rPr>
              <a:t>học</a:t>
            </a:r>
            <a:r>
              <a:rPr lang="vi-VN" sz="3600" b="1" kern="10" dirty="0">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rPr>
              <a:t> </a:t>
            </a:r>
            <a:r>
              <a:rPr lang="vi-VN" sz="3600" b="1" kern="10" dirty="0" err="1">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rPr>
              <a:t>kết</a:t>
            </a:r>
            <a:r>
              <a:rPr lang="vi-VN" sz="3600" b="1" kern="10" dirty="0">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rPr>
              <a:t> </a:t>
            </a:r>
            <a:r>
              <a:rPr lang="vi-VN" sz="3600" b="1" kern="10" dirty="0" err="1">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rPr>
              <a:t>thúc</a:t>
            </a:r>
            <a:endParaRPr lang="vi-VN" sz="3600" b="1" kern="10" dirty="0">
              <a:ln w="9525">
                <a:solidFill>
                  <a:srgbClr val="FF0000"/>
                </a:solidFill>
                <a:round/>
                <a:headEnd/>
                <a:tailEnd/>
              </a:ln>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wheel(4)">
                                      <p:cBhvr>
                                        <p:cTn id="7" dur="500"/>
                                        <p:tgtEl>
                                          <p:spTgt spid="6247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9165"/>
                                        </p:tgtEl>
                                        <p:attrNameLst>
                                          <p:attrName>style.visibility</p:attrName>
                                        </p:attrNameLst>
                                      </p:cBhvr>
                                      <p:to>
                                        <p:strVal val="visible"/>
                                      </p:to>
                                    </p:set>
                                    <p:animEffect transition="in" filter="wheel(4)">
                                      <p:cBhvr>
                                        <p:cTn id="10" dur="500"/>
                                        <p:tgtEl>
                                          <p:spTgt spid="49165"/>
                                        </p:tgtEl>
                                      </p:cBhvr>
                                    </p:animEffect>
                                  </p:childTnLst>
                                </p:cTn>
                              </p:par>
                              <p:par>
                                <p:cTn id="11" presetID="21" presetClass="entr" presetSubtype="4" fill="hold" nodeType="withEffect">
                                  <p:stCondLst>
                                    <p:cond delay="0"/>
                                  </p:stCondLst>
                                  <p:childTnLst>
                                    <p:set>
                                      <p:cBhvr>
                                        <p:cTn id="12" dur="1" fill="hold">
                                          <p:stCondLst>
                                            <p:cond delay="0"/>
                                          </p:stCondLst>
                                        </p:cTn>
                                        <p:tgtEl>
                                          <p:spTgt spid="62473"/>
                                        </p:tgtEl>
                                        <p:attrNameLst>
                                          <p:attrName>style.visibility</p:attrName>
                                        </p:attrNameLst>
                                      </p:cBhvr>
                                      <p:to>
                                        <p:strVal val="visible"/>
                                      </p:to>
                                    </p:set>
                                    <p:animEffect transition="in" filter="wheel(4)">
                                      <p:cBhvr>
                                        <p:cTn id="13" dur="500"/>
                                        <p:tgtEl>
                                          <p:spTgt spid="62473"/>
                                        </p:tgtEl>
                                      </p:cBhvr>
                                    </p:animEffect>
                                  </p:childTnLst>
                                </p:cTn>
                              </p:par>
                              <p:par>
                                <p:cTn id="14" presetID="21" presetClass="entr" presetSubtype="4" fill="hold" nodeType="withEffect">
                                  <p:stCondLst>
                                    <p:cond delay="0"/>
                                  </p:stCondLst>
                                  <p:childTnLst>
                                    <p:set>
                                      <p:cBhvr>
                                        <p:cTn id="15" dur="1" fill="hold">
                                          <p:stCondLst>
                                            <p:cond delay="0"/>
                                          </p:stCondLst>
                                        </p:cTn>
                                        <p:tgtEl>
                                          <p:spTgt spid="62472"/>
                                        </p:tgtEl>
                                        <p:attrNameLst>
                                          <p:attrName>style.visibility</p:attrName>
                                        </p:attrNameLst>
                                      </p:cBhvr>
                                      <p:to>
                                        <p:strVal val="visible"/>
                                      </p:to>
                                    </p:set>
                                    <p:animEffect transition="in" filter="wheel(4)">
                                      <p:cBhvr>
                                        <p:cTn id="16" dur="5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2" descr="data:image/jpeg;base64,/9j/4AAQSkZJRgABAQAAAQABAAD/2wCEAAkGBxQTEhQUExQWFhQXFxcYFxgYGBcYGxgaFhUXGBcYHRgcHCggGB4lHBQXIjEiJSkrLi4uFx8zODMsNygtLisBCgoKDg0OGBAQFCwcHBwsLCwsLCwsLCwsLCwsLCwsLCwsLCwsNywsLDcrLCwsNyw4ODg3Kyw3KysrLCsrKysrK//AABEIAMgA2QMBIgACEQEDEQH/xAAbAAABBQEBAAAAAAAAAAAAAAAFAAECAwQGB//EADoQAAEDAgMGAwcEAQQCAwAAAAEAAhEDIQQxQQUSUWFxgSKR8AYTMqGxwdFCUuHxIxVicoIzkhRDov/EABcBAQEBAQAAAAAAAAAAAAAAAAABAgP/xAAfEQEBAQADAQACAwAAAAAAAAAAARECITFBElEDImH/2gAMAwEAAhEDEQA/APLA5WMbKamyVpaBCrNMxid1kxcs9WqppF5rwoux8ZIbVxCWEwj6ptZurjks4rY/abjYEmdArKWFe/4iRy108kV2fssMALWm8jeOdon6ha6m4z4rngrOCWh1DZv7Z7q87Lfwn+1f/qmgAAi2plJu039lvMOw2rSixMRGapda4JmfL1C6D37aghwgoTtDCbnMXg880Rjr1HSd5xPEkm51M9Fq2Zh95zW9ysLr5XRfYJ8f/U/UKzulX7T2n7o+7piCIBP2HZCa+0qjpG+Y8vorMZh3vrua0EuLjAA0+wWCpOUZW6Kb+lib6xnM95PnKuOIMBYy5TFQwIFlBN1IOmRy78ljrYUj4TPJX+87HJSa7qpgGb0Hmpby3PpNfMkCLz0Q+tRLOnFRTlRITBydUQIUSplRKKrUoHH5Jk0IOjYE7nQouKy1qitROrVWCvWUa1VXbPwO/LnfCP8A9HgpFLAYI1CCbN+q6rBYUWaIgDRYsMy5PDJE6tX3dP8A3OC1Izaji8UGeGnE6lCHOJJkSpOqDn65qje/OnQBWrI0D15qxtXposhfy9fwmNXL8lQazV9dFuwmJFVpY7gb+tQgeeSsw9UtcCIkGc/krP0U2IpFji114PnzWvY1WKrecjzW3GYYVmB7fiHfqOvBDcE5rTMu3w9sZbu7rOsz2UnVxlZt1pbVcRbeAP2I+RQ4iTJ5n+kc9oadmnmRPzQRxHLTnko1PEfdnsZItwTjJJ2f8KTBb6W9XQQumhTIUS5A7FvwVPdcN9ocx3EWIyQ52Wc8Vup4lz9wE/CA1o7rXH1GX2i2L7g7zTNNxtxbrB5c0Hldz7UOHu2t/wB30bBXFYqhum2RyWLMqyq0xTJIpimUiFGUBitUQ+tVlTr1VmJlBfgsMajovAuSNAuhbRAbaLWAvEQb9Z+pWfBYTcaBeczbXh0WhlI3z10A8u6sRpwAtlm4cVbtlw34vYaaSrMBQO80AF0HMA+ap224ioRllzOui0z9CqtWbacf5VPTVWH16CeI6yM7cNNVGlbRnl5/RJzOB9ahWET05jyspyDmbC3lkiKI9ZaJ4/PX8K1w4fk81Ajnx1j1dFbdm4vddE+E56RwIVm0aG4+R8LvkZ0Q9p/n190coD3lKCJLcu2SupUtss3qG9w3Hedvuubd+fULqo3sO4HMMcP/AF/pcw420+/5UvqxVHrgrITE9stVcTF/rl5d1BQW9FU5aA1MKXGyFU0mFF9jYcufvR4WfN2gT4HZjnXPhb8z0V20doNpt93Szytpxvq5anSVi21iw+pAybbqTmUPcA4EH+uiZpysn+XAcFAKqMgkJgt+MoS2RmEPCy0eUvJJMgk4rdsbDFzi6LNy6nKyHErqdlYKKYGuZ5Tn9kStmHoWk/MR6K1UMMXGRYXE6p8PhpHis0am0qjH4/e8LAd2D8OduWYW8RuOOp0vh8TvP+lz+Lrl7i53Lyn7KxpGrbaXH2z1USYyFumvz5JpijdHnx6ZWF7pg61ueRnLP1zSJj6etdUz3T/UKKtqDdPO06xYajqoNdOsazzH5VbZ005qwUXcPui4i48580iZFz24+SubhHHQ9pU/9LqHJpz4JaKvdg2FxMagnkB90U2XV/yHdBDSCAM8sr6qihh6lIOcGu3z4W2/cL94t3WzZ9GHhujZ89fx2U1GwCGVGj/dHdsrlHFdXUG6154mflCC08JwzPQ88gn0D6dKTp1Wv3c9eF7IlS2WZk2GfE/wtNSrTojSc4sSfwrgHUtlud8Q3et/ktPuqNG5Mu53PYaLFidrucDHhHKZ80O373E8efdNGzH7Vc+QPC35nqdAhu6ndrp0+igSoFKTakcPJRKd7uCBSh2Jp7ro0zCIlZ8ayWzwQjCkkE8KKuwVLeqNHO/QXP0XZYaiTAi36s+q532ao71QmwDQLkZSf4XVDwUnuvLstbaLUSs+0cYCN0fC23DueVlhDjAkyZyznIQpOp5C54CPr1J+SqqsAPGLnMQeHriqL6YY43JbpIO8BB4C/wA1JmEDjAewE5b3gGcEzeO6hRrNkioDlaND6HFVU2ycjfL7SoL6uyauZb4QSN5hDxaJHhJUKOCM5eraeslrweELjOQzJ0HRaMVtcU/CzxEamTCuBqezdahgdfqmdicOzLxLFiNoMqH/ACsc0zmwkj/1cSOyymhTd8NQTwqAsy5/DPkniibtuj9DBHl2gKH+t1Dk0dLzaEPr4aoy7mQIsdDzkGISwTQXFxHhptc90chbM8YU0wdo7SJc8EWYL3N3HQIpsugKpkCOKB4LDncYD8b3Go7lNmCedyu32LgvdsA8+Z1UtWRRX2CHtzICB7TpNwxiOkaruZtkuZ9oMHvv8TTYRmsz1rlxjj8VtN7pDfCOQuhL5JvJPNdmzZrB+kHrdSGzqf7GrbDib5KJB1XauwdP9jfIpDDUxozyTErhwxM4Zrt3MZwaf+oWeqKN94MHVpCYORaYuRPVQldU/DYYi5p9nwfqqDsvDnJ8f92n6plAHD2M3B0steD2c6qS1ozzOg6lE6eCw7fE5+8BpvD6C5UMRtyBu0Gho4xHkOPMozrjq1Itc5pzaS09QY+ygrcZO+6cyZPU3PzVaw2P+zjAKb3HU/IDQam5R7a1SG04kiJ4Tkg2wQBSaeZnPUkI9Wpb9Hw/EzvbjE3+a1EoQy8hxjUwT2Bt0y5pqvIXvaRpe9xopuoOiQCAb31zIIJ0sdVkd4nRz/joqLMPQJ1vppPHpEors/C7x/28dTynRXbO2fvQJMD4zl6CsxopuHu2VQAO091SobUo1Ya2mIbBNjmOC5+o1zfjBaTqc+w/tasTQq04kugDwkEnX5LU8uqUnCS4t8YmZjJw0OiUBXgi0mNCZhIX6cBl1Sj5n19kQwOCFSwduxrpfK3GdVlWaji3sENcQOXL180YweI3qTQ9g3qxJe5oDXe7pm0nK5B7IY7DO957q28XbvTnwykopTpb5kSAXCkwf7WQDpOaK6bYeEDz728fpB0AsPkjWJxLabSSYASwFAMYANAuN9s9quDhTaY1d+Fn63eoLM9rWb4DcpzORVe19rkjf3d4/qj6wuMpVxfeaJItundjWSBbJGNmbRY7wlxByaXfMEhdPjntM72iGjPmnHtHxZHdV7b2ZffYP+Q4HiEErsLcwQecjvBU0dAPaTKWEA5QQcjGSmNsUnW3oPMQuWIUS46K6mOmxlCpG9SqTyMGeh/KGU9qkHdqjIwdD5ZFUYDaDqZzkajRFcXhWV27zT4uP2P5QYK2BZUBdTN5y49tELfTIJBEHgVe0upuj4XAweSIMcyu2D8Y9W/Cn+wBlPfMRbOcr+aliaDmOh3bn0VZUQP2gPEOizSVt2mRLYkW1WKVFdBss/428MvmZ5IvsvElpjMZZRIOiEbGE0hyLr8L3trp5raQDxjrOvGRmtQGMS80w5oP+Nw+LxOgcN2DGZy4oZs6gZ3joPtyWrDbQ3ZaRvM4GJ42K3YWrSMFrTJIsRrw4IqWOqihQA/U75yuXBHG/TKdTz6o7t5+/UgxAHeTl0AQRzYExI5CxMcUqNFDaL2jPebqCQY7rSzazQd7cAMETPHoIKEg5cOkdlMgajznM8xl3KaK3kaAdL8cvmrKdUtuLfSc79FFzdDysMz9+6k1kmI8RMACDJNgLa5DRFFcPLm1Kx+Nx90wgCS94gm+gGZiwRLYtNprsa0y1ggdsz5lY67202eGD7lppg8aj533RrAMTzWz2Qb/AJR/x/Ck9ady/wCHsvLNuVt6vUJn4iBwtZeq1hZeQ47/AMj5/c7zLuaxxa/kZ3PvP3FlIGL8EiyJvH1OvZREZyZ7H0VtzdVs/EivTcx40I4SDYdwueq4iqHFjnTDoO94gLjkTHTirNm4vceDwzmLjUIht7Z+/FVl7eLnH6hxPHorf2AD3AzYDmJjM5BQPHNOT6KioGF1t2bjDTdxBsRy/KxhSjn5Ky4g7tfCCowVGXIHm38hAmvIIOXBF9k4/chr/hOU6Hj0Vm2sAA3eptsT47z0IHCb91bM7iKaOJZVaGVPi489COB+SwY7AOp3uW6O/I0WdrScvQCM7Mxu6zxkFoHUich9UzfEvTl9oD4e6yz6kI17UMYHsDIgtJgZXPyQRYangxsSr4Xt4EHzH8cEUa8A6n6ZGLxa+vVCfZxpdVLBm5trcL/RdBU2fUGTCRreDGs6KxVNJnOfpfhw0RHZ9nM4b3E34aKivTG+4sDgwRuhx8TYA+KBBueGieg6D0v1i+aqI7Yb/ldnp6lYq1zMC8mwFu0ovt2lDmvizgNJyjQ8kLNzxHrjF0FBJIudM4jLIefJWOogAHeJeSZtAFxEGc/+QAChUMGR4TFsz8z00Vb6bp4nqOpPNAzydb+uX5WzZUNmqbtp/CAYBe4HdvyzWSs0gwTcWMR9dZRDGQ2kxlt/4nDm/Qzwa1vmUaU4ivvNY0A+EOLt4jxEmTHGyNex7/8AI3hukfP+FzbIt/f5uug2K4Mc3du3fB3jY7p8PwzxnJJOx6DWyXlG1aRFWpwD3fnMr1gXavOPbDC7tckZOG9rEix+y5cfXTn454+fNT3c7x64KDjzk8lNtMwbC0E3bx04nkurkrm6KbM2s6nZ12/PshhChPkkHQYrZdOsC+k4Am8adxogeKwNRh8TSPp5p8PWe0ywkRe0fREqPtA62+0HiRae2SuROwXe+dktPrbyR843DVPjbunju/dv3SNHCC/vJ5Ak/QSVMoAGQiuy9rFngfdk9x/CudisILbjjpkRHzSb/wDDflvNPE7w+dwtRmp7Q2Q17feUIveBaenA8kGZSIMZGbzaCj2EwJF6FUEftcZB8lZi8f7u9aiCf3CCLaAlLMSVxW1XTVdygeQv81lVmKrF73PP6nE+ZVa5V0i/A4p1Ko2o0wWmfsbdF2bdo1Gm1SSb8c8hGU5LhSF0eyKnvKcWlg3T9oE3cfsqOmoVxVbuvEOdbebyylC3M3XARuwTvWubAZgTHWNVswrHF9MCSZknIw3IWNstOCz7Urj3jjeN7QibcZ5rQL0MEa9EMbmCYMhsgDQkgZc0Cq0zMm8jjk3XWO0IxhD4KoInwgkG+mXoIfjMU17rNawAQ0TOWRJIG8b6pQOeNbZWjVVjrMWkjLoOPM2VjuOZGVojmlUysBwJl0xFhfT8lBPBYYF0us1gNR+cw2DExmbAdVTUeXHecTJM2nXIXHzv1W3EDcosAIBqnfcREgMMNB1F75ZrG9x5X1IE5zJOqgra3Sb5AajhqtjHRVInkLz8Nh9CsrCQZyvOto+X1Uqbj8UgajX6Kj1XZFffpNPEIR7X7PL6RLc236jUKr2Pxsgs7j7hdRWpSufOZy11n9o8bFQhrg0iHgB1hJAM9rxqq3t4BdH7W7D9zU32j/G/KBkdR90BzF7DP+yty652Yzny+aZ49fdWOHTuqXi/FVESUp8/op02gkBxgTcxMc41TOaATBkccp7IIujQHIZ+skmg5j1dSBH9cdE1PiUQi7U3P5UR1Vkix+XyVfWEFtKoW3aSOYstu0NvH/472u8Tn+EWuOZ0NpyQ4PQ3HVZMcPrqlvWJn1QnlME8rLSTmrZsbGCnU8U7hs6Pkex+SzEKtwQejVHCm0u/+x8AQJ3WnWDxlBXxpMkk65C+evq6ybMx5qgNeSXMaGj/AHNHHpkt+Fp77zYgZ5DhpJyVBnZ9t+ZtTvlGXJBBbwm1xbecZ8u2qMHwUaj8i/wjidJnzQt1WC0G0ZgkweTtRwtOSCthOXMWDb88j6KY0ySYE3yMl3czLbJMfwk6mJPQCclPfIjxEG/wk655aXVGR+vXMHmmLeVsiMtNfNWyOVssptGZ5qL7ZG0SO+nJBVbX12zUndOhm/blyS3D2idNOCf3djlHO5J7A5HmgK7Dx/u3jkZ/I8l6dhqgc0EGQbheUUaZc4blNwMRABcCQLu6nOF23szintAZVhszugubPMQDlKfjsytcblGdr4Ntai+k7UWOoOhXlGKpupOcxwEtMGQNOGt17BUuFyHtfsveBrMHjaLiLkD7hY49etc44YtngOeSgRyVj28Zn59OShUbFj8jPPpqujlFRPZRd3VwAMycshqe+nVUkKBt20qTrgWGQAgRl0UY4pIIH1zUouptp9k4YOKoz4irut56IWrsZW3nWyGSpAWFPCaE8J0FwTOanBUioK6VQscHDMX/AL5LuNihtZu+0w39cn4T+3h05LhnBXYLGupEluR+JuhCo7PauKDyGtB3W5cDAJJzzgW7LE641IzuAOkmZ0VWFxIc3eb8PW4PDrZbaOGe4EgGOJgAxrOXFDGaxjlwtz9So7uo+sW0ERbPrdazhm5PqsbH6Wg1Hc7CGju4Kz3tJosyo42vULad4tDabnG8n9Q6LQHvOQtJBgZXnT9xIhb37LqBoc5vuwQL1SKbTnBEgFw7EKFPaFZshh90DaKXgdpbeb4j03ljxG86HOkySA4neLoMuE5uPPmmr02VMHRZG9WNQkC1GN2Z1qvA8gw9VGtVawkCjTDgQPG41Xf9WmG6cFhceOfr6Jq9Yulx17ZW7qjVU2vVLSzea1hPwMa1gzyO6BadMuSjgKpDxBjj21gLGDwzGWhU3VRNrDnckxcqI9N2RtD3jBPxR5wYlasQRC86wW13MAE/CBBjgfuuywO0BVYNCRMfQq5vazk5j2k2Juk1abZabuA0PEclzJbOS9MquIMFDn7HovO8PCeUJ+KVwwpmFCTM2XqWHp0KbQ3dbOUkAk9SuO9r8HTZUDqcCcxfzGiXqjnXOJubnqoKe7e/mphtv4URXz+qw43E/oHf8KeNxUeFsTqeCHhTQ4CchJIKKSeUkyCwKbSoQnCB3NVTgr1BwQWbPx76L95kcwQCD2IgHmj9DaPvvEXFxtLXGSM8ptHRcw4JMeWkEGCDYoOrLjY2gcZN/LPXupMbN/KBE3znTXzQnB7YB/8AKL6OH3GiNsdLS/fBAAiL584j+1RWMOciTPAtjUG0mTY5GNFnqGTIy6ZkdpWqq46nekRe5gRlJ7SneRz7aRn16oMTmwYy8xKerTBklwERbtp2uVKq7TnkcyTrzPNVwRGXS/WYVCDbERPbKM790zpLs5McOAt1T72fXO4A6Kuq/wBA/eUQ4edSfXZasFiHsG+JgGJvE/tnLsshHMlMalo0zibTlkkHa7P23TrANcd1/wBVpdRJPJcDJy9BX0cfVbZtRwHWYW5R3FfDho3nOERcm0LjttbQ96+RkLNngDmsuIxT3fG4u6n7ZLK/GineZPCx/pZt0xOP5WDG4+ZDehP2CoxGMc+2Tf2j78VSAs2mGAUgE6SimKdIJIGKZIppQanNVadJAgUinSQRLVAhJJQRIVmHxLmGWOI+nlkkkqClDbY/W0g/uZryIOQ6IjhqtOoCW1QDYbpsTMyb8LeaSSSi1js7wDAIBInqBmpV6jSGiAInLM84yB7pJKqyMfDgRbqe+o+SgRe/0/pJJGVe9eB2/pTFZ4BaCYJ8QGpGU8wmSVPhn1LCS0Z9Tre6yVMewZeJJJTSMdXGOdl4RwH5WcBJJRU2tSKSSBJJJIEUySSCDikkkg//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5600700"/>
            <a:ext cx="1465262"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50251" y="1589088"/>
            <a:ext cx="8531824" cy="523220"/>
          </a:xfrm>
          <a:prstGeom prst="rect">
            <a:avLst/>
          </a:prstGeom>
          <a:gradFill>
            <a:gsLst>
              <a:gs pos="0">
                <a:srgbClr val="FFCC99"/>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800" b="1" dirty="0">
                <a:solidFill>
                  <a:srgbClr val="0000CC"/>
                </a:solidFill>
                <a:latin typeface="Times New Roman" panose="02020603050405020304" pitchFamily="18" charset="0"/>
              </a:rPr>
              <a:t>I. TÍNH ĐẶC TRƯNG CỦA BỘ NHIỄM SẮC THỂ</a:t>
            </a:r>
          </a:p>
        </p:txBody>
      </p:sp>
      <p:sp>
        <p:nvSpPr>
          <p:cNvPr id="19" name="Text Box 28"/>
          <p:cNvSpPr txBox="1">
            <a:spLocks noChangeArrowheads="1"/>
          </p:cNvSpPr>
          <p:nvPr/>
        </p:nvSpPr>
        <p:spPr bwMode="auto">
          <a:xfrm>
            <a:off x="219075" y="101600"/>
            <a:ext cx="8763000" cy="584775"/>
          </a:xfrm>
          <a:prstGeom prst="rect">
            <a:avLst/>
          </a:prstGeom>
          <a:gradFill>
            <a:gsLst>
              <a:gs pos="0">
                <a:srgbClr val="FFFF99"/>
              </a:gs>
              <a:gs pos="100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en-US" sz="3200" b="1" dirty="0">
                <a:solidFill>
                  <a:srgbClr val="FF0000"/>
                </a:solidFill>
                <a:latin typeface="Times New Roman" pitchFamily="18" charset="0"/>
                <a:cs typeface="Times New Roman" pitchFamily="18" charset="0"/>
              </a:rPr>
              <a:t>BÀI 8: NHIỄM SẮC THỂ</a:t>
            </a:r>
          </a:p>
        </p:txBody>
      </p:sp>
      <p:sp>
        <p:nvSpPr>
          <p:cNvPr id="20" name="TextBox 19"/>
          <p:cNvSpPr txBox="1"/>
          <p:nvPr/>
        </p:nvSpPr>
        <p:spPr>
          <a:xfrm>
            <a:off x="459777" y="3429000"/>
            <a:ext cx="6855423" cy="523220"/>
          </a:xfrm>
          <a:prstGeom prst="rect">
            <a:avLst/>
          </a:prstGeom>
          <a:gradFill>
            <a:gsLst>
              <a:gs pos="0">
                <a:srgbClr val="CC99FF"/>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800" b="1" dirty="0">
                <a:solidFill>
                  <a:srgbClr val="0000CC"/>
                </a:solidFill>
                <a:latin typeface="Times New Roman" panose="02020603050405020304" pitchFamily="18" charset="0"/>
              </a:rPr>
              <a:t>III. CHỨC NĂNG CỦA NHIỄM SẮC THỂ </a:t>
            </a:r>
          </a:p>
        </p:txBody>
      </p:sp>
      <p:sp>
        <p:nvSpPr>
          <p:cNvPr id="21" name="TextBox 20"/>
          <p:cNvSpPr txBox="1"/>
          <p:nvPr/>
        </p:nvSpPr>
        <p:spPr>
          <a:xfrm>
            <a:off x="459777" y="2438400"/>
            <a:ext cx="6398223" cy="523220"/>
          </a:xfrm>
          <a:prstGeom prst="rect">
            <a:avLst/>
          </a:prstGeom>
          <a:gradFill>
            <a:gsLst>
              <a:gs pos="0">
                <a:srgbClr val="CCFF99"/>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800" b="1" dirty="0">
                <a:solidFill>
                  <a:srgbClr val="0000CC"/>
                </a:solidFill>
                <a:latin typeface="Times New Roman" panose="02020603050405020304" pitchFamily="18" charset="0"/>
              </a:rPr>
              <a:t>II. CẤU TRÚC CỦA NHIỄM SẮC THỂ</a:t>
            </a:r>
          </a:p>
        </p:txBody>
      </p:sp>
    </p:spTree>
    <p:extLst>
      <p:ext uri="{BB962C8B-B14F-4D97-AF65-F5344CB8AC3E}">
        <p14:creationId xmlns:p14="http://schemas.microsoft.com/office/powerpoint/2010/main" val="30187461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6987" y="0"/>
            <a:ext cx="7063581" cy="461665"/>
          </a:xfrm>
          <a:prstGeom prst="rect">
            <a:avLst/>
          </a:prstGeom>
          <a:gradFill>
            <a:gsLst>
              <a:gs pos="0">
                <a:srgbClr val="FFCC99"/>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400" b="1" dirty="0">
                <a:solidFill>
                  <a:srgbClr val="0000CC"/>
                </a:solidFill>
                <a:latin typeface="Times New Roman" panose="02020603050405020304" pitchFamily="18" charset="0"/>
              </a:rPr>
              <a:t>I. TÍNH ĐẶC TRƯNG CỦA BỘ NHIỄM SẮC THỂ</a:t>
            </a:r>
          </a:p>
        </p:txBody>
      </p:sp>
      <p:pic>
        <p:nvPicPr>
          <p:cNvPr id="2" name="Picture 2" descr="8">
            <a:extLst>
              <a:ext uri="{FF2B5EF4-FFF2-40B4-BE49-F238E27FC236}">
                <a16:creationId xmlns:a16="http://schemas.microsoft.com/office/drawing/2014/main" id="{6E5F0A3C-F164-C1E5-CAD4-13C5CA413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09688"/>
            <a:ext cx="3611563"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A5835721-C63B-2ED1-9213-584DF3869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53"/>
          <a:stretch>
            <a:fillRect/>
          </a:stretch>
        </p:blipFill>
        <p:spPr bwMode="auto">
          <a:xfrm>
            <a:off x="533400" y="1363663"/>
            <a:ext cx="30480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a:extLst>
              <a:ext uri="{FF2B5EF4-FFF2-40B4-BE49-F238E27FC236}">
                <a16:creationId xmlns:a16="http://schemas.microsoft.com/office/drawing/2014/main" id="{7F4D93C3-32E3-EE5B-97AB-8960EF4E7058}"/>
              </a:ext>
            </a:extLst>
          </p:cNvPr>
          <p:cNvSpPr txBox="1">
            <a:spLocks noChangeArrowheads="1"/>
          </p:cNvSpPr>
          <p:nvPr/>
        </p:nvSpPr>
        <p:spPr bwMode="auto">
          <a:xfrm>
            <a:off x="7620000" y="228600"/>
            <a:ext cx="1336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Gen</a:t>
            </a:r>
          </a:p>
          <a:p>
            <a:pPr eaLnBrk="1" hangingPunct="1">
              <a:spcBef>
                <a:spcPct val="0"/>
              </a:spcBef>
              <a:buFontTx/>
              <a:buNone/>
            </a:pPr>
            <a:r>
              <a:rPr lang="en-US" altLang="en-US" sz="1800"/>
              <a:t> tương ứng</a:t>
            </a:r>
          </a:p>
          <a:p>
            <a:pPr eaLnBrk="1" hangingPunct="1">
              <a:spcBef>
                <a:spcPct val="0"/>
              </a:spcBef>
              <a:buFontTx/>
              <a:buNone/>
            </a:pPr>
            <a:r>
              <a:rPr lang="en-US" altLang="en-US" sz="1800"/>
              <a:t> trên NST</a:t>
            </a:r>
          </a:p>
        </p:txBody>
      </p:sp>
      <p:sp>
        <p:nvSpPr>
          <p:cNvPr id="5" name="Line 9">
            <a:extLst>
              <a:ext uri="{FF2B5EF4-FFF2-40B4-BE49-F238E27FC236}">
                <a16:creationId xmlns:a16="http://schemas.microsoft.com/office/drawing/2014/main" id="{5C622B4A-5033-3364-3089-7F7A1F501173}"/>
              </a:ext>
            </a:extLst>
          </p:cNvPr>
          <p:cNvSpPr>
            <a:spLocks noChangeShapeType="1"/>
          </p:cNvSpPr>
          <p:nvPr/>
        </p:nvSpPr>
        <p:spPr bwMode="auto">
          <a:xfrm flipH="1">
            <a:off x="6248400" y="1066800"/>
            <a:ext cx="1524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0">
            <a:extLst>
              <a:ext uri="{FF2B5EF4-FFF2-40B4-BE49-F238E27FC236}">
                <a16:creationId xmlns:a16="http://schemas.microsoft.com/office/drawing/2014/main" id="{DB7CD69F-7246-A349-C5BE-59EB081F834B}"/>
              </a:ext>
            </a:extLst>
          </p:cNvPr>
          <p:cNvSpPr>
            <a:spLocks noChangeShapeType="1"/>
          </p:cNvSpPr>
          <p:nvPr/>
        </p:nvSpPr>
        <p:spPr bwMode="auto">
          <a:xfrm>
            <a:off x="7772400" y="10668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1">
            <a:extLst>
              <a:ext uri="{FF2B5EF4-FFF2-40B4-BE49-F238E27FC236}">
                <a16:creationId xmlns:a16="http://schemas.microsoft.com/office/drawing/2014/main" id="{E5753D07-B9FF-92DD-D364-EAA8B42D4D57}"/>
              </a:ext>
            </a:extLst>
          </p:cNvPr>
          <p:cNvSpPr txBox="1">
            <a:spLocks noChangeArrowheads="1"/>
          </p:cNvSpPr>
          <p:nvPr/>
        </p:nvSpPr>
        <p:spPr bwMode="auto">
          <a:xfrm>
            <a:off x="-76200" y="5302250"/>
            <a:ext cx="5638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err="1"/>
              <a:t>Có</a:t>
            </a:r>
            <a:r>
              <a:rPr lang="en-US" altLang="en-US" sz="2800" dirty="0"/>
              <a:t> </a:t>
            </a:r>
            <a:r>
              <a:rPr lang="en-US" altLang="en-US" sz="2800" dirty="0" err="1"/>
              <a:t>nhận</a:t>
            </a:r>
            <a:r>
              <a:rPr lang="en-US" altLang="en-US" sz="2800" dirty="0"/>
              <a:t> </a:t>
            </a:r>
            <a:r>
              <a:rPr lang="en-US" altLang="en-US" sz="2800" dirty="0" err="1"/>
              <a:t>xét</a:t>
            </a:r>
            <a:r>
              <a:rPr lang="en-US" altLang="en-US" sz="2800" dirty="0"/>
              <a:t> </a:t>
            </a:r>
            <a:r>
              <a:rPr lang="en-US" altLang="en-US" sz="2800" dirty="0" err="1"/>
              <a:t>gì</a:t>
            </a:r>
            <a:r>
              <a:rPr lang="en-US" altLang="en-US" sz="2800" dirty="0"/>
              <a:t> </a:t>
            </a:r>
            <a:r>
              <a:rPr lang="en-US" altLang="en-US" sz="2800" dirty="0" err="1"/>
              <a:t>về</a:t>
            </a:r>
            <a:r>
              <a:rPr lang="en-US" altLang="en-US" sz="2800" dirty="0"/>
              <a:t> </a:t>
            </a:r>
            <a:r>
              <a:rPr lang="en-US" altLang="en-US" sz="2800" dirty="0" err="1"/>
              <a:t>hình</a:t>
            </a:r>
            <a:r>
              <a:rPr lang="en-US" altLang="en-US" sz="2800" dirty="0"/>
              <a:t> </a:t>
            </a:r>
            <a:r>
              <a:rPr lang="en-US" altLang="en-US" sz="2800" dirty="0" err="1"/>
              <a:t>thái</a:t>
            </a:r>
            <a:r>
              <a:rPr lang="en-US" altLang="en-US" sz="2800" dirty="0"/>
              <a:t> </a:t>
            </a:r>
            <a:r>
              <a:rPr lang="en-US" altLang="en-US" sz="2800" dirty="0" err="1"/>
              <a:t>và</a:t>
            </a:r>
            <a:r>
              <a:rPr lang="en-US" altLang="en-US" sz="2800" dirty="0"/>
              <a:t> </a:t>
            </a:r>
            <a:r>
              <a:rPr lang="en-US" altLang="en-US" sz="2800" dirty="0" err="1"/>
              <a:t>kích</a:t>
            </a:r>
            <a:r>
              <a:rPr lang="en-US" altLang="en-US" sz="2800" dirty="0"/>
              <a:t> </a:t>
            </a:r>
            <a:r>
              <a:rPr lang="en-US" altLang="en-US" sz="2800" dirty="0" err="1"/>
              <a:t>thước</a:t>
            </a:r>
            <a:r>
              <a:rPr lang="en-US" altLang="en-US" sz="2800" dirty="0"/>
              <a:t> </a:t>
            </a:r>
            <a:r>
              <a:rPr lang="en-US" altLang="en-US" sz="2800" dirty="0" err="1"/>
              <a:t>của</a:t>
            </a:r>
            <a:r>
              <a:rPr lang="en-US" altLang="en-US" sz="2800" dirty="0"/>
              <a:t> </a:t>
            </a:r>
            <a:r>
              <a:rPr lang="en-US" altLang="en-US" sz="2800" dirty="0" err="1"/>
              <a:t>cặp</a:t>
            </a:r>
            <a:r>
              <a:rPr lang="en-US" altLang="en-US" sz="2800" dirty="0"/>
              <a:t> NST </a:t>
            </a:r>
            <a:r>
              <a:rPr lang="en-US" altLang="en-US" sz="2800" dirty="0" err="1"/>
              <a:t>tương</a:t>
            </a:r>
            <a:r>
              <a:rPr lang="en-US" altLang="en-US" sz="2800" dirty="0"/>
              <a:t> </a:t>
            </a:r>
            <a:r>
              <a:rPr lang="en-US" altLang="en-US" sz="2800" dirty="0" err="1"/>
              <a:t>đồng</a:t>
            </a:r>
            <a:r>
              <a:rPr lang="en-US" altLang="en-US" sz="2800" dirty="0"/>
              <a:t>? </a:t>
            </a:r>
          </a:p>
        </p:txBody>
      </p:sp>
    </p:spTree>
    <p:extLst>
      <p:ext uri="{BB962C8B-B14F-4D97-AF65-F5344CB8AC3E}">
        <p14:creationId xmlns:p14="http://schemas.microsoft.com/office/powerpoint/2010/main" val="16782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Kết quả hình ảnh cho cặp nhiễm sắc thể tương đồng">
            <a:extLst>
              <a:ext uri="{FF2B5EF4-FFF2-40B4-BE49-F238E27FC236}">
                <a16:creationId xmlns:a16="http://schemas.microsoft.com/office/drawing/2014/main" id="{034D98AF-979D-4CAA-BD21-89CD63DEF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713" y="304800"/>
            <a:ext cx="4332287"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6" descr="Kết quả hình ảnh cho cặp nhiễm sắc thể tương đồng">
            <a:extLst>
              <a:ext uri="{FF2B5EF4-FFF2-40B4-BE49-F238E27FC236}">
                <a16:creationId xmlns:a16="http://schemas.microsoft.com/office/drawing/2014/main" id="{32FD9253-F50A-4E51-B068-B28EAC4B6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a:extLst>
              <a:ext uri="{FF2B5EF4-FFF2-40B4-BE49-F238E27FC236}">
                <a16:creationId xmlns:a16="http://schemas.microsoft.com/office/drawing/2014/main" id="{3D480C62-BA90-4084-B979-029232FCEEAA}"/>
              </a:ext>
            </a:extLst>
          </p:cNvPr>
          <p:cNvSpPr>
            <a:spLocks noChangeArrowheads="1"/>
          </p:cNvSpPr>
          <p:nvPr/>
        </p:nvSpPr>
        <p:spPr bwMode="auto">
          <a:xfrm>
            <a:off x="457200" y="50292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a:cs typeface="Arial" panose="020B0604020202020204" pitchFamily="34" charset="0"/>
              </a:rPr>
              <a:t>-Trong cặp NST tương đồng, một NST có nguồn gốc từ bố, một NST có nguồn gốc từ mẹ. Do đó các gen trên NST cũng tồn tại thành từng cặp tương ứng.</a:t>
            </a:r>
          </a:p>
        </p:txBody>
      </p:sp>
    </p:spTree>
    <p:extLst>
      <p:ext uri="{BB962C8B-B14F-4D97-AF65-F5344CB8AC3E}">
        <p14:creationId xmlns:p14="http://schemas.microsoft.com/office/powerpoint/2010/main" val="383768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2">
            <a:extLst>
              <a:ext uri="{FF2B5EF4-FFF2-40B4-BE49-F238E27FC236}">
                <a16:creationId xmlns:a16="http://schemas.microsoft.com/office/drawing/2014/main" id="{ABE48525-B702-476D-BA83-ED63D93CC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31250" r="63281" b="7292"/>
          <a:stretch>
            <a:fillRect/>
          </a:stretch>
        </p:blipFill>
        <p:spPr bwMode="auto">
          <a:xfrm>
            <a:off x="381000" y="457200"/>
            <a:ext cx="297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3">
            <a:extLst>
              <a:ext uri="{FF2B5EF4-FFF2-40B4-BE49-F238E27FC236}">
                <a16:creationId xmlns:a16="http://schemas.microsoft.com/office/drawing/2014/main" id="{AD7AB8F3-BF95-47F7-9A25-D7313B94D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313" t="29167" r="1563" b="7292"/>
          <a:stretch>
            <a:fillRect/>
          </a:stretch>
        </p:blipFill>
        <p:spPr bwMode="auto">
          <a:xfrm>
            <a:off x="3733800" y="381000"/>
            <a:ext cx="5181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a:extLst>
              <a:ext uri="{FF2B5EF4-FFF2-40B4-BE49-F238E27FC236}">
                <a16:creationId xmlns:a16="http://schemas.microsoft.com/office/drawing/2014/main" id="{8D546130-E629-4617-8613-0FB0EFA1E6E1}"/>
              </a:ext>
            </a:extLst>
          </p:cNvPr>
          <p:cNvSpPr>
            <a:spLocks noChangeArrowheads="1"/>
          </p:cNvSpPr>
          <p:nvPr/>
        </p:nvSpPr>
        <p:spPr bwMode="auto">
          <a:xfrm>
            <a:off x="228600" y="5032375"/>
            <a:ext cx="365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a:solidFill>
                  <a:srgbClr val="0000FF"/>
                </a:solidFill>
                <a:cs typeface="Arial" panose="020B0604020202020204" pitchFamily="34" charset="0"/>
              </a:rPr>
              <a:t>- Là bộ NST chứa các cặp NST</a:t>
            </a:r>
            <a:r>
              <a:rPr lang="vi-VN" altLang="vi-VN" sz="2400">
                <a:solidFill>
                  <a:srgbClr val="0000FF"/>
                </a:solidFill>
                <a:cs typeface="Arial" panose="020B0604020202020204" pitchFamily="34" charset="0"/>
              </a:rPr>
              <a:t> tương đồng</a:t>
            </a:r>
            <a:r>
              <a:rPr lang="en-US" altLang="vi-VN" sz="2400">
                <a:solidFill>
                  <a:srgbClr val="0000FF"/>
                </a:solidFill>
                <a:cs typeface="Arial" panose="020B0604020202020204" pitchFamily="34" charset="0"/>
              </a:rPr>
              <a:t>. Kí hiệu:(2n)</a:t>
            </a:r>
            <a:r>
              <a:rPr lang="vi-VN" altLang="vi-VN" sz="2400">
                <a:solidFill>
                  <a:srgbClr val="0000FF"/>
                </a:solidFill>
                <a:cs typeface="Arial" panose="020B0604020202020204" pitchFamily="34" charset="0"/>
              </a:rPr>
              <a:t>.</a:t>
            </a:r>
          </a:p>
        </p:txBody>
      </p:sp>
      <p:sp>
        <p:nvSpPr>
          <p:cNvPr id="55301" name="Rectangle 5">
            <a:extLst>
              <a:ext uri="{FF2B5EF4-FFF2-40B4-BE49-F238E27FC236}">
                <a16:creationId xmlns:a16="http://schemas.microsoft.com/office/drawing/2014/main" id="{553F1FD1-F600-47F4-AA37-9CD928B91A60}"/>
              </a:ext>
            </a:extLst>
          </p:cNvPr>
          <p:cNvSpPr>
            <a:spLocks noChangeArrowheads="1"/>
          </p:cNvSpPr>
          <p:nvPr/>
        </p:nvSpPr>
        <p:spPr bwMode="auto">
          <a:xfrm>
            <a:off x="5105400" y="5029200"/>
            <a:ext cx="365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vi-VN" sz="2400" dirty="0" err="1">
                <a:solidFill>
                  <a:srgbClr val="0000FF"/>
                </a:solidFill>
                <a:cs typeface="Arial" panose="020B0604020202020204" pitchFamily="34" charset="0"/>
              </a:rPr>
              <a:t>Là</a:t>
            </a:r>
            <a:r>
              <a:rPr lang="en-US" altLang="vi-VN" sz="2400" dirty="0">
                <a:solidFill>
                  <a:srgbClr val="0000FF"/>
                </a:solidFill>
                <a:cs typeface="Arial" panose="020B0604020202020204" pitchFamily="34" charset="0"/>
              </a:rPr>
              <a:t> </a:t>
            </a:r>
            <a:r>
              <a:rPr lang="en-US" altLang="vi-VN" sz="2400" dirty="0" err="1">
                <a:solidFill>
                  <a:srgbClr val="0000FF"/>
                </a:solidFill>
                <a:cs typeface="Arial" panose="020B0604020202020204" pitchFamily="34" charset="0"/>
              </a:rPr>
              <a:t>bộ</a:t>
            </a:r>
            <a:r>
              <a:rPr lang="en-US" altLang="vi-VN" sz="2400" dirty="0">
                <a:solidFill>
                  <a:srgbClr val="0000FF"/>
                </a:solidFill>
                <a:cs typeface="Arial" panose="020B0604020202020204" pitchFamily="34" charset="0"/>
              </a:rPr>
              <a:t> NST </a:t>
            </a:r>
            <a:r>
              <a:rPr lang="en-US" altLang="vi-VN" sz="2400" dirty="0" err="1">
                <a:solidFill>
                  <a:srgbClr val="0000FF"/>
                </a:solidFill>
                <a:cs typeface="Arial" panose="020B0604020202020204" pitchFamily="34" charset="0"/>
              </a:rPr>
              <a:t>chứa</a:t>
            </a:r>
            <a:r>
              <a:rPr lang="en-US" altLang="vi-VN" sz="2400" dirty="0">
                <a:solidFill>
                  <a:srgbClr val="0000FF"/>
                </a:solidFill>
                <a:cs typeface="Arial" panose="020B0604020202020204" pitchFamily="34" charset="0"/>
              </a:rPr>
              <a:t> 1 </a:t>
            </a:r>
            <a:r>
              <a:rPr lang="en-US" altLang="vi-VN" sz="2400" dirty="0" err="1">
                <a:solidFill>
                  <a:srgbClr val="0000FF"/>
                </a:solidFill>
                <a:cs typeface="Arial" panose="020B0604020202020204" pitchFamily="34" charset="0"/>
              </a:rPr>
              <a:t>chiếc</a:t>
            </a:r>
            <a:r>
              <a:rPr lang="en-US" altLang="vi-VN" sz="2400" dirty="0">
                <a:solidFill>
                  <a:srgbClr val="0000FF"/>
                </a:solidFill>
                <a:cs typeface="Arial" panose="020B0604020202020204" pitchFamily="34" charset="0"/>
              </a:rPr>
              <a:t> NST </a:t>
            </a:r>
            <a:r>
              <a:rPr lang="en-US" altLang="vi-VN" sz="2400" dirty="0" err="1">
                <a:solidFill>
                  <a:srgbClr val="0000FF"/>
                </a:solidFill>
                <a:cs typeface="Arial" panose="020B0604020202020204" pitchFamily="34" charset="0"/>
              </a:rPr>
              <a:t>của</a:t>
            </a:r>
            <a:r>
              <a:rPr lang="en-US" altLang="vi-VN" sz="2400" dirty="0">
                <a:solidFill>
                  <a:srgbClr val="0000FF"/>
                </a:solidFill>
                <a:cs typeface="Arial" panose="020B0604020202020204" pitchFamily="34" charset="0"/>
              </a:rPr>
              <a:t> </a:t>
            </a:r>
            <a:r>
              <a:rPr lang="en-US" altLang="vi-VN" sz="2400" dirty="0" err="1">
                <a:solidFill>
                  <a:srgbClr val="0000FF"/>
                </a:solidFill>
                <a:cs typeface="Arial" panose="020B0604020202020204" pitchFamily="34" charset="0"/>
              </a:rPr>
              <a:t>cặp</a:t>
            </a:r>
            <a:r>
              <a:rPr lang="en-US" altLang="vi-VN" sz="2400" dirty="0">
                <a:solidFill>
                  <a:srgbClr val="0000FF"/>
                </a:solidFill>
                <a:cs typeface="Arial" panose="020B0604020202020204" pitchFamily="34" charset="0"/>
              </a:rPr>
              <a:t> NST </a:t>
            </a:r>
            <a:r>
              <a:rPr lang="vi-VN" altLang="vi-VN" sz="2400" dirty="0">
                <a:solidFill>
                  <a:srgbClr val="0000FF"/>
                </a:solidFill>
                <a:cs typeface="Arial" panose="020B0604020202020204" pitchFamily="34" charset="0"/>
              </a:rPr>
              <a:t>tương đồng.</a:t>
            </a:r>
            <a:r>
              <a:rPr lang="en-US" altLang="vi-VN" sz="2400" dirty="0" err="1">
                <a:solidFill>
                  <a:srgbClr val="0000FF"/>
                </a:solidFill>
                <a:cs typeface="Arial" panose="020B0604020202020204" pitchFamily="34" charset="0"/>
              </a:rPr>
              <a:t>kí</a:t>
            </a:r>
            <a:r>
              <a:rPr lang="en-US" altLang="vi-VN" sz="2400" dirty="0">
                <a:solidFill>
                  <a:srgbClr val="0000FF"/>
                </a:solidFill>
                <a:cs typeface="Arial" panose="020B0604020202020204" pitchFamily="34" charset="0"/>
              </a:rPr>
              <a:t> </a:t>
            </a:r>
            <a:r>
              <a:rPr lang="en-US" altLang="vi-VN" sz="2400" dirty="0" err="1">
                <a:solidFill>
                  <a:srgbClr val="0000FF"/>
                </a:solidFill>
                <a:cs typeface="Arial" panose="020B0604020202020204" pitchFamily="34" charset="0"/>
              </a:rPr>
              <a:t>hiệu</a:t>
            </a:r>
            <a:r>
              <a:rPr lang="en-US" altLang="vi-VN" sz="2400" dirty="0">
                <a:solidFill>
                  <a:srgbClr val="0000FF"/>
                </a:solidFill>
                <a:cs typeface="Arial" panose="020B0604020202020204" pitchFamily="34" charset="0"/>
              </a:rPr>
              <a:t>:</a:t>
            </a:r>
            <a:r>
              <a:rPr lang="en-US" altLang="vi-VN" sz="2400" dirty="0">
                <a:solidFill>
                  <a:srgbClr val="0000FF"/>
                </a:solidFill>
                <a:cs typeface="Arial" panose="020B0604020202020204" pitchFamily="34" charset="0"/>
                <a:sym typeface="Wingdings" panose="05000000000000000000" pitchFamily="2" charset="2"/>
              </a:rPr>
              <a:t>(n)</a:t>
            </a:r>
            <a:endParaRPr lang="en-US" altLang="vi-VN" sz="2400" dirty="0">
              <a:solidFill>
                <a:srgbClr val="0000FF"/>
              </a:solidFill>
              <a:cs typeface="Arial" panose="020B0604020202020204" pitchFamily="34" charset="0"/>
            </a:endParaRPr>
          </a:p>
        </p:txBody>
      </p:sp>
      <p:sp>
        <p:nvSpPr>
          <p:cNvPr id="55302" name="TextBox 10">
            <a:extLst>
              <a:ext uri="{FF2B5EF4-FFF2-40B4-BE49-F238E27FC236}">
                <a16:creationId xmlns:a16="http://schemas.microsoft.com/office/drawing/2014/main" id="{52DC8772-492E-4E95-B738-89B9F05A50D3}"/>
              </a:ext>
            </a:extLst>
          </p:cNvPr>
          <p:cNvSpPr txBox="1">
            <a:spLocks noChangeArrowheads="1"/>
          </p:cNvSpPr>
          <p:nvPr/>
        </p:nvSpPr>
        <p:spPr bwMode="auto">
          <a:xfrm>
            <a:off x="228600" y="5029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dirty="0" err="1">
                <a:solidFill>
                  <a:srgbClr val="0000FF"/>
                </a:solidFill>
                <a:latin typeface="Times New Roman" panose="02020603050405020304" pitchFamily="18" charset="0"/>
                <a:cs typeface="Times New Roman" panose="02020603050405020304" pitchFamily="18" charset="0"/>
              </a:rPr>
              <a:t>Sự</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khác</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nhau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bộ</a:t>
            </a:r>
            <a:r>
              <a:rPr lang="en-US" altLang="vi-VN" sz="2800" dirty="0">
                <a:solidFill>
                  <a:srgbClr val="0000FF"/>
                </a:solidFill>
                <a:latin typeface="Times New Roman" panose="02020603050405020304" pitchFamily="18" charset="0"/>
                <a:cs typeface="Times New Roman" panose="02020603050405020304" pitchFamily="18" charset="0"/>
              </a:rPr>
              <a:t> NST </a:t>
            </a:r>
            <a:r>
              <a:rPr lang="en-US" altLang="vi-VN" sz="2800" dirty="0" err="1">
                <a:solidFill>
                  <a:srgbClr val="0000FF"/>
                </a:solidFill>
                <a:latin typeface="Times New Roman" panose="02020603050405020304" pitchFamily="18" charset="0"/>
                <a:cs typeface="Times New Roman" panose="02020603050405020304" pitchFamily="18" charset="0"/>
              </a:rPr>
              <a:t>lưỡng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bội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và</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đơn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bội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là</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037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animEffect transition="in" filter="blinds(horizontal)">
                                      <p:cBhvr>
                                        <p:cTn id="7" dur="500"/>
                                        <p:tgtEl>
                                          <p:spTgt spid="553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5302">
                                            <p:txEl>
                                              <p:pRg st="0" end="0"/>
                                            </p:txEl>
                                          </p:spTgt>
                                        </p:tgtEl>
                                      </p:cBhvr>
                                    </p:animEffect>
                                    <p:set>
                                      <p:cBhvr>
                                        <p:cTn id="12" dur="1" fill="hold">
                                          <p:stCondLst>
                                            <p:cond delay="499"/>
                                          </p:stCondLst>
                                        </p:cTn>
                                        <p:tgtEl>
                                          <p:spTgt spid="55302">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blinds(horizontal)">
                                      <p:cBhvr>
                                        <p:cTn id="17" dur="500"/>
                                        <p:tgtEl>
                                          <p:spTgt spid="55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301"/>
                                        </p:tgtEl>
                                        <p:attrNameLst>
                                          <p:attrName>style.visibility</p:attrName>
                                        </p:attrNameLst>
                                      </p:cBhvr>
                                      <p:to>
                                        <p:strVal val="visible"/>
                                      </p:to>
                                    </p:set>
                                    <p:animEffect transition="in" filter="blinds(horizontal)">
                                      <p:cBhvr>
                                        <p:cTn id="2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95980"/>
            <a:ext cx="7063581" cy="461665"/>
          </a:xfrm>
          <a:prstGeom prst="rect">
            <a:avLst/>
          </a:prstGeom>
          <a:gradFill>
            <a:gsLst>
              <a:gs pos="0">
                <a:srgbClr val="FFCC99"/>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vi-VN" sz="2400" b="1" dirty="0">
                <a:solidFill>
                  <a:srgbClr val="0000CC"/>
                </a:solidFill>
                <a:latin typeface="Times New Roman" panose="02020603050405020304" pitchFamily="18" charset="0"/>
              </a:rPr>
              <a:t>I. TÍNH ĐẶC TRƯNG CỦA BỘ NHIỄM SẮC THỂ</a:t>
            </a:r>
          </a:p>
        </p:txBody>
      </p:sp>
      <p:sp>
        <p:nvSpPr>
          <p:cNvPr id="2" name="Rectangle 15">
            <a:extLst>
              <a:ext uri="{FF2B5EF4-FFF2-40B4-BE49-F238E27FC236}">
                <a16:creationId xmlns:a16="http://schemas.microsoft.com/office/drawing/2014/main" id="{2E1E70CD-375F-46F6-4155-45F7A1CF5D5D}"/>
              </a:ext>
            </a:extLst>
          </p:cNvPr>
          <p:cNvSpPr>
            <a:spLocks noChangeArrowheads="1"/>
          </p:cNvSpPr>
          <p:nvPr/>
        </p:nvSpPr>
        <p:spPr bwMode="auto">
          <a:xfrm>
            <a:off x="160363" y="1537706"/>
            <a:ext cx="847883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2400" dirty="0">
                <a:latin typeface="Times New Roman" panose="02020603050405020304" pitchFamily="18" charset="0"/>
              </a:rPr>
              <a:t>  </a:t>
            </a:r>
            <a:r>
              <a:rPr lang="nl-NL" altLang="en-US" sz="2800" b="1" dirty="0">
                <a:solidFill>
                  <a:srgbClr val="0000FF"/>
                </a:solidFill>
                <a:latin typeface="Times New Roman" panose="02020603050405020304" pitchFamily="18" charset="0"/>
              </a:rPr>
              <a:t>*Trong tế bào sinh dưỡng, tế bào sinh dục sơ khai, hợp tử</a:t>
            </a:r>
            <a:endParaRPr lang="nl-NL" altLang="en-US" sz="2800" dirty="0">
              <a:latin typeface="Times New Roman" panose="02020603050405020304" pitchFamily="18" charset="0"/>
            </a:endParaRPr>
          </a:p>
          <a:p>
            <a:pPr algn="just" eaLnBrk="1" hangingPunct="1">
              <a:spcBef>
                <a:spcPct val="0"/>
              </a:spcBef>
              <a:buFontTx/>
              <a:buChar char="-"/>
            </a:pPr>
            <a:r>
              <a:rPr lang="nl-NL" altLang="en-US" sz="2800" dirty="0">
                <a:latin typeface="Times New Roman" panose="02020603050405020304" pitchFamily="18" charset="0"/>
              </a:rPr>
              <a:t> NST tồn tại thành từng cặp tương đồng gọi là bộ NST lưỡng bội, ký hiệu (2n)</a:t>
            </a:r>
          </a:p>
          <a:p>
            <a:pPr algn="just" eaLnBrk="1" hangingPunct="1">
              <a:spcBef>
                <a:spcPct val="0"/>
              </a:spcBef>
              <a:buFontTx/>
              <a:buNone/>
            </a:pPr>
            <a:r>
              <a:rPr lang="nl-NL" altLang="en-US" sz="2800" dirty="0">
                <a:latin typeface="Times New Roman" panose="02020603050405020304" pitchFamily="18" charset="0"/>
              </a:rPr>
              <a:t>+ Cặp NST tương đồng gồm 2 NST giống nhau về .</a:t>
            </a:r>
            <a:r>
              <a:rPr lang="nl-NL" altLang="en-US" sz="2800" b="1" dirty="0">
                <a:latin typeface="Times New Roman" panose="02020603050405020304" pitchFamily="18" charset="0"/>
              </a:rPr>
              <a:t>...............................,</a:t>
            </a:r>
            <a:r>
              <a:rPr lang="nl-NL" altLang="en-US" sz="2800" dirty="0">
                <a:latin typeface="Times New Roman" panose="02020603050405020304" pitchFamily="18" charset="0"/>
              </a:rPr>
              <a:t> trong đó có 1NST có nguồn gốc từ …</a:t>
            </a:r>
            <a:r>
              <a:rPr lang="vi-VN" altLang="en-US" sz="2800" dirty="0">
                <a:latin typeface="Times New Roman" panose="02020603050405020304" pitchFamily="18" charset="0"/>
              </a:rPr>
              <a:t>.</a:t>
            </a:r>
            <a:r>
              <a:rPr lang="nl-NL" altLang="en-US" sz="2800" b="1" dirty="0">
                <a:latin typeface="Times New Roman" panose="02020603050405020304" pitchFamily="18" charset="0"/>
              </a:rPr>
              <a:t>, </a:t>
            </a:r>
            <a:r>
              <a:rPr lang="nl-NL" altLang="en-US" sz="2800" dirty="0">
                <a:latin typeface="Times New Roman" panose="02020603050405020304" pitchFamily="18" charset="0"/>
              </a:rPr>
              <a:t>1 NST có nguồn gốc từ</a:t>
            </a:r>
            <a:r>
              <a:rPr lang="vi-VN" altLang="en-US" sz="2800" dirty="0">
                <a:latin typeface="Times New Roman" panose="02020603050405020304" pitchFamily="18" charset="0"/>
              </a:rPr>
              <a:t> </a:t>
            </a:r>
            <a:r>
              <a:rPr lang="nl-NL" altLang="en-US" sz="2800" dirty="0">
                <a:latin typeface="Times New Roman" panose="02020603050405020304" pitchFamily="18" charset="0"/>
              </a:rPr>
              <a:t>.......</a:t>
            </a:r>
          </a:p>
          <a:p>
            <a:pPr algn="just" eaLnBrk="1" hangingPunct="1">
              <a:spcBef>
                <a:spcPct val="0"/>
              </a:spcBef>
              <a:buFontTx/>
              <a:buNone/>
            </a:pPr>
            <a:r>
              <a:rPr lang="nl-NL" altLang="en-US" sz="2800" b="1" dirty="0">
                <a:solidFill>
                  <a:srgbClr val="0000FF"/>
                </a:solidFill>
                <a:latin typeface="Times New Roman" panose="02020603050405020304" pitchFamily="18" charset="0"/>
              </a:rPr>
              <a:t>* Trong tế bào giao tử: </a:t>
            </a:r>
          </a:p>
          <a:p>
            <a:pPr algn="just" eaLnBrk="1" hangingPunct="1">
              <a:spcBef>
                <a:spcPct val="0"/>
              </a:spcBef>
              <a:buFontTx/>
              <a:buNone/>
            </a:pPr>
            <a:r>
              <a:rPr lang="en-US" altLang="en-US" sz="2800" dirty="0" err="1">
                <a:latin typeface="Times New Roman" panose="02020603050405020304" pitchFamily="18" charset="0"/>
              </a:rPr>
              <a:t>bộ</a:t>
            </a:r>
            <a:r>
              <a:rPr lang="en-US" altLang="en-US" sz="2800" dirty="0">
                <a:latin typeface="Times New Roman" panose="02020603050405020304" pitchFamily="18" charset="0"/>
              </a:rPr>
              <a:t> NST </a:t>
            </a:r>
            <a:r>
              <a:rPr lang="en-US" altLang="en-US" sz="2800" dirty="0" err="1">
                <a:latin typeface="Times New Roman" panose="02020603050405020304" pitchFamily="18" charset="0"/>
              </a:rPr>
              <a:t>chỉ</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chứa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NST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cặp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đồng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gọi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bộ</a:t>
            </a:r>
            <a:r>
              <a:rPr lang="en-US" altLang="en-US" sz="2800" dirty="0">
                <a:latin typeface="Times New Roman" panose="02020603050405020304" pitchFamily="18" charset="0"/>
              </a:rPr>
              <a:t> NST …………….., </a:t>
            </a:r>
            <a:r>
              <a:rPr lang="en-US" altLang="en-US" sz="2800" dirty="0" err="1">
                <a:latin typeface="Times New Roman" panose="02020603050405020304" pitchFamily="18" charset="0"/>
              </a:rPr>
              <a:t>ký</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endParaRPr lang="nl-NL" altLang="en-US" sz="2800" dirty="0">
              <a:latin typeface="Times New Roman" panose="02020603050405020304" pitchFamily="18" charset="0"/>
            </a:endParaRPr>
          </a:p>
        </p:txBody>
      </p:sp>
      <p:sp>
        <p:nvSpPr>
          <p:cNvPr id="3" name="Rectangle 17">
            <a:extLst>
              <a:ext uri="{FF2B5EF4-FFF2-40B4-BE49-F238E27FC236}">
                <a16:creationId xmlns:a16="http://schemas.microsoft.com/office/drawing/2014/main" id="{279D2C67-E655-F3E1-73D3-682F7ECF2E29}"/>
              </a:ext>
            </a:extLst>
          </p:cNvPr>
          <p:cNvSpPr>
            <a:spLocks noChangeArrowheads="1"/>
          </p:cNvSpPr>
          <p:nvPr/>
        </p:nvSpPr>
        <p:spPr bwMode="auto">
          <a:xfrm>
            <a:off x="533400" y="3581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hình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thái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thước</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19">
            <a:extLst>
              <a:ext uri="{FF2B5EF4-FFF2-40B4-BE49-F238E27FC236}">
                <a16:creationId xmlns:a16="http://schemas.microsoft.com/office/drawing/2014/main" id="{ADA159BA-5943-30B1-392C-0B15CB43428C}"/>
              </a:ext>
            </a:extLst>
          </p:cNvPr>
          <p:cNvSpPr>
            <a:spLocks noChangeArrowheads="1"/>
          </p:cNvSpPr>
          <p:nvPr/>
        </p:nvSpPr>
        <p:spPr bwMode="auto">
          <a:xfrm>
            <a:off x="68372" y="4064039"/>
            <a:ext cx="930055" cy="35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err="1">
                <a:solidFill>
                  <a:srgbClr val="FF0000"/>
                </a:solidFill>
                <a:latin typeface="Times New Roman" panose="02020603050405020304" pitchFamily="18" charset="0"/>
                <a:cs typeface="Times New Roman" panose="02020603050405020304" pitchFamily="18" charset="0"/>
              </a:rPr>
              <a:t>bố</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19">
            <a:extLst>
              <a:ext uri="{FF2B5EF4-FFF2-40B4-BE49-F238E27FC236}">
                <a16:creationId xmlns:a16="http://schemas.microsoft.com/office/drawing/2014/main" id="{3D94F63E-6648-060B-3CEE-E9D155E02341}"/>
              </a:ext>
            </a:extLst>
          </p:cNvPr>
          <p:cNvSpPr>
            <a:spLocks noChangeArrowheads="1"/>
          </p:cNvSpPr>
          <p:nvPr/>
        </p:nvSpPr>
        <p:spPr bwMode="auto">
          <a:xfrm>
            <a:off x="4175272" y="4089830"/>
            <a:ext cx="993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mẹ</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19">
            <a:extLst>
              <a:ext uri="{FF2B5EF4-FFF2-40B4-BE49-F238E27FC236}">
                <a16:creationId xmlns:a16="http://schemas.microsoft.com/office/drawing/2014/main" id="{EBFBCB69-6B78-D8C4-43D1-DADDD2A290AC}"/>
              </a:ext>
            </a:extLst>
          </p:cNvPr>
          <p:cNvSpPr>
            <a:spLocks noChangeArrowheads="1"/>
          </p:cNvSpPr>
          <p:nvPr/>
        </p:nvSpPr>
        <p:spPr bwMode="auto">
          <a:xfrm>
            <a:off x="5370514" y="5425851"/>
            <a:ext cx="993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FF0000"/>
                </a:solidFill>
                <a:latin typeface="Times New Roman" panose="02020603050405020304" pitchFamily="18" charset="0"/>
                <a:cs typeface="Times New Roman" panose="02020603050405020304" pitchFamily="18" charset="0"/>
              </a:rPr>
              <a:t>(n)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19">
            <a:extLst>
              <a:ext uri="{FF2B5EF4-FFF2-40B4-BE49-F238E27FC236}">
                <a16:creationId xmlns:a16="http://schemas.microsoft.com/office/drawing/2014/main" id="{40B6FB19-573C-99F5-AE2F-6FEEBC71AB60}"/>
              </a:ext>
            </a:extLst>
          </p:cNvPr>
          <p:cNvSpPr>
            <a:spLocks noChangeArrowheads="1"/>
          </p:cNvSpPr>
          <p:nvPr/>
        </p:nvSpPr>
        <p:spPr bwMode="auto">
          <a:xfrm>
            <a:off x="1697037" y="5393026"/>
            <a:ext cx="1579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FF0000"/>
                </a:solidFill>
                <a:latin typeface="Times New Roman" panose="02020603050405020304" pitchFamily="18" charset="0"/>
                <a:cs typeface="Times New Roman" panose="02020603050405020304" pitchFamily="18" charset="0"/>
              </a:rPr>
              <a:t>đơn bội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6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8">
            <a:extLst>
              <a:ext uri="{FF2B5EF4-FFF2-40B4-BE49-F238E27FC236}">
                <a16:creationId xmlns:a16="http://schemas.microsoft.com/office/drawing/2014/main" id="{5EDB086C-3CF4-4859-8735-90D3FEA35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5025"/>
            <a:ext cx="3048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2">
            <a:extLst>
              <a:ext uri="{FF2B5EF4-FFF2-40B4-BE49-F238E27FC236}">
                <a16:creationId xmlns:a16="http://schemas.microsoft.com/office/drawing/2014/main" id="{3306FAB0-D025-4D78-90F4-2B6B1609ADEB}"/>
              </a:ext>
            </a:extLst>
          </p:cNvPr>
          <p:cNvSpPr>
            <a:spLocks noChangeArrowheads="1"/>
          </p:cNvSpPr>
          <p:nvPr/>
        </p:nvSpPr>
        <p:spPr bwMode="auto">
          <a:xfrm>
            <a:off x="5410200" y="6172200"/>
            <a:ext cx="21558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dirty="0" err="1">
                <a:latin typeface="Times New Roman" panose="02020603050405020304" pitchFamily="18" charset="0"/>
              </a:rPr>
              <a:t>Bộ</a:t>
            </a:r>
            <a:r>
              <a:rPr lang="en-US" altLang="vi-VN" sz="2400" b="1" dirty="0">
                <a:latin typeface="Times New Roman" panose="02020603050405020304" pitchFamily="18" charset="0"/>
              </a:rPr>
              <a:t> NST </a:t>
            </a:r>
            <a:r>
              <a:rPr lang="en-US" altLang="vi-VN" sz="2400" b="1" dirty="0" err="1">
                <a:latin typeface="Times New Roman" panose="02020603050405020304" pitchFamily="18" charset="0"/>
              </a:rPr>
              <a:t>trong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giao</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tử</a:t>
            </a:r>
            <a:endParaRPr lang="en-US" altLang="vi-VN" sz="2400" b="1" dirty="0">
              <a:latin typeface="Times New Roman" panose="02020603050405020304" pitchFamily="18" charset="0"/>
            </a:endParaRPr>
          </a:p>
        </p:txBody>
      </p:sp>
      <p:pic>
        <p:nvPicPr>
          <p:cNvPr id="6150" name="Picture 23">
            <a:extLst>
              <a:ext uri="{FF2B5EF4-FFF2-40B4-BE49-F238E27FC236}">
                <a16:creationId xmlns:a16="http://schemas.microsoft.com/office/drawing/2014/main" id="{BBDDB0BA-A491-4F36-A756-CC8A200A5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4" y="267775"/>
            <a:ext cx="33432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2">
            <a:extLst>
              <a:ext uri="{FF2B5EF4-FFF2-40B4-BE49-F238E27FC236}">
                <a16:creationId xmlns:a16="http://schemas.microsoft.com/office/drawing/2014/main" id="{7616352C-3A73-44B5-94EB-F0C5BE73BA3C}"/>
              </a:ext>
            </a:extLst>
          </p:cNvPr>
          <p:cNvSpPr>
            <a:spLocks noChangeArrowheads="1"/>
          </p:cNvSpPr>
          <p:nvPr/>
        </p:nvSpPr>
        <p:spPr bwMode="auto">
          <a:xfrm>
            <a:off x="838200" y="5638800"/>
            <a:ext cx="3048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dirty="0" err="1">
                <a:latin typeface="Times New Roman" panose="02020603050405020304" pitchFamily="18" charset="0"/>
              </a:rPr>
              <a:t>Bộ</a:t>
            </a:r>
            <a:r>
              <a:rPr lang="en-US" altLang="vi-VN" sz="2400" b="1" dirty="0">
                <a:latin typeface="Times New Roman" panose="02020603050405020304" pitchFamily="18" charset="0"/>
              </a:rPr>
              <a:t> NST </a:t>
            </a:r>
            <a:r>
              <a:rPr lang="en-US" altLang="vi-VN" sz="2400" b="1" dirty="0" err="1">
                <a:latin typeface="Times New Roman" panose="02020603050405020304" pitchFamily="18" charset="0"/>
              </a:rPr>
              <a:t>trong</a:t>
            </a:r>
            <a:r>
              <a:rPr lang="en-US" altLang="vi-VN" sz="2400" b="1" dirty="0">
                <a:latin typeface="Times New Roman" panose="02020603050405020304" pitchFamily="18" charset="0"/>
              </a:rPr>
              <a:t> </a:t>
            </a:r>
          </a:p>
          <a:p>
            <a:pPr algn="ctr" eaLnBrk="1" hangingPunct="1"/>
            <a:r>
              <a:rPr lang="en-US" altLang="vi-VN" sz="2400" b="1" dirty="0" err="1">
                <a:latin typeface="Times New Roman" panose="02020603050405020304" pitchFamily="18" charset="0"/>
              </a:rPr>
              <a:t>tế</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bào</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sinh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dưỡng</a:t>
            </a:r>
            <a:endParaRPr lang="en-US" altLang="vi-VN" sz="2400" b="1" dirty="0">
              <a:latin typeface="Times New Roman" panose="02020603050405020304" pitchFamily="18" charset="0"/>
            </a:endParaRPr>
          </a:p>
        </p:txBody>
      </p:sp>
    </p:spTree>
    <p:extLst>
      <p:ext uri="{BB962C8B-B14F-4D97-AF65-F5344CB8AC3E}">
        <p14:creationId xmlns:p14="http://schemas.microsoft.com/office/powerpoint/2010/main" val="39387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ircle(in)">
                                      <p:cBhvr>
                                        <p:cTn id="12" dur="20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circle(in)">
                                      <p:cBhvr>
                                        <p:cTn id="17" dur="2000"/>
                                        <p:tgtEl>
                                          <p:spTgt spid="615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circle(in)">
                                      <p:cBhvr>
                                        <p:cTn id="22"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F96F8A41-16B1-EDFA-825F-6AEF822191C8}"/>
              </a:ext>
            </a:extLst>
          </p:cNvPr>
          <p:cNvSpPr txBox="1">
            <a:spLocks noChangeArrowheads="1"/>
          </p:cNvSpPr>
          <p:nvPr/>
        </p:nvSpPr>
        <p:spPr bwMode="auto">
          <a:xfrm>
            <a:off x="1927225" y="44958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VnTime" pitchFamily="34" charset="0"/>
            </a:endParaRPr>
          </a:p>
        </p:txBody>
      </p:sp>
      <p:pic>
        <p:nvPicPr>
          <p:cNvPr id="76806" name="Picture 6" descr="H">
            <a:extLst>
              <a:ext uri="{FF2B5EF4-FFF2-40B4-BE49-F238E27FC236}">
                <a16:creationId xmlns:a16="http://schemas.microsoft.com/office/drawing/2014/main" id="{03C73F15-CB74-A308-9BF0-069E41354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96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7">
            <a:extLst>
              <a:ext uri="{FF2B5EF4-FFF2-40B4-BE49-F238E27FC236}">
                <a16:creationId xmlns:a16="http://schemas.microsoft.com/office/drawing/2014/main" id="{DD28852B-1F24-DA29-7F8D-F09FCBF1D425}"/>
              </a:ext>
            </a:extLst>
          </p:cNvPr>
          <p:cNvSpPr>
            <a:spLocks noChangeShapeType="1"/>
          </p:cNvSpPr>
          <p:nvPr/>
        </p:nvSpPr>
        <p:spPr bwMode="auto">
          <a:xfrm>
            <a:off x="4876800" y="1905000"/>
            <a:ext cx="0" cy="49530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AutoShape 8">
            <a:extLst>
              <a:ext uri="{FF2B5EF4-FFF2-40B4-BE49-F238E27FC236}">
                <a16:creationId xmlns:a16="http://schemas.microsoft.com/office/drawing/2014/main" id="{AC3BE108-7A97-971E-1CB3-DE99344C7CAB}"/>
              </a:ext>
            </a:extLst>
          </p:cNvPr>
          <p:cNvSpPr>
            <a:spLocks noChangeArrowheads="1"/>
          </p:cNvSpPr>
          <p:nvPr/>
        </p:nvSpPr>
        <p:spPr bwMode="auto">
          <a:xfrm>
            <a:off x="0" y="4495800"/>
            <a:ext cx="5029200" cy="1905000"/>
          </a:xfrm>
          <a:prstGeom prst="cloudCallout">
            <a:avLst>
              <a:gd name="adj1" fmla="val 42616"/>
              <a:gd name="adj2" fmla="val -102750"/>
            </a:avLst>
          </a:prstGeom>
          <a:solidFill>
            <a:srgbClr val="F6FD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800000"/>
                </a:solidFill>
                <a:latin typeface="Times New Roman" panose="02020603050405020304" pitchFamily="18" charset="0"/>
              </a:rPr>
              <a:t>Mô tả bộ NST của ruồi giấm về số lượng và hình dạng?</a:t>
            </a:r>
          </a:p>
        </p:txBody>
      </p:sp>
      <p:sp>
        <p:nvSpPr>
          <p:cNvPr id="76809" name="Text Box 9">
            <a:extLst>
              <a:ext uri="{FF2B5EF4-FFF2-40B4-BE49-F238E27FC236}">
                <a16:creationId xmlns:a16="http://schemas.microsoft.com/office/drawing/2014/main" id="{AA66C927-4301-3D4C-07A7-1D3820B63F07}"/>
              </a:ext>
            </a:extLst>
          </p:cNvPr>
          <p:cNvSpPr txBox="1">
            <a:spLocks noChangeArrowheads="1"/>
          </p:cNvSpPr>
          <p:nvPr/>
        </p:nvSpPr>
        <p:spPr bwMode="auto">
          <a:xfrm>
            <a:off x="152400" y="2678113"/>
            <a:ext cx="4876800"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chemeClr val="folHlink"/>
                </a:solidFill>
                <a:latin typeface="Times New Roman" panose="02020603050405020304" pitchFamily="18" charset="0"/>
              </a:rPr>
              <a:t>Gồm</a:t>
            </a:r>
            <a:r>
              <a:rPr lang="en-US" altLang="en-US" sz="2800" b="1" dirty="0">
                <a:solidFill>
                  <a:schemeClr val="folHlink"/>
                </a:solidFill>
                <a:latin typeface="Times New Roman" panose="02020603050405020304" pitchFamily="18" charset="0"/>
              </a:rPr>
              <a:t> 1 </a:t>
            </a:r>
            <a:r>
              <a:rPr lang="en-US" altLang="en-US" sz="2800" b="1" dirty="0" err="1">
                <a:solidFill>
                  <a:schemeClr val="folHlink"/>
                </a:solidFill>
                <a:latin typeface="Times New Roman" panose="02020603050405020304" pitchFamily="18" charset="0"/>
              </a:rPr>
              <a:t>cặp</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hình</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hạt</a:t>
            </a:r>
            <a:r>
              <a:rPr lang="en-US" altLang="en-US" sz="2800" b="1" dirty="0">
                <a:solidFill>
                  <a:schemeClr val="folHlink"/>
                </a:solidFill>
                <a:latin typeface="Times New Roman" panose="02020603050405020304" pitchFamily="18" charset="0"/>
              </a:rPr>
              <a:t>, 2 </a:t>
            </a:r>
            <a:r>
              <a:rPr lang="en-US" altLang="en-US" sz="2800" b="1" dirty="0" err="1">
                <a:solidFill>
                  <a:schemeClr val="folHlink"/>
                </a:solidFill>
                <a:latin typeface="Times New Roman" panose="02020603050405020304" pitchFamily="18" charset="0"/>
              </a:rPr>
              <a:t>cặp</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hình</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chữ</a:t>
            </a:r>
            <a:r>
              <a:rPr lang="en-US" altLang="en-US" sz="2800" b="1" dirty="0">
                <a:solidFill>
                  <a:schemeClr val="folHlink"/>
                </a:solidFill>
                <a:latin typeface="Times New Roman" panose="02020603050405020304" pitchFamily="18" charset="0"/>
              </a:rPr>
              <a:t> V</a:t>
            </a:r>
          </a:p>
          <a:p>
            <a:pPr eaLnBrk="1" hangingPunct="1">
              <a:spcBef>
                <a:spcPct val="50000"/>
              </a:spcBef>
              <a:buFontTx/>
              <a:buNone/>
            </a:pPr>
            <a:r>
              <a:rPr lang="en-US" altLang="en-US" sz="2800" b="1" dirty="0">
                <a:solidFill>
                  <a:schemeClr val="folHlink"/>
                </a:solidFill>
                <a:latin typeface="Times New Roman" panose="02020603050405020304" pitchFamily="18" charset="0"/>
              </a:rPr>
              <a:t>+ con </a:t>
            </a:r>
            <a:r>
              <a:rPr lang="en-US" altLang="en-US" sz="2800" b="1" dirty="0" err="1">
                <a:solidFill>
                  <a:schemeClr val="folHlink"/>
                </a:solidFill>
                <a:latin typeface="Times New Roman" panose="02020603050405020304" pitchFamily="18" charset="0"/>
              </a:rPr>
              <a:t>cái</a:t>
            </a:r>
            <a:r>
              <a:rPr lang="en-US" altLang="en-US" sz="2800" b="1" dirty="0">
                <a:solidFill>
                  <a:schemeClr val="folHlink"/>
                </a:solidFill>
                <a:latin typeface="Times New Roman" panose="02020603050405020304" pitchFamily="18" charset="0"/>
              </a:rPr>
              <a:t>: 1 </a:t>
            </a:r>
            <a:r>
              <a:rPr lang="en-US" altLang="en-US" sz="2800" b="1" dirty="0" err="1">
                <a:solidFill>
                  <a:schemeClr val="folHlink"/>
                </a:solidFill>
                <a:latin typeface="Times New Roman" panose="02020603050405020304" pitchFamily="18" charset="0"/>
              </a:rPr>
              <a:t>cặp</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hình</a:t>
            </a:r>
            <a:r>
              <a:rPr lang="en-US" altLang="en-US" sz="2800" b="1" dirty="0">
                <a:solidFill>
                  <a:schemeClr val="folHlink"/>
                </a:solidFill>
                <a:latin typeface="Times New Roman" panose="02020603050405020304" pitchFamily="18" charset="0"/>
              </a:rPr>
              <a:t> que </a:t>
            </a:r>
          </a:p>
          <a:p>
            <a:pPr eaLnBrk="1" hangingPunct="1">
              <a:spcBef>
                <a:spcPct val="50000"/>
              </a:spcBef>
              <a:buFontTx/>
              <a:buNone/>
            </a:pPr>
            <a:r>
              <a:rPr lang="en-US" altLang="en-US" sz="2800" b="1" dirty="0">
                <a:solidFill>
                  <a:schemeClr val="folHlink"/>
                </a:solidFill>
                <a:latin typeface="Times New Roman" panose="02020603050405020304" pitchFamily="18" charset="0"/>
              </a:rPr>
              <a:t>+ con </a:t>
            </a:r>
            <a:r>
              <a:rPr lang="en-US" altLang="en-US" sz="2800" b="1" dirty="0" err="1">
                <a:solidFill>
                  <a:schemeClr val="folHlink"/>
                </a:solidFill>
                <a:latin typeface="Times New Roman" panose="02020603050405020304" pitchFamily="18" charset="0"/>
              </a:rPr>
              <a:t>đực</a:t>
            </a:r>
            <a:r>
              <a:rPr lang="en-US" altLang="en-US" sz="2800" b="1" dirty="0">
                <a:solidFill>
                  <a:schemeClr val="folHlink"/>
                </a:solidFill>
                <a:latin typeface="Times New Roman" panose="02020603050405020304" pitchFamily="18" charset="0"/>
              </a:rPr>
              <a:t>: 1 </a:t>
            </a:r>
            <a:r>
              <a:rPr lang="en-US" altLang="en-US" sz="2800" b="1" dirty="0" err="1">
                <a:solidFill>
                  <a:schemeClr val="folHlink"/>
                </a:solidFill>
                <a:latin typeface="Times New Roman" panose="02020603050405020304" pitchFamily="18" charset="0"/>
              </a:rPr>
              <a:t>chiếc</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hình</a:t>
            </a:r>
            <a:r>
              <a:rPr lang="en-US" altLang="en-US" sz="2800" b="1" dirty="0">
                <a:solidFill>
                  <a:schemeClr val="folHlink"/>
                </a:solidFill>
                <a:latin typeface="Times New Roman" panose="02020603050405020304" pitchFamily="18" charset="0"/>
              </a:rPr>
              <a:t> que, 1 </a:t>
            </a:r>
            <a:r>
              <a:rPr lang="en-US" altLang="en-US" sz="2800" b="1" dirty="0" err="1">
                <a:solidFill>
                  <a:schemeClr val="folHlink"/>
                </a:solidFill>
                <a:latin typeface="Times New Roman" panose="02020603050405020304" pitchFamily="18" charset="0"/>
              </a:rPr>
              <a:t>chiếc</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hình</a:t>
            </a:r>
            <a:r>
              <a:rPr lang="en-US" altLang="en-US" sz="2800" b="1" dirty="0">
                <a:solidFill>
                  <a:schemeClr val="folHlink"/>
                </a:solidFill>
                <a:latin typeface="Times New Roman" panose="02020603050405020304" pitchFamily="18" charset="0"/>
              </a:rPr>
              <a:t> </a:t>
            </a:r>
            <a:r>
              <a:rPr lang="en-US" altLang="en-US" sz="2800" b="1" dirty="0" err="1">
                <a:solidFill>
                  <a:schemeClr val="folHlink"/>
                </a:solidFill>
                <a:latin typeface="Times New Roman" panose="02020603050405020304" pitchFamily="18" charset="0"/>
              </a:rPr>
              <a:t>móc</a:t>
            </a:r>
            <a:endParaRPr lang="en-US" altLang="en-US" sz="2800" b="1" dirty="0">
              <a:solidFill>
                <a:schemeClr val="folHlink"/>
              </a:solidFill>
              <a:latin typeface="Times New Roman" panose="02020603050405020304" pitchFamily="18" charset="0"/>
            </a:endParaRPr>
          </a:p>
        </p:txBody>
      </p:sp>
      <p:sp>
        <p:nvSpPr>
          <p:cNvPr id="76810" name="Text Box 10">
            <a:extLst>
              <a:ext uri="{FF2B5EF4-FFF2-40B4-BE49-F238E27FC236}">
                <a16:creationId xmlns:a16="http://schemas.microsoft.com/office/drawing/2014/main" id="{1212D6D0-FCC4-5E81-BF8A-034664FD8677}"/>
              </a:ext>
            </a:extLst>
          </p:cNvPr>
          <p:cNvSpPr txBox="1">
            <a:spLocks noChangeArrowheads="1"/>
          </p:cNvSpPr>
          <p:nvPr/>
        </p:nvSpPr>
        <p:spPr bwMode="auto">
          <a:xfrm>
            <a:off x="257175" y="1227138"/>
            <a:ext cx="433546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ở ruồi giấm có 4 cặp NST </a:t>
            </a:r>
          </a:p>
          <a:p>
            <a:pPr eaLnBrk="1" hangingPunct="1">
              <a:spcBef>
                <a:spcPct val="0"/>
              </a:spcBef>
              <a:buFontTx/>
              <a:buNone/>
            </a:pPr>
            <a:r>
              <a:rPr lang="en-US" altLang="en-US" sz="2800"/>
              <a:t>nằm trong tế bào-&gt; gọi là </a:t>
            </a:r>
          </a:p>
          <a:p>
            <a:pPr eaLnBrk="1" hangingPunct="1">
              <a:spcBef>
                <a:spcPct val="0"/>
              </a:spcBef>
              <a:buFontTx/>
              <a:buNone/>
            </a:pPr>
            <a:r>
              <a:rPr lang="en-US" altLang="en-US" sz="2800"/>
              <a:t>Bộ NST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fade">
                                      <p:cBhvr>
                                        <p:cTn id="7" dur="2000"/>
                                        <p:tgtEl>
                                          <p:spTgt spid="76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10"/>
                                        </p:tgtEl>
                                        <p:attrNameLst>
                                          <p:attrName>style.visibility</p:attrName>
                                        </p:attrNameLst>
                                      </p:cBhvr>
                                      <p:to>
                                        <p:strVal val="visible"/>
                                      </p:to>
                                    </p:set>
                                    <p:animEffect transition="in" filter="blinds(horizontal)">
                                      <p:cBhvr>
                                        <p:cTn id="12" dur="500"/>
                                        <p:tgtEl>
                                          <p:spTgt spid="768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08"/>
                                        </p:tgtEl>
                                        <p:attrNameLst>
                                          <p:attrName>style.visibility</p:attrName>
                                        </p:attrNameLst>
                                      </p:cBhvr>
                                      <p:to>
                                        <p:strVal val="visible"/>
                                      </p:to>
                                    </p:set>
                                    <p:animEffect transition="in" filter="blinds(horizontal)">
                                      <p:cBhvr>
                                        <p:cTn id="17" dur="500"/>
                                        <p:tgtEl>
                                          <p:spTgt spid="768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1" nodeType="clickEffect">
                                  <p:stCondLst>
                                    <p:cond delay="0"/>
                                  </p:stCondLst>
                                  <p:childTnLst>
                                    <p:anim calcmode="lin" valueType="num">
                                      <p:cBhvr additive="base">
                                        <p:cTn id="21" dur="500"/>
                                        <p:tgtEl>
                                          <p:spTgt spid="76808"/>
                                        </p:tgtEl>
                                        <p:attrNameLst>
                                          <p:attrName>ppt_x</p:attrName>
                                        </p:attrNameLst>
                                      </p:cBhvr>
                                      <p:tavLst>
                                        <p:tav tm="0">
                                          <p:val>
                                            <p:strVal val="ppt_x"/>
                                          </p:val>
                                        </p:tav>
                                        <p:tav tm="100000">
                                          <p:val>
                                            <p:strVal val="ppt_x"/>
                                          </p:val>
                                        </p:tav>
                                      </p:tavLst>
                                    </p:anim>
                                    <p:anim calcmode="lin" valueType="num">
                                      <p:cBhvr additive="base">
                                        <p:cTn id="22" dur="500"/>
                                        <p:tgtEl>
                                          <p:spTgt spid="76808"/>
                                        </p:tgtEl>
                                        <p:attrNameLst>
                                          <p:attrName>ppt_y</p:attrName>
                                        </p:attrNameLst>
                                      </p:cBhvr>
                                      <p:tavLst>
                                        <p:tav tm="0">
                                          <p:val>
                                            <p:strVal val="ppt_y"/>
                                          </p:val>
                                        </p:tav>
                                        <p:tav tm="100000">
                                          <p:val>
                                            <p:strVal val="1+ppt_h/2"/>
                                          </p:val>
                                        </p:tav>
                                      </p:tavLst>
                                    </p:anim>
                                    <p:set>
                                      <p:cBhvr>
                                        <p:cTn id="23" dur="1" fill="hold">
                                          <p:stCondLst>
                                            <p:cond delay="499"/>
                                          </p:stCondLst>
                                        </p:cTn>
                                        <p:tgtEl>
                                          <p:spTgt spid="76808"/>
                                        </p:tgtEl>
                                        <p:attrNameLst>
                                          <p:attrName>style.visibility</p:attrName>
                                        </p:attrNameLst>
                                      </p:cBhvr>
                                      <p:to>
                                        <p:strVal val="hidden"/>
                                      </p:to>
                                    </p:set>
                                  </p:childTnLst>
                                </p:cTn>
                              </p:par>
                            </p:childTnLst>
                          </p:cTn>
                        </p:par>
                        <p:par>
                          <p:cTn id="24" fill="hold" nodeType="afterGroup">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76809"/>
                                        </p:tgtEl>
                                        <p:attrNameLst>
                                          <p:attrName>style.visibility</p:attrName>
                                        </p:attrNameLst>
                                      </p:cBhvr>
                                      <p:to>
                                        <p:strVal val="visible"/>
                                      </p:to>
                                    </p:set>
                                    <p:animEffect transition="in" filter="checkerboard(across)">
                                      <p:cBhvr>
                                        <p:cTn id="27" dur="500"/>
                                        <p:tgtEl>
                                          <p:spTgt spid="76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nimBg="1"/>
      <p:bldP spid="76808" grpId="1" animBg="1"/>
      <p:bldP spid="76809" grpId="0"/>
      <p:bldP spid="768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1495</Words>
  <Application>Microsoft Office PowerPoint</Application>
  <PresentationFormat>On-screen Show (4:3)</PresentationFormat>
  <Paragraphs>180</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.VnArial Narrow</vt:lpstr>
      <vt:lpstr>.VnTime</vt:lpstr>
      <vt:lpstr>Arial</vt:lpstr>
      <vt:lpstr>Calibri</vt:lpstr>
      <vt:lpstr>Times New Roman</vt:lpstr>
      <vt:lpstr>VNI-Aptima</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Nhiễm sắc thể có dạng đăc trưng ở kì nào?   a.Kì đầu   b.Kì giữa    c.Kì sau  d.Kì trung gian</vt:lpstr>
      <vt:lpstr>Câu 2: Mô tả cấu trúc của nhiễm sắc thể ở kì giữa của quá trình phân chia tế bào?</vt:lpstr>
      <vt:lpstr>Câu 3: Ở trâu có bộ nhiễm sắc thể 2n = 50. Vậy bộ nhiễm sắc thể đơn bội của trâu là bao nhiêu?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Administrator</cp:lastModifiedBy>
  <cp:revision>60</cp:revision>
  <dcterms:created xsi:type="dcterms:W3CDTF">2016-09-18T02:10:30Z</dcterms:created>
  <dcterms:modified xsi:type="dcterms:W3CDTF">2024-03-11T12:21:46Z</dcterms:modified>
</cp:coreProperties>
</file>