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431" r:id="rId4"/>
    <p:sldId id="432" r:id="rId5"/>
    <p:sldId id="446" r:id="rId6"/>
    <p:sldId id="433" r:id="rId7"/>
    <p:sldId id="435" r:id="rId8"/>
    <p:sldId id="447" r:id="rId9"/>
    <p:sldId id="448" r:id="rId10"/>
    <p:sldId id="438" r:id="rId11"/>
    <p:sldId id="442" r:id="rId12"/>
    <p:sldId id="443" r:id="rId13"/>
    <p:sldId id="441" r:id="rId14"/>
    <p:sldId id="276" r:id="rId15"/>
    <p:sldId id="445" r:id="rId16"/>
    <p:sldId id="449" r:id="rId17"/>
    <p:sldId id="386"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156" autoAdjust="0"/>
  </p:normalViewPr>
  <p:slideViewPr>
    <p:cSldViewPr snapToGrid="0">
      <p:cViewPr varScale="1">
        <p:scale>
          <a:sx n="59" d="100"/>
          <a:sy n="59" d="100"/>
        </p:scale>
        <p:origin x="11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CED13D-2747-47FA-8652-8DB04923EDA5}" type="datetimeFigureOut">
              <a:rPr lang="vi-VN" smtClean="0"/>
              <a:t>08/03/2024</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425CDB-5578-406D-9C63-0D97C630DF73}" type="slidenum">
              <a:rPr lang="vi-VN" smtClean="0"/>
              <a:t>‹#›</a:t>
            </a:fld>
            <a:endParaRPr lang="vi-VN"/>
          </a:p>
        </p:txBody>
      </p:sp>
    </p:spTree>
    <p:extLst>
      <p:ext uri="{BB962C8B-B14F-4D97-AF65-F5344CB8AC3E}">
        <p14:creationId xmlns:p14="http://schemas.microsoft.com/office/powerpoint/2010/main" val="4264151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vi-VN" sz="1200" dirty="0">
                <a:solidFill>
                  <a:srgbClr val="FF0000"/>
                </a:solidFill>
                <a:latin typeface="Times New Roman" panose="02020603050405020304" pitchFamily="18" charset="0"/>
                <a:cs typeface="Times New Roman" panose="02020603050405020304" pitchFamily="18" charset="0"/>
              </a:rPr>
              <a:t>Thiết kế cáp treo là giải pháp cho vấn đề di chuyển ở những nơi địa hình cao và gập ghềnh.</a:t>
            </a:r>
          </a:p>
          <a:p>
            <a:r>
              <a:rPr lang="vi-VN" sz="1200" dirty="0">
                <a:solidFill>
                  <a:srgbClr val="FF0000"/>
                </a:solidFill>
                <a:latin typeface="Times New Roman" panose="02020603050405020304" pitchFamily="18" charset="0"/>
                <a:cs typeface="Times New Roman" panose="02020603050405020304" pitchFamily="18" charset="0"/>
              </a:rPr>
              <a:t>Nó đem lại sự an toàn, tiện ích cũng như rút gọn thời gian di chuyển.</a:t>
            </a:r>
          </a:p>
          <a:p>
            <a:endParaRPr lang="vi-VN" dirty="0"/>
          </a:p>
        </p:txBody>
      </p:sp>
      <p:sp>
        <p:nvSpPr>
          <p:cNvPr id="4" name="Chỗ dành sẵn cho Số hiệu Bản chiếu 3"/>
          <p:cNvSpPr>
            <a:spLocks noGrp="1"/>
          </p:cNvSpPr>
          <p:nvPr>
            <p:ph type="sldNum" sz="quarter" idx="5"/>
          </p:nvPr>
        </p:nvSpPr>
        <p:spPr/>
        <p:txBody>
          <a:bodyPr/>
          <a:lstStyle/>
          <a:p>
            <a:fld id="{36425CDB-5578-406D-9C63-0D97C630DF73}" type="slidenum">
              <a:rPr lang="vi-VN" smtClean="0"/>
              <a:t>2</a:t>
            </a:fld>
            <a:endParaRPr lang="vi-VN"/>
          </a:p>
        </p:txBody>
      </p:sp>
    </p:spTree>
    <p:extLst>
      <p:ext uri="{BB962C8B-B14F-4D97-AF65-F5344CB8AC3E}">
        <p14:creationId xmlns:p14="http://schemas.microsoft.com/office/powerpoint/2010/main" val="1205347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latin typeface="Times New Roman" panose="02020603050405020304" pitchFamily="18" charset="0"/>
                <a:cs typeface="Times New Roman" panose="02020603050405020304" pitchFamily="18" charset="0"/>
              </a:rPr>
              <a:t>Quan sát và cho biết các sản phẩm trong Hình 18.2 thuộc lĩnh vực nào, được thiết kế để giải quyết vấn đề gì?</a:t>
            </a:r>
            <a:endParaRPr lang="en-US" sz="1200" b="1" dirty="0">
              <a:latin typeface="Times New Roman" panose="02020603050405020304" pitchFamily="18" charset="0"/>
              <a:cs typeface="Times New Roman" panose="02020603050405020304" pitchFamily="18" charset="0"/>
            </a:endParaRPr>
          </a:p>
          <a:p>
            <a:r>
              <a:rPr lang="vi-VN" sz="1200" dirty="0">
                <a:solidFill>
                  <a:srgbClr val="FF0000"/>
                </a:solidFill>
                <a:latin typeface="Times New Roman" panose="02020603050405020304" pitchFamily="18" charset="0"/>
                <a:cs typeface="Times New Roman" panose="02020603050405020304" pitchFamily="18" charset="0"/>
              </a:rPr>
              <a:t>a. Thiết kế chân giả giúp giải quyết việc di chuyển, đi lại của con người</a:t>
            </a:r>
          </a:p>
          <a:p>
            <a:r>
              <a:rPr lang="vi-VN" sz="1200" dirty="0">
                <a:solidFill>
                  <a:srgbClr val="FF0000"/>
                </a:solidFill>
                <a:latin typeface="Times New Roman" panose="02020603050405020304" pitchFamily="18" charset="0"/>
                <a:cs typeface="Times New Roman" panose="02020603050405020304" pitchFamily="18" charset="0"/>
              </a:rPr>
              <a:t>b. Thiết kế trong hóa học để điều chế ra các chất.</a:t>
            </a:r>
          </a:p>
          <a:p>
            <a:r>
              <a:rPr lang="vi-VN" sz="1200" dirty="0">
                <a:solidFill>
                  <a:srgbClr val="FF0000"/>
                </a:solidFill>
                <a:latin typeface="Times New Roman" panose="02020603050405020304" pitchFamily="18" charset="0"/>
                <a:cs typeface="Times New Roman" panose="02020603050405020304" pitchFamily="18" charset="0"/>
              </a:rPr>
              <a:t>c.</a:t>
            </a:r>
          </a:p>
          <a:p>
            <a:r>
              <a:rPr lang="vi-VN" sz="1200" dirty="0">
                <a:solidFill>
                  <a:srgbClr val="FF0000"/>
                </a:solidFill>
                <a:latin typeface="Times New Roman" panose="02020603050405020304" pitchFamily="18" charset="0"/>
                <a:cs typeface="Times New Roman" panose="02020603050405020304" pitchFamily="18" charset="0"/>
              </a:rPr>
              <a:t>d. Thiết kế quạt gió để tạo ra năng lượng điện.</a:t>
            </a:r>
          </a:p>
          <a:p>
            <a:r>
              <a:rPr lang="vi-VN" sz="1200" dirty="0">
                <a:solidFill>
                  <a:srgbClr val="FF0000"/>
                </a:solidFill>
                <a:latin typeface="Times New Roman" panose="02020603050405020304" pitchFamily="18" charset="0"/>
                <a:cs typeface="Times New Roman" panose="02020603050405020304" pitchFamily="18" charset="0"/>
              </a:rPr>
              <a:t>e. Đèn trần thuộc lĩnh vực điện, giải quyết vấn đề ánh sáng/độ sáng</a:t>
            </a:r>
          </a:p>
          <a:p>
            <a:r>
              <a:rPr lang="vi-VN" sz="1200" dirty="0">
                <a:solidFill>
                  <a:srgbClr val="FF0000"/>
                </a:solidFill>
                <a:latin typeface="Times New Roman" panose="02020603050405020304" pitchFamily="18" charset="0"/>
                <a:cs typeface="Times New Roman" panose="02020603050405020304" pitchFamily="18" charset="0"/>
              </a:rPr>
              <a:t>g. Thiết kế thang nước để đưa nước lên cao.</a:t>
            </a:r>
          </a:p>
          <a:p>
            <a:endParaRPr lang="vi-VN" dirty="0"/>
          </a:p>
        </p:txBody>
      </p:sp>
      <p:sp>
        <p:nvSpPr>
          <p:cNvPr id="4" name="Chỗ dành sẵn cho Số hiệu Bản chiếu 3"/>
          <p:cNvSpPr>
            <a:spLocks noGrp="1"/>
          </p:cNvSpPr>
          <p:nvPr>
            <p:ph type="sldNum" sz="quarter" idx="5"/>
          </p:nvPr>
        </p:nvSpPr>
        <p:spPr/>
        <p:txBody>
          <a:bodyPr/>
          <a:lstStyle/>
          <a:p>
            <a:fld id="{36425CDB-5578-406D-9C63-0D97C630DF73}" type="slidenum">
              <a:rPr lang="vi-VN" smtClean="0"/>
              <a:t>3</a:t>
            </a:fld>
            <a:endParaRPr lang="vi-VN"/>
          </a:p>
        </p:txBody>
      </p:sp>
    </p:spTree>
    <p:extLst>
      <p:ext uri="{BB962C8B-B14F-4D97-AF65-F5344CB8AC3E}">
        <p14:creationId xmlns:p14="http://schemas.microsoft.com/office/powerpoint/2010/main" val="1254045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latin typeface="Times New Roman" panose="02020603050405020304" pitchFamily="18" charset="0"/>
                <a:cs typeface="Times New Roman" panose="02020603050405020304" pitchFamily="18" charset="0"/>
              </a:rPr>
              <a:t>Quan sát và cho biết các sản phẩm trong Hình 18.2 thuộc lĩnh vực nào, được thiết kế để giải quyết vấn đề gì?</a:t>
            </a:r>
            <a:endParaRPr lang="en-US" sz="1200" b="1" dirty="0">
              <a:latin typeface="Times New Roman" panose="02020603050405020304" pitchFamily="18" charset="0"/>
              <a:cs typeface="Times New Roman" panose="02020603050405020304" pitchFamily="18" charset="0"/>
            </a:endParaRPr>
          </a:p>
          <a:p>
            <a:r>
              <a:rPr lang="vi-VN" sz="1200" dirty="0">
                <a:solidFill>
                  <a:srgbClr val="FF0000"/>
                </a:solidFill>
                <a:latin typeface="Times New Roman" panose="02020603050405020304" pitchFamily="18" charset="0"/>
                <a:cs typeface="Times New Roman" panose="02020603050405020304" pitchFamily="18" charset="0"/>
              </a:rPr>
              <a:t>a. Thiết kế chân giả giúp giải quyết việc di chuyển, đi lại của con người</a:t>
            </a:r>
          </a:p>
          <a:p>
            <a:r>
              <a:rPr lang="vi-VN" sz="1200" dirty="0">
                <a:solidFill>
                  <a:srgbClr val="FF0000"/>
                </a:solidFill>
                <a:latin typeface="Times New Roman" panose="02020603050405020304" pitchFamily="18" charset="0"/>
                <a:cs typeface="Times New Roman" panose="02020603050405020304" pitchFamily="18" charset="0"/>
              </a:rPr>
              <a:t>b. Thiết kế trong hóa học để điều chế ra các chất.</a:t>
            </a:r>
          </a:p>
          <a:p>
            <a:r>
              <a:rPr lang="vi-VN" sz="1200" dirty="0">
                <a:solidFill>
                  <a:srgbClr val="FF0000"/>
                </a:solidFill>
                <a:latin typeface="Times New Roman" panose="02020603050405020304" pitchFamily="18" charset="0"/>
                <a:cs typeface="Times New Roman" panose="02020603050405020304" pitchFamily="18" charset="0"/>
              </a:rPr>
              <a:t>c.</a:t>
            </a:r>
          </a:p>
          <a:p>
            <a:r>
              <a:rPr lang="vi-VN" sz="1200" dirty="0">
                <a:solidFill>
                  <a:srgbClr val="FF0000"/>
                </a:solidFill>
                <a:latin typeface="Times New Roman" panose="02020603050405020304" pitchFamily="18" charset="0"/>
                <a:cs typeface="Times New Roman" panose="02020603050405020304" pitchFamily="18" charset="0"/>
              </a:rPr>
              <a:t>d. Thiết kế quạt gió để tạo ra năng lượng điện.</a:t>
            </a:r>
          </a:p>
          <a:p>
            <a:r>
              <a:rPr lang="vi-VN" sz="1200" dirty="0">
                <a:solidFill>
                  <a:srgbClr val="FF0000"/>
                </a:solidFill>
                <a:latin typeface="Times New Roman" panose="02020603050405020304" pitchFamily="18" charset="0"/>
                <a:cs typeface="Times New Roman" panose="02020603050405020304" pitchFamily="18" charset="0"/>
              </a:rPr>
              <a:t>e. Đèn trần thuộc lĩnh vực điện, giải quyết vấn đề ánh sáng/độ sáng</a:t>
            </a:r>
          </a:p>
          <a:p>
            <a:r>
              <a:rPr lang="vi-VN" sz="1200" dirty="0">
                <a:solidFill>
                  <a:srgbClr val="FF0000"/>
                </a:solidFill>
                <a:latin typeface="Times New Roman" panose="02020603050405020304" pitchFamily="18" charset="0"/>
                <a:cs typeface="Times New Roman" panose="02020603050405020304" pitchFamily="18" charset="0"/>
              </a:rPr>
              <a:t>g. Thiết kế thang nước để đưa nước lên cao.</a:t>
            </a:r>
          </a:p>
          <a:p>
            <a:endParaRPr lang="vi-VN" dirty="0"/>
          </a:p>
        </p:txBody>
      </p:sp>
      <p:sp>
        <p:nvSpPr>
          <p:cNvPr id="4" name="Chỗ dành sẵn cho Số hiệu Bản chiếu 3"/>
          <p:cNvSpPr>
            <a:spLocks noGrp="1"/>
          </p:cNvSpPr>
          <p:nvPr>
            <p:ph type="sldNum" sz="quarter" idx="5"/>
          </p:nvPr>
        </p:nvSpPr>
        <p:spPr/>
        <p:txBody>
          <a:bodyPr/>
          <a:lstStyle/>
          <a:p>
            <a:fld id="{36425CDB-5578-406D-9C63-0D97C630DF73}" type="slidenum">
              <a:rPr lang="vi-VN" smtClean="0"/>
              <a:t>4</a:t>
            </a:fld>
            <a:endParaRPr lang="vi-VN"/>
          </a:p>
        </p:txBody>
      </p:sp>
    </p:spTree>
    <p:extLst>
      <p:ext uri="{BB962C8B-B14F-4D97-AF65-F5344CB8AC3E}">
        <p14:creationId xmlns:p14="http://schemas.microsoft.com/office/powerpoint/2010/main" val="3785045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latin typeface="Times New Roman" panose="02020603050405020304" pitchFamily="18" charset="0"/>
                <a:cs typeface="Times New Roman" panose="02020603050405020304" pitchFamily="18" charset="0"/>
              </a:rPr>
              <a:t>Quan sát và cho biết các sản phẩm trong Hình 18.2 thuộc lĩnh vực nào, được thiết kế để giải quyết vấn đề gì?</a:t>
            </a:r>
            <a:endParaRPr lang="en-US" sz="1200" b="1" dirty="0">
              <a:latin typeface="Times New Roman" panose="02020603050405020304" pitchFamily="18" charset="0"/>
              <a:cs typeface="Times New Roman" panose="02020603050405020304" pitchFamily="18" charset="0"/>
            </a:endParaRPr>
          </a:p>
          <a:p>
            <a:r>
              <a:rPr lang="vi-VN" sz="1200" dirty="0">
                <a:solidFill>
                  <a:srgbClr val="FF0000"/>
                </a:solidFill>
                <a:latin typeface="Times New Roman" panose="02020603050405020304" pitchFamily="18" charset="0"/>
                <a:cs typeface="Times New Roman" panose="02020603050405020304" pitchFamily="18" charset="0"/>
              </a:rPr>
              <a:t>a. Thiết kế chân giả giúp giải quyết việc di chuyển, đi lại của con người</a:t>
            </a:r>
          </a:p>
          <a:p>
            <a:r>
              <a:rPr lang="vi-VN" sz="1200" dirty="0">
                <a:solidFill>
                  <a:srgbClr val="FF0000"/>
                </a:solidFill>
                <a:latin typeface="Times New Roman" panose="02020603050405020304" pitchFamily="18" charset="0"/>
                <a:cs typeface="Times New Roman" panose="02020603050405020304" pitchFamily="18" charset="0"/>
              </a:rPr>
              <a:t>b. Thiết kế trong hóa học để điều chế ra các chất.</a:t>
            </a:r>
          </a:p>
          <a:p>
            <a:r>
              <a:rPr lang="vi-VN" sz="1200" dirty="0">
                <a:solidFill>
                  <a:srgbClr val="FF0000"/>
                </a:solidFill>
                <a:latin typeface="Times New Roman" panose="02020603050405020304" pitchFamily="18" charset="0"/>
                <a:cs typeface="Times New Roman" panose="02020603050405020304" pitchFamily="18" charset="0"/>
              </a:rPr>
              <a:t>c.</a:t>
            </a:r>
          </a:p>
          <a:p>
            <a:r>
              <a:rPr lang="vi-VN" sz="1200" dirty="0">
                <a:solidFill>
                  <a:srgbClr val="FF0000"/>
                </a:solidFill>
                <a:latin typeface="Times New Roman" panose="02020603050405020304" pitchFamily="18" charset="0"/>
                <a:cs typeface="Times New Roman" panose="02020603050405020304" pitchFamily="18" charset="0"/>
              </a:rPr>
              <a:t>d. Thiết kế quạt gió để tạo ra năng lượng điện.</a:t>
            </a:r>
          </a:p>
          <a:p>
            <a:r>
              <a:rPr lang="vi-VN" sz="1200" dirty="0">
                <a:solidFill>
                  <a:srgbClr val="FF0000"/>
                </a:solidFill>
                <a:latin typeface="Times New Roman" panose="02020603050405020304" pitchFamily="18" charset="0"/>
                <a:cs typeface="Times New Roman" panose="02020603050405020304" pitchFamily="18" charset="0"/>
              </a:rPr>
              <a:t>e. Đèn trần thuộc lĩnh vực điện, giải quyết vấn đề ánh sáng/độ sáng</a:t>
            </a:r>
          </a:p>
          <a:p>
            <a:r>
              <a:rPr lang="vi-VN" sz="1200" dirty="0">
                <a:solidFill>
                  <a:srgbClr val="FF0000"/>
                </a:solidFill>
                <a:latin typeface="Times New Roman" panose="02020603050405020304" pitchFamily="18" charset="0"/>
                <a:cs typeface="Times New Roman" panose="02020603050405020304" pitchFamily="18" charset="0"/>
              </a:rPr>
              <a:t>g. Thiết kế thang nước để đưa nước lên cao.</a:t>
            </a:r>
          </a:p>
          <a:p>
            <a:endParaRPr lang="vi-VN" dirty="0"/>
          </a:p>
        </p:txBody>
      </p:sp>
      <p:sp>
        <p:nvSpPr>
          <p:cNvPr id="4" name="Chỗ dành sẵn cho Số hiệu Bản chiếu 3"/>
          <p:cNvSpPr>
            <a:spLocks noGrp="1"/>
          </p:cNvSpPr>
          <p:nvPr>
            <p:ph type="sldNum" sz="quarter" idx="5"/>
          </p:nvPr>
        </p:nvSpPr>
        <p:spPr/>
        <p:txBody>
          <a:bodyPr/>
          <a:lstStyle/>
          <a:p>
            <a:fld id="{36425CDB-5578-406D-9C63-0D97C630DF73}" type="slidenum">
              <a:rPr lang="vi-VN" smtClean="0"/>
              <a:t>5</a:t>
            </a:fld>
            <a:endParaRPr lang="vi-VN"/>
          </a:p>
        </p:txBody>
      </p:sp>
    </p:spTree>
    <p:extLst>
      <p:ext uri="{BB962C8B-B14F-4D97-AF65-F5344CB8AC3E}">
        <p14:creationId xmlns:p14="http://schemas.microsoft.com/office/powerpoint/2010/main" val="848541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vi-VN" sz="1200" dirty="0">
                <a:solidFill>
                  <a:srgbClr val="0000FF"/>
                </a:solidFill>
                <a:latin typeface="+mj-lt"/>
                <a:cs typeface="Times New Roman" panose="02020603050405020304" pitchFamily="18" charset="0"/>
              </a:rPr>
              <a:t>1. Điện thoại di động: Sản phẩm đáp ứng nhu cầu liên lạc giữa các cá nhân trong khoảng cách xa, giải quyết việc liên lạc khẩn cấp và thay thế cho phương thức thư từ như ngày xưa</a:t>
            </a:r>
            <a:r>
              <a:rPr lang="en-US" sz="1200" dirty="0">
                <a:solidFill>
                  <a:srgbClr val="0000FF"/>
                </a:solidFill>
                <a:latin typeface="+mj-lt"/>
                <a:cs typeface="Times New Roman" panose="02020603050405020304" pitchFamily="18" charset="0"/>
              </a:rPr>
              <a:t>.</a:t>
            </a:r>
            <a:endParaRPr lang="vi-VN" sz="1200" dirty="0">
              <a:solidFill>
                <a:srgbClr val="0000FF"/>
              </a:solidFill>
              <a:latin typeface="+mj-lt"/>
              <a:cs typeface="Times New Roman" panose="02020603050405020304" pitchFamily="18" charset="0"/>
            </a:endParaRPr>
          </a:p>
          <a:p>
            <a:r>
              <a:rPr lang="vi-VN" sz="1200" dirty="0">
                <a:solidFill>
                  <a:srgbClr val="0000FF"/>
                </a:solidFill>
                <a:latin typeface="+mj-lt"/>
                <a:cs typeface="Times New Roman" panose="02020603050405020304" pitchFamily="18" charset="0"/>
              </a:rPr>
              <a:t>2. ấm siêu tốc: Sản phẩm đáp ứng nhu cầu cần nước nóng trong thời gian ngắn, giải quyết những vấn đề trong việc thu được nước nóng và chỉ mất 3 phút</a:t>
            </a:r>
            <a:r>
              <a:rPr lang="en-US" sz="1200" dirty="0">
                <a:solidFill>
                  <a:srgbClr val="0000FF"/>
                </a:solidFill>
                <a:latin typeface="+mj-lt"/>
                <a:cs typeface="Times New Roman" panose="02020603050405020304" pitchFamily="18" charset="0"/>
              </a:rPr>
              <a:t>.</a:t>
            </a:r>
            <a:endParaRPr lang="vi-VN" sz="1200" dirty="0">
              <a:solidFill>
                <a:srgbClr val="0000FF"/>
              </a:solidFill>
              <a:latin typeface="+mj-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solidFill>
                  <a:srgbClr val="0000FF"/>
                </a:solidFill>
                <a:latin typeface="+mj-lt"/>
                <a:cs typeface="Times New Roman" panose="02020603050405020304" pitchFamily="18" charset="0"/>
              </a:rPr>
              <a:t>3. Máy rửa bát: dùng để rửa bát , giải phóng sức lao động của con người</a:t>
            </a:r>
          </a:p>
          <a:p>
            <a:r>
              <a:rPr lang="vi-VN" sz="1200" dirty="0">
                <a:solidFill>
                  <a:srgbClr val="0000FF"/>
                </a:solidFill>
                <a:latin typeface="+mj-lt"/>
                <a:cs typeface="Times New Roman" panose="02020603050405020304" pitchFamily="18" charset="0"/>
              </a:rPr>
              <a:t>4. điều </a:t>
            </a:r>
            <a:r>
              <a:rPr lang="vi-VN" sz="1200" dirty="0" err="1">
                <a:solidFill>
                  <a:srgbClr val="0000FF"/>
                </a:solidFill>
                <a:latin typeface="+mj-lt"/>
                <a:cs typeface="Times New Roman" panose="02020603050405020304" pitchFamily="18" charset="0"/>
              </a:rPr>
              <a:t>hoà</a:t>
            </a:r>
            <a:r>
              <a:rPr lang="vi-VN" sz="1200" dirty="0">
                <a:solidFill>
                  <a:srgbClr val="0000FF"/>
                </a:solidFill>
                <a:latin typeface="+mj-lt"/>
                <a:cs typeface="Times New Roman" panose="02020603050405020304" pitchFamily="18" charset="0"/>
              </a:rPr>
              <a:t>: Sản phẩm đáp ứng nhu cầu vấn đề nhiệt độ/thời tiết khắc nghiệt, giải quyết những vấn đề: nhiệt độ cao gây nóng trong mùa hè, nhiệt độ thấp lạnh trong mùa đông</a:t>
            </a:r>
            <a:r>
              <a:rPr lang="en-US" sz="1200" dirty="0">
                <a:solidFill>
                  <a:srgbClr val="0000FF"/>
                </a:solidFill>
                <a:latin typeface="+mj-lt"/>
              </a:rPr>
              <a:t>.</a:t>
            </a:r>
            <a:endParaRPr lang="vi-VN" sz="1200" dirty="0">
              <a:solidFill>
                <a:srgbClr val="0000FF"/>
              </a:solidFill>
              <a:latin typeface="+mj-lt"/>
            </a:endParaRPr>
          </a:p>
          <a:p>
            <a:endParaRPr lang="vi-VN" dirty="0"/>
          </a:p>
        </p:txBody>
      </p:sp>
      <p:sp>
        <p:nvSpPr>
          <p:cNvPr id="4" name="Chỗ dành sẵn cho Số hiệu Bản chiếu 3"/>
          <p:cNvSpPr>
            <a:spLocks noGrp="1"/>
          </p:cNvSpPr>
          <p:nvPr>
            <p:ph type="sldNum" sz="quarter" idx="5"/>
          </p:nvPr>
        </p:nvSpPr>
        <p:spPr/>
        <p:txBody>
          <a:bodyPr/>
          <a:lstStyle/>
          <a:p>
            <a:fld id="{36425CDB-5578-406D-9C63-0D97C630DF73}" type="slidenum">
              <a:rPr lang="vi-VN" smtClean="0"/>
              <a:t>6</a:t>
            </a:fld>
            <a:endParaRPr lang="vi-VN"/>
          </a:p>
        </p:txBody>
      </p:sp>
    </p:spTree>
    <p:extLst>
      <p:ext uri="{BB962C8B-B14F-4D97-AF65-F5344CB8AC3E}">
        <p14:creationId xmlns:p14="http://schemas.microsoft.com/office/powerpoint/2010/main" val="1010338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vi-VN" sz="1200" dirty="0">
                <a:solidFill>
                  <a:srgbClr val="FF0000"/>
                </a:solidFill>
                <a:latin typeface="Times New Roman" panose="02020603050405020304" pitchFamily="18" charset="0"/>
                <a:cs typeface="Times New Roman" panose="02020603050405020304" pitchFamily="18" charset="0"/>
              </a:rPr>
              <a:t>a. Đặc điểm của ti vi qua các thời kì:</a:t>
            </a:r>
          </a:p>
          <a:p>
            <a:r>
              <a:rPr lang="vi-VN" sz="1200" dirty="0">
                <a:solidFill>
                  <a:srgbClr val="FF0000"/>
                </a:solidFill>
                <a:latin typeface="Times New Roman" panose="02020603050405020304" pitchFamily="18" charset="0"/>
                <a:cs typeface="Times New Roman" panose="02020603050405020304" pitchFamily="18" charset="0"/>
              </a:rPr>
              <a:t>- Ti vi đen trắng, dày và nặng.</a:t>
            </a:r>
          </a:p>
          <a:p>
            <a:r>
              <a:rPr lang="vi-VN" sz="1200" dirty="0">
                <a:solidFill>
                  <a:srgbClr val="FF0000"/>
                </a:solidFill>
                <a:latin typeface="Times New Roman" panose="02020603050405020304" pitchFamily="18" charset="0"/>
                <a:cs typeface="Times New Roman" panose="02020603050405020304" pitchFamily="18" charset="0"/>
              </a:rPr>
              <a:t>- Ti vi màu, kích thước màn hình bị hạn chế, rất dày và nặng.</a:t>
            </a:r>
          </a:p>
          <a:p>
            <a:r>
              <a:rPr lang="vi-VN" sz="1200" dirty="0">
                <a:solidFill>
                  <a:srgbClr val="FF0000"/>
                </a:solidFill>
                <a:latin typeface="Times New Roman" panose="02020603050405020304" pitchFamily="18" charset="0"/>
                <a:cs typeface="Times New Roman" panose="02020603050405020304" pitchFamily="18" charset="0"/>
              </a:rPr>
              <a:t>- Ti vi màu màn hình </a:t>
            </a:r>
            <a:r>
              <a:rPr lang="vi-VN" sz="1200" dirty="0" err="1">
                <a:solidFill>
                  <a:srgbClr val="FF0000"/>
                </a:solidFill>
                <a:latin typeface="Times New Roman" panose="02020603050405020304" pitchFamily="18" charset="0"/>
                <a:cs typeface="Times New Roman" panose="02020603050405020304" pitchFamily="18" charset="0"/>
              </a:rPr>
              <a:t>phẳng</a:t>
            </a:r>
            <a:r>
              <a:rPr lang="vi-VN" sz="1200" dirty="0">
                <a:solidFill>
                  <a:srgbClr val="FF0000"/>
                </a:solidFill>
                <a:latin typeface="Times New Roman" panose="02020603050405020304" pitchFamily="18" charset="0"/>
                <a:cs typeface="Times New Roman" panose="02020603050405020304" pitchFamily="18" charset="0"/>
              </a:rPr>
              <a:t>, mỏng và nhẹ, kích thước màn hình lớn, hình ảnh đẹp và thật.</a:t>
            </a:r>
          </a:p>
          <a:p>
            <a:r>
              <a:rPr lang="vi-VN" sz="1200" dirty="0">
                <a:solidFill>
                  <a:srgbClr val="FF0000"/>
                </a:solidFill>
                <a:latin typeface="Times New Roman" panose="02020603050405020304" pitchFamily="18" charset="0"/>
                <a:cs typeface="Times New Roman" panose="02020603050405020304" pitchFamily="18" charset="0"/>
              </a:rPr>
              <a:t>b. Thiết kế kĩ thuật đóng vai trò tăng tính năng sử dụng (từ ti vi đen trắng chuyển sang có màu), giảm trọng lượng, tính thẩm mĩ ngày càng cao.</a:t>
            </a:r>
          </a:p>
          <a:p>
            <a:r>
              <a:rPr lang="vi-VN" sz="1200" dirty="0">
                <a:solidFill>
                  <a:srgbClr val="FF0000"/>
                </a:solidFill>
                <a:latin typeface="Times New Roman" panose="02020603050405020304" pitchFamily="18" charset="0"/>
                <a:cs typeface="Times New Roman" panose="02020603050405020304" pitchFamily="18" charset="0"/>
              </a:rPr>
              <a:t>c. Công nghệ đã thay đổi: từ ti vi đen trắng chuyển sang có màu; màn hình nhỏ, hạn chế và dày nặng chuyển thành màn hình mỏng, nhẹ có kích thước lớn, hình ảnh thật và sắc nét.</a:t>
            </a:r>
          </a:p>
          <a:p>
            <a:endParaRPr lang="vi-VN" dirty="0"/>
          </a:p>
        </p:txBody>
      </p:sp>
      <p:sp>
        <p:nvSpPr>
          <p:cNvPr id="4" name="Chỗ dành sẵn cho Số hiệu Bản chiếu 3"/>
          <p:cNvSpPr>
            <a:spLocks noGrp="1"/>
          </p:cNvSpPr>
          <p:nvPr>
            <p:ph type="sldNum" sz="quarter" idx="5"/>
          </p:nvPr>
        </p:nvSpPr>
        <p:spPr/>
        <p:txBody>
          <a:bodyPr/>
          <a:lstStyle/>
          <a:p>
            <a:fld id="{36425CDB-5578-406D-9C63-0D97C630DF73}" type="slidenum">
              <a:rPr lang="vi-VN" smtClean="0"/>
              <a:t>7</a:t>
            </a:fld>
            <a:endParaRPr lang="vi-VN"/>
          </a:p>
        </p:txBody>
      </p:sp>
    </p:spTree>
    <p:extLst>
      <p:ext uri="{BB962C8B-B14F-4D97-AF65-F5344CB8AC3E}">
        <p14:creationId xmlns:p14="http://schemas.microsoft.com/office/powerpoint/2010/main" val="1970328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Trong </a:t>
            </a:r>
            <a:r>
              <a:rPr lang="en-US" sz="1200" b="1" dirty="0" err="1">
                <a:latin typeface="Times New Roman" panose="02020603050405020304" pitchFamily="18" charset="0"/>
                <a:cs typeface="Times New Roman" panose="02020603050405020304" pitchFamily="18" charset="0"/>
              </a:rPr>
              <a:t>các</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nghề</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sau</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nghề</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nào</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liên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quan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đến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thiết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kế</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kỹ</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thuật</a:t>
            </a:r>
            <a:r>
              <a:rPr lang="en-US" sz="1200" b="1" dirty="0">
                <a:latin typeface="Times New Roman" panose="02020603050405020304" pitchFamily="18" charset="0"/>
                <a:cs typeface="Times New Roman" panose="02020603050405020304" pitchFamily="18" charset="0"/>
              </a:rPr>
              <a:t>?</a:t>
            </a:r>
          </a:p>
          <a:p>
            <a:pPr marL="0" marR="0" algn="l" rtl="0" eaLnBrk="1" fontAlgn="t" latinLnBrk="0" hangingPunct="1">
              <a:spcBef>
                <a:spcPts val="0"/>
              </a:spcBef>
              <a:spcAft>
                <a:spcPts val="0"/>
              </a:spcAft>
            </a:pP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endParaRPr lang="vi-VN" sz="18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endParaRPr lang="vi-VN" sz="18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thất</a:t>
            </a:r>
            <a:endParaRPr lang="vi-VN" sz="18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may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mặc</a:t>
            </a:r>
            <a:endParaRPr lang="vi-VN" sz="18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endParaRPr lang="vi-VN" sz="18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vũ</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trụ</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1800" b="0" i="0" u="none" strike="noStrike" kern="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endParaRPr lang="vi-VN" sz="1800" b="0"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
        <p:nvSpPr>
          <p:cNvPr id="4" name="Chỗ dành sẵn cho Số hiệu Bản chiếu 3"/>
          <p:cNvSpPr>
            <a:spLocks noGrp="1"/>
          </p:cNvSpPr>
          <p:nvPr>
            <p:ph type="sldNum" sz="quarter" idx="5"/>
          </p:nvPr>
        </p:nvSpPr>
        <p:spPr/>
        <p:txBody>
          <a:bodyPr/>
          <a:lstStyle/>
          <a:p>
            <a:fld id="{36425CDB-5578-406D-9C63-0D97C630DF73}" type="slidenum">
              <a:rPr lang="vi-VN" smtClean="0"/>
              <a:t>8</a:t>
            </a:fld>
            <a:endParaRPr lang="vi-VN"/>
          </a:p>
        </p:txBody>
      </p:sp>
    </p:spTree>
    <p:extLst>
      <p:ext uri="{BB962C8B-B14F-4D97-AF65-F5344CB8AC3E}">
        <p14:creationId xmlns:p14="http://schemas.microsoft.com/office/powerpoint/2010/main" val="991485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latin typeface="Times New Roman" panose="02020603050405020304" pitchFamily="18" charset="0"/>
                <a:cs typeface="Times New Roman" panose="02020603050405020304" pitchFamily="18" charset="0"/>
              </a:rPr>
              <a:t>Quan sát và cho biết các sản phẩm trong Hình 18.2 thuộc lĩnh vực nào, được thiết kế để giải quyết vấn đề gì?</a:t>
            </a:r>
            <a:endParaRPr lang="en-US" sz="1200" b="1" dirty="0">
              <a:latin typeface="Times New Roman" panose="02020603050405020304" pitchFamily="18" charset="0"/>
              <a:cs typeface="Times New Roman" panose="02020603050405020304" pitchFamily="18" charset="0"/>
            </a:endParaRPr>
          </a:p>
          <a:p>
            <a:r>
              <a:rPr lang="vi-VN" sz="1200" dirty="0">
                <a:solidFill>
                  <a:srgbClr val="FF0000"/>
                </a:solidFill>
                <a:latin typeface="Times New Roman" panose="02020603050405020304" pitchFamily="18" charset="0"/>
                <a:cs typeface="Times New Roman" panose="02020603050405020304" pitchFamily="18" charset="0"/>
              </a:rPr>
              <a:t>a. Thiết kế chân giả giúp giải quyết việc di chuyển, đi lại của con người</a:t>
            </a:r>
          </a:p>
          <a:p>
            <a:r>
              <a:rPr lang="vi-VN" sz="1200" dirty="0">
                <a:solidFill>
                  <a:srgbClr val="FF0000"/>
                </a:solidFill>
                <a:latin typeface="Times New Roman" panose="02020603050405020304" pitchFamily="18" charset="0"/>
                <a:cs typeface="Times New Roman" panose="02020603050405020304" pitchFamily="18" charset="0"/>
              </a:rPr>
              <a:t>b. Thiết kế trong hóa học để điều chế ra các chất.</a:t>
            </a:r>
          </a:p>
          <a:p>
            <a:r>
              <a:rPr lang="vi-VN" sz="1200" dirty="0">
                <a:solidFill>
                  <a:srgbClr val="FF0000"/>
                </a:solidFill>
                <a:latin typeface="Times New Roman" panose="02020603050405020304" pitchFamily="18" charset="0"/>
                <a:cs typeface="Times New Roman" panose="02020603050405020304" pitchFamily="18" charset="0"/>
              </a:rPr>
              <a:t>c.</a:t>
            </a:r>
          </a:p>
          <a:p>
            <a:r>
              <a:rPr lang="vi-VN" sz="1200" dirty="0">
                <a:solidFill>
                  <a:srgbClr val="FF0000"/>
                </a:solidFill>
                <a:latin typeface="Times New Roman" panose="02020603050405020304" pitchFamily="18" charset="0"/>
                <a:cs typeface="Times New Roman" panose="02020603050405020304" pitchFamily="18" charset="0"/>
              </a:rPr>
              <a:t>d. Thiết kế quạt gió để tạo ra năng lượng điện.</a:t>
            </a:r>
          </a:p>
          <a:p>
            <a:r>
              <a:rPr lang="vi-VN" sz="1200" dirty="0">
                <a:solidFill>
                  <a:srgbClr val="FF0000"/>
                </a:solidFill>
                <a:latin typeface="Times New Roman" panose="02020603050405020304" pitchFamily="18" charset="0"/>
                <a:cs typeface="Times New Roman" panose="02020603050405020304" pitchFamily="18" charset="0"/>
              </a:rPr>
              <a:t>e. Đèn trần thuộc lĩnh vực điện, giải quyết vấn đề ánh sáng/độ sáng</a:t>
            </a:r>
          </a:p>
          <a:p>
            <a:r>
              <a:rPr lang="vi-VN" sz="1200" dirty="0">
                <a:solidFill>
                  <a:srgbClr val="FF0000"/>
                </a:solidFill>
                <a:latin typeface="Times New Roman" panose="02020603050405020304" pitchFamily="18" charset="0"/>
                <a:cs typeface="Times New Roman" panose="02020603050405020304" pitchFamily="18" charset="0"/>
              </a:rPr>
              <a:t>g. Thiết kế thang nước để đưa nước lên cao.</a:t>
            </a:r>
          </a:p>
          <a:p>
            <a:endParaRPr lang="vi-VN" dirty="0"/>
          </a:p>
        </p:txBody>
      </p:sp>
      <p:sp>
        <p:nvSpPr>
          <p:cNvPr id="4" name="Chỗ dành sẵn cho Số hiệu Bản chiếu 3"/>
          <p:cNvSpPr>
            <a:spLocks noGrp="1"/>
          </p:cNvSpPr>
          <p:nvPr>
            <p:ph type="sldNum" sz="quarter" idx="5"/>
          </p:nvPr>
        </p:nvSpPr>
        <p:spPr/>
        <p:txBody>
          <a:bodyPr/>
          <a:lstStyle/>
          <a:p>
            <a:fld id="{36425CDB-5578-406D-9C63-0D97C630DF73}" type="slidenum">
              <a:rPr lang="vi-VN" smtClean="0"/>
              <a:t>9</a:t>
            </a:fld>
            <a:endParaRPr lang="vi-VN"/>
          </a:p>
        </p:txBody>
      </p:sp>
    </p:spTree>
    <p:extLst>
      <p:ext uri="{BB962C8B-B14F-4D97-AF65-F5344CB8AC3E}">
        <p14:creationId xmlns:p14="http://schemas.microsoft.com/office/powerpoint/2010/main" val="1617971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sz="1200" b="1" dirty="0">
                <a:latin typeface="Times New Roman" panose="02020603050405020304" pitchFamily="18" charset="0"/>
                <a:cs typeface="Times New Roman" panose="02020603050405020304" pitchFamily="18" charset="0"/>
              </a:rPr>
              <a:t>Quan </a:t>
            </a:r>
            <a:r>
              <a:rPr lang="en-US" sz="1200" b="1" dirty="0" err="1">
                <a:latin typeface="Times New Roman" panose="02020603050405020304" pitchFamily="18" charset="0"/>
                <a:cs typeface="Times New Roman" panose="02020603050405020304" pitchFamily="18" charset="0"/>
              </a:rPr>
              <a:t>sát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bảng</a:t>
            </a:r>
            <a:r>
              <a:rPr lang="en-US" sz="1200" b="1" dirty="0">
                <a:latin typeface="Times New Roman" panose="02020603050405020304" pitchFamily="18" charset="0"/>
                <a:cs typeface="Times New Roman" panose="02020603050405020304" pitchFamily="18" charset="0"/>
              </a:rPr>
              <a:t> 18.1. </a:t>
            </a:r>
            <a:r>
              <a:rPr lang="en-US" sz="1200" b="1" dirty="0" err="1">
                <a:latin typeface="Times New Roman" panose="02020603050405020304" pitchFamily="18" charset="0"/>
                <a:cs typeface="Times New Roman" panose="02020603050405020304" pitchFamily="18" charset="0"/>
              </a:rPr>
              <a:t>và</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đưa</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ra</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nhiệm</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vụ</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chủ</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yếu</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của</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một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số</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nghề</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liên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quan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đến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thiết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kế</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kỹ</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thuật</a:t>
            </a:r>
            <a:endParaRPr lang="vi-VN" dirty="0"/>
          </a:p>
        </p:txBody>
      </p:sp>
      <p:sp>
        <p:nvSpPr>
          <p:cNvPr id="4" name="Chỗ dành sẵn cho Số hiệu Bản chiếu 3"/>
          <p:cNvSpPr>
            <a:spLocks noGrp="1"/>
          </p:cNvSpPr>
          <p:nvPr>
            <p:ph type="sldNum" sz="quarter" idx="5"/>
          </p:nvPr>
        </p:nvSpPr>
        <p:spPr/>
        <p:txBody>
          <a:bodyPr/>
          <a:lstStyle/>
          <a:p>
            <a:fld id="{36425CDB-5578-406D-9C63-0D97C630DF73}" type="slidenum">
              <a:rPr lang="vi-VN" smtClean="0"/>
              <a:t>10</a:t>
            </a:fld>
            <a:endParaRPr lang="vi-VN"/>
          </a:p>
        </p:txBody>
      </p:sp>
    </p:spTree>
    <p:extLst>
      <p:ext uri="{BB962C8B-B14F-4D97-AF65-F5344CB8AC3E}">
        <p14:creationId xmlns:p14="http://schemas.microsoft.com/office/powerpoint/2010/main" val="1243840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1FC7D86-F80A-CFC4-6124-387F5FA453B9}"/>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7B2760C7-74F7-AD92-DC87-E65A00C375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4DC07A33-13F4-48B2-E6EE-C0DC6173496F}"/>
              </a:ext>
            </a:extLst>
          </p:cNvPr>
          <p:cNvSpPr>
            <a:spLocks noGrp="1"/>
          </p:cNvSpPr>
          <p:nvPr>
            <p:ph type="dt" sz="half" idx="10"/>
          </p:nvPr>
        </p:nvSpPr>
        <p:spPr/>
        <p:txBody>
          <a:bodyPr/>
          <a:lstStyle/>
          <a:p>
            <a:fld id="{908BB326-1ABF-412A-B1B5-663330E0AE7B}" type="datetimeFigureOut">
              <a:rPr lang="vi-VN" smtClean="0"/>
              <a:t>08/03/2024</a:t>
            </a:fld>
            <a:endParaRPr lang="vi-VN"/>
          </a:p>
        </p:txBody>
      </p:sp>
      <p:sp>
        <p:nvSpPr>
          <p:cNvPr id="5" name="Chỗ dành sẵn cho Chân trang 4">
            <a:extLst>
              <a:ext uri="{FF2B5EF4-FFF2-40B4-BE49-F238E27FC236}">
                <a16:creationId xmlns:a16="http://schemas.microsoft.com/office/drawing/2014/main" id="{96F4DBFE-590A-66DD-8985-277B33A2C922}"/>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9C4038BB-E8C8-1953-BB05-E665EB0FDAF6}"/>
              </a:ext>
            </a:extLst>
          </p:cNvPr>
          <p:cNvSpPr>
            <a:spLocks noGrp="1"/>
          </p:cNvSpPr>
          <p:nvPr>
            <p:ph type="sldNum" sz="quarter" idx="12"/>
          </p:nvPr>
        </p:nvSpPr>
        <p:spPr/>
        <p:txBody>
          <a:bodyPr/>
          <a:lstStyle/>
          <a:p>
            <a:fld id="{F0967E31-1326-4D18-8D62-15E67059CC48}" type="slidenum">
              <a:rPr lang="vi-VN" smtClean="0"/>
              <a:t>‹#›</a:t>
            </a:fld>
            <a:endParaRPr lang="vi-VN"/>
          </a:p>
        </p:txBody>
      </p:sp>
    </p:spTree>
    <p:extLst>
      <p:ext uri="{BB962C8B-B14F-4D97-AF65-F5344CB8AC3E}">
        <p14:creationId xmlns:p14="http://schemas.microsoft.com/office/powerpoint/2010/main" val="3230785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43B41A2-F954-8E1E-3434-70D33FDAF938}"/>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2F64FAAB-887B-BD54-02F3-CAB947E21A62}"/>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A3CBF52-F335-89DE-BA33-0E1B16A85CF1}"/>
              </a:ext>
            </a:extLst>
          </p:cNvPr>
          <p:cNvSpPr>
            <a:spLocks noGrp="1"/>
          </p:cNvSpPr>
          <p:nvPr>
            <p:ph type="dt" sz="half" idx="10"/>
          </p:nvPr>
        </p:nvSpPr>
        <p:spPr/>
        <p:txBody>
          <a:bodyPr/>
          <a:lstStyle/>
          <a:p>
            <a:fld id="{908BB326-1ABF-412A-B1B5-663330E0AE7B}" type="datetimeFigureOut">
              <a:rPr lang="vi-VN" smtClean="0"/>
              <a:t>08/03/2024</a:t>
            </a:fld>
            <a:endParaRPr lang="vi-VN"/>
          </a:p>
        </p:txBody>
      </p:sp>
      <p:sp>
        <p:nvSpPr>
          <p:cNvPr id="5" name="Chỗ dành sẵn cho Chân trang 4">
            <a:extLst>
              <a:ext uri="{FF2B5EF4-FFF2-40B4-BE49-F238E27FC236}">
                <a16:creationId xmlns:a16="http://schemas.microsoft.com/office/drawing/2014/main" id="{91F0DF50-59E3-B42D-185B-F7F14859C18D}"/>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6E0AC46-68CC-F718-16B1-419924392177}"/>
              </a:ext>
            </a:extLst>
          </p:cNvPr>
          <p:cNvSpPr>
            <a:spLocks noGrp="1"/>
          </p:cNvSpPr>
          <p:nvPr>
            <p:ph type="sldNum" sz="quarter" idx="12"/>
          </p:nvPr>
        </p:nvSpPr>
        <p:spPr/>
        <p:txBody>
          <a:bodyPr/>
          <a:lstStyle/>
          <a:p>
            <a:fld id="{F0967E31-1326-4D18-8D62-15E67059CC48}" type="slidenum">
              <a:rPr lang="vi-VN" smtClean="0"/>
              <a:t>‹#›</a:t>
            </a:fld>
            <a:endParaRPr lang="vi-VN"/>
          </a:p>
        </p:txBody>
      </p:sp>
    </p:spTree>
    <p:extLst>
      <p:ext uri="{BB962C8B-B14F-4D97-AF65-F5344CB8AC3E}">
        <p14:creationId xmlns:p14="http://schemas.microsoft.com/office/powerpoint/2010/main" val="2725214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946AE84D-02C4-B706-B72E-CF9F9A2B5F13}"/>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FE73B1FD-97A5-BDB7-7C44-0B21CD8B00D9}"/>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DB3C15A2-B97C-BE4F-0384-477C3843FEFC}"/>
              </a:ext>
            </a:extLst>
          </p:cNvPr>
          <p:cNvSpPr>
            <a:spLocks noGrp="1"/>
          </p:cNvSpPr>
          <p:nvPr>
            <p:ph type="dt" sz="half" idx="10"/>
          </p:nvPr>
        </p:nvSpPr>
        <p:spPr/>
        <p:txBody>
          <a:bodyPr/>
          <a:lstStyle/>
          <a:p>
            <a:fld id="{908BB326-1ABF-412A-B1B5-663330E0AE7B}" type="datetimeFigureOut">
              <a:rPr lang="vi-VN" smtClean="0"/>
              <a:t>08/03/2024</a:t>
            </a:fld>
            <a:endParaRPr lang="vi-VN"/>
          </a:p>
        </p:txBody>
      </p:sp>
      <p:sp>
        <p:nvSpPr>
          <p:cNvPr id="5" name="Chỗ dành sẵn cho Chân trang 4">
            <a:extLst>
              <a:ext uri="{FF2B5EF4-FFF2-40B4-BE49-F238E27FC236}">
                <a16:creationId xmlns:a16="http://schemas.microsoft.com/office/drawing/2014/main" id="{8659A986-584D-5331-0BBC-F95E1B034AFF}"/>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FBA41B7D-3352-89E0-4F90-8B53D4766023}"/>
              </a:ext>
            </a:extLst>
          </p:cNvPr>
          <p:cNvSpPr>
            <a:spLocks noGrp="1"/>
          </p:cNvSpPr>
          <p:nvPr>
            <p:ph type="sldNum" sz="quarter" idx="12"/>
          </p:nvPr>
        </p:nvSpPr>
        <p:spPr/>
        <p:txBody>
          <a:bodyPr/>
          <a:lstStyle/>
          <a:p>
            <a:fld id="{F0967E31-1326-4D18-8D62-15E67059CC48}" type="slidenum">
              <a:rPr lang="vi-VN" smtClean="0"/>
              <a:t>‹#›</a:t>
            </a:fld>
            <a:endParaRPr lang="vi-VN"/>
          </a:p>
        </p:txBody>
      </p:sp>
    </p:spTree>
    <p:extLst>
      <p:ext uri="{BB962C8B-B14F-4D97-AF65-F5344CB8AC3E}">
        <p14:creationId xmlns:p14="http://schemas.microsoft.com/office/powerpoint/2010/main" val="363206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88D3715-5D20-7579-BDF2-EB33E5114653}"/>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8FEC3EE-032B-E391-0E4D-0CF7D31AF66A}"/>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E805B1F-E3B3-795E-9E16-D8F70347A158}"/>
              </a:ext>
            </a:extLst>
          </p:cNvPr>
          <p:cNvSpPr>
            <a:spLocks noGrp="1"/>
          </p:cNvSpPr>
          <p:nvPr>
            <p:ph type="dt" sz="half" idx="10"/>
          </p:nvPr>
        </p:nvSpPr>
        <p:spPr/>
        <p:txBody>
          <a:bodyPr/>
          <a:lstStyle/>
          <a:p>
            <a:fld id="{908BB326-1ABF-412A-B1B5-663330E0AE7B}" type="datetimeFigureOut">
              <a:rPr lang="vi-VN" smtClean="0"/>
              <a:t>08/03/2024</a:t>
            </a:fld>
            <a:endParaRPr lang="vi-VN"/>
          </a:p>
        </p:txBody>
      </p:sp>
      <p:sp>
        <p:nvSpPr>
          <p:cNvPr id="5" name="Chỗ dành sẵn cho Chân trang 4">
            <a:extLst>
              <a:ext uri="{FF2B5EF4-FFF2-40B4-BE49-F238E27FC236}">
                <a16:creationId xmlns:a16="http://schemas.microsoft.com/office/drawing/2014/main" id="{6B2CEB4D-DCE5-18D0-358A-46C168CF7A99}"/>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D0339E2F-C554-1175-313A-4ACFBD162DE8}"/>
              </a:ext>
            </a:extLst>
          </p:cNvPr>
          <p:cNvSpPr>
            <a:spLocks noGrp="1"/>
          </p:cNvSpPr>
          <p:nvPr>
            <p:ph type="sldNum" sz="quarter" idx="12"/>
          </p:nvPr>
        </p:nvSpPr>
        <p:spPr/>
        <p:txBody>
          <a:bodyPr/>
          <a:lstStyle/>
          <a:p>
            <a:fld id="{F0967E31-1326-4D18-8D62-15E67059CC48}" type="slidenum">
              <a:rPr lang="vi-VN" smtClean="0"/>
              <a:t>‹#›</a:t>
            </a:fld>
            <a:endParaRPr lang="vi-VN"/>
          </a:p>
        </p:txBody>
      </p:sp>
    </p:spTree>
    <p:extLst>
      <p:ext uri="{BB962C8B-B14F-4D97-AF65-F5344CB8AC3E}">
        <p14:creationId xmlns:p14="http://schemas.microsoft.com/office/powerpoint/2010/main" val="248527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A4E880-945C-BEBC-3852-ACE991936EFB}"/>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CDB7B9A2-A74B-E1D8-2C54-B081A4DE26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CB02D54D-3946-6F5C-3A7F-20EBAF1F8E8A}"/>
              </a:ext>
            </a:extLst>
          </p:cNvPr>
          <p:cNvSpPr>
            <a:spLocks noGrp="1"/>
          </p:cNvSpPr>
          <p:nvPr>
            <p:ph type="dt" sz="half" idx="10"/>
          </p:nvPr>
        </p:nvSpPr>
        <p:spPr/>
        <p:txBody>
          <a:bodyPr/>
          <a:lstStyle/>
          <a:p>
            <a:fld id="{908BB326-1ABF-412A-B1B5-663330E0AE7B}" type="datetimeFigureOut">
              <a:rPr lang="vi-VN" smtClean="0"/>
              <a:t>08/03/2024</a:t>
            </a:fld>
            <a:endParaRPr lang="vi-VN"/>
          </a:p>
        </p:txBody>
      </p:sp>
      <p:sp>
        <p:nvSpPr>
          <p:cNvPr id="5" name="Chỗ dành sẵn cho Chân trang 4">
            <a:extLst>
              <a:ext uri="{FF2B5EF4-FFF2-40B4-BE49-F238E27FC236}">
                <a16:creationId xmlns:a16="http://schemas.microsoft.com/office/drawing/2014/main" id="{F25D9804-1314-3741-A401-DADDD965F09E}"/>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D3F84E5B-D20A-C504-A1E5-1AA39638A8DE}"/>
              </a:ext>
            </a:extLst>
          </p:cNvPr>
          <p:cNvSpPr>
            <a:spLocks noGrp="1"/>
          </p:cNvSpPr>
          <p:nvPr>
            <p:ph type="sldNum" sz="quarter" idx="12"/>
          </p:nvPr>
        </p:nvSpPr>
        <p:spPr/>
        <p:txBody>
          <a:bodyPr/>
          <a:lstStyle/>
          <a:p>
            <a:fld id="{F0967E31-1326-4D18-8D62-15E67059CC48}" type="slidenum">
              <a:rPr lang="vi-VN" smtClean="0"/>
              <a:t>‹#›</a:t>
            </a:fld>
            <a:endParaRPr lang="vi-VN"/>
          </a:p>
        </p:txBody>
      </p:sp>
    </p:spTree>
    <p:extLst>
      <p:ext uri="{BB962C8B-B14F-4D97-AF65-F5344CB8AC3E}">
        <p14:creationId xmlns:p14="http://schemas.microsoft.com/office/powerpoint/2010/main" val="3078157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CB37673-96DB-7BDC-4BE9-AF747CC9AE37}"/>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B12F3346-6751-29C4-4427-87DB45277DBB}"/>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43165C60-22CA-EEA7-7461-89998624D9CE}"/>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0123B27-CC97-6BBC-72BB-4B076273C880}"/>
              </a:ext>
            </a:extLst>
          </p:cNvPr>
          <p:cNvSpPr>
            <a:spLocks noGrp="1"/>
          </p:cNvSpPr>
          <p:nvPr>
            <p:ph type="dt" sz="half" idx="10"/>
          </p:nvPr>
        </p:nvSpPr>
        <p:spPr/>
        <p:txBody>
          <a:bodyPr/>
          <a:lstStyle/>
          <a:p>
            <a:fld id="{908BB326-1ABF-412A-B1B5-663330E0AE7B}" type="datetimeFigureOut">
              <a:rPr lang="vi-VN" smtClean="0"/>
              <a:t>08/03/2024</a:t>
            </a:fld>
            <a:endParaRPr lang="vi-VN"/>
          </a:p>
        </p:txBody>
      </p:sp>
      <p:sp>
        <p:nvSpPr>
          <p:cNvPr id="6" name="Chỗ dành sẵn cho Chân trang 5">
            <a:extLst>
              <a:ext uri="{FF2B5EF4-FFF2-40B4-BE49-F238E27FC236}">
                <a16:creationId xmlns:a16="http://schemas.microsoft.com/office/drawing/2014/main" id="{6E697B67-818F-804B-1E9C-EE4A69F52A84}"/>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3BDD1C1B-6233-13F8-A74E-B1CC33431306}"/>
              </a:ext>
            </a:extLst>
          </p:cNvPr>
          <p:cNvSpPr>
            <a:spLocks noGrp="1"/>
          </p:cNvSpPr>
          <p:nvPr>
            <p:ph type="sldNum" sz="quarter" idx="12"/>
          </p:nvPr>
        </p:nvSpPr>
        <p:spPr/>
        <p:txBody>
          <a:bodyPr/>
          <a:lstStyle/>
          <a:p>
            <a:fld id="{F0967E31-1326-4D18-8D62-15E67059CC48}" type="slidenum">
              <a:rPr lang="vi-VN" smtClean="0"/>
              <a:t>‹#›</a:t>
            </a:fld>
            <a:endParaRPr lang="vi-VN"/>
          </a:p>
        </p:txBody>
      </p:sp>
    </p:spTree>
    <p:extLst>
      <p:ext uri="{BB962C8B-B14F-4D97-AF65-F5344CB8AC3E}">
        <p14:creationId xmlns:p14="http://schemas.microsoft.com/office/powerpoint/2010/main" val="198463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8057C8B-A3E5-EB5B-8E37-46E2F6F4D2DC}"/>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2C6F8EC8-13FF-3C5A-AAEA-FA16D98E71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D1DD3BC7-1DD9-E116-EC2B-519D3540EEB2}"/>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72571953-599C-7C74-3193-45E439B9FC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D575CAAC-256F-BCF5-F9BF-349E4144D029}"/>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54912A8B-F86F-09BF-1539-66AF9DCF2D00}"/>
              </a:ext>
            </a:extLst>
          </p:cNvPr>
          <p:cNvSpPr>
            <a:spLocks noGrp="1"/>
          </p:cNvSpPr>
          <p:nvPr>
            <p:ph type="dt" sz="half" idx="10"/>
          </p:nvPr>
        </p:nvSpPr>
        <p:spPr/>
        <p:txBody>
          <a:bodyPr/>
          <a:lstStyle/>
          <a:p>
            <a:fld id="{908BB326-1ABF-412A-B1B5-663330E0AE7B}" type="datetimeFigureOut">
              <a:rPr lang="vi-VN" smtClean="0"/>
              <a:t>08/03/2024</a:t>
            </a:fld>
            <a:endParaRPr lang="vi-VN"/>
          </a:p>
        </p:txBody>
      </p:sp>
      <p:sp>
        <p:nvSpPr>
          <p:cNvPr id="8" name="Chỗ dành sẵn cho Chân trang 7">
            <a:extLst>
              <a:ext uri="{FF2B5EF4-FFF2-40B4-BE49-F238E27FC236}">
                <a16:creationId xmlns:a16="http://schemas.microsoft.com/office/drawing/2014/main" id="{9BB567CC-8E33-A0BD-B5DB-877EB4070A9D}"/>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88C6AC75-C37D-4335-8476-8242E8C1F382}"/>
              </a:ext>
            </a:extLst>
          </p:cNvPr>
          <p:cNvSpPr>
            <a:spLocks noGrp="1"/>
          </p:cNvSpPr>
          <p:nvPr>
            <p:ph type="sldNum" sz="quarter" idx="12"/>
          </p:nvPr>
        </p:nvSpPr>
        <p:spPr/>
        <p:txBody>
          <a:bodyPr/>
          <a:lstStyle/>
          <a:p>
            <a:fld id="{F0967E31-1326-4D18-8D62-15E67059CC48}" type="slidenum">
              <a:rPr lang="vi-VN" smtClean="0"/>
              <a:t>‹#›</a:t>
            </a:fld>
            <a:endParaRPr lang="vi-VN"/>
          </a:p>
        </p:txBody>
      </p:sp>
    </p:spTree>
    <p:extLst>
      <p:ext uri="{BB962C8B-B14F-4D97-AF65-F5344CB8AC3E}">
        <p14:creationId xmlns:p14="http://schemas.microsoft.com/office/powerpoint/2010/main" val="3138320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9479623-C37E-5BEC-1025-F08AC5959EFF}"/>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FC4C0637-BCAB-49A7-EC77-C40FE5E30A52}"/>
              </a:ext>
            </a:extLst>
          </p:cNvPr>
          <p:cNvSpPr>
            <a:spLocks noGrp="1"/>
          </p:cNvSpPr>
          <p:nvPr>
            <p:ph type="dt" sz="half" idx="10"/>
          </p:nvPr>
        </p:nvSpPr>
        <p:spPr/>
        <p:txBody>
          <a:bodyPr/>
          <a:lstStyle/>
          <a:p>
            <a:fld id="{908BB326-1ABF-412A-B1B5-663330E0AE7B}" type="datetimeFigureOut">
              <a:rPr lang="vi-VN" smtClean="0"/>
              <a:t>08/03/2024</a:t>
            </a:fld>
            <a:endParaRPr lang="vi-VN"/>
          </a:p>
        </p:txBody>
      </p:sp>
      <p:sp>
        <p:nvSpPr>
          <p:cNvPr id="4" name="Chỗ dành sẵn cho Chân trang 3">
            <a:extLst>
              <a:ext uri="{FF2B5EF4-FFF2-40B4-BE49-F238E27FC236}">
                <a16:creationId xmlns:a16="http://schemas.microsoft.com/office/drawing/2014/main" id="{B8665B54-15D7-6E2A-EA85-3AEF0A32AF90}"/>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A0BA62D1-E105-9FE8-11BB-AF25C0FFA321}"/>
              </a:ext>
            </a:extLst>
          </p:cNvPr>
          <p:cNvSpPr>
            <a:spLocks noGrp="1"/>
          </p:cNvSpPr>
          <p:nvPr>
            <p:ph type="sldNum" sz="quarter" idx="12"/>
          </p:nvPr>
        </p:nvSpPr>
        <p:spPr/>
        <p:txBody>
          <a:bodyPr/>
          <a:lstStyle/>
          <a:p>
            <a:fld id="{F0967E31-1326-4D18-8D62-15E67059CC48}" type="slidenum">
              <a:rPr lang="vi-VN" smtClean="0"/>
              <a:t>‹#›</a:t>
            </a:fld>
            <a:endParaRPr lang="vi-VN"/>
          </a:p>
        </p:txBody>
      </p:sp>
    </p:spTree>
    <p:extLst>
      <p:ext uri="{BB962C8B-B14F-4D97-AF65-F5344CB8AC3E}">
        <p14:creationId xmlns:p14="http://schemas.microsoft.com/office/powerpoint/2010/main" val="3033437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3FFBC04E-5E10-DE08-1ABF-FF9F9DA59C27}"/>
              </a:ext>
            </a:extLst>
          </p:cNvPr>
          <p:cNvSpPr>
            <a:spLocks noGrp="1"/>
          </p:cNvSpPr>
          <p:nvPr>
            <p:ph type="dt" sz="half" idx="10"/>
          </p:nvPr>
        </p:nvSpPr>
        <p:spPr/>
        <p:txBody>
          <a:bodyPr/>
          <a:lstStyle/>
          <a:p>
            <a:fld id="{908BB326-1ABF-412A-B1B5-663330E0AE7B}" type="datetimeFigureOut">
              <a:rPr lang="vi-VN" smtClean="0"/>
              <a:t>08/03/2024</a:t>
            </a:fld>
            <a:endParaRPr lang="vi-VN"/>
          </a:p>
        </p:txBody>
      </p:sp>
      <p:sp>
        <p:nvSpPr>
          <p:cNvPr id="3" name="Chỗ dành sẵn cho Chân trang 2">
            <a:extLst>
              <a:ext uri="{FF2B5EF4-FFF2-40B4-BE49-F238E27FC236}">
                <a16:creationId xmlns:a16="http://schemas.microsoft.com/office/drawing/2014/main" id="{60709534-9AA2-0FF6-251C-ED729F24BA90}"/>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418A51FA-5A17-6E41-AD54-2CB8FEAAA65A}"/>
              </a:ext>
            </a:extLst>
          </p:cNvPr>
          <p:cNvSpPr>
            <a:spLocks noGrp="1"/>
          </p:cNvSpPr>
          <p:nvPr>
            <p:ph type="sldNum" sz="quarter" idx="12"/>
          </p:nvPr>
        </p:nvSpPr>
        <p:spPr/>
        <p:txBody>
          <a:bodyPr/>
          <a:lstStyle/>
          <a:p>
            <a:fld id="{F0967E31-1326-4D18-8D62-15E67059CC48}" type="slidenum">
              <a:rPr lang="vi-VN" smtClean="0"/>
              <a:t>‹#›</a:t>
            </a:fld>
            <a:endParaRPr lang="vi-VN"/>
          </a:p>
        </p:txBody>
      </p:sp>
    </p:spTree>
    <p:extLst>
      <p:ext uri="{BB962C8B-B14F-4D97-AF65-F5344CB8AC3E}">
        <p14:creationId xmlns:p14="http://schemas.microsoft.com/office/powerpoint/2010/main" val="1224676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980D956-2866-DE01-6BB8-0A601B93271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87BB6F55-AFC1-86C6-E428-07B1A92849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10EE5950-6DB5-E402-165F-EBD4A1EA4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94EA0CC-B2D5-56FC-E100-0EB8DD84C7FB}"/>
              </a:ext>
            </a:extLst>
          </p:cNvPr>
          <p:cNvSpPr>
            <a:spLocks noGrp="1"/>
          </p:cNvSpPr>
          <p:nvPr>
            <p:ph type="dt" sz="half" idx="10"/>
          </p:nvPr>
        </p:nvSpPr>
        <p:spPr/>
        <p:txBody>
          <a:bodyPr/>
          <a:lstStyle/>
          <a:p>
            <a:fld id="{908BB326-1ABF-412A-B1B5-663330E0AE7B}" type="datetimeFigureOut">
              <a:rPr lang="vi-VN" smtClean="0"/>
              <a:t>08/03/2024</a:t>
            </a:fld>
            <a:endParaRPr lang="vi-VN"/>
          </a:p>
        </p:txBody>
      </p:sp>
      <p:sp>
        <p:nvSpPr>
          <p:cNvPr id="6" name="Chỗ dành sẵn cho Chân trang 5">
            <a:extLst>
              <a:ext uri="{FF2B5EF4-FFF2-40B4-BE49-F238E27FC236}">
                <a16:creationId xmlns:a16="http://schemas.microsoft.com/office/drawing/2014/main" id="{B4C74894-4422-DBF4-F532-C7CB802E598E}"/>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89D92CB6-501E-278C-1D81-A9669C0A4977}"/>
              </a:ext>
            </a:extLst>
          </p:cNvPr>
          <p:cNvSpPr>
            <a:spLocks noGrp="1"/>
          </p:cNvSpPr>
          <p:nvPr>
            <p:ph type="sldNum" sz="quarter" idx="12"/>
          </p:nvPr>
        </p:nvSpPr>
        <p:spPr/>
        <p:txBody>
          <a:bodyPr/>
          <a:lstStyle/>
          <a:p>
            <a:fld id="{F0967E31-1326-4D18-8D62-15E67059CC48}" type="slidenum">
              <a:rPr lang="vi-VN" smtClean="0"/>
              <a:t>‹#›</a:t>
            </a:fld>
            <a:endParaRPr lang="vi-VN"/>
          </a:p>
        </p:txBody>
      </p:sp>
    </p:spTree>
    <p:extLst>
      <p:ext uri="{BB962C8B-B14F-4D97-AF65-F5344CB8AC3E}">
        <p14:creationId xmlns:p14="http://schemas.microsoft.com/office/powerpoint/2010/main" val="863923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EFE3EEE-13EF-33E2-4514-E0DD07A2C13E}"/>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6B096342-2C75-EE60-86D8-146C618661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66A295B6-E1F4-E7BB-1DDE-BA08A1525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63C18B6-D0D2-A34A-9390-59C4F2F5721F}"/>
              </a:ext>
            </a:extLst>
          </p:cNvPr>
          <p:cNvSpPr>
            <a:spLocks noGrp="1"/>
          </p:cNvSpPr>
          <p:nvPr>
            <p:ph type="dt" sz="half" idx="10"/>
          </p:nvPr>
        </p:nvSpPr>
        <p:spPr/>
        <p:txBody>
          <a:bodyPr/>
          <a:lstStyle/>
          <a:p>
            <a:fld id="{908BB326-1ABF-412A-B1B5-663330E0AE7B}" type="datetimeFigureOut">
              <a:rPr lang="vi-VN" smtClean="0"/>
              <a:t>08/03/2024</a:t>
            </a:fld>
            <a:endParaRPr lang="vi-VN"/>
          </a:p>
        </p:txBody>
      </p:sp>
      <p:sp>
        <p:nvSpPr>
          <p:cNvPr id="6" name="Chỗ dành sẵn cho Chân trang 5">
            <a:extLst>
              <a:ext uri="{FF2B5EF4-FFF2-40B4-BE49-F238E27FC236}">
                <a16:creationId xmlns:a16="http://schemas.microsoft.com/office/drawing/2014/main" id="{C63B34D3-3A9E-3928-A90D-9DA98B9530D4}"/>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3D3A35E6-81EA-21F1-3895-B633F571C6C4}"/>
              </a:ext>
            </a:extLst>
          </p:cNvPr>
          <p:cNvSpPr>
            <a:spLocks noGrp="1"/>
          </p:cNvSpPr>
          <p:nvPr>
            <p:ph type="sldNum" sz="quarter" idx="12"/>
          </p:nvPr>
        </p:nvSpPr>
        <p:spPr/>
        <p:txBody>
          <a:bodyPr/>
          <a:lstStyle/>
          <a:p>
            <a:fld id="{F0967E31-1326-4D18-8D62-15E67059CC48}" type="slidenum">
              <a:rPr lang="vi-VN" smtClean="0"/>
              <a:t>‹#›</a:t>
            </a:fld>
            <a:endParaRPr lang="vi-VN"/>
          </a:p>
        </p:txBody>
      </p:sp>
    </p:spTree>
    <p:extLst>
      <p:ext uri="{BB962C8B-B14F-4D97-AF65-F5344CB8AC3E}">
        <p14:creationId xmlns:p14="http://schemas.microsoft.com/office/powerpoint/2010/main" val="356002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E436C63F-7A47-5963-0E0E-FB5315E4C8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0D3EA1BA-3648-84CA-107C-AD316F7F18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654D75D-2645-55CE-C458-2A1B82AAAA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BB326-1ABF-412A-B1B5-663330E0AE7B}" type="datetimeFigureOut">
              <a:rPr lang="vi-VN" smtClean="0"/>
              <a:t>08/03/2024</a:t>
            </a:fld>
            <a:endParaRPr lang="vi-VN"/>
          </a:p>
        </p:txBody>
      </p:sp>
      <p:sp>
        <p:nvSpPr>
          <p:cNvPr id="5" name="Chỗ dành sẵn cho Chân trang 4">
            <a:extLst>
              <a:ext uri="{FF2B5EF4-FFF2-40B4-BE49-F238E27FC236}">
                <a16:creationId xmlns:a16="http://schemas.microsoft.com/office/drawing/2014/main" id="{EBFF4253-8F33-C5B5-857A-EFA8807AB2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E815939F-014B-8500-9258-551A6DDE6E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67E31-1326-4D18-8D62-15E67059CC48}" type="slidenum">
              <a:rPr lang="vi-VN" smtClean="0"/>
              <a:t>‹#›</a:t>
            </a:fld>
            <a:endParaRPr lang="vi-VN"/>
          </a:p>
        </p:txBody>
      </p:sp>
    </p:spTree>
    <p:extLst>
      <p:ext uri="{BB962C8B-B14F-4D97-AF65-F5344CB8AC3E}">
        <p14:creationId xmlns:p14="http://schemas.microsoft.com/office/powerpoint/2010/main" val="6140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6963" y="107355"/>
            <a:ext cx="8538064"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TIẾT 45: BÀI 18. GIỚI THIỆU VỀ THIẾT KẾ KỸ THUẬT</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334840" y="597877"/>
            <a:ext cx="5543550" cy="6049108"/>
          </a:xfrm>
          <a:prstGeom prst="rect">
            <a:avLst/>
          </a:prstGeom>
        </p:spPr>
      </p:pic>
      <p:pic>
        <p:nvPicPr>
          <p:cNvPr id="9" name="Picture 8"/>
          <p:cNvPicPr>
            <a:picLocks noChangeAspect="1"/>
          </p:cNvPicPr>
          <p:nvPr/>
        </p:nvPicPr>
        <p:blipFill>
          <a:blip r:embed="rId4"/>
          <a:stretch>
            <a:fillRect/>
          </a:stretch>
        </p:blipFill>
        <p:spPr>
          <a:xfrm>
            <a:off x="6095995" y="597877"/>
            <a:ext cx="5808790" cy="5864469"/>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951" y="0"/>
            <a:ext cx="10661715" cy="461665"/>
          </a:xfrm>
          <a:prstGeom prst="rect">
            <a:avLst/>
          </a:prstGeom>
          <a:noFill/>
        </p:spPr>
        <p:txBody>
          <a:bodyPr wrap="square" rtlCol="0">
            <a:spAutoFit/>
          </a:bodyPr>
          <a:lstStyle/>
          <a:p>
            <a:r>
              <a:rPr lang="en-US" sz="2400" b="1" i="1" dirty="0" err="1">
                <a:solidFill>
                  <a:srgbClr val="FF0000"/>
                </a:solidFill>
                <a:latin typeface="Times New Roman" panose="02020603050405020304" pitchFamily="18" charset="0"/>
                <a:cs typeface="Times New Roman" panose="02020603050405020304" pitchFamily="18" charset="0"/>
              </a:rPr>
              <a:t>Bảng</a:t>
            </a:r>
            <a:r>
              <a:rPr lang="en-US" sz="2400" b="1" i="1" dirty="0">
                <a:solidFill>
                  <a:srgbClr val="FF0000"/>
                </a:solidFill>
                <a:latin typeface="Times New Roman" panose="02020603050405020304" pitchFamily="18" charset="0"/>
                <a:cs typeface="Times New Roman" panose="02020603050405020304" pitchFamily="18" charset="0"/>
              </a:rPr>
              <a:t> 18.1. </a:t>
            </a:r>
            <a:r>
              <a:rPr lang="en-US" sz="2400" b="1" i="1" dirty="0" err="1">
                <a:solidFill>
                  <a:srgbClr val="FF0000"/>
                </a:solidFill>
                <a:latin typeface="Times New Roman" panose="02020603050405020304" pitchFamily="18" charset="0"/>
                <a:cs typeface="Times New Roman" panose="02020603050405020304" pitchFamily="18" charset="0"/>
              </a:rPr>
              <a:t>Một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số</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nghề</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liên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quan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đến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thiết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kế</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kỹ</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thuật</a:t>
            </a:r>
            <a:endParaRPr lang="en-US" sz="2400" b="1" i="1"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42802773"/>
              </p:ext>
            </p:extLst>
          </p:nvPr>
        </p:nvGraphicFramePr>
        <p:xfrm>
          <a:off x="305640" y="461665"/>
          <a:ext cx="11580719" cy="6035040"/>
        </p:xfrm>
        <a:graphic>
          <a:graphicData uri="http://schemas.openxmlformats.org/drawingml/2006/table">
            <a:tbl>
              <a:tblPr firstRow="1" firstCol="1" bandRow="1"/>
              <a:tblGrid>
                <a:gridCol w="544123">
                  <a:extLst>
                    <a:ext uri="{9D8B030D-6E8A-4147-A177-3AD203B41FA5}">
                      <a16:colId xmlns:a16="http://schemas.microsoft.com/office/drawing/2014/main" val="23510595"/>
                    </a:ext>
                  </a:extLst>
                </a:gridCol>
                <a:gridCol w="1201479">
                  <a:extLst>
                    <a:ext uri="{9D8B030D-6E8A-4147-A177-3AD203B41FA5}">
                      <a16:colId xmlns:a16="http://schemas.microsoft.com/office/drawing/2014/main" val="727523685"/>
                    </a:ext>
                  </a:extLst>
                </a:gridCol>
                <a:gridCol w="9835117">
                  <a:extLst>
                    <a:ext uri="{9D8B030D-6E8A-4147-A177-3AD203B41FA5}">
                      <a16:colId xmlns:a16="http://schemas.microsoft.com/office/drawing/2014/main" val="2142436057"/>
                    </a:ext>
                  </a:extLst>
                </a:gridCol>
              </a:tblGrid>
              <a:tr h="255995">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Tên nghề</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 số nhiệm vụ chủ yếu</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8737801"/>
                  </a:ext>
                </a:extLst>
              </a:tr>
              <a:tr h="588818">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 trúc sư xây dựng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và thiết kế các công trình như cầu đường, cảng, đường bộ, sân bay, đường sắt, kênh, cảng, hệ thống xử lý chất thải và kiểm soát lũ, công nghiệp và các toàn nhà lớn khác.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và chỉ rõ các biện pháp thi công, vật liệu, tiêu chuẩn chất lượng và chỉ đạo công việc xây dựng.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577725"/>
                  </a:ext>
                </a:extLst>
              </a:tr>
              <a:tr h="588818">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 trúc sư cảnh quan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27650"/>
                  </a:ext>
                </a:extLst>
              </a:tr>
              <a:tr h="706582">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 thiết kế và trang trí nội thất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Nghiên cứu và phân tích không gian, chức năng, hiệu quả, an toàn và yêu cầu thẩm mỹ.</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Xây dựng nội dung thiết kế cho nội thất của toàn nhà.</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vẽ tranh phong cảnh.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trang trí cho cửa sổ và các khu vực khác để quảng bá sản phẩm và dịch vụ.</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198787"/>
                  </a:ext>
                </a:extLst>
              </a:tr>
              <a:tr h="588818">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 thiết kế sản phẩm và may mặc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Hình thành các khái niệm thiết kế cho quần áo, dệt may, các sản phẩm công nghiệp, thương mại và tiêu dùng và đồ trang sức.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Chuẩn bị các phác thảo, sơ đồ, minh họa, kế hoạch, mẫu và mô hình để truyền đạt các khái niệm thiết kế.</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834595"/>
                  </a:ext>
                </a:extLst>
              </a:tr>
              <a:tr h="588818">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học, cơ khí</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thiết kế máy móc, công cụ sản xuất, khai thác, xây dựng, nông nghiệp và các mục đích công nghiệp khác.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và thiết kế các bộ phận không dùng điện của thiết bị hoặc sản phẩm như bộ xử lý văn bản, máy tính, dụng cụ chính xác, máy ảnh và máy chiếu.</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285570"/>
                  </a:ext>
                </a:extLst>
              </a:tr>
              <a:tr h="588818">
                <a:tc>
                  <a:txBody>
                    <a:bodyPr/>
                    <a:lstStyle/>
                    <a:p>
                      <a:pPr marL="0" marR="0" algn="ctr">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vũ</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trụ</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bay, bao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đòi</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may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phun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507961"/>
                  </a:ext>
                </a:extLst>
              </a:tr>
            </a:tbl>
          </a:graphicData>
        </a:graphic>
      </p:graphicFrame>
    </p:spTree>
    <p:extLst>
      <p:ext uri="{BB962C8B-B14F-4D97-AF65-F5344CB8AC3E}">
        <p14:creationId xmlns:p14="http://schemas.microsoft.com/office/powerpoint/2010/main" val="37863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46824" y="572390"/>
            <a:ext cx="11693912" cy="830997"/>
          </a:xfrm>
          <a:prstGeom prst="rect">
            <a:avLst/>
          </a:prstGeom>
        </p:spPr>
        <p:txBody>
          <a:bodyPr wrap="square">
            <a:spAutoFit/>
          </a:bodyPr>
          <a:lstStyle/>
          <a:p>
            <a:r>
              <a:rPr lang="en-US" sz="2400" b="1" i="1" dirty="0">
                <a:latin typeface="Times New Roman" panose="02020603050405020304" pitchFamily="18" charset="0"/>
                <a:cs typeface="Times New Roman" panose="02020603050405020304" pitchFamily="18" charset="0"/>
              </a:rPr>
              <a:t>1. </a:t>
            </a:r>
            <a:r>
              <a:rPr lang="en-US" sz="2400" b="1" i="1" dirty="0" err="1">
                <a:latin typeface="Times New Roman" panose="02020603050405020304" pitchFamily="18" charset="0"/>
                <a:cs typeface="Times New Roman" panose="02020603050405020304" pitchFamily="18" charset="0"/>
              </a:rPr>
              <a:t>Nêu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ví</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dụ</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một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phẩm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công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nghệ</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trong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em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chế</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tạo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cần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đến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vẽ</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thiết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kế</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sự</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phát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triển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phẩm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này</a:t>
            </a:r>
            <a:r>
              <a:rPr lang="en-US" sz="2400" b="1" i="1" dirty="0">
                <a:latin typeface="Times New Roman" panose="02020603050405020304" pitchFamily="18" charset="0"/>
                <a:cs typeface="Times New Roman" panose="02020603050405020304" pitchFamily="18" charset="0"/>
              </a:rPr>
              <a:t> do </a:t>
            </a:r>
            <a:r>
              <a:rPr lang="en-US" sz="2400" b="1" i="1" dirty="0" err="1">
                <a:latin typeface="Times New Roman" panose="02020603050405020304" pitchFamily="18" charset="0"/>
                <a:cs typeface="Times New Roman" panose="02020603050405020304" pitchFamily="18" charset="0"/>
              </a:rPr>
              <a:t>thiết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kế</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đem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lại</a:t>
            </a:r>
            <a:r>
              <a:rPr lang="en-US" sz="2400" b="1" i="1" dirty="0">
                <a:latin typeface="Times New Roman" panose="02020603050405020304" pitchFamily="18" charset="0"/>
                <a:cs typeface="Times New Roman" panose="02020603050405020304" pitchFamily="18" charset="0"/>
              </a:rPr>
              <a:t>.</a:t>
            </a:r>
          </a:p>
        </p:txBody>
      </p:sp>
      <p:sp>
        <p:nvSpPr>
          <p:cNvPr id="2" name="Rectangle 1"/>
          <p:cNvSpPr/>
          <p:nvPr/>
        </p:nvSpPr>
        <p:spPr>
          <a:xfrm>
            <a:off x="627176" y="1580432"/>
            <a:ext cx="10919782" cy="1200329"/>
          </a:xfrm>
          <a:prstGeom prst="rect">
            <a:avLst/>
          </a:prstGeom>
        </p:spPr>
        <p:txBody>
          <a:bodyPr wrap="square">
            <a:spAutoFit/>
          </a:bodyPr>
          <a:lstStyle/>
          <a:p>
            <a:pPr algn="ct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hiển</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sau</a:t>
            </a:r>
            <a:endParaRPr lang="en-US" sz="2400" i="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968534" y="2957806"/>
            <a:ext cx="8050491" cy="2118447"/>
          </a:xfrm>
          <a:prstGeom prst="rect">
            <a:avLst/>
          </a:prstGeom>
        </p:spPr>
      </p:pic>
      <p:sp>
        <p:nvSpPr>
          <p:cNvPr id="6" name="Rectangle 5"/>
          <p:cNvSpPr/>
          <p:nvPr/>
        </p:nvSpPr>
        <p:spPr>
          <a:xfrm>
            <a:off x="627176" y="5260920"/>
            <a:ext cx="10919782" cy="830997"/>
          </a:xfrm>
          <a:prstGeom prst="rect">
            <a:avLst/>
          </a:prstGeom>
        </p:spPr>
        <p:txBody>
          <a:bodyPr wrap="square">
            <a:spAutoFit/>
          </a:bodyPr>
          <a:lstStyle/>
          <a:p>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Nhờ</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gọn</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527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583" y="675221"/>
            <a:ext cx="11516923" cy="1200329"/>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2. </a:t>
            </a:r>
            <a:r>
              <a:rPr lang="en-US" sz="2400" b="1" i="1" dirty="0" err="1">
                <a:latin typeface="Times New Roman" panose="02020603050405020304" pitchFamily="18" charset="0"/>
                <a:cs typeface="Times New Roman" panose="02020603050405020304" pitchFamily="18" charset="0"/>
              </a:rPr>
              <a:t>Chọn</a:t>
            </a:r>
            <a:r>
              <a:rPr lang="en-US" sz="2400" b="1" i="1" dirty="0">
                <a:latin typeface="Times New Roman" panose="02020603050405020304" pitchFamily="18" charset="0"/>
                <a:cs typeface="Times New Roman" panose="02020603050405020304" pitchFamily="18" charset="0"/>
              </a:rPr>
              <a:t> 2 </a:t>
            </a:r>
            <a:r>
              <a:rPr lang="en-US" sz="2400" b="1" i="1" dirty="0" err="1">
                <a:latin typeface="Times New Roman" panose="02020603050405020304" pitchFamily="18" charset="0"/>
                <a:cs typeface="Times New Roman" panose="02020603050405020304" pitchFamily="18" charset="0"/>
              </a:rPr>
              <a:t>trong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số</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giới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thiệu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trong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Bảng</a:t>
            </a:r>
            <a:r>
              <a:rPr lang="en-US" sz="2400" b="1" i="1" dirty="0">
                <a:latin typeface="Times New Roman" panose="02020603050405020304" pitchFamily="18" charset="0"/>
                <a:cs typeface="Times New Roman" panose="02020603050405020304" pitchFamily="18" charset="0"/>
              </a:rPr>
              <a:t> 18.1, </a:t>
            </a:r>
            <a:r>
              <a:rPr lang="en-US" sz="2400" b="1" i="1" dirty="0" err="1">
                <a:latin typeface="Times New Roman" panose="02020603050405020304" pitchFamily="18" charset="0"/>
                <a:cs typeface="Times New Roman" panose="02020603050405020304" pitchFamily="18" charset="0"/>
              </a:rPr>
              <a:t>hãy</a:t>
            </a:r>
            <a:r>
              <a:rPr lang="en-US" sz="2400" b="1" i="1" dirty="0">
                <a:latin typeface="Times New Roman" panose="02020603050405020304" pitchFamily="18" charset="0"/>
                <a:cs typeface="Times New Roman" panose="02020603050405020304" pitchFamily="18" charset="0"/>
              </a:rPr>
              <a:t> so </a:t>
            </a:r>
            <a:r>
              <a:rPr lang="en-US" sz="2400" b="1" i="1" dirty="0" err="1">
                <a:latin typeface="Times New Roman" panose="02020603050405020304" pitchFamily="18" charset="0"/>
                <a:cs typeface="Times New Roman" panose="02020603050405020304" pitchFamily="18" charset="0"/>
              </a:rPr>
              <a:t>sánh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nhiệm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vụ</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chủ</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yếu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hai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đó</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tự</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đánh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giá</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thân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biết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em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có</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hứng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thú</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phù</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hợp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thực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hiện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nhiệm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vụ</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đó</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không</a:t>
            </a:r>
            <a:r>
              <a:rPr lang="en-US" sz="2400" b="1" i="1" dirty="0">
                <a:latin typeface="Times New Roman" panose="02020603050405020304" pitchFamily="18" charset="0"/>
                <a:cs typeface="Times New Roman" panose="02020603050405020304" pitchFamily="18" charset="0"/>
              </a:rPr>
              <a:t>?</a:t>
            </a:r>
          </a:p>
        </p:txBody>
      </p:sp>
      <p:sp>
        <p:nvSpPr>
          <p:cNvPr id="2" name="TextBox 2">
            <a:extLst>
              <a:ext uri="{FF2B5EF4-FFF2-40B4-BE49-F238E27FC236}">
                <a16:creationId xmlns:a16="http://schemas.microsoft.com/office/drawing/2014/main" id="{8B71E4A7-F3B7-7CCD-E918-2782597E14B2}"/>
              </a:ext>
            </a:extLst>
          </p:cNvPr>
          <p:cNvSpPr txBox="1"/>
          <p:nvPr/>
        </p:nvSpPr>
        <p:spPr>
          <a:xfrm>
            <a:off x="4627756" y="0"/>
            <a:ext cx="2732048"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LUYỆN TẬP</a:t>
            </a:r>
          </a:p>
        </p:txBody>
      </p:sp>
      <p:sp>
        <p:nvSpPr>
          <p:cNvPr id="3" name="Rectangle 3">
            <a:extLst>
              <a:ext uri="{FF2B5EF4-FFF2-40B4-BE49-F238E27FC236}">
                <a16:creationId xmlns:a16="http://schemas.microsoft.com/office/drawing/2014/main" id="{30A1BA79-05EA-27CB-6193-20FBF58B8F86}"/>
              </a:ext>
            </a:extLst>
          </p:cNvPr>
          <p:cNvSpPr/>
          <p:nvPr/>
        </p:nvSpPr>
        <p:spPr>
          <a:xfrm>
            <a:off x="602512" y="1745100"/>
            <a:ext cx="11188994" cy="4832092"/>
          </a:xfrm>
          <a:prstGeom prst="rect">
            <a:avLst/>
          </a:prstGeom>
        </p:spPr>
        <p:txBody>
          <a:bodyPr wrap="square">
            <a:spAutoFit/>
          </a:bodyPr>
          <a:lstStyle/>
          <a:p>
            <a:pPr algn="ctr"/>
            <a:r>
              <a:rPr lang="vi-VN" sz="2200" dirty="0">
                <a:solidFill>
                  <a:srgbClr val="0000FF"/>
                </a:solidFill>
                <a:latin typeface="Times New Roman" panose="02020603050405020304" pitchFamily="18" charset="0"/>
                <a:cs typeface="Times New Roman" panose="02020603050405020304" pitchFamily="18" charset="0"/>
              </a:rPr>
              <a:t>Trả lời:</a:t>
            </a:r>
          </a:p>
          <a:p>
            <a:pPr algn="just"/>
            <a:r>
              <a:rPr lang="vi-VN" sz="2200" dirty="0">
                <a:solidFill>
                  <a:srgbClr val="0000FF"/>
                </a:solidFill>
                <a:latin typeface="Times New Roman" panose="02020603050405020304" pitchFamily="18" charset="0"/>
                <a:cs typeface="Times New Roman" panose="02020603050405020304" pitchFamily="18" charset="0"/>
              </a:rPr>
              <a:t>- Hai nghề: nhà thiết kế và trang trí nội thất, kĩ sư vũ trụ hàng không</a:t>
            </a:r>
          </a:p>
          <a:p>
            <a:pPr algn="just"/>
            <a:r>
              <a:rPr lang="vi-VN" sz="2200" dirty="0">
                <a:solidFill>
                  <a:srgbClr val="0000FF"/>
                </a:solidFill>
                <a:latin typeface="Times New Roman" panose="02020603050405020304" pitchFamily="18" charset="0"/>
                <a:cs typeface="Times New Roman" panose="02020603050405020304" pitchFamily="18" charset="0"/>
              </a:rPr>
              <a:t>- Nhiệm vụ chủ yếu:</a:t>
            </a:r>
          </a:p>
          <a:p>
            <a:pPr algn="just"/>
            <a:r>
              <a:rPr lang="vi-VN" sz="2200" dirty="0">
                <a:solidFill>
                  <a:srgbClr val="0000FF"/>
                </a:solidFill>
                <a:latin typeface="Times New Roman" panose="02020603050405020304" pitchFamily="18" charset="0"/>
                <a:cs typeface="Times New Roman" panose="02020603050405020304" pitchFamily="18" charset="0"/>
              </a:rPr>
              <a:t>+ Nhà thiết kế và trang trí nội thất: Thiết kế và cải tạo nội thất (vẽ sơ đồ mặt bằng ban đầu cho đến việc đặt điểm nhấn trang trí cuối cùng), nâng cao vẻ ngoài, nâng cao chức năng của một căn phòng; giúp khách hàng quyết định phong cách, chọn bảng màu, mua đồ nội thất và trang bị phụ kiện, ...</a:t>
            </a:r>
          </a:p>
          <a:p>
            <a:pPr algn="just"/>
            <a:r>
              <a:rPr lang="vi-VN" sz="2200" dirty="0">
                <a:solidFill>
                  <a:srgbClr val="0000FF"/>
                </a:solidFill>
                <a:latin typeface="Times New Roman" panose="02020603050405020304" pitchFamily="18" charset="0"/>
                <a:cs typeface="Times New Roman" panose="02020603050405020304" pitchFamily="18" charset="0"/>
              </a:rPr>
              <a:t>+ Kĩ sư vũ trụ hàng không: Đánh giá các yêu cầu thiết kế, nghiên cứu, phát triển các kỹ thuật thiết kế, thực hiện các thiết kế và quy trình kiểm tra; tiến hành các nghiên cứu lý thuyết và thực tế; đo lường, cải thiện hiệu suất hoạt động của máy bay, các bộ phận hợp thành và hệ thống; tham gia vào các chuyến bay thử nghiệm, kiểm tra, đánh giá, sửa đổi các sản phẩm thử nghiệm khi có vấn đề phát sinh; phân tích các dữ liệu, áp dụng các quy tắc khoa học và công nghệ để chế tạo máy bay, các bộ phận hợp thành và thiết bị hỗ trợ; giám sát việc lắp ráp, lắp đặt; ...</a:t>
            </a:r>
          </a:p>
          <a:p>
            <a:pPr algn="just"/>
            <a:r>
              <a:rPr lang="vi-VN" sz="2200" dirty="0">
                <a:solidFill>
                  <a:srgbClr val="0000FF"/>
                </a:solidFill>
                <a:latin typeface="Times New Roman" panose="02020603050405020304" pitchFamily="18" charset="0"/>
                <a:cs typeface="Times New Roman" panose="02020603050405020304" pitchFamily="18" charset="0"/>
              </a:rPr>
              <a:t>- Em tự đánh giá bản thân có hứng thú, phù hợp với nghề thiết kế và trang trí nội thất</a:t>
            </a:r>
          </a:p>
        </p:txBody>
      </p:sp>
    </p:spTree>
    <p:extLst>
      <p:ext uri="{BB962C8B-B14F-4D97-AF65-F5344CB8AC3E}">
        <p14:creationId xmlns:p14="http://schemas.microsoft.com/office/powerpoint/2010/main" val="358668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60288472-35EF-CBD6-C9E4-E141B4B21A08}"/>
              </a:ext>
            </a:extLst>
          </p:cNvPr>
          <p:cNvGrpSpPr/>
          <p:nvPr/>
        </p:nvGrpSpPr>
        <p:grpSpPr>
          <a:xfrm>
            <a:off x="210507" y="1175622"/>
            <a:ext cx="11770964" cy="2832924"/>
            <a:chOff x="210507" y="1526497"/>
            <a:chExt cx="11770964" cy="2832924"/>
          </a:xfrm>
        </p:grpSpPr>
        <p:pic>
          <p:nvPicPr>
            <p:cNvPr id="5" name="Picture 4"/>
            <p:cNvPicPr>
              <a:picLocks noChangeAspect="1"/>
            </p:cNvPicPr>
            <p:nvPr/>
          </p:nvPicPr>
          <p:blipFill>
            <a:blip r:embed="rId2"/>
            <a:stretch>
              <a:fillRect/>
            </a:stretch>
          </p:blipFill>
          <p:spPr>
            <a:xfrm>
              <a:off x="210507" y="1526498"/>
              <a:ext cx="2859264" cy="2832923"/>
            </a:xfrm>
            <a:prstGeom prst="rect">
              <a:avLst/>
            </a:prstGeom>
          </p:spPr>
        </p:pic>
        <p:pic>
          <p:nvPicPr>
            <p:cNvPr id="6" name="Picture 5"/>
            <p:cNvPicPr>
              <a:picLocks noChangeAspect="1"/>
            </p:cNvPicPr>
            <p:nvPr/>
          </p:nvPicPr>
          <p:blipFill>
            <a:blip r:embed="rId3"/>
            <a:stretch>
              <a:fillRect/>
            </a:stretch>
          </p:blipFill>
          <p:spPr>
            <a:xfrm>
              <a:off x="3108297" y="1526497"/>
              <a:ext cx="3181739" cy="2737159"/>
            </a:xfrm>
            <a:prstGeom prst="rect">
              <a:avLst/>
            </a:prstGeom>
          </p:spPr>
        </p:pic>
        <p:pic>
          <p:nvPicPr>
            <p:cNvPr id="8" name="Picture 7"/>
            <p:cNvPicPr>
              <a:picLocks noChangeAspect="1"/>
            </p:cNvPicPr>
            <p:nvPr/>
          </p:nvPicPr>
          <p:blipFill>
            <a:blip r:embed="rId4"/>
            <a:stretch>
              <a:fillRect/>
            </a:stretch>
          </p:blipFill>
          <p:spPr>
            <a:xfrm>
              <a:off x="6251510" y="1547183"/>
              <a:ext cx="2827176" cy="2812238"/>
            </a:xfrm>
            <a:prstGeom prst="rect">
              <a:avLst/>
            </a:prstGeom>
          </p:spPr>
        </p:pic>
        <p:pic>
          <p:nvPicPr>
            <p:cNvPr id="9" name="Picture 8"/>
            <p:cNvPicPr>
              <a:picLocks noChangeAspect="1"/>
            </p:cNvPicPr>
            <p:nvPr/>
          </p:nvPicPr>
          <p:blipFill>
            <a:blip r:embed="rId5"/>
            <a:stretch>
              <a:fillRect/>
            </a:stretch>
          </p:blipFill>
          <p:spPr>
            <a:xfrm>
              <a:off x="9187826" y="1526497"/>
              <a:ext cx="2793645" cy="2812238"/>
            </a:xfrm>
            <a:prstGeom prst="rect">
              <a:avLst/>
            </a:prstGeom>
          </p:spPr>
        </p:pic>
      </p:grpSp>
      <p:pic>
        <p:nvPicPr>
          <p:cNvPr id="7" name="Picture 6"/>
          <p:cNvPicPr>
            <a:picLocks noChangeAspect="1"/>
          </p:cNvPicPr>
          <p:nvPr/>
        </p:nvPicPr>
        <p:blipFill>
          <a:blip r:embed="rId6"/>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467199"/>
            <a:ext cx="11693912" cy="830997"/>
          </a:xfrm>
          <a:prstGeom prst="rect">
            <a:avLst/>
          </a:prstGeom>
        </p:spPr>
        <p:txBody>
          <a:bodyPr wrap="square">
            <a:spAutoFit/>
          </a:bodyPr>
          <a:lstStyle/>
          <a:p>
            <a:r>
              <a:rPr lang="en-US" sz="2400" b="1" i="1" dirty="0">
                <a:latin typeface="Times New Roman" panose="02020603050405020304" pitchFamily="18" charset="0"/>
                <a:cs typeface="Times New Roman" panose="02020603050405020304" pitchFamily="18" charset="0"/>
              </a:rPr>
              <a:t>3. </a:t>
            </a:r>
            <a:r>
              <a:rPr lang="en-US" sz="2400" b="1" i="1" dirty="0" err="1">
                <a:latin typeface="Times New Roman" panose="02020603050405020304" pitchFamily="18" charset="0"/>
                <a:cs typeface="Times New Roman" panose="02020603050405020304" pitchFamily="18" charset="0"/>
              </a:rPr>
              <a:t>Hãy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sắp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xếp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phẩm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trong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Hình</a:t>
            </a:r>
            <a:r>
              <a:rPr lang="en-US" sz="2400" b="1" i="1" dirty="0">
                <a:latin typeface="Times New Roman" panose="02020603050405020304" pitchFamily="18" charset="0"/>
                <a:cs typeface="Times New Roman" panose="02020603050405020304" pitchFamily="18" charset="0"/>
              </a:rPr>
              <a:t> 13.4 </a:t>
            </a:r>
            <a:r>
              <a:rPr lang="en-US" sz="2400" b="1" i="1" dirty="0" err="1">
                <a:latin typeface="Times New Roman" panose="02020603050405020304" pitchFamily="18" charset="0"/>
                <a:cs typeface="Times New Roman" panose="02020603050405020304" pitchFamily="18" charset="0"/>
              </a:rPr>
              <a:t>theo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thứ</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tự</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thời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gian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xuất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hiện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biết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phẩm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thể</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hiện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vai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trò</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thiết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kế</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kĩ</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thuật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như</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thế</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nào</a:t>
            </a:r>
            <a:r>
              <a:rPr lang="en-US" sz="2400" b="1" i="1"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401216" y="3569449"/>
            <a:ext cx="10814180" cy="707886"/>
          </a:xfrm>
          <a:prstGeom prst="rect">
            <a:avLst/>
          </a:prstGeom>
          <a:noFill/>
        </p:spPr>
        <p:txBody>
          <a:bodyPr wrap="square" rtlCol="0">
            <a:spAutoFit/>
          </a:bodyPr>
          <a:lstStyle/>
          <a:p>
            <a:pPr marL="342900" indent="-342900">
              <a:buAutoNum type="alphaLcParenR"/>
            </a:pPr>
            <a:r>
              <a:rPr lang="en-US" sz="2000" i="1" dirty="0">
                <a:latin typeface="Times New Roman" panose="02020603050405020304" pitchFamily="18" charset="0"/>
                <a:cs typeface="Times New Roman" panose="02020603050405020304" pitchFamily="18" charset="0"/>
              </a:rPr>
              <a:t>                                                  b)                                            c)                                            d)</a:t>
            </a:r>
          </a:p>
          <a:p>
            <a:r>
              <a:rPr lang="en-US" dirty="0"/>
              <a:t>                                            </a:t>
            </a:r>
            <a:r>
              <a:rPr lang="en-US" sz="2000" b="1" i="1" dirty="0" err="1">
                <a:latin typeface="Times New Roman" panose="02020603050405020304" pitchFamily="18" charset="0"/>
                <a:cs typeface="Times New Roman" panose="02020603050405020304" pitchFamily="18" charset="0"/>
              </a:rPr>
              <a:t>Hình</a:t>
            </a:r>
            <a:r>
              <a:rPr lang="en-US" sz="2000" b="1" i="1" dirty="0">
                <a:latin typeface="Times New Roman" panose="02020603050405020304" pitchFamily="18" charset="0"/>
                <a:cs typeface="Times New Roman" panose="02020603050405020304" pitchFamily="18" charset="0"/>
              </a:rPr>
              <a:t> 13.4. </a:t>
            </a:r>
            <a:r>
              <a:rPr lang="en-US" sz="2000" b="1" i="1" dirty="0" err="1">
                <a:latin typeface="Times New Roman" panose="02020603050405020304" pitchFamily="18" charset="0"/>
                <a:cs typeface="Times New Roman" panose="02020603050405020304" pitchFamily="18" charset="0"/>
              </a:rPr>
              <a:t>Các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loại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máy</a:t>
            </a:r>
            <a:r>
              <a:rPr lang="en-US" sz="2000" b="1" i="1" dirty="0">
                <a:latin typeface="Times New Roman" panose="02020603050405020304" pitchFamily="18" charset="0"/>
                <a:cs typeface="Times New Roman" panose="02020603050405020304" pitchFamily="18" charset="0"/>
              </a:rPr>
              <a:t> may</a:t>
            </a:r>
          </a:p>
        </p:txBody>
      </p:sp>
      <p:sp>
        <p:nvSpPr>
          <p:cNvPr id="11" name="Rectangle 1">
            <a:extLst>
              <a:ext uri="{FF2B5EF4-FFF2-40B4-BE49-F238E27FC236}">
                <a16:creationId xmlns:a16="http://schemas.microsoft.com/office/drawing/2014/main" id="{96B26F2F-8D70-5F02-6428-DDC7176D79F4}"/>
              </a:ext>
            </a:extLst>
          </p:cNvPr>
          <p:cNvSpPr/>
          <p:nvPr/>
        </p:nvSpPr>
        <p:spPr>
          <a:xfrm>
            <a:off x="401216" y="4328697"/>
            <a:ext cx="11541729" cy="2462213"/>
          </a:xfrm>
          <a:prstGeom prst="rect">
            <a:avLst/>
          </a:prstGeom>
        </p:spPr>
        <p:txBody>
          <a:bodyPr wrap="square">
            <a:spAutoFit/>
          </a:bodyPr>
          <a:lstStyle/>
          <a:p>
            <a:pPr algn="ctr"/>
            <a:r>
              <a:rPr lang="vi-VN" sz="2200" i="1" dirty="0">
                <a:solidFill>
                  <a:srgbClr val="0000FF"/>
                </a:solidFill>
                <a:latin typeface="Times New Roman" panose="02020603050405020304" pitchFamily="18" charset="0"/>
                <a:cs typeface="Times New Roman" panose="02020603050405020304" pitchFamily="18" charset="0"/>
              </a:rPr>
              <a:t>Trả lời: </a:t>
            </a:r>
          </a:p>
          <a:p>
            <a:r>
              <a:rPr lang="vi-VN" sz="2200" i="1" dirty="0">
                <a:solidFill>
                  <a:srgbClr val="0000FF"/>
                </a:solidFill>
                <a:latin typeface="Times New Roman" panose="02020603050405020304" pitchFamily="18" charset="0"/>
                <a:cs typeface="Times New Roman" panose="02020603050405020304" pitchFamily="18" charset="0"/>
              </a:rPr>
              <a:t>a) → d) → b) → c).</a:t>
            </a:r>
          </a:p>
          <a:p>
            <a:r>
              <a:rPr lang="vi-VN" sz="2200" i="1" dirty="0">
                <a:solidFill>
                  <a:srgbClr val="0000FF"/>
                </a:solidFill>
                <a:latin typeface="Times New Roman" panose="02020603050405020304" pitchFamily="18" charset="0"/>
                <a:cs typeface="Times New Roman" panose="02020603050405020304" pitchFamily="18" charset="0"/>
              </a:rPr>
              <a:t>- Phát triển sản phẩm: Quá trình thiết kế kĩ thuật cải tiến những sản phẩm đã có, giúp sản phẩm trở nên thuận tiện hơn cho người sử dụng.</a:t>
            </a:r>
          </a:p>
          <a:p>
            <a:r>
              <a:rPr lang="vi-VN" sz="2200" i="1" dirty="0">
                <a:solidFill>
                  <a:srgbClr val="0000FF"/>
                </a:solidFill>
                <a:latin typeface="Times New Roman" panose="02020603050405020304" pitchFamily="18" charset="0"/>
                <a:cs typeface="Times New Roman" panose="02020603050405020304" pitchFamily="18" charset="0"/>
              </a:rPr>
              <a:t>- Phát triển công nghệ: Trong quá trình thiết kế kĩ thuật, nhà thiết kế sử dụng những giải pháp công nghệ mới nhất để gia tăng chất lượng và năng suất của sản phẩm, qua đó giúp công nghệ ngày càng phát triển.</a:t>
            </a:r>
          </a:p>
        </p:txBody>
      </p:sp>
    </p:spTree>
    <p:extLst>
      <p:ext uri="{BB962C8B-B14F-4D97-AF65-F5344CB8AC3E}">
        <p14:creationId xmlns:p14="http://schemas.microsoft.com/office/powerpoint/2010/main" val="146772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2246769"/>
          </a:xfrm>
          <a:prstGeom prst="rect">
            <a:avLst/>
          </a:prstGeom>
        </p:spPr>
        <p:txBody>
          <a:bodyPr wrap="square">
            <a:spAutoFit/>
          </a:bodyPr>
          <a:lstStyle/>
          <a:p>
            <a:r>
              <a:rPr lang="nl-NL" sz="2800" b="1">
                <a:latin typeface="Times New Roman" panose="02020603050405020304" pitchFamily="18" charset="0"/>
                <a:cs typeface="Times New Roman" panose="02020603050405020304" pitchFamily="18" charset="0"/>
              </a:rPr>
              <a:t>1.</a:t>
            </a:r>
            <a:r>
              <a:rPr lang="en-US" sz="2800" b="1">
                <a:latin typeface="Times New Roman" panose="02020603050405020304" pitchFamily="18" charset="0"/>
                <a:cs typeface="Times New Roman" panose="02020603050405020304" pitchFamily="18" charset="0"/>
              </a:rPr>
              <a:t>Hãy chọn một sản phẩm trong đời sống gia đình em và nêu các ngành nghề liên quan đến thiết kế sản phẩm đó.</a:t>
            </a:r>
          </a:p>
          <a:p>
            <a:r>
              <a:rPr lang="en-US" sz="2800" b="1">
                <a:latin typeface="Times New Roman" panose="02020603050405020304" pitchFamily="18" charset="0"/>
                <a:cs typeface="Times New Roman" panose="02020603050405020304" pitchFamily="18" charset="0"/>
              </a:rPr>
              <a:t>2.  Lựa chọn một sản phẩm trong gia đình, hãy tìm hiểu lịch sử ra đời, các phiên bản trước đó của sản phẩm để thấy sự phát triển của sản phẩm theo thời gian. </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830997"/>
          </a:xfrm>
          <a:prstGeom prst="rect">
            <a:avLst/>
          </a:prstGeom>
        </p:spPr>
        <p:txBody>
          <a:bodyPr wrap="square">
            <a:spAutoFit/>
          </a:bodyPr>
          <a:lstStyle/>
          <a:p>
            <a:r>
              <a:rPr lang="nl-NL" sz="2400" b="1" i="1" dirty="0">
                <a:latin typeface="Times New Roman" panose="02020603050405020304" pitchFamily="18" charset="0"/>
                <a:cs typeface="Times New Roman" panose="02020603050405020304" pitchFamily="18" charset="0"/>
              </a:rPr>
              <a:t>1. </a:t>
            </a:r>
            <a:r>
              <a:rPr lang="en-US" sz="2400" b="1" i="1" dirty="0" err="1">
                <a:latin typeface="Times New Roman" panose="02020603050405020304" pitchFamily="18" charset="0"/>
                <a:cs typeface="Times New Roman" panose="02020603050405020304" pitchFamily="18" charset="0"/>
              </a:rPr>
              <a:t>Hãy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chọn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một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phẩm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trong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đời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sống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em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nêu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ngành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liên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quan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đến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thiết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kế</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phẩm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đó</a:t>
            </a:r>
            <a:r>
              <a:rPr lang="en-US" sz="2400" b="1" i="1" dirty="0">
                <a:latin typeface="Times New Roman" panose="02020603050405020304" pitchFamily="18" charset="0"/>
                <a:cs typeface="Times New Roman" panose="02020603050405020304" pitchFamily="18" charset="0"/>
              </a:rPr>
              <a:t>.</a:t>
            </a:r>
          </a:p>
        </p:txBody>
      </p:sp>
      <p:sp>
        <p:nvSpPr>
          <p:cNvPr id="2" name="Rectangle 1"/>
          <p:cNvSpPr/>
          <p:nvPr/>
        </p:nvSpPr>
        <p:spPr>
          <a:xfrm>
            <a:off x="1399520" y="1525612"/>
            <a:ext cx="9857947" cy="2308324"/>
          </a:xfrm>
          <a:prstGeom prst="rect">
            <a:avLst/>
          </a:prstGeom>
        </p:spPr>
        <p:txBody>
          <a:bodyPr wrap="square">
            <a:spAutoFit/>
          </a:bodyPr>
          <a:lstStyle/>
          <a:p>
            <a:pPr algn="ctr"/>
            <a:r>
              <a:rPr lang="vi-VN" sz="2400" i="1" dirty="0">
                <a:solidFill>
                  <a:srgbClr val="0000FF"/>
                </a:solidFill>
                <a:latin typeface="Times New Roman" panose="02020603050405020304" pitchFamily="18" charset="0"/>
                <a:cs typeface="Times New Roman" panose="02020603050405020304" pitchFamily="18" charset="0"/>
              </a:rPr>
              <a:t>Trả lời: </a:t>
            </a:r>
          </a:p>
          <a:p>
            <a:pPr algn="just"/>
            <a:r>
              <a:rPr lang="vi-VN" sz="2400" i="1" dirty="0">
                <a:solidFill>
                  <a:srgbClr val="0000FF"/>
                </a:solidFill>
                <a:latin typeface="Times New Roman" panose="02020603050405020304" pitchFamily="18" charset="0"/>
                <a:cs typeface="Times New Roman" panose="02020603050405020304" pitchFamily="18" charset="0"/>
              </a:rPr>
              <a:t>Ngành nghề liên quan đến thiết kế điện thoại:</a:t>
            </a:r>
          </a:p>
          <a:p>
            <a:pPr algn="just"/>
            <a:r>
              <a:rPr lang="vi-VN" sz="2400" i="1" dirty="0">
                <a:solidFill>
                  <a:srgbClr val="0000FF"/>
                </a:solidFill>
                <a:latin typeface="Times New Roman" panose="02020603050405020304" pitchFamily="18" charset="0"/>
                <a:cs typeface="Times New Roman" panose="02020603050405020304" pitchFamily="18" charset="0"/>
              </a:rPr>
              <a:t>Kĩ sư điện tử, kĩ thuật viên kĩ thuật điện tử: Thiết kế mạch, hệ thống điện tử và linh kiện điện tử sử dụng trong điện thoại.</a:t>
            </a:r>
          </a:p>
          <a:p>
            <a:pPr algn="just"/>
            <a:r>
              <a:rPr lang="vi-VN" sz="2400" i="1" dirty="0">
                <a:solidFill>
                  <a:srgbClr val="0000FF"/>
                </a:solidFill>
                <a:latin typeface="Times New Roman" panose="02020603050405020304" pitchFamily="18" charset="0"/>
                <a:cs typeface="Times New Roman" panose="02020603050405020304" pitchFamily="18" charset="0"/>
              </a:rPr>
              <a:t>Kĩ sư cơ khí, kĩ thuật viên kĩ thuật cơ khí: Thiết kế máy móc, công cụ phục vụ chế tạo linh kiện trong điện thoại.</a:t>
            </a:r>
          </a:p>
        </p:txBody>
      </p:sp>
    </p:spTree>
    <p:extLst>
      <p:ext uri="{BB962C8B-B14F-4D97-AF65-F5344CB8AC3E}">
        <p14:creationId xmlns:p14="http://schemas.microsoft.com/office/powerpoint/2010/main" val="34949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830997"/>
          </a:xfrm>
          <a:prstGeom prst="rect">
            <a:avLst/>
          </a:prstGeom>
        </p:spPr>
        <p:txBody>
          <a:bodyPr wrap="square">
            <a:spAutoFit/>
          </a:bodyPr>
          <a:lstStyle/>
          <a:p>
            <a:r>
              <a:rPr lang="en-US" sz="2400" b="1" i="1" dirty="0">
                <a:latin typeface="Times New Roman" panose="02020603050405020304" pitchFamily="18" charset="0"/>
                <a:cs typeface="Times New Roman" panose="02020603050405020304" pitchFamily="18" charset="0"/>
              </a:rPr>
              <a:t>2.  </a:t>
            </a:r>
            <a:r>
              <a:rPr lang="en-US" sz="2400" b="1" i="1" dirty="0" err="1">
                <a:latin typeface="Times New Roman" panose="02020603050405020304" pitchFamily="18" charset="0"/>
                <a:cs typeface="Times New Roman" panose="02020603050405020304" pitchFamily="18" charset="0"/>
              </a:rPr>
              <a:t>Lựa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chọn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một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phẩm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trong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hãy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tìm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hiểu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lịch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sử</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ra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đời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phiên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trước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đó</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phẩm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để</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thấy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sự</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phát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triển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phẩm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theo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thời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gian</a:t>
            </a:r>
            <a:r>
              <a:rPr lang="en-US" sz="2400" b="1" i="1" dirty="0">
                <a:latin typeface="Times New Roman" panose="02020603050405020304" pitchFamily="18" charset="0"/>
                <a:cs typeface="Times New Roman" panose="02020603050405020304" pitchFamily="18" charset="0"/>
              </a:rPr>
              <a:t>. </a:t>
            </a:r>
          </a:p>
        </p:txBody>
      </p:sp>
      <p:sp>
        <p:nvSpPr>
          <p:cNvPr id="2" name="Rectangle 1"/>
          <p:cNvSpPr/>
          <p:nvPr/>
        </p:nvSpPr>
        <p:spPr>
          <a:xfrm>
            <a:off x="1059277" y="1589408"/>
            <a:ext cx="9857947" cy="2308324"/>
          </a:xfrm>
          <a:prstGeom prst="rect">
            <a:avLst/>
          </a:prstGeom>
        </p:spPr>
        <p:txBody>
          <a:bodyPr wrap="square">
            <a:spAutoFit/>
          </a:bodyPr>
          <a:lstStyle/>
          <a:p>
            <a:pPr algn="ctr"/>
            <a:r>
              <a:rPr lang="vi-VN" sz="2400" i="1" dirty="0">
                <a:solidFill>
                  <a:srgbClr val="0000FF"/>
                </a:solidFill>
                <a:latin typeface="Times New Roman" panose="02020603050405020304" pitchFamily="18" charset="0"/>
                <a:cs typeface="Times New Roman" panose="02020603050405020304" pitchFamily="18" charset="0"/>
              </a:rPr>
              <a:t>TRẢ LỜI: </a:t>
            </a:r>
          </a:p>
          <a:p>
            <a:r>
              <a:rPr lang="vi-VN" sz="2400" i="1" dirty="0">
                <a:solidFill>
                  <a:srgbClr val="0000FF"/>
                </a:solidFill>
                <a:latin typeface="Times New Roman" panose="02020603050405020304" pitchFamily="18" charset="0"/>
                <a:cs typeface="Times New Roman" panose="02020603050405020304" pitchFamily="18" charset="0"/>
              </a:rPr>
              <a:t>Sản phẩm: ti vi</a:t>
            </a:r>
          </a:p>
          <a:p>
            <a:r>
              <a:rPr lang="vi-VN" sz="2400" i="1" dirty="0">
                <a:solidFill>
                  <a:srgbClr val="0000FF"/>
                </a:solidFill>
                <a:latin typeface="Times New Roman" panose="02020603050405020304" pitchFamily="18" charset="0"/>
                <a:cs typeface="Times New Roman" panose="02020603050405020304" pitchFamily="18" charset="0"/>
              </a:rPr>
              <a:t>Lịch sử ra đời: từ năm 1920 đến nay</a:t>
            </a:r>
          </a:p>
          <a:p>
            <a:r>
              <a:rPr lang="vi-VN" sz="2400" i="1" dirty="0">
                <a:solidFill>
                  <a:srgbClr val="0000FF"/>
                </a:solidFill>
                <a:latin typeface="Times New Roman" panose="02020603050405020304" pitchFamily="18" charset="0"/>
                <a:cs typeface="Times New Roman" panose="02020603050405020304" pitchFamily="18" charset="0"/>
              </a:rPr>
              <a:t>+ Giai đoạn 1920: từ những chiếc </a:t>
            </a:r>
            <a:r>
              <a:rPr lang="vi-VN" sz="2400" i="1" dirty="0" err="1">
                <a:solidFill>
                  <a:srgbClr val="0000FF"/>
                </a:solidFill>
                <a:latin typeface="Times New Roman" panose="02020603050405020304" pitchFamily="18" charset="0"/>
                <a:cs typeface="Times New Roman" panose="02020603050405020304" pitchFamily="18" charset="0"/>
              </a:rPr>
              <a:t>radio</a:t>
            </a:r>
            <a:r>
              <a:rPr lang="vi-VN" sz="2400" i="1" dirty="0">
                <a:solidFill>
                  <a:srgbClr val="0000FF"/>
                </a:solidFill>
                <a:latin typeface="Times New Roman" panose="02020603050405020304" pitchFamily="18" charset="0"/>
                <a:cs typeface="Times New Roman" panose="02020603050405020304" pitchFamily="18" charset="0"/>
              </a:rPr>
              <a:t> có hình ảnh đến hình ảnh có màu</a:t>
            </a:r>
          </a:p>
          <a:p>
            <a:r>
              <a:rPr lang="vi-VN" sz="2400" i="1" dirty="0">
                <a:solidFill>
                  <a:srgbClr val="0000FF"/>
                </a:solidFill>
                <a:latin typeface="Times New Roman" panose="02020603050405020304" pitchFamily="18" charset="0"/>
                <a:cs typeface="Times New Roman" panose="02020603050405020304" pitchFamily="18" charset="0"/>
              </a:rPr>
              <a:t>+ Giai đoạn 1930: sản xuất và bán những chiếc ti vi đầu tiên</a:t>
            </a:r>
          </a:p>
          <a:p>
            <a:r>
              <a:rPr lang="vi-VN" sz="2400" i="1" dirty="0">
                <a:solidFill>
                  <a:srgbClr val="0000FF"/>
                </a:solidFill>
                <a:latin typeface="Times New Roman" panose="02020603050405020304" pitchFamily="18" charset="0"/>
                <a:cs typeface="Times New Roman" panose="02020603050405020304" pitchFamily="18" charset="0"/>
              </a:rPr>
              <a:t>+ Giai đoạn 1940: điều khiển từ xa có dây chỉ có chức năng phóng to hình ảnh</a:t>
            </a:r>
          </a:p>
        </p:txBody>
      </p:sp>
    </p:spTree>
    <p:extLst>
      <p:ext uri="{BB962C8B-B14F-4D97-AF65-F5344CB8AC3E}">
        <p14:creationId xmlns:p14="http://schemas.microsoft.com/office/powerpoint/2010/main" val="329162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Không Khí đơn Giản Hình Học Poster Công Ty Ppt Nền, Tối Giản, Không Khí,  Hình Học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7"/>
          <p:cNvSpPr txBox="1">
            <a:spLocks noChangeArrowheads="1"/>
          </p:cNvSpPr>
          <p:nvPr/>
        </p:nvSpPr>
        <p:spPr bwMode="auto">
          <a:xfrm>
            <a:off x="2057400" y="2705100"/>
            <a:ext cx="80772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457200" indent="-457200" eaLnBrk="1" hangingPunct="1">
              <a:spcBef>
                <a:spcPct val="50000"/>
              </a:spcBef>
              <a:buFontTx/>
              <a:buChar char="-"/>
            </a:pPr>
            <a:r>
              <a:rPr lang="en-US" altLang="vi-VN" sz="2800" b="1" dirty="0">
                <a:solidFill>
                  <a:schemeClr val="tx2"/>
                </a:solidFill>
                <a:cs typeface="Arial" panose="020B0604020202020204" pitchFamily="34" charset="0"/>
              </a:rPr>
              <a:t>Học thuộc bài</a:t>
            </a:r>
          </a:p>
          <a:p>
            <a:pPr marL="457200" indent="-457200" eaLnBrk="1" hangingPunct="1">
              <a:spcBef>
                <a:spcPct val="50000"/>
              </a:spcBef>
              <a:buFontTx/>
              <a:buChar char="-"/>
            </a:pPr>
            <a:r>
              <a:rPr lang="en-US" altLang="vi-VN" sz="2800" b="1" dirty="0" err="1">
                <a:solidFill>
                  <a:schemeClr val="tx2"/>
                </a:solidFill>
                <a:cs typeface="Arial" panose="020B0604020202020204" pitchFamily="34" charset="0"/>
              </a:rPr>
              <a:t>Đọc</a:t>
            </a:r>
            <a:r>
              <a:rPr lang="en-US" altLang="vi-VN" sz="2800" b="1" dirty="0">
                <a:solidFill>
                  <a:schemeClr val="tx2"/>
                </a:solidFill>
                <a:cs typeface="Arial" panose="020B0604020202020204" pitchFamily="34" charset="0"/>
              </a:rPr>
              <a:t> trước </a:t>
            </a:r>
            <a:r>
              <a:rPr lang="en-US" altLang="vi-VN" sz="2800" b="1" dirty="0" err="1">
                <a:solidFill>
                  <a:schemeClr val="tx2"/>
                </a:solidFill>
                <a:cs typeface="Arial" panose="020B0604020202020204" pitchFamily="34" charset="0"/>
              </a:rPr>
              <a:t>bài</a:t>
            </a:r>
            <a:r>
              <a:rPr lang="en-US" altLang="vi-VN" sz="2800" b="1" dirty="0">
                <a:solidFill>
                  <a:schemeClr val="tx2"/>
                </a:solidFill>
                <a:cs typeface="Arial" panose="020B0604020202020204" pitchFamily="34" charset="0"/>
              </a:rPr>
              <a:t> 19: </a:t>
            </a:r>
            <a:r>
              <a:rPr lang="en-US" altLang="vi-VN" sz="2800" b="1" dirty="0" err="1">
                <a:solidFill>
                  <a:schemeClr val="tx2"/>
                </a:solidFill>
                <a:cs typeface="Arial" panose="020B0604020202020204" pitchFamily="34" charset="0"/>
              </a:rPr>
              <a:t>Các</a:t>
            </a:r>
            <a:r>
              <a:rPr lang="en-US" altLang="vi-VN" sz="2800" b="1" dirty="0">
                <a:solidFill>
                  <a:schemeClr val="tx2"/>
                </a:solidFill>
                <a:cs typeface="Arial" panose="020B0604020202020204" pitchFamily="34" charset="0"/>
              </a:rPr>
              <a:t> </a:t>
            </a:r>
            <a:r>
              <a:rPr lang="en-US" altLang="vi-VN" sz="2800" b="1" dirty="0" err="1">
                <a:solidFill>
                  <a:schemeClr val="tx2"/>
                </a:solidFill>
                <a:cs typeface="Arial" panose="020B0604020202020204" pitchFamily="34" charset="0"/>
              </a:rPr>
              <a:t>bước</a:t>
            </a:r>
            <a:r>
              <a:rPr lang="en-US" altLang="vi-VN" sz="2800" b="1" dirty="0">
                <a:solidFill>
                  <a:schemeClr val="tx2"/>
                </a:solidFill>
                <a:cs typeface="Arial" panose="020B0604020202020204" pitchFamily="34" charset="0"/>
              </a:rPr>
              <a:t> </a:t>
            </a:r>
            <a:r>
              <a:rPr lang="en-US" altLang="vi-VN" sz="2800" b="1" dirty="0" err="1">
                <a:solidFill>
                  <a:schemeClr val="tx2"/>
                </a:solidFill>
                <a:cs typeface="Arial" panose="020B0604020202020204" pitchFamily="34" charset="0"/>
              </a:rPr>
              <a:t>cơ</a:t>
            </a:r>
            <a:r>
              <a:rPr lang="en-US" altLang="vi-VN" sz="2800" b="1" dirty="0">
                <a:solidFill>
                  <a:schemeClr val="tx2"/>
                </a:solidFill>
                <a:cs typeface="Arial" panose="020B0604020202020204" pitchFamily="34" charset="0"/>
              </a:rPr>
              <a:t> </a:t>
            </a:r>
            <a:r>
              <a:rPr lang="en-US" altLang="vi-VN" sz="2800" b="1" dirty="0" err="1">
                <a:solidFill>
                  <a:schemeClr val="tx2"/>
                </a:solidFill>
                <a:cs typeface="Arial" panose="020B0604020202020204" pitchFamily="34" charset="0"/>
              </a:rPr>
              <a:t>bản</a:t>
            </a:r>
            <a:r>
              <a:rPr lang="en-US" altLang="vi-VN" sz="2800" b="1" dirty="0">
                <a:solidFill>
                  <a:schemeClr val="tx2"/>
                </a:solidFill>
                <a:cs typeface="Arial" panose="020B0604020202020204" pitchFamily="34" charset="0"/>
              </a:rPr>
              <a:t> </a:t>
            </a:r>
            <a:r>
              <a:rPr lang="en-US" altLang="vi-VN" sz="2800" b="1" dirty="0" err="1">
                <a:solidFill>
                  <a:schemeClr val="tx2"/>
                </a:solidFill>
                <a:cs typeface="Arial" panose="020B0604020202020204" pitchFamily="34" charset="0"/>
              </a:rPr>
              <a:t>trong</a:t>
            </a:r>
            <a:r>
              <a:rPr lang="en-US" altLang="vi-VN" sz="2800" b="1" dirty="0">
                <a:solidFill>
                  <a:schemeClr val="tx2"/>
                </a:solidFill>
                <a:cs typeface="Arial" panose="020B0604020202020204" pitchFamily="34" charset="0"/>
              </a:rPr>
              <a:t> </a:t>
            </a:r>
            <a:r>
              <a:rPr lang="en-US" altLang="vi-VN" sz="2800" b="1" dirty="0" err="1">
                <a:solidFill>
                  <a:schemeClr val="tx2"/>
                </a:solidFill>
                <a:cs typeface="Arial" panose="020B0604020202020204" pitchFamily="34" charset="0"/>
              </a:rPr>
              <a:t>thiết</a:t>
            </a:r>
            <a:r>
              <a:rPr lang="en-US" altLang="vi-VN" sz="2800" b="1" dirty="0">
                <a:solidFill>
                  <a:schemeClr val="tx2"/>
                </a:solidFill>
                <a:cs typeface="Arial" panose="020B0604020202020204" pitchFamily="34" charset="0"/>
              </a:rPr>
              <a:t> </a:t>
            </a:r>
            <a:r>
              <a:rPr lang="en-US" altLang="vi-VN" sz="2800" b="1" dirty="0" err="1">
                <a:solidFill>
                  <a:schemeClr val="tx2"/>
                </a:solidFill>
                <a:cs typeface="Arial" panose="020B0604020202020204" pitchFamily="34" charset="0"/>
              </a:rPr>
              <a:t>kế</a:t>
            </a:r>
            <a:r>
              <a:rPr lang="en-US" altLang="vi-VN" sz="2800" b="1" dirty="0">
                <a:solidFill>
                  <a:schemeClr val="tx2"/>
                </a:solidFill>
                <a:cs typeface="Arial" panose="020B0604020202020204" pitchFamily="34" charset="0"/>
              </a:rPr>
              <a:t> </a:t>
            </a:r>
            <a:r>
              <a:rPr lang="en-US" altLang="vi-VN" sz="2800" b="1" dirty="0" err="1">
                <a:solidFill>
                  <a:schemeClr val="tx2"/>
                </a:solidFill>
                <a:cs typeface="Arial" panose="020B0604020202020204" pitchFamily="34" charset="0"/>
              </a:rPr>
              <a:t>kĩ</a:t>
            </a:r>
            <a:r>
              <a:rPr lang="en-US" altLang="vi-VN" sz="2800" b="1" dirty="0">
                <a:solidFill>
                  <a:schemeClr val="tx2"/>
                </a:solidFill>
                <a:cs typeface="Arial" panose="020B0604020202020204" pitchFamily="34" charset="0"/>
              </a:rPr>
              <a:t> </a:t>
            </a:r>
            <a:r>
              <a:rPr lang="en-US" altLang="vi-VN" sz="2800" b="1">
                <a:solidFill>
                  <a:schemeClr val="tx2"/>
                </a:solidFill>
                <a:cs typeface="Arial" panose="020B0604020202020204" pitchFamily="34" charset="0"/>
              </a:rPr>
              <a:t>thuật</a:t>
            </a:r>
            <a:endParaRPr lang="en-US" altLang="vi-VN" sz="2800" b="1" dirty="0">
              <a:solidFill>
                <a:schemeClr val="tx2"/>
              </a:solidFill>
              <a:cs typeface="Arial" panose="020B0604020202020204" pitchFamily="34" charset="0"/>
            </a:endParaRPr>
          </a:p>
        </p:txBody>
      </p:sp>
      <p:sp>
        <p:nvSpPr>
          <p:cNvPr id="2" name="Horizontal Scroll 1"/>
          <p:cNvSpPr/>
          <p:nvPr/>
        </p:nvSpPr>
        <p:spPr>
          <a:xfrm>
            <a:off x="3943350" y="1443038"/>
            <a:ext cx="3857625" cy="101441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22225">
                  <a:solidFill>
                    <a:schemeClr val="accent2"/>
                  </a:solidFill>
                  <a:prstDash val="solid"/>
                </a:ln>
                <a:solidFill>
                  <a:schemeClr val="accent2">
                    <a:lumMod val="40000"/>
                    <a:lumOff val="60000"/>
                  </a:schemeClr>
                </a:solidFill>
              </a:rPr>
              <a:t>DẶN DÒ</a:t>
            </a:r>
            <a:endParaRPr lang="vi-VN"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875529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97562" y="1054178"/>
            <a:ext cx="6974498" cy="5192857"/>
          </a:xfrm>
          <a:prstGeom prst="rect">
            <a:avLst/>
          </a:prstGeom>
        </p:spPr>
      </p:pic>
      <p:sp>
        <p:nvSpPr>
          <p:cNvPr id="5" name="TextBox 4"/>
          <p:cNvSpPr txBox="1"/>
          <p:nvPr/>
        </p:nvSpPr>
        <p:spPr>
          <a:xfrm>
            <a:off x="4491404" y="6356607"/>
            <a:ext cx="3209192" cy="400110"/>
          </a:xfrm>
          <a:prstGeom prst="rect">
            <a:avLst/>
          </a:prstGeom>
          <a:noFill/>
        </p:spPr>
        <p:txBody>
          <a:bodyPr wrap="square" rtlCol="0">
            <a:spAutoFit/>
          </a:bodyPr>
          <a:lstStyle/>
          <a:p>
            <a:r>
              <a:rPr lang="en-US" sz="2000" b="1" i="1" dirty="0" err="1">
                <a:latin typeface="Times New Roman" panose="02020603050405020304" pitchFamily="18" charset="0"/>
                <a:cs typeface="Times New Roman" panose="02020603050405020304" pitchFamily="18" charset="0"/>
              </a:rPr>
              <a:t>Hình</a:t>
            </a:r>
            <a:r>
              <a:rPr lang="en-US" sz="2000" b="1" i="1" dirty="0">
                <a:latin typeface="Times New Roman" panose="02020603050405020304" pitchFamily="18" charset="0"/>
                <a:cs typeface="Times New Roman" panose="02020603050405020304" pitchFamily="18" charset="0"/>
              </a:rPr>
              <a:t> 18.1. </a:t>
            </a:r>
            <a:r>
              <a:rPr lang="en-US" sz="2000" b="1" i="1" dirty="0" err="1">
                <a:latin typeface="Times New Roman" panose="02020603050405020304" pitchFamily="18" charset="0"/>
                <a:cs typeface="Times New Roman" panose="02020603050405020304" pitchFamily="18" charset="0"/>
              </a:rPr>
              <a:t>Tháp</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treo</a:t>
            </a:r>
            <a:endParaRPr lang="en-US" sz="2000" b="1" i="1"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364321C-2BFF-E45A-A773-A1DB67098E93}"/>
              </a:ext>
            </a:extLst>
          </p:cNvPr>
          <p:cNvSpPr txBox="1"/>
          <p:nvPr/>
        </p:nvSpPr>
        <p:spPr>
          <a:xfrm>
            <a:off x="386341" y="258332"/>
            <a:ext cx="11419318" cy="461665"/>
          </a:xfrm>
          <a:prstGeom prst="rect">
            <a:avLst/>
          </a:prstGeom>
          <a:noFill/>
        </p:spPr>
        <p:txBody>
          <a:bodyPr wrap="square">
            <a:spAutoFit/>
          </a:bodyPr>
          <a:lstStyle/>
          <a:p>
            <a:r>
              <a:rPr lang="en-US" sz="2400" b="1" i="1" dirty="0" err="1">
                <a:solidFill>
                  <a:srgbClr val="FF0000"/>
                </a:solidFill>
                <a:latin typeface="Times New Roman" panose="02020603050405020304" pitchFamily="18" charset="0"/>
                <a:cs typeface="Times New Roman" panose="02020603050405020304" pitchFamily="18" charset="0"/>
              </a:rPr>
              <a:t>Thiết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kế</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cáp</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treo</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Hình</a:t>
            </a:r>
            <a:r>
              <a:rPr lang="en-US" sz="2400" b="1" i="1" dirty="0">
                <a:solidFill>
                  <a:srgbClr val="FF0000"/>
                </a:solidFill>
                <a:latin typeface="Times New Roman" panose="02020603050405020304" pitchFamily="18" charset="0"/>
                <a:cs typeface="Times New Roman" panose="02020603050405020304" pitchFamily="18" charset="0"/>
              </a:rPr>
              <a:t> 18.1) </a:t>
            </a:r>
            <a:r>
              <a:rPr lang="en-US" sz="2400" b="1" i="1" dirty="0" err="1">
                <a:solidFill>
                  <a:srgbClr val="FF0000"/>
                </a:solidFill>
                <a:latin typeface="Times New Roman" panose="02020603050405020304" pitchFamily="18" charset="0"/>
                <a:cs typeface="Times New Roman" panose="02020603050405020304" pitchFamily="18" charset="0"/>
              </a:rPr>
              <a:t>là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giải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pháp</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cho</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vấn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đề</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gì</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mang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lại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những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lợi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ích</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gì</a:t>
            </a:r>
            <a:r>
              <a:rPr lang="en-US" sz="2400"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885DDED6-0928-37BC-09A6-10FADF3211DB}"/>
              </a:ext>
            </a:extLst>
          </p:cNvPr>
          <p:cNvSpPr/>
          <p:nvPr/>
        </p:nvSpPr>
        <p:spPr>
          <a:xfrm>
            <a:off x="1826963" y="107355"/>
            <a:ext cx="8538064"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TIẾT 45: BÀI 18. GIỚI THIỆU VỀ THIẾT KẾ KỸ THUẬT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759C96F-865D-D1AF-563B-96D8B79D861F}"/>
              </a:ext>
            </a:extLst>
          </p:cNvPr>
          <p:cNvSpPr/>
          <p:nvPr/>
        </p:nvSpPr>
        <p:spPr>
          <a:xfrm>
            <a:off x="379444" y="490877"/>
            <a:ext cx="11812556" cy="4524315"/>
          </a:xfrm>
          <a:prstGeom prst="rect">
            <a:avLst/>
          </a:prstGeom>
        </p:spPr>
        <p:txBody>
          <a:bodyPr wrap="square">
            <a:spAutoFit/>
          </a:bodyPr>
          <a:lstStyle/>
          <a:p>
            <a:r>
              <a:rPr lang="en-US" sz="2400" b="1" i="1" dirty="0">
                <a:latin typeface="Times New Roman" panose="02020603050405020304" pitchFamily="18" charset="0"/>
                <a:cs typeface="Times New Roman" panose="02020603050405020304" pitchFamily="18" charset="0"/>
              </a:rPr>
              <a:t>I. </a:t>
            </a:r>
            <a:r>
              <a:rPr lang="en-US" sz="2400" b="1" i="1" dirty="0" err="1">
                <a:latin typeface="Times New Roman" panose="02020603050405020304" pitchFamily="18" charset="0"/>
                <a:cs typeface="Times New Roman" panose="02020603050405020304" pitchFamily="18" charset="0"/>
              </a:rPr>
              <a:t>Mục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đích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vai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trò</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thiết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kế</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kỹ</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thuật</a:t>
            </a:r>
            <a:endParaRPr lang="en-US" sz="2400" b="1" i="1" dirty="0">
              <a:latin typeface="Times New Roman" panose="02020603050405020304" pitchFamily="18" charset="0"/>
              <a:cs typeface="Times New Roman" panose="02020603050405020304" pitchFamily="18" charset="0"/>
            </a:endParaRPr>
          </a:p>
          <a:p>
            <a:r>
              <a:rPr lang="en-US" sz="2400" b="1" i="1" dirty="0">
                <a:latin typeface="Times New Roman" panose="02020603050405020304" pitchFamily="18" charset="0"/>
                <a:cs typeface="Times New Roman" panose="02020603050405020304" pitchFamily="18" charset="0"/>
              </a:rPr>
              <a:t>1. </a:t>
            </a:r>
            <a:r>
              <a:rPr lang="en-US" sz="2400" b="1" i="1" dirty="0" err="1">
                <a:latin typeface="Times New Roman" panose="02020603050405020304" pitchFamily="18" charset="0"/>
                <a:cs typeface="Times New Roman" panose="02020603050405020304" pitchFamily="18" charset="0"/>
              </a:rPr>
              <a:t>Mục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đích</a:t>
            </a:r>
            <a:r>
              <a:rPr lang="en-US" sz="2400" b="1" i="1" dirty="0">
                <a:latin typeface="Times New Roman" panose="02020603050405020304" pitchFamily="18" charset="0"/>
                <a:cs typeface="Times New Roman" panose="02020603050405020304" pitchFamily="18" charset="0"/>
              </a:rPr>
              <a:t> </a:t>
            </a:r>
          </a:p>
          <a:p>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Nhằm</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tìm</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kiếm</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những</a:t>
            </a:r>
            <a:r>
              <a:rPr lang="en-US" sz="2400" i="1" dirty="0">
                <a:solidFill>
                  <a:srgbClr val="0000FF"/>
                </a:solidFill>
                <a:latin typeface="Times New Roman" panose="02020603050405020304" pitchFamily="18" charset="0"/>
                <a:cs typeface="Times New Roman" panose="02020603050405020304" pitchFamily="18" charset="0"/>
              </a:rPr>
              <a:t> ý </a:t>
            </a:r>
            <a:r>
              <a:rPr lang="en-US" sz="2400" i="1" dirty="0" err="1">
                <a:solidFill>
                  <a:srgbClr val="0000FF"/>
                </a:solidFill>
                <a:latin typeface="Times New Roman" panose="02020603050405020304" pitchFamily="18" charset="0"/>
                <a:cs typeface="Times New Roman" panose="02020603050405020304" pitchFamily="18" charset="0"/>
              </a:rPr>
              <a:t>tưởng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và</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giải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pháp</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thể</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hiện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dưới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dạng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hồ</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sơ</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kỹ</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thuật</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để</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tạo</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ra</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sản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phẩm</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dịch</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vụ</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đáp</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ứng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nhu</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cầu</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của</a:t>
            </a:r>
            <a:r>
              <a:rPr lang="en-US" sz="2400" i="1" dirty="0">
                <a:solidFill>
                  <a:srgbClr val="0000FF"/>
                </a:solidFill>
                <a:latin typeface="Times New Roman" panose="02020603050405020304" pitchFamily="18" charset="0"/>
                <a:cs typeface="Times New Roman" panose="02020603050405020304" pitchFamily="18" charset="0"/>
              </a:rPr>
              <a:t> con </a:t>
            </a:r>
            <a:r>
              <a:rPr lang="en-US" sz="2400" i="1" dirty="0" err="1">
                <a:solidFill>
                  <a:srgbClr val="0000FF"/>
                </a:solidFill>
                <a:latin typeface="Times New Roman" panose="02020603050405020304" pitchFamily="18" charset="0"/>
                <a:cs typeface="Times New Roman" panose="02020603050405020304" pitchFamily="18" charset="0"/>
              </a:rPr>
              <a:t>người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giải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quyết</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vấn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đề</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trong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đời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sống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và</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sản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xuất</a:t>
            </a:r>
            <a:endParaRPr lang="en-US" sz="2400" i="1" dirty="0">
              <a:solidFill>
                <a:srgbClr val="0000FF"/>
              </a:solidFill>
              <a:latin typeface="Times New Roman" panose="02020603050405020304" pitchFamily="18" charset="0"/>
              <a:cs typeface="Times New Roman" panose="02020603050405020304" pitchFamily="18" charset="0"/>
            </a:endParaRPr>
          </a:p>
          <a:p>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ví</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dụ</a:t>
            </a:r>
            <a:r>
              <a:rPr lang="en-US" sz="2400" i="1" dirty="0">
                <a:solidFill>
                  <a:srgbClr val="0000FF"/>
                </a:solidFill>
                <a:latin typeface="Times New Roman" panose="02020603050405020304" pitchFamily="18" charset="0"/>
                <a:cs typeface="Times New Roman" panose="02020603050405020304" pitchFamily="18" charset="0"/>
              </a:rPr>
              <a:t>: + </a:t>
            </a:r>
            <a:r>
              <a:rPr lang="en-US" sz="2400" i="1" dirty="0" err="1">
                <a:solidFill>
                  <a:srgbClr val="0000FF"/>
                </a:solidFill>
                <a:latin typeface="Times New Roman" panose="02020603050405020304" pitchFamily="18" charset="0"/>
                <a:cs typeface="Times New Roman" panose="02020603050405020304" pitchFamily="18" charset="0"/>
              </a:rPr>
              <a:t>Thiết</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kế</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nhà</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cao</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tầng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để</a:t>
            </a:r>
            <a:r>
              <a:rPr lang="en-US" sz="2400" i="1" dirty="0">
                <a:solidFill>
                  <a:srgbClr val="0000FF"/>
                </a:solidFill>
                <a:latin typeface="Times New Roman" panose="02020603050405020304" pitchFamily="18" charset="0"/>
                <a:cs typeface="Times New Roman" panose="02020603050405020304" pitchFamily="18" charset="0"/>
              </a:rPr>
              <a:t> ở</a:t>
            </a:r>
          </a:p>
          <a:p>
            <a:pPr indent="990600"/>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Cầu</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vượt</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để</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giảm</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tắc</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nghẽn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giao</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thông</a:t>
            </a:r>
            <a:endParaRPr lang="en-US" sz="2400" i="1" dirty="0">
              <a:solidFill>
                <a:srgbClr val="0000FF"/>
              </a:solidFill>
              <a:latin typeface="Times New Roman" panose="02020603050405020304" pitchFamily="18" charset="0"/>
              <a:cs typeface="Times New Roman" panose="02020603050405020304" pitchFamily="18" charset="0"/>
            </a:endParaRPr>
          </a:p>
          <a:p>
            <a:pPr indent="990600"/>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Sân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chơi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cho</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trẻ</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em</a:t>
            </a:r>
            <a:endParaRPr lang="en-US" sz="2400" i="1" dirty="0">
              <a:solidFill>
                <a:srgbClr val="0000FF"/>
              </a:solidFill>
              <a:latin typeface="Times New Roman" panose="02020603050405020304" pitchFamily="18" charset="0"/>
              <a:cs typeface="Times New Roman" panose="02020603050405020304" pitchFamily="18" charset="0"/>
            </a:endParaRPr>
          </a:p>
          <a:p>
            <a:pPr indent="990600"/>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Nhà</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kính</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để</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trồng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rau</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sạch</a:t>
            </a:r>
            <a:endParaRPr lang="en-US" sz="2400" i="1" dirty="0">
              <a:solidFill>
                <a:srgbClr val="0000FF"/>
              </a:solidFill>
              <a:latin typeface="Times New Roman" panose="02020603050405020304" pitchFamily="18" charset="0"/>
              <a:cs typeface="Times New Roman" panose="02020603050405020304" pitchFamily="18" charset="0"/>
            </a:endParaRPr>
          </a:p>
          <a:p>
            <a:pPr indent="990600"/>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Đài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thiên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văn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để</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quan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sát</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vũ</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trụ</a:t>
            </a:r>
            <a:endParaRPr lang="en-US" sz="2400" i="1" dirty="0">
              <a:solidFill>
                <a:srgbClr val="0000FF"/>
              </a:solidFill>
              <a:latin typeface="Times New Roman" panose="02020603050405020304" pitchFamily="18" charset="0"/>
              <a:cs typeface="Times New Roman" panose="02020603050405020304" pitchFamily="18" charset="0"/>
            </a:endParaRPr>
          </a:p>
          <a:p>
            <a:pPr indent="990600"/>
            <a:r>
              <a:rPr lang="en-US" sz="2400" i="1" dirty="0">
                <a:solidFill>
                  <a:srgbClr val="0000FF"/>
                </a:solidFill>
                <a:latin typeface="Times New Roman" panose="02020603050405020304" pitchFamily="18" charset="0"/>
                <a:cs typeface="Times New Roman" panose="02020603050405020304" pitchFamily="18" charset="0"/>
              </a:rPr>
              <a:t>+ ….</a:t>
            </a:r>
          </a:p>
          <a:p>
            <a:endParaRPr lang="en-US" sz="2400" i="1" dirty="0">
              <a:latin typeface="Times New Roman" panose="02020603050405020304" pitchFamily="18" charset="0"/>
              <a:cs typeface="Times New Roman" panose="02020603050405020304" pitchFamily="18" charset="0"/>
            </a:endParaRPr>
          </a:p>
          <a:p>
            <a:endParaRPr lang="en-US" sz="2400" i="1" dirty="0">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id="{B8B39044-D607-CD3D-2171-531427D9E492}"/>
              </a:ext>
            </a:extLst>
          </p:cNvPr>
          <p:cNvPicPr>
            <a:picLocks noChangeAspect="1"/>
          </p:cNvPicPr>
          <p:nvPr/>
        </p:nvPicPr>
        <p:blipFill>
          <a:blip r:embed="rId3"/>
          <a:stretch>
            <a:fillRect/>
          </a:stretch>
        </p:blipFill>
        <p:spPr>
          <a:xfrm>
            <a:off x="7811030" y="1993735"/>
            <a:ext cx="3792286" cy="4699262"/>
          </a:xfrm>
          <a:prstGeom prst="rect">
            <a:avLst/>
          </a:prstGeom>
        </p:spPr>
      </p:pic>
      <p:pic>
        <p:nvPicPr>
          <p:cNvPr id="5" name="Hình ảnh 4">
            <a:extLst>
              <a:ext uri="{FF2B5EF4-FFF2-40B4-BE49-F238E27FC236}">
                <a16:creationId xmlns:a16="http://schemas.microsoft.com/office/drawing/2014/main" id="{B4BC4F70-DAB4-3A40-3961-F37992ED55CD}"/>
              </a:ext>
            </a:extLst>
          </p:cNvPr>
          <p:cNvPicPr>
            <a:picLocks noChangeAspect="1"/>
          </p:cNvPicPr>
          <p:nvPr/>
        </p:nvPicPr>
        <p:blipFill>
          <a:blip r:embed="rId4"/>
          <a:stretch>
            <a:fillRect/>
          </a:stretch>
        </p:blipFill>
        <p:spPr>
          <a:xfrm>
            <a:off x="7762306" y="1985165"/>
            <a:ext cx="3889734" cy="4699262"/>
          </a:xfrm>
          <a:prstGeom prst="rect">
            <a:avLst/>
          </a:prstGeom>
        </p:spPr>
      </p:pic>
      <p:pic>
        <p:nvPicPr>
          <p:cNvPr id="8" name="Hình ảnh 7">
            <a:extLst>
              <a:ext uri="{FF2B5EF4-FFF2-40B4-BE49-F238E27FC236}">
                <a16:creationId xmlns:a16="http://schemas.microsoft.com/office/drawing/2014/main" id="{08E102ED-A187-A16F-480A-5745060275F6}"/>
              </a:ext>
            </a:extLst>
          </p:cNvPr>
          <p:cNvPicPr>
            <a:picLocks noChangeAspect="1"/>
          </p:cNvPicPr>
          <p:nvPr/>
        </p:nvPicPr>
        <p:blipFill>
          <a:blip r:embed="rId5"/>
          <a:stretch>
            <a:fillRect/>
          </a:stretch>
        </p:blipFill>
        <p:spPr>
          <a:xfrm>
            <a:off x="7762306" y="1985165"/>
            <a:ext cx="3895093" cy="4699262"/>
          </a:xfrm>
          <a:prstGeom prst="rect">
            <a:avLst/>
          </a:prstGeom>
        </p:spPr>
      </p:pic>
      <p:pic>
        <p:nvPicPr>
          <p:cNvPr id="9" name="Hình ảnh 8">
            <a:extLst>
              <a:ext uri="{FF2B5EF4-FFF2-40B4-BE49-F238E27FC236}">
                <a16:creationId xmlns:a16="http://schemas.microsoft.com/office/drawing/2014/main" id="{3CEFB3AC-EA8E-6B92-A8A8-0B111CDF73C8}"/>
              </a:ext>
            </a:extLst>
          </p:cNvPr>
          <p:cNvPicPr>
            <a:picLocks noChangeAspect="1"/>
          </p:cNvPicPr>
          <p:nvPr/>
        </p:nvPicPr>
        <p:blipFill>
          <a:blip r:embed="rId6"/>
          <a:stretch>
            <a:fillRect/>
          </a:stretch>
        </p:blipFill>
        <p:spPr>
          <a:xfrm>
            <a:off x="7756947" y="1976595"/>
            <a:ext cx="3879130" cy="4699262"/>
          </a:xfrm>
          <a:prstGeom prst="rect">
            <a:avLst/>
          </a:prstGeom>
        </p:spPr>
      </p:pic>
      <p:pic>
        <p:nvPicPr>
          <p:cNvPr id="10" name="Hình ảnh 9">
            <a:extLst>
              <a:ext uri="{FF2B5EF4-FFF2-40B4-BE49-F238E27FC236}">
                <a16:creationId xmlns:a16="http://schemas.microsoft.com/office/drawing/2014/main" id="{8AB8FBC4-5040-5F99-9798-07CD28FC4805}"/>
              </a:ext>
            </a:extLst>
          </p:cNvPr>
          <p:cNvPicPr>
            <a:picLocks noChangeAspect="1"/>
          </p:cNvPicPr>
          <p:nvPr/>
        </p:nvPicPr>
        <p:blipFill>
          <a:blip r:embed="rId7"/>
          <a:stretch>
            <a:fillRect/>
          </a:stretch>
        </p:blipFill>
        <p:spPr>
          <a:xfrm>
            <a:off x="7764985" y="1960098"/>
            <a:ext cx="3889734" cy="4715759"/>
          </a:xfrm>
          <a:prstGeom prst="rect">
            <a:avLst/>
          </a:prstGeom>
        </p:spPr>
      </p:pic>
    </p:spTree>
    <p:extLst>
      <p:ext uri="{BB962C8B-B14F-4D97-AF65-F5344CB8AC3E}">
        <p14:creationId xmlns:p14="http://schemas.microsoft.com/office/powerpoint/2010/main" val="315969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1894" y="171941"/>
            <a:ext cx="11088303" cy="830997"/>
          </a:xfrm>
          <a:prstGeom prst="rect">
            <a:avLst/>
          </a:prstGeom>
        </p:spPr>
        <p:txBody>
          <a:bodyPr wrap="square">
            <a:spAutoFit/>
          </a:bodyPr>
          <a:lstStyle/>
          <a:p>
            <a:r>
              <a:rPr lang="vi-VN" sz="2400" b="1" i="1" dirty="0">
                <a:solidFill>
                  <a:srgbClr val="FF0000"/>
                </a:solidFill>
                <a:latin typeface="Times New Roman" panose="02020603050405020304" pitchFamily="18" charset="0"/>
                <a:cs typeface="Times New Roman" panose="02020603050405020304" pitchFamily="18" charset="0"/>
              </a:rPr>
              <a:t>Quan sát và cho biết các sản phẩm trong Hình 18.2 thuộc lĩnh vực nào, được thiết kế để giải quyết vấn đề gì?</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933649" y="4099783"/>
            <a:ext cx="9769643" cy="2308324"/>
          </a:xfrm>
          <a:prstGeom prst="rect">
            <a:avLst/>
          </a:prstGeom>
        </p:spPr>
        <p:txBody>
          <a:bodyPr wrap="square">
            <a:spAutoFit/>
          </a:bodyPr>
          <a:lstStyle/>
          <a:p>
            <a:r>
              <a:rPr lang="vi-VN" sz="2400" i="1" dirty="0">
                <a:solidFill>
                  <a:srgbClr val="0000FF"/>
                </a:solidFill>
                <a:latin typeface="Times New Roman" panose="02020603050405020304" pitchFamily="18" charset="0"/>
                <a:cs typeface="Times New Roman" panose="02020603050405020304" pitchFamily="18" charset="0"/>
              </a:rPr>
              <a:t>a. Thiết kế chân giả: </a:t>
            </a:r>
            <a:r>
              <a:rPr lang="vi-VN" sz="2400" i="1" dirty="0">
                <a:solidFill>
                  <a:srgbClr val="7030A0"/>
                </a:solidFill>
                <a:latin typeface="Times New Roman" panose="02020603050405020304" pitchFamily="18" charset="0"/>
                <a:cs typeface="Times New Roman" panose="02020603050405020304" pitchFamily="18" charset="0"/>
              </a:rPr>
              <a:t>giúp giải quyết việc di chuyển, đi lại của con người</a:t>
            </a:r>
          </a:p>
          <a:p>
            <a:r>
              <a:rPr lang="vi-VN" sz="2400" i="1" dirty="0">
                <a:solidFill>
                  <a:srgbClr val="0000FF"/>
                </a:solidFill>
                <a:latin typeface="Times New Roman" panose="02020603050405020304" pitchFamily="18" charset="0"/>
                <a:cs typeface="Times New Roman" panose="02020603050405020304" pitchFamily="18" charset="0"/>
              </a:rPr>
              <a:t>b. Thiết kế bình điều chế trong hóa học: </a:t>
            </a:r>
            <a:r>
              <a:rPr lang="vi-VN" sz="2400" i="1" dirty="0">
                <a:solidFill>
                  <a:srgbClr val="7030A0"/>
                </a:solidFill>
                <a:latin typeface="Times New Roman" panose="02020603050405020304" pitchFamily="18" charset="0"/>
                <a:cs typeface="Times New Roman" panose="02020603050405020304" pitchFamily="18" charset="0"/>
              </a:rPr>
              <a:t>để điều chế ra các chất.</a:t>
            </a:r>
          </a:p>
          <a:p>
            <a:r>
              <a:rPr lang="vi-VN" sz="2400" i="1" dirty="0" smtClean="0">
                <a:solidFill>
                  <a:srgbClr val="0000FF"/>
                </a:solidFill>
                <a:latin typeface="Times New Roman" panose="02020603050405020304" pitchFamily="18" charset="0"/>
                <a:cs typeface="Times New Roman" panose="02020603050405020304" pitchFamily="18" charset="0"/>
              </a:rPr>
              <a:t>c.</a:t>
            </a:r>
            <a:r>
              <a:rPr lang="en-US" sz="2400" i="1" dirty="0" err="1" smtClean="0">
                <a:solidFill>
                  <a:srgbClr val="0000FF"/>
                </a:solidFill>
                <a:latin typeface="Times New Roman" panose="02020603050405020304" pitchFamily="18" charset="0"/>
                <a:cs typeface="Times New Roman" panose="02020603050405020304" pitchFamily="18" charset="0"/>
              </a:rPr>
              <a:t>Thiết</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kế</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đài</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thiên</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văn</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để</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quan</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sát</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vũ</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trụ</a:t>
            </a:r>
            <a:r>
              <a:rPr lang="en-US" sz="2400" i="1" dirty="0" smtClean="0">
                <a:solidFill>
                  <a:srgbClr val="0000FF"/>
                </a:solidFill>
                <a:latin typeface="Times New Roman" panose="02020603050405020304" pitchFamily="18" charset="0"/>
                <a:cs typeface="Times New Roman" panose="02020603050405020304" pitchFamily="18" charset="0"/>
              </a:rPr>
              <a:t>.</a:t>
            </a:r>
            <a:endParaRPr lang="vi-VN" sz="2400" i="1" dirty="0">
              <a:solidFill>
                <a:srgbClr val="0000FF"/>
              </a:solidFill>
              <a:latin typeface="Times New Roman" panose="02020603050405020304" pitchFamily="18" charset="0"/>
              <a:cs typeface="Times New Roman" panose="02020603050405020304" pitchFamily="18" charset="0"/>
            </a:endParaRPr>
          </a:p>
          <a:p>
            <a:r>
              <a:rPr lang="vi-VN" sz="2400" i="1" dirty="0">
                <a:solidFill>
                  <a:srgbClr val="0000FF"/>
                </a:solidFill>
                <a:latin typeface="Times New Roman" panose="02020603050405020304" pitchFamily="18" charset="0"/>
                <a:cs typeface="Times New Roman" panose="02020603050405020304" pitchFamily="18" charset="0"/>
              </a:rPr>
              <a:t>d. Thiết kế quạt gió: </a:t>
            </a:r>
            <a:r>
              <a:rPr lang="vi-VN" sz="2400" i="1" dirty="0">
                <a:solidFill>
                  <a:srgbClr val="7030A0"/>
                </a:solidFill>
                <a:latin typeface="Times New Roman" panose="02020603050405020304" pitchFamily="18" charset="0"/>
                <a:cs typeface="Times New Roman" panose="02020603050405020304" pitchFamily="18" charset="0"/>
              </a:rPr>
              <a:t>để tạo ra năng lượng điện.</a:t>
            </a:r>
          </a:p>
          <a:p>
            <a:r>
              <a:rPr lang="vi-VN" sz="2400" i="1" dirty="0">
                <a:solidFill>
                  <a:srgbClr val="0000FF"/>
                </a:solidFill>
                <a:latin typeface="Times New Roman" panose="02020603050405020304" pitchFamily="18" charset="0"/>
                <a:cs typeface="Times New Roman" panose="02020603050405020304" pitchFamily="18" charset="0"/>
              </a:rPr>
              <a:t>e. Đèn trang trí: </a:t>
            </a:r>
            <a:r>
              <a:rPr lang="vi-VN" sz="2400" i="1" dirty="0">
                <a:solidFill>
                  <a:srgbClr val="7030A0"/>
                </a:solidFill>
                <a:latin typeface="Times New Roman" panose="02020603050405020304" pitchFamily="18" charset="0"/>
                <a:cs typeface="Times New Roman" panose="02020603050405020304" pitchFamily="18" charset="0"/>
              </a:rPr>
              <a:t>giải quyết vấn đề ánh sáng/độ sáng</a:t>
            </a:r>
          </a:p>
          <a:p>
            <a:r>
              <a:rPr lang="vi-VN" sz="2400" i="1" dirty="0">
                <a:solidFill>
                  <a:srgbClr val="0000FF"/>
                </a:solidFill>
                <a:latin typeface="Times New Roman" panose="02020603050405020304" pitchFamily="18" charset="0"/>
                <a:cs typeface="Times New Roman" panose="02020603050405020304" pitchFamily="18" charset="0"/>
              </a:rPr>
              <a:t>g. Thiết kế thang nước: </a:t>
            </a:r>
            <a:r>
              <a:rPr lang="vi-VN" sz="2400" i="1" dirty="0">
                <a:solidFill>
                  <a:srgbClr val="7030A0"/>
                </a:solidFill>
                <a:latin typeface="Times New Roman" panose="02020603050405020304" pitchFamily="18" charset="0"/>
                <a:cs typeface="Times New Roman" panose="02020603050405020304" pitchFamily="18" charset="0"/>
              </a:rPr>
              <a:t>để đưa nước lên cao.</a:t>
            </a:r>
          </a:p>
        </p:txBody>
      </p:sp>
      <p:grpSp>
        <p:nvGrpSpPr>
          <p:cNvPr id="5" name="Nhóm 4">
            <a:extLst>
              <a:ext uri="{FF2B5EF4-FFF2-40B4-BE49-F238E27FC236}">
                <a16:creationId xmlns:a16="http://schemas.microsoft.com/office/drawing/2014/main" id="{74781390-F775-DA1C-670B-2200FAEC59CA}"/>
              </a:ext>
            </a:extLst>
          </p:cNvPr>
          <p:cNvGrpSpPr/>
          <p:nvPr/>
        </p:nvGrpSpPr>
        <p:grpSpPr>
          <a:xfrm>
            <a:off x="721894" y="1097281"/>
            <a:ext cx="11027360" cy="2497397"/>
            <a:chOff x="410694" y="1097281"/>
            <a:chExt cx="11338560" cy="2497397"/>
          </a:xfrm>
        </p:grpSpPr>
        <p:pic>
          <p:nvPicPr>
            <p:cNvPr id="7" name="Picture 6"/>
            <p:cNvPicPr>
              <a:picLocks noChangeAspect="1"/>
            </p:cNvPicPr>
            <p:nvPr/>
          </p:nvPicPr>
          <p:blipFill rotWithShape="1">
            <a:blip r:embed="rId3"/>
            <a:srcRect l="2559" t="45996" r="3251" b="12926"/>
            <a:stretch/>
          </p:blipFill>
          <p:spPr>
            <a:xfrm>
              <a:off x="6079974" y="1097281"/>
              <a:ext cx="5669280" cy="2497397"/>
            </a:xfrm>
            <a:prstGeom prst="rect">
              <a:avLst/>
            </a:prstGeom>
          </p:spPr>
        </p:pic>
        <p:pic>
          <p:nvPicPr>
            <p:cNvPr id="3" name="Picture 6">
              <a:extLst>
                <a:ext uri="{FF2B5EF4-FFF2-40B4-BE49-F238E27FC236}">
                  <a16:creationId xmlns:a16="http://schemas.microsoft.com/office/drawing/2014/main" id="{43AF188C-29DA-8B8E-F4FA-2BFA09B235C7}"/>
                </a:ext>
              </a:extLst>
            </p:cNvPr>
            <p:cNvPicPr>
              <a:picLocks noChangeAspect="1"/>
            </p:cNvPicPr>
            <p:nvPr/>
          </p:nvPicPr>
          <p:blipFill rotWithShape="1">
            <a:blip r:embed="rId3"/>
            <a:srcRect l="1733" t="2767" r="4076" b="56154"/>
            <a:stretch/>
          </p:blipFill>
          <p:spPr>
            <a:xfrm>
              <a:off x="410694" y="1097281"/>
              <a:ext cx="5669280" cy="2497397"/>
            </a:xfrm>
            <a:prstGeom prst="rect">
              <a:avLst/>
            </a:prstGeom>
          </p:spPr>
        </p:pic>
      </p:grpSp>
      <p:pic>
        <p:nvPicPr>
          <p:cNvPr id="4" name="Picture 6">
            <a:extLst>
              <a:ext uri="{FF2B5EF4-FFF2-40B4-BE49-F238E27FC236}">
                <a16:creationId xmlns:a16="http://schemas.microsoft.com/office/drawing/2014/main" id="{4F4290E1-36DA-244C-E7F7-F84E59EDE034}"/>
              </a:ext>
            </a:extLst>
          </p:cNvPr>
          <p:cNvPicPr>
            <a:picLocks noChangeAspect="1"/>
          </p:cNvPicPr>
          <p:nvPr/>
        </p:nvPicPr>
        <p:blipFill rotWithShape="1">
          <a:blip r:embed="rId3"/>
          <a:srcRect t="89461" b="3751"/>
          <a:stretch/>
        </p:blipFill>
        <p:spPr>
          <a:xfrm>
            <a:off x="3325564" y="3594678"/>
            <a:ext cx="6018961" cy="421910"/>
          </a:xfrm>
          <a:prstGeom prst="rect">
            <a:avLst/>
          </a:prstGeom>
        </p:spPr>
      </p:pic>
    </p:spTree>
    <p:extLst>
      <p:ext uri="{BB962C8B-B14F-4D97-AF65-F5344CB8AC3E}">
        <p14:creationId xmlns:p14="http://schemas.microsoft.com/office/powerpoint/2010/main" val="331197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885DDED6-0928-37BC-09A6-10FADF3211DB}"/>
              </a:ext>
            </a:extLst>
          </p:cNvPr>
          <p:cNvSpPr/>
          <p:nvPr/>
        </p:nvSpPr>
        <p:spPr>
          <a:xfrm>
            <a:off x="1826963" y="107355"/>
            <a:ext cx="8538064"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TIẾT 45: BÀI 18. GIỚI THIỆU VỀ THIẾT KẾ KỸ THUẬT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759C96F-865D-D1AF-563B-96D8B79D861F}"/>
              </a:ext>
            </a:extLst>
          </p:cNvPr>
          <p:cNvSpPr/>
          <p:nvPr/>
        </p:nvSpPr>
        <p:spPr>
          <a:xfrm>
            <a:off x="379444" y="490877"/>
            <a:ext cx="11812556" cy="6370975"/>
          </a:xfrm>
          <a:prstGeom prst="rect">
            <a:avLst/>
          </a:prstGeom>
        </p:spPr>
        <p:txBody>
          <a:bodyPr wrap="square">
            <a:spAutoFit/>
          </a:bodyPr>
          <a:lstStyle/>
          <a:p>
            <a:r>
              <a:rPr lang="en-US" sz="2400" b="1" i="1" dirty="0">
                <a:latin typeface="Times New Roman" panose="02020603050405020304" pitchFamily="18" charset="0"/>
                <a:cs typeface="Times New Roman" panose="02020603050405020304" pitchFamily="18" charset="0"/>
              </a:rPr>
              <a:t>I. </a:t>
            </a:r>
            <a:r>
              <a:rPr lang="en-US" sz="2400" b="1" i="1" dirty="0" err="1">
                <a:latin typeface="Times New Roman" panose="02020603050405020304" pitchFamily="18" charset="0"/>
                <a:cs typeface="Times New Roman" panose="02020603050405020304" pitchFamily="18" charset="0"/>
              </a:rPr>
              <a:t>Mục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đích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vai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trò</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thiết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kế</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kỹ</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thuật</a:t>
            </a:r>
            <a:endParaRPr lang="en-US" sz="2400" b="1" i="1" dirty="0">
              <a:latin typeface="Times New Roman" panose="02020603050405020304" pitchFamily="18" charset="0"/>
              <a:cs typeface="Times New Roman" panose="02020603050405020304" pitchFamily="18" charset="0"/>
            </a:endParaRPr>
          </a:p>
          <a:p>
            <a:r>
              <a:rPr lang="en-US" sz="2400" b="1" i="1" dirty="0">
                <a:latin typeface="Times New Roman" panose="02020603050405020304" pitchFamily="18" charset="0"/>
                <a:cs typeface="Times New Roman" panose="02020603050405020304" pitchFamily="18" charset="0"/>
              </a:rPr>
              <a:t>1. </a:t>
            </a:r>
            <a:r>
              <a:rPr lang="en-US" sz="2400" b="1" i="1" dirty="0" err="1">
                <a:latin typeface="Times New Roman" panose="02020603050405020304" pitchFamily="18" charset="0"/>
                <a:cs typeface="Times New Roman" panose="02020603050405020304" pitchFamily="18" charset="0"/>
              </a:rPr>
              <a:t>Mục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đích</a:t>
            </a:r>
            <a:r>
              <a:rPr lang="en-US" sz="2400" b="1" i="1" dirty="0">
                <a:latin typeface="Times New Roman" panose="02020603050405020304" pitchFamily="18" charset="0"/>
                <a:cs typeface="Times New Roman" panose="02020603050405020304" pitchFamily="18" charset="0"/>
              </a:rPr>
              <a:t>: </a:t>
            </a:r>
          </a:p>
          <a:p>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Nhằm</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tìm</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kiếm</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những</a:t>
            </a:r>
            <a:r>
              <a:rPr lang="en-US" sz="2400" i="1" dirty="0">
                <a:solidFill>
                  <a:srgbClr val="0000FF"/>
                </a:solidFill>
                <a:latin typeface="Times New Roman" panose="02020603050405020304" pitchFamily="18" charset="0"/>
                <a:cs typeface="Times New Roman" panose="02020603050405020304" pitchFamily="18" charset="0"/>
              </a:rPr>
              <a:t> ý </a:t>
            </a:r>
            <a:r>
              <a:rPr lang="en-US" sz="2400" i="1" dirty="0" err="1">
                <a:solidFill>
                  <a:srgbClr val="0000FF"/>
                </a:solidFill>
                <a:latin typeface="Times New Roman" panose="02020603050405020304" pitchFamily="18" charset="0"/>
                <a:cs typeface="Times New Roman" panose="02020603050405020304" pitchFamily="18" charset="0"/>
              </a:rPr>
              <a:t>tưởng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và</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giải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pháp</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thể</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hiện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dưới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dạng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hồ</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sơ</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kỹ</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thuật</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để</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tạo</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ra</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sản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phẩm</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dịch</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vụ</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đáp</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ứng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nhu</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cầu</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của</a:t>
            </a:r>
            <a:r>
              <a:rPr lang="en-US" sz="2400" i="1" dirty="0">
                <a:solidFill>
                  <a:srgbClr val="0000FF"/>
                </a:solidFill>
                <a:latin typeface="Times New Roman" panose="02020603050405020304" pitchFamily="18" charset="0"/>
                <a:cs typeface="Times New Roman" panose="02020603050405020304" pitchFamily="18" charset="0"/>
              </a:rPr>
              <a:t> con </a:t>
            </a:r>
            <a:r>
              <a:rPr lang="en-US" sz="2400" i="1" dirty="0" err="1">
                <a:solidFill>
                  <a:srgbClr val="0000FF"/>
                </a:solidFill>
                <a:latin typeface="Times New Roman" panose="02020603050405020304" pitchFamily="18" charset="0"/>
                <a:cs typeface="Times New Roman" panose="02020603050405020304" pitchFamily="18" charset="0"/>
              </a:rPr>
              <a:t>người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giải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quyết</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vấn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đề</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trong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đời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sống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và</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sản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xuất</a:t>
            </a:r>
            <a:endParaRPr lang="en-US" sz="2400" i="1" dirty="0">
              <a:solidFill>
                <a:srgbClr val="0000FF"/>
              </a:solidFill>
              <a:latin typeface="Times New Roman" panose="02020603050405020304" pitchFamily="18" charset="0"/>
              <a:cs typeface="Times New Roman" panose="02020603050405020304" pitchFamily="18" charset="0"/>
            </a:endParaRPr>
          </a:p>
          <a:p>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ví</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dụ</a:t>
            </a:r>
            <a:r>
              <a:rPr lang="en-US" sz="2400" i="1" dirty="0">
                <a:solidFill>
                  <a:srgbClr val="0000FF"/>
                </a:solidFill>
                <a:latin typeface="Times New Roman" panose="02020603050405020304" pitchFamily="18" charset="0"/>
                <a:cs typeface="Times New Roman" panose="02020603050405020304" pitchFamily="18" charset="0"/>
              </a:rPr>
              <a:t>: + </a:t>
            </a:r>
            <a:r>
              <a:rPr lang="en-US" sz="2400" i="1" dirty="0" err="1">
                <a:solidFill>
                  <a:srgbClr val="0000FF"/>
                </a:solidFill>
                <a:latin typeface="Times New Roman" panose="02020603050405020304" pitchFamily="18" charset="0"/>
                <a:cs typeface="Times New Roman" panose="02020603050405020304" pitchFamily="18" charset="0"/>
              </a:rPr>
              <a:t>Thiết</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kế</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nhà</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cao</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tầng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để</a:t>
            </a:r>
            <a:r>
              <a:rPr lang="en-US" sz="2400" i="1" dirty="0">
                <a:solidFill>
                  <a:srgbClr val="0000FF"/>
                </a:solidFill>
                <a:latin typeface="Times New Roman" panose="02020603050405020304" pitchFamily="18" charset="0"/>
                <a:cs typeface="Times New Roman" panose="02020603050405020304" pitchFamily="18" charset="0"/>
              </a:rPr>
              <a:t> ở</a:t>
            </a:r>
          </a:p>
          <a:p>
            <a:pPr indent="990600"/>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Cầu</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vượt</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để</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giảm</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tắc</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nghẽn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giao</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thông</a:t>
            </a:r>
            <a:endParaRPr lang="en-US" sz="2400" i="1" dirty="0">
              <a:solidFill>
                <a:srgbClr val="0000FF"/>
              </a:solidFill>
              <a:latin typeface="Times New Roman" panose="02020603050405020304" pitchFamily="18" charset="0"/>
              <a:cs typeface="Times New Roman" panose="02020603050405020304" pitchFamily="18" charset="0"/>
            </a:endParaRPr>
          </a:p>
          <a:p>
            <a:pPr indent="990600"/>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Sân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chơi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cho</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trẻ</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em</a:t>
            </a:r>
            <a:endParaRPr lang="en-US" sz="2400" i="1" dirty="0">
              <a:solidFill>
                <a:srgbClr val="0000FF"/>
              </a:solidFill>
              <a:latin typeface="Times New Roman" panose="02020603050405020304" pitchFamily="18" charset="0"/>
              <a:cs typeface="Times New Roman" panose="02020603050405020304" pitchFamily="18" charset="0"/>
            </a:endParaRPr>
          </a:p>
          <a:p>
            <a:pPr indent="990600"/>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Nhà</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kính</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để</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trồng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rau</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sạch</a:t>
            </a:r>
            <a:endParaRPr lang="en-US" sz="2400" i="1" dirty="0">
              <a:solidFill>
                <a:srgbClr val="0000FF"/>
              </a:solidFill>
              <a:latin typeface="Times New Roman" panose="02020603050405020304" pitchFamily="18" charset="0"/>
              <a:cs typeface="Times New Roman" panose="02020603050405020304" pitchFamily="18" charset="0"/>
            </a:endParaRPr>
          </a:p>
          <a:p>
            <a:pPr indent="990600"/>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Đài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thiên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văn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để</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quan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sát</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vũ</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trụ</a:t>
            </a:r>
            <a:endParaRPr lang="en-US" sz="2400" i="1" dirty="0">
              <a:solidFill>
                <a:srgbClr val="0000FF"/>
              </a:solidFill>
              <a:latin typeface="Times New Roman" panose="02020603050405020304" pitchFamily="18" charset="0"/>
              <a:cs typeface="Times New Roman" panose="02020603050405020304" pitchFamily="18" charset="0"/>
            </a:endParaRPr>
          </a:p>
          <a:p>
            <a:pPr indent="990600"/>
            <a:r>
              <a:rPr lang="en-US" sz="2400" i="1" dirty="0">
                <a:solidFill>
                  <a:srgbClr val="0000FF"/>
                </a:solidFill>
                <a:latin typeface="Times New Roman" panose="02020603050405020304" pitchFamily="18" charset="0"/>
                <a:cs typeface="Times New Roman" panose="02020603050405020304" pitchFamily="18" charset="0"/>
              </a:rPr>
              <a:t>+ ….</a:t>
            </a:r>
          </a:p>
          <a:p>
            <a:r>
              <a:rPr lang="en-US" sz="2400" b="1" i="1" dirty="0">
                <a:latin typeface="Times New Roman" panose="02020603050405020304" pitchFamily="18" charset="0"/>
                <a:cs typeface="Times New Roman" panose="02020603050405020304" pitchFamily="18" charset="0"/>
              </a:rPr>
              <a:t>2. Vai </a:t>
            </a:r>
            <a:r>
              <a:rPr lang="en-US" sz="2400" b="1" i="1" dirty="0" err="1">
                <a:latin typeface="Times New Roman" panose="02020603050405020304" pitchFamily="18" charset="0"/>
                <a:cs typeface="Times New Roman" panose="02020603050405020304" pitchFamily="18" charset="0"/>
              </a:rPr>
              <a:t>trò</a:t>
            </a:r>
            <a:r>
              <a:rPr lang="en-US" sz="2400" b="1" i="1" dirty="0">
                <a:latin typeface="Times New Roman" panose="02020603050405020304" pitchFamily="18" charset="0"/>
                <a:cs typeface="Times New Roman" panose="02020603050405020304" pitchFamily="18" charset="0"/>
              </a:rPr>
              <a:t>: </a:t>
            </a:r>
          </a:p>
          <a:p>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Phát</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triển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sản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phẩm</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các</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sản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phẩm</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mới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được</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tạo</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ra</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đáp</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ứng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nhu</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cầu</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mới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của</a:t>
            </a:r>
            <a:r>
              <a:rPr lang="en-US" sz="2400" i="1" dirty="0">
                <a:solidFill>
                  <a:srgbClr val="0000FF"/>
                </a:solidFill>
                <a:latin typeface="Times New Roman" panose="02020603050405020304" pitchFamily="18" charset="0"/>
                <a:cs typeface="Times New Roman" panose="02020603050405020304" pitchFamily="18" charset="0"/>
              </a:rPr>
              <a:t> con </a:t>
            </a:r>
            <a:r>
              <a:rPr lang="en-US" sz="2400" i="1" dirty="0" err="1">
                <a:solidFill>
                  <a:srgbClr val="0000FF"/>
                </a:solidFill>
                <a:latin typeface="Times New Roman" panose="02020603050405020304" pitchFamily="18" charset="0"/>
                <a:cs typeface="Times New Roman" panose="02020603050405020304" pitchFamily="18" charset="0"/>
              </a:rPr>
              <a:t>người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Nhờ</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đó</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cuộc</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sống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càng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tiện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nghi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xã</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hội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càng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phát</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triển</a:t>
            </a:r>
            <a:r>
              <a:rPr lang="en-US" sz="2400" i="1" dirty="0">
                <a:solidFill>
                  <a:srgbClr val="0000FF"/>
                </a:solidFill>
                <a:latin typeface="Times New Roman" panose="02020603050405020304" pitchFamily="18" charset="0"/>
                <a:cs typeface="Times New Roman" panose="02020603050405020304" pitchFamily="18" charset="0"/>
              </a:rPr>
              <a:t>.</a:t>
            </a:r>
          </a:p>
          <a:p>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Phát</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triển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công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nghệ</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Thúc</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đẩy</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công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nghệ</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phát</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triển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tạo</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ra</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công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nghệ</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mới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có</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nhiều</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tính</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năng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vượt</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trội</a:t>
            </a:r>
            <a:r>
              <a:rPr lang="en-US" sz="2400" i="1" dirty="0">
                <a:solidFill>
                  <a:srgbClr val="0000FF"/>
                </a:solidFill>
                <a:latin typeface="Times New Roman" panose="02020603050405020304" pitchFamily="18" charset="0"/>
                <a:cs typeface="Times New Roman" panose="02020603050405020304" pitchFamily="18" charset="0"/>
              </a:rPr>
              <a:t> so </a:t>
            </a:r>
            <a:r>
              <a:rPr lang="en-US" sz="2400" i="1" dirty="0" err="1">
                <a:solidFill>
                  <a:srgbClr val="0000FF"/>
                </a:solidFill>
                <a:latin typeface="Times New Roman" panose="02020603050405020304" pitchFamily="18" charset="0"/>
                <a:cs typeface="Times New Roman" panose="02020603050405020304" pitchFamily="18" charset="0"/>
              </a:rPr>
              <a:t>với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công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nghệ</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trước</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đó</a:t>
            </a:r>
            <a:r>
              <a:rPr lang="en-US" sz="2400" i="1" dirty="0">
                <a:solidFill>
                  <a:srgbClr val="0000FF"/>
                </a:solidFill>
                <a:latin typeface="Times New Roman" panose="02020603050405020304" pitchFamily="18" charset="0"/>
                <a:cs typeface="Times New Roman" panose="02020603050405020304" pitchFamily="18" charset="0"/>
              </a:rPr>
              <a:t>.</a:t>
            </a:r>
          </a:p>
          <a:p>
            <a:endParaRPr lang="en-US" sz="2400" i="1" dirty="0">
              <a:latin typeface="Times New Roman" panose="02020603050405020304" pitchFamily="18" charset="0"/>
              <a:cs typeface="Times New Roman" panose="02020603050405020304" pitchFamily="18" charset="0"/>
            </a:endParaRPr>
          </a:p>
          <a:p>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13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2655" y="226244"/>
            <a:ext cx="11566689" cy="1200329"/>
          </a:xfrm>
          <a:prstGeom prst="rect">
            <a:avLst/>
          </a:prstGeom>
        </p:spPr>
        <p:txBody>
          <a:bodyPr wrap="square">
            <a:spAutoFit/>
          </a:bodyPr>
          <a:lstStyle/>
          <a:p>
            <a:pPr algn="just"/>
            <a:r>
              <a:rPr lang="vi-VN" sz="2400" b="1" i="1" dirty="0">
                <a:solidFill>
                  <a:srgbClr val="FF0000"/>
                </a:solidFill>
                <a:latin typeface="Times New Roman" panose="02020603050405020304" pitchFamily="18" charset="0"/>
                <a:cs typeface="Times New Roman" panose="02020603050405020304" pitchFamily="18" charset="0"/>
              </a:rPr>
              <a:t>1.Quan sát Hình 18.3, lựa chọn, nêu tên gọi, công dụng của 3 sản phẩm công nghệ có trong hình. Hãy cho biết mỗi sản phẩm đáp ứng nhu cầu nào của con người và giải quyết vấn đề gì của cuộc sống?</a:t>
            </a:r>
            <a:endParaRPr lang="en-US" sz="2400" b="1" i="1"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Bảng 6">
            <a:extLst>
              <a:ext uri="{FF2B5EF4-FFF2-40B4-BE49-F238E27FC236}">
                <a16:creationId xmlns:a16="http://schemas.microsoft.com/office/drawing/2014/main" id="{6851DFF6-8A72-519E-888A-F66FEC7779A0}"/>
              </a:ext>
            </a:extLst>
          </p:cNvPr>
          <p:cNvGraphicFramePr>
            <a:graphicFrameLocks noGrp="1"/>
          </p:cNvGraphicFramePr>
          <p:nvPr>
            <p:extLst>
              <p:ext uri="{D42A27DB-BD31-4B8C-83A1-F6EECF244321}">
                <p14:modId xmlns:p14="http://schemas.microsoft.com/office/powerpoint/2010/main" val="1626428191"/>
              </p:ext>
            </p:extLst>
          </p:nvPr>
        </p:nvGraphicFramePr>
        <p:xfrm>
          <a:off x="397497" y="1577504"/>
          <a:ext cx="6983692" cy="4221480"/>
        </p:xfrm>
        <a:graphic>
          <a:graphicData uri="http://schemas.openxmlformats.org/drawingml/2006/table">
            <a:tbl>
              <a:tblPr firstRow="1" bandRow="1">
                <a:tableStyleId>{5C22544A-7EE6-4342-B048-85BDC9FD1C3A}</a:tableStyleId>
              </a:tblPr>
              <a:tblGrid>
                <a:gridCol w="564038">
                  <a:extLst>
                    <a:ext uri="{9D8B030D-6E8A-4147-A177-3AD203B41FA5}">
                      <a16:colId xmlns:a16="http://schemas.microsoft.com/office/drawing/2014/main" val="3865627669"/>
                    </a:ext>
                  </a:extLst>
                </a:gridCol>
                <a:gridCol w="1159497">
                  <a:extLst>
                    <a:ext uri="{9D8B030D-6E8A-4147-A177-3AD203B41FA5}">
                      <a16:colId xmlns:a16="http://schemas.microsoft.com/office/drawing/2014/main" val="2857759553"/>
                    </a:ext>
                  </a:extLst>
                </a:gridCol>
                <a:gridCol w="2271859">
                  <a:extLst>
                    <a:ext uri="{9D8B030D-6E8A-4147-A177-3AD203B41FA5}">
                      <a16:colId xmlns:a16="http://schemas.microsoft.com/office/drawing/2014/main" val="2653839617"/>
                    </a:ext>
                  </a:extLst>
                </a:gridCol>
                <a:gridCol w="2988298">
                  <a:extLst>
                    <a:ext uri="{9D8B030D-6E8A-4147-A177-3AD203B41FA5}">
                      <a16:colId xmlns:a16="http://schemas.microsoft.com/office/drawing/2014/main" val="1890838930"/>
                    </a:ext>
                  </a:extLst>
                </a:gridCol>
              </a:tblGrid>
              <a:tr h="370840">
                <a:tc>
                  <a:txBody>
                    <a:bodyPr/>
                    <a:lstStyle/>
                    <a:p>
                      <a:r>
                        <a:rPr lang="en-US" dirty="0"/>
                        <a:t>STT</a:t>
                      </a:r>
                      <a:endParaRPr lang="vi-VN" dirty="0"/>
                    </a:p>
                  </a:txBody>
                  <a:tcPr/>
                </a:tc>
                <a:tc>
                  <a:txBody>
                    <a:bodyPr/>
                    <a:lstStyle/>
                    <a:p>
                      <a:r>
                        <a:rPr lang="vi-VN" dirty="0"/>
                        <a:t>Tên gọi</a:t>
                      </a:r>
                    </a:p>
                  </a:txBody>
                  <a:tcPr/>
                </a:tc>
                <a:tc>
                  <a:txBody>
                    <a:bodyPr/>
                    <a:lstStyle/>
                    <a:p>
                      <a:r>
                        <a:rPr lang="en-US" dirty="0" err="1"/>
                        <a:t>Đáp</a:t>
                      </a:r>
                      <a:r>
                        <a:rPr lang="en-US" dirty="0"/>
                        <a:t> </a:t>
                      </a:r>
                      <a:r>
                        <a:rPr lang="en-US" dirty="0" err="1"/>
                        <a:t>ứng</a:t>
                      </a:r>
                      <a:r>
                        <a:rPr lang="en-US" dirty="0"/>
                        <a:t> </a:t>
                      </a:r>
                      <a:r>
                        <a:rPr lang="en-US" dirty="0" err="1"/>
                        <a:t>nhu</a:t>
                      </a:r>
                      <a:r>
                        <a:rPr lang="en-US" dirty="0"/>
                        <a:t> </a:t>
                      </a:r>
                      <a:r>
                        <a:rPr lang="en-US" dirty="0" err="1"/>
                        <a:t>cầu</a:t>
                      </a:r>
                      <a:endParaRPr lang="vi-VN" dirty="0"/>
                    </a:p>
                  </a:txBody>
                  <a:tcPr/>
                </a:tc>
                <a:tc>
                  <a:txBody>
                    <a:bodyPr/>
                    <a:lstStyle/>
                    <a:p>
                      <a:r>
                        <a:rPr lang="en-US" dirty="0" err="1"/>
                        <a:t>Giải</a:t>
                      </a:r>
                      <a:r>
                        <a:rPr lang="en-US" dirty="0"/>
                        <a:t> </a:t>
                      </a:r>
                      <a:r>
                        <a:rPr lang="en-US" dirty="0" err="1"/>
                        <a:t>quyết</a:t>
                      </a:r>
                      <a:r>
                        <a:rPr lang="en-US" dirty="0"/>
                        <a:t> </a:t>
                      </a:r>
                      <a:r>
                        <a:rPr lang="en-US" dirty="0" err="1"/>
                        <a:t>vấn</a:t>
                      </a:r>
                      <a:r>
                        <a:rPr lang="en-US" dirty="0"/>
                        <a:t> </a:t>
                      </a:r>
                      <a:r>
                        <a:rPr lang="en-US" dirty="0" err="1"/>
                        <a:t>đề</a:t>
                      </a:r>
                      <a:endParaRPr lang="vi-VN" dirty="0"/>
                    </a:p>
                  </a:txBody>
                  <a:tcPr/>
                </a:tc>
                <a:extLst>
                  <a:ext uri="{0D108BD9-81ED-4DB2-BD59-A6C34878D82A}">
                    <a16:rowId xmlns:a16="http://schemas.microsoft.com/office/drawing/2014/main" val="1199533243"/>
                  </a:ext>
                </a:extLst>
              </a:tr>
              <a:tr h="370840">
                <a:tc>
                  <a:txBody>
                    <a:bodyPr/>
                    <a:lstStyle/>
                    <a:p>
                      <a:r>
                        <a:rPr lang="vi-VN" dirty="0"/>
                        <a:t>1</a:t>
                      </a:r>
                    </a:p>
                  </a:txBody>
                  <a:tcPr/>
                </a:tc>
                <a:tc>
                  <a:txBody>
                    <a:bodyPr/>
                    <a:lstStyle/>
                    <a:p>
                      <a:r>
                        <a:rPr lang="vi-VN" sz="1800" dirty="0">
                          <a:solidFill>
                            <a:srgbClr val="0000FF"/>
                          </a:solidFill>
                          <a:latin typeface="+mj-lt"/>
                          <a:cs typeface="Times New Roman" panose="02020603050405020304" pitchFamily="18" charset="0"/>
                        </a:rPr>
                        <a:t>Điện thoại di động</a:t>
                      </a:r>
                      <a:endParaRPr lang="vi-VN" dirty="0"/>
                    </a:p>
                  </a:txBody>
                  <a:tcPr/>
                </a:tc>
                <a:tc>
                  <a:txBody>
                    <a:bodyPr/>
                    <a:lstStyle/>
                    <a:p>
                      <a:endParaRPr lang="vi-VN" dirty="0"/>
                    </a:p>
                    <a:p>
                      <a:endParaRPr lang="vi-VN" dirty="0"/>
                    </a:p>
                    <a:p>
                      <a:endParaRPr lang="vi-V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800" dirty="0">
                        <a:solidFill>
                          <a:srgbClr val="0000FF"/>
                        </a:solidFill>
                        <a:latin typeface="+mj-lt"/>
                        <a:cs typeface="Times New Roman" panose="02020603050405020304" pitchFamily="18" charset="0"/>
                      </a:endParaRPr>
                    </a:p>
                  </a:txBody>
                  <a:tcPr/>
                </a:tc>
                <a:extLst>
                  <a:ext uri="{0D108BD9-81ED-4DB2-BD59-A6C34878D82A}">
                    <a16:rowId xmlns:a16="http://schemas.microsoft.com/office/drawing/2014/main" val="3182057239"/>
                  </a:ext>
                </a:extLst>
              </a:tr>
              <a:tr h="370840">
                <a:tc>
                  <a:txBody>
                    <a:bodyPr/>
                    <a:lstStyle/>
                    <a:p>
                      <a:r>
                        <a:rPr lang="vi-VN" dirty="0"/>
                        <a:t>2</a:t>
                      </a:r>
                    </a:p>
                  </a:txBody>
                  <a:tcPr/>
                </a:tc>
                <a:tc>
                  <a:txBody>
                    <a:bodyPr/>
                    <a:lstStyle/>
                    <a:p>
                      <a:r>
                        <a:rPr lang="vi-VN" sz="1800" dirty="0">
                          <a:solidFill>
                            <a:srgbClr val="0000FF"/>
                          </a:solidFill>
                          <a:latin typeface="+mj-lt"/>
                          <a:cs typeface="Times New Roman" panose="02020603050405020304" pitchFamily="18" charset="0"/>
                        </a:rPr>
                        <a:t>ấm siêu tốc</a:t>
                      </a:r>
                      <a:endParaRPr lang="vi-VN" dirty="0"/>
                    </a:p>
                  </a:txBody>
                  <a:tcPr/>
                </a:tc>
                <a:tc>
                  <a:txBody>
                    <a:bodyPr/>
                    <a:lstStyle/>
                    <a:p>
                      <a:endParaRPr lang="vi-VN" dirty="0"/>
                    </a:p>
                  </a:txBody>
                  <a:tcPr/>
                </a:tc>
                <a:tc>
                  <a:txBody>
                    <a:bodyPr/>
                    <a:lstStyle/>
                    <a:p>
                      <a:endParaRPr lang="vi-VN" dirty="0"/>
                    </a:p>
                  </a:txBody>
                  <a:tcPr/>
                </a:tc>
                <a:extLst>
                  <a:ext uri="{0D108BD9-81ED-4DB2-BD59-A6C34878D82A}">
                    <a16:rowId xmlns:a16="http://schemas.microsoft.com/office/drawing/2014/main" val="1743412720"/>
                  </a:ext>
                </a:extLst>
              </a:tr>
              <a:tr h="370840">
                <a:tc>
                  <a:txBody>
                    <a:bodyPr/>
                    <a:lstStyle/>
                    <a:p>
                      <a:r>
                        <a:rPr lang="vi-VN" dirty="0"/>
                        <a:t>3</a:t>
                      </a:r>
                    </a:p>
                  </a:txBody>
                  <a:tcPr/>
                </a:tc>
                <a:tc>
                  <a:txBody>
                    <a:bodyPr/>
                    <a:lstStyle/>
                    <a:p>
                      <a:r>
                        <a:rPr lang="vi-VN" sz="1800" dirty="0">
                          <a:solidFill>
                            <a:srgbClr val="0000FF"/>
                          </a:solidFill>
                          <a:latin typeface="+mj-lt"/>
                          <a:cs typeface="Times New Roman" panose="02020603050405020304" pitchFamily="18" charset="0"/>
                        </a:rPr>
                        <a:t>Máy rửa bát</a:t>
                      </a:r>
                    </a:p>
                  </a:txBody>
                  <a:tcPr/>
                </a:tc>
                <a:tc>
                  <a:txBody>
                    <a:bodyPr/>
                    <a:lstStyle/>
                    <a:p>
                      <a:endParaRPr lang="vi-VN" dirty="0"/>
                    </a:p>
                  </a:txBody>
                  <a:tcPr/>
                </a:tc>
                <a:tc>
                  <a:txBody>
                    <a:bodyPr/>
                    <a:lstStyle/>
                    <a:p>
                      <a:endParaRPr lang="vi-VN" dirty="0"/>
                    </a:p>
                  </a:txBody>
                  <a:tcPr/>
                </a:tc>
                <a:extLst>
                  <a:ext uri="{0D108BD9-81ED-4DB2-BD59-A6C34878D82A}">
                    <a16:rowId xmlns:a16="http://schemas.microsoft.com/office/drawing/2014/main" val="1398093302"/>
                  </a:ext>
                </a:extLst>
              </a:tr>
              <a:tr h="370840">
                <a:tc>
                  <a:txBody>
                    <a:bodyPr/>
                    <a:lstStyle/>
                    <a:p>
                      <a:r>
                        <a:rPr lang="vi-VN"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dirty="0">
                          <a:solidFill>
                            <a:srgbClr val="0000FF"/>
                          </a:solidFill>
                          <a:latin typeface="+mj-lt"/>
                          <a:cs typeface="Times New Roman" panose="02020603050405020304" pitchFamily="18" charset="0"/>
                        </a:rPr>
                        <a:t>điều </a:t>
                      </a:r>
                      <a:r>
                        <a:rPr lang="vi-VN" sz="1800" dirty="0" err="1">
                          <a:solidFill>
                            <a:srgbClr val="0000FF"/>
                          </a:solidFill>
                          <a:latin typeface="+mj-lt"/>
                          <a:cs typeface="Times New Roman" panose="02020603050405020304" pitchFamily="18" charset="0"/>
                        </a:rPr>
                        <a:t>hoà</a:t>
                      </a:r>
                      <a:endParaRPr lang="vi-VN" sz="1800" dirty="0">
                        <a:solidFill>
                          <a:srgbClr val="0000FF"/>
                        </a:solidFill>
                        <a:latin typeface="+mj-lt"/>
                        <a:cs typeface="Times New Roman" panose="02020603050405020304" pitchFamily="18" charset="0"/>
                      </a:endParaRPr>
                    </a:p>
                    <a:p>
                      <a:endParaRPr lang="vi-VN" dirty="0"/>
                    </a:p>
                    <a:p>
                      <a:endParaRPr lang="vi-VN" dirty="0"/>
                    </a:p>
                  </a:txBody>
                  <a:tcPr/>
                </a:tc>
                <a:tc>
                  <a:txBody>
                    <a:bodyPr/>
                    <a:lstStyle/>
                    <a:p>
                      <a:endParaRPr lang="vi-VN" dirty="0"/>
                    </a:p>
                  </a:txBody>
                  <a:tcPr/>
                </a:tc>
                <a:tc>
                  <a:txBody>
                    <a:bodyPr/>
                    <a:lstStyle/>
                    <a:p>
                      <a:endParaRPr lang="vi-VN" dirty="0"/>
                    </a:p>
                  </a:txBody>
                  <a:tcPr/>
                </a:tc>
                <a:extLst>
                  <a:ext uri="{0D108BD9-81ED-4DB2-BD59-A6C34878D82A}">
                    <a16:rowId xmlns:a16="http://schemas.microsoft.com/office/drawing/2014/main" val="4286264150"/>
                  </a:ext>
                </a:extLst>
              </a:tr>
              <a:tr h="370840">
                <a:tc>
                  <a:txBody>
                    <a:bodyPr/>
                    <a:lstStyle/>
                    <a:p>
                      <a:endParaRPr lang="vi-VN" dirty="0"/>
                    </a:p>
                  </a:txBody>
                  <a:tcPr/>
                </a:tc>
                <a:tc>
                  <a:txBody>
                    <a:bodyPr/>
                    <a:lstStyle/>
                    <a:p>
                      <a:endParaRPr lang="vi-VN" dirty="0"/>
                    </a:p>
                  </a:txBody>
                  <a:tcPr/>
                </a:tc>
                <a:tc>
                  <a:txBody>
                    <a:bodyPr/>
                    <a:lstStyle/>
                    <a:p>
                      <a:endParaRPr lang="vi-VN" dirty="0"/>
                    </a:p>
                  </a:txBody>
                  <a:tcPr/>
                </a:tc>
                <a:tc>
                  <a:txBody>
                    <a:bodyPr/>
                    <a:lstStyle/>
                    <a:p>
                      <a:endParaRPr lang="vi-VN" dirty="0"/>
                    </a:p>
                  </a:txBody>
                  <a:tcPr/>
                </a:tc>
                <a:extLst>
                  <a:ext uri="{0D108BD9-81ED-4DB2-BD59-A6C34878D82A}">
                    <a16:rowId xmlns:a16="http://schemas.microsoft.com/office/drawing/2014/main" val="2176815764"/>
                  </a:ext>
                </a:extLst>
              </a:tr>
              <a:tr h="370840">
                <a:tc>
                  <a:txBody>
                    <a:bodyPr/>
                    <a:lstStyle/>
                    <a:p>
                      <a:endParaRPr lang="vi-VN" dirty="0"/>
                    </a:p>
                  </a:txBody>
                  <a:tcPr/>
                </a:tc>
                <a:tc>
                  <a:txBody>
                    <a:bodyPr/>
                    <a:lstStyle/>
                    <a:p>
                      <a:endParaRPr lang="vi-VN" dirty="0"/>
                    </a:p>
                  </a:txBody>
                  <a:tcPr/>
                </a:tc>
                <a:tc>
                  <a:txBody>
                    <a:bodyPr/>
                    <a:lstStyle/>
                    <a:p>
                      <a:endParaRPr lang="vi-VN" dirty="0"/>
                    </a:p>
                  </a:txBody>
                  <a:tcPr/>
                </a:tc>
                <a:tc>
                  <a:txBody>
                    <a:bodyPr/>
                    <a:lstStyle/>
                    <a:p>
                      <a:endParaRPr lang="vi-VN" dirty="0"/>
                    </a:p>
                  </a:txBody>
                  <a:tcPr/>
                </a:tc>
                <a:extLst>
                  <a:ext uri="{0D108BD9-81ED-4DB2-BD59-A6C34878D82A}">
                    <a16:rowId xmlns:a16="http://schemas.microsoft.com/office/drawing/2014/main" val="1848196199"/>
                  </a:ext>
                </a:extLst>
              </a:tr>
            </a:tbl>
          </a:graphicData>
        </a:graphic>
      </p:graphicFrame>
      <p:sp>
        <p:nvSpPr>
          <p:cNvPr id="16" name="Hộp Văn bản 15">
            <a:extLst>
              <a:ext uri="{FF2B5EF4-FFF2-40B4-BE49-F238E27FC236}">
                <a16:creationId xmlns:a16="http://schemas.microsoft.com/office/drawing/2014/main" id="{204B0601-EF91-75F7-EE12-7ADB17D8BD2B}"/>
              </a:ext>
            </a:extLst>
          </p:cNvPr>
          <p:cNvSpPr txBox="1"/>
          <p:nvPr/>
        </p:nvSpPr>
        <p:spPr>
          <a:xfrm>
            <a:off x="2116319" y="1939227"/>
            <a:ext cx="2191731" cy="923330"/>
          </a:xfrm>
          <a:prstGeom prst="rect">
            <a:avLst/>
          </a:prstGeom>
          <a:noFill/>
        </p:spPr>
        <p:txBody>
          <a:bodyPr wrap="square">
            <a:spAutoFit/>
          </a:bodyPr>
          <a:lstStyle/>
          <a:p>
            <a:pPr algn="just"/>
            <a:r>
              <a:rPr lang="vi-VN" sz="1800" dirty="0">
                <a:solidFill>
                  <a:srgbClr val="0000FF"/>
                </a:solidFill>
                <a:latin typeface="+mj-lt"/>
                <a:cs typeface="Times New Roman" panose="02020603050405020304" pitchFamily="18" charset="0"/>
              </a:rPr>
              <a:t>liên lạc giữa các cá nhân trong khoảng cách xa</a:t>
            </a:r>
            <a:endParaRPr lang="vi-VN" dirty="0"/>
          </a:p>
        </p:txBody>
      </p:sp>
      <p:sp>
        <p:nvSpPr>
          <p:cNvPr id="18" name="Hộp Văn bản 17">
            <a:extLst>
              <a:ext uri="{FF2B5EF4-FFF2-40B4-BE49-F238E27FC236}">
                <a16:creationId xmlns:a16="http://schemas.microsoft.com/office/drawing/2014/main" id="{E853F186-D792-36EF-AF11-B42E251D5895}"/>
              </a:ext>
            </a:extLst>
          </p:cNvPr>
          <p:cNvSpPr txBox="1"/>
          <p:nvPr/>
        </p:nvSpPr>
        <p:spPr>
          <a:xfrm>
            <a:off x="4401532" y="1985928"/>
            <a:ext cx="1694467"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1800" dirty="0">
                <a:solidFill>
                  <a:srgbClr val="0000FF"/>
                </a:solidFill>
                <a:latin typeface="+mj-lt"/>
                <a:cs typeface="Times New Roman" panose="02020603050405020304" pitchFamily="18" charset="0"/>
              </a:rPr>
              <a:t>liên lạc nhanh</a:t>
            </a:r>
          </a:p>
        </p:txBody>
      </p:sp>
      <p:sp>
        <p:nvSpPr>
          <p:cNvPr id="20" name="Hộp Văn bản 19">
            <a:extLst>
              <a:ext uri="{FF2B5EF4-FFF2-40B4-BE49-F238E27FC236}">
                <a16:creationId xmlns:a16="http://schemas.microsoft.com/office/drawing/2014/main" id="{DE507C99-A8EB-A47F-DA93-AA7292E34F50}"/>
              </a:ext>
            </a:extLst>
          </p:cNvPr>
          <p:cNvSpPr txBox="1"/>
          <p:nvPr/>
        </p:nvSpPr>
        <p:spPr>
          <a:xfrm>
            <a:off x="2122602" y="2803008"/>
            <a:ext cx="2072326" cy="646331"/>
          </a:xfrm>
          <a:prstGeom prst="rect">
            <a:avLst/>
          </a:prstGeom>
          <a:noFill/>
        </p:spPr>
        <p:txBody>
          <a:bodyPr wrap="square">
            <a:spAutoFit/>
          </a:bodyPr>
          <a:lstStyle/>
          <a:p>
            <a:pPr algn="just"/>
            <a:r>
              <a:rPr lang="vi-VN" sz="1800" dirty="0">
                <a:solidFill>
                  <a:srgbClr val="0000FF"/>
                </a:solidFill>
                <a:latin typeface="+mj-lt"/>
                <a:cs typeface="Times New Roman" panose="02020603050405020304" pitchFamily="18" charset="0"/>
              </a:rPr>
              <a:t>cần nước nóng trong thời gian ngắn</a:t>
            </a:r>
            <a:endParaRPr lang="vi-VN" dirty="0"/>
          </a:p>
        </p:txBody>
      </p:sp>
      <p:sp>
        <p:nvSpPr>
          <p:cNvPr id="22" name="Hộp Văn bản 21">
            <a:extLst>
              <a:ext uri="{FF2B5EF4-FFF2-40B4-BE49-F238E27FC236}">
                <a16:creationId xmlns:a16="http://schemas.microsoft.com/office/drawing/2014/main" id="{3394F064-3884-837F-08A3-3F6087B08C98}"/>
              </a:ext>
            </a:extLst>
          </p:cNvPr>
          <p:cNvSpPr txBox="1"/>
          <p:nvPr/>
        </p:nvSpPr>
        <p:spPr>
          <a:xfrm>
            <a:off x="4401532" y="2849242"/>
            <a:ext cx="2637148" cy="646331"/>
          </a:xfrm>
          <a:prstGeom prst="rect">
            <a:avLst/>
          </a:prstGeom>
          <a:noFill/>
        </p:spPr>
        <p:txBody>
          <a:bodyPr wrap="square">
            <a:spAutoFit/>
          </a:bodyPr>
          <a:lstStyle/>
          <a:p>
            <a:pPr algn="just"/>
            <a:r>
              <a:rPr lang="vi-VN" sz="1800" dirty="0">
                <a:solidFill>
                  <a:srgbClr val="0000FF"/>
                </a:solidFill>
                <a:latin typeface="+mj-lt"/>
                <a:cs typeface="Times New Roman" panose="02020603050405020304" pitchFamily="18" charset="0"/>
              </a:rPr>
              <a:t>Có nước nóng ngay và chỉ mất khoảng 3 phút.</a:t>
            </a:r>
            <a:endParaRPr lang="vi-VN" dirty="0"/>
          </a:p>
        </p:txBody>
      </p:sp>
      <p:sp>
        <p:nvSpPr>
          <p:cNvPr id="24" name="Hộp Văn bản 23">
            <a:extLst>
              <a:ext uri="{FF2B5EF4-FFF2-40B4-BE49-F238E27FC236}">
                <a16:creationId xmlns:a16="http://schemas.microsoft.com/office/drawing/2014/main" id="{23BDC3EF-1255-4C50-B229-9A3CA780B0E9}"/>
              </a:ext>
            </a:extLst>
          </p:cNvPr>
          <p:cNvSpPr txBox="1"/>
          <p:nvPr/>
        </p:nvSpPr>
        <p:spPr>
          <a:xfrm>
            <a:off x="2122602" y="3548617"/>
            <a:ext cx="2072326" cy="369332"/>
          </a:xfrm>
          <a:prstGeom prst="rect">
            <a:avLst/>
          </a:prstGeom>
          <a:noFill/>
        </p:spPr>
        <p:txBody>
          <a:bodyPr wrap="square">
            <a:spAutoFit/>
          </a:bodyPr>
          <a:lstStyle/>
          <a:p>
            <a:pPr algn="just"/>
            <a:r>
              <a:rPr lang="vi-VN" dirty="0">
                <a:solidFill>
                  <a:srgbClr val="0000FF"/>
                </a:solidFill>
                <a:latin typeface="+mj-lt"/>
                <a:cs typeface="Times New Roman" panose="02020603050405020304" pitchFamily="18" charset="0"/>
              </a:rPr>
              <a:t>Rửa bát</a:t>
            </a:r>
            <a:endParaRPr lang="vi-VN" dirty="0"/>
          </a:p>
        </p:txBody>
      </p:sp>
      <p:sp>
        <p:nvSpPr>
          <p:cNvPr id="26" name="Hộp Văn bản 25">
            <a:extLst>
              <a:ext uri="{FF2B5EF4-FFF2-40B4-BE49-F238E27FC236}">
                <a16:creationId xmlns:a16="http://schemas.microsoft.com/office/drawing/2014/main" id="{990D4F05-8568-8E7C-C87E-11A85F48BC9A}"/>
              </a:ext>
            </a:extLst>
          </p:cNvPr>
          <p:cNvSpPr txBox="1"/>
          <p:nvPr/>
        </p:nvSpPr>
        <p:spPr>
          <a:xfrm>
            <a:off x="4401532" y="3516997"/>
            <a:ext cx="2823326" cy="646331"/>
          </a:xfrm>
          <a:prstGeom prst="rect">
            <a:avLst/>
          </a:prstGeom>
          <a:noFill/>
        </p:spPr>
        <p:txBody>
          <a:bodyPr wrap="square">
            <a:spAutoFit/>
          </a:bodyPr>
          <a:lstStyle/>
          <a:p>
            <a:pPr algn="just"/>
            <a:r>
              <a:rPr lang="vi-VN" sz="1800" dirty="0">
                <a:solidFill>
                  <a:srgbClr val="0000FF"/>
                </a:solidFill>
                <a:latin typeface="+mj-lt"/>
                <a:cs typeface="Times New Roman" panose="02020603050405020304" pitchFamily="18" charset="0"/>
              </a:rPr>
              <a:t>Giải phóng sức lao động của </a:t>
            </a:r>
            <a:r>
              <a:rPr lang="vi-VN" sz="1800">
                <a:solidFill>
                  <a:srgbClr val="0000FF"/>
                </a:solidFill>
                <a:latin typeface="+mj-lt"/>
                <a:cs typeface="Times New Roman" panose="02020603050405020304" pitchFamily="18" charset="0"/>
              </a:rPr>
              <a:t>con người</a:t>
            </a:r>
            <a:endParaRPr lang="vi-VN" dirty="0"/>
          </a:p>
        </p:txBody>
      </p:sp>
      <p:grpSp>
        <p:nvGrpSpPr>
          <p:cNvPr id="43" name="Nhóm 42">
            <a:extLst>
              <a:ext uri="{FF2B5EF4-FFF2-40B4-BE49-F238E27FC236}">
                <a16:creationId xmlns:a16="http://schemas.microsoft.com/office/drawing/2014/main" id="{7BB2A2E0-14D8-1FD5-FB57-48C8251501DF}"/>
              </a:ext>
            </a:extLst>
          </p:cNvPr>
          <p:cNvGrpSpPr/>
          <p:nvPr/>
        </p:nvGrpSpPr>
        <p:grpSpPr>
          <a:xfrm>
            <a:off x="6693032" y="965383"/>
            <a:ext cx="5354424" cy="5835650"/>
            <a:chOff x="6693032" y="965383"/>
            <a:chExt cx="5354424" cy="5835650"/>
          </a:xfrm>
        </p:grpSpPr>
        <p:pic>
          <p:nvPicPr>
            <p:cNvPr id="4" name="Picture 3"/>
            <p:cNvPicPr>
              <a:picLocks noChangeAspect="1"/>
            </p:cNvPicPr>
            <p:nvPr/>
          </p:nvPicPr>
          <p:blipFill>
            <a:blip r:embed="rId3"/>
            <a:stretch>
              <a:fillRect/>
            </a:stretch>
          </p:blipFill>
          <p:spPr>
            <a:xfrm>
              <a:off x="7635711" y="965383"/>
              <a:ext cx="4243633" cy="5413606"/>
            </a:xfrm>
            <a:prstGeom prst="rect">
              <a:avLst/>
            </a:prstGeom>
          </p:spPr>
        </p:pic>
        <p:sp>
          <p:nvSpPr>
            <p:cNvPr id="5" name="TextBox 4"/>
            <p:cNvSpPr txBox="1"/>
            <p:nvPr/>
          </p:nvSpPr>
          <p:spPr>
            <a:xfrm>
              <a:off x="6693032" y="6431701"/>
              <a:ext cx="5354424" cy="369332"/>
            </a:xfrm>
            <a:prstGeom prst="rect">
              <a:avLst/>
            </a:prstGeom>
            <a:noFill/>
          </p:spPr>
          <p:txBody>
            <a:bodyPr wrap="square" rtlCol="0">
              <a:spAutoFit/>
            </a:bodyPr>
            <a:lstStyle/>
            <a:p>
              <a:r>
                <a:rPr lang="en-US" b="1" i="1" dirty="0" err="1">
                  <a:latin typeface="Times New Roman" panose="02020603050405020304" pitchFamily="18" charset="0"/>
                  <a:cs typeface="Times New Roman" panose="02020603050405020304" pitchFamily="18" charset="0"/>
                </a:rPr>
                <a:t>Hình</a:t>
              </a:r>
              <a:r>
                <a:rPr lang="en-US" b="1" i="1" dirty="0">
                  <a:latin typeface="Times New Roman" panose="02020603050405020304" pitchFamily="18" charset="0"/>
                  <a:cs typeface="Times New Roman" panose="02020603050405020304" pitchFamily="18" charset="0"/>
                </a:rPr>
                <a:t> 18.3. </a:t>
              </a:r>
              <a:r>
                <a:rPr lang="en-US" b="1" i="1" dirty="0" err="1">
                  <a:latin typeface="Times New Roman" panose="02020603050405020304" pitchFamily="18" charset="0"/>
                  <a:cs typeface="Times New Roman" panose="02020603050405020304" pitchFamily="18" charset="0"/>
                </a:rPr>
                <a:t>Một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số</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sản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phẩm</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công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nghệ</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trong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gia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đình</a:t>
              </a:r>
              <a:endParaRPr lang="en-US" b="1" i="1" dirty="0">
                <a:latin typeface="Times New Roman" panose="02020603050405020304" pitchFamily="18" charset="0"/>
                <a:cs typeface="Times New Roman" panose="02020603050405020304" pitchFamily="18" charset="0"/>
              </a:endParaRPr>
            </a:p>
          </p:txBody>
        </p:sp>
        <p:sp>
          <p:nvSpPr>
            <p:cNvPr id="28" name="Sao: 12 Cánh 27">
              <a:extLst>
                <a:ext uri="{FF2B5EF4-FFF2-40B4-BE49-F238E27FC236}">
                  <a16:creationId xmlns:a16="http://schemas.microsoft.com/office/drawing/2014/main" id="{3EDAEBAA-37B8-EE1E-F0E8-7F25B8C07A7E}"/>
                </a:ext>
              </a:extLst>
            </p:cNvPr>
            <p:cNvSpPr/>
            <p:nvPr/>
          </p:nvSpPr>
          <p:spPr>
            <a:xfrm>
              <a:off x="8104695" y="2552333"/>
              <a:ext cx="282804" cy="197963"/>
            </a:xfrm>
            <a:prstGeom prst="star1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t>1</a:t>
              </a:r>
            </a:p>
          </p:txBody>
        </p:sp>
        <p:sp>
          <p:nvSpPr>
            <p:cNvPr id="31" name="Sao: 12 Cánh 30">
              <a:extLst>
                <a:ext uri="{FF2B5EF4-FFF2-40B4-BE49-F238E27FC236}">
                  <a16:creationId xmlns:a16="http://schemas.microsoft.com/office/drawing/2014/main" id="{BACCEE28-0E88-6B98-F688-C38D3198112C}"/>
                </a:ext>
              </a:extLst>
            </p:cNvPr>
            <p:cNvSpPr/>
            <p:nvPr/>
          </p:nvSpPr>
          <p:spPr>
            <a:xfrm>
              <a:off x="9000240" y="2552599"/>
              <a:ext cx="282804" cy="197963"/>
            </a:xfrm>
            <a:prstGeom prst="star1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t>2</a:t>
              </a:r>
            </a:p>
          </p:txBody>
        </p:sp>
        <p:sp>
          <p:nvSpPr>
            <p:cNvPr id="32" name="Sao: 12 Cánh 31">
              <a:extLst>
                <a:ext uri="{FF2B5EF4-FFF2-40B4-BE49-F238E27FC236}">
                  <a16:creationId xmlns:a16="http://schemas.microsoft.com/office/drawing/2014/main" id="{025816D6-6784-599B-D60C-1A6DAEE7A74B}"/>
                </a:ext>
              </a:extLst>
            </p:cNvPr>
            <p:cNvSpPr/>
            <p:nvPr/>
          </p:nvSpPr>
          <p:spPr>
            <a:xfrm>
              <a:off x="9942919" y="2598566"/>
              <a:ext cx="282804" cy="197963"/>
            </a:xfrm>
            <a:prstGeom prst="star1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a:t>3</a:t>
              </a:r>
              <a:endParaRPr lang="vi-VN" dirty="0"/>
            </a:p>
          </p:txBody>
        </p:sp>
        <p:sp>
          <p:nvSpPr>
            <p:cNvPr id="33" name="Sao: 12 Cánh 32">
              <a:extLst>
                <a:ext uri="{FF2B5EF4-FFF2-40B4-BE49-F238E27FC236}">
                  <a16:creationId xmlns:a16="http://schemas.microsoft.com/office/drawing/2014/main" id="{D4FEE37D-67B0-2495-252D-6B0CE278268A}"/>
                </a:ext>
              </a:extLst>
            </p:cNvPr>
            <p:cNvSpPr/>
            <p:nvPr/>
          </p:nvSpPr>
          <p:spPr>
            <a:xfrm>
              <a:off x="10911131" y="2556433"/>
              <a:ext cx="282804" cy="197963"/>
            </a:xfrm>
            <a:prstGeom prst="star1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t>4</a:t>
              </a:r>
            </a:p>
          </p:txBody>
        </p:sp>
        <p:sp>
          <p:nvSpPr>
            <p:cNvPr id="34" name="Sao: 12 Cánh 33">
              <a:extLst>
                <a:ext uri="{FF2B5EF4-FFF2-40B4-BE49-F238E27FC236}">
                  <a16:creationId xmlns:a16="http://schemas.microsoft.com/office/drawing/2014/main" id="{874010F0-A7FB-A9CC-17B7-73F8C8708D37}"/>
                </a:ext>
              </a:extLst>
            </p:cNvPr>
            <p:cNvSpPr/>
            <p:nvPr/>
          </p:nvSpPr>
          <p:spPr>
            <a:xfrm>
              <a:off x="8026135" y="4095967"/>
              <a:ext cx="282804" cy="197963"/>
            </a:xfrm>
            <a:prstGeom prst="star1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t>5</a:t>
              </a:r>
            </a:p>
          </p:txBody>
        </p:sp>
        <p:sp>
          <p:nvSpPr>
            <p:cNvPr id="35" name="Sao: 12 Cánh 34">
              <a:extLst>
                <a:ext uri="{FF2B5EF4-FFF2-40B4-BE49-F238E27FC236}">
                  <a16:creationId xmlns:a16="http://schemas.microsoft.com/office/drawing/2014/main" id="{29EB7231-AB4E-4DD6-8B45-5A7C3F3DD78E}"/>
                </a:ext>
              </a:extLst>
            </p:cNvPr>
            <p:cNvSpPr/>
            <p:nvPr/>
          </p:nvSpPr>
          <p:spPr>
            <a:xfrm>
              <a:off x="9009671" y="4364512"/>
              <a:ext cx="282804" cy="197963"/>
            </a:xfrm>
            <a:prstGeom prst="star1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t>6</a:t>
              </a:r>
            </a:p>
          </p:txBody>
        </p:sp>
        <p:sp>
          <p:nvSpPr>
            <p:cNvPr id="36" name="Sao: 12 Cánh 35">
              <a:extLst>
                <a:ext uri="{FF2B5EF4-FFF2-40B4-BE49-F238E27FC236}">
                  <a16:creationId xmlns:a16="http://schemas.microsoft.com/office/drawing/2014/main" id="{3CFFFDBA-D40E-899B-8A74-85EACF30531D}"/>
                </a:ext>
              </a:extLst>
            </p:cNvPr>
            <p:cNvSpPr/>
            <p:nvPr/>
          </p:nvSpPr>
          <p:spPr>
            <a:xfrm>
              <a:off x="9969236" y="4166549"/>
              <a:ext cx="282804" cy="197963"/>
            </a:xfrm>
            <a:prstGeom prst="star1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t>7</a:t>
              </a:r>
            </a:p>
          </p:txBody>
        </p:sp>
        <p:sp>
          <p:nvSpPr>
            <p:cNvPr id="37" name="Sao: 12 Cánh 36">
              <a:extLst>
                <a:ext uri="{FF2B5EF4-FFF2-40B4-BE49-F238E27FC236}">
                  <a16:creationId xmlns:a16="http://schemas.microsoft.com/office/drawing/2014/main" id="{813357CE-703F-73DA-03DB-074D0EC94678}"/>
                </a:ext>
              </a:extLst>
            </p:cNvPr>
            <p:cNvSpPr/>
            <p:nvPr/>
          </p:nvSpPr>
          <p:spPr>
            <a:xfrm>
              <a:off x="10905239" y="4194948"/>
              <a:ext cx="282804" cy="197963"/>
            </a:xfrm>
            <a:prstGeom prst="star1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t>8</a:t>
              </a:r>
            </a:p>
          </p:txBody>
        </p:sp>
        <p:sp>
          <p:nvSpPr>
            <p:cNvPr id="38" name="Sao: 12 Cánh 37">
              <a:extLst>
                <a:ext uri="{FF2B5EF4-FFF2-40B4-BE49-F238E27FC236}">
                  <a16:creationId xmlns:a16="http://schemas.microsoft.com/office/drawing/2014/main" id="{A98C6923-54EE-9B21-2F41-A28AE7C72A21}"/>
                </a:ext>
              </a:extLst>
            </p:cNvPr>
            <p:cNvSpPr/>
            <p:nvPr/>
          </p:nvSpPr>
          <p:spPr>
            <a:xfrm>
              <a:off x="8026135" y="5787193"/>
              <a:ext cx="282804" cy="197963"/>
            </a:xfrm>
            <a:prstGeom prst="star1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t>7</a:t>
              </a:r>
            </a:p>
          </p:txBody>
        </p:sp>
        <p:sp>
          <p:nvSpPr>
            <p:cNvPr id="39" name="Sao: 12 Cánh 38">
              <a:extLst>
                <a:ext uri="{FF2B5EF4-FFF2-40B4-BE49-F238E27FC236}">
                  <a16:creationId xmlns:a16="http://schemas.microsoft.com/office/drawing/2014/main" id="{828BA092-EF46-779A-408E-8DAC49BBFDBE}"/>
                </a:ext>
              </a:extLst>
            </p:cNvPr>
            <p:cNvSpPr/>
            <p:nvPr/>
          </p:nvSpPr>
          <p:spPr>
            <a:xfrm>
              <a:off x="9009671" y="5769494"/>
              <a:ext cx="282804" cy="197963"/>
            </a:xfrm>
            <a:prstGeom prst="star1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t>9</a:t>
              </a:r>
            </a:p>
          </p:txBody>
        </p:sp>
        <p:sp>
          <p:nvSpPr>
            <p:cNvPr id="41" name="Sao: 12 Cánh 40">
              <a:extLst>
                <a:ext uri="{FF2B5EF4-FFF2-40B4-BE49-F238E27FC236}">
                  <a16:creationId xmlns:a16="http://schemas.microsoft.com/office/drawing/2014/main" id="{0930C457-226C-4AC7-E777-806AD7C8F859}"/>
                </a:ext>
              </a:extLst>
            </p:cNvPr>
            <p:cNvSpPr/>
            <p:nvPr/>
          </p:nvSpPr>
          <p:spPr>
            <a:xfrm>
              <a:off x="9794840" y="5734532"/>
              <a:ext cx="631596" cy="350277"/>
            </a:xfrm>
            <a:prstGeom prst="star1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000" dirty="0"/>
                <a:t>10</a:t>
              </a:r>
            </a:p>
          </p:txBody>
        </p:sp>
        <p:sp>
          <p:nvSpPr>
            <p:cNvPr id="42" name="Sao: 12 Cánh 41">
              <a:extLst>
                <a:ext uri="{FF2B5EF4-FFF2-40B4-BE49-F238E27FC236}">
                  <a16:creationId xmlns:a16="http://schemas.microsoft.com/office/drawing/2014/main" id="{AD47CF87-8718-8BC9-9C74-87C77BEF0F7B}"/>
                </a:ext>
              </a:extLst>
            </p:cNvPr>
            <p:cNvSpPr/>
            <p:nvPr/>
          </p:nvSpPr>
          <p:spPr>
            <a:xfrm>
              <a:off x="10711996" y="5833463"/>
              <a:ext cx="631596" cy="350277"/>
            </a:xfrm>
            <a:prstGeom prst="star1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000"/>
                <a:t>11</a:t>
              </a:r>
              <a:endParaRPr lang="vi-VN" sz="1000" dirty="0"/>
            </a:p>
          </p:txBody>
        </p:sp>
      </p:grpSp>
      <p:sp>
        <p:nvSpPr>
          <p:cNvPr id="44" name="Hộp Văn bản 43">
            <a:extLst>
              <a:ext uri="{FF2B5EF4-FFF2-40B4-BE49-F238E27FC236}">
                <a16:creationId xmlns:a16="http://schemas.microsoft.com/office/drawing/2014/main" id="{E625FA43-DE02-95FF-1674-72B43B05DE5A}"/>
              </a:ext>
            </a:extLst>
          </p:cNvPr>
          <p:cNvSpPr txBox="1"/>
          <p:nvPr/>
        </p:nvSpPr>
        <p:spPr>
          <a:xfrm>
            <a:off x="2116319" y="4163328"/>
            <a:ext cx="2072326" cy="646331"/>
          </a:xfrm>
          <a:prstGeom prst="rect">
            <a:avLst/>
          </a:prstGeom>
          <a:noFill/>
        </p:spPr>
        <p:txBody>
          <a:bodyPr wrap="square">
            <a:spAutoFit/>
          </a:bodyPr>
          <a:lstStyle/>
          <a:p>
            <a:pPr algn="just"/>
            <a:r>
              <a:rPr lang="vi-VN" sz="1800" dirty="0">
                <a:solidFill>
                  <a:srgbClr val="0000FF"/>
                </a:solidFill>
                <a:latin typeface="+mj-lt"/>
                <a:cs typeface="Times New Roman" panose="02020603050405020304" pitchFamily="18" charset="0"/>
              </a:rPr>
              <a:t>vấn đề nhiệt độ/thời tiết khắc nghiệt</a:t>
            </a:r>
            <a:endParaRPr lang="vi-VN" dirty="0"/>
          </a:p>
        </p:txBody>
      </p:sp>
      <p:sp>
        <p:nvSpPr>
          <p:cNvPr id="45" name="Hộp Văn bản 44">
            <a:extLst>
              <a:ext uri="{FF2B5EF4-FFF2-40B4-BE49-F238E27FC236}">
                <a16:creationId xmlns:a16="http://schemas.microsoft.com/office/drawing/2014/main" id="{A3385A87-F979-A98E-AD12-131614D71B92}"/>
              </a:ext>
            </a:extLst>
          </p:cNvPr>
          <p:cNvSpPr txBox="1"/>
          <p:nvPr/>
        </p:nvSpPr>
        <p:spPr>
          <a:xfrm>
            <a:off x="4412331" y="4128290"/>
            <a:ext cx="2823326" cy="923330"/>
          </a:xfrm>
          <a:prstGeom prst="rect">
            <a:avLst/>
          </a:prstGeom>
          <a:noFill/>
        </p:spPr>
        <p:txBody>
          <a:bodyPr wrap="square">
            <a:spAutoFit/>
          </a:bodyPr>
          <a:lstStyle/>
          <a:p>
            <a:pPr algn="just"/>
            <a:r>
              <a:rPr lang="vi-VN" sz="1800" dirty="0">
                <a:solidFill>
                  <a:srgbClr val="0000FF"/>
                </a:solidFill>
                <a:latin typeface="+mj-lt"/>
                <a:cs typeface="Times New Roman" panose="02020603050405020304" pitchFamily="18" charset="0"/>
              </a:rPr>
              <a:t>Điều </a:t>
            </a:r>
            <a:r>
              <a:rPr lang="vi-VN" sz="1800" dirty="0" err="1">
                <a:solidFill>
                  <a:srgbClr val="0000FF"/>
                </a:solidFill>
                <a:latin typeface="+mj-lt"/>
                <a:cs typeface="Times New Roman" panose="02020603050405020304" pitchFamily="18" charset="0"/>
              </a:rPr>
              <a:t>hoà</a:t>
            </a:r>
            <a:r>
              <a:rPr lang="vi-VN" sz="1800" dirty="0">
                <a:solidFill>
                  <a:srgbClr val="0000FF"/>
                </a:solidFill>
                <a:latin typeface="+mj-lt"/>
                <a:cs typeface="Times New Roman" panose="02020603050405020304" pitchFamily="18" charset="0"/>
              </a:rPr>
              <a:t> nhiệt độ trong các ngày nóng của mùa hè và ngày lạnh của mùa đông</a:t>
            </a:r>
            <a:endParaRPr lang="vi-VN" dirty="0"/>
          </a:p>
        </p:txBody>
      </p:sp>
    </p:spTree>
    <p:extLst>
      <p:ext uri="{BB962C8B-B14F-4D97-AF65-F5344CB8AC3E}">
        <p14:creationId xmlns:p14="http://schemas.microsoft.com/office/powerpoint/2010/main" val="271217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2" grpId="0"/>
      <p:bldP spid="24" grpId="0"/>
      <p:bldP spid="26"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779" y="137950"/>
            <a:ext cx="11547836" cy="1323439"/>
          </a:xfrm>
          <a:prstGeom prst="rect">
            <a:avLst/>
          </a:prstGeom>
        </p:spPr>
        <p:txBody>
          <a:bodyPr wrap="square">
            <a:spAutoFit/>
          </a:bodyPr>
          <a:lstStyle/>
          <a:p>
            <a:r>
              <a:rPr lang="vi-VN" sz="2000" b="1" i="1" dirty="0">
                <a:solidFill>
                  <a:srgbClr val="FF0000"/>
                </a:solidFill>
                <a:latin typeface="Times New Roman" panose="02020603050405020304" pitchFamily="18" charset="0"/>
                <a:cs typeface="Times New Roman" panose="02020603050405020304" pitchFamily="18" charset="0"/>
              </a:rPr>
              <a:t>2. Quan sát hình và cho biết:</a:t>
            </a:r>
          </a:p>
          <a:p>
            <a:r>
              <a:rPr lang="vi-VN" sz="2000" b="1" i="1" dirty="0">
                <a:solidFill>
                  <a:srgbClr val="FF0000"/>
                </a:solidFill>
                <a:latin typeface="Times New Roman" panose="02020603050405020304" pitchFamily="18" charset="0"/>
                <a:cs typeface="Times New Roman" panose="02020603050405020304" pitchFamily="18" charset="0"/>
              </a:rPr>
              <a:t>a. Đặc điểm của ti vi qua các thời kì.</a:t>
            </a:r>
          </a:p>
          <a:p>
            <a:r>
              <a:rPr lang="vi-VN" sz="2000" b="1" i="1" dirty="0">
                <a:solidFill>
                  <a:srgbClr val="FF0000"/>
                </a:solidFill>
                <a:latin typeface="Times New Roman" panose="02020603050405020304" pitchFamily="18" charset="0"/>
                <a:cs typeface="Times New Roman" panose="02020603050405020304" pitchFamily="18" charset="0"/>
              </a:rPr>
              <a:t>b. Thiết kế kĩ thuật đóng vai trò như thế nào trong sự phát triển của sản phẩm này?</a:t>
            </a:r>
          </a:p>
          <a:p>
            <a:r>
              <a:rPr lang="vi-VN" sz="2000" b="1" i="1" dirty="0">
                <a:solidFill>
                  <a:srgbClr val="FF0000"/>
                </a:solidFill>
                <a:latin typeface="Times New Roman" panose="02020603050405020304" pitchFamily="18" charset="0"/>
                <a:cs typeface="Times New Roman" panose="02020603050405020304" pitchFamily="18" charset="0"/>
              </a:rPr>
              <a:t>c. Công nghệ đã thay đổi như thế nào?</a:t>
            </a:r>
          </a:p>
        </p:txBody>
      </p:sp>
      <p:sp>
        <p:nvSpPr>
          <p:cNvPr id="6" name="TextBox 5"/>
          <p:cNvSpPr txBox="1"/>
          <p:nvPr/>
        </p:nvSpPr>
        <p:spPr>
          <a:xfrm>
            <a:off x="538624" y="4418585"/>
            <a:ext cx="11114752" cy="2554545"/>
          </a:xfrm>
          <a:prstGeom prst="rect">
            <a:avLst/>
          </a:prstGeom>
          <a:noFill/>
        </p:spPr>
        <p:txBody>
          <a:bodyPr wrap="square" rtlCol="0">
            <a:spAutoFit/>
          </a:bodyPr>
          <a:lstStyle/>
          <a:p>
            <a:pPr marL="457200" indent="-457200">
              <a:buFontTx/>
              <a:buAutoNum type="alphaLcParenR"/>
            </a:pPr>
            <a:r>
              <a:rPr lang="en-US" sz="2000" i="1" dirty="0" err="1">
                <a:solidFill>
                  <a:srgbClr val="0000FF"/>
                </a:solidFill>
                <a:latin typeface="Times New Roman" panose="02020603050405020304" pitchFamily="18" charset="0"/>
                <a:cs typeface="Times New Roman" panose="02020603050405020304" pitchFamily="18" charset="0"/>
              </a:rPr>
              <a:t>đặc</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điểm</a:t>
            </a:r>
            <a:r>
              <a:rPr lang="en-US" sz="2000" i="1" dirty="0">
                <a:solidFill>
                  <a:srgbClr val="0000FF"/>
                </a:solidFill>
                <a:latin typeface="Times New Roman" panose="02020603050405020304" pitchFamily="18" charset="0"/>
                <a:cs typeface="Times New Roman" panose="02020603050405020304" pitchFamily="18" charset="0"/>
              </a:rPr>
              <a:t>:      1. Ti vi </a:t>
            </a:r>
            <a:r>
              <a:rPr lang="en-US" sz="2000" i="1" dirty="0" err="1">
                <a:solidFill>
                  <a:srgbClr val="0000FF"/>
                </a:solidFill>
                <a:latin typeface="Times New Roman" panose="02020603050405020304" pitchFamily="18" charset="0"/>
                <a:cs typeface="Times New Roman" panose="02020603050405020304" pitchFamily="18" charset="0"/>
              </a:rPr>
              <a:t>đen</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trắng</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rất</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dày</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rất</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nặng</a:t>
            </a:r>
            <a:r>
              <a:rPr lang="en-US" sz="2000" i="1" dirty="0">
                <a:solidFill>
                  <a:srgbClr val="0000FF"/>
                </a:solidFill>
                <a:latin typeface="Times New Roman" panose="02020603050405020304" pitchFamily="18" charset="0"/>
                <a:cs typeface="Times New Roman" panose="02020603050405020304" pitchFamily="18" charset="0"/>
              </a:rPr>
              <a:t>.</a:t>
            </a:r>
          </a:p>
          <a:p>
            <a:r>
              <a:rPr lang="en-US" sz="2000" i="1" dirty="0">
                <a:solidFill>
                  <a:srgbClr val="0000FF"/>
                </a:solidFill>
                <a:latin typeface="Times New Roman" panose="02020603050405020304" pitchFamily="18" charset="0"/>
                <a:cs typeface="Times New Roman" panose="02020603050405020304" pitchFamily="18" charset="0"/>
              </a:rPr>
              <a:t>		2. Ti vi </a:t>
            </a:r>
            <a:r>
              <a:rPr lang="en-US" sz="2000" i="1" dirty="0" err="1">
                <a:solidFill>
                  <a:srgbClr val="0000FF"/>
                </a:solidFill>
                <a:latin typeface="Times New Roman" panose="02020603050405020304" pitchFamily="18" charset="0"/>
                <a:cs typeface="Times New Roman" panose="02020603050405020304" pitchFamily="18" charset="0"/>
              </a:rPr>
              <a:t>màu</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kích</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thước</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và</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màn</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hình</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hạn</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chế</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rất</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nặng</a:t>
            </a:r>
            <a:r>
              <a:rPr lang="en-US" sz="2000" i="1" dirty="0">
                <a:solidFill>
                  <a:srgbClr val="0000FF"/>
                </a:solidFill>
                <a:latin typeface="Times New Roman" panose="02020603050405020304" pitchFamily="18" charset="0"/>
                <a:cs typeface="Times New Roman" panose="02020603050405020304" pitchFamily="18" charset="0"/>
              </a:rPr>
              <a:t>.</a:t>
            </a:r>
          </a:p>
          <a:p>
            <a:r>
              <a:rPr lang="en-US" sz="2000" i="1" dirty="0">
                <a:solidFill>
                  <a:srgbClr val="0000FF"/>
                </a:solidFill>
                <a:latin typeface="Times New Roman" panose="02020603050405020304" pitchFamily="18" charset="0"/>
                <a:cs typeface="Times New Roman" panose="02020603050405020304" pitchFamily="18" charset="0"/>
              </a:rPr>
              <a:t>		3. Ti vi </a:t>
            </a:r>
            <a:r>
              <a:rPr lang="en-US" sz="2000" i="1" dirty="0" err="1">
                <a:solidFill>
                  <a:srgbClr val="0000FF"/>
                </a:solidFill>
                <a:latin typeface="Times New Roman" panose="02020603050405020304" pitchFamily="18" charset="0"/>
                <a:cs typeface="Times New Roman" panose="02020603050405020304" pitchFamily="18" charset="0"/>
              </a:rPr>
              <a:t>màn</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hình</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phằng</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mỏng</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nhẹ</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kích</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thước</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màn</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hình</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lớn</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hình</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ảnh</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rất</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đẹp</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và</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thật</a:t>
            </a:r>
            <a:r>
              <a:rPr lang="en-US" sz="2000" i="1" dirty="0">
                <a:solidFill>
                  <a:srgbClr val="0000FF"/>
                </a:solidFill>
                <a:latin typeface="Times New Roman" panose="02020603050405020304" pitchFamily="18" charset="0"/>
                <a:cs typeface="Times New Roman" panose="02020603050405020304" pitchFamily="18" charset="0"/>
              </a:rPr>
              <a:t>.</a:t>
            </a:r>
          </a:p>
          <a:p>
            <a:r>
              <a:rPr lang="vi-VN" sz="2000" i="1" dirty="0">
                <a:solidFill>
                  <a:srgbClr val="0000FF"/>
                </a:solidFill>
                <a:latin typeface="Times New Roman" panose="02020603050405020304" pitchFamily="18" charset="0"/>
                <a:cs typeface="Times New Roman" panose="02020603050405020304" pitchFamily="18" charset="0"/>
              </a:rPr>
              <a:t>b) Thiết kế kĩ thuật đóng vai trò tăng tính năng sử dụng (từ ti vi đen trắng chuyển sang có màu), giảm trọng lượng, tính thẩm mĩ ngày càng cao.</a:t>
            </a:r>
          </a:p>
          <a:p>
            <a:r>
              <a:rPr lang="vi-VN" sz="2000" i="1" dirty="0">
                <a:solidFill>
                  <a:srgbClr val="0000FF"/>
                </a:solidFill>
                <a:latin typeface="Times New Roman" panose="02020603050405020304" pitchFamily="18" charset="0"/>
                <a:cs typeface="Times New Roman" panose="02020603050405020304" pitchFamily="18" charset="0"/>
              </a:rPr>
              <a:t>c. Công nghệ đã thay đổi: từ ti vi đen trắng chuyển sang có màu; màn hình nhỏ, hạn chế và dày nặng chuyển thành màn hình mỏng, nhẹ có kích thước lớn, hình ảnh thật và sắc nét.</a:t>
            </a:r>
          </a:p>
          <a:p>
            <a:pPr marL="457200" indent="-457200">
              <a:buAutoNum type="alphaLcParenR"/>
            </a:pPr>
            <a:endParaRPr lang="en-US" sz="2000" i="1" dirty="0">
              <a:solidFill>
                <a:srgbClr val="0000FF"/>
              </a:solidFill>
              <a:latin typeface="Times New Roman" panose="02020603050405020304" pitchFamily="18" charset="0"/>
              <a:cs typeface="Times New Roman" panose="02020603050405020304" pitchFamily="18" charset="0"/>
            </a:endParaRPr>
          </a:p>
        </p:txBody>
      </p:sp>
      <p:grpSp>
        <p:nvGrpSpPr>
          <p:cNvPr id="16" name="Nhóm 15">
            <a:extLst>
              <a:ext uri="{FF2B5EF4-FFF2-40B4-BE49-F238E27FC236}">
                <a16:creationId xmlns:a16="http://schemas.microsoft.com/office/drawing/2014/main" id="{205BA542-E95B-BE0E-2A33-7A7CE68653C9}"/>
              </a:ext>
            </a:extLst>
          </p:cNvPr>
          <p:cNvGrpSpPr/>
          <p:nvPr/>
        </p:nvGrpSpPr>
        <p:grpSpPr>
          <a:xfrm>
            <a:off x="554176" y="1445440"/>
            <a:ext cx="10633984" cy="2862609"/>
            <a:chOff x="517925" y="1783120"/>
            <a:chExt cx="10633984" cy="3176243"/>
          </a:xfrm>
        </p:grpSpPr>
        <p:pic>
          <p:nvPicPr>
            <p:cNvPr id="7" name="Picture 6"/>
            <p:cNvPicPr>
              <a:picLocks noChangeAspect="1"/>
            </p:cNvPicPr>
            <p:nvPr/>
          </p:nvPicPr>
          <p:blipFill rotWithShape="1">
            <a:blip r:embed="rId3"/>
            <a:srcRect l="13779" r="12317"/>
            <a:stretch/>
          </p:blipFill>
          <p:spPr>
            <a:xfrm>
              <a:off x="4468305" y="1783120"/>
              <a:ext cx="3016578" cy="2894028"/>
            </a:xfrm>
            <a:prstGeom prst="rect">
              <a:avLst/>
            </a:prstGeom>
          </p:spPr>
        </p:pic>
        <p:pic>
          <p:nvPicPr>
            <p:cNvPr id="9" name="Picture 8"/>
            <p:cNvPicPr>
              <a:picLocks noChangeAspect="1"/>
            </p:cNvPicPr>
            <p:nvPr/>
          </p:nvPicPr>
          <p:blipFill rotWithShape="1">
            <a:blip r:embed="rId4"/>
            <a:srcRect l="14537" r="14978"/>
            <a:stretch/>
          </p:blipFill>
          <p:spPr>
            <a:xfrm>
              <a:off x="8135331" y="1952706"/>
              <a:ext cx="3016578" cy="2724442"/>
            </a:xfrm>
            <a:prstGeom prst="rect">
              <a:avLst/>
            </a:prstGeom>
          </p:spPr>
        </p:pic>
        <p:pic>
          <p:nvPicPr>
            <p:cNvPr id="2" name="Hình ảnh 1">
              <a:extLst>
                <a:ext uri="{FF2B5EF4-FFF2-40B4-BE49-F238E27FC236}">
                  <a16:creationId xmlns:a16="http://schemas.microsoft.com/office/drawing/2014/main" id="{BD32BDFA-B3D7-08AF-C740-3040729D97C1}"/>
                </a:ext>
              </a:extLst>
            </p:cNvPr>
            <p:cNvPicPr>
              <a:picLocks noChangeAspect="1"/>
            </p:cNvPicPr>
            <p:nvPr/>
          </p:nvPicPr>
          <p:blipFill>
            <a:blip r:embed="rId5"/>
            <a:stretch>
              <a:fillRect/>
            </a:stretch>
          </p:blipFill>
          <p:spPr>
            <a:xfrm>
              <a:off x="517925" y="1879025"/>
              <a:ext cx="3625156" cy="2636413"/>
            </a:xfrm>
            <a:prstGeom prst="rect">
              <a:avLst/>
            </a:prstGeom>
          </p:spPr>
        </p:pic>
        <p:sp>
          <p:nvSpPr>
            <p:cNvPr id="11" name="Hộp Văn bản 10">
              <a:extLst>
                <a:ext uri="{FF2B5EF4-FFF2-40B4-BE49-F238E27FC236}">
                  <a16:creationId xmlns:a16="http://schemas.microsoft.com/office/drawing/2014/main" id="{406A9342-CCD7-9CF8-7BF0-F086E2DBF43E}"/>
                </a:ext>
              </a:extLst>
            </p:cNvPr>
            <p:cNvSpPr txBox="1"/>
            <p:nvPr/>
          </p:nvSpPr>
          <p:spPr>
            <a:xfrm>
              <a:off x="1721960" y="4519518"/>
              <a:ext cx="414780" cy="369332"/>
            </a:xfrm>
            <a:prstGeom prst="rect">
              <a:avLst/>
            </a:prstGeom>
            <a:noFill/>
          </p:spPr>
          <p:txBody>
            <a:bodyPr wrap="square">
              <a:spAutoFit/>
            </a:bodyPr>
            <a:lstStyle/>
            <a:p>
              <a:r>
                <a:rPr lang="en-US" sz="1800" b="1" i="1" dirty="0">
                  <a:latin typeface="Times New Roman" panose="02020603050405020304" pitchFamily="18" charset="0"/>
                  <a:cs typeface="Times New Roman" panose="02020603050405020304" pitchFamily="18" charset="0"/>
                </a:rPr>
                <a:t>1 </a:t>
              </a:r>
              <a:endParaRPr lang="vi-VN" dirty="0"/>
            </a:p>
          </p:txBody>
        </p:sp>
        <p:sp>
          <p:nvSpPr>
            <p:cNvPr id="13" name="Hộp Văn bản 12">
              <a:extLst>
                <a:ext uri="{FF2B5EF4-FFF2-40B4-BE49-F238E27FC236}">
                  <a16:creationId xmlns:a16="http://schemas.microsoft.com/office/drawing/2014/main" id="{1382D367-2039-4818-287C-DFC5438BFAF3}"/>
                </a:ext>
              </a:extLst>
            </p:cNvPr>
            <p:cNvSpPr txBox="1"/>
            <p:nvPr/>
          </p:nvSpPr>
          <p:spPr>
            <a:xfrm>
              <a:off x="5798270" y="4590031"/>
              <a:ext cx="658305" cy="369332"/>
            </a:xfrm>
            <a:prstGeom prst="rect">
              <a:avLst/>
            </a:prstGeom>
            <a:noFill/>
          </p:spPr>
          <p:txBody>
            <a:bodyPr wrap="square">
              <a:spAutoFit/>
            </a:bodyPr>
            <a:lstStyle/>
            <a:p>
              <a:r>
                <a:rPr lang="en-US" sz="1800" b="1" i="1" dirty="0">
                  <a:latin typeface="Times New Roman" panose="02020603050405020304" pitchFamily="18" charset="0"/>
                  <a:cs typeface="Times New Roman" panose="02020603050405020304" pitchFamily="18" charset="0"/>
                </a:rPr>
                <a:t>2</a:t>
              </a:r>
              <a:endParaRPr lang="vi-VN" dirty="0"/>
            </a:p>
          </p:txBody>
        </p:sp>
        <p:sp>
          <p:nvSpPr>
            <p:cNvPr id="15" name="Hộp Văn bản 14">
              <a:extLst>
                <a:ext uri="{FF2B5EF4-FFF2-40B4-BE49-F238E27FC236}">
                  <a16:creationId xmlns:a16="http://schemas.microsoft.com/office/drawing/2014/main" id="{90D0EA56-2508-3798-A0F0-0A73656209D8}"/>
                </a:ext>
              </a:extLst>
            </p:cNvPr>
            <p:cNvSpPr txBox="1"/>
            <p:nvPr/>
          </p:nvSpPr>
          <p:spPr>
            <a:xfrm>
              <a:off x="9523429" y="4492482"/>
              <a:ext cx="431276" cy="369332"/>
            </a:xfrm>
            <a:prstGeom prst="rect">
              <a:avLst/>
            </a:prstGeom>
            <a:noFill/>
          </p:spPr>
          <p:txBody>
            <a:bodyPr wrap="square">
              <a:spAutoFit/>
            </a:bodyPr>
            <a:lstStyle/>
            <a:p>
              <a:r>
                <a:rPr lang="en-US" sz="1800" b="1" i="1" dirty="0">
                  <a:latin typeface="Times New Roman" panose="02020603050405020304" pitchFamily="18" charset="0"/>
                  <a:cs typeface="Times New Roman" panose="02020603050405020304" pitchFamily="18" charset="0"/>
                </a:rPr>
                <a:t>3</a:t>
              </a:r>
              <a:endParaRPr lang="vi-VN" dirty="0"/>
            </a:p>
          </p:txBody>
        </p:sp>
      </p:grpSp>
    </p:spTree>
    <p:extLst>
      <p:ext uri="{BB962C8B-B14F-4D97-AF65-F5344CB8AC3E}">
        <p14:creationId xmlns:p14="http://schemas.microsoft.com/office/powerpoint/2010/main" val="365096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885DDED6-0928-37BC-09A6-10FADF3211DB}"/>
              </a:ext>
            </a:extLst>
          </p:cNvPr>
          <p:cNvSpPr/>
          <p:nvPr/>
        </p:nvSpPr>
        <p:spPr>
          <a:xfrm>
            <a:off x="1826963" y="107355"/>
            <a:ext cx="8538064"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TIẾT 45: BÀI 18. GIỚI THIỆU VỀ THIẾT KẾ KỸ THUẬT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759C96F-865D-D1AF-563B-96D8B79D861F}"/>
              </a:ext>
            </a:extLst>
          </p:cNvPr>
          <p:cNvSpPr/>
          <p:nvPr/>
        </p:nvSpPr>
        <p:spPr>
          <a:xfrm>
            <a:off x="379444" y="490877"/>
            <a:ext cx="11812556" cy="1938992"/>
          </a:xfrm>
          <a:prstGeom prst="rect">
            <a:avLst/>
          </a:prstGeom>
        </p:spPr>
        <p:txBody>
          <a:bodyPr wrap="square">
            <a:spAutoFit/>
          </a:bodyPr>
          <a:lstStyle/>
          <a:p>
            <a:r>
              <a:rPr lang="en-US" sz="2400" b="1" i="1" dirty="0">
                <a:latin typeface="Times New Roman" panose="02020603050405020304" pitchFamily="18" charset="0"/>
                <a:cs typeface="Times New Roman" panose="02020603050405020304" pitchFamily="18" charset="0"/>
              </a:rPr>
              <a:t>I. </a:t>
            </a:r>
            <a:r>
              <a:rPr lang="en-US" sz="2400" b="1" i="1" dirty="0" err="1">
                <a:latin typeface="Times New Roman" panose="02020603050405020304" pitchFamily="18" charset="0"/>
                <a:cs typeface="Times New Roman" panose="02020603050405020304" pitchFamily="18" charset="0"/>
              </a:rPr>
              <a:t>Mục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đích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vai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trò</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thiết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kế</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kỹ</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thuật</a:t>
            </a:r>
            <a:endParaRPr lang="en-US" sz="2400" b="1" i="1" dirty="0">
              <a:latin typeface="Times New Roman" panose="02020603050405020304" pitchFamily="18" charset="0"/>
              <a:cs typeface="Times New Roman" panose="02020603050405020304" pitchFamily="18" charset="0"/>
            </a:endParaRPr>
          </a:p>
          <a:p>
            <a:r>
              <a:rPr lang="en-US" sz="2400" b="1" i="1" dirty="0">
                <a:latin typeface="Times New Roman" panose="02020603050405020304" pitchFamily="18" charset="0"/>
                <a:cs typeface="Times New Roman" panose="02020603050405020304" pitchFamily="18" charset="0"/>
              </a:rPr>
              <a:t>1. </a:t>
            </a:r>
            <a:r>
              <a:rPr lang="en-US" sz="2400" b="1" i="1" dirty="0" err="1">
                <a:latin typeface="Times New Roman" panose="02020603050405020304" pitchFamily="18" charset="0"/>
                <a:cs typeface="Times New Roman" panose="02020603050405020304" pitchFamily="18" charset="0"/>
              </a:rPr>
              <a:t>Mục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đích</a:t>
            </a:r>
            <a:r>
              <a:rPr lang="en-US" sz="2400" b="1" i="1" dirty="0">
                <a:latin typeface="Times New Roman" panose="02020603050405020304" pitchFamily="18" charset="0"/>
                <a:cs typeface="Times New Roman" panose="02020603050405020304" pitchFamily="18" charset="0"/>
              </a:rPr>
              <a:t>: </a:t>
            </a:r>
          </a:p>
          <a:p>
            <a:r>
              <a:rPr lang="en-US" sz="2400" b="1" i="1" dirty="0">
                <a:latin typeface="Times New Roman" panose="02020603050405020304" pitchFamily="18" charset="0"/>
                <a:cs typeface="Times New Roman" panose="02020603050405020304" pitchFamily="18" charset="0"/>
              </a:rPr>
              <a:t>2. Vai </a:t>
            </a:r>
            <a:r>
              <a:rPr lang="en-US" sz="2400" b="1" i="1" dirty="0" err="1">
                <a:latin typeface="Times New Roman" panose="02020603050405020304" pitchFamily="18" charset="0"/>
                <a:cs typeface="Times New Roman" panose="02020603050405020304" pitchFamily="18" charset="0"/>
              </a:rPr>
              <a:t>trò</a:t>
            </a:r>
            <a:r>
              <a:rPr lang="en-US" sz="2400" b="1" i="1" dirty="0">
                <a:latin typeface="Times New Roman" panose="02020603050405020304" pitchFamily="18" charset="0"/>
                <a:cs typeface="Times New Roman" panose="02020603050405020304" pitchFamily="18" charset="0"/>
              </a:rPr>
              <a:t>: </a:t>
            </a:r>
          </a:p>
          <a:p>
            <a:r>
              <a:rPr lang="en-US" sz="2400" b="1" i="1" dirty="0">
                <a:latin typeface="Times New Roman" panose="02020603050405020304" pitchFamily="18" charset="0"/>
                <a:cs typeface="Times New Roman" panose="02020603050405020304" pitchFamily="18" charset="0"/>
              </a:rPr>
              <a:t>II. </a:t>
            </a:r>
            <a:r>
              <a:rPr lang="en-US" sz="2400" b="1" i="1" dirty="0" err="1">
                <a:latin typeface="Times New Roman" panose="02020603050405020304" pitchFamily="18" charset="0"/>
                <a:cs typeface="Times New Roman" panose="02020603050405020304" pitchFamily="18" charset="0"/>
              </a:rPr>
              <a:t>Một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số</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ngành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chính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liên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quan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đến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thiết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kế</a:t>
            </a:r>
            <a:endParaRPr lang="en-US" sz="2400" b="1" i="1" dirty="0">
              <a:latin typeface="Times New Roman" panose="02020603050405020304" pitchFamily="18" charset="0"/>
              <a:cs typeface="Times New Roman" panose="02020603050405020304" pitchFamily="18" charset="0"/>
            </a:endParaRPr>
          </a:p>
          <a:p>
            <a:endParaRPr lang="en-US" sz="2400" i="1" dirty="0">
              <a:latin typeface="Times New Roman" panose="02020603050405020304" pitchFamily="18" charset="0"/>
              <a:cs typeface="Times New Roman" panose="02020603050405020304" pitchFamily="18" charset="0"/>
            </a:endParaRPr>
          </a:p>
        </p:txBody>
      </p:sp>
      <p:sp>
        <p:nvSpPr>
          <p:cNvPr id="4" name="Rectangle 4">
            <a:extLst>
              <a:ext uri="{FF2B5EF4-FFF2-40B4-BE49-F238E27FC236}">
                <a16:creationId xmlns:a16="http://schemas.microsoft.com/office/drawing/2014/main" id="{C40180F4-9B35-32E7-ADA5-F0C64432D58B}"/>
              </a:ext>
            </a:extLst>
          </p:cNvPr>
          <p:cNvSpPr/>
          <p:nvPr/>
        </p:nvSpPr>
        <p:spPr>
          <a:xfrm>
            <a:off x="1730371" y="3670066"/>
            <a:ext cx="3355370"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Kiến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trúc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sư</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cảnh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quan</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5" name="Rectangle 5">
            <a:extLst>
              <a:ext uri="{FF2B5EF4-FFF2-40B4-BE49-F238E27FC236}">
                <a16:creationId xmlns:a16="http://schemas.microsoft.com/office/drawing/2014/main" id="{4F9B0E18-ADF9-3217-385D-6D8B8FD9DF12}"/>
              </a:ext>
            </a:extLst>
          </p:cNvPr>
          <p:cNvSpPr/>
          <p:nvPr/>
        </p:nvSpPr>
        <p:spPr>
          <a:xfrm>
            <a:off x="1750259" y="2894468"/>
            <a:ext cx="2882883"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Nhà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thiết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nội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thất</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6" name="Rectangle 6">
            <a:extLst>
              <a:ext uri="{FF2B5EF4-FFF2-40B4-BE49-F238E27FC236}">
                <a16:creationId xmlns:a16="http://schemas.microsoft.com/office/drawing/2014/main" id="{9627B1BF-FF90-854F-B084-5DD237686C06}"/>
              </a:ext>
            </a:extLst>
          </p:cNvPr>
          <p:cNvSpPr/>
          <p:nvPr/>
        </p:nvSpPr>
        <p:spPr>
          <a:xfrm>
            <a:off x="7085137" y="4387206"/>
            <a:ext cx="3161341"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Kiến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trúc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sư</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xây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dựng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7" name="Rectangle 7">
            <a:extLst>
              <a:ext uri="{FF2B5EF4-FFF2-40B4-BE49-F238E27FC236}">
                <a16:creationId xmlns:a16="http://schemas.microsoft.com/office/drawing/2014/main" id="{95995B40-B906-39AE-E5EF-2B8E3B57823C}"/>
              </a:ext>
            </a:extLst>
          </p:cNvPr>
          <p:cNvSpPr/>
          <p:nvPr/>
        </p:nvSpPr>
        <p:spPr>
          <a:xfrm>
            <a:off x="1730371" y="4385292"/>
            <a:ext cx="3685458"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Kỹ</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thuật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thiết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bị</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ảnh</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8" name="Rectangle 9">
            <a:extLst>
              <a:ext uri="{FF2B5EF4-FFF2-40B4-BE49-F238E27FC236}">
                <a16:creationId xmlns:a16="http://schemas.microsoft.com/office/drawing/2014/main" id="{917F4374-C36D-8A98-CD44-BF48FDA6FA57}"/>
              </a:ext>
            </a:extLst>
          </p:cNvPr>
          <p:cNvSpPr/>
          <p:nvPr/>
        </p:nvSpPr>
        <p:spPr>
          <a:xfrm>
            <a:off x="1730371" y="5187412"/>
            <a:ext cx="4206105"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Kiểm tra an ninh hàng không</a:t>
            </a:r>
          </a:p>
        </p:txBody>
      </p:sp>
      <p:sp>
        <p:nvSpPr>
          <p:cNvPr id="9" name="Rectangle 10">
            <a:extLst>
              <a:ext uri="{FF2B5EF4-FFF2-40B4-BE49-F238E27FC236}">
                <a16:creationId xmlns:a16="http://schemas.microsoft.com/office/drawing/2014/main" id="{1AE0664B-654C-D7B8-1252-8B99C9C6FB9B}"/>
              </a:ext>
            </a:extLst>
          </p:cNvPr>
          <p:cNvSpPr/>
          <p:nvPr/>
        </p:nvSpPr>
        <p:spPr>
          <a:xfrm>
            <a:off x="3408056" y="5987618"/>
            <a:ext cx="5347376"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Nhà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thiết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nghiệp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sản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phẩm</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0" name="Rectangle 11">
            <a:extLst>
              <a:ext uri="{FF2B5EF4-FFF2-40B4-BE49-F238E27FC236}">
                <a16:creationId xmlns:a16="http://schemas.microsoft.com/office/drawing/2014/main" id="{BCF56D75-8C87-9FB8-4DDA-7902181CD941}"/>
              </a:ext>
            </a:extLst>
          </p:cNvPr>
          <p:cNvSpPr/>
          <p:nvPr/>
        </p:nvSpPr>
        <p:spPr>
          <a:xfrm>
            <a:off x="1750260" y="2126534"/>
            <a:ext cx="2343868"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Người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vẽ</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bản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đồ</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1" name="Rectangle 12">
            <a:extLst>
              <a:ext uri="{FF2B5EF4-FFF2-40B4-BE49-F238E27FC236}">
                <a16:creationId xmlns:a16="http://schemas.microsoft.com/office/drawing/2014/main" id="{713E8A6B-0B6F-EE52-E59C-CB3C017DAE63}"/>
              </a:ext>
            </a:extLst>
          </p:cNvPr>
          <p:cNvSpPr/>
          <p:nvPr/>
        </p:nvSpPr>
        <p:spPr>
          <a:xfrm>
            <a:off x="7085137" y="2126534"/>
            <a:ext cx="1918724"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Lắp ráp ô tô</a:t>
            </a:r>
          </a:p>
        </p:txBody>
      </p:sp>
      <p:sp>
        <p:nvSpPr>
          <p:cNvPr id="12" name="Rectangle 13">
            <a:extLst>
              <a:ext uri="{FF2B5EF4-FFF2-40B4-BE49-F238E27FC236}">
                <a16:creationId xmlns:a16="http://schemas.microsoft.com/office/drawing/2014/main" id="{826B9094-860A-C06A-BB76-03F097771560}"/>
              </a:ext>
            </a:extLst>
          </p:cNvPr>
          <p:cNvSpPr/>
          <p:nvPr/>
        </p:nvSpPr>
        <p:spPr>
          <a:xfrm>
            <a:off x="7085137" y="2854198"/>
            <a:ext cx="1918724"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Thợ lắp kính</a:t>
            </a:r>
          </a:p>
        </p:txBody>
      </p:sp>
      <p:sp>
        <p:nvSpPr>
          <p:cNvPr id="13" name="Rectangle 14">
            <a:extLst>
              <a:ext uri="{FF2B5EF4-FFF2-40B4-BE49-F238E27FC236}">
                <a16:creationId xmlns:a16="http://schemas.microsoft.com/office/drawing/2014/main" id="{A843EFDF-DDD2-8440-D4D7-0DBAA67A96BB}"/>
              </a:ext>
            </a:extLst>
          </p:cNvPr>
          <p:cNvSpPr/>
          <p:nvPr/>
        </p:nvSpPr>
        <p:spPr>
          <a:xfrm>
            <a:off x="7085137" y="3626555"/>
            <a:ext cx="2684076"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Nhà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thiên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văn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học</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4" name="Rectangle 16">
            <a:extLst>
              <a:ext uri="{FF2B5EF4-FFF2-40B4-BE49-F238E27FC236}">
                <a16:creationId xmlns:a16="http://schemas.microsoft.com/office/drawing/2014/main" id="{8505993F-CC80-7142-2942-1E9A600A4793}"/>
              </a:ext>
            </a:extLst>
          </p:cNvPr>
          <p:cNvSpPr/>
          <p:nvPr/>
        </p:nvSpPr>
        <p:spPr>
          <a:xfrm>
            <a:off x="7085137" y="5187412"/>
            <a:ext cx="3161341"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Nhà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thiết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trang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sức</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67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7"/>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8"/>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12"/>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1"/>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7" grpId="1" animBg="1"/>
      <p:bldP spid="8" grpId="0" animBg="1"/>
      <p:bldP spid="8" grpId="1" animBg="1"/>
      <p:bldP spid="9" grpId="0" animBg="1"/>
      <p:bldP spid="10" grpId="0" animBg="1"/>
      <p:bldP spid="10" grpId="1" animBg="1"/>
      <p:bldP spid="11" grpId="0" animBg="1"/>
      <p:bldP spid="11" grpId="1" animBg="1"/>
      <p:bldP spid="12" grpId="0" animBg="1"/>
      <p:bldP spid="12" grpId="1"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885DDED6-0928-37BC-09A6-10FADF3211DB}"/>
              </a:ext>
            </a:extLst>
          </p:cNvPr>
          <p:cNvSpPr/>
          <p:nvPr/>
        </p:nvSpPr>
        <p:spPr>
          <a:xfrm>
            <a:off x="1826963" y="107355"/>
            <a:ext cx="8538064"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TIẾT 45: BÀI 18. GIỚI THIỆU VỀ THIẾT KẾ KỸ THUẬT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759C96F-865D-D1AF-563B-96D8B79D861F}"/>
              </a:ext>
            </a:extLst>
          </p:cNvPr>
          <p:cNvSpPr/>
          <p:nvPr/>
        </p:nvSpPr>
        <p:spPr>
          <a:xfrm>
            <a:off x="379444" y="490877"/>
            <a:ext cx="11812556" cy="6740307"/>
          </a:xfrm>
          <a:prstGeom prst="rect">
            <a:avLst/>
          </a:prstGeom>
        </p:spPr>
        <p:txBody>
          <a:bodyPr wrap="square">
            <a:spAutoFit/>
          </a:bodyPr>
          <a:lstStyle/>
          <a:p>
            <a:r>
              <a:rPr lang="en-US" sz="2400" b="1" i="1" dirty="0">
                <a:latin typeface="Times New Roman" panose="02020603050405020304" pitchFamily="18" charset="0"/>
                <a:cs typeface="Times New Roman" panose="02020603050405020304" pitchFamily="18" charset="0"/>
              </a:rPr>
              <a:t>I. </a:t>
            </a:r>
            <a:r>
              <a:rPr lang="en-US" sz="2400" b="1" i="1" dirty="0" err="1">
                <a:latin typeface="Times New Roman" panose="02020603050405020304" pitchFamily="18" charset="0"/>
                <a:cs typeface="Times New Roman" panose="02020603050405020304" pitchFamily="18" charset="0"/>
              </a:rPr>
              <a:t>Mục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đích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vai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trò</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thiết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kế</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kỹ</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thuật</a:t>
            </a:r>
            <a:endParaRPr lang="en-US" sz="2400" b="1" i="1" dirty="0">
              <a:latin typeface="Times New Roman" panose="02020603050405020304" pitchFamily="18" charset="0"/>
              <a:cs typeface="Times New Roman" panose="02020603050405020304" pitchFamily="18" charset="0"/>
            </a:endParaRPr>
          </a:p>
          <a:p>
            <a:r>
              <a:rPr lang="en-US" sz="2400" b="1" i="1" dirty="0">
                <a:latin typeface="Times New Roman" panose="02020603050405020304" pitchFamily="18" charset="0"/>
                <a:cs typeface="Times New Roman" panose="02020603050405020304" pitchFamily="18" charset="0"/>
              </a:rPr>
              <a:t>1. </a:t>
            </a:r>
            <a:r>
              <a:rPr lang="en-US" sz="2400" b="1" i="1" dirty="0" err="1">
                <a:latin typeface="Times New Roman" panose="02020603050405020304" pitchFamily="18" charset="0"/>
                <a:cs typeface="Times New Roman" panose="02020603050405020304" pitchFamily="18" charset="0"/>
              </a:rPr>
              <a:t>Mục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đích</a:t>
            </a:r>
            <a:r>
              <a:rPr lang="en-US" sz="2400" b="1" i="1" dirty="0">
                <a:latin typeface="Times New Roman" panose="02020603050405020304" pitchFamily="18" charset="0"/>
                <a:cs typeface="Times New Roman" panose="02020603050405020304" pitchFamily="18" charset="0"/>
              </a:rPr>
              <a:t>: </a:t>
            </a:r>
          </a:p>
          <a:p>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Nhằm</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tìm</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kiếm</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những</a:t>
            </a:r>
            <a:r>
              <a:rPr lang="en-US" sz="2400" i="1" dirty="0">
                <a:solidFill>
                  <a:srgbClr val="0000FF"/>
                </a:solidFill>
                <a:latin typeface="Times New Roman" panose="02020603050405020304" pitchFamily="18" charset="0"/>
                <a:cs typeface="Times New Roman" panose="02020603050405020304" pitchFamily="18" charset="0"/>
              </a:rPr>
              <a:t> ý </a:t>
            </a:r>
            <a:r>
              <a:rPr lang="en-US" sz="2400" i="1" dirty="0" err="1">
                <a:solidFill>
                  <a:srgbClr val="0000FF"/>
                </a:solidFill>
                <a:latin typeface="Times New Roman" panose="02020603050405020304" pitchFamily="18" charset="0"/>
                <a:cs typeface="Times New Roman" panose="02020603050405020304" pitchFamily="18" charset="0"/>
              </a:rPr>
              <a:t>tưởng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và</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giải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pháp</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thể</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hiện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dưới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dạng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hồ</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sơ</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kỹ</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thuật</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để</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tạo</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ra</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sản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phẩm</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dịch</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vụ</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đáp</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ứng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nhu</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cầu</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của</a:t>
            </a:r>
            <a:r>
              <a:rPr lang="en-US" sz="2400" i="1" dirty="0">
                <a:solidFill>
                  <a:srgbClr val="0000FF"/>
                </a:solidFill>
                <a:latin typeface="Times New Roman" panose="02020603050405020304" pitchFamily="18" charset="0"/>
                <a:cs typeface="Times New Roman" panose="02020603050405020304" pitchFamily="18" charset="0"/>
              </a:rPr>
              <a:t> con </a:t>
            </a:r>
            <a:r>
              <a:rPr lang="en-US" sz="2400" i="1" dirty="0" err="1">
                <a:solidFill>
                  <a:srgbClr val="0000FF"/>
                </a:solidFill>
                <a:latin typeface="Times New Roman" panose="02020603050405020304" pitchFamily="18" charset="0"/>
                <a:cs typeface="Times New Roman" panose="02020603050405020304" pitchFamily="18" charset="0"/>
              </a:rPr>
              <a:t>người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giải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quyết</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vấn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đề</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trong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đời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sống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và</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sản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xuất</a:t>
            </a:r>
            <a:endParaRPr lang="en-US" sz="2400" i="1" dirty="0">
              <a:solidFill>
                <a:srgbClr val="0000FF"/>
              </a:solidFill>
              <a:latin typeface="Times New Roman" panose="02020603050405020304" pitchFamily="18" charset="0"/>
              <a:cs typeface="Times New Roman" panose="02020603050405020304" pitchFamily="18" charset="0"/>
            </a:endParaRPr>
          </a:p>
          <a:p>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ví</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dụ</a:t>
            </a:r>
            <a:r>
              <a:rPr lang="en-US" sz="2400" i="1" dirty="0">
                <a:solidFill>
                  <a:srgbClr val="0000FF"/>
                </a:solidFill>
                <a:latin typeface="Times New Roman" panose="02020603050405020304" pitchFamily="18" charset="0"/>
                <a:cs typeface="Times New Roman" panose="02020603050405020304" pitchFamily="18" charset="0"/>
              </a:rPr>
              <a:t>: </a:t>
            </a:r>
          </a:p>
          <a:p>
            <a:r>
              <a:rPr lang="en-US" sz="2400" b="1" i="1" dirty="0">
                <a:latin typeface="Times New Roman" panose="02020603050405020304" pitchFamily="18" charset="0"/>
                <a:cs typeface="Times New Roman" panose="02020603050405020304" pitchFamily="18" charset="0"/>
              </a:rPr>
              <a:t>2. Vai </a:t>
            </a:r>
            <a:r>
              <a:rPr lang="en-US" sz="2400" b="1" i="1" dirty="0" err="1">
                <a:latin typeface="Times New Roman" panose="02020603050405020304" pitchFamily="18" charset="0"/>
                <a:cs typeface="Times New Roman" panose="02020603050405020304" pitchFamily="18" charset="0"/>
              </a:rPr>
              <a:t>trò</a:t>
            </a:r>
            <a:r>
              <a:rPr lang="en-US" sz="2400" b="1" i="1" dirty="0">
                <a:latin typeface="Times New Roman" panose="02020603050405020304" pitchFamily="18" charset="0"/>
                <a:cs typeface="Times New Roman" panose="02020603050405020304" pitchFamily="18" charset="0"/>
              </a:rPr>
              <a:t>: </a:t>
            </a:r>
          </a:p>
          <a:p>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Phát</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triển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sản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phẩm</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các</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sản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phẩm</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mới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được</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tạo</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ra</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đáp</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ứng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nhu</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cầu</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mới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của</a:t>
            </a:r>
            <a:r>
              <a:rPr lang="en-US" sz="2400" i="1" dirty="0">
                <a:solidFill>
                  <a:srgbClr val="0000FF"/>
                </a:solidFill>
                <a:latin typeface="Times New Roman" panose="02020603050405020304" pitchFamily="18" charset="0"/>
                <a:cs typeface="Times New Roman" panose="02020603050405020304" pitchFamily="18" charset="0"/>
              </a:rPr>
              <a:t> con </a:t>
            </a:r>
            <a:r>
              <a:rPr lang="en-US" sz="2400" i="1" dirty="0" err="1">
                <a:solidFill>
                  <a:srgbClr val="0000FF"/>
                </a:solidFill>
                <a:latin typeface="Times New Roman" panose="02020603050405020304" pitchFamily="18" charset="0"/>
                <a:cs typeface="Times New Roman" panose="02020603050405020304" pitchFamily="18" charset="0"/>
              </a:rPr>
              <a:t>người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Nhờ</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đó</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cuộc</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sống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càng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tiện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nghi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xã</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hội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càng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phát</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triển</a:t>
            </a:r>
            <a:r>
              <a:rPr lang="en-US" sz="2400" i="1" dirty="0">
                <a:solidFill>
                  <a:srgbClr val="0000FF"/>
                </a:solidFill>
                <a:latin typeface="Times New Roman" panose="02020603050405020304" pitchFamily="18" charset="0"/>
                <a:cs typeface="Times New Roman" panose="02020603050405020304" pitchFamily="18" charset="0"/>
              </a:rPr>
              <a:t>.</a:t>
            </a:r>
          </a:p>
          <a:p>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Phát</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triển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công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nghệ</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Thúc</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đẩy</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công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nghệ</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phát</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triển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tạo</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ra</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công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nghệ</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mới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có</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nhiều</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tính</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năng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vượt</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trội</a:t>
            </a:r>
            <a:r>
              <a:rPr lang="en-US" sz="2400" i="1" dirty="0">
                <a:solidFill>
                  <a:srgbClr val="0000FF"/>
                </a:solidFill>
                <a:latin typeface="Times New Roman" panose="02020603050405020304" pitchFamily="18" charset="0"/>
                <a:cs typeface="Times New Roman" panose="02020603050405020304" pitchFamily="18" charset="0"/>
              </a:rPr>
              <a:t> so </a:t>
            </a:r>
            <a:r>
              <a:rPr lang="en-US" sz="2400" i="1" dirty="0" err="1">
                <a:solidFill>
                  <a:srgbClr val="0000FF"/>
                </a:solidFill>
                <a:latin typeface="Times New Roman" panose="02020603050405020304" pitchFamily="18" charset="0"/>
                <a:cs typeface="Times New Roman" panose="02020603050405020304" pitchFamily="18" charset="0"/>
              </a:rPr>
              <a:t>với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công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nghệ</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trước</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đó</a:t>
            </a:r>
            <a:r>
              <a:rPr lang="en-US" sz="2400" i="1" dirty="0">
                <a:solidFill>
                  <a:srgbClr val="0000FF"/>
                </a:solidFill>
                <a:latin typeface="Times New Roman" panose="02020603050405020304" pitchFamily="18" charset="0"/>
                <a:cs typeface="Times New Roman" panose="02020603050405020304" pitchFamily="18" charset="0"/>
              </a:rPr>
              <a:t>.</a:t>
            </a:r>
          </a:p>
          <a:p>
            <a:r>
              <a:rPr lang="en-US" sz="2400" b="1" i="1" dirty="0">
                <a:latin typeface="Times New Roman" panose="02020603050405020304" pitchFamily="18" charset="0"/>
                <a:cs typeface="Times New Roman" panose="02020603050405020304" pitchFamily="18" charset="0"/>
              </a:rPr>
              <a:t>II. </a:t>
            </a:r>
            <a:r>
              <a:rPr lang="en-US" sz="2400" b="1" i="1" dirty="0" err="1">
                <a:latin typeface="Times New Roman" panose="02020603050405020304" pitchFamily="18" charset="0"/>
                <a:cs typeface="Times New Roman" panose="02020603050405020304" pitchFamily="18" charset="0"/>
              </a:rPr>
              <a:t>Một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số</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ngành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chính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liên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quan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đến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thiết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kế</a:t>
            </a:r>
            <a:endParaRPr lang="en-US" sz="2400" b="1" i="1" dirty="0">
              <a:latin typeface="Times New Roman" panose="02020603050405020304" pitchFamily="18" charset="0"/>
              <a:cs typeface="Times New Roman" panose="02020603050405020304" pitchFamily="18" charset="0"/>
            </a:endParaRPr>
          </a:p>
          <a:p>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Kiến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trúc</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sư</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xây</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dựng</a:t>
            </a:r>
            <a:endParaRPr lang="en-US" sz="2400" i="1" dirty="0">
              <a:solidFill>
                <a:srgbClr val="0000FF"/>
              </a:solidFill>
              <a:latin typeface="Times New Roman" panose="02020603050405020304" pitchFamily="18" charset="0"/>
              <a:cs typeface="Times New Roman" panose="02020603050405020304" pitchFamily="18" charset="0"/>
            </a:endParaRPr>
          </a:p>
          <a:p>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Kiến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trúc</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sư</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cảnh</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quan</a:t>
            </a:r>
            <a:endParaRPr lang="en-US" sz="2400" i="1" dirty="0">
              <a:solidFill>
                <a:srgbClr val="0000FF"/>
              </a:solidFill>
              <a:latin typeface="Times New Roman" panose="02020603050405020304" pitchFamily="18" charset="0"/>
              <a:cs typeface="Times New Roman" panose="02020603050405020304" pitchFamily="18" charset="0"/>
            </a:endParaRPr>
          </a:p>
          <a:p>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Nhà</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thiết</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kế</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và</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trang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trí</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nội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thất</a:t>
            </a:r>
            <a:endParaRPr lang="en-US" sz="2400" i="1" dirty="0">
              <a:solidFill>
                <a:srgbClr val="0000FF"/>
              </a:solidFill>
              <a:latin typeface="Times New Roman" panose="02020603050405020304" pitchFamily="18" charset="0"/>
              <a:cs typeface="Times New Roman" panose="02020603050405020304" pitchFamily="18" charset="0"/>
            </a:endParaRPr>
          </a:p>
          <a:p>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Nhà</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thiết</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kế</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sản</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phẩm</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và</a:t>
            </a:r>
            <a:r>
              <a:rPr lang="en-US" sz="2400" i="1" dirty="0">
                <a:solidFill>
                  <a:srgbClr val="0000FF"/>
                </a:solidFill>
                <a:latin typeface="Times New Roman" panose="02020603050405020304" pitchFamily="18" charset="0"/>
                <a:cs typeface="Times New Roman" panose="02020603050405020304" pitchFamily="18" charset="0"/>
              </a:rPr>
              <a:t> may </a:t>
            </a:r>
            <a:r>
              <a:rPr lang="en-US" sz="2400" i="1" dirty="0" err="1">
                <a:solidFill>
                  <a:srgbClr val="0000FF"/>
                </a:solidFill>
                <a:latin typeface="Times New Roman" panose="02020603050405020304" pitchFamily="18" charset="0"/>
                <a:cs typeface="Times New Roman" panose="02020603050405020304" pitchFamily="18" charset="0"/>
              </a:rPr>
              <a:t>mặc</a:t>
            </a:r>
            <a:endParaRPr lang="en-US" sz="2400" i="1" dirty="0">
              <a:solidFill>
                <a:srgbClr val="0000FF"/>
              </a:solidFill>
              <a:latin typeface="Times New Roman" panose="02020603050405020304" pitchFamily="18" charset="0"/>
              <a:cs typeface="Times New Roman" panose="02020603050405020304" pitchFamily="18" charset="0"/>
            </a:endParaRPr>
          </a:p>
          <a:p>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Kỹ</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sư</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cơ</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học</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và</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cơ</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khí</a:t>
            </a:r>
            <a:endParaRPr lang="en-US" sz="2400" i="1" dirty="0">
              <a:solidFill>
                <a:srgbClr val="0000FF"/>
              </a:solidFill>
              <a:latin typeface="Times New Roman" panose="02020603050405020304" pitchFamily="18" charset="0"/>
              <a:cs typeface="Times New Roman" panose="02020603050405020304" pitchFamily="18" charset="0"/>
            </a:endParaRPr>
          </a:p>
          <a:p>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Kỹ</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sư</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hàng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không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vũ</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trụ</a:t>
            </a:r>
            <a:endParaRPr lang="en-US" sz="2400" i="1" dirty="0">
              <a:solidFill>
                <a:srgbClr val="0000FF"/>
              </a:solidFill>
              <a:latin typeface="Times New Roman" panose="02020603050405020304" pitchFamily="18" charset="0"/>
              <a:cs typeface="Times New Roman" panose="02020603050405020304" pitchFamily="18" charset="0"/>
            </a:endParaRPr>
          </a:p>
          <a:p>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7513069"/>
      </p:ext>
    </p:extLst>
  </p:cSld>
  <p:clrMapOvr>
    <a:masterClrMapping/>
  </p:clrMapOvr>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3077</Words>
  <Application>Microsoft Office PowerPoint</Application>
  <PresentationFormat>Widescreen</PresentationFormat>
  <Paragraphs>240</Paragraphs>
  <Slides>17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Thanh Bình Trần</dc:creator>
  <cp:lastModifiedBy>Admin</cp:lastModifiedBy>
  <cp:revision>2</cp:revision>
  <dcterms:created xsi:type="dcterms:W3CDTF">2023-11-08T13:25:37Z</dcterms:created>
  <dcterms:modified xsi:type="dcterms:W3CDTF">2024-03-08T02:02:32Z</dcterms:modified>
</cp:coreProperties>
</file>