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78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74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2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948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9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2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196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6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16AB9-CD32-41CC-8B65-EEB545461B1C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957C-C82C-40B0-B61A-3E78AE1F8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0201" y="3212979"/>
            <a:ext cx="757645" cy="2031325"/>
          </a:xfrm>
          <a:prstGeom prst="rect">
            <a:avLst/>
          </a:prstGeom>
          <a:solidFill>
            <a:srgbClr val="FFC000"/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smtClean="0">
                <a:solidFill>
                  <a:schemeClr val="bg1"/>
                </a:solidFill>
              </a:rPr>
              <a:t>PHÁT SINH GIAO TỬ VÀ THỤ TINH </a:t>
            </a:r>
            <a:endParaRPr lang="en-US" b="1">
              <a:solidFill>
                <a:schemeClr val="bg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099094" y="4299928"/>
            <a:ext cx="561703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72046" y="2575261"/>
            <a:ext cx="0" cy="3306442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660797" y="2561614"/>
            <a:ext cx="632822" cy="0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11400" y="2239623"/>
            <a:ext cx="1222102" cy="64633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err="1" smtClean="0">
                <a:solidFill>
                  <a:schemeClr val="bg1"/>
                </a:solidFill>
              </a:rPr>
              <a:t>Phát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err="1" smtClean="0">
                <a:solidFill>
                  <a:schemeClr val="bg1"/>
                </a:solidFill>
              </a:rPr>
              <a:t>sinh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en-US" err="1" smtClean="0">
                <a:solidFill>
                  <a:schemeClr val="bg1"/>
                </a:solidFill>
              </a:rPr>
              <a:t>giao</a:t>
            </a:r>
            <a:r>
              <a:rPr lang="en-US" smtClean="0">
                <a:solidFill>
                  <a:schemeClr val="bg1"/>
                </a:solidFill>
              </a:rPr>
              <a:t> tử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 flipV="1">
            <a:off x="2971800" y="1890803"/>
            <a:ext cx="1" cy="352448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24611" y="1285465"/>
            <a:ext cx="1123405" cy="553998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Diễn biến</a:t>
            </a:r>
            <a:r>
              <a:rPr lang="en-US" sz="1600" smtClean="0">
                <a:solidFill>
                  <a:srgbClr val="FF0000"/>
                </a:solidFill>
              </a:rPr>
              <a:t> </a:t>
            </a:r>
            <a:r>
              <a:rPr lang="en-US" sz="1400" smtClean="0">
                <a:solidFill>
                  <a:srgbClr val="FFFF00"/>
                </a:solidFill>
              </a:rPr>
              <a:t>ở động vật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V="1">
            <a:off x="2971800" y="2918897"/>
            <a:ext cx="0" cy="1266202"/>
          </a:xfrm>
          <a:prstGeom prst="line">
            <a:avLst/>
          </a:prstGeom>
          <a:ln w="28575">
            <a:solidFill>
              <a:srgbClr val="7030A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550298" y="56456"/>
                <a:ext cx="4698273" cy="3988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smtClean="0">
                    <a:solidFill>
                      <a:srgbClr val="0070C0"/>
                    </a:solidFill>
                  </a:rPr>
                  <a:t>Các</a:t>
                </a:r>
                <a:r>
                  <a:rPr lang="en-US" sz="1400" b="1" smtClean="0">
                    <a:solidFill>
                      <a:srgbClr val="0070C0"/>
                    </a:solidFill>
                  </a:rPr>
                  <a:t> TB mầm</a:t>
                </a:r>
                <a:r>
                  <a:rPr lang="en-US" sz="1400" smtClean="0">
                    <a:solidFill>
                      <a:srgbClr val="0070C0"/>
                    </a:solidFill>
                  </a:rPr>
                  <a:t> (2n)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1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ầ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𝑛𝑔𝑢𝑦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ê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𝑝h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â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groupChr>
                    <m:r>
                      <a:rPr lang="en-US" sz="1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smtClean="0">
                    <a:solidFill>
                      <a:srgbClr val="0070C0"/>
                    </a:solidFill>
                  </a:rPr>
                  <a:t>Các </a:t>
                </a:r>
                <a:r>
                  <a:rPr lang="en-US" sz="1400" b="1" smtClean="0">
                    <a:solidFill>
                      <a:srgbClr val="0070C0"/>
                    </a:solidFill>
                  </a:rPr>
                  <a:t>tinh nguyên bào </a:t>
                </a:r>
                <a:r>
                  <a:rPr lang="en-US" sz="1400" smtClean="0">
                    <a:solidFill>
                      <a:srgbClr val="0070C0"/>
                    </a:solidFill>
                  </a:rPr>
                  <a:t>(2n)</a:t>
                </a:r>
                <a:endParaRPr lang="en-US" sz="140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0298" y="56456"/>
                <a:ext cx="4698273" cy="398827"/>
              </a:xfrm>
              <a:prstGeom prst="rect">
                <a:avLst/>
              </a:prstGeom>
              <a:blipFill>
                <a:blip r:embed="rId2"/>
                <a:stretch>
                  <a:fillRect l="-390"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417061" y="571535"/>
            <a:ext cx="1227906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Sự tạo tinh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432302" y="2395677"/>
            <a:ext cx="1209763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Sự tạo noãn (trứng)</a:t>
            </a:r>
            <a:endParaRPr lang="en-US" sz="140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486435" y="1915798"/>
                <a:ext cx="4631508" cy="3988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400" smtClean="0">
                    <a:solidFill>
                      <a:srgbClr val="0070C0"/>
                    </a:solidFill>
                  </a:rPr>
                  <a:t>Các </a:t>
                </a:r>
                <a:r>
                  <a:rPr lang="en-US" sz="1400" b="1" smtClean="0">
                    <a:solidFill>
                      <a:srgbClr val="0070C0"/>
                    </a:solidFill>
                  </a:rPr>
                  <a:t>TB mầm </a:t>
                </a:r>
                <a:r>
                  <a:rPr lang="en-US" sz="1400" smtClean="0">
                    <a:solidFill>
                      <a:srgbClr val="0070C0"/>
                    </a:solidFill>
                  </a:rPr>
                  <a:t>(2n)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n-US" sz="1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ầ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𝑛𝑔𝑢𝑦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ê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𝑝h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â</m:t>
                        </m:r>
                        <m:r>
                          <a:rPr lang="en-US" sz="1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groupChr>
                    <m:r>
                      <a:rPr lang="en-US" sz="1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smtClean="0">
                    <a:solidFill>
                      <a:srgbClr val="0070C0"/>
                    </a:solidFill>
                  </a:rPr>
                  <a:t>Các </a:t>
                </a:r>
                <a:r>
                  <a:rPr lang="en-US" sz="1400" b="1" smtClean="0">
                    <a:solidFill>
                      <a:srgbClr val="0070C0"/>
                    </a:solidFill>
                  </a:rPr>
                  <a:t>noãn nguyên bào </a:t>
                </a:r>
                <a:r>
                  <a:rPr lang="en-US" sz="1400" smtClean="0">
                    <a:solidFill>
                      <a:srgbClr val="0070C0"/>
                    </a:solidFill>
                  </a:rPr>
                  <a:t>(2n)</a:t>
                </a:r>
                <a:endParaRPr lang="en-US" sz="140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6435" y="1915798"/>
                <a:ext cx="4631508" cy="398827"/>
              </a:xfrm>
              <a:prstGeom prst="rect">
                <a:avLst/>
              </a:prstGeom>
              <a:blipFill>
                <a:blip r:embed="rId3"/>
                <a:stretch>
                  <a:fillRect l="-395" b="-1515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539592" y="527701"/>
            <a:ext cx="482509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Các tinh nguyên bào (2n) phát triển thành </a:t>
            </a:r>
            <a:r>
              <a:rPr lang="en-US" sz="1400" b="1" smtClean="0">
                <a:solidFill>
                  <a:srgbClr val="0070C0"/>
                </a:solidFill>
              </a:rPr>
              <a:t>tinh bào bậc 1 </a:t>
            </a:r>
            <a:r>
              <a:rPr lang="en-US" sz="1400" smtClean="0">
                <a:solidFill>
                  <a:srgbClr val="0070C0"/>
                </a:solidFill>
              </a:rPr>
              <a:t>(2n)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486435" y="2421373"/>
            <a:ext cx="4878251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Các noãn nguyên bào (2n) phát triển thành </a:t>
            </a:r>
            <a:r>
              <a:rPr lang="en-US" sz="1400" b="1" smtClean="0">
                <a:solidFill>
                  <a:srgbClr val="0070C0"/>
                </a:solidFill>
              </a:rPr>
              <a:t>noãn bào bậc 1 </a:t>
            </a:r>
            <a:r>
              <a:rPr lang="en-US" sz="1400" smtClean="0">
                <a:solidFill>
                  <a:srgbClr val="0070C0"/>
                </a:solidFill>
              </a:rPr>
              <a:t>(2n)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37960" y="913062"/>
            <a:ext cx="505405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Các tinh bào bậc 1 (2n) giảm phân 1 cho các </a:t>
            </a:r>
            <a:r>
              <a:rPr lang="en-US" sz="1400" b="1" smtClean="0">
                <a:solidFill>
                  <a:srgbClr val="0070C0"/>
                </a:solidFill>
              </a:rPr>
              <a:t>tinh bào bậc 2 </a:t>
            </a:r>
            <a:r>
              <a:rPr lang="en-US" sz="1400" smtClean="0">
                <a:solidFill>
                  <a:srgbClr val="0070C0"/>
                </a:solidFill>
              </a:rPr>
              <a:t>(n kép)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86797" y="2817691"/>
            <a:ext cx="510522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Mỗi noãn bào bậc 1 (2n) giảm phân I cho thể cực thứ nhất (n kép) –  kích thước nhỏ và 1 </a:t>
            </a:r>
            <a:r>
              <a:rPr lang="en-US" sz="1400" b="1" smtClean="0">
                <a:solidFill>
                  <a:srgbClr val="0070C0"/>
                </a:solidFill>
              </a:rPr>
              <a:t>noãn bào bậc 2 </a:t>
            </a:r>
            <a:r>
              <a:rPr lang="en-US" sz="1400" smtClean="0">
                <a:solidFill>
                  <a:srgbClr val="0070C0"/>
                </a:solidFill>
              </a:rPr>
              <a:t>(n kép) – kích thước lớn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515282" y="1301655"/>
            <a:ext cx="4849403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smtClean="0">
                <a:solidFill>
                  <a:srgbClr val="0070C0"/>
                </a:solidFill>
              </a:rPr>
              <a:t>Các tinh bào bậc 2 (n kép) giảm phân II cho các TB con từ đó phát triển thành các </a:t>
            </a:r>
            <a:r>
              <a:rPr lang="en-US" sz="1400" smtClean="0">
                <a:solidFill>
                  <a:srgbClr val="FF0000"/>
                </a:solidFill>
              </a:rPr>
              <a:t>tinh trùng (n đơn)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03131" y="3413993"/>
            <a:ext cx="5088886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Thể cực thứ nhất và noãn bào bậc 2 giảm phân II cho ra </a:t>
            </a:r>
            <a:r>
              <a:rPr lang="en-US" sz="1400" smtClean="0">
                <a:solidFill>
                  <a:srgbClr val="FF0000"/>
                </a:solidFill>
              </a:rPr>
              <a:t>1 trứng (n đơn) </a:t>
            </a:r>
            <a:r>
              <a:rPr lang="en-US" sz="1400" smtClean="0">
                <a:solidFill>
                  <a:srgbClr val="0070C0"/>
                </a:solidFill>
              </a:rPr>
              <a:t>có kích thước khá lớn và 3 thể cực (n đơn) có kích thước nhỏ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4046" y="4723760"/>
            <a:ext cx="1123405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Thụ tinh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3548016" y="1577852"/>
            <a:ext cx="301898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835400" y="756201"/>
            <a:ext cx="0" cy="1942171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835400" y="754387"/>
            <a:ext cx="581661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850641" y="2683858"/>
            <a:ext cx="581661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642065" y="756201"/>
            <a:ext cx="301898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943963" y="277515"/>
            <a:ext cx="0" cy="1238432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43237" y="277515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946320" y="661788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930537" y="1051561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931805" y="1529522"/>
            <a:ext cx="548640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602876" y="2683858"/>
            <a:ext cx="301898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905137" y="2161013"/>
            <a:ext cx="0" cy="1522335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904774" y="2161013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06043" y="2561614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06043" y="3070333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903686" y="3685162"/>
            <a:ext cx="581661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410097" y="4185099"/>
            <a:ext cx="1123405" cy="33855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Kết quả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1672046" y="4915069"/>
            <a:ext cx="738051" cy="0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3557451" y="4900723"/>
            <a:ext cx="581661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139111" y="4749161"/>
            <a:ext cx="6238603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1 tinh trùng (n) + 1 trứng (n)</a:t>
            </a:r>
            <a:r>
              <a:rPr lang="en-US" sz="1400" smtClean="0">
                <a:solidFill>
                  <a:srgbClr val="0070C0"/>
                </a:solidFill>
                <a:sym typeface="Symbol" panose="05050102010706020507" pitchFamily="18" charset="2"/>
              </a:rPr>
              <a:t>1 hợp tử (2n) (Cơ thể)</a:t>
            </a:r>
            <a:endParaRPr lang="en-US" sz="1400">
              <a:solidFill>
                <a:srgbClr val="0070C0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3533502" y="4354376"/>
            <a:ext cx="301898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3835400" y="4099871"/>
            <a:ext cx="0" cy="40056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3835400" y="4102935"/>
            <a:ext cx="581661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822156" y="4500433"/>
            <a:ext cx="581661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4403817" y="3943167"/>
            <a:ext cx="5088526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F0"/>
                </a:solidFill>
              </a:rPr>
              <a:t>Sự tạo tinh: </a:t>
            </a:r>
            <a:r>
              <a:rPr lang="en-US" sz="1400" smtClean="0">
                <a:solidFill>
                  <a:srgbClr val="FF0000"/>
                </a:solidFill>
              </a:rPr>
              <a:t>1 tinh bào bậc 1 (2n) </a:t>
            </a:r>
            <a:r>
              <a:rPr lang="en-US" sz="1400" smtClean="0">
                <a:solidFill>
                  <a:srgbClr val="0070C0"/>
                </a:solidFill>
              </a:rPr>
              <a:t>giảm phân</a:t>
            </a:r>
            <a:r>
              <a:rPr lang="en-US" sz="1400" smtClean="0">
                <a:solidFill>
                  <a:srgbClr val="FF0000"/>
                </a:solidFill>
                <a:sym typeface="Symbol" panose="05050102010706020507" pitchFamily="18" charset="2"/>
              </a:rPr>
              <a:t>4 tinh trùng (n)</a:t>
            </a:r>
            <a:r>
              <a:rPr lang="en-US" sz="1400" smtClean="0">
                <a:solidFill>
                  <a:srgbClr val="FF0000"/>
                </a:solidFill>
              </a:rPr>
              <a:t> </a:t>
            </a:r>
            <a:endParaRPr lang="en-US" sz="140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403817" y="4327589"/>
            <a:ext cx="581424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B0F0"/>
                </a:solidFill>
              </a:rPr>
              <a:t>Sự tạo trứng: </a:t>
            </a:r>
            <a:r>
              <a:rPr lang="en-US" sz="1400" smtClean="0">
                <a:solidFill>
                  <a:srgbClr val="FF0000"/>
                </a:solidFill>
              </a:rPr>
              <a:t>1 noãn bào bậc 1 (2n) </a:t>
            </a:r>
            <a:r>
              <a:rPr lang="en-US" sz="1400" smtClean="0">
                <a:solidFill>
                  <a:srgbClr val="0070C0"/>
                </a:solidFill>
              </a:rPr>
              <a:t>giảm phân</a:t>
            </a:r>
            <a:r>
              <a:rPr lang="en-US" sz="1400" smtClean="0">
                <a:solidFill>
                  <a:srgbClr val="0070C0"/>
                </a:solidFill>
                <a:sym typeface="Symbol" panose="05050102010706020507" pitchFamily="18" charset="2"/>
              </a:rPr>
              <a:t></a:t>
            </a:r>
            <a:r>
              <a:rPr lang="en-US" sz="1400" smtClean="0">
                <a:solidFill>
                  <a:srgbClr val="FF0000"/>
                </a:solidFill>
                <a:sym typeface="Symbol" panose="05050102010706020507" pitchFamily="18" charset="2"/>
              </a:rPr>
              <a:t>1 trứng (n</a:t>
            </a:r>
            <a:r>
              <a:rPr lang="en-US" sz="1400" smtClean="0">
                <a:solidFill>
                  <a:srgbClr val="0070C0"/>
                </a:solidFill>
                <a:sym typeface="Symbol" panose="05050102010706020507" pitchFamily="18" charset="2"/>
              </a:rPr>
              <a:t>) + 3 thể cực (n)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410097" y="5678983"/>
            <a:ext cx="1123405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Ý nghĩa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1672046" y="5883517"/>
            <a:ext cx="738051" cy="0"/>
          </a:xfrm>
          <a:prstGeom prst="line">
            <a:avLst/>
          </a:prstGeom>
          <a:ln w="381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548016" y="5877433"/>
            <a:ext cx="301898" cy="0"/>
          </a:xfrm>
          <a:prstGeom prst="line">
            <a:avLst/>
          </a:prstGeom>
          <a:ln w="28575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549989" y="5353674"/>
            <a:ext cx="0" cy="109728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5549988" y="5353675"/>
            <a:ext cx="457200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6001025" y="5123674"/>
            <a:ext cx="559099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Nguyên phân, giảm phân và thụ tinh đảm bảo sự </a:t>
            </a:r>
            <a:r>
              <a:rPr lang="en-US" sz="1400" b="1" smtClean="0">
                <a:solidFill>
                  <a:srgbClr val="0070C0"/>
                </a:solidFill>
              </a:rPr>
              <a:t>truyền đạt ổn định bộ NST đặc trưng </a:t>
            </a:r>
            <a:r>
              <a:rPr lang="en-US" sz="1400" smtClean="0">
                <a:solidFill>
                  <a:srgbClr val="0070C0"/>
                </a:solidFill>
              </a:rPr>
              <a:t>của loài qua các thế hệ cơ thể</a:t>
            </a:r>
            <a:endParaRPr lang="en-US" sz="1400">
              <a:solidFill>
                <a:srgbClr val="0070C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010231" y="5666900"/>
            <a:ext cx="5354454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400" smtClean="0">
                <a:solidFill>
                  <a:srgbClr val="0070C0"/>
                </a:solidFill>
              </a:rPr>
              <a:t>Giảm phân và thụ tinh là nguyên nhân làm phát sinh các</a:t>
            </a:r>
            <a:r>
              <a:rPr lang="en-US" sz="1400" b="1" smtClean="0">
                <a:solidFill>
                  <a:srgbClr val="0070C0"/>
                </a:solidFill>
              </a:rPr>
              <a:t> biến dị tổ hơp </a:t>
            </a:r>
            <a:r>
              <a:rPr lang="en-US" sz="1400" smtClean="0">
                <a:solidFill>
                  <a:srgbClr val="0070C0"/>
                </a:solidFill>
              </a:rPr>
              <a:t>vô cung phong phú</a:t>
            </a:r>
            <a:endParaRPr lang="en-US" sz="1400">
              <a:solidFill>
                <a:srgbClr val="0070C0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5549988" y="5885464"/>
            <a:ext cx="457200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3848281" y="5580114"/>
            <a:ext cx="1391376" cy="52322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smtClean="0">
                <a:solidFill>
                  <a:schemeClr val="bg1"/>
                </a:solidFill>
              </a:rPr>
              <a:t>Đối với loài sinh sản hữu tính</a:t>
            </a:r>
            <a:endParaRPr lang="en-US" sz="1400">
              <a:solidFill>
                <a:schemeClr val="bg1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5221693" y="5877433"/>
            <a:ext cx="301898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5549988" y="6438174"/>
            <a:ext cx="457200" cy="0"/>
          </a:xfrm>
          <a:prstGeom prst="line">
            <a:avLst/>
          </a:prstGeom>
          <a:ln w="12700">
            <a:solidFill>
              <a:srgbClr val="7030A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6019438" y="6220121"/>
            <a:ext cx="5572579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rgbClr val="0070C0"/>
                </a:solidFill>
              </a:rPr>
              <a:t>Trong thực tiễn, dùng phương pháp </a:t>
            </a:r>
            <a:r>
              <a:rPr lang="en-US" sz="1400" b="1" smtClean="0">
                <a:solidFill>
                  <a:srgbClr val="0070C0"/>
                </a:solidFill>
              </a:rPr>
              <a:t>lai hữu tính để tạo giống vật nuôi và cây trồng</a:t>
            </a:r>
            <a:endParaRPr lang="en-US" sz="1400" b="1">
              <a:solidFill>
                <a:srgbClr val="0070C0"/>
              </a:solidFill>
            </a:endParaRPr>
          </a:p>
        </p:txBody>
      </p:sp>
      <p:sp>
        <p:nvSpPr>
          <p:cNvPr id="124" name="Wave 123"/>
          <p:cNvSpPr/>
          <p:nvPr/>
        </p:nvSpPr>
        <p:spPr>
          <a:xfrm>
            <a:off x="505282" y="329828"/>
            <a:ext cx="1803400" cy="1086955"/>
          </a:xfrm>
          <a:prstGeom prst="wav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/>
              <a:t>BÀI 11</a:t>
            </a:r>
            <a:endParaRPr lang="en-US" sz="3600" b="1"/>
          </a:p>
        </p:txBody>
      </p:sp>
    </p:spTree>
    <p:extLst>
      <p:ext uri="{BB962C8B-B14F-4D97-AF65-F5344CB8AC3E}">
        <p14:creationId xmlns:p14="http://schemas.microsoft.com/office/powerpoint/2010/main" val="340860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9" grpId="0" animBg="1"/>
      <p:bldP spid="40" grpId="0" animBg="1"/>
      <p:bldP spid="69" grpId="0" animBg="1"/>
      <p:bldP spid="72" grpId="0" animBg="1"/>
      <p:bldP spid="80" grpId="0" animBg="1"/>
      <p:bldP spid="81" grpId="0" animBg="1"/>
      <p:bldP spid="96" grpId="0" animBg="1"/>
      <p:bldP spid="102" grpId="0" animBg="1"/>
      <p:bldP spid="104" grpId="0" animBg="1"/>
      <p:bldP spid="114" grpId="0" animBg="1"/>
      <p:bldP spid="117" grpId="0" animBg="1"/>
      <p:bldP spid="1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387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23</cp:revision>
  <dcterms:created xsi:type="dcterms:W3CDTF">2021-10-17T17:26:45Z</dcterms:created>
  <dcterms:modified xsi:type="dcterms:W3CDTF">2021-10-18T16:19:09Z</dcterms:modified>
</cp:coreProperties>
</file>