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5" d="100"/>
          <a:sy n="75" d="100"/>
        </p:scale>
        <p:origin x="5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98EFE34D-D8F4-4E15-9832-E2E884FF5242}" type="datetimeFigureOut">
              <a:rPr lang="vi-VN" smtClean="0"/>
              <a:t>04/10/2021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371959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8EFE34D-D8F4-4E15-9832-E2E884FF5242}" type="datetimeFigureOut">
              <a:rPr lang="vi-VN" smtClean="0"/>
              <a:t>04/10/2021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2777524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8EFE34D-D8F4-4E15-9832-E2E884FF5242}" type="datetimeFigureOut">
              <a:rPr lang="vi-VN" smtClean="0"/>
              <a:t>04/10/2021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1719945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8EFE34D-D8F4-4E15-9832-E2E884FF5242}" type="datetimeFigureOut">
              <a:rPr lang="vi-VN" smtClean="0"/>
              <a:t>04/10/2021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17739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8EFE34D-D8F4-4E15-9832-E2E884FF5242}" type="datetimeFigureOut">
              <a:rPr lang="vi-VN" smtClean="0"/>
              <a:t>04/10/2021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237494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98EFE34D-D8F4-4E15-9832-E2E884FF5242}" type="datetimeFigureOut">
              <a:rPr lang="vi-VN" smtClean="0"/>
              <a:t>04/10/2021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1527502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98EFE34D-D8F4-4E15-9832-E2E884FF5242}" type="datetimeFigureOut">
              <a:rPr lang="vi-VN" smtClean="0"/>
              <a:t>04/10/2021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1715373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98EFE34D-D8F4-4E15-9832-E2E884FF5242}" type="datetimeFigureOut">
              <a:rPr lang="vi-VN" smtClean="0"/>
              <a:t>04/10/2021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2584487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FE34D-D8F4-4E15-9832-E2E884FF5242}" type="datetimeFigureOut">
              <a:rPr lang="vi-VN" smtClean="0"/>
              <a:t>04/10/2021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54587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EFE34D-D8F4-4E15-9832-E2E884FF5242}" type="datetimeFigureOut">
              <a:rPr lang="vi-VN" smtClean="0"/>
              <a:t>04/10/2021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102795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EFE34D-D8F4-4E15-9832-E2E884FF5242}" type="datetimeFigureOut">
              <a:rPr lang="vi-VN" smtClean="0"/>
              <a:t>04/10/2021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1011CE0-5F29-447D-B321-ED91165ADA88}" type="slidenum">
              <a:rPr lang="vi-VN" smtClean="0"/>
              <a:t>‹#›</a:t>
            </a:fld>
            <a:endParaRPr lang="vi-VN"/>
          </a:p>
        </p:txBody>
      </p:sp>
    </p:spTree>
    <p:extLst>
      <p:ext uri="{BB962C8B-B14F-4D97-AF65-F5344CB8AC3E}">
        <p14:creationId xmlns:p14="http://schemas.microsoft.com/office/powerpoint/2010/main" val="377939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FE34D-D8F4-4E15-9832-E2E884FF5242}" type="datetimeFigureOut">
              <a:rPr lang="vi-VN" smtClean="0"/>
              <a:t>04/10/2021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11CE0-5F29-447D-B321-ED91165ADA88}" type="slidenum">
              <a:rPr lang="vi-VN" smtClean="0"/>
              <a:t>‹#›</a:t>
            </a:fld>
            <a:endParaRPr lang="vi-VN"/>
          </a:p>
        </p:txBody>
      </p:sp>
    </p:spTree>
    <p:extLst>
      <p:ext uri="{BB962C8B-B14F-4D97-AF65-F5344CB8AC3E}">
        <p14:creationId xmlns:p14="http://schemas.microsoft.com/office/powerpoint/2010/main" val="3466557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6.png"/><Relationship Id="rId7" Type="http://schemas.openxmlformats.org/officeDocument/2006/relationships/image" Target="../media/image35.png"/><Relationship Id="rId2" Type="http://schemas.openxmlformats.org/officeDocument/2006/relationships/image" Target="../media/image1.gif"/><Relationship Id="rId1" Type="http://schemas.openxmlformats.org/officeDocument/2006/relationships/slideLayout" Target="../slideLayouts/slideLayout2.xml"/><Relationship Id="rId10" Type="http://schemas.openxmlformats.org/officeDocument/2006/relationships/image" Target="../media/image38.png"/><Relationship Id="rId9" Type="http://schemas.openxmlformats.org/officeDocument/2006/relationships/image" Target="../media/image37.png"/></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445471" y="1645579"/>
            <a:ext cx="5861050" cy="2062163"/>
          </a:xfrm>
          <a:noFill/>
          <a:effectLst>
            <a:prstShdw prst="shdw17" dist="17961" dir="2700000">
              <a:schemeClr val="bg2"/>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numCol="1" anchor="ctr" anchorCtr="0" compatLnSpc="1">
            <a:prstTxWarp prst="textNoShape">
              <a:avLst/>
            </a:prstTxWarp>
            <a:spAutoFit/>
          </a:bodyPr>
          <a:lstStyle/>
          <a:p>
            <a:pPr marL="0" indent="0" algn="just" eaLnBrk="0" hangingPunct="0">
              <a:lnSpc>
                <a:spcPct val="100000"/>
              </a:lnSpc>
              <a:spcBef>
                <a:spcPct val="0"/>
              </a:spcBef>
              <a:buNone/>
            </a:pPr>
            <a:r>
              <a:rPr lang="en-US" altLang="en-US" sz="3200" dirty="0">
                <a:solidFill>
                  <a:srgbClr val="0070C0"/>
                </a:solidFill>
                <a:latin typeface="Times New Roman" panose="02020603050405020304" pitchFamily="18" charset="0"/>
                <a:cs typeface="Times New Roman" panose="02020603050405020304" pitchFamily="18" charset="0"/>
              </a:rPr>
              <a:t>A. S</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R</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 = S</a:t>
            </a:r>
            <a:r>
              <a:rPr lang="en-US" altLang="en-US" sz="3200" baseline="-30000" dirty="0">
                <a:solidFill>
                  <a:srgbClr val="0070C0"/>
                </a:solidFill>
                <a:latin typeface="Times New Roman" panose="02020603050405020304" pitchFamily="18" charset="0"/>
                <a:cs typeface="Times New Roman" panose="02020603050405020304" pitchFamily="18" charset="0"/>
              </a:rPr>
              <a:t>2</a:t>
            </a:r>
            <a:r>
              <a:rPr lang="en-US" altLang="en-US" sz="3200" dirty="0">
                <a:solidFill>
                  <a:srgbClr val="0070C0"/>
                </a:solidFill>
                <a:latin typeface="Times New Roman" panose="02020603050405020304" pitchFamily="18" charset="0"/>
                <a:cs typeface="Times New Roman" panose="02020603050405020304" pitchFamily="18" charset="0"/>
              </a:rPr>
              <a:t>R</a:t>
            </a:r>
            <a:r>
              <a:rPr lang="en-US" altLang="en-US" sz="3200" baseline="-30000" dirty="0">
                <a:solidFill>
                  <a:srgbClr val="0070C0"/>
                </a:solidFill>
                <a:latin typeface="Times New Roman" panose="02020603050405020304" pitchFamily="18" charset="0"/>
                <a:cs typeface="Times New Roman" panose="02020603050405020304" pitchFamily="18" charset="0"/>
              </a:rPr>
              <a:t>2</a:t>
            </a:r>
            <a:endParaRPr lang="en-US" altLang="en-US" sz="3200" dirty="0">
              <a:solidFill>
                <a:srgbClr val="0070C0"/>
              </a:solidFill>
              <a:latin typeface="Times New Roman" panose="02020603050405020304" pitchFamily="18" charset="0"/>
              <a:cs typeface="Times New Roman" panose="02020603050405020304" pitchFamily="18" charset="0"/>
            </a:endParaRPr>
          </a:p>
          <a:p>
            <a:pPr marL="0" indent="0" algn="just" eaLnBrk="0" hangingPunct="0">
              <a:lnSpc>
                <a:spcPct val="100000"/>
              </a:lnSpc>
              <a:spcBef>
                <a:spcPct val="0"/>
              </a:spcBef>
              <a:buNone/>
            </a:pPr>
            <a:r>
              <a:rPr lang="en-US" altLang="en-US" sz="3200" dirty="0">
                <a:solidFill>
                  <a:srgbClr val="0070C0"/>
                </a:solidFill>
                <a:latin typeface="Times New Roman" panose="02020603050405020304" pitchFamily="18" charset="0"/>
                <a:cs typeface="Times New Roman" panose="02020603050405020304" pitchFamily="18" charset="0"/>
              </a:rPr>
              <a:t>B. S</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/R</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 = S</a:t>
            </a:r>
            <a:r>
              <a:rPr lang="en-US" altLang="en-US" sz="3200" baseline="-30000" dirty="0">
                <a:solidFill>
                  <a:srgbClr val="0070C0"/>
                </a:solidFill>
                <a:latin typeface="Times New Roman" panose="02020603050405020304" pitchFamily="18" charset="0"/>
                <a:cs typeface="Times New Roman" panose="02020603050405020304" pitchFamily="18" charset="0"/>
              </a:rPr>
              <a:t>2</a:t>
            </a:r>
            <a:r>
              <a:rPr lang="en-US" altLang="en-US" sz="3200" dirty="0">
                <a:solidFill>
                  <a:srgbClr val="0070C0"/>
                </a:solidFill>
                <a:latin typeface="Times New Roman" panose="02020603050405020304" pitchFamily="18" charset="0"/>
                <a:cs typeface="Times New Roman" panose="02020603050405020304" pitchFamily="18" charset="0"/>
              </a:rPr>
              <a:t>/R</a:t>
            </a:r>
            <a:r>
              <a:rPr lang="en-US" altLang="en-US" sz="3200" baseline="-30000" dirty="0">
                <a:solidFill>
                  <a:srgbClr val="0070C0"/>
                </a:solidFill>
                <a:latin typeface="Times New Roman" panose="02020603050405020304" pitchFamily="18" charset="0"/>
                <a:cs typeface="Times New Roman" panose="02020603050405020304" pitchFamily="18" charset="0"/>
              </a:rPr>
              <a:t>2</a:t>
            </a:r>
            <a:endParaRPr lang="en-US" altLang="en-US" sz="3200" dirty="0">
              <a:solidFill>
                <a:srgbClr val="0070C0"/>
              </a:solidFill>
              <a:latin typeface="Times New Roman" panose="02020603050405020304" pitchFamily="18" charset="0"/>
              <a:cs typeface="Times New Roman" panose="02020603050405020304" pitchFamily="18" charset="0"/>
            </a:endParaRPr>
          </a:p>
          <a:p>
            <a:pPr marL="0" indent="0" algn="just" eaLnBrk="0" hangingPunct="0">
              <a:lnSpc>
                <a:spcPct val="100000"/>
              </a:lnSpc>
              <a:spcBef>
                <a:spcPct val="0"/>
              </a:spcBef>
              <a:buNone/>
            </a:pPr>
            <a:r>
              <a:rPr lang="en-US" altLang="en-US" sz="3200" dirty="0">
                <a:solidFill>
                  <a:srgbClr val="0070C0"/>
                </a:solidFill>
                <a:latin typeface="Times New Roman" panose="02020603050405020304" pitchFamily="18" charset="0"/>
                <a:cs typeface="Times New Roman" panose="02020603050405020304" pitchFamily="18" charset="0"/>
              </a:rPr>
              <a:t>C. R</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R</a:t>
            </a:r>
            <a:r>
              <a:rPr lang="en-US" altLang="en-US" sz="3200" baseline="-30000" dirty="0">
                <a:solidFill>
                  <a:srgbClr val="0070C0"/>
                </a:solidFill>
                <a:latin typeface="Times New Roman" panose="02020603050405020304" pitchFamily="18" charset="0"/>
                <a:cs typeface="Times New Roman" panose="02020603050405020304" pitchFamily="18" charset="0"/>
              </a:rPr>
              <a:t>2</a:t>
            </a:r>
            <a:r>
              <a:rPr lang="en-US" altLang="en-US" sz="3200" dirty="0">
                <a:solidFill>
                  <a:srgbClr val="0070C0"/>
                </a:solidFill>
                <a:latin typeface="Times New Roman" panose="02020603050405020304" pitchFamily="18" charset="0"/>
                <a:cs typeface="Times New Roman" panose="02020603050405020304" pitchFamily="18" charset="0"/>
              </a:rPr>
              <a:t> = S</a:t>
            </a:r>
            <a:r>
              <a:rPr lang="en-US" altLang="en-US" sz="3200" baseline="-30000" dirty="0">
                <a:solidFill>
                  <a:srgbClr val="0070C0"/>
                </a:solidFill>
                <a:latin typeface="Times New Roman" panose="02020603050405020304" pitchFamily="18" charset="0"/>
                <a:cs typeface="Times New Roman" panose="02020603050405020304" pitchFamily="18" charset="0"/>
              </a:rPr>
              <a:t>1</a:t>
            </a:r>
            <a:r>
              <a:rPr lang="en-US" altLang="en-US" sz="3200" dirty="0">
                <a:solidFill>
                  <a:srgbClr val="0070C0"/>
                </a:solidFill>
                <a:latin typeface="Times New Roman" panose="02020603050405020304" pitchFamily="18" charset="0"/>
                <a:cs typeface="Times New Roman" panose="02020603050405020304" pitchFamily="18" charset="0"/>
              </a:rPr>
              <a:t>S</a:t>
            </a:r>
            <a:r>
              <a:rPr lang="en-US" altLang="en-US" sz="3200" baseline="-30000" dirty="0">
                <a:solidFill>
                  <a:srgbClr val="0070C0"/>
                </a:solidFill>
                <a:latin typeface="Times New Roman" panose="02020603050405020304" pitchFamily="18" charset="0"/>
                <a:cs typeface="Times New Roman" panose="02020603050405020304" pitchFamily="18" charset="0"/>
              </a:rPr>
              <a:t>2</a:t>
            </a:r>
            <a:endParaRPr lang="en-US" altLang="en-US" sz="3200" dirty="0">
              <a:solidFill>
                <a:srgbClr val="0070C0"/>
              </a:solidFill>
              <a:latin typeface="Times New Roman" panose="02020603050405020304" pitchFamily="18" charset="0"/>
              <a:cs typeface="Times New Roman" panose="02020603050405020304" pitchFamily="18" charset="0"/>
            </a:endParaRPr>
          </a:p>
          <a:p>
            <a:pPr marL="0" indent="0" algn="just" eaLnBrk="0" hangingPunct="0">
              <a:lnSpc>
                <a:spcPct val="100000"/>
              </a:lnSpc>
              <a:spcBef>
                <a:spcPct val="0"/>
              </a:spcBef>
              <a:buNone/>
            </a:pPr>
            <a:r>
              <a:rPr lang="en-US" altLang="en-US" sz="3200" dirty="0">
                <a:solidFill>
                  <a:srgbClr val="0070C0"/>
                </a:solidFill>
                <a:latin typeface="Times New Roman" panose="02020603050405020304" pitchFamily="18" charset="0"/>
                <a:cs typeface="Times New Roman" panose="02020603050405020304" pitchFamily="18" charset="0"/>
              </a:rPr>
              <a:t>D. </a:t>
            </a:r>
            <a:r>
              <a:rPr lang="en-US" altLang="en-US" sz="3200" dirty="0" err="1">
                <a:solidFill>
                  <a:srgbClr val="0070C0"/>
                </a:solidFill>
                <a:latin typeface="Times New Roman" panose="02020603050405020304" pitchFamily="18" charset="0"/>
                <a:cs typeface="Times New Roman" panose="02020603050405020304" pitchFamily="18" charset="0"/>
              </a:rPr>
              <a:t>Cả</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ba</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hệ</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thức</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trên</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đều</a:t>
            </a:r>
            <a:r>
              <a:rPr lang="en-US" altLang="en-US" sz="3200" dirty="0">
                <a:solidFill>
                  <a:srgbClr val="0070C0"/>
                </a:solidFill>
                <a:latin typeface="Times New Roman" panose="02020603050405020304" pitchFamily="18" charset="0"/>
                <a:cs typeface="Times New Roman" panose="02020603050405020304" pitchFamily="18" charset="0"/>
              </a:rPr>
              <a:t> </a:t>
            </a:r>
            <a:r>
              <a:rPr lang="en-US" altLang="en-US" sz="3200" dirty="0" err="1">
                <a:solidFill>
                  <a:srgbClr val="0070C0"/>
                </a:solidFill>
                <a:latin typeface="Times New Roman" panose="02020603050405020304" pitchFamily="18" charset="0"/>
                <a:cs typeface="Times New Roman" panose="02020603050405020304" pitchFamily="18" charset="0"/>
              </a:rPr>
              <a:t>sai</a:t>
            </a:r>
            <a:endParaRPr lang="en-US" altLang="en-US" sz="3200" dirty="0">
              <a:solidFill>
                <a:srgbClr val="0070C0"/>
              </a:solidFill>
              <a:latin typeface="Times New Roman" panose="02020603050405020304" pitchFamily="18" charset="0"/>
              <a:cs typeface="Times New Roman" panose="02020603050405020304" pitchFamily="18" charset="0"/>
            </a:endParaRPr>
          </a:p>
        </p:txBody>
      </p:sp>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830997"/>
          </a:xfrm>
          <a:prstGeom prst="rect">
            <a:avLst/>
          </a:prstGeom>
          <a:solidFill>
            <a:schemeClr val="accent2">
              <a:lumMod val="40000"/>
              <a:lumOff val="60000"/>
            </a:schemeClr>
          </a:solidFill>
        </p:spPr>
        <p:txBody>
          <a:bodyPr wrap="square">
            <a:spAutoFit/>
          </a:bodyPr>
          <a:lstStyle/>
          <a:p>
            <a:pPr algn="just"/>
            <a:r>
              <a:rPr lang="en-US" sz="2400" b="1" dirty="0" smtClean="0">
                <a:solidFill>
                  <a:srgbClr val="FF0000"/>
                </a:solidFill>
                <a:latin typeface="Times New Roman" panose="02020603050405020304" pitchFamily="18" charset="0"/>
                <a:cs typeface="Times New Roman" panose="02020603050405020304" pitchFamily="18" charset="0"/>
              </a:rPr>
              <a:t>8.1: </a:t>
            </a:r>
            <a:r>
              <a:rPr lang="en-US" altLang="en-US" sz="2400" dirty="0" err="1">
                <a:solidFill>
                  <a:srgbClr val="000000"/>
                </a:solidFill>
                <a:latin typeface="Times New Roman" panose="02020603050405020304" pitchFamily="18" charset="0"/>
                <a:cs typeface="Times New Roman" panose="02020603050405020304" pitchFamily="18" charset="0"/>
              </a:rPr>
              <a:t>Hai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đoạn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dây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bằng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đồng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cùng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chiều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dài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có</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tiết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diện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điện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trở</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ứng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là</a:t>
            </a:r>
            <a:r>
              <a:rPr lang="en-US" altLang="en-US" sz="2400" dirty="0">
                <a:solidFill>
                  <a:srgbClr val="000000"/>
                </a:solidFill>
                <a:latin typeface="Times New Roman" panose="02020603050405020304" pitchFamily="18" charset="0"/>
                <a:cs typeface="Times New Roman" panose="02020603050405020304" pitchFamily="18" charset="0"/>
              </a:rPr>
              <a:t> S</a:t>
            </a:r>
            <a:r>
              <a:rPr lang="en-US" altLang="en-US" sz="1400" baseline="-30000" dirty="0">
                <a:solidFill>
                  <a:srgbClr val="000000"/>
                </a:solidFill>
                <a:latin typeface="Times New Roman" panose="02020603050405020304" pitchFamily="18" charset="0"/>
                <a:cs typeface="Times New Roman" panose="02020603050405020304" pitchFamily="18" charset="0"/>
              </a:rPr>
              <a:t>1</a:t>
            </a:r>
            <a:r>
              <a:rPr lang="en-US" altLang="en-US" sz="2400" dirty="0">
                <a:solidFill>
                  <a:srgbClr val="000000"/>
                </a:solidFill>
                <a:latin typeface="Times New Roman" panose="02020603050405020304" pitchFamily="18" charset="0"/>
                <a:cs typeface="Times New Roman" panose="02020603050405020304" pitchFamily="18" charset="0"/>
              </a:rPr>
              <a:t> , R</a:t>
            </a:r>
            <a:r>
              <a:rPr lang="en-US" altLang="en-US" sz="1400" baseline="-30000" dirty="0">
                <a:solidFill>
                  <a:srgbClr val="000000"/>
                </a:solidFill>
                <a:latin typeface="Times New Roman" panose="02020603050405020304" pitchFamily="18" charset="0"/>
                <a:cs typeface="Times New Roman" panose="02020603050405020304" pitchFamily="18" charset="0"/>
              </a:rPr>
              <a:t>1</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a:t>
            </a:r>
            <a:r>
              <a:rPr lang="en-US" altLang="en-US" sz="2400" dirty="0">
                <a:solidFill>
                  <a:srgbClr val="000000"/>
                </a:solidFill>
                <a:latin typeface="Times New Roman" panose="02020603050405020304" pitchFamily="18" charset="0"/>
                <a:cs typeface="Times New Roman" panose="02020603050405020304" pitchFamily="18" charset="0"/>
              </a:rPr>
              <a:t> S</a:t>
            </a:r>
            <a:r>
              <a:rPr lang="en-US" altLang="en-US" sz="1400" baseline="-30000" dirty="0">
                <a:solidFill>
                  <a:srgbClr val="000000"/>
                </a:solidFill>
                <a:latin typeface="Times New Roman" panose="02020603050405020304" pitchFamily="18" charset="0"/>
                <a:cs typeface="Times New Roman" panose="02020603050405020304" pitchFamily="18" charset="0"/>
              </a:rPr>
              <a:t>2</a:t>
            </a:r>
            <a:r>
              <a:rPr lang="en-US" altLang="en-US" sz="2400" dirty="0">
                <a:solidFill>
                  <a:srgbClr val="000000"/>
                </a:solidFill>
                <a:latin typeface="Times New Roman" panose="02020603050405020304" pitchFamily="18" charset="0"/>
                <a:cs typeface="Times New Roman" panose="02020603050405020304" pitchFamily="18" charset="0"/>
              </a:rPr>
              <a:t> , R</a:t>
            </a:r>
            <a:r>
              <a:rPr lang="en-US" altLang="en-US" sz="1400" baseline="-30000" dirty="0">
                <a:solidFill>
                  <a:srgbClr val="000000"/>
                </a:solidFill>
                <a:latin typeface="Times New Roman" panose="02020603050405020304" pitchFamily="18" charset="0"/>
                <a:cs typeface="Times New Roman" panose="02020603050405020304" pitchFamily="18" charset="0"/>
              </a:rPr>
              <a:t>2</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Hệ</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thức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nào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dưới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đây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đúng</a:t>
            </a:r>
            <a:r>
              <a:rPr lang="en-US" altLang="en-US" sz="2400" dirty="0" smtClean="0">
                <a:solidFill>
                  <a:srgbClr val="000000"/>
                </a:solidFill>
                <a:latin typeface="Times New Roman" panose="02020603050405020304" pitchFamily="18" charset="0"/>
                <a:cs typeface="Times New Roman" panose="02020603050405020304" pitchFamily="18" charset="0"/>
              </a:rPr>
              <a:t>?</a:t>
            </a:r>
            <a:endParaRPr lang="vi-VN" sz="2400" dirty="0">
              <a:solidFill>
                <a:srgbClr val="000000"/>
              </a:solidFill>
              <a:latin typeface="Times New Roman" panose="02020603050405020304" pitchFamily="18" charset="0"/>
              <a:cs typeface="Times New Roman" panose="02020603050405020304" pitchFamily="18" charset="0"/>
            </a:endParaRPr>
          </a:p>
        </p:txBody>
      </p:sp>
      <p:sp>
        <p:nvSpPr>
          <p:cNvPr id="9" name="Nút Hành động: Kết thúc 8">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Hình Bầu dục 9"/>
          <p:cNvSpPr/>
          <p:nvPr/>
        </p:nvSpPr>
        <p:spPr>
          <a:xfrm>
            <a:off x="2445471" y="1744579"/>
            <a:ext cx="482161" cy="485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78937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46166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2400" b="1" dirty="0" smtClean="0">
                <a:latin typeface="Times New Roman" panose="02020603050405020304" pitchFamily="18" charset="0"/>
                <a:cs typeface="Times New Roman" panose="02020603050405020304" pitchFamily="18" charset="0"/>
              </a:rPr>
              <a:t>BÀI TẬP SBT</a:t>
            </a:r>
            <a:endParaRPr lang="en-US" altLang="en-US" sz="24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830997"/>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8.10</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solidFill>
                  <a:srgbClr val="FF0000"/>
                </a:solidFill>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Hai dây </a:t>
            </a:r>
            <a:r>
              <a:rPr lang="vi-VN" sz="2400" dirty="0" err="1">
                <a:latin typeface="Times New Roman" panose="02020603050405020304" pitchFamily="18" charset="0"/>
                <a:cs typeface="Times New Roman" panose="02020603050405020304" pitchFamily="18" charset="0"/>
              </a:rPr>
              <a:t>dẫn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làm</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từ</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cùng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một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loại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vật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liệu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điện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trở</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chiều</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dài</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tiết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diện</a:t>
            </a:r>
            <a:r>
              <a:rPr lang="vi-VN" sz="2400" dirty="0">
                <a:latin typeface="Times New Roman" panose="02020603050405020304" pitchFamily="18" charset="0"/>
                <a:cs typeface="Times New Roman" panose="02020603050405020304" pitchFamily="18" charset="0"/>
              </a:rPr>
              <a:t> tương </a:t>
            </a:r>
            <a:r>
              <a:rPr lang="vi-VN" sz="2400" dirty="0" err="1">
                <a:latin typeface="Times New Roman" panose="02020603050405020304" pitchFamily="18" charset="0"/>
                <a:cs typeface="Times New Roman" panose="02020603050405020304" pitchFamily="18" charset="0"/>
              </a:rPr>
              <a:t>ứng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là</a:t>
            </a:r>
            <a:r>
              <a:rPr lang="vi-VN" sz="2400" dirty="0">
                <a:latin typeface="Times New Roman" panose="02020603050405020304" pitchFamily="18" charset="0"/>
                <a:cs typeface="Times New Roman" panose="02020603050405020304" pitchFamily="18" charset="0"/>
              </a:rPr>
              <a:t> R</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l</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S</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R</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l</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S</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Hệ</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thức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nào</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dưới</a:t>
            </a:r>
            <a:r>
              <a:rPr lang="vi-VN" sz="2400" dirty="0">
                <a:latin typeface="Times New Roman" panose="02020603050405020304" pitchFamily="18" charset="0"/>
                <a:cs typeface="Times New Roman" panose="02020603050405020304" pitchFamily="18" charset="0"/>
              </a:rPr>
              <a:t> đây </a:t>
            </a:r>
            <a:r>
              <a:rPr lang="vi-VN" sz="2400" dirty="0" err="1">
                <a:latin typeface="Times New Roman" panose="02020603050405020304" pitchFamily="18" charset="0"/>
                <a:cs typeface="Times New Roman" panose="02020603050405020304" pitchFamily="18" charset="0"/>
              </a:rPr>
              <a:t>là</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đúng</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a:p>
        </p:txBody>
      </p:sp>
      <p:sp>
        <p:nvSpPr>
          <p:cNvPr id="2" name="Rectangle 2"/>
          <p:cNvSpPr>
            <a:spLocks noChangeArrowheads="1"/>
          </p:cNvSpPr>
          <p:nvPr/>
        </p:nvSpPr>
        <p:spPr bwMode="auto">
          <a:xfrm>
            <a:off x="1505240" y="1860754"/>
            <a:ext cx="292580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R</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 R</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en-U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t>
            </a:r>
            <a:r>
              <a:rPr kumimoji="0" lang="vi-VN" altLang="en-US" sz="24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pic>
        <p:nvPicPr>
          <p:cNvPr id="8193" name="Ảnh 9"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5240" y="2504852"/>
            <a:ext cx="2246142" cy="176212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1505240" y="3685736"/>
            <a:ext cx="436098" cy="4526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226449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46166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2400" b="1" dirty="0" smtClean="0">
                <a:latin typeface="Times New Roman" panose="02020603050405020304" pitchFamily="18" charset="0"/>
                <a:cs typeface="Times New Roman" panose="02020603050405020304" pitchFamily="18" charset="0"/>
              </a:rPr>
              <a:t>BÀI TẬP SBT</a:t>
            </a:r>
            <a:endParaRPr lang="en-US" altLang="en-US" sz="24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r>
              <a:rPr lang="vi-VN" sz="2400" b="1"/>
              <a:t>Bài </a:t>
            </a:r>
            <a:r>
              <a:rPr lang="en-US" sz="2400" b="1"/>
              <a:t>8.11</a:t>
            </a:r>
            <a:r>
              <a:rPr lang="vi-VN" sz="2400" b="1"/>
              <a:t>:</a:t>
            </a:r>
            <a:r>
              <a:rPr lang="vi-VN" sz="2400"/>
              <a:t> Một dây cáp điện bằng đồng có lõi là 15 sợ dây đồng nhỏ xoắn lại với nhau. Điện trở của mỗi sợ dây đồng nhỏ này là 0,9Ω. Tính điện trở của dây cáp điện này</a:t>
            </a:r>
            <a:endParaRPr lang="en-US" sz="2400"/>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a:p>
        </p:txBody>
      </p:sp>
      <p:sp>
        <p:nvSpPr>
          <p:cNvPr id="9" name="Rectangle 2"/>
          <p:cNvSpPr/>
          <p:nvPr/>
        </p:nvSpPr>
        <p:spPr>
          <a:xfrm>
            <a:off x="3550407" y="2410863"/>
            <a:ext cx="7785058" cy="1569660"/>
          </a:xfrm>
          <a:prstGeom prst="rect">
            <a:avLst/>
          </a:prstGeom>
        </p:spPr>
        <p:txBody>
          <a:bodyPr wrap="square">
            <a:spAutoFit/>
          </a:bodyPr>
          <a:lstStyle/>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15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sợi</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chập</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p>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15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được mắc song song với nhau.</a:t>
            </a:r>
            <a:endParaRPr lang="en-US" sz="2400" dirty="0">
              <a:solidFill>
                <a:srgbClr val="00B050"/>
              </a:solidFill>
              <a:latin typeface="Times New Roman" panose="02020603050405020304" pitchFamily="18" charset="0"/>
              <a:ea typeface="Times New Roman" panose="02020603050405020304" pitchFamily="18" charset="0"/>
            </a:endParaRPr>
          </a:p>
          <a:p>
            <a:pPr marL="30480" marR="30480" algn="just">
              <a:spcAft>
                <a:spcPts val="0"/>
              </a:spcAft>
            </a:pP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cáp</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ea typeface="Times New Roman" panose="02020603050405020304" pitchFamily="18" charset="0"/>
            </a:endParaRPr>
          </a:p>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R  =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/20 = 0,9/ 15 =0,06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ea typeface="Times New Roman" panose="02020603050405020304" pitchFamily="18" charset="0"/>
            </a:endParaRPr>
          </a:p>
        </p:txBody>
      </p:sp>
      <p:sp>
        <p:nvSpPr>
          <p:cNvPr id="10" name="Rectangle 1"/>
          <p:cNvSpPr/>
          <p:nvPr/>
        </p:nvSpPr>
        <p:spPr>
          <a:xfrm>
            <a:off x="1118039" y="1914313"/>
            <a:ext cx="2432368" cy="1673022"/>
          </a:xfrm>
          <a:prstGeom prst="rect">
            <a:avLst/>
          </a:prstGeom>
        </p:spPr>
        <p:txBody>
          <a:bodyPr wrap="square">
            <a:spAutoFit/>
          </a:bodyPr>
          <a:lstStyle/>
          <a:p>
            <a:pPr marL="30480" marR="30480">
              <a:lnSpc>
                <a:spcPct val="107000"/>
              </a:lnSpc>
              <a:spcAft>
                <a:spcPts val="0"/>
              </a:spcAft>
            </a:pPr>
            <a:r>
              <a:rPr lang="vi-VN"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Tóm tắt:</a:t>
            </a:r>
            <a:endParaRPr lang="en-US" sz="2400" b="1" u="sng" dirty="0">
              <a:solidFill>
                <a:srgbClr val="00B0F0"/>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n=20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sợi</a:t>
            </a:r>
            <a:endParaRPr lang="en-US" sz="2400" b="1" dirty="0">
              <a:solidFill>
                <a:srgbClr val="00B050"/>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0,9 </a:t>
            </a:r>
            <a:r>
              <a:rPr lang="el-GR"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nSpc>
                <a:spcPct val="107000"/>
              </a:lnSpc>
              <a:spcAft>
                <a:spcPts val="0"/>
              </a:spcAft>
            </a:pPr>
            <a:r>
              <a:rPr lang="en-US" sz="2400" b="1" dirty="0" smtClean="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R = ?</a:t>
            </a:r>
            <a:endParaRPr lang="en-US" sz="2400" b="1"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Hình chữ nhật 10"/>
          <p:cNvSpPr/>
          <p:nvPr/>
        </p:nvSpPr>
        <p:spPr>
          <a:xfrm>
            <a:off x="3378227" y="1949198"/>
            <a:ext cx="867545" cy="461665"/>
          </a:xfrm>
          <a:prstGeom prst="rect">
            <a:avLst/>
          </a:prstGeom>
        </p:spPr>
        <p:txBody>
          <a:bodyPr wrap="none">
            <a:spAutoFit/>
          </a:bodyPr>
          <a:lstStyle/>
          <a:p>
            <a:pPr lvl="0" eaLnBrk="0" fontAlgn="base" hangingPunct="0">
              <a:spcBef>
                <a:spcPct val="0"/>
              </a:spcBef>
              <a:spcAft>
                <a:spcPct val="0"/>
              </a:spcAft>
            </a:pPr>
            <a:r>
              <a:rPr lang="en-US" altLang="en-US"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G</a:t>
            </a:r>
            <a:r>
              <a:rPr lang="vi-VN" altLang="en-US" sz="2400" b="1" u="sng"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iải</a:t>
            </a:r>
            <a:r>
              <a:rPr lang="vi-VN" altLang="en-US"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2400" u="sng" dirty="0">
              <a:solidFill>
                <a:srgbClr val="00B0F0"/>
              </a:solidFill>
              <a:latin typeface="Times New Roman" panose="02020603050405020304" pitchFamily="18" charset="0"/>
              <a:cs typeface="Times New Roman" panose="02020603050405020304" pitchFamily="18" charset="0"/>
            </a:endParaRPr>
          </a:p>
        </p:txBody>
      </p:sp>
      <p:cxnSp>
        <p:nvCxnSpPr>
          <p:cNvPr id="12" name="Đường nối Thẳng 11"/>
          <p:cNvCxnSpPr/>
          <p:nvPr/>
        </p:nvCxnSpPr>
        <p:spPr>
          <a:xfrm>
            <a:off x="3117273" y="1653432"/>
            <a:ext cx="13854" cy="4943687"/>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718462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additive="base">
                                        <p:cTn id="14"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 calcmode="lin" valueType="num">
                                      <p:cBhvr additive="base">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 calcmode="lin" valueType="num">
                                      <p:cBhvr additive="base">
                                        <p:cTn id="22"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barn(inVertical)">
                                      <p:cBhvr>
                                        <p:cTn id="28" dur="500"/>
                                        <p:tgtEl>
                                          <p:spTgt spid="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500"/>
                                        <p:tgtEl>
                                          <p:spTgt spid="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
                                            <p:txEl>
                                              <p:pRg st="2" end="2"/>
                                            </p:txEl>
                                          </p:spTgt>
                                        </p:tgtEl>
                                        <p:attrNameLst>
                                          <p:attrName>style.visibility</p:attrName>
                                        </p:attrNameLst>
                                      </p:cBhvr>
                                      <p:to>
                                        <p:strVal val="visible"/>
                                      </p:to>
                                    </p:set>
                                    <p:animEffect transition="in" filter="fade">
                                      <p:cBhvr>
                                        <p:cTn id="38" dur="500"/>
                                        <p:tgtEl>
                                          <p:spTgt spid="9">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Effect transition="in" filter="fade">
                                      <p:cBhvr>
                                        <p:cTn id="43"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02847" y="659562"/>
            <a:ext cx="10217426" cy="1446550"/>
          </a:xfrm>
          <a:prstGeom prst="rect">
            <a:avLst/>
          </a:prstGeom>
          <a:solidFill>
            <a:schemeClr val="accent2">
              <a:lumMod val="40000"/>
              <a:lumOff val="60000"/>
            </a:schemeClr>
          </a:solidFill>
        </p:spPr>
        <p:txBody>
          <a:bodyPr wrap="square">
            <a:spAutoFit/>
          </a:bodyPr>
          <a:lstStyle/>
          <a:p>
            <a:r>
              <a:rPr lang="en-US" sz="2200" b="1" dirty="0" smtClean="0">
                <a:solidFill>
                  <a:srgbClr val="FF0000"/>
                </a:solidFill>
                <a:latin typeface="Times New Roman" panose="02020603050405020304" pitchFamily="18" charset="0"/>
                <a:cs typeface="Times New Roman" panose="02020603050405020304" pitchFamily="18" charset="0"/>
              </a:rPr>
              <a:t>8.12</a:t>
            </a:r>
            <a:r>
              <a:rPr lang="vi-VN" sz="2200" b="1" dirty="0">
                <a:solidFill>
                  <a:srgbClr val="FF0000"/>
                </a:solidFill>
                <a:latin typeface="Times New Roman" panose="02020603050405020304" pitchFamily="18" charset="0"/>
                <a:cs typeface="Times New Roman" panose="02020603050405020304" pitchFamily="18" charset="0"/>
              </a:rPr>
              <a:t>:</a:t>
            </a:r>
            <a:r>
              <a:rPr lang="vi-VN" sz="2200" dirty="0">
                <a:solidFill>
                  <a:srgbClr val="FF0000"/>
                </a:solidFill>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Người</a:t>
            </a:r>
            <a:r>
              <a:rPr lang="vi-VN" sz="2200" dirty="0">
                <a:latin typeface="Times New Roman" panose="02020603050405020304" pitchFamily="18" charset="0"/>
                <a:cs typeface="Times New Roman" panose="02020603050405020304" pitchFamily="18" charset="0"/>
              </a:rPr>
              <a:t> ta </a:t>
            </a:r>
            <a:r>
              <a:rPr lang="vi-VN" sz="2200" dirty="0" err="1">
                <a:latin typeface="Times New Roman" panose="02020603050405020304" pitchFamily="18" charset="0"/>
                <a:cs typeface="Times New Roman" panose="02020603050405020304" pitchFamily="18" charset="0"/>
              </a:rPr>
              <a:t>dùng</a:t>
            </a:r>
            <a:r>
              <a:rPr lang="vi-VN" sz="2200" dirty="0">
                <a:latin typeface="Times New Roman" panose="02020603050405020304" pitchFamily="18" charset="0"/>
                <a:cs typeface="Times New Roman" panose="02020603050405020304" pitchFamily="18" charset="0"/>
              </a:rPr>
              <a:t> dây </a:t>
            </a:r>
            <a:r>
              <a:rPr lang="vi-VN" sz="2200" dirty="0" err="1">
                <a:latin typeface="Times New Roman" panose="02020603050405020304" pitchFamily="18" charset="0"/>
                <a:cs typeface="Times New Roman" panose="02020603050405020304" pitchFamily="18" charset="0"/>
              </a:rPr>
              <a:t>Nikêlin</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một</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loại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hợp</a:t>
            </a:r>
            <a:r>
              <a:rPr lang="vi-VN" sz="2200" dirty="0">
                <a:latin typeface="Times New Roman" panose="02020603050405020304" pitchFamily="18" charset="0"/>
                <a:cs typeface="Times New Roman" panose="02020603050405020304" pitchFamily="18" charset="0"/>
              </a:rPr>
              <a:t> kim) </a:t>
            </a:r>
            <a:r>
              <a:rPr lang="vi-VN" sz="2200" dirty="0" err="1">
                <a:latin typeface="Times New Roman" panose="02020603050405020304" pitchFamily="18" charset="0"/>
                <a:cs typeface="Times New Roman" panose="02020603050405020304" pitchFamily="18" charset="0"/>
              </a:rPr>
              <a:t>làm</a:t>
            </a:r>
            <a:r>
              <a:rPr lang="vi-VN" sz="2200" dirty="0">
                <a:latin typeface="Times New Roman" panose="02020603050405020304" pitchFamily="18" charset="0"/>
                <a:cs typeface="Times New Roman" panose="02020603050405020304" pitchFamily="18" charset="0"/>
              </a:rPr>
              <a:t> dây nung cho </a:t>
            </a:r>
            <a:r>
              <a:rPr lang="vi-VN" sz="2200" dirty="0" err="1">
                <a:latin typeface="Times New Roman" panose="02020603050405020304" pitchFamily="18" charset="0"/>
                <a:cs typeface="Times New Roman" panose="02020603050405020304" pitchFamily="18" charset="0"/>
              </a:rPr>
              <a:t>một</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bếp</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điện</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Nếu</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dùng</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loại</a:t>
            </a:r>
            <a:r>
              <a:rPr lang="vi-VN" sz="2200" dirty="0">
                <a:latin typeface="Times New Roman" panose="02020603050405020304" pitchFamily="18" charset="0"/>
                <a:cs typeface="Times New Roman" panose="02020603050405020304" pitchFamily="18" charset="0"/>
              </a:rPr>
              <a:t> dây </a:t>
            </a:r>
            <a:r>
              <a:rPr lang="vi-VN" sz="2200" dirty="0" err="1">
                <a:latin typeface="Times New Roman" panose="02020603050405020304" pitchFamily="18" charset="0"/>
                <a:cs typeface="Times New Roman" panose="02020603050405020304" pitchFamily="18" charset="0"/>
              </a:rPr>
              <a:t>này</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với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đường</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kính</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tiết</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diện</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là</a:t>
            </a:r>
            <a:r>
              <a:rPr lang="vi-VN" sz="2200" dirty="0">
                <a:latin typeface="Times New Roman" panose="02020603050405020304" pitchFamily="18" charset="0"/>
                <a:cs typeface="Times New Roman" panose="02020603050405020304" pitchFamily="18" charset="0"/>
              </a:rPr>
              <a:t> 0,6mm </a:t>
            </a:r>
            <a:r>
              <a:rPr lang="vi-VN" sz="2200" dirty="0" err="1">
                <a:latin typeface="Times New Roman" panose="02020603050405020304" pitchFamily="18" charset="0"/>
                <a:cs typeface="Times New Roman" panose="02020603050405020304" pitchFamily="18" charset="0"/>
              </a:rPr>
              <a:t>thì</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cần</a:t>
            </a:r>
            <a:r>
              <a:rPr lang="vi-VN" sz="2200" dirty="0">
                <a:latin typeface="Times New Roman" panose="02020603050405020304" pitchFamily="18" charset="0"/>
                <a:cs typeface="Times New Roman" panose="02020603050405020304" pitchFamily="18" charset="0"/>
              </a:rPr>
              <a:t> dây </a:t>
            </a:r>
            <a:r>
              <a:rPr lang="vi-VN" sz="2200" dirty="0" err="1">
                <a:latin typeface="Times New Roman" panose="02020603050405020304" pitchFamily="18" charset="0"/>
                <a:cs typeface="Times New Roman" panose="02020603050405020304" pitchFamily="18" charset="0"/>
              </a:rPr>
              <a:t>có</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chiều</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dài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là</a:t>
            </a:r>
            <a:r>
              <a:rPr lang="vi-VN" sz="2200" dirty="0">
                <a:latin typeface="Times New Roman" panose="02020603050405020304" pitchFamily="18" charset="0"/>
                <a:cs typeface="Times New Roman" panose="02020603050405020304" pitchFamily="18" charset="0"/>
              </a:rPr>
              <a:t> 2,88m. </a:t>
            </a:r>
            <a:r>
              <a:rPr lang="vi-VN" sz="2200" dirty="0" err="1">
                <a:latin typeface="Times New Roman" panose="02020603050405020304" pitchFamily="18" charset="0"/>
                <a:cs typeface="Times New Roman" panose="02020603050405020304" pitchFamily="18" charset="0"/>
              </a:rPr>
              <a:t>Hỏi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nếu</a:t>
            </a:r>
            <a:r>
              <a:rPr lang="vi-VN" sz="2200" dirty="0">
                <a:latin typeface="Times New Roman" panose="02020603050405020304" pitchFamily="18" charset="0"/>
                <a:cs typeface="Times New Roman" panose="02020603050405020304" pitchFamily="18" charset="0"/>
              </a:rPr>
              <a:t> không thay </a:t>
            </a:r>
            <a:r>
              <a:rPr lang="vi-VN" sz="2200" dirty="0" err="1">
                <a:latin typeface="Times New Roman" panose="02020603050405020304" pitchFamily="18" charset="0"/>
                <a:cs typeface="Times New Roman" panose="02020603050405020304" pitchFamily="18" charset="0"/>
              </a:rPr>
              <a:t>đổi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điện</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trở</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của</a:t>
            </a:r>
            <a:r>
              <a:rPr lang="vi-VN" sz="2200" dirty="0">
                <a:latin typeface="Times New Roman" panose="02020603050405020304" pitchFamily="18" charset="0"/>
                <a:cs typeface="Times New Roman" panose="02020603050405020304" pitchFamily="18" charset="0"/>
              </a:rPr>
              <a:t> dây nung, nhưng </a:t>
            </a:r>
            <a:r>
              <a:rPr lang="vi-VN" sz="2200" dirty="0" err="1">
                <a:latin typeface="Times New Roman" panose="02020603050405020304" pitchFamily="18" charset="0"/>
                <a:cs typeface="Times New Roman" panose="02020603050405020304" pitchFamily="18" charset="0"/>
              </a:rPr>
              <a:t>dùng</a:t>
            </a:r>
            <a:r>
              <a:rPr lang="vi-VN" sz="2200" dirty="0">
                <a:latin typeface="Times New Roman" panose="02020603050405020304" pitchFamily="18" charset="0"/>
                <a:cs typeface="Times New Roman" panose="02020603050405020304" pitchFamily="18" charset="0"/>
              </a:rPr>
              <a:t> dây </a:t>
            </a:r>
            <a:r>
              <a:rPr lang="vi-VN" sz="2200" dirty="0" err="1">
                <a:latin typeface="Times New Roman" panose="02020603050405020304" pitchFamily="18" charset="0"/>
                <a:cs typeface="Times New Roman" panose="02020603050405020304" pitchFamily="18" charset="0"/>
              </a:rPr>
              <a:t>loại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này</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với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đường</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kính</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tiết</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diện</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là</a:t>
            </a:r>
            <a:r>
              <a:rPr lang="vi-VN" sz="2200" dirty="0">
                <a:latin typeface="Times New Roman" panose="02020603050405020304" pitchFamily="18" charset="0"/>
                <a:cs typeface="Times New Roman" panose="02020603050405020304" pitchFamily="18" charset="0"/>
              </a:rPr>
              <a:t> 0,4mm </a:t>
            </a:r>
            <a:r>
              <a:rPr lang="vi-VN" sz="2200" dirty="0" err="1">
                <a:latin typeface="Times New Roman" panose="02020603050405020304" pitchFamily="18" charset="0"/>
                <a:cs typeface="Times New Roman" panose="02020603050405020304" pitchFamily="18" charset="0"/>
              </a:rPr>
              <a:t>thì</a:t>
            </a:r>
            <a:r>
              <a:rPr lang="vi-VN" sz="2200" dirty="0">
                <a:latin typeface="Times New Roman" panose="02020603050405020304" pitchFamily="18" charset="0"/>
                <a:cs typeface="Times New Roman" panose="02020603050405020304" pitchFamily="18" charset="0"/>
              </a:rPr>
              <a:t> dây </a:t>
            </a:r>
            <a:r>
              <a:rPr lang="vi-VN" sz="2200" dirty="0" err="1">
                <a:latin typeface="Times New Roman" panose="02020603050405020304" pitchFamily="18" charset="0"/>
                <a:cs typeface="Times New Roman" panose="02020603050405020304" pitchFamily="18" charset="0"/>
              </a:rPr>
              <a:t>phải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có</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chiều</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dài</a:t>
            </a:r>
            <a:r>
              <a:rPr lang="vi-VN" sz="2200" dirty="0">
                <a:latin typeface="Times New Roman" panose="02020603050405020304" pitchFamily="18" charset="0"/>
                <a:cs typeface="Times New Roman" panose="02020603050405020304" pitchFamily="18" charset="0"/>
              </a:rPr>
              <a:t> </a:t>
            </a:r>
            <a:r>
              <a:rPr lang="vi-VN" sz="2200" dirty="0" err="1">
                <a:latin typeface="Times New Roman" panose="02020603050405020304" pitchFamily="18" charset="0"/>
                <a:cs typeface="Times New Roman" panose="02020603050405020304" pitchFamily="18" charset="0"/>
              </a:rPr>
              <a:t>là</a:t>
            </a:r>
            <a:r>
              <a:rPr lang="vi-VN" sz="2200" dirty="0">
                <a:latin typeface="Times New Roman" panose="02020603050405020304" pitchFamily="18" charset="0"/>
                <a:cs typeface="Times New Roman" panose="02020603050405020304" pitchFamily="18" charset="0"/>
              </a:rPr>
              <a:t> bao nhiêu?</a:t>
            </a:r>
            <a:endParaRPr lang="en-US" sz="2200" dirty="0">
              <a:latin typeface="Times New Roman" panose="02020603050405020304" pitchFamily="18" charset="0"/>
              <a:cs typeface="Times New Roman" panose="02020603050405020304" pitchFamily="18" charset="0"/>
            </a:endParaRPr>
          </a:p>
        </p:txBody>
      </p:sp>
      <p:sp>
        <p:nvSpPr>
          <p:cNvPr id="16" name="Nút Hành động: Kết thúc 15">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200">
              <a:latin typeface="Times New Roman" panose="02020603050405020304" pitchFamily="18" charset="0"/>
              <a:cs typeface="Times New Roman" panose="02020603050405020304" pitchFamily="18" charset="0"/>
            </a:endParaRPr>
          </a:p>
        </p:txBody>
      </p:sp>
      <p:sp>
        <p:nvSpPr>
          <p:cNvPr id="18" name="Hình chữ nhật 17"/>
          <p:cNvSpPr/>
          <p:nvPr/>
        </p:nvSpPr>
        <p:spPr>
          <a:xfrm>
            <a:off x="1137841" y="3844348"/>
            <a:ext cx="10177822" cy="430887"/>
          </a:xfrm>
          <a:prstGeom prst="rect">
            <a:avLst/>
          </a:prstGeom>
        </p:spPr>
        <p:txBody>
          <a:bodyPr wrap="square">
            <a:spAutoFit/>
          </a:bodyPr>
          <a:lstStyle/>
          <a:p>
            <a:pPr algn="just"/>
            <a:r>
              <a:rPr lang="vi-VN" sz="2200" b="1" dirty="0" err="1" smtClean="0">
                <a:solidFill>
                  <a:srgbClr val="00B050"/>
                </a:solidFill>
                <a:latin typeface="Times New Roman" panose="02020603050405020304" pitchFamily="18" charset="0"/>
                <a:cs typeface="Times New Roman" panose="02020603050405020304" pitchFamily="18" charset="0"/>
              </a:rPr>
              <a:t>Vì</a:t>
            </a:r>
            <a:r>
              <a:rPr lang="vi-VN"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1 </a:t>
            </a:r>
            <a:r>
              <a:rPr lang="en-US" sz="2200" b="1" dirty="0" err="1" smtClean="0">
                <a:solidFill>
                  <a:srgbClr val="00B050"/>
                </a:solidFill>
                <a:latin typeface="Times New Roman" panose="02020603050405020304" pitchFamily="18" charset="0"/>
                <a:cs typeface="Times New Roman" panose="02020603050405020304" pitchFamily="18" charset="0"/>
              </a:rPr>
              <a:t>và</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3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vi-VN" sz="2200" b="1" dirty="0" err="1">
                <a:solidFill>
                  <a:srgbClr val="00B050"/>
                </a:solidFill>
                <a:latin typeface="Times New Roman" panose="02020603050405020304" pitchFamily="18" charset="0"/>
                <a:cs typeface="Times New Roman" panose="02020603050405020304" pitchFamily="18" charset="0"/>
              </a:rPr>
              <a:t>Nikêlin</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chiều</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dài</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nên</a:t>
            </a:r>
            <a:r>
              <a:rPr lang="en-US" sz="2200" b="1" dirty="0" smtClean="0">
                <a:solidFill>
                  <a:srgbClr val="00B050"/>
                </a:solidFill>
                <a:latin typeface="Times New Roman" panose="02020603050405020304" pitchFamily="18" charset="0"/>
                <a:cs typeface="Times New Roman" panose="02020603050405020304" pitchFamily="18" charset="0"/>
              </a:rPr>
              <a:t> ta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a:t>
            </a:r>
            <a:endParaRPr lang="en-US" sz="2200" b="1" dirty="0">
              <a:solidFill>
                <a:srgbClr val="00B050"/>
              </a:solidFill>
              <a:latin typeface="Times New Roman" panose="02020603050405020304" pitchFamily="18" charset="0"/>
              <a:cs typeface="Times New Roman" panose="02020603050405020304" pitchFamily="18" charset="0"/>
            </a:endParaRPr>
          </a:p>
        </p:txBody>
      </p:sp>
      <p:sp>
        <p:nvSpPr>
          <p:cNvPr id="20" name="Hình chữ nhật 19"/>
          <p:cNvSpPr/>
          <p:nvPr/>
        </p:nvSpPr>
        <p:spPr>
          <a:xfrm>
            <a:off x="1032489" y="3308087"/>
            <a:ext cx="797013" cy="430887"/>
          </a:xfrm>
          <a:prstGeom prst="rect">
            <a:avLst/>
          </a:prstGeom>
        </p:spPr>
        <p:txBody>
          <a:bodyPr wrap="none">
            <a:spAutoFit/>
          </a:bodyPr>
          <a:lstStyle/>
          <a:p>
            <a:r>
              <a:rPr lang="en-US" sz="2200" b="1" u="sng" dirty="0" smtClean="0">
                <a:solidFill>
                  <a:srgbClr val="008000"/>
                </a:solidFill>
                <a:latin typeface="Times New Roman" panose="02020603050405020304" pitchFamily="18" charset="0"/>
                <a:cs typeface="Times New Roman" panose="02020603050405020304" pitchFamily="18" charset="0"/>
              </a:rPr>
              <a:t>G</a:t>
            </a:r>
            <a:r>
              <a:rPr lang="vi-VN" sz="2200" b="1" u="sng" dirty="0" err="1" smtClean="0">
                <a:solidFill>
                  <a:srgbClr val="008000"/>
                </a:solidFill>
                <a:latin typeface="Times New Roman" panose="02020603050405020304" pitchFamily="18" charset="0"/>
                <a:cs typeface="Times New Roman" panose="02020603050405020304" pitchFamily="18" charset="0"/>
              </a:rPr>
              <a:t>iải</a:t>
            </a:r>
            <a:r>
              <a:rPr lang="vi-VN" sz="2200" b="1" u="sng" dirty="0">
                <a:solidFill>
                  <a:srgbClr val="008000"/>
                </a:solidFill>
                <a:latin typeface="Times New Roman" panose="02020603050405020304" pitchFamily="18" charset="0"/>
                <a:cs typeface="Times New Roman" panose="02020603050405020304" pitchFamily="18" charset="0"/>
              </a:rPr>
              <a:t>:</a:t>
            </a:r>
            <a:endParaRPr lang="vi-VN" sz="2200" u="sng" dirty="0">
              <a:latin typeface="Times New Roman" panose="02020603050405020304" pitchFamily="18" charset="0"/>
              <a:cs typeface="Times New Roman" panose="02020603050405020304" pitchFamily="18" charset="0"/>
            </a:endParaRPr>
          </a:p>
        </p:txBody>
      </p:sp>
      <p:sp>
        <p:nvSpPr>
          <p:cNvPr id="22" name="Hình chữ nhật 21"/>
          <p:cNvSpPr/>
          <p:nvPr/>
        </p:nvSpPr>
        <p:spPr>
          <a:xfrm>
            <a:off x="1149725" y="2039632"/>
            <a:ext cx="1244251" cy="430887"/>
          </a:xfrm>
          <a:prstGeom prst="rect">
            <a:avLst/>
          </a:prstGeom>
        </p:spPr>
        <p:txBody>
          <a:bodyPr wrap="none">
            <a:spAutoFit/>
          </a:bodyPr>
          <a:lstStyle/>
          <a:p>
            <a:r>
              <a:rPr lang="en-US" sz="2200" b="1" u="sng" dirty="0" err="1" smtClean="0">
                <a:solidFill>
                  <a:srgbClr val="008000"/>
                </a:solidFill>
                <a:latin typeface="Times New Roman" panose="02020603050405020304" pitchFamily="18" charset="0"/>
                <a:cs typeface="Times New Roman" panose="02020603050405020304" pitchFamily="18" charset="0"/>
              </a:rPr>
              <a:t>Tóm</a:t>
            </a:r>
            <a:r>
              <a:rPr lang="en-US" sz="2200" b="1" u="sng" dirty="0" smtClean="0">
                <a:solidFill>
                  <a:srgbClr val="008000"/>
                </a:solidFill>
                <a:latin typeface="Times New Roman" panose="02020603050405020304" pitchFamily="18" charset="0"/>
                <a:cs typeface="Times New Roman" panose="02020603050405020304" pitchFamily="18" charset="0"/>
              </a:rPr>
              <a:t> </a:t>
            </a:r>
            <a:r>
              <a:rPr lang="en-US" sz="2200" b="1" u="sng" dirty="0" err="1" smtClean="0">
                <a:solidFill>
                  <a:srgbClr val="008000"/>
                </a:solidFill>
                <a:latin typeface="Times New Roman" panose="02020603050405020304" pitchFamily="18" charset="0"/>
                <a:cs typeface="Times New Roman" panose="02020603050405020304" pitchFamily="18" charset="0"/>
              </a:rPr>
              <a:t>tắt</a:t>
            </a:r>
            <a:r>
              <a:rPr lang="vi-VN" sz="2200" b="1" u="sng" dirty="0" smtClean="0">
                <a:solidFill>
                  <a:srgbClr val="008000"/>
                </a:solidFill>
                <a:latin typeface="Times New Roman" panose="02020603050405020304" pitchFamily="18" charset="0"/>
                <a:cs typeface="Times New Roman" panose="02020603050405020304" pitchFamily="18" charset="0"/>
              </a:rPr>
              <a:t>:</a:t>
            </a:r>
            <a:endParaRPr lang="vi-VN" sz="2200"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 name="Hình chữ nhật 22"/>
              <p:cNvSpPr/>
              <p:nvPr/>
            </p:nvSpPr>
            <p:spPr>
              <a:xfrm>
                <a:off x="1285832" y="5350826"/>
                <a:ext cx="1643269" cy="628249"/>
              </a:xfrm>
              <a:prstGeom prst="rect">
                <a:avLst/>
              </a:prstGeom>
            </p:spPr>
            <p:txBody>
              <a:bodyPr wrap="square">
                <a:spAutoFit/>
              </a:bodyPr>
              <a:lstStyle/>
              <a:p>
                <a:pPr algn="just"/>
                <a14:m>
                  <m:oMath xmlns:m="http://schemas.openxmlformats.org/officeDocument/2006/math">
                    <m:f>
                      <m:fPr>
                        <m:ctrlPr>
                          <a:rPr lang="en-US" sz="2200" b="1" i="1" smtClean="0">
                            <a:solidFill>
                              <a:srgbClr val="FF0000"/>
                            </a:solidFill>
                            <a:latin typeface="Cambria Math" panose="02040503050406030204" pitchFamily="18" charset="0"/>
                            <a:cs typeface="Times New Roman" panose="02020603050405020304" pitchFamily="18" charset="0"/>
                          </a:rPr>
                        </m:ctrlPr>
                      </m:fPr>
                      <m:num>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b="1" i="1">
                            <a:solidFill>
                              <a:srgbClr val="FF0000"/>
                            </a:solidFill>
                            <a:latin typeface="Cambria Math" panose="02040503050406030204" pitchFamily="18" charset="0"/>
                            <a:cs typeface="Times New Roman" panose="02020603050405020304" pitchFamily="18" charset="0"/>
                          </a:rPr>
                        </m:ctrlPr>
                      </m:fPr>
                      <m:num>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𝒍</m:t>
                            </m:r>
                          </m:e>
                          <m:sub>
                            <m:r>
                              <a:rPr lang="en-US" sz="2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𝒍</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a:t>
                </a:r>
                <a:endParaRPr lang="en-US" sz="2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23" name="Hình chữ nhật 22"/>
              <p:cNvSpPr>
                <a:spLocks noRot="1" noChangeAspect="1" noMove="1" noResize="1" noEditPoints="1" noAdjustHandles="1" noChangeArrowheads="1" noChangeShapeType="1" noTextEdit="1"/>
              </p:cNvSpPr>
              <p:nvPr/>
            </p:nvSpPr>
            <p:spPr>
              <a:xfrm>
                <a:off x="1285832" y="5350826"/>
                <a:ext cx="1643269" cy="628249"/>
              </a:xfrm>
              <a:prstGeom prst="rect">
                <a:avLst/>
              </a:prstGeom>
              <a:blipFill rotWithShape="0">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Hình chữ nhật 23"/>
              <p:cNvSpPr/>
              <p:nvPr/>
            </p:nvSpPr>
            <p:spPr>
              <a:xfrm>
                <a:off x="3047558" y="4226244"/>
                <a:ext cx="1584536" cy="673774"/>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b="1" i="1" smtClean="0">
                            <a:solidFill>
                              <a:srgbClr val="00B050"/>
                            </a:solidFill>
                            <a:latin typeface="Cambria Math" panose="02040503050406030204" pitchFamily="18" charset="0"/>
                            <a:cs typeface="Times New Roman" panose="02020603050405020304" pitchFamily="18" charset="0"/>
                          </a:rPr>
                        </m:ctrlPr>
                      </m:fPr>
                      <m:num>
                        <m:r>
                          <a:rPr lang="en-US" sz="2200" b="1" i="1" smtClean="0">
                            <a:solidFill>
                              <a:srgbClr val="00B050"/>
                            </a:solidFill>
                            <a:latin typeface="Cambria Math" panose="02040503050406030204" pitchFamily="18" charset="0"/>
                            <a:cs typeface="Times New Roman" panose="02020603050405020304" pitchFamily="18" charset="0"/>
                          </a:rPr>
                          <m:t>𝑹</m:t>
                        </m:r>
                      </m:num>
                      <m:den>
                        <m:sSub>
                          <m:sSubPr>
                            <m:ctrlPr>
                              <a:rPr lang="en-US" sz="2200" b="1" i="1" smtClean="0">
                                <a:solidFill>
                                  <a:srgbClr val="00B050"/>
                                </a:solidFill>
                                <a:latin typeface="Cambria Math" panose="02040503050406030204" pitchFamily="18" charset="0"/>
                                <a:cs typeface="Times New Roman" panose="02020603050405020304" pitchFamily="18" charset="0"/>
                              </a:rPr>
                            </m:ctrlPr>
                          </m:sSubPr>
                          <m:e>
                            <m:r>
                              <a:rPr lang="en-US" sz="2200" b="1" i="1" smtClean="0">
                                <a:solidFill>
                                  <a:srgbClr val="00B050"/>
                                </a:solidFill>
                                <a:latin typeface="Cambria Math" panose="02040503050406030204" pitchFamily="18" charset="0"/>
                                <a:cs typeface="Times New Roman" panose="02020603050405020304" pitchFamily="18" charset="0"/>
                              </a:rPr>
                              <m:t>𝑹</m:t>
                            </m:r>
                          </m:e>
                          <m:sub>
                            <m:r>
                              <a:rPr lang="en-US" sz="2200" b="1" i="1" smtClean="0">
                                <a:solidFill>
                                  <a:srgbClr val="00B050"/>
                                </a:solidFill>
                                <a:latin typeface="Cambria Math" panose="02040503050406030204" pitchFamily="18" charset="0"/>
                                <a:cs typeface="Times New Roman" panose="02020603050405020304" pitchFamily="18" charset="0"/>
                              </a:rPr>
                              <m:t>𝟑</m:t>
                            </m:r>
                          </m:sub>
                        </m:sSub>
                      </m:den>
                    </m:f>
                    <m:r>
                      <m:rPr>
                        <m:nor/>
                      </m:rPr>
                      <a:rPr lang="en-US" sz="2200" b="1" dirty="0">
                        <a:solidFill>
                          <a:srgbClr val="00B050"/>
                        </a:solidFill>
                        <a:latin typeface="Times New Roman" panose="02020603050405020304" pitchFamily="18" charset="0"/>
                        <a:cs typeface="Times New Roman" panose="02020603050405020304" pitchFamily="18" charset="0"/>
                      </a:rPr>
                      <m:t> = </m:t>
                    </m:r>
                    <m:f>
                      <m:fPr>
                        <m:ctrlPr>
                          <a:rPr lang="en-US" sz="2200" b="1" i="1">
                            <a:solidFill>
                              <a:srgbClr val="00B050"/>
                            </a:solidFill>
                            <a:latin typeface="Cambria Math" panose="02040503050406030204" pitchFamily="18" charset="0"/>
                            <a:cs typeface="Times New Roman" panose="02020603050405020304" pitchFamily="18" charset="0"/>
                          </a:rPr>
                        </m:ctrlPr>
                      </m:fPr>
                      <m:num>
                        <m:sSup>
                          <m:sSupPr>
                            <m:ctrlPr>
                              <a:rPr lang="en-US" sz="2200" b="1" i="1" smtClean="0">
                                <a:solidFill>
                                  <a:srgbClr val="00B050"/>
                                </a:solidFill>
                                <a:latin typeface="Cambria Math" panose="02040503050406030204" pitchFamily="18" charset="0"/>
                                <a:cs typeface="Times New Roman" panose="02020603050405020304" pitchFamily="18" charset="0"/>
                              </a:rPr>
                            </m:ctrlPr>
                          </m:sSupPr>
                          <m:e>
                            <m:r>
                              <a:rPr lang="en-US" sz="2200" b="1" i="1" smtClean="0">
                                <a:solidFill>
                                  <a:srgbClr val="00B050"/>
                                </a:solidFill>
                                <a:latin typeface="Cambria Math" panose="02040503050406030204" pitchFamily="18" charset="0"/>
                                <a:cs typeface="Times New Roman" panose="02020603050405020304" pitchFamily="18" charset="0"/>
                              </a:rPr>
                              <m:t>𝟎</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𝟒</m:t>
                            </m:r>
                          </m:e>
                          <m:sup>
                            <m:r>
                              <a:rPr lang="en-US" sz="2200" b="1" i="1" smtClean="0">
                                <a:solidFill>
                                  <a:srgbClr val="00B050"/>
                                </a:solidFill>
                                <a:latin typeface="Cambria Math" panose="02040503050406030204" pitchFamily="18" charset="0"/>
                                <a:cs typeface="Times New Roman" panose="02020603050405020304" pitchFamily="18" charset="0"/>
                              </a:rPr>
                              <m:t>𝟐</m:t>
                            </m:r>
                          </m:sup>
                        </m:sSup>
                      </m:num>
                      <m:den>
                        <m:sSup>
                          <m:sSupPr>
                            <m:ctrlPr>
                              <a:rPr lang="en-US" sz="2200" b="1" i="1" smtClean="0">
                                <a:solidFill>
                                  <a:srgbClr val="00B050"/>
                                </a:solidFill>
                                <a:latin typeface="Cambria Math" panose="02040503050406030204" pitchFamily="18" charset="0"/>
                                <a:cs typeface="Times New Roman" panose="02020603050405020304" pitchFamily="18" charset="0"/>
                              </a:rPr>
                            </m:ctrlPr>
                          </m:sSupPr>
                          <m:e>
                            <m:r>
                              <a:rPr lang="en-US" sz="2200" b="1" i="1" smtClean="0">
                                <a:solidFill>
                                  <a:srgbClr val="00B050"/>
                                </a:solidFill>
                                <a:latin typeface="Cambria Math" panose="02040503050406030204" pitchFamily="18" charset="0"/>
                                <a:cs typeface="Times New Roman" panose="02020603050405020304" pitchFamily="18" charset="0"/>
                              </a:rPr>
                              <m:t>𝟎</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𝟔</m:t>
                            </m:r>
                          </m:e>
                          <m:sup>
                            <m:r>
                              <a:rPr lang="en-US" sz="2200" b="1" i="1" smtClean="0">
                                <a:solidFill>
                                  <a:srgbClr val="00B050"/>
                                </a:solidFill>
                                <a:latin typeface="Cambria Math" panose="02040503050406030204" pitchFamily="18" charset="0"/>
                                <a:cs typeface="Times New Roman" panose="02020603050405020304" pitchFamily="18" charset="0"/>
                              </a:rPr>
                              <m:t>𝟐</m:t>
                            </m:r>
                          </m:sup>
                        </m:sSup>
                      </m:den>
                    </m:f>
                  </m:oMath>
                </a14:m>
                <a:endParaRPr lang="vi-VN" sz="22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24" name="Hình chữ nhật 23"/>
              <p:cNvSpPr>
                <a:spLocks noRot="1" noChangeAspect="1" noMove="1" noResize="1" noEditPoints="1" noAdjustHandles="1" noChangeArrowheads="1" noChangeShapeType="1" noTextEdit="1"/>
              </p:cNvSpPr>
              <p:nvPr/>
            </p:nvSpPr>
            <p:spPr>
              <a:xfrm>
                <a:off x="3047558" y="4226244"/>
                <a:ext cx="1584536" cy="673774"/>
              </a:xfrm>
              <a:prstGeom prst="rect">
                <a:avLst/>
              </a:prstGeom>
              <a:blipFill rotWithShape="0">
                <a:blip r:embed="rId4"/>
                <a:stretch>
                  <a:fillRect l="-5000"/>
                </a:stretch>
              </a:blipFill>
            </p:spPr>
            <p:txBody>
              <a:bodyPr/>
              <a:lstStyle/>
              <a:p>
                <a:r>
                  <a:rPr lang="vi-VN">
                    <a:noFill/>
                  </a:rPr>
                  <a:t> </a:t>
                </a:r>
              </a:p>
            </p:txBody>
          </p:sp>
        </mc:Fallback>
      </mc:AlternateContent>
      <p:sp>
        <p:nvSpPr>
          <p:cNvPr id="25" name="Hình chữ nhật 24"/>
          <p:cNvSpPr/>
          <p:nvPr/>
        </p:nvSpPr>
        <p:spPr>
          <a:xfrm>
            <a:off x="4815537" y="4347712"/>
            <a:ext cx="2116285"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R</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en-US" sz="2200" b="1" dirty="0" smtClean="0">
                <a:solidFill>
                  <a:srgbClr val="00B050"/>
                </a:solidFill>
                <a:latin typeface="Times New Roman" panose="02020603050405020304" pitchFamily="18" charset="0"/>
                <a:cs typeface="Times New Roman" panose="02020603050405020304" pitchFamily="18" charset="0"/>
              </a:rPr>
              <a:t>= 9R/4 (</a:t>
            </a:r>
            <a:r>
              <a:rPr lang="el-GR" sz="2200" b="1" dirty="0" smtClean="0">
                <a:solidFill>
                  <a:srgbClr val="00B050"/>
                </a:solidFill>
                <a:latin typeface="Times New Roman" panose="02020603050405020304" pitchFamily="18" charset="0"/>
                <a:cs typeface="Times New Roman" panose="02020603050405020304" pitchFamily="18" charset="0"/>
              </a:rPr>
              <a:t>Ω</a:t>
            </a:r>
            <a:r>
              <a:rPr lang="en-US" sz="2200" b="1" dirty="0" smtClean="0">
                <a:solidFill>
                  <a:srgbClr val="00B050"/>
                </a:solidFill>
                <a:latin typeface="Times New Roman" panose="02020603050405020304" pitchFamily="18" charset="0"/>
                <a:cs typeface="Times New Roman" panose="02020603050405020304" pitchFamily="18" charset="0"/>
              </a:rPr>
              <a:t>)</a:t>
            </a:r>
            <a:endParaRPr lang="vi-VN" sz="2200" b="1" dirty="0">
              <a:solidFill>
                <a:srgbClr val="00B050"/>
              </a:solidFill>
              <a:latin typeface="Times New Roman" panose="02020603050405020304" pitchFamily="18" charset="0"/>
              <a:cs typeface="Times New Roman" panose="02020603050405020304" pitchFamily="18" charset="0"/>
            </a:endParaRPr>
          </a:p>
        </p:txBody>
      </p:sp>
      <p:graphicFrame>
        <p:nvGraphicFramePr>
          <p:cNvPr id="26" name="Bảng 25"/>
          <p:cNvGraphicFramePr>
            <a:graphicFrameLocks noGrp="1"/>
          </p:cNvGraphicFramePr>
          <p:nvPr>
            <p:extLst/>
          </p:nvPr>
        </p:nvGraphicFramePr>
        <p:xfrm>
          <a:off x="1125254" y="2478429"/>
          <a:ext cx="9993128" cy="788466"/>
        </p:xfrm>
        <a:graphic>
          <a:graphicData uri="http://schemas.openxmlformats.org/drawingml/2006/table">
            <a:tbl>
              <a:tblPr firstRow="1" bandRow="1">
                <a:tableStyleId>{5C22544A-7EE6-4342-B048-85BDC9FD1C3A}</a:tableStyleId>
              </a:tblPr>
              <a:tblGrid>
                <a:gridCol w="2498282">
                  <a:extLst>
                    <a:ext uri="{9D8B030D-6E8A-4147-A177-3AD203B41FA5}">
                      <a16:colId xmlns:a16="http://schemas.microsoft.com/office/drawing/2014/main" val="20000"/>
                    </a:ext>
                  </a:extLst>
                </a:gridCol>
                <a:gridCol w="2498282">
                  <a:extLst>
                    <a:ext uri="{9D8B030D-6E8A-4147-A177-3AD203B41FA5}">
                      <a16:colId xmlns:a16="http://schemas.microsoft.com/office/drawing/2014/main" val="20001"/>
                    </a:ext>
                  </a:extLst>
                </a:gridCol>
                <a:gridCol w="2498282">
                  <a:extLst>
                    <a:ext uri="{9D8B030D-6E8A-4147-A177-3AD203B41FA5}">
                      <a16:colId xmlns:a16="http://schemas.microsoft.com/office/drawing/2014/main" val="20002"/>
                    </a:ext>
                  </a:extLst>
                </a:gridCol>
                <a:gridCol w="2498282">
                  <a:extLst>
                    <a:ext uri="{9D8B030D-6E8A-4147-A177-3AD203B41FA5}">
                      <a16:colId xmlns:a16="http://schemas.microsoft.com/office/drawing/2014/main" val="20003"/>
                    </a:ext>
                  </a:extLst>
                </a:gridCol>
              </a:tblGrid>
              <a:tr h="394233">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0"/>
                  </a:ext>
                </a:extLst>
              </a:tr>
              <a:tr h="394233">
                <a:tc>
                  <a:txBody>
                    <a:bodyPr/>
                    <a:lstStyle/>
                    <a:p>
                      <a:endParaRPr lang="vi-VN" dirty="0"/>
                    </a:p>
                  </a:txBody>
                  <a:tcPr/>
                </a:tc>
                <a:tc>
                  <a:txBody>
                    <a:bodyPr/>
                    <a:lstStyle/>
                    <a:p>
                      <a:endParaRPr lang="vi-VN"/>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1"/>
                  </a:ext>
                </a:extLst>
              </a:tr>
            </a:tbl>
          </a:graphicData>
        </a:graphic>
      </p:graphicFrame>
      <p:sp>
        <p:nvSpPr>
          <p:cNvPr id="27" name="Hình chữ nhật 26"/>
          <p:cNvSpPr/>
          <p:nvPr/>
        </p:nvSpPr>
        <p:spPr>
          <a:xfrm>
            <a:off x="1250502" y="2463793"/>
            <a:ext cx="1790875"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dây </a:t>
            </a:r>
            <a:r>
              <a:rPr lang="vi-VN" sz="2200" dirty="0" err="1">
                <a:latin typeface="Times New Roman" panose="02020603050405020304" pitchFamily="18" charset="0"/>
                <a:cs typeface="Times New Roman" panose="02020603050405020304" pitchFamily="18" charset="0"/>
              </a:rPr>
              <a:t>Nikêlin</a:t>
            </a:r>
            <a:r>
              <a:rPr lang="en-US" sz="2200" dirty="0" smtClean="0">
                <a:latin typeface="Times New Roman" panose="02020603050405020304" pitchFamily="18" charset="0"/>
                <a:cs typeface="Times New Roman" panose="02020603050405020304" pitchFamily="18" charset="0"/>
              </a:rPr>
              <a:t> 1</a:t>
            </a:r>
            <a:r>
              <a:rPr lang="vi-VN" sz="2200"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p:txBody>
      </p:sp>
      <p:sp>
        <p:nvSpPr>
          <p:cNvPr id="28" name="Hình chữ nhật 27"/>
          <p:cNvSpPr/>
          <p:nvPr/>
        </p:nvSpPr>
        <p:spPr>
          <a:xfrm>
            <a:off x="3911384" y="2450574"/>
            <a:ext cx="1441420"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l</a:t>
            </a:r>
            <a:r>
              <a:rPr lang="vi-VN" sz="2200" baseline="-25000" dirty="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2,88 </a:t>
            </a:r>
            <a:r>
              <a:rPr lang="vi-VN" sz="2200" dirty="0" smtClean="0">
                <a:latin typeface="Times New Roman" panose="02020603050405020304" pitchFamily="18" charset="0"/>
                <a:cs typeface="Times New Roman" panose="02020603050405020304" pitchFamily="18" charset="0"/>
              </a:rPr>
              <a:t>m</a:t>
            </a:r>
            <a:endParaRPr lang="vi-VN" sz="2200" dirty="0">
              <a:latin typeface="Times New Roman" panose="02020603050405020304" pitchFamily="18" charset="0"/>
              <a:cs typeface="Times New Roman" panose="02020603050405020304" pitchFamily="18" charset="0"/>
            </a:endParaRPr>
          </a:p>
        </p:txBody>
      </p:sp>
      <p:sp>
        <p:nvSpPr>
          <p:cNvPr id="29" name="Hình chữ nhật 28"/>
          <p:cNvSpPr/>
          <p:nvPr/>
        </p:nvSpPr>
        <p:spPr>
          <a:xfrm>
            <a:off x="6242261" y="2437533"/>
            <a:ext cx="1582484" cy="430887"/>
          </a:xfrm>
          <a:prstGeom prst="rect">
            <a:avLst/>
          </a:prstGeom>
        </p:spPr>
        <p:txBody>
          <a:bodyPr wrap="none">
            <a:spAutoFit/>
          </a:bodyPr>
          <a:lstStyle/>
          <a:p>
            <a:r>
              <a:rPr lang="en-US" sz="2200" dirty="0" smtClean="0">
                <a:latin typeface="Times New Roman" panose="02020603050405020304" pitchFamily="18" charset="0"/>
                <a:cs typeface="Times New Roman" panose="02020603050405020304" pitchFamily="18" charset="0"/>
              </a:rPr>
              <a:t>d</a:t>
            </a:r>
            <a:r>
              <a:rPr lang="vi-VN" sz="2200" baseline="-25000" dirty="0" smtClean="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0,6 </a:t>
            </a:r>
            <a:r>
              <a:rPr lang="vi-VN" sz="2200" dirty="0" err="1" smtClean="0">
                <a:latin typeface="Times New Roman" panose="02020603050405020304" pitchFamily="18" charset="0"/>
                <a:cs typeface="Times New Roman" panose="02020603050405020304" pitchFamily="18" charset="0"/>
              </a:rPr>
              <a:t>mm</a:t>
            </a:r>
            <a:endParaRPr lang="vi-VN" sz="2200" dirty="0">
              <a:latin typeface="Times New Roman" panose="02020603050405020304" pitchFamily="18" charset="0"/>
              <a:cs typeface="Times New Roman" panose="02020603050405020304" pitchFamily="18" charset="0"/>
            </a:endParaRPr>
          </a:p>
        </p:txBody>
      </p:sp>
      <p:sp>
        <p:nvSpPr>
          <p:cNvPr id="30" name="Hình chữ nhật 29"/>
          <p:cNvSpPr/>
          <p:nvPr/>
        </p:nvSpPr>
        <p:spPr>
          <a:xfrm>
            <a:off x="8641073" y="2430043"/>
            <a:ext cx="954107"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R</a:t>
            </a:r>
            <a:r>
              <a:rPr lang="vi-VN" sz="2200" baseline="-25000" dirty="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R</a:t>
            </a:r>
            <a:endParaRPr lang="vi-VN" sz="2200" dirty="0">
              <a:latin typeface="Times New Roman" panose="02020603050405020304" pitchFamily="18" charset="0"/>
              <a:cs typeface="Times New Roman" panose="02020603050405020304" pitchFamily="18" charset="0"/>
            </a:endParaRPr>
          </a:p>
        </p:txBody>
      </p:sp>
      <p:sp>
        <p:nvSpPr>
          <p:cNvPr id="31" name="Hình chữ nhật 30"/>
          <p:cNvSpPr/>
          <p:nvPr/>
        </p:nvSpPr>
        <p:spPr>
          <a:xfrm>
            <a:off x="1230225" y="2861542"/>
            <a:ext cx="1790875"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dây </a:t>
            </a:r>
            <a:r>
              <a:rPr lang="vi-VN" sz="2200" dirty="0" err="1">
                <a:latin typeface="Times New Roman" panose="02020603050405020304" pitchFamily="18" charset="0"/>
                <a:cs typeface="Times New Roman" panose="02020603050405020304" pitchFamily="18" charset="0"/>
              </a:rPr>
              <a:t>Nikêlin</a:t>
            </a:r>
            <a:r>
              <a:rPr lang="en-US" sz="2200" dirty="0" smtClean="0">
                <a:latin typeface="Times New Roman" panose="02020603050405020304" pitchFamily="18" charset="0"/>
                <a:cs typeface="Times New Roman" panose="02020603050405020304" pitchFamily="18" charset="0"/>
              </a:rPr>
              <a:t> 2</a:t>
            </a:r>
            <a:r>
              <a:rPr lang="vi-VN" sz="2200"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p:txBody>
      </p:sp>
      <p:sp>
        <p:nvSpPr>
          <p:cNvPr id="32" name="Hình chữ nhật 31"/>
          <p:cNvSpPr/>
          <p:nvPr/>
        </p:nvSpPr>
        <p:spPr>
          <a:xfrm>
            <a:off x="6242261" y="2846422"/>
            <a:ext cx="1582484" cy="430887"/>
          </a:xfrm>
          <a:prstGeom prst="rect">
            <a:avLst/>
          </a:prstGeom>
        </p:spPr>
        <p:txBody>
          <a:bodyPr wrap="none">
            <a:spAutoFit/>
          </a:bodyPr>
          <a:lstStyle/>
          <a:p>
            <a:r>
              <a:rPr lang="en-US" sz="2200" dirty="0" smtClean="0">
                <a:latin typeface="Times New Roman" panose="02020603050405020304" pitchFamily="18" charset="0"/>
                <a:cs typeface="Times New Roman" panose="02020603050405020304" pitchFamily="18" charset="0"/>
              </a:rPr>
              <a:t>d</a:t>
            </a:r>
            <a:r>
              <a:rPr lang="vi-VN" sz="2200" baseline="-25000" dirty="0" smtClean="0">
                <a:latin typeface="Times New Roman" panose="02020603050405020304" pitchFamily="18" charset="0"/>
                <a:cs typeface="Times New Roman" panose="02020603050405020304" pitchFamily="18" charset="0"/>
              </a:rPr>
              <a:t>2</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0,4 </a:t>
            </a:r>
            <a:r>
              <a:rPr lang="vi-VN" sz="2200" dirty="0" err="1" smtClean="0">
                <a:latin typeface="Times New Roman" panose="02020603050405020304" pitchFamily="18" charset="0"/>
                <a:cs typeface="Times New Roman" panose="02020603050405020304" pitchFamily="18" charset="0"/>
              </a:rPr>
              <a:t>mm</a:t>
            </a:r>
            <a:endParaRPr lang="vi-VN" sz="2200" dirty="0">
              <a:latin typeface="Times New Roman" panose="02020603050405020304" pitchFamily="18" charset="0"/>
              <a:cs typeface="Times New Roman" panose="02020603050405020304" pitchFamily="18" charset="0"/>
            </a:endParaRPr>
          </a:p>
        </p:txBody>
      </p:sp>
      <p:sp>
        <p:nvSpPr>
          <p:cNvPr id="33" name="Hình chữ nhật 32"/>
          <p:cNvSpPr/>
          <p:nvPr/>
        </p:nvSpPr>
        <p:spPr>
          <a:xfrm>
            <a:off x="3874470" y="2804853"/>
            <a:ext cx="845103" cy="430887"/>
          </a:xfrm>
          <a:prstGeom prst="rect">
            <a:avLst/>
          </a:prstGeom>
        </p:spPr>
        <p:txBody>
          <a:bodyPr wrap="none">
            <a:spAutoFit/>
          </a:bodyPr>
          <a:lstStyle/>
          <a:p>
            <a:r>
              <a:rPr lang="vi-VN" sz="2200" dirty="0">
                <a:solidFill>
                  <a:srgbClr val="FF0000"/>
                </a:solidFill>
                <a:latin typeface="Times New Roman" panose="02020603050405020304" pitchFamily="18" charset="0"/>
                <a:cs typeface="Times New Roman" panose="02020603050405020304" pitchFamily="18" charset="0"/>
              </a:rPr>
              <a:t>1</a:t>
            </a:r>
            <a:r>
              <a:rPr lang="vi-VN" sz="2200" baseline="-25000" dirty="0">
                <a:solidFill>
                  <a:srgbClr val="FF0000"/>
                </a:solidFill>
                <a:latin typeface="Times New Roman" panose="02020603050405020304" pitchFamily="18" charset="0"/>
                <a:cs typeface="Times New Roman" panose="02020603050405020304" pitchFamily="18" charset="0"/>
              </a:rPr>
              <a:t>2</a:t>
            </a:r>
            <a:r>
              <a:rPr lang="vi-VN" sz="2200" dirty="0">
                <a:solidFill>
                  <a:srgbClr val="FF0000"/>
                </a:solidFill>
                <a:latin typeface="Times New Roman" panose="02020603050405020304" pitchFamily="18" charset="0"/>
                <a:cs typeface="Times New Roman" panose="02020603050405020304" pitchFamily="18" charset="0"/>
              </a:rPr>
              <a:t> = </a:t>
            </a:r>
            <a:r>
              <a:rPr lang="en-US" sz="2200" dirty="0" smtClean="0">
                <a:solidFill>
                  <a:srgbClr val="FF0000"/>
                </a:solidFill>
                <a:latin typeface="Times New Roman" panose="02020603050405020304" pitchFamily="18" charset="0"/>
                <a:cs typeface="Times New Roman" panose="02020603050405020304" pitchFamily="18" charset="0"/>
              </a:rPr>
              <a:t>?</a:t>
            </a:r>
            <a:endParaRPr lang="vi-VN" sz="2200" dirty="0">
              <a:solidFill>
                <a:srgbClr val="FF0000"/>
              </a:solidFill>
              <a:latin typeface="Times New Roman" panose="02020603050405020304" pitchFamily="18" charset="0"/>
              <a:cs typeface="Times New Roman" panose="02020603050405020304" pitchFamily="18" charset="0"/>
            </a:endParaRPr>
          </a:p>
        </p:txBody>
      </p:sp>
      <p:sp>
        <p:nvSpPr>
          <p:cNvPr id="34" name="Hình chữ nhật 33"/>
          <p:cNvSpPr/>
          <p:nvPr/>
        </p:nvSpPr>
        <p:spPr>
          <a:xfrm>
            <a:off x="8659633" y="2804853"/>
            <a:ext cx="954107" cy="430887"/>
          </a:xfrm>
          <a:prstGeom prst="rect">
            <a:avLst/>
          </a:prstGeom>
        </p:spPr>
        <p:txBody>
          <a:bodyPr wrap="none">
            <a:spAutoFit/>
          </a:bodyPr>
          <a:lstStyle/>
          <a:p>
            <a:r>
              <a:rPr lang="vi-VN" sz="2200" dirty="0" smtClean="0">
                <a:latin typeface="Times New Roman" panose="02020603050405020304" pitchFamily="18" charset="0"/>
                <a:cs typeface="Times New Roman" panose="02020603050405020304" pitchFamily="18" charset="0"/>
              </a:rPr>
              <a:t>R</a:t>
            </a:r>
            <a:r>
              <a:rPr lang="en-US" sz="2200" baseline="-25000" dirty="0" smtClean="0">
                <a:latin typeface="Times New Roman" panose="02020603050405020304" pitchFamily="18" charset="0"/>
                <a:cs typeface="Times New Roman" panose="02020603050405020304" pitchFamily="18" charset="0"/>
              </a:rPr>
              <a:t>2</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R</a:t>
            </a:r>
            <a:endParaRPr lang="vi-VN" sz="2200" dirty="0">
              <a:latin typeface="Times New Roman" panose="02020603050405020304" pitchFamily="18" charset="0"/>
              <a:cs typeface="Times New Roman" panose="02020603050405020304" pitchFamily="18" charset="0"/>
            </a:endParaRPr>
          </a:p>
        </p:txBody>
      </p:sp>
      <p:sp>
        <p:nvSpPr>
          <p:cNvPr id="35" name="Hình chữ nhật 34"/>
          <p:cNvSpPr/>
          <p:nvPr/>
        </p:nvSpPr>
        <p:spPr>
          <a:xfrm>
            <a:off x="1885116" y="3361386"/>
            <a:ext cx="2457724" cy="430887"/>
          </a:xfrm>
          <a:prstGeom prst="rect">
            <a:avLst/>
          </a:prstGeom>
        </p:spPr>
        <p:txBody>
          <a:bodyPr wrap="none">
            <a:spAutoFit/>
          </a:bodyPr>
          <a:lstStyle/>
          <a:p>
            <a:r>
              <a:rPr lang="en-US" sz="2200" b="1" dirty="0" err="1" smtClean="0">
                <a:solidFill>
                  <a:srgbClr val="00B050"/>
                </a:solidFill>
                <a:latin typeface="Times New Roman" panose="02020603050405020304" pitchFamily="18" charset="0"/>
                <a:cs typeface="Times New Roman" panose="02020603050405020304" pitchFamily="18" charset="0"/>
              </a:rPr>
              <a:t>Lấy</a:t>
            </a:r>
            <a:r>
              <a:rPr lang="en-US" sz="2200" b="1" dirty="0" smtClean="0">
                <a:solidFill>
                  <a:srgbClr val="00B050"/>
                </a:solidFill>
                <a:latin typeface="Times New Roman" panose="02020603050405020304" pitchFamily="18" charset="0"/>
                <a:cs typeface="Times New Roman" panose="02020603050405020304" pitchFamily="18" charset="0"/>
              </a:rPr>
              <a:t> </a:t>
            </a:r>
            <a:r>
              <a:rPr lang="vi-VN" sz="2200" b="1" dirty="0" smtClean="0">
                <a:solidFill>
                  <a:srgbClr val="00B050"/>
                </a:solidFill>
                <a:latin typeface="Times New Roman" panose="02020603050405020304" pitchFamily="18" charset="0"/>
                <a:cs typeface="Times New Roman" panose="02020603050405020304" pitchFamily="18" charset="0"/>
              </a:rPr>
              <a:t>dây </a:t>
            </a:r>
            <a:r>
              <a:rPr lang="vi-VN" sz="2200" dirty="0" err="1">
                <a:solidFill>
                  <a:srgbClr val="00B050"/>
                </a:solidFill>
                <a:latin typeface="Times New Roman" panose="02020603050405020304" pitchFamily="18" charset="0"/>
                <a:cs typeface="Times New Roman" panose="02020603050405020304" pitchFamily="18" charset="0"/>
              </a:rPr>
              <a:t>Nikêlin</a:t>
            </a:r>
            <a:r>
              <a:rPr lang="en-US" sz="2200" b="1" dirty="0" smtClean="0">
                <a:solidFill>
                  <a:srgbClr val="00B050"/>
                </a:solidFill>
                <a:latin typeface="Times New Roman" panose="02020603050405020304" pitchFamily="18" charset="0"/>
                <a:cs typeface="Times New Roman" panose="02020603050405020304" pitchFamily="18" charset="0"/>
              </a:rPr>
              <a:t> 3:</a:t>
            </a:r>
            <a:r>
              <a:rPr lang="vi-VN" sz="2200" b="1" dirty="0" smtClean="0">
                <a:solidFill>
                  <a:srgbClr val="00B050"/>
                </a:solidFill>
                <a:latin typeface="Times New Roman" panose="02020603050405020304" pitchFamily="18" charset="0"/>
                <a:cs typeface="Times New Roman" panose="02020603050405020304" pitchFamily="18" charset="0"/>
              </a:rPr>
              <a:t> </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6" name="Hình chữ nhật 35"/>
          <p:cNvSpPr/>
          <p:nvPr/>
        </p:nvSpPr>
        <p:spPr>
          <a:xfrm>
            <a:off x="4248390" y="3373061"/>
            <a:ext cx="1388522" cy="430887"/>
          </a:xfrm>
          <a:prstGeom prst="rect">
            <a:avLst/>
          </a:prstGeom>
        </p:spPr>
        <p:txBody>
          <a:bodyPr wrap="none">
            <a:spAutoFit/>
          </a:bodyPr>
          <a:lstStyle/>
          <a:p>
            <a:r>
              <a:rPr lang="vi-VN" sz="2200" b="1" dirty="0" smtClean="0">
                <a:solidFill>
                  <a:srgbClr val="00B050"/>
                </a:solidFill>
                <a:latin typeface="Times New Roman" panose="02020603050405020304" pitchFamily="18" charset="0"/>
                <a:cs typeface="Times New Roman" panose="02020603050405020304" pitchFamily="18" charset="0"/>
              </a:rPr>
              <a:t>l</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vi-VN" sz="2200" b="1" dirty="0">
                <a:solidFill>
                  <a:srgbClr val="00B050"/>
                </a:solidFill>
                <a:latin typeface="Times New Roman" panose="02020603050405020304" pitchFamily="18" charset="0"/>
                <a:cs typeface="Times New Roman" panose="02020603050405020304" pitchFamily="18" charset="0"/>
              </a:rPr>
              <a:t> = </a:t>
            </a:r>
            <a:r>
              <a:rPr lang="en-US" sz="2200" b="1" dirty="0" smtClean="0">
                <a:solidFill>
                  <a:srgbClr val="00B050"/>
                </a:solidFill>
                <a:latin typeface="Times New Roman" panose="02020603050405020304" pitchFamily="18" charset="0"/>
                <a:cs typeface="Times New Roman" panose="02020603050405020304" pitchFamily="18" charset="0"/>
              </a:rPr>
              <a:t>2,88</a:t>
            </a:r>
            <a:r>
              <a:rPr lang="vi-VN" sz="2200" b="1" dirty="0" smtClean="0">
                <a:solidFill>
                  <a:srgbClr val="00B050"/>
                </a:solidFill>
                <a:latin typeface="Times New Roman" panose="02020603050405020304" pitchFamily="18" charset="0"/>
                <a:cs typeface="Times New Roman" panose="02020603050405020304" pitchFamily="18" charset="0"/>
              </a:rPr>
              <a:t>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7" name="Hình chữ nhật 36"/>
          <p:cNvSpPr/>
          <p:nvPr/>
        </p:nvSpPr>
        <p:spPr>
          <a:xfrm>
            <a:off x="6205392" y="3357229"/>
            <a:ext cx="1632178"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d</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vi-VN" sz="2200" b="1" dirty="0">
                <a:solidFill>
                  <a:srgbClr val="00B050"/>
                </a:solidFill>
                <a:latin typeface="Times New Roman" panose="02020603050405020304" pitchFamily="18" charset="0"/>
                <a:cs typeface="Times New Roman" panose="02020603050405020304" pitchFamily="18" charset="0"/>
              </a:rPr>
              <a:t> = </a:t>
            </a:r>
            <a:r>
              <a:rPr lang="en-US" sz="2200" b="1" dirty="0" smtClean="0">
                <a:solidFill>
                  <a:srgbClr val="00B050"/>
                </a:solidFill>
                <a:latin typeface="Times New Roman" panose="02020603050405020304" pitchFamily="18" charset="0"/>
                <a:cs typeface="Times New Roman" panose="02020603050405020304" pitchFamily="18" charset="0"/>
              </a:rPr>
              <a:t>0,4 </a:t>
            </a:r>
            <a:r>
              <a:rPr lang="vi-VN" sz="2200" b="1" dirty="0" err="1" smtClean="0">
                <a:solidFill>
                  <a:srgbClr val="00B050"/>
                </a:solidFill>
                <a:latin typeface="Times New Roman" panose="02020603050405020304" pitchFamily="18" charset="0"/>
                <a:cs typeface="Times New Roman" panose="02020603050405020304" pitchFamily="18" charset="0"/>
              </a:rPr>
              <a:t>mm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8" name="Hình chữ nhật 37"/>
          <p:cNvSpPr/>
          <p:nvPr/>
        </p:nvSpPr>
        <p:spPr>
          <a:xfrm>
            <a:off x="1118039" y="4984717"/>
            <a:ext cx="10177822" cy="430887"/>
          </a:xfrm>
          <a:prstGeom prst="rect">
            <a:avLst/>
          </a:prstGeom>
        </p:spPr>
        <p:txBody>
          <a:bodyPr wrap="square">
            <a:spAutoFit/>
          </a:bodyPr>
          <a:lstStyle/>
          <a:p>
            <a:pPr algn="just"/>
            <a:r>
              <a:rPr lang="vi-VN" sz="2200" b="1" dirty="0" err="1" smtClean="0">
                <a:solidFill>
                  <a:srgbClr val="00B050"/>
                </a:solidFill>
                <a:latin typeface="Times New Roman" panose="02020603050405020304" pitchFamily="18" charset="0"/>
                <a:cs typeface="Times New Roman" panose="02020603050405020304" pitchFamily="18" charset="0"/>
              </a:rPr>
              <a:t>Vì</a:t>
            </a:r>
            <a:r>
              <a:rPr lang="vi-VN"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2 </a:t>
            </a:r>
            <a:r>
              <a:rPr lang="en-US" sz="2200" b="1" dirty="0" err="1" smtClean="0">
                <a:solidFill>
                  <a:srgbClr val="00B050"/>
                </a:solidFill>
                <a:latin typeface="Times New Roman" panose="02020603050405020304" pitchFamily="18" charset="0"/>
                <a:cs typeface="Times New Roman" panose="02020603050405020304" pitchFamily="18" charset="0"/>
              </a:rPr>
              <a:t>và</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3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vi-VN" sz="2200" b="1" dirty="0" err="1">
                <a:solidFill>
                  <a:srgbClr val="00B050"/>
                </a:solidFill>
                <a:latin typeface="Times New Roman" panose="02020603050405020304" pitchFamily="18" charset="0"/>
                <a:cs typeface="Times New Roman" panose="02020603050405020304" pitchFamily="18" charset="0"/>
              </a:rPr>
              <a:t>Nikêlin</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tiết</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diện</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nên</a:t>
            </a:r>
            <a:r>
              <a:rPr lang="en-US" sz="2200" b="1" dirty="0" smtClean="0">
                <a:solidFill>
                  <a:srgbClr val="00B050"/>
                </a:solidFill>
                <a:latin typeface="Times New Roman" panose="02020603050405020304" pitchFamily="18" charset="0"/>
                <a:cs typeface="Times New Roman" panose="02020603050405020304" pitchFamily="18" charset="0"/>
              </a:rPr>
              <a:t> ta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a:t>
            </a:r>
            <a:endParaRPr lang="en-US" sz="2200" b="1" dirty="0">
              <a:solidFill>
                <a:srgbClr val="00B05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9" name="Hình chữ nhật 38"/>
              <p:cNvSpPr/>
              <p:nvPr/>
            </p:nvSpPr>
            <p:spPr>
              <a:xfrm>
                <a:off x="1344117" y="4197416"/>
                <a:ext cx="1891452" cy="707245"/>
              </a:xfrm>
              <a:prstGeom prst="rect">
                <a:avLst/>
              </a:prstGeom>
            </p:spPr>
            <p:txBody>
              <a:bodyPr wrap="square">
                <a:spAutoFit/>
              </a:bodyPr>
              <a:lstStyle/>
              <a:p>
                <a:pPr algn="just"/>
                <a14:m>
                  <m:oMath xmlns:m="http://schemas.openxmlformats.org/officeDocument/2006/math">
                    <m:f>
                      <m:fPr>
                        <m:ctrlPr>
                          <a:rPr lang="en-US" sz="2200" b="1" i="1" smtClean="0">
                            <a:solidFill>
                              <a:srgbClr val="FF0000"/>
                            </a:solidFill>
                            <a:latin typeface="Cambria Math" panose="02040503050406030204" pitchFamily="18" charset="0"/>
                            <a:cs typeface="Times New Roman" panose="02020603050405020304" pitchFamily="18" charset="0"/>
                          </a:rPr>
                        </m:ctrlPr>
                      </m:fPr>
                      <m:num>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𝟏</m:t>
                            </m:r>
                          </m:sub>
                        </m:sSub>
                      </m:num>
                      <m:den>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b="1" i="1">
                            <a:solidFill>
                              <a:srgbClr val="FF0000"/>
                            </a:solidFill>
                            <a:latin typeface="Cambria Math" panose="02040503050406030204" pitchFamily="18" charset="0"/>
                            <a:cs typeface="Times New Roman" panose="02020603050405020304" pitchFamily="18" charset="0"/>
                          </a:rPr>
                        </m:ctrlPr>
                      </m:fPr>
                      <m:num>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𝑺</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num>
                      <m:den>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𝑺</m:t>
                            </m:r>
                          </m:e>
                          <m:sub>
                            <m:r>
                              <a:rPr lang="en-US" sz="2200" b="1" i="1" smtClean="0">
                                <a:solidFill>
                                  <a:srgbClr val="FF0000"/>
                                </a:solidFill>
                                <a:latin typeface="Cambria Math" panose="02040503050406030204" pitchFamily="18" charset="0"/>
                                <a:cs typeface="Times New Roman" panose="02020603050405020304" pitchFamily="18" charset="0"/>
                              </a:rPr>
                              <m:t>𝟏</m:t>
                            </m:r>
                          </m:sub>
                        </m:sSub>
                      </m:den>
                    </m:f>
                    <m:r>
                      <a:rPr lang="en-US" sz="2200" b="1" i="1" smtClean="0">
                        <a:solidFill>
                          <a:srgbClr val="FF0000"/>
                        </a:solidFill>
                        <a:latin typeface="Cambria Math" panose="02040503050406030204" pitchFamily="18" charset="0"/>
                        <a:cs typeface="Times New Roman" panose="02020603050405020304" pitchFamily="18" charset="0"/>
                      </a:rPr>
                      <m:t>= </m:t>
                    </m:r>
                    <m:f>
                      <m:fPr>
                        <m:ctrlPr>
                          <a:rPr lang="en-US" sz="2200" b="1" i="1" smtClean="0">
                            <a:solidFill>
                              <a:srgbClr val="FF0000"/>
                            </a:solidFill>
                            <a:latin typeface="Cambria Math" panose="02040503050406030204" pitchFamily="18" charset="0"/>
                            <a:cs typeface="Times New Roman" panose="02020603050405020304" pitchFamily="18" charset="0"/>
                          </a:rPr>
                        </m:ctrlPr>
                      </m:fPr>
                      <m:num>
                        <m:sSubSup>
                          <m:sSubSupPr>
                            <m:ctrlPr>
                              <a:rPr lang="en-US" sz="2200" b="1" i="1" smtClean="0">
                                <a:solidFill>
                                  <a:srgbClr val="FF0000"/>
                                </a:solidFill>
                                <a:latin typeface="Cambria Math" panose="02040503050406030204" pitchFamily="18" charset="0"/>
                                <a:cs typeface="Times New Roman" panose="02020603050405020304" pitchFamily="18" charset="0"/>
                              </a:rPr>
                            </m:ctrlPr>
                          </m:sSubSupPr>
                          <m:e>
                            <m:r>
                              <a:rPr lang="en-US" sz="2200" b="1" i="1" smtClean="0">
                                <a:solidFill>
                                  <a:srgbClr val="FF0000"/>
                                </a:solidFill>
                                <a:latin typeface="Cambria Math" panose="02040503050406030204" pitchFamily="18" charset="0"/>
                                <a:cs typeface="Times New Roman" panose="02020603050405020304" pitchFamily="18" charset="0"/>
                              </a:rPr>
                              <m:t>𝒅</m:t>
                            </m:r>
                          </m:e>
                          <m:sub>
                            <m:r>
                              <a:rPr lang="en-US" sz="2200" b="1" i="1" smtClean="0">
                                <a:solidFill>
                                  <a:srgbClr val="FF0000"/>
                                </a:solidFill>
                                <a:latin typeface="Cambria Math" panose="02040503050406030204" pitchFamily="18" charset="0"/>
                                <a:cs typeface="Times New Roman" panose="02020603050405020304" pitchFamily="18" charset="0"/>
                              </a:rPr>
                              <m:t>𝟑</m:t>
                            </m:r>
                          </m:sub>
                          <m:sup>
                            <m:r>
                              <a:rPr lang="en-US" sz="2200" b="1" i="1" smtClean="0">
                                <a:solidFill>
                                  <a:srgbClr val="FF0000"/>
                                </a:solidFill>
                                <a:latin typeface="Cambria Math" panose="02040503050406030204" pitchFamily="18" charset="0"/>
                                <a:cs typeface="Times New Roman" panose="02020603050405020304" pitchFamily="18" charset="0"/>
                              </a:rPr>
                              <m:t>𝟐</m:t>
                            </m:r>
                          </m:sup>
                        </m:sSubSup>
                      </m:num>
                      <m:den>
                        <m:sSubSup>
                          <m:sSubSupPr>
                            <m:ctrlPr>
                              <a:rPr lang="en-US" sz="2200" b="1" i="1" smtClean="0">
                                <a:solidFill>
                                  <a:srgbClr val="FF0000"/>
                                </a:solidFill>
                                <a:latin typeface="Cambria Math" panose="02040503050406030204" pitchFamily="18" charset="0"/>
                                <a:cs typeface="Times New Roman" panose="02020603050405020304" pitchFamily="18" charset="0"/>
                              </a:rPr>
                            </m:ctrlPr>
                          </m:sSubSupPr>
                          <m:e>
                            <m:r>
                              <a:rPr lang="en-US" sz="2200" b="1" i="1" smtClean="0">
                                <a:solidFill>
                                  <a:srgbClr val="FF0000"/>
                                </a:solidFill>
                                <a:latin typeface="Cambria Math" panose="02040503050406030204" pitchFamily="18" charset="0"/>
                                <a:cs typeface="Times New Roman" panose="02020603050405020304" pitchFamily="18" charset="0"/>
                              </a:rPr>
                              <m:t>𝒅</m:t>
                            </m:r>
                          </m:e>
                          <m:sub>
                            <m:r>
                              <a:rPr lang="en-US" sz="2200" b="1" i="1" smtClean="0">
                                <a:solidFill>
                                  <a:srgbClr val="FF0000"/>
                                </a:solidFill>
                                <a:latin typeface="Cambria Math" panose="02040503050406030204" pitchFamily="18" charset="0"/>
                                <a:cs typeface="Times New Roman" panose="02020603050405020304" pitchFamily="18" charset="0"/>
                              </a:rPr>
                              <m:t>𝟏</m:t>
                            </m:r>
                          </m:sub>
                          <m:sup>
                            <m:r>
                              <a:rPr lang="en-US" sz="2200" b="1" i="1" smtClean="0">
                                <a:solidFill>
                                  <a:srgbClr val="FF0000"/>
                                </a:solidFill>
                                <a:latin typeface="Cambria Math" panose="02040503050406030204" pitchFamily="18" charset="0"/>
                                <a:cs typeface="Times New Roman" panose="02020603050405020304" pitchFamily="18" charset="0"/>
                              </a:rPr>
                              <m:t>𝟐</m:t>
                            </m:r>
                          </m:sup>
                        </m:sSubSup>
                      </m:den>
                    </m:f>
                  </m:oMath>
                </a14:m>
                <a:r>
                  <a:rPr lang="en-US" sz="2200" b="1" dirty="0" smtClean="0">
                    <a:solidFill>
                      <a:srgbClr val="FF0000"/>
                    </a:solidFill>
                    <a:latin typeface="Times New Roman" panose="02020603050405020304" pitchFamily="18" charset="0"/>
                    <a:cs typeface="Times New Roman" panose="02020603050405020304" pitchFamily="18" charset="0"/>
                  </a:rPr>
                  <a:t> </a:t>
                </a:r>
                <a:endParaRPr lang="en-US" sz="2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39" name="Hình chữ nhật 38"/>
              <p:cNvSpPr>
                <a:spLocks noRot="1" noChangeAspect="1" noMove="1" noResize="1" noEditPoints="1" noAdjustHandles="1" noChangeArrowheads="1" noChangeShapeType="1" noTextEdit="1"/>
              </p:cNvSpPr>
              <p:nvPr/>
            </p:nvSpPr>
            <p:spPr>
              <a:xfrm>
                <a:off x="1344117" y="4197416"/>
                <a:ext cx="1891452" cy="707245"/>
              </a:xfrm>
              <a:prstGeom prst="rect">
                <a:avLst/>
              </a:prstGeom>
              <a:blipFill rotWithShape="0">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0" name="Hình chữ nhật 39"/>
              <p:cNvSpPr/>
              <p:nvPr/>
            </p:nvSpPr>
            <p:spPr>
              <a:xfrm>
                <a:off x="2630757" y="5391393"/>
                <a:ext cx="1592487" cy="729495"/>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b="1" i="1" smtClean="0">
                            <a:solidFill>
                              <a:srgbClr val="00B050"/>
                            </a:solidFill>
                            <a:latin typeface="Cambria Math" panose="02040503050406030204" pitchFamily="18" charset="0"/>
                            <a:cs typeface="Times New Roman" panose="02020603050405020304" pitchFamily="18" charset="0"/>
                          </a:rPr>
                        </m:ctrlPr>
                      </m:fPr>
                      <m:num>
                        <m:r>
                          <a:rPr lang="en-US" sz="2200" b="1" i="1" smtClean="0">
                            <a:solidFill>
                              <a:srgbClr val="00B050"/>
                            </a:solidFill>
                            <a:latin typeface="Cambria Math" panose="02040503050406030204" pitchFamily="18" charset="0"/>
                            <a:cs typeface="Times New Roman" panose="02020603050405020304" pitchFamily="18" charset="0"/>
                          </a:rPr>
                          <m:t>𝑹</m:t>
                        </m:r>
                      </m:num>
                      <m:den>
                        <m:f>
                          <m:fPr>
                            <m:ctrlPr>
                              <a:rPr lang="en-US" sz="2200" b="1" i="1" smtClean="0">
                                <a:solidFill>
                                  <a:srgbClr val="00B050"/>
                                </a:solidFill>
                                <a:latin typeface="Cambria Math" panose="02040503050406030204" pitchFamily="18" charset="0"/>
                                <a:cs typeface="Times New Roman" panose="02020603050405020304" pitchFamily="18" charset="0"/>
                              </a:rPr>
                            </m:ctrlPr>
                          </m:fPr>
                          <m:num>
                            <m:r>
                              <a:rPr lang="en-US" sz="2200" b="1" i="1" smtClean="0">
                                <a:solidFill>
                                  <a:srgbClr val="00B050"/>
                                </a:solidFill>
                                <a:latin typeface="Cambria Math" panose="02040503050406030204" pitchFamily="18" charset="0"/>
                                <a:cs typeface="Times New Roman" panose="02020603050405020304" pitchFamily="18" charset="0"/>
                              </a:rPr>
                              <m:t>𝟗</m:t>
                            </m:r>
                            <m:r>
                              <a:rPr lang="en-US" sz="2200" b="1" i="1" smtClean="0">
                                <a:solidFill>
                                  <a:srgbClr val="00B050"/>
                                </a:solidFill>
                                <a:latin typeface="Cambria Math" panose="02040503050406030204" pitchFamily="18" charset="0"/>
                                <a:cs typeface="Times New Roman" panose="02020603050405020304" pitchFamily="18" charset="0"/>
                              </a:rPr>
                              <m:t>𝑹</m:t>
                            </m:r>
                          </m:num>
                          <m:den>
                            <m:r>
                              <a:rPr lang="en-US" sz="2200" b="1" i="1" smtClean="0">
                                <a:solidFill>
                                  <a:srgbClr val="00B050"/>
                                </a:solidFill>
                                <a:latin typeface="Cambria Math" panose="02040503050406030204" pitchFamily="18" charset="0"/>
                                <a:cs typeface="Times New Roman" panose="02020603050405020304" pitchFamily="18" charset="0"/>
                              </a:rPr>
                              <m:t>𝟒</m:t>
                            </m:r>
                          </m:den>
                        </m:f>
                      </m:den>
                    </m:f>
                    <m:r>
                      <m:rPr>
                        <m:nor/>
                      </m:rPr>
                      <a:rPr lang="en-US" sz="2200" b="1" dirty="0">
                        <a:solidFill>
                          <a:srgbClr val="00B050"/>
                        </a:solidFill>
                        <a:latin typeface="Times New Roman" panose="02020603050405020304" pitchFamily="18" charset="0"/>
                        <a:cs typeface="Times New Roman" panose="02020603050405020304" pitchFamily="18" charset="0"/>
                      </a:rPr>
                      <m:t> = </m:t>
                    </m:r>
                    <m:f>
                      <m:fPr>
                        <m:ctrlPr>
                          <a:rPr lang="en-US" sz="2200" b="1" i="1">
                            <a:solidFill>
                              <a:srgbClr val="00B050"/>
                            </a:solidFill>
                            <a:latin typeface="Cambria Math" panose="02040503050406030204" pitchFamily="18" charset="0"/>
                            <a:cs typeface="Times New Roman" panose="02020603050405020304" pitchFamily="18" charset="0"/>
                          </a:rPr>
                        </m:ctrlPr>
                      </m:fPr>
                      <m:num>
                        <m:sSub>
                          <m:sSubPr>
                            <m:ctrlPr>
                              <a:rPr lang="en-US" sz="2200" b="1" i="1">
                                <a:solidFill>
                                  <a:srgbClr val="00B050"/>
                                </a:solidFill>
                                <a:latin typeface="Cambria Math" panose="02040503050406030204" pitchFamily="18" charset="0"/>
                                <a:cs typeface="Times New Roman" panose="02020603050405020304" pitchFamily="18" charset="0"/>
                              </a:rPr>
                            </m:ctrlPr>
                          </m:sSubPr>
                          <m:e>
                            <m:r>
                              <a:rPr lang="en-US" sz="2200" b="1" i="1" smtClean="0">
                                <a:solidFill>
                                  <a:srgbClr val="00B050"/>
                                </a:solidFill>
                                <a:latin typeface="Cambria Math" panose="02040503050406030204" pitchFamily="18" charset="0"/>
                                <a:cs typeface="Times New Roman" panose="02020603050405020304" pitchFamily="18" charset="0"/>
                              </a:rPr>
                              <m:t>𝒍</m:t>
                            </m:r>
                          </m:e>
                          <m:sub>
                            <m:r>
                              <a:rPr lang="en-US" sz="2200" b="1" i="1">
                                <a:solidFill>
                                  <a:srgbClr val="00B050"/>
                                </a:solidFill>
                                <a:latin typeface="Cambria Math" panose="02040503050406030204" pitchFamily="18" charset="0"/>
                                <a:cs typeface="Times New Roman" panose="02020603050405020304" pitchFamily="18" charset="0"/>
                              </a:rPr>
                              <m:t>𝟐</m:t>
                            </m:r>
                          </m:sub>
                        </m:sSub>
                      </m:num>
                      <m:den>
                        <m:r>
                          <a:rPr lang="en-US" sz="2200" b="1" i="1" smtClean="0">
                            <a:solidFill>
                              <a:srgbClr val="00B050"/>
                            </a:solidFill>
                            <a:latin typeface="Cambria Math" panose="02040503050406030204" pitchFamily="18" charset="0"/>
                            <a:cs typeface="Times New Roman" panose="02020603050405020304" pitchFamily="18" charset="0"/>
                          </a:rPr>
                          <m:t>𝟐</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𝟖𝟖</m:t>
                        </m:r>
                      </m:den>
                    </m:f>
                  </m:oMath>
                </a14:m>
                <a:endParaRPr lang="vi-VN" sz="22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40" name="Hình chữ nhật 39"/>
              <p:cNvSpPr>
                <a:spLocks noRot="1" noChangeAspect="1" noMove="1" noResize="1" noEditPoints="1" noAdjustHandles="1" noChangeArrowheads="1" noChangeShapeType="1" noTextEdit="1"/>
              </p:cNvSpPr>
              <p:nvPr/>
            </p:nvSpPr>
            <p:spPr>
              <a:xfrm>
                <a:off x="2630757" y="5391393"/>
                <a:ext cx="1592487" cy="729495"/>
              </a:xfrm>
              <a:prstGeom prst="rect">
                <a:avLst/>
              </a:prstGeom>
              <a:blipFill rotWithShape="0">
                <a:blip r:embed="rId6"/>
                <a:stretch>
                  <a:fillRect l="-4981"/>
                </a:stretch>
              </a:blipFill>
            </p:spPr>
            <p:txBody>
              <a:bodyPr/>
              <a:lstStyle/>
              <a:p>
                <a:r>
                  <a:rPr lang="vi-VN">
                    <a:noFill/>
                  </a:rPr>
                  <a:t> </a:t>
                </a:r>
              </a:p>
            </p:txBody>
          </p:sp>
        </mc:Fallback>
      </mc:AlternateContent>
      <p:sp>
        <p:nvSpPr>
          <p:cNvPr id="41" name="Hình chữ nhật 40"/>
          <p:cNvSpPr/>
          <p:nvPr/>
        </p:nvSpPr>
        <p:spPr>
          <a:xfrm>
            <a:off x="4815537" y="5488081"/>
            <a:ext cx="1930337"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l</a:t>
            </a:r>
            <a:r>
              <a:rPr lang="en-US" sz="2200" b="1" baseline="-25000" dirty="0" smtClean="0">
                <a:solidFill>
                  <a:srgbClr val="00B050"/>
                </a:solidFill>
                <a:latin typeface="Times New Roman" panose="02020603050405020304" pitchFamily="18" charset="0"/>
                <a:cs typeface="Times New Roman" panose="02020603050405020304" pitchFamily="18" charset="0"/>
              </a:rPr>
              <a:t>2</a:t>
            </a:r>
            <a:r>
              <a:rPr lang="en-US" sz="2200" b="1" dirty="0" smtClean="0">
                <a:solidFill>
                  <a:srgbClr val="00B050"/>
                </a:solidFill>
                <a:latin typeface="Times New Roman" panose="02020603050405020304" pitchFamily="18" charset="0"/>
                <a:cs typeface="Times New Roman" panose="02020603050405020304" pitchFamily="18" charset="0"/>
              </a:rPr>
              <a:t>= 1,28 (m)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42" name="Hình chữ nhật 41"/>
          <p:cNvSpPr/>
          <p:nvPr/>
        </p:nvSpPr>
        <p:spPr>
          <a:xfrm>
            <a:off x="1185773" y="6186462"/>
            <a:ext cx="10177822" cy="430887"/>
          </a:xfrm>
          <a:prstGeom prst="rect">
            <a:avLst/>
          </a:prstGeom>
        </p:spPr>
        <p:txBody>
          <a:bodyPr wrap="square">
            <a:spAutoFit/>
          </a:bodyPr>
          <a:lstStyle/>
          <a:p>
            <a:pPr algn="just"/>
            <a:r>
              <a:rPr lang="en-US" sz="2200" b="1" dirty="0" err="1" smtClean="0">
                <a:solidFill>
                  <a:srgbClr val="00B050"/>
                </a:solidFill>
                <a:latin typeface="Times New Roman" panose="02020603050405020304" pitchFamily="18" charset="0"/>
                <a:cs typeface="Times New Roman" panose="02020603050405020304" pitchFamily="18" charset="0"/>
              </a:rPr>
              <a:t>Vậy</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nhôm</a:t>
            </a:r>
            <a:r>
              <a:rPr lang="en-US" sz="2200" b="1" dirty="0" smtClean="0">
                <a:solidFill>
                  <a:srgbClr val="00B050"/>
                </a:solidFill>
                <a:latin typeface="Times New Roman" panose="02020603050405020304" pitchFamily="18" charset="0"/>
                <a:cs typeface="Times New Roman" panose="02020603050405020304" pitchFamily="18" charset="0"/>
              </a:rPr>
              <a:t> 2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chiều</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dài</a:t>
            </a:r>
            <a:r>
              <a:rPr lang="en-US" sz="2200" b="1" dirty="0" smtClean="0">
                <a:solidFill>
                  <a:srgbClr val="00B050"/>
                </a:solidFill>
                <a:latin typeface="Times New Roman" panose="02020603050405020304" pitchFamily="18" charset="0"/>
                <a:cs typeface="Times New Roman" panose="02020603050405020304" pitchFamily="18" charset="0"/>
              </a:rPr>
              <a:t>: l</a:t>
            </a:r>
            <a:r>
              <a:rPr lang="en-US" sz="2200" b="1" baseline="-25000" dirty="0" smtClean="0">
                <a:solidFill>
                  <a:srgbClr val="00B050"/>
                </a:solidFill>
                <a:latin typeface="Times New Roman" panose="02020603050405020304" pitchFamily="18" charset="0"/>
                <a:cs typeface="Times New Roman" panose="02020603050405020304" pitchFamily="18" charset="0"/>
              </a:rPr>
              <a:t>2</a:t>
            </a:r>
            <a:r>
              <a:rPr lang="en-US" sz="2200" b="1" dirty="0">
                <a:solidFill>
                  <a:srgbClr val="00B050"/>
                </a:solidFill>
                <a:latin typeface="Times New Roman" panose="02020603050405020304" pitchFamily="18" charset="0"/>
                <a:cs typeface="Times New Roman" panose="02020603050405020304" pitchFamily="18" charset="0"/>
              </a:rPr>
              <a:t>= </a:t>
            </a:r>
            <a:r>
              <a:rPr lang="en-US" sz="2200" b="1" dirty="0" smtClean="0">
                <a:solidFill>
                  <a:srgbClr val="00B050"/>
                </a:solidFill>
                <a:latin typeface="Times New Roman" panose="02020603050405020304" pitchFamily="18" charset="0"/>
                <a:cs typeface="Times New Roman" panose="02020603050405020304" pitchFamily="18" charset="0"/>
              </a:rPr>
              <a:t>1,28 m</a:t>
            </a:r>
            <a:endParaRPr lang="vi-VN" sz="22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84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500"/>
                                        <p:tgtEl>
                                          <p:spTgt spid="3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barn(inVertical)">
                                      <p:cBhvr>
                                        <p:cTn id="63" dur="500"/>
                                        <p:tgtEl>
                                          <p:spTgt spid="18"/>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barn(inVertical)">
                                      <p:cBhvr>
                                        <p:cTn id="68" dur="500"/>
                                        <p:tgtEl>
                                          <p:spTgt spid="39"/>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barn(inVertical)">
                                      <p:cBhvr>
                                        <p:cTn id="73" dur="500"/>
                                        <p:tgtEl>
                                          <p:spTgt spid="24"/>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barn(inVertical)">
                                      <p:cBhvr>
                                        <p:cTn id="78" dur="5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barn(inVertical)">
                                      <p:cBhvr>
                                        <p:cTn id="83" dur="500"/>
                                        <p:tgtEl>
                                          <p:spTgt spid="38"/>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barn(inVertical)">
                                      <p:cBhvr>
                                        <p:cTn id="88" dur="500"/>
                                        <p:tgtEl>
                                          <p:spTgt spid="23"/>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barn(inVertical)">
                                      <p:cBhvr>
                                        <p:cTn id="93" dur="500"/>
                                        <p:tgtEl>
                                          <p:spTgt spid="40"/>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barn(inVertical)">
                                      <p:cBhvr>
                                        <p:cTn id="98" dur="500"/>
                                        <p:tgtEl>
                                          <p:spTgt spid="41"/>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42"/>
                                        </p:tgtEl>
                                        <p:attrNameLst>
                                          <p:attrName>style.visibility</p:attrName>
                                        </p:attrNameLst>
                                      </p:cBhvr>
                                      <p:to>
                                        <p:strVal val="visible"/>
                                      </p:to>
                                    </p:set>
                                    <p:animEffect transition="in" filter="barn(inVertical)">
                                      <p:cBhvr>
                                        <p:cTn id="10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4" grpId="0"/>
      <p:bldP spid="25"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Hình chữ nhật 7"/>
          <p:cNvSpPr/>
          <p:nvPr/>
        </p:nvSpPr>
        <p:spPr>
          <a:xfrm>
            <a:off x="1118039" y="613386"/>
            <a:ext cx="10880036" cy="1323439"/>
          </a:xfrm>
          <a:prstGeom prst="rect">
            <a:avLst/>
          </a:prstGeom>
          <a:solidFill>
            <a:schemeClr val="accent2">
              <a:lumMod val="40000"/>
              <a:lumOff val="60000"/>
            </a:schemeClr>
          </a:solidFill>
        </p:spPr>
        <p:txBody>
          <a:bodyPr wrap="square">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8.13</a:t>
            </a:r>
            <a:r>
              <a:rPr lang="vi-VN" sz="2000" b="1" dirty="0">
                <a:solidFill>
                  <a:srgbClr val="FF0000"/>
                </a:solidFill>
                <a:latin typeface="Times New Roman" panose="02020603050405020304" pitchFamily="18" charset="0"/>
                <a:cs typeface="Times New Roman" panose="02020603050405020304" pitchFamily="18" charset="0"/>
              </a:rPr>
              <a:t>:</a:t>
            </a:r>
            <a:r>
              <a:rPr lang="vi-VN" sz="2000" dirty="0">
                <a:solidFill>
                  <a:srgbClr val="FF0000"/>
                </a:solidFill>
                <a:latin typeface="Times New Roman" panose="02020603050405020304" pitchFamily="18" charset="0"/>
                <a:cs typeface="Times New Roman" panose="02020603050405020304" pitchFamily="18" charset="0"/>
              </a:rPr>
              <a:t> </a:t>
            </a:r>
            <a:r>
              <a:rPr lang="vi-VN" sz="2000" dirty="0">
                <a:latin typeface="+mj-lt"/>
              </a:rPr>
              <a:t>Cuộn dây thứ nhất có điện trở là R</a:t>
            </a:r>
            <a:r>
              <a:rPr lang="vi-VN" sz="2000" baseline="-25000" dirty="0">
                <a:latin typeface="+mj-lt"/>
              </a:rPr>
              <a:t>1</a:t>
            </a:r>
            <a:r>
              <a:rPr lang="vi-VN" sz="2000" dirty="0">
                <a:latin typeface="+mj-lt"/>
              </a:rPr>
              <a:t> = 20Ω, được quấn bằng dây dẫn có chiều dài tổng cộng là l</a:t>
            </a:r>
            <a:r>
              <a:rPr lang="vi-VN" sz="2000" baseline="-25000" dirty="0">
                <a:latin typeface="+mj-lt"/>
              </a:rPr>
              <a:t>1</a:t>
            </a:r>
            <a:r>
              <a:rPr lang="vi-VN" sz="2000" dirty="0">
                <a:latin typeface="+mj-lt"/>
              </a:rPr>
              <a:t> = 40m và có đường kính tiết diện là d</a:t>
            </a:r>
            <a:r>
              <a:rPr lang="vi-VN" sz="2000" baseline="-25000" dirty="0">
                <a:latin typeface="+mj-lt"/>
              </a:rPr>
              <a:t>1</a:t>
            </a:r>
            <a:r>
              <a:rPr lang="vi-VN" sz="2000" dirty="0">
                <a:latin typeface="+mj-lt"/>
              </a:rPr>
              <a:t> = 0,5mm. Dùng dây dẫn được làm từ cùng vật liệu như cuộn dây thứ nhất, nhưng có đường kính tiết diện của dây là d</a:t>
            </a:r>
            <a:r>
              <a:rPr lang="vi-VN" sz="2000" baseline="-25000" dirty="0">
                <a:latin typeface="+mj-lt"/>
              </a:rPr>
              <a:t>2</a:t>
            </a:r>
            <a:r>
              <a:rPr lang="vi-VN" sz="2000" dirty="0">
                <a:latin typeface="+mj-lt"/>
              </a:rPr>
              <a:t> = 0,3mm để cuốn một cuộn dây thứ hai, có điện trở là R</a:t>
            </a:r>
            <a:r>
              <a:rPr lang="vi-VN" sz="2000" baseline="-25000" dirty="0">
                <a:latin typeface="+mj-lt"/>
              </a:rPr>
              <a:t>2</a:t>
            </a:r>
            <a:r>
              <a:rPr lang="vi-VN" sz="2000" dirty="0">
                <a:latin typeface="+mj-lt"/>
              </a:rPr>
              <a:t> = 30Ω. Tính chiều dài tổng cộng của dây dẫn dùng để cuốn dây thứ hai này.</a:t>
            </a:r>
            <a:endParaRPr lang="en-US" sz="2000" dirty="0">
              <a:latin typeface="+mj-lt"/>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a:p>
        </p:txBody>
      </p:sp>
      <p:sp>
        <p:nvSpPr>
          <p:cNvPr id="12"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13" name="Nút Hành động: Kết thúc 12">
            <a:hlinkClick r:id="" action="ppaction://hlinkshowjump?jump=lastslide" highlightClick="1"/>
          </p:cNvPr>
          <p:cNvSpPr/>
          <p:nvPr/>
        </p:nvSpPr>
        <p:spPr>
          <a:xfrm>
            <a:off x="11762509" y="6408829"/>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200">
              <a:latin typeface="Times New Roman" panose="02020603050405020304" pitchFamily="18" charset="0"/>
              <a:cs typeface="Times New Roman" panose="02020603050405020304" pitchFamily="18" charset="0"/>
            </a:endParaRPr>
          </a:p>
        </p:txBody>
      </p:sp>
      <p:sp>
        <p:nvSpPr>
          <p:cNvPr id="14" name="Hình chữ nhật 13"/>
          <p:cNvSpPr/>
          <p:nvPr/>
        </p:nvSpPr>
        <p:spPr>
          <a:xfrm>
            <a:off x="1137841" y="3741541"/>
            <a:ext cx="10177822" cy="430887"/>
          </a:xfrm>
          <a:prstGeom prst="rect">
            <a:avLst/>
          </a:prstGeom>
        </p:spPr>
        <p:txBody>
          <a:bodyPr wrap="square">
            <a:spAutoFit/>
          </a:bodyPr>
          <a:lstStyle/>
          <a:p>
            <a:pPr algn="just"/>
            <a:r>
              <a:rPr lang="vi-VN" sz="2200" b="1" dirty="0" err="1" smtClean="0">
                <a:solidFill>
                  <a:srgbClr val="00B050"/>
                </a:solidFill>
                <a:latin typeface="Times New Roman" panose="02020603050405020304" pitchFamily="18" charset="0"/>
                <a:cs typeface="Times New Roman" panose="02020603050405020304" pitchFamily="18" charset="0"/>
              </a:rPr>
              <a:t>Vì</a:t>
            </a:r>
            <a:r>
              <a:rPr lang="vi-VN"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1 </a:t>
            </a:r>
            <a:r>
              <a:rPr lang="en-US" sz="2200" b="1" dirty="0" err="1" smtClean="0">
                <a:solidFill>
                  <a:srgbClr val="00B050"/>
                </a:solidFill>
                <a:latin typeface="Times New Roman" panose="02020603050405020304" pitchFamily="18" charset="0"/>
                <a:cs typeface="Times New Roman" panose="02020603050405020304" pitchFamily="18" charset="0"/>
              </a:rPr>
              <a:t>và</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3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vật</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liệu</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chiều</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dài</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nên</a:t>
            </a:r>
            <a:r>
              <a:rPr lang="en-US" sz="2200" b="1" dirty="0" smtClean="0">
                <a:solidFill>
                  <a:srgbClr val="00B050"/>
                </a:solidFill>
                <a:latin typeface="Times New Roman" panose="02020603050405020304" pitchFamily="18" charset="0"/>
                <a:cs typeface="Times New Roman" panose="02020603050405020304" pitchFamily="18" charset="0"/>
              </a:rPr>
              <a:t> ta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a:t>
            </a:r>
            <a:endParaRPr lang="en-US" sz="2200" b="1" dirty="0">
              <a:solidFill>
                <a:srgbClr val="00B050"/>
              </a:solidFill>
              <a:latin typeface="Times New Roman" panose="02020603050405020304" pitchFamily="18" charset="0"/>
              <a:cs typeface="Times New Roman" panose="02020603050405020304" pitchFamily="18" charset="0"/>
            </a:endParaRPr>
          </a:p>
        </p:txBody>
      </p:sp>
      <p:sp>
        <p:nvSpPr>
          <p:cNvPr id="15" name="Hình chữ nhật 14"/>
          <p:cNvSpPr/>
          <p:nvPr/>
        </p:nvSpPr>
        <p:spPr>
          <a:xfrm>
            <a:off x="1032489" y="3205280"/>
            <a:ext cx="797013" cy="430887"/>
          </a:xfrm>
          <a:prstGeom prst="rect">
            <a:avLst/>
          </a:prstGeom>
        </p:spPr>
        <p:txBody>
          <a:bodyPr wrap="none">
            <a:spAutoFit/>
          </a:bodyPr>
          <a:lstStyle/>
          <a:p>
            <a:r>
              <a:rPr lang="en-US" sz="2200" b="1" u="sng" dirty="0" smtClean="0">
                <a:solidFill>
                  <a:srgbClr val="008000"/>
                </a:solidFill>
                <a:latin typeface="Times New Roman" panose="02020603050405020304" pitchFamily="18" charset="0"/>
                <a:cs typeface="Times New Roman" panose="02020603050405020304" pitchFamily="18" charset="0"/>
              </a:rPr>
              <a:t>G</a:t>
            </a:r>
            <a:r>
              <a:rPr lang="vi-VN" sz="2200" b="1" u="sng" dirty="0" err="1" smtClean="0">
                <a:solidFill>
                  <a:srgbClr val="008000"/>
                </a:solidFill>
                <a:latin typeface="Times New Roman" panose="02020603050405020304" pitchFamily="18" charset="0"/>
                <a:cs typeface="Times New Roman" panose="02020603050405020304" pitchFamily="18" charset="0"/>
              </a:rPr>
              <a:t>iải</a:t>
            </a:r>
            <a:r>
              <a:rPr lang="vi-VN" sz="2200" b="1" u="sng" dirty="0">
                <a:solidFill>
                  <a:srgbClr val="008000"/>
                </a:solidFill>
                <a:latin typeface="Times New Roman" panose="02020603050405020304" pitchFamily="18" charset="0"/>
                <a:cs typeface="Times New Roman" panose="02020603050405020304" pitchFamily="18" charset="0"/>
              </a:rPr>
              <a:t>:</a:t>
            </a:r>
            <a:endParaRPr lang="vi-VN" sz="2200" u="sng" dirty="0">
              <a:latin typeface="Times New Roman" panose="02020603050405020304" pitchFamily="18" charset="0"/>
              <a:cs typeface="Times New Roman" panose="02020603050405020304" pitchFamily="18" charset="0"/>
            </a:endParaRPr>
          </a:p>
        </p:txBody>
      </p:sp>
      <p:sp>
        <p:nvSpPr>
          <p:cNvPr id="16" name="Hình chữ nhật 15"/>
          <p:cNvSpPr/>
          <p:nvPr/>
        </p:nvSpPr>
        <p:spPr>
          <a:xfrm>
            <a:off x="1149725" y="1936825"/>
            <a:ext cx="1244251" cy="430887"/>
          </a:xfrm>
          <a:prstGeom prst="rect">
            <a:avLst/>
          </a:prstGeom>
        </p:spPr>
        <p:txBody>
          <a:bodyPr wrap="none">
            <a:spAutoFit/>
          </a:bodyPr>
          <a:lstStyle/>
          <a:p>
            <a:r>
              <a:rPr lang="en-US" sz="2200" b="1" u="sng" dirty="0" err="1" smtClean="0">
                <a:solidFill>
                  <a:srgbClr val="008000"/>
                </a:solidFill>
                <a:latin typeface="Times New Roman" panose="02020603050405020304" pitchFamily="18" charset="0"/>
                <a:cs typeface="Times New Roman" panose="02020603050405020304" pitchFamily="18" charset="0"/>
              </a:rPr>
              <a:t>Tóm</a:t>
            </a:r>
            <a:r>
              <a:rPr lang="en-US" sz="2200" b="1" u="sng" dirty="0" smtClean="0">
                <a:solidFill>
                  <a:srgbClr val="008000"/>
                </a:solidFill>
                <a:latin typeface="Times New Roman" panose="02020603050405020304" pitchFamily="18" charset="0"/>
                <a:cs typeface="Times New Roman" panose="02020603050405020304" pitchFamily="18" charset="0"/>
              </a:rPr>
              <a:t> </a:t>
            </a:r>
            <a:r>
              <a:rPr lang="en-US" sz="2200" b="1" u="sng" dirty="0" err="1" smtClean="0">
                <a:solidFill>
                  <a:srgbClr val="008000"/>
                </a:solidFill>
                <a:latin typeface="Times New Roman" panose="02020603050405020304" pitchFamily="18" charset="0"/>
                <a:cs typeface="Times New Roman" panose="02020603050405020304" pitchFamily="18" charset="0"/>
              </a:rPr>
              <a:t>tắt</a:t>
            </a:r>
            <a:r>
              <a:rPr lang="vi-VN" sz="2200" b="1" u="sng" dirty="0" smtClean="0">
                <a:solidFill>
                  <a:srgbClr val="008000"/>
                </a:solidFill>
                <a:latin typeface="Times New Roman" panose="02020603050405020304" pitchFamily="18" charset="0"/>
                <a:cs typeface="Times New Roman" panose="02020603050405020304" pitchFamily="18" charset="0"/>
              </a:rPr>
              <a:t>:</a:t>
            </a:r>
            <a:endParaRPr lang="vi-VN" sz="2200"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Hình chữ nhật 16"/>
              <p:cNvSpPr/>
              <p:nvPr/>
            </p:nvSpPr>
            <p:spPr>
              <a:xfrm>
                <a:off x="1285832" y="5248019"/>
                <a:ext cx="1643269" cy="628249"/>
              </a:xfrm>
              <a:prstGeom prst="rect">
                <a:avLst/>
              </a:prstGeom>
            </p:spPr>
            <p:txBody>
              <a:bodyPr wrap="square">
                <a:spAutoFit/>
              </a:bodyPr>
              <a:lstStyle/>
              <a:p>
                <a:pPr algn="just"/>
                <a14:m>
                  <m:oMath xmlns:m="http://schemas.openxmlformats.org/officeDocument/2006/math">
                    <m:f>
                      <m:fPr>
                        <m:ctrlPr>
                          <a:rPr lang="en-US" sz="2200" b="1" i="1" smtClean="0">
                            <a:solidFill>
                              <a:srgbClr val="FF0000"/>
                            </a:solidFill>
                            <a:latin typeface="Cambria Math" panose="02040503050406030204" pitchFamily="18" charset="0"/>
                            <a:cs typeface="Times New Roman" panose="02020603050405020304" pitchFamily="18" charset="0"/>
                          </a:rPr>
                        </m:ctrlPr>
                      </m:fPr>
                      <m:num>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b="1" i="1">
                            <a:solidFill>
                              <a:srgbClr val="FF0000"/>
                            </a:solidFill>
                            <a:latin typeface="Cambria Math" panose="02040503050406030204" pitchFamily="18" charset="0"/>
                            <a:cs typeface="Times New Roman" panose="02020603050405020304" pitchFamily="18" charset="0"/>
                          </a:rPr>
                        </m:ctrlPr>
                      </m:fPr>
                      <m:num>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𝒍</m:t>
                            </m:r>
                          </m:e>
                          <m:sub>
                            <m:r>
                              <a:rPr lang="en-US" sz="2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𝒍</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a:t>
                </a:r>
                <a:endParaRPr lang="en-US" sz="2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7" name="Hình chữ nhật 16"/>
              <p:cNvSpPr>
                <a:spLocks noRot="1" noChangeAspect="1" noMove="1" noResize="1" noEditPoints="1" noAdjustHandles="1" noChangeArrowheads="1" noChangeShapeType="1" noTextEdit="1"/>
              </p:cNvSpPr>
              <p:nvPr/>
            </p:nvSpPr>
            <p:spPr>
              <a:xfrm>
                <a:off x="1285832" y="5248019"/>
                <a:ext cx="1643269" cy="628249"/>
              </a:xfrm>
              <a:prstGeom prst="rect">
                <a:avLst/>
              </a:prstGeom>
              <a:blipFill rotWithShape="0">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8" name="Hình chữ nhật 17"/>
              <p:cNvSpPr/>
              <p:nvPr/>
            </p:nvSpPr>
            <p:spPr>
              <a:xfrm>
                <a:off x="3082202" y="4111344"/>
                <a:ext cx="1584536" cy="673774"/>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b="1" i="1" smtClean="0">
                            <a:solidFill>
                              <a:srgbClr val="00B050"/>
                            </a:solidFill>
                            <a:latin typeface="Cambria Math" panose="02040503050406030204" pitchFamily="18" charset="0"/>
                            <a:cs typeface="Times New Roman" panose="02020603050405020304" pitchFamily="18" charset="0"/>
                          </a:rPr>
                        </m:ctrlPr>
                      </m:fPr>
                      <m:num>
                        <m:r>
                          <a:rPr lang="en-US" sz="2200" b="1" i="1" smtClean="0">
                            <a:solidFill>
                              <a:srgbClr val="00B050"/>
                            </a:solidFill>
                            <a:latin typeface="Cambria Math" panose="02040503050406030204" pitchFamily="18" charset="0"/>
                            <a:cs typeface="Times New Roman" panose="02020603050405020304" pitchFamily="18" charset="0"/>
                          </a:rPr>
                          <m:t>𝟐𝟎</m:t>
                        </m:r>
                      </m:num>
                      <m:den>
                        <m:sSub>
                          <m:sSubPr>
                            <m:ctrlPr>
                              <a:rPr lang="en-US" sz="2200" b="1" i="1" smtClean="0">
                                <a:solidFill>
                                  <a:srgbClr val="00B050"/>
                                </a:solidFill>
                                <a:latin typeface="Cambria Math" panose="02040503050406030204" pitchFamily="18" charset="0"/>
                                <a:cs typeface="Times New Roman" panose="02020603050405020304" pitchFamily="18" charset="0"/>
                              </a:rPr>
                            </m:ctrlPr>
                          </m:sSubPr>
                          <m:e>
                            <m:r>
                              <a:rPr lang="en-US" sz="2200" b="1" i="1" smtClean="0">
                                <a:solidFill>
                                  <a:srgbClr val="00B050"/>
                                </a:solidFill>
                                <a:latin typeface="Cambria Math" panose="02040503050406030204" pitchFamily="18" charset="0"/>
                                <a:cs typeface="Times New Roman" panose="02020603050405020304" pitchFamily="18" charset="0"/>
                              </a:rPr>
                              <m:t>𝑹</m:t>
                            </m:r>
                          </m:e>
                          <m:sub>
                            <m:r>
                              <a:rPr lang="en-US" sz="2200" b="1" i="1" smtClean="0">
                                <a:solidFill>
                                  <a:srgbClr val="00B050"/>
                                </a:solidFill>
                                <a:latin typeface="Cambria Math" panose="02040503050406030204" pitchFamily="18" charset="0"/>
                                <a:cs typeface="Times New Roman" panose="02020603050405020304" pitchFamily="18" charset="0"/>
                              </a:rPr>
                              <m:t>𝟑</m:t>
                            </m:r>
                          </m:sub>
                        </m:sSub>
                      </m:den>
                    </m:f>
                    <m:r>
                      <m:rPr>
                        <m:nor/>
                      </m:rPr>
                      <a:rPr lang="en-US" sz="2200" b="1" dirty="0">
                        <a:solidFill>
                          <a:srgbClr val="00B050"/>
                        </a:solidFill>
                        <a:latin typeface="Times New Roman" panose="02020603050405020304" pitchFamily="18" charset="0"/>
                        <a:cs typeface="Times New Roman" panose="02020603050405020304" pitchFamily="18" charset="0"/>
                      </a:rPr>
                      <m:t> = </m:t>
                    </m:r>
                    <m:f>
                      <m:fPr>
                        <m:ctrlPr>
                          <a:rPr lang="en-US" sz="2200" b="1" i="1">
                            <a:solidFill>
                              <a:srgbClr val="00B050"/>
                            </a:solidFill>
                            <a:latin typeface="Cambria Math" panose="02040503050406030204" pitchFamily="18" charset="0"/>
                            <a:cs typeface="Times New Roman" panose="02020603050405020304" pitchFamily="18" charset="0"/>
                          </a:rPr>
                        </m:ctrlPr>
                      </m:fPr>
                      <m:num>
                        <m:sSup>
                          <m:sSupPr>
                            <m:ctrlPr>
                              <a:rPr lang="en-US" sz="2200" b="1" i="1" smtClean="0">
                                <a:solidFill>
                                  <a:srgbClr val="00B050"/>
                                </a:solidFill>
                                <a:latin typeface="Cambria Math" panose="02040503050406030204" pitchFamily="18" charset="0"/>
                                <a:cs typeface="Times New Roman" panose="02020603050405020304" pitchFamily="18" charset="0"/>
                              </a:rPr>
                            </m:ctrlPr>
                          </m:sSupPr>
                          <m:e>
                            <m:r>
                              <a:rPr lang="en-US" sz="2200" b="1" i="1" smtClean="0">
                                <a:solidFill>
                                  <a:srgbClr val="00B050"/>
                                </a:solidFill>
                                <a:latin typeface="Cambria Math" panose="02040503050406030204" pitchFamily="18" charset="0"/>
                                <a:cs typeface="Times New Roman" panose="02020603050405020304" pitchFamily="18" charset="0"/>
                              </a:rPr>
                              <m:t>𝟎</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𝟑</m:t>
                            </m:r>
                          </m:e>
                          <m:sup>
                            <m:r>
                              <a:rPr lang="en-US" sz="2200" b="1" i="1" smtClean="0">
                                <a:solidFill>
                                  <a:srgbClr val="00B050"/>
                                </a:solidFill>
                                <a:latin typeface="Cambria Math" panose="02040503050406030204" pitchFamily="18" charset="0"/>
                                <a:cs typeface="Times New Roman" panose="02020603050405020304" pitchFamily="18" charset="0"/>
                              </a:rPr>
                              <m:t>𝟐</m:t>
                            </m:r>
                          </m:sup>
                        </m:sSup>
                      </m:num>
                      <m:den>
                        <m:sSup>
                          <m:sSupPr>
                            <m:ctrlPr>
                              <a:rPr lang="en-US" sz="2200" b="1" i="1" smtClean="0">
                                <a:solidFill>
                                  <a:srgbClr val="00B050"/>
                                </a:solidFill>
                                <a:latin typeface="Cambria Math" panose="02040503050406030204" pitchFamily="18" charset="0"/>
                                <a:cs typeface="Times New Roman" panose="02020603050405020304" pitchFamily="18" charset="0"/>
                              </a:rPr>
                            </m:ctrlPr>
                          </m:sSupPr>
                          <m:e>
                            <m:r>
                              <a:rPr lang="en-US" sz="2200" b="1" i="1" smtClean="0">
                                <a:solidFill>
                                  <a:srgbClr val="00B050"/>
                                </a:solidFill>
                                <a:latin typeface="Cambria Math" panose="02040503050406030204" pitchFamily="18" charset="0"/>
                                <a:cs typeface="Times New Roman" panose="02020603050405020304" pitchFamily="18" charset="0"/>
                              </a:rPr>
                              <m:t>𝟎</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𝟓</m:t>
                            </m:r>
                          </m:e>
                          <m:sup>
                            <m:r>
                              <a:rPr lang="en-US" sz="2200" b="1" i="1" smtClean="0">
                                <a:solidFill>
                                  <a:srgbClr val="00B050"/>
                                </a:solidFill>
                                <a:latin typeface="Cambria Math" panose="02040503050406030204" pitchFamily="18" charset="0"/>
                                <a:cs typeface="Times New Roman" panose="02020603050405020304" pitchFamily="18" charset="0"/>
                              </a:rPr>
                              <m:t>𝟐</m:t>
                            </m:r>
                          </m:sup>
                        </m:sSup>
                      </m:den>
                    </m:f>
                  </m:oMath>
                </a14:m>
                <a:endParaRPr lang="vi-VN" sz="22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18" name="Hình chữ nhật 17"/>
              <p:cNvSpPr>
                <a:spLocks noRot="1" noChangeAspect="1" noMove="1" noResize="1" noEditPoints="1" noAdjustHandles="1" noChangeArrowheads="1" noChangeShapeType="1" noTextEdit="1"/>
              </p:cNvSpPr>
              <p:nvPr/>
            </p:nvSpPr>
            <p:spPr>
              <a:xfrm>
                <a:off x="3082202" y="4111344"/>
                <a:ext cx="1584536" cy="673774"/>
              </a:xfrm>
              <a:prstGeom prst="rect">
                <a:avLst/>
              </a:prstGeom>
              <a:blipFill rotWithShape="0">
                <a:blip r:embed="rId4"/>
                <a:stretch>
                  <a:fillRect l="-5000"/>
                </a:stretch>
              </a:blipFill>
            </p:spPr>
            <p:txBody>
              <a:bodyPr/>
              <a:lstStyle/>
              <a:p>
                <a:r>
                  <a:rPr lang="vi-VN">
                    <a:noFill/>
                  </a:rPr>
                  <a:t> </a:t>
                </a:r>
              </a:p>
            </p:txBody>
          </p:sp>
        </mc:Fallback>
      </mc:AlternateContent>
      <p:sp>
        <p:nvSpPr>
          <p:cNvPr id="19" name="Hình chữ nhật 18"/>
          <p:cNvSpPr/>
          <p:nvPr/>
        </p:nvSpPr>
        <p:spPr>
          <a:xfrm>
            <a:off x="4815537" y="4244905"/>
            <a:ext cx="2194832"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R</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en-US" sz="2200" b="1" dirty="0" smtClean="0">
                <a:solidFill>
                  <a:srgbClr val="00B050"/>
                </a:solidFill>
                <a:latin typeface="Times New Roman" panose="02020603050405020304" pitchFamily="18" charset="0"/>
                <a:cs typeface="Times New Roman" panose="02020603050405020304" pitchFamily="18" charset="0"/>
              </a:rPr>
              <a:t>= 500/9 (</a:t>
            </a:r>
            <a:r>
              <a:rPr lang="el-GR" sz="2200" b="1" dirty="0" smtClean="0">
                <a:solidFill>
                  <a:srgbClr val="00B050"/>
                </a:solidFill>
                <a:latin typeface="Times New Roman" panose="02020603050405020304" pitchFamily="18" charset="0"/>
                <a:cs typeface="Times New Roman" panose="02020603050405020304" pitchFamily="18" charset="0"/>
              </a:rPr>
              <a:t>Ω</a:t>
            </a:r>
            <a:r>
              <a:rPr lang="en-US" sz="2200" b="1" dirty="0" smtClean="0">
                <a:solidFill>
                  <a:srgbClr val="00B050"/>
                </a:solidFill>
                <a:latin typeface="Times New Roman" panose="02020603050405020304" pitchFamily="18" charset="0"/>
                <a:cs typeface="Times New Roman" panose="02020603050405020304" pitchFamily="18" charset="0"/>
              </a:rPr>
              <a:t>)</a:t>
            </a:r>
            <a:endParaRPr lang="vi-VN" sz="2200" b="1" dirty="0">
              <a:solidFill>
                <a:srgbClr val="00B050"/>
              </a:solidFill>
              <a:latin typeface="Times New Roman" panose="02020603050405020304" pitchFamily="18" charset="0"/>
              <a:cs typeface="Times New Roman" panose="02020603050405020304" pitchFamily="18" charset="0"/>
            </a:endParaRPr>
          </a:p>
        </p:txBody>
      </p:sp>
      <p:graphicFrame>
        <p:nvGraphicFramePr>
          <p:cNvPr id="20" name="Bảng 19"/>
          <p:cNvGraphicFramePr>
            <a:graphicFrameLocks noGrp="1"/>
          </p:cNvGraphicFramePr>
          <p:nvPr>
            <p:extLst/>
          </p:nvPr>
        </p:nvGraphicFramePr>
        <p:xfrm>
          <a:off x="1125254" y="2375622"/>
          <a:ext cx="9993128" cy="788466"/>
        </p:xfrm>
        <a:graphic>
          <a:graphicData uri="http://schemas.openxmlformats.org/drawingml/2006/table">
            <a:tbl>
              <a:tblPr firstRow="1" bandRow="1">
                <a:tableStyleId>{5C22544A-7EE6-4342-B048-85BDC9FD1C3A}</a:tableStyleId>
              </a:tblPr>
              <a:tblGrid>
                <a:gridCol w="2498282">
                  <a:extLst>
                    <a:ext uri="{9D8B030D-6E8A-4147-A177-3AD203B41FA5}">
                      <a16:colId xmlns:a16="http://schemas.microsoft.com/office/drawing/2014/main" val="20000"/>
                    </a:ext>
                  </a:extLst>
                </a:gridCol>
                <a:gridCol w="2498282">
                  <a:extLst>
                    <a:ext uri="{9D8B030D-6E8A-4147-A177-3AD203B41FA5}">
                      <a16:colId xmlns:a16="http://schemas.microsoft.com/office/drawing/2014/main" val="20001"/>
                    </a:ext>
                  </a:extLst>
                </a:gridCol>
                <a:gridCol w="2498282">
                  <a:extLst>
                    <a:ext uri="{9D8B030D-6E8A-4147-A177-3AD203B41FA5}">
                      <a16:colId xmlns:a16="http://schemas.microsoft.com/office/drawing/2014/main" val="20002"/>
                    </a:ext>
                  </a:extLst>
                </a:gridCol>
                <a:gridCol w="2498282">
                  <a:extLst>
                    <a:ext uri="{9D8B030D-6E8A-4147-A177-3AD203B41FA5}">
                      <a16:colId xmlns:a16="http://schemas.microsoft.com/office/drawing/2014/main" val="20003"/>
                    </a:ext>
                  </a:extLst>
                </a:gridCol>
              </a:tblGrid>
              <a:tr h="394233">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0"/>
                  </a:ext>
                </a:extLst>
              </a:tr>
              <a:tr h="394233">
                <a:tc>
                  <a:txBody>
                    <a:bodyPr/>
                    <a:lstStyle/>
                    <a:p>
                      <a:endParaRPr lang="vi-VN" dirty="0"/>
                    </a:p>
                  </a:txBody>
                  <a:tcPr/>
                </a:tc>
                <a:tc>
                  <a:txBody>
                    <a:bodyPr/>
                    <a:lstStyle/>
                    <a:p>
                      <a:endParaRPr lang="vi-VN"/>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1"/>
                  </a:ext>
                </a:extLst>
              </a:tr>
            </a:tbl>
          </a:graphicData>
        </a:graphic>
      </p:graphicFrame>
      <p:sp>
        <p:nvSpPr>
          <p:cNvPr id="21" name="Hình chữ nhật 20"/>
          <p:cNvSpPr/>
          <p:nvPr/>
        </p:nvSpPr>
        <p:spPr>
          <a:xfrm>
            <a:off x="1250502" y="2360986"/>
            <a:ext cx="873957"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dây </a:t>
            </a:r>
            <a:r>
              <a:rPr lang="en-US" sz="2200" dirty="0" smtClean="0">
                <a:latin typeface="Times New Roman" panose="02020603050405020304" pitchFamily="18" charset="0"/>
                <a:cs typeface="Times New Roman" panose="02020603050405020304" pitchFamily="18" charset="0"/>
              </a:rPr>
              <a:t>1</a:t>
            </a:r>
            <a:r>
              <a:rPr lang="vi-VN" sz="2200"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p:txBody>
      </p:sp>
      <p:sp>
        <p:nvSpPr>
          <p:cNvPr id="22" name="Hình chữ nhật 21"/>
          <p:cNvSpPr/>
          <p:nvPr/>
        </p:nvSpPr>
        <p:spPr>
          <a:xfrm>
            <a:off x="3911384" y="2347767"/>
            <a:ext cx="1229824"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l</a:t>
            </a:r>
            <a:r>
              <a:rPr lang="vi-VN" sz="2200" baseline="-25000" dirty="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40 </a:t>
            </a:r>
            <a:r>
              <a:rPr lang="vi-VN" sz="2200" dirty="0" smtClean="0">
                <a:latin typeface="Times New Roman" panose="02020603050405020304" pitchFamily="18" charset="0"/>
                <a:cs typeface="Times New Roman" panose="02020603050405020304" pitchFamily="18" charset="0"/>
              </a:rPr>
              <a:t>m</a:t>
            </a:r>
            <a:endParaRPr lang="vi-VN" sz="2200" dirty="0">
              <a:latin typeface="Times New Roman" panose="02020603050405020304" pitchFamily="18" charset="0"/>
              <a:cs typeface="Times New Roman" panose="02020603050405020304" pitchFamily="18" charset="0"/>
            </a:endParaRPr>
          </a:p>
        </p:txBody>
      </p:sp>
      <p:sp>
        <p:nvSpPr>
          <p:cNvPr id="23" name="Hình chữ nhật 22"/>
          <p:cNvSpPr/>
          <p:nvPr/>
        </p:nvSpPr>
        <p:spPr>
          <a:xfrm>
            <a:off x="6242261" y="2334726"/>
            <a:ext cx="1582484" cy="430887"/>
          </a:xfrm>
          <a:prstGeom prst="rect">
            <a:avLst/>
          </a:prstGeom>
        </p:spPr>
        <p:txBody>
          <a:bodyPr wrap="none">
            <a:spAutoFit/>
          </a:bodyPr>
          <a:lstStyle/>
          <a:p>
            <a:r>
              <a:rPr lang="en-US" sz="2200" dirty="0" smtClean="0">
                <a:latin typeface="Times New Roman" panose="02020603050405020304" pitchFamily="18" charset="0"/>
                <a:cs typeface="Times New Roman" panose="02020603050405020304" pitchFamily="18" charset="0"/>
              </a:rPr>
              <a:t>d</a:t>
            </a:r>
            <a:r>
              <a:rPr lang="vi-VN" sz="2200" baseline="-25000" dirty="0" smtClean="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0,5 </a:t>
            </a:r>
            <a:r>
              <a:rPr lang="vi-VN" sz="2200" dirty="0" err="1" smtClean="0">
                <a:latin typeface="Times New Roman" panose="02020603050405020304" pitchFamily="18" charset="0"/>
                <a:cs typeface="Times New Roman" panose="02020603050405020304" pitchFamily="18" charset="0"/>
              </a:rPr>
              <a:t>mm</a:t>
            </a:r>
            <a:endParaRPr lang="vi-VN" sz="2200" dirty="0">
              <a:latin typeface="Times New Roman" panose="02020603050405020304" pitchFamily="18" charset="0"/>
              <a:cs typeface="Times New Roman" panose="02020603050405020304" pitchFamily="18" charset="0"/>
            </a:endParaRPr>
          </a:p>
        </p:txBody>
      </p:sp>
      <p:sp>
        <p:nvSpPr>
          <p:cNvPr id="24" name="Hình chữ nhật 23"/>
          <p:cNvSpPr/>
          <p:nvPr/>
        </p:nvSpPr>
        <p:spPr>
          <a:xfrm>
            <a:off x="8641073" y="2327236"/>
            <a:ext cx="1258678"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R</a:t>
            </a:r>
            <a:r>
              <a:rPr lang="vi-VN" sz="2200" baseline="-25000" dirty="0">
                <a:latin typeface="Times New Roman" panose="02020603050405020304" pitchFamily="18" charset="0"/>
                <a:cs typeface="Times New Roman" panose="02020603050405020304" pitchFamily="18" charset="0"/>
              </a:rPr>
              <a:t>1</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20</a:t>
            </a:r>
            <a:r>
              <a:rPr lang="el-GR" sz="2200" dirty="0" smtClean="0">
                <a:latin typeface="Times New Roman" panose="02020603050405020304" pitchFamily="18" charset="0"/>
                <a:cs typeface="Times New Roman" panose="02020603050405020304" pitchFamily="18" charset="0"/>
              </a:rPr>
              <a:t>Ω</a:t>
            </a:r>
            <a:endParaRPr lang="vi-VN" sz="2200" dirty="0">
              <a:latin typeface="Times New Roman" panose="02020603050405020304" pitchFamily="18" charset="0"/>
              <a:cs typeface="Times New Roman" panose="02020603050405020304" pitchFamily="18" charset="0"/>
            </a:endParaRPr>
          </a:p>
        </p:txBody>
      </p:sp>
      <p:sp>
        <p:nvSpPr>
          <p:cNvPr id="25" name="Hình chữ nhật 24"/>
          <p:cNvSpPr/>
          <p:nvPr/>
        </p:nvSpPr>
        <p:spPr>
          <a:xfrm>
            <a:off x="1230225" y="2758735"/>
            <a:ext cx="873957" cy="430887"/>
          </a:xfrm>
          <a:prstGeom prst="rect">
            <a:avLst/>
          </a:prstGeom>
        </p:spPr>
        <p:txBody>
          <a:bodyPr wrap="none">
            <a:spAutoFit/>
          </a:bodyPr>
          <a:lstStyle/>
          <a:p>
            <a:r>
              <a:rPr lang="vi-VN" sz="2200" dirty="0">
                <a:latin typeface="Times New Roman" panose="02020603050405020304" pitchFamily="18" charset="0"/>
                <a:cs typeface="Times New Roman" panose="02020603050405020304" pitchFamily="18" charset="0"/>
              </a:rPr>
              <a:t>dây </a:t>
            </a:r>
            <a:r>
              <a:rPr lang="en-US" sz="2200" dirty="0" smtClean="0">
                <a:latin typeface="Times New Roman" panose="02020603050405020304" pitchFamily="18" charset="0"/>
                <a:cs typeface="Times New Roman" panose="02020603050405020304" pitchFamily="18" charset="0"/>
              </a:rPr>
              <a:t>2</a:t>
            </a:r>
            <a:r>
              <a:rPr lang="vi-VN" sz="2200"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p:txBody>
      </p:sp>
      <p:sp>
        <p:nvSpPr>
          <p:cNvPr id="26" name="Hình chữ nhật 25"/>
          <p:cNvSpPr/>
          <p:nvPr/>
        </p:nvSpPr>
        <p:spPr>
          <a:xfrm>
            <a:off x="6242261" y="2743615"/>
            <a:ext cx="1582484" cy="430887"/>
          </a:xfrm>
          <a:prstGeom prst="rect">
            <a:avLst/>
          </a:prstGeom>
        </p:spPr>
        <p:txBody>
          <a:bodyPr wrap="none">
            <a:spAutoFit/>
          </a:bodyPr>
          <a:lstStyle/>
          <a:p>
            <a:r>
              <a:rPr lang="en-US" sz="2200" dirty="0" smtClean="0">
                <a:latin typeface="Times New Roman" panose="02020603050405020304" pitchFamily="18" charset="0"/>
                <a:cs typeface="Times New Roman" panose="02020603050405020304" pitchFamily="18" charset="0"/>
              </a:rPr>
              <a:t>d</a:t>
            </a:r>
            <a:r>
              <a:rPr lang="vi-VN" sz="2200" baseline="-25000" dirty="0" smtClean="0">
                <a:latin typeface="Times New Roman" panose="02020603050405020304" pitchFamily="18" charset="0"/>
                <a:cs typeface="Times New Roman" panose="02020603050405020304" pitchFamily="18" charset="0"/>
              </a:rPr>
              <a:t>2</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0,3 </a:t>
            </a:r>
            <a:r>
              <a:rPr lang="vi-VN" sz="2200" dirty="0" err="1" smtClean="0">
                <a:latin typeface="Times New Roman" panose="02020603050405020304" pitchFamily="18" charset="0"/>
                <a:cs typeface="Times New Roman" panose="02020603050405020304" pitchFamily="18" charset="0"/>
              </a:rPr>
              <a:t>mm</a:t>
            </a:r>
            <a:endParaRPr lang="vi-VN" sz="2200" dirty="0">
              <a:latin typeface="Times New Roman" panose="02020603050405020304" pitchFamily="18" charset="0"/>
              <a:cs typeface="Times New Roman" panose="02020603050405020304" pitchFamily="18" charset="0"/>
            </a:endParaRPr>
          </a:p>
        </p:txBody>
      </p:sp>
      <p:sp>
        <p:nvSpPr>
          <p:cNvPr id="27" name="Hình chữ nhật 26"/>
          <p:cNvSpPr/>
          <p:nvPr/>
        </p:nvSpPr>
        <p:spPr>
          <a:xfrm>
            <a:off x="3874470" y="2702046"/>
            <a:ext cx="845103" cy="430887"/>
          </a:xfrm>
          <a:prstGeom prst="rect">
            <a:avLst/>
          </a:prstGeom>
        </p:spPr>
        <p:txBody>
          <a:bodyPr wrap="none">
            <a:spAutoFit/>
          </a:bodyPr>
          <a:lstStyle/>
          <a:p>
            <a:r>
              <a:rPr lang="vi-VN" sz="2200" dirty="0">
                <a:solidFill>
                  <a:srgbClr val="FF0000"/>
                </a:solidFill>
                <a:latin typeface="Times New Roman" panose="02020603050405020304" pitchFamily="18" charset="0"/>
                <a:cs typeface="Times New Roman" panose="02020603050405020304" pitchFamily="18" charset="0"/>
              </a:rPr>
              <a:t>1</a:t>
            </a:r>
            <a:r>
              <a:rPr lang="vi-VN" sz="2200" baseline="-25000" dirty="0">
                <a:solidFill>
                  <a:srgbClr val="FF0000"/>
                </a:solidFill>
                <a:latin typeface="Times New Roman" panose="02020603050405020304" pitchFamily="18" charset="0"/>
                <a:cs typeface="Times New Roman" panose="02020603050405020304" pitchFamily="18" charset="0"/>
              </a:rPr>
              <a:t>2</a:t>
            </a:r>
            <a:r>
              <a:rPr lang="vi-VN" sz="2200" dirty="0">
                <a:solidFill>
                  <a:srgbClr val="FF0000"/>
                </a:solidFill>
                <a:latin typeface="Times New Roman" panose="02020603050405020304" pitchFamily="18" charset="0"/>
                <a:cs typeface="Times New Roman" panose="02020603050405020304" pitchFamily="18" charset="0"/>
              </a:rPr>
              <a:t> = </a:t>
            </a:r>
            <a:r>
              <a:rPr lang="en-US" sz="2200" dirty="0" smtClean="0">
                <a:solidFill>
                  <a:srgbClr val="FF0000"/>
                </a:solidFill>
                <a:latin typeface="Times New Roman" panose="02020603050405020304" pitchFamily="18" charset="0"/>
                <a:cs typeface="Times New Roman" panose="02020603050405020304" pitchFamily="18" charset="0"/>
              </a:rPr>
              <a:t>?</a:t>
            </a:r>
            <a:endParaRPr lang="vi-VN" sz="2200" dirty="0">
              <a:solidFill>
                <a:srgbClr val="FF0000"/>
              </a:solidFill>
              <a:latin typeface="Times New Roman" panose="02020603050405020304" pitchFamily="18" charset="0"/>
              <a:cs typeface="Times New Roman" panose="02020603050405020304" pitchFamily="18" charset="0"/>
            </a:endParaRPr>
          </a:p>
        </p:txBody>
      </p:sp>
      <p:sp>
        <p:nvSpPr>
          <p:cNvPr id="28" name="Hình chữ nhật 27"/>
          <p:cNvSpPr/>
          <p:nvPr/>
        </p:nvSpPr>
        <p:spPr>
          <a:xfrm>
            <a:off x="8659633" y="2702046"/>
            <a:ext cx="1258678" cy="430887"/>
          </a:xfrm>
          <a:prstGeom prst="rect">
            <a:avLst/>
          </a:prstGeom>
        </p:spPr>
        <p:txBody>
          <a:bodyPr wrap="none">
            <a:spAutoFit/>
          </a:bodyPr>
          <a:lstStyle/>
          <a:p>
            <a:r>
              <a:rPr lang="vi-VN" sz="2200" dirty="0" smtClean="0">
                <a:latin typeface="Times New Roman" panose="02020603050405020304" pitchFamily="18" charset="0"/>
                <a:cs typeface="Times New Roman" panose="02020603050405020304" pitchFamily="18" charset="0"/>
              </a:rPr>
              <a:t>R</a:t>
            </a:r>
            <a:r>
              <a:rPr lang="en-US" sz="2200" baseline="-25000" dirty="0" smtClean="0">
                <a:latin typeface="Times New Roman" panose="02020603050405020304" pitchFamily="18" charset="0"/>
                <a:cs typeface="Times New Roman" panose="02020603050405020304" pitchFamily="18" charset="0"/>
              </a:rPr>
              <a:t>2</a:t>
            </a:r>
            <a:r>
              <a:rPr lang="vi-VN"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30</a:t>
            </a:r>
            <a:r>
              <a:rPr lang="el-GR" sz="2200" dirty="0" smtClean="0">
                <a:latin typeface="Times New Roman" panose="02020603050405020304" pitchFamily="18" charset="0"/>
                <a:cs typeface="Times New Roman" panose="02020603050405020304" pitchFamily="18" charset="0"/>
              </a:rPr>
              <a:t>Ω</a:t>
            </a:r>
            <a:endParaRPr lang="vi-VN" sz="2200" dirty="0">
              <a:latin typeface="Times New Roman" panose="02020603050405020304" pitchFamily="18" charset="0"/>
              <a:cs typeface="Times New Roman" panose="02020603050405020304" pitchFamily="18" charset="0"/>
            </a:endParaRPr>
          </a:p>
        </p:txBody>
      </p:sp>
      <p:sp>
        <p:nvSpPr>
          <p:cNvPr id="29" name="Hình chữ nhật 28"/>
          <p:cNvSpPr/>
          <p:nvPr/>
        </p:nvSpPr>
        <p:spPr>
          <a:xfrm>
            <a:off x="1885116" y="3258579"/>
            <a:ext cx="3148619" cy="430887"/>
          </a:xfrm>
          <a:prstGeom prst="rect">
            <a:avLst/>
          </a:prstGeom>
        </p:spPr>
        <p:txBody>
          <a:bodyPr wrap="none">
            <a:spAutoFit/>
          </a:bodyPr>
          <a:lstStyle/>
          <a:p>
            <a:r>
              <a:rPr lang="en-US" sz="2200" b="1" dirty="0" err="1" smtClean="0">
                <a:solidFill>
                  <a:srgbClr val="00B050"/>
                </a:solidFill>
                <a:latin typeface="Times New Roman" panose="02020603050405020304" pitchFamily="18" charset="0"/>
                <a:cs typeface="Times New Roman" panose="02020603050405020304" pitchFamily="18" charset="0"/>
              </a:rPr>
              <a:t>Lấy</a:t>
            </a:r>
            <a:r>
              <a:rPr lang="en-US" sz="2200" b="1" dirty="0" smtClean="0">
                <a:solidFill>
                  <a:srgbClr val="00B050"/>
                </a:solidFill>
                <a:latin typeface="Times New Roman" panose="02020603050405020304" pitchFamily="18" charset="0"/>
                <a:cs typeface="Times New Roman" panose="02020603050405020304" pitchFamily="18" charset="0"/>
              </a:rPr>
              <a:t> </a:t>
            </a:r>
            <a:r>
              <a:rPr lang="vi-VN" sz="2200" b="1" dirty="0" smtClean="0">
                <a:solidFill>
                  <a:srgbClr val="00B050"/>
                </a:solidFill>
                <a:latin typeface="Times New Roman" panose="02020603050405020304" pitchFamily="18" charset="0"/>
                <a:cs typeface="Times New Roman" panose="02020603050405020304" pitchFamily="18" charset="0"/>
              </a:rPr>
              <a:t>dây </a:t>
            </a:r>
            <a:r>
              <a:rPr lang="en-US" sz="2200" b="1" dirty="0" smtClean="0">
                <a:solidFill>
                  <a:srgbClr val="00B050"/>
                </a:solidFill>
                <a:latin typeface="Times New Roman" panose="02020603050405020304" pitchFamily="18" charset="0"/>
                <a:cs typeface="Times New Roman" panose="02020603050405020304" pitchFamily="18" charset="0"/>
              </a:rPr>
              <a:t>3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vật</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liệu</a:t>
            </a:r>
            <a:r>
              <a:rPr lang="en-US" sz="2200" b="1" dirty="0" smtClean="0">
                <a:solidFill>
                  <a:srgbClr val="00B050"/>
                </a:solidFill>
                <a:latin typeface="Times New Roman" panose="02020603050405020304" pitchFamily="18" charset="0"/>
                <a:cs typeface="Times New Roman" panose="02020603050405020304" pitchFamily="18" charset="0"/>
              </a:rPr>
              <a:t>:</a:t>
            </a:r>
            <a:r>
              <a:rPr lang="vi-VN" sz="2200" b="1" dirty="0" smtClean="0">
                <a:solidFill>
                  <a:srgbClr val="00B050"/>
                </a:solidFill>
                <a:latin typeface="Times New Roman" panose="02020603050405020304" pitchFamily="18" charset="0"/>
                <a:cs typeface="Times New Roman" panose="02020603050405020304" pitchFamily="18" charset="0"/>
              </a:rPr>
              <a:t> </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0" name="Hình chữ nhật 29"/>
          <p:cNvSpPr/>
          <p:nvPr/>
        </p:nvSpPr>
        <p:spPr>
          <a:xfrm>
            <a:off x="4886162" y="3254422"/>
            <a:ext cx="1176925" cy="430887"/>
          </a:xfrm>
          <a:prstGeom prst="rect">
            <a:avLst/>
          </a:prstGeom>
        </p:spPr>
        <p:txBody>
          <a:bodyPr wrap="none">
            <a:spAutoFit/>
          </a:bodyPr>
          <a:lstStyle/>
          <a:p>
            <a:r>
              <a:rPr lang="vi-VN" sz="2200" b="1" dirty="0" smtClean="0">
                <a:solidFill>
                  <a:srgbClr val="00B050"/>
                </a:solidFill>
                <a:latin typeface="Times New Roman" panose="02020603050405020304" pitchFamily="18" charset="0"/>
                <a:cs typeface="Times New Roman" panose="02020603050405020304" pitchFamily="18" charset="0"/>
              </a:rPr>
              <a:t>l</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vi-VN" sz="2200" b="1" dirty="0">
                <a:solidFill>
                  <a:srgbClr val="00B050"/>
                </a:solidFill>
                <a:latin typeface="Times New Roman" panose="02020603050405020304" pitchFamily="18" charset="0"/>
                <a:cs typeface="Times New Roman" panose="02020603050405020304" pitchFamily="18" charset="0"/>
              </a:rPr>
              <a:t> = </a:t>
            </a:r>
            <a:r>
              <a:rPr lang="en-US" sz="2200" b="1" dirty="0" smtClean="0">
                <a:solidFill>
                  <a:srgbClr val="00B050"/>
                </a:solidFill>
                <a:latin typeface="Times New Roman" panose="02020603050405020304" pitchFamily="18" charset="0"/>
                <a:cs typeface="Times New Roman" panose="02020603050405020304" pitchFamily="18" charset="0"/>
              </a:rPr>
              <a:t>40</a:t>
            </a:r>
            <a:r>
              <a:rPr lang="vi-VN" sz="2200" b="1" dirty="0" smtClean="0">
                <a:solidFill>
                  <a:srgbClr val="00B050"/>
                </a:solidFill>
                <a:latin typeface="Times New Roman" panose="02020603050405020304" pitchFamily="18" charset="0"/>
                <a:cs typeface="Times New Roman" panose="02020603050405020304" pitchFamily="18" charset="0"/>
              </a:rPr>
              <a:t>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1" name="Hình chữ nhật 30"/>
          <p:cNvSpPr/>
          <p:nvPr/>
        </p:nvSpPr>
        <p:spPr>
          <a:xfrm>
            <a:off x="6205392" y="3254422"/>
            <a:ext cx="1632178"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d</a:t>
            </a:r>
            <a:r>
              <a:rPr lang="en-US" sz="2200" b="1" baseline="-25000" dirty="0" smtClean="0">
                <a:solidFill>
                  <a:srgbClr val="00B050"/>
                </a:solidFill>
                <a:latin typeface="Times New Roman" panose="02020603050405020304" pitchFamily="18" charset="0"/>
                <a:cs typeface="Times New Roman" panose="02020603050405020304" pitchFamily="18" charset="0"/>
              </a:rPr>
              <a:t>3</a:t>
            </a:r>
            <a:r>
              <a:rPr lang="vi-VN" sz="2200" b="1" dirty="0">
                <a:solidFill>
                  <a:srgbClr val="00B050"/>
                </a:solidFill>
                <a:latin typeface="Times New Roman" panose="02020603050405020304" pitchFamily="18" charset="0"/>
                <a:cs typeface="Times New Roman" panose="02020603050405020304" pitchFamily="18" charset="0"/>
              </a:rPr>
              <a:t> = </a:t>
            </a:r>
            <a:r>
              <a:rPr lang="en-US" sz="2200" b="1" dirty="0" smtClean="0">
                <a:solidFill>
                  <a:srgbClr val="00B050"/>
                </a:solidFill>
                <a:latin typeface="Times New Roman" panose="02020603050405020304" pitchFamily="18" charset="0"/>
                <a:cs typeface="Times New Roman" panose="02020603050405020304" pitchFamily="18" charset="0"/>
              </a:rPr>
              <a:t>0,3 </a:t>
            </a:r>
            <a:r>
              <a:rPr lang="vi-VN" sz="2200" b="1" dirty="0" err="1" smtClean="0">
                <a:solidFill>
                  <a:srgbClr val="00B050"/>
                </a:solidFill>
                <a:latin typeface="Times New Roman" panose="02020603050405020304" pitchFamily="18" charset="0"/>
                <a:cs typeface="Times New Roman" panose="02020603050405020304" pitchFamily="18" charset="0"/>
              </a:rPr>
              <a:t>mm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2" name="Hình chữ nhật 31"/>
          <p:cNvSpPr/>
          <p:nvPr/>
        </p:nvSpPr>
        <p:spPr>
          <a:xfrm>
            <a:off x="1118039" y="4881910"/>
            <a:ext cx="10177822" cy="430887"/>
          </a:xfrm>
          <a:prstGeom prst="rect">
            <a:avLst/>
          </a:prstGeom>
        </p:spPr>
        <p:txBody>
          <a:bodyPr wrap="square">
            <a:spAutoFit/>
          </a:bodyPr>
          <a:lstStyle/>
          <a:p>
            <a:pPr algn="just"/>
            <a:r>
              <a:rPr lang="vi-VN" sz="2200" b="1" dirty="0" err="1" smtClean="0">
                <a:solidFill>
                  <a:srgbClr val="00B050"/>
                </a:solidFill>
                <a:latin typeface="Times New Roman" panose="02020603050405020304" pitchFamily="18" charset="0"/>
                <a:cs typeface="Times New Roman" panose="02020603050405020304" pitchFamily="18" charset="0"/>
              </a:rPr>
              <a:t>Vì</a:t>
            </a:r>
            <a:r>
              <a:rPr lang="vi-VN"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2 </a:t>
            </a:r>
            <a:r>
              <a:rPr lang="en-US" sz="2200" b="1" dirty="0" err="1" smtClean="0">
                <a:solidFill>
                  <a:srgbClr val="00B050"/>
                </a:solidFill>
                <a:latin typeface="Times New Roman" panose="02020603050405020304" pitchFamily="18" charset="0"/>
                <a:cs typeface="Times New Roman" panose="02020603050405020304" pitchFamily="18" charset="0"/>
              </a:rPr>
              <a:t>và</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smtClean="0">
                <a:solidFill>
                  <a:srgbClr val="00B050"/>
                </a:solidFill>
                <a:latin typeface="Times New Roman" panose="02020603050405020304" pitchFamily="18" charset="0"/>
                <a:cs typeface="Times New Roman" panose="02020603050405020304" pitchFamily="18" charset="0"/>
              </a:rPr>
              <a:t> 3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vi-VN" sz="2200" b="1" dirty="0" err="1">
                <a:solidFill>
                  <a:srgbClr val="00B050"/>
                </a:solidFill>
                <a:latin typeface="Times New Roman" panose="02020603050405020304" pitchFamily="18" charset="0"/>
                <a:cs typeface="Times New Roman" panose="02020603050405020304" pitchFamily="18" charset="0"/>
              </a:rPr>
              <a:t>Nikêlin</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cùng</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tiết</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diện</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nên</a:t>
            </a:r>
            <a:r>
              <a:rPr lang="en-US" sz="2200" b="1" dirty="0" smtClean="0">
                <a:solidFill>
                  <a:srgbClr val="00B050"/>
                </a:solidFill>
                <a:latin typeface="Times New Roman" panose="02020603050405020304" pitchFamily="18" charset="0"/>
                <a:cs typeface="Times New Roman" panose="02020603050405020304" pitchFamily="18" charset="0"/>
              </a:rPr>
              <a:t> ta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a:t>
            </a:r>
            <a:endParaRPr lang="en-US" sz="2200" b="1" dirty="0">
              <a:solidFill>
                <a:srgbClr val="00B05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3" name="Hình chữ nhật 32"/>
              <p:cNvSpPr/>
              <p:nvPr/>
            </p:nvSpPr>
            <p:spPr>
              <a:xfrm>
                <a:off x="1344117" y="4094609"/>
                <a:ext cx="1891452" cy="707245"/>
              </a:xfrm>
              <a:prstGeom prst="rect">
                <a:avLst/>
              </a:prstGeom>
            </p:spPr>
            <p:txBody>
              <a:bodyPr wrap="square">
                <a:spAutoFit/>
              </a:bodyPr>
              <a:lstStyle/>
              <a:p>
                <a:pPr algn="just"/>
                <a14:m>
                  <m:oMath xmlns:m="http://schemas.openxmlformats.org/officeDocument/2006/math">
                    <m:f>
                      <m:fPr>
                        <m:ctrlPr>
                          <a:rPr lang="en-US" sz="2200" b="1" i="1" smtClean="0">
                            <a:solidFill>
                              <a:srgbClr val="FF0000"/>
                            </a:solidFill>
                            <a:latin typeface="Cambria Math" panose="02040503050406030204" pitchFamily="18" charset="0"/>
                            <a:cs typeface="Times New Roman" panose="02020603050405020304" pitchFamily="18" charset="0"/>
                          </a:rPr>
                        </m:ctrlPr>
                      </m:fPr>
                      <m:num>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𝟏</m:t>
                            </m:r>
                          </m:sub>
                        </m:sSub>
                      </m:num>
                      <m:den>
                        <m:sSub>
                          <m:sSubPr>
                            <m:ctrlPr>
                              <a:rPr lang="en-US" sz="2200" b="1" i="1" smtClean="0">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𝑹</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2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b="1" i="1">
                            <a:solidFill>
                              <a:srgbClr val="FF0000"/>
                            </a:solidFill>
                            <a:latin typeface="Cambria Math" panose="02040503050406030204" pitchFamily="18" charset="0"/>
                            <a:cs typeface="Times New Roman" panose="02020603050405020304" pitchFamily="18" charset="0"/>
                          </a:rPr>
                        </m:ctrlPr>
                      </m:fPr>
                      <m:num>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𝑺</m:t>
                            </m:r>
                          </m:e>
                          <m:sub>
                            <m:r>
                              <a:rPr lang="en-US" sz="2200" b="1" i="1" smtClean="0">
                                <a:solidFill>
                                  <a:srgbClr val="FF0000"/>
                                </a:solidFill>
                                <a:latin typeface="Cambria Math" panose="02040503050406030204" pitchFamily="18" charset="0"/>
                                <a:cs typeface="Times New Roman" panose="02020603050405020304" pitchFamily="18" charset="0"/>
                              </a:rPr>
                              <m:t>𝟑</m:t>
                            </m:r>
                          </m:sub>
                        </m:sSub>
                      </m:num>
                      <m:den>
                        <m:sSub>
                          <m:sSubPr>
                            <m:ctrlPr>
                              <a:rPr lang="en-US" sz="2200" b="1" i="1">
                                <a:solidFill>
                                  <a:srgbClr val="FF0000"/>
                                </a:solidFill>
                                <a:latin typeface="Cambria Math" panose="02040503050406030204" pitchFamily="18" charset="0"/>
                                <a:cs typeface="Times New Roman" panose="02020603050405020304" pitchFamily="18" charset="0"/>
                              </a:rPr>
                            </m:ctrlPr>
                          </m:sSubPr>
                          <m:e>
                            <m:r>
                              <a:rPr lang="en-US" sz="2200" b="1" i="1" smtClean="0">
                                <a:solidFill>
                                  <a:srgbClr val="FF0000"/>
                                </a:solidFill>
                                <a:latin typeface="Cambria Math" panose="02040503050406030204" pitchFamily="18" charset="0"/>
                                <a:cs typeface="Times New Roman" panose="02020603050405020304" pitchFamily="18" charset="0"/>
                              </a:rPr>
                              <m:t>𝑺</m:t>
                            </m:r>
                          </m:e>
                          <m:sub>
                            <m:r>
                              <a:rPr lang="en-US" sz="2200" b="1" i="1" smtClean="0">
                                <a:solidFill>
                                  <a:srgbClr val="FF0000"/>
                                </a:solidFill>
                                <a:latin typeface="Cambria Math" panose="02040503050406030204" pitchFamily="18" charset="0"/>
                                <a:cs typeface="Times New Roman" panose="02020603050405020304" pitchFamily="18" charset="0"/>
                              </a:rPr>
                              <m:t>𝟏</m:t>
                            </m:r>
                          </m:sub>
                        </m:sSub>
                      </m:den>
                    </m:f>
                    <m:r>
                      <a:rPr lang="en-US" sz="2200" b="1" i="1" smtClean="0">
                        <a:solidFill>
                          <a:srgbClr val="FF0000"/>
                        </a:solidFill>
                        <a:latin typeface="Cambria Math" panose="02040503050406030204" pitchFamily="18" charset="0"/>
                        <a:cs typeface="Times New Roman" panose="02020603050405020304" pitchFamily="18" charset="0"/>
                      </a:rPr>
                      <m:t>= </m:t>
                    </m:r>
                    <m:f>
                      <m:fPr>
                        <m:ctrlPr>
                          <a:rPr lang="en-US" sz="2200" b="1" i="1" smtClean="0">
                            <a:solidFill>
                              <a:srgbClr val="FF0000"/>
                            </a:solidFill>
                            <a:latin typeface="Cambria Math" panose="02040503050406030204" pitchFamily="18" charset="0"/>
                            <a:cs typeface="Times New Roman" panose="02020603050405020304" pitchFamily="18" charset="0"/>
                          </a:rPr>
                        </m:ctrlPr>
                      </m:fPr>
                      <m:num>
                        <m:sSubSup>
                          <m:sSubSupPr>
                            <m:ctrlPr>
                              <a:rPr lang="en-US" sz="2200" b="1" i="1" smtClean="0">
                                <a:solidFill>
                                  <a:srgbClr val="FF0000"/>
                                </a:solidFill>
                                <a:latin typeface="Cambria Math" panose="02040503050406030204" pitchFamily="18" charset="0"/>
                                <a:cs typeface="Times New Roman" panose="02020603050405020304" pitchFamily="18" charset="0"/>
                              </a:rPr>
                            </m:ctrlPr>
                          </m:sSubSupPr>
                          <m:e>
                            <m:r>
                              <a:rPr lang="en-US" sz="2200" b="1" i="1" smtClean="0">
                                <a:solidFill>
                                  <a:srgbClr val="FF0000"/>
                                </a:solidFill>
                                <a:latin typeface="Cambria Math" panose="02040503050406030204" pitchFamily="18" charset="0"/>
                                <a:cs typeface="Times New Roman" panose="02020603050405020304" pitchFamily="18" charset="0"/>
                              </a:rPr>
                              <m:t>𝒅</m:t>
                            </m:r>
                          </m:e>
                          <m:sub>
                            <m:r>
                              <a:rPr lang="en-US" sz="2200" b="1" i="1" smtClean="0">
                                <a:solidFill>
                                  <a:srgbClr val="FF0000"/>
                                </a:solidFill>
                                <a:latin typeface="Cambria Math" panose="02040503050406030204" pitchFamily="18" charset="0"/>
                                <a:cs typeface="Times New Roman" panose="02020603050405020304" pitchFamily="18" charset="0"/>
                              </a:rPr>
                              <m:t>𝟑</m:t>
                            </m:r>
                          </m:sub>
                          <m:sup>
                            <m:r>
                              <a:rPr lang="en-US" sz="2200" b="1" i="1" smtClean="0">
                                <a:solidFill>
                                  <a:srgbClr val="FF0000"/>
                                </a:solidFill>
                                <a:latin typeface="Cambria Math" panose="02040503050406030204" pitchFamily="18" charset="0"/>
                                <a:cs typeface="Times New Roman" panose="02020603050405020304" pitchFamily="18" charset="0"/>
                              </a:rPr>
                              <m:t>𝟐</m:t>
                            </m:r>
                          </m:sup>
                        </m:sSubSup>
                      </m:num>
                      <m:den>
                        <m:sSubSup>
                          <m:sSubSupPr>
                            <m:ctrlPr>
                              <a:rPr lang="en-US" sz="2200" b="1" i="1" smtClean="0">
                                <a:solidFill>
                                  <a:srgbClr val="FF0000"/>
                                </a:solidFill>
                                <a:latin typeface="Cambria Math" panose="02040503050406030204" pitchFamily="18" charset="0"/>
                                <a:cs typeface="Times New Roman" panose="02020603050405020304" pitchFamily="18" charset="0"/>
                              </a:rPr>
                            </m:ctrlPr>
                          </m:sSubSupPr>
                          <m:e>
                            <m:r>
                              <a:rPr lang="en-US" sz="2200" b="1" i="1" smtClean="0">
                                <a:solidFill>
                                  <a:srgbClr val="FF0000"/>
                                </a:solidFill>
                                <a:latin typeface="Cambria Math" panose="02040503050406030204" pitchFamily="18" charset="0"/>
                                <a:cs typeface="Times New Roman" panose="02020603050405020304" pitchFamily="18" charset="0"/>
                              </a:rPr>
                              <m:t>𝒅</m:t>
                            </m:r>
                          </m:e>
                          <m:sub>
                            <m:r>
                              <a:rPr lang="en-US" sz="2200" b="1" i="1" smtClean="0">
                                <a:solidFill>
                                  <a:srgbClr val="FF0000"/>
                                </a:solidFill>
                                <a:latin typeface="Cambria Math" panose="02040503050406030204" pitchFamily="18" charset="0"/>
                                <a:cs typeface="Times New Roman" panose="02020603050405020304" pitchFamily="18" charset="0"/>
                              </a:rPr>
                              <m:t>𝟏</m:t>
                            </m:r>
                          </m:sub>
                          <m:sup>
                            <m:r>
                              <a:rPr lang="en-US" sz="2200" b="1" i="1" smtClean="0">
                                <a:solidFill>
                                  <a:srgbClr val="FF0000"/>
                                </a:solidFill>
                                <a:latin typeface="Cambria Math" panose="02040503050406030204" pitchFamily="18" charset="0"/>
                                <a:cs typeface="Times New Roman" panose="02020603050405020304" pitchFamily="18" charset="0"/>
                              </a:rPr>
                              <m:t>𝟐</m:t>
                            </m:r>
                          </m:sup>
                        </m:sSubSup>
                      </m:den>
                    </m:f>
                  </m:oMath>
                </a14:m>
                <a:r>
                  <a:rPr lang="en-US" sz="2200" b="1" dirty="0" smtClean="0">
                    <a:solidFill>
                      <a:srgbClr val="FF0000"/>
                    </a:solidFill>
                    <a:latin typeface="Times New Roman" panose="02020603050405020304" pitchFamily="18" charset="0"/>
                    <a:cs typeface="Times New Roman" panose="02020603050405020304" pitchFamily="18" charset="0"/>
                  </a:rPr>
                  <a:t> </a:t>
                </a:r>
                <a:endParaRPr lang="en-US" sz="2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33" name="Hình chữ nhật 32"/>
              <p:cNvSpPr>
                <a:spLocks noRot="1" noChangeAspect="1" noMove="1" noResize="1" noEditPoints="1" noAdjustHandles="1" noChangeArrowheads="1" noChangeShapeType="1" noTextEdit="1"/>
              </p:cNvSpPr>
              <p:nvPr/>
            </p:nvSpPr>
            <p:spPr>
              <a:xfrm>
                <a:off x="1344117" y="4094609"/>
                <a:ext cx="1891452" cy="707245"/>
              </a:xfrm>
              <a:prstGeom prst="rect">
                <a:avLst/>
              </a:prstGeom>
              <a:blipFill rotWithShape="0">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4" name="Hình chữ nhật 33"/>
              <p:cNvSpPr/>
              <p:nvPr/>
            </p:nvSpPr>
            <p:spPr>
              <a:xfrm>
                <a:off x="2630757" y="5288586"/>
                <a:ext cx="1774268" cy="628185"/>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b="1" i="1" smtClean="0">
                            <a:solidFill>
                              <a:srgbClr val="00B050"/>
                            </a:solidFill>
                            <a:latin typeface="Cambria Math" panose="02040503050406030204" pitchFamily="18" charset="0"/>
                            <a:cs typeface="Times New Roman" panose="02020603050405020304" pitchFamily="18" charset="0"/>
                          </a:rPr>
                        </m:ctrlPr>
                      </m:fPr>
                      <m:num>
                        <m:r>
                          <a:rPr lang="en-US" sz="2200" b="1" i="1" smtClean="0">
                            <a:solidFill>
                              <a:srgbClr val="00B050"/>
                            </a:solidFill>
                            <a:latin typeface="Cambria Math" panose="02040503050406030204" pitchFamily="18" charset="0"/>
                            <a:cs typeface="Times New Roman" panose="02020603050405020304" pitchFamily="18" charset="0"/>
                          </a:rPr>
                          <m:t>𝟑𝟎</m:t>
                        </m:r>
                      </m:num>
                      <m:den>
                        <m:r>
                          <a:rPr lang="en-US" sz="2200" b="1" i="1" smtClean="0">
                            <a:solidFill>
                              <a:srgbClr val="00B050"/>
                            </a:solidFill>
                            <a:latin typeface="Cambria Math" panose="02040503050406030204" pitchFamily="18" charset="0"/>
                            <a:cs typeface="Times New Roman" panose="02020603050405020304" pitchFamily="18" charset="0"/>
                          </a:rPr>
                          <m:t>𝟓𝟎𝟎</m:t>
                        </m:r>
                        <m:r>
                          <a:rPr lang="en-US" sz="2200" b="1" i="1" smtClean="0">
                            <a:solidFill>
                              <a:srgbClr val="00B050"/>
                            </a:solidFill>
                            <a:latin typeface="Cambria Math" panose="02040503050406030204" pitchFamily="18" charset="0"/>
                            <a:cs typeface="Times New Roman" panose="02020603050405020304" pitchFamily="18" charset="0"/>
                          </a:rPr>
                          <m:t>/</m:t>
                        </m:r>
                        <m:r>
                          <a:rPr lang="en-US" sz="2200" b="1" i="1" smtClean="0">
                            <a:solidFill>
                              <a:srgbClr val="00B050"/>
                            </a:solidFill>
                            <a:latin typeface="Cambria Math" panose="02040503050406030204" pitchFamily="18" charset="0"/>
                            <a:cs typeface="Times New Roman" panose="02020603050405020304" pitchFamily="18" charset="0"/>
                          </a:rPr>
                          <m:t>𝟗</m:t>
                        </m:r>
                      </m:den>
                    </m:f>
                    <m:r>
                      <m:rPr>
                        <m:nor/>
                      </m:rPr>
                      <a:rPr lang="en-US" sz="2200" b="1" dirty="0">
                        <a:solidFill>
                          <a:srgbClr val="00B050"/>
                        </a:solidFill>
                        <a:latin typeface="Times New Roman" panose="02020603050405020304" pitchFamily="18" charset="0"/>
                        <a:cs typeface="Times New Roman" panose="02020603050405020304" pitchFamily="18" charset="0"/>
                      </a:rPr>
                      <m:t> = </m:t>
                    </m:r>
                    <m:f>
                      <m:fPr>
                        <m:ctrlPr>
                          <a:rPr lang="en-US" sz="2200" b="1" i="1">
                            <a:solidFill>
                              <a:srgbClr val="00B050"/>
                            </a:solidFill>
                            <a:latin typeface="Cambria Math" panose="02040503050406030204" pitchFamily="18" charset="0"/>
                            <a:cs typeface="Times New Roman" panose="02020603050405020304" pitchFamily="18" charset="0"/>
                          </a:rPr>
                        </m:ctrlPr>
                      </m:fPr>
                      <m:num>
                        <m:sSub>
                          <m:sSubPr>
                            <m:ctrlPr>
                              <a:rPr lang="en-US" sz="2200" b="1" i="1">
                                <a:solidFill>
                                  <a:srgbClr val="00B050"/>
                                </a:solidFill>
                                <a:latin typeface="Cambria Math" panose="02040503050406030204" pitchFamily="18" charset="0"/>
                                <a:cs typeface="Times New Roman" panose="02020603050405020304" pitchFamily="18" charset="0"/>
                              </a:rPr>
                            </m:ctrlPr>
                          </m:sSubPr>
                          <m:e>
                            <m:r>
                              <a:rPr lang="en-US" sz="2200" b="1" i="1" smtClean="0">
                                <a:solidFill>
                                  <a:srgbClr val="00B050"/>
                                </a:solidFill>
                                <a:latin typeface="Cambria Math" panose="02040503050406030204" pitchFamily="18" charset="0"/>
                                <a:cs typeface="Times New Roman" panose="02020603050405020304" pitchFamily="18" charset="0"/>
                              </a:rPr>
                              <m:t>𝒍</m:t>
                            </m:r>
                          </m:e>
                          <m:sub>
                            <m:r>
                              <a:rPr lang="en-US" sz="2200" b="1" i="1">
                                <a:solidFill>
                                  <a:srgbClr val="00B050"/>
                                </a:solidFill>
                                <a:latin typeface="Cambria Math" panose="02040503050406030204" pitchFamily="18" charset="0"/>
                                <a:cs typeface="Times New Roman" panose="02020603050405020304" pitchFamily="18" charset="0"/>
                              </a:rPr>
                              <m:t>𝟐</m:t>
                            </m:r>
                          </m:sub>
                        </m:sSub>
                      </m:num>
                      <m:den>
                        <m:r>
                          <a:rPr lang="en-US" sz="2200" b="1" i="1" smtClean="0">
                            <a:solidFill>
                              <a:srgbClr val="00B050"/>
                            </a:solidFill>
                            <a:latin typeface="Cambria Math" panose="02040503050406030204" pitchFamily="18" charset="0"/>
                            <a:cs typeface="Times New Roman" panose="02020603050405020304" pitchFamily="18" charset="0"/>
                          </a:rPr>
                          <m:t>𝟒𝟎</m:t>
                        </m:r>
                      </m:den>
                    </m:f>
                  </m:oMath>
                </a14:m>
                <a:endParaRPr lang="vi-VN" sz="22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4" name="Hình chữ nhật 33"/>
              <p:cNvSpPr>
                <a:spLocks noRot="1" noChangeAspect="1" noMove="1" noResize="1" noEditPoints="1" noAdjustHandles="1" noChangeArrowheads="1" noChangeShapeType="1" noTextEdit="1"/>
              </p:cNvSpPr>
              <p:nvPr/>
            </p:nvSpPr>
            <p:spPr>
              <a:xfrm>
                <a:off x="2630757" y="5288586"/>
                <a:ext cx="1774268" cy="628185"/>
              </a:xfrm>
              <a:prstGeom prst="rect">
                <a:avLst/>
              </a:prstGeom>
              <a:blipFill rotWithShape="0">
                <a:blip r:embed="rId6"/>
                <a:stretch>
                  <a:fillRect l="-4467"/>
                </a:stretch>
              </a:blipFill>
            </p:spPr>
            <p:txBody>
              <a:bodyPr/>
              <a:lstStyle/>
              <a:p>
                <a:r>
                  <a:rPr lang="vi-VN">
                    <a:noFill/>
                  </a:rPr>
                  <a:t> </a:t>
                </a:r>
              </a:p>
            </p:txBody>
          </p:sp>
        </mc:Fallback>
      </mc:AlternateContent>
      <p:sp>
        <p:nvSpPr>
          <p:cNvPr id="35" name="Hình chữ nhật 34"/>
          <p:cNvSpPr/>
          <p:nvPr/>
        </p:nvSpPr>
        <p:spPr>
          <a:xfrm>
            <a:off x="4815537" y="5385274"/>
            <a:ext cx="1930337" cy="430887"/>
          </a:xfrm>
          <a:prstGeom prst="rect">
            <a:avLst/>
          </a:prstGeom>
        </p:spPr>
        <p:txBody>
          <a:bodyPr wrap="none">
            <a:spAutoFit/>
          </a:bodyPr>
          <a:lstStyle/>
          <a:p>
            <a:r>
              <a:rPr lang="en-US" sz="2200" b="1" dirty="0" smtClean="0">
                <a:solidFill>
                  <a:srgbClr val="00B050"/>
                </a:solidFill>
                <a:latin typeface="Times New Roman" panose="02020603050405020304" pitchFamily="18" charset="0"/>
                <a:cs typeface="Times New Roman" panose="02020603050405020304" pitchFamily="18" charset="0"/>
              </a:rPr>
              <a:t>↔ l</a:t>
            </a:r>
            <a:r>
              <a:rPr lang="en-US" sz="2200" b="1" baseline="-25000" dirty="0" smtClean="0">
                <a:solidFill>
                  <a:srgbClr val="00B050"/>
                </a:solidFill>
                <a:latin typeface="Times New Roman" panose="02020603050405020304" pitchFamily="18" charset="0"/>
                <a:cs typeface="Times New Roman" panose="02020603050405020304" pitchFamily="18" charset="0"/>
              </a:rPr>
              <a:t>2</a:t>
            </a:r>
            <a:r>
              <a:rPr lang="en-US" sz="2200" b="1" dirty="0" smtClean="0">
                <a:solidFill>
                  <a:srgbClr val="00B050"/>
                </a:solidFill>
                <a:latin typeface="Times New Roman" panose="02020603050405020304" pitchFamily="18" charset="0"/>
                <a:cs typeface="Times New Roman" panose="02020603050405020304" pitchFamily="18" charset="0"/>
              </a:rPr>
              <a:t>= 21,6 (m)</a:t>
            </a:r>
            <a:endParaRPr lang="vi-VN" sz="2200" b="1" dirty="0">
              <a:solidFill>
                <a:srgbClr val="00B050"/>
              </a:solidFill>
              <a:latin typeface="Times New Roman" panose="02020603050405020304" pitchFamily="18" charset="0"/>
              <a:cs typeface="Times New Roman" panose="02020603050405020304" pitchFamily="18" charset="0"/>
            </a:endParaRPr>
          </a:p>
        </p:txBody>
      </p:sp>
      <p:sp>
        <p:nvSpPr>
          <p:cNvPr id="36" name="Hình chữ nhật 35"/>
          <p:cNvSpPr/>
          <p:nvPr/>
        </p:nvSpPr>
        <p:spPr>
          <a:xfrm>
            <a:off x="1185773" y="6083655"/>
            <a:ext cx="10177822" cy="430887"/>
          </a:xfrm>
          <a:prstGeom prst="rect">
            <a:avLst/>
          </a:prstGeom>
        </p:spPr>
        <p:txBody>
          <a:bodyPr wrap="square">
            <a:spAutoFit/>
          </a:bodyPr>
          <a:lstStyle/>
          <a:p>
            <a:pPr algn="just"/>
            <a:r>
              <a:rPr lang="en-US" sz="2200" b="1" dirty="0" err="1" smtClean="0">
                <a:solidFill>
                  <a:srgbClr val="00B050"/>
                </a:solidFill>
                <a:latin typeface="Times New Roman" panose="02020603050405020304" pitchFamily="18" charset="0"/>
                <a:cs typeface="Times New Roman" panose="02020603050405020304" pitchFamily="18" charset="0"/>
              </a:rPr>
              <a:t>Vậy</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dây</a:t>
            </a:r>
            <a:r>
              <a:rPr lang="en-US" sz="2200" b="1" dirty="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nhôm</a:t>
            </a:r>
            <a:r>
              <a:rPr lang="en-US" sz="2200" b="1" dirty="0" smtClean="0">
                <a:solidFill>
                  <a:srgbClr val="00B050"/>
                </a:solidFill>
                <a:latin typeface="Times New Roman" panose="02020603050405020304" pitchFamily="18" charset="0"/>
                <a:cs typeface="Times New Roman" panose="02020603050405020304" pitchFamily="18" charset="0"/>
              </a:rPr>
              <a:t> 2 </a:t>
            </a:r>
            <a:r>
              <a:rPr lang="en-US" sz="2200" b="1" dirty="0" err="1" smtClean="0">
                <a:solidFill>
                  <a:srgbClr val="00B050"/>
                </a:solidFill>
                <a:latin typeface="Times New Roman" panose="02020603050405020304" pitchFamily="18" charset="0"/>
                <a:cs typeface="Times New Roman" panose="02020603050405020304" pitchFamily="18" charset="0"/>
              </a:rPr>
              <a:t>có</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chiều</a:t>
            </a:r>
            <a:r>
              <a:rPr lang="en-US" sz="2200" b="1" dirty="0" smtClean="0">
                <a:solidFill>
                  <a:srgbClr val="00B050"/>
                </a:solidFill>
                <a:latin typeface="Times New Roman" panose="02020603050405020304" pitchFamily="18" charset="0"/>
                <a:cs typeface="Times New Roman" panose="02020603050405020304" pitchFamily="18" charset="0"/>
              </a:rPr>
              <a:t> </a:t>
            </a:r>
            <a:r>
              <a:rPr lang="en-US" sz="2200" b="1" dirty="0" err="1" smtClean="0">
                <a:solidFill>
                  <a:srgbClr val="00B050"/>
                </a:solidFill>
                <a:latin typeface="Times New Roman" panose="02020603050405020304" pitchFamily="18" charset="0"/>
                <a:cs typeface="Times New Roman" panose="02020603050405020304" pitchFamily="18" charset="0"/>
              </a:rPr>
              <a:t>dài</a:t>
            </a:r>
            <a:r>
              <a:rPr lang="en-US" sz="2200" b="1" dirty="0" smtClean="0">
                <a:solidFill>
                  <a:srgbClr val="00B050"/>
                </a:solidFill>
                <a:latin typeface="Times New Roman" panose="02020603050405020304" pitchFamily="18" charset="0"/>
                <a:cs typeface="Times New Roman" panose="02020603050405020304" pitchFamily="18" charset="0"/>
              </a:rPr>
              <a:t>: l</a:t>
            </a:r>
            <a:r>
              <a:rPr lang="en-US" sz="2200" b="1" baseline="-25000" dirty="0" smtClean="0">
                <a:solidFill>
                  <a:srgbClr val="00B050"/>
                </a:solidFill>
                <a:latin typeface="Times New Roman" panose="02020603050405020304" pitchFamily="18" charset="0"/>
                <a:cs typeface="Times New Roman" panose="02020603050405020304" pitchFamily="18" charset="0"/>
              </a:rPr>
              <a:t>2</a:t>
            </a:r>
            <a:r>
              <a:rPr lang="en-US" sz="2200" b="1" dirty="0">
                <a:solidFill>
                  <a:srgbClr val="00B050"/>
                </a:solidFill>
                <a:latin typeface="Times New Roman" panose="02020603050405020304" pitchFamily="18" charset="0"/>
                <a:cs typeface="Times New Roman" panose="02020603050405020304" pitchFamily="18" charset="0"/>
              </a:rPr>
              <a:t>= </a:t>
            </a:r>
            <a:r>
              <a:rPr lang="en-US" sz="2200" b="1" dirty="0" smtClean="0">
                <a:solidFill>
                  <a:srgbClr val="00B050"/>
                </a:solidFill>
                <a:latin typeface="Times New Roman" panose="02020603050405020304" pitchFamily="18" charset="0"/>
                <a:cs typeface="Times New Roman" panose="02020603050405020304" pitchFamily="18" charset="0"/>
              </a:rPr>
              <a:t>1,2821,6 m</a:t>
            </a:r>
            <a:endParaRPr lang="vi-VN" sz="22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342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arn(inVertical)">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barn(inVertical)">
                                      <p:cBhvr>
                                        <p:cTn id="68" dur="500"/>
                                        <p:tgtEl>
                                          <p:spTgt spid="33"/>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barn(inVertical)">
                                      <p:cBhvr>
                                        <p:cTn id="73" dur="500"/>
                                        <p:tgtEl>
                                          <p:spTgt spid="18"/>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barn(inVertical)">
                                      <p:cBhvr>
                                        <p:cTn id="78" dur="500"/>
                                        <p:tgtEl>
                                          <p:spTgt spid="19"/>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barn(inVertical)">
                                      <p:cBhvr>
                                        <p:cTn id="83" dur="500"/>
                                        <p:tgtEl>
                                          <p:spTgt spid="32"/>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barn(inVertical)">
                                      <p:cBhvr>
                                        <p:cTn id="88" dur="500"/>
                                        <p:tgtEl>
                                          <p:spTgt spid="17"/>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barn(inVertical)">
                                      <p:cBhvr>
                                        <p:cTn id="93" dur="500"/>
                                        <p:tgtEl>
                                          <p:spTgt spid="34"/>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barn(inVertical)">
                                      <p:cBhvr>
                                        <p:cTn id="98" dur="500"/>
                                        <p:tgtEl>
                                          <p:spTgt spid="35"/>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barn(inVertical)">
                                      <p:cBhvr>
                                        <p:cTn id="10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pPr algn="just"/>
            <a:r>
              <a:rPr lang="vi-VN" b="1" dirty="0">
                <a:latin typeface="+mj-lt"/>
              </a:rPr>
              <a:t> </a:t>
            </a:r>
            <a:r>
              <a:rPr lang="en-US" sz="2400" b="1" dirty="0" smtClean="0">
                <a:solidFill>
                  <a:srgbClr val="FF0000"/>
                </a:solidFill>
                <a:latin typeface="Times New Roman" panose="02020603050405020304" pitchFamily="18" charset="0"/>
                <a:cs typeface="Times New Roman" panose="02020603050405020304" pitchFamily="18" charset="0"/>
              </a:rPr>
              <a:t>8.2: </a:t>
            </a:r>
            <a:r>
              <a:rPr lang="vi-VN" sz="2400" b="1" dirty="0" smtClean="0">
                <a:latin typeface="+mj-lt"/>
              </a:rPr>
              <a:t>Hai </a:t>
            </a:r>
            <a:r>
              <a:rPr lang="vi-VN" sz="2400" b="1" dirty="0">
                <a:latin typeface="+mj-lt"/>
              </a:rPr>
              <a:t>dây dẫn bằng nhôm có chiều dài, tiết diện và điện trở tương ứng là l</a:t>
            </a:r>
            <a:r>
              <a:rPr lang="vi-VN" sz="2400" b="1" baseline="-25000" dirty="0">
                <a:latin typeface="+mj-lt"/>
              </a:rPr>
              <a:t>1</a:t>
            </a:r>
            <a:r>
              <a:rPr lang="vi-VN" sz="2400" b="1" dirty="0">
                <a:latin typeface="+mj-lt"/>
              </a:rPr>
              <a:t>, S</a:t>
            </a:r>
            <a:r>
              <a:rPr lang="vi-VN" sz="2400" b="1" baseline="-25000" dirty="0">
                <a:latin typeface="+mj-lt"/>
              </a:rPr>
              <a:t>1</a:t>
            </a:r>
            <a:r>
              <a:rPr lang="vi-VN" sz="2400" b="1" dirty="0">
                <a:latin typeface="+mj-lt"/>
              </a:rPr>
              <a:t> , R</a:t>
            </a:r>
            <a:r>
              <a:rPr lang="vi-VN" sz="2400" b="1" baseline="-25000" dirty="0">
                <a:latin typeface="+mj-lt"/>
              </a:rPr>
              <a:t>1</a:t>
            </a:r>
            <a:r>
              <a:rPr lang="vi-VN" sz="2400" b="1" dirty="0">
                <a:latin typeface="+mj-lt"/>
              </a:rPr>
              <a:t> và l</a:t>
            </a:r>
            <a:r>
              <a:rPr lang="vi-VN" sz="2400" b="1" baseline="-25000" dirty="0">
                <a:latin typeface="+mj-lt"/>
              </a:rPr>
              <a:t>2</a:t>
            </a:r>
            <a:r>
              <a:rPr lang="vi-VN" sz="2400" b="1" dirty="0">
                <a:latin typeface="+mj-lt"/>
              </a:rPr>
              <a:t> , S</a:t>
            </a:r>
            <a:r>
              <a:rPr lang="vi-VN" sz="2400" b="1" baseline="-25000" dirty="0">
                <a:latin typeface="+mj-lt"/>
              </a:rPr>
              <a:t>2</a:t>
            </a:r>
            <a:r>
              <a:rPr lang="vi-VN" sz="2400" b="1" dirty="0">
                <a:latin typeface="+mj-lt"/>
              </a:rPr>
              <a:t> , R</a:t>
            </a:r>
            <a:r>
              <a:rPr lang="vi-VN" sz="2400" b="1" baseline="-25000" dirty="0">
                <a:latin typeface="+mj-lt"/>
              </a:rPr>
              <a:t>2</a:t>
            </a:r>
            <a:r>
              <a:rPr lang="vi-VN" sz="2400" b="1" dirty="0">
                <a:latin typeface="+mj-lt"/>
              </a:rPr>
              <a:t>. Biết l</a:t>
            </a:r>
            <a:r>
              <a:rPr lang="vi-VN" sz="2400" b="1" baseline="-25000" dirty="0">
                <a:latin typeface="+mj-lt"/>
              </a:rPr>
              <a:t>1</a:t>
            </a:r>
            <a:r>
              <a:rPr lang="vi-VN" sz="2400" b="1" dirty="0">
                <a:latin typeface="+mj-lt"/>
              </a:rPr>
              <a:t> = 4l</a:t>
            </a:r>
            <a:r>
              <a:rPr lang="vi-VN" sz="2400" b="1" baseline="-25000" dirty="0">
                <a:latin typeface="+mj-lt"/>
              </a:rPr>
              <a:t>2</a:t>
            </a:r>
            <a:r>
              <a:rPr lang="vi-VN" sz="2400" b="1" dirty="0">
                <a:latin typeface="+mj-lt"/>
              </a:rPr>
              <a:t> và S</a:t>
            </a:r>
            <a:r>
              <a:rPr lang="vi-VN" sz="2400" b="1" baseline="-25000" dirty="0">
                <a:latin typeface="+mj-lt"/>
              </a:rPr>
              <a:t>1</a:t>
            </a:r>
            <a:r>
              <a:rPr lang="vi-VN" sz="2400" b="1" dirty="0">
                <a:latin typeface="+mj-lt"/>
              </a:rPr>
              <a:t> = 2S</a:t>
            </a:r>
            <a:r>
              <a:rPr lang="vi-VN" sz="2400" b="1" baseline="-25000" dirty="0">
                <a:latin typeface="+mj-lt"/>
              </a:rPr>
              <a:t>2</a:t>
            </a:r>
            <a:r>
              <a:rPr lang="vi-VN" sz="2400" b="1" dirty="0">
                <a:latin typeface="+mj-lt"/>
              </a:rPr>
              <a:t>. Lập luận nào sau đây về mối quan hệ giữa các điện trở R</a:t>
            </a:r>
            <a:r>
              <a:rPr lang="vi-VN" sz="2400" b="1" baseline="-25000" dirty="0">
                <a:latin typeface="+mj-lt"/>
              </a:rPr>
              <a:t>1</a:t>
            </a:r>
            <a:r>
              <a:rPr lang="vi-VN" sz="2400" b="1" dirty="0">
                <a:latin typeface="+mj-lt"/>
              </a:rPr>
              <a:t> và R</a:t>
            </a:r>
            <a:r>
              <a:rPr lang="vi-VN" sz="2400" b="1" baseline="-25000" dirty="0">
                <a:latin typeface="+mj-lt"/>
              </a:rPr>
              <a:t>2</a:t>
            </a:r>
            <a:r>
              <a:rPr lang="vi-VN" sz="2400" b="1" dirty="0">
                <a:latin typeface="+mj-lt"/>
              </a:rPr>
              <a:t> của hai dây dẫn này là đúng?</a:t>
            </a:r>
            <a:endParaRPr lang="vi-VN" sz="2400" b="1" dirty="0">
              <a:solidFill>
                <a:srgbClr val="000000"/>
              </a:solidFill>
              <a:latin typeface="+mj-lt"/>
              <a:cs typeface="Times New Roman" panose="02020603050405020304" pitchFamily="18" charset="0"/>
            </a:endParaRPr>
          </a:p>
        </p:txBody>
      </p:sp>
      <p:sp>
        <p:nvSpPr>
          <p:cNvPr id="9" name="Nút Hành động: Kết thúc 8">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 name="Rectangle 1"/>
          <p:cNvSpPr/>
          <p:nvPr/>
        </p:nvSpPr>
        <p:spPr>
          <a:xfrm>
            <a:off x="1118039" y="2274838"/>
            <a:ext cx="10217427" cy="3046988"/>
          </a:xfrm>
          <a:prstGeom prst="rect">
            <a:avLst/>
          </a:prstGeom>
        </p:spPr>
        <p:txBody>
          <a:bodyPr wrap="square">
            <a:spAutoFit/>
          </a:bodyPr>
          <a:lstStyle/>
          <a:p>
            <a:pPr marL="30480" marR="30480" algn="just">
              <a:spcAft>
                <a:spcPts val="0"/>
              </a:spcAft>
            </a:pP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Chiều dài lớn gấp 4, tiết diện lớn gấp 2 thì điện trở lớn gấp 4.2 = 8 lần, vậy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8R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spcAft>
                <a:spcPts val="0"/>
              </a:spcAft>
            </a:pP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Chiều dài lớn gấp 4 thì tiết diện nhỏ hơn 4 lần, tiết diện lớn gấp 2 lần thì điện trở lớn gấp 2 lần, vậy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spcAft>
                <a:spcPts val="0"/>
              </a:spcAft>
            </a:pP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Chiều dài lớn gấp 4 thì tiết diện lớn gấp 4 lần, tiết diện lớn gấp 2 lần thì điện trở nhỏ hơn 2 lần, vậy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2R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b="1" dirty="0">
              <a:solidFill>
                <a:srgbClr val="0070C0"/>
              </a:solidFill>
              <a:latin typeface="Times New Roman" panose="02020603050405020304" pitchFamily="18" charset="0"/>
              <a:ea typeface="Times New Roman" panose="02020603050405020304" pitchFamily="18" charset="0"/>
            </a:endParaRPr>
          </a:p>
          <a:p>
            <a:pPr marL="30480" marR="30480" algn="just">
              <a:spcAft>
                <a:spcPts val="0"/>
              </a:spcAft>
            </a:pP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Chiều dài lớn gấp 4, tiết diện lớn gấp 2 thì điện trở nhỏ hơn 4.2 = 8 lần, vậy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R</a:t>
            </a:r>
            <a:r>
              <a:rPr lang="vi-VN" sz="2400" b="1" baseline="-25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/8</a:t>
            </a:r>
            <a:endParaRPr lang="en-US" sz="2400" b="1" dirty="0">
              <a:solidFill>
                <a:srgbClr val="0070C0"/>
              </a:solidFill>
              <a:effectLst/>
              <a:latin typeface="Times New Roman" panose="02020603050405020304" pitchFamily="18" charset="0"/>
              <a:ea typeface="Times New Roman" panose="02020603050405020304" pitchFamily="18" charset="0"/>
            </a:endParaRPr>
          </a:p>
        </p:txBody>
      </p:sp>
      <p:sp>
        <p:nvSpPr>
          <p:cNvPr id="3" name="Hình Bầu dục 2"/>
          <p:cNvSpPr/>
          <p:nvPr/>
        </p:nvSpPr>
        <p:spPr>
          <a:xfrm>
            <a:off x="1118039" y="3686175"/>
            <a:ext cx="482161" cy="485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32185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8.3: </a:t>
            </a:r>
            <a:r>
              <a:rPr lang="en-US" sz="2400" dirty="0" err="1" smtClean="0">
                <a:solidFill>
                  <a:schemeClr val="tx1">
                    <a:lumMod val="95000"/>
                    <a:lumOff val="5000"/>
                  </a:schemeClr>
                </a:solidFill>
                <a:latin typeface="Times New Roman" panose="02020603050405020304" pitchFamily="18" charset="0"/>
                <a:cs typeface="Times New Roman" panose="02020603050405020304" pitchFamily="18" charset="0"/>
              </a:rPr>
              <a:t>Hai</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dây</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bằng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đồng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cùng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chiều</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dài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Dây</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thứ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nhất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tiết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diện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S</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1</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 5 mm</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2</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và</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điện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R</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1</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 8,5 </a:t>
            </a:r>
            <a:r>
              <a:rPr lang="el-GR" sz="2400" dirty="0">
                <a:solidFill>
                  <a:schemeClr val="tx1">
                    <a:lumMod val="95000"/>
                    <a:lumOff val="5000"/>
                  </a:schemeClr>
                </a:solidFill>
                <a:latin typeface="Times New Roman" panose="02020603050405020304" pitchFamily="18" charset="0"/>
                <a:cs typeface="Times New Roman" panose="02020603050405020304" pitchFamily="18" charset="0"/>
              </a:rPr>
              <a:t>Ω .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Dây</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thứ</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hai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tiết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diện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S</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2</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 0,5 mm</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2</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Tính</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điện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R</a:t>
            </a:r>
            <a:r>
              <a:rPr lang="en-US" sz="2400" baseline="-25000" dirty="0">
                <a:solidFill>
                  <a:schemeClr val="tx1">
                    <a:lumMod val="95000"/>
                    <a:lumOff val="5000"/>
                  </a:schemeClr>
                </a:solidFill>
                <a:latin typeface="Times New Roman" panose="02020603050405020304" pitchFamily="18" charset="0"/>
                <a:cs typeface="Times New Roman" panose="02020603050405020304" pitchFamily="18" charset="0"/>
              </a:rPr>
              <a:t>2</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vi-VN" sz="2400" dirty="0">
              <a:solidFill>
                <a:srgbClr val="000000"/>
              </a:solidFill>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 name="Rectangle 1"/>
          <p:cNvSpPr/>
          <p:nvPr/>
        </p:nvSpPr>
        <p:spPr>
          <a:xfrm>
            <a:off x="1118039" y="2014911"/>
            <a:ext cx="2432368" cy="2858539"/>
          </a:xfrm>
          <a:prstGeom prst="rect">
            <a:avLst/>
          </a:prstGeom>
        </p:spPr>
        <p:txBody>
          <a:bodyPr wrap="square">
            <a:spAutoFit/>
          </a:bodyPr>
          <a:lstStyle/>
          <a:p>
            <a:pPr marL="30480" marR="30480">
              <a:lnSpc>
                <a:spcPct val="107000"/>
              </a:lnSpc>
              <a:spcAft>
                <a:spcPts val="0"/>
              </a:spcAft>
            </a:pPr>
            <a:r>
              <a:rPr lang="vi-VN" sz="2400" b="1"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Tóm tắt:</a:t>
            </a:r>
            <a:endParaRPr lang="en-US" sz="2400" b="1" dirty="0">
              <a:solidFill>
                <a:schemeClr val="accent6">
                  <a:lumMod val="75000"/>
                </a:schemeClr>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đồng</a:t>
            </a:r>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nSpc>
                <a:spcPct val="107000"/>
              </a:lnSpc>
              <a:spcAft>
                <a:spcPts val="0"/>
              </a:spcAft>
            </a:pP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chiều</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dài</a:t>
            </a:r>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=8,5Ω</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a:t>
            </a:r>
            <a:r>
              <a:rPr lang="vi-VN" sz="2400" b="1"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5mm</a:t>
            </a:r>
            <a:r>
              <a:rPr lang="vi-VN" sz="2400" b="1" baseline="30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b="1" dirty="0">
              <a:solidFill>
                <a:srgbClr val="00B050"/>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a:t>
            </a:r>
            <a:r>
              <a:rPr lang="vi-VN" sz="24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 0,5mm</a:t>
            </a:r>
            <a:r>
              <a:rPr lang="vi-VN" sz="2400" b="1" baseline="30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400" b="1" baseline="-25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endParaRPr lang="en-US" sz="2400" b="1"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9" name="Rectangle 5"/>
          <p:cNvSpPr>
            <a:spLocks noChangeArrowheads="1"/>
          </p:cNvSpPr>
          <p:nvPr/>
        </p:nvSpPr>
        <p:spPr bwMode="auto">
          <a:xfrm>
            <a:off x="3295510" y="2492799"/>
            <a:ext cx="78755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400" b="1" i="0" u="none" strike="noStrike" cap="none" normalizeH="0" baseline="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Vì</a:t>
            </a:r>
            <a:r>
              <a:rPr kumimoji="0" lang="vi-VN" altLang="en-US"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cùng</a:t>
            </a:r>
            <a:r>
              <a:rPr kumimoji="0" lang="en-US" altLang="en-US" sz="2400" b="1" i="0" u="none" strike="noStrike" cap="none" normalizeH="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en-US" sz="2400" b="1" i="0" u="none" strike="noStrike" cap="none" normalizeH="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là</a:t>
            </a:r>
            <a:r>
              <a:rPr kumimoji="0" lang="en-US" altLang="en-US" sz="2400" b="1" i="0" u="none" strike="noStrike" cap="none" normalizeH="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en-US" sz="2400" b="1" i="0" u="none" strike="noStrike" cap="none" normalizeH="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dây</a:t>
            </a:r>
            <a:r>
              <a:rPr kumimoji="0" lang="en-US" altLang="en-US" sz="2400" b="1" i="0" u="none" strike="noStrike" cap="none" normalizeH="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vi-VN" altLang="en-US" sz="2400" b="1" i="0" u="none" strike="noStrike" cap="none" normalizeH="0" baseline="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đồng</a:t>
            </a:r>
            <a:r>
              <a:rPr kumimoji="0" lang="en-US" altLang="en-US"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vi-VN" altLang="en-US"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vi-VN" altLang="en-US" sz="2400" b="1" i="0" u="none" strike="noStrike" cap="none" normalizeH="0" baseline="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cùng</a:t>
            </a:r>
            <a:r>
              <a:rPr kumimoji="0" lang="vi-VN" altLang="en-US"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chiều dài nên ta </a:t>
            </a:r>
            <a:r>
              <a:rPr kumimoji="0" lang="vi-VN" altLang="en-US" sz="2400" b="1" i="0" u="none" strike="noStrike" cap="none" normalizeH="0" baseline="0" dirty="0" err="1"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có</a:t>
            </a:r>
            <a:r>
              <a:rPr kumimoji="0" lang="vi-VN" altLang="en-US"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US" altLang="en-US" sz="2400" b="1" i="0" u="none" strike="noStrike" cap="none" normalizeH="0" baseline="0" dirty="0" smtClean="0">
              <a:ln>
                <a:noFill/>
              </a:ln>
              <a:solidFill>
                <a:srgbClr val="00B050"/>
              </a:solidFill>
              <a:effectLst/>
            </a:endParaRPr>
          </a:p>
        </p:txBody>
      </p:sp>
      <mc:AlternateContent xmlns:mc="http://schemas.openxmlformats.org/markup-compatibility/2006" xmlns:a14="http://schemas.microsoft.com/office/drawing/2010/main">
        <mc:Choice Requires="a14">
          <p:sp>
            <p:nvSpPr>
              <p:cNvPr id="16" name="Hình chữ nhật 28"/>
              <p:cNvSpPr/>
              <p:nvPr/>
            </p:nvSpPr>
            <p:spPr>
              <a:xfrm>
                <a:off x="3550407" y="2984280"/>
                <a:ext cx="1643269" cy="862416"/>
              </a:xfrm>
              <a:prstGeom prst="rect">
                <a:avLst/>
              </a:prstGeom>
            </p:spPr>
            <p:txBody>
              <a:bodyPr wrap="square">
                <a:spAutoFit/>
              </a:bodyPr>
              <a:lstStyle/>
              <a:p>
                <a:pPr algn="just"/>
                <a14:m>
                  <m:oMath xmlns:m="http://schemas.openxmlformats.org/officeDocument/2006/math">
                    <m:f>
                      <m:fPr>
                        <m:ctrlPr>
                          <a:rPr lang="en-US" sz="3200" b="1" i="1" smtClean="0">
                            <a:solidFill>
                              <a:srgbClr val="FF0000"/>
                            </a:solidFill>
                            <a:latin typeface="Cambria Math" panose="02040503050406030204" pitchFamily="18" charset="0"/>
                            <a:cs typeface="Times New Roman" panose="02020603050405020304" pitchFamily="18" charset="0"/>
                          </a:rPr>
                        </m:ctrlPr>
                      </m:fPr>
                      <m:num>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𝟏</m:t>
                            </m:r>
                          </m:sub>
                        </m:sSub>
                      </m:num>
                      <m:den>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𝟐</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3200" b="1" i="1">
                            <a:solidFill>
                              <a:srgbClr val="FF0000"/>
                            </a:solidFill>
                            <a:latin typeface="Cambria Math" panose="02040503050406030204" pitchFamily="18" charset="0"/>
                            <a:cs typeface="Times New Roman" panose="02020603050405020304" pitchFamily="18" charset="0"/>
                          </a:rPr>
                        </m:ctrlPr>
                      </m:fPr>
                      <m:num>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𝑺</m:t>
                            </m:r>
                          </m:e>
                          <m:sub>
                            <m:r>
                              <a:rPr lang="en-US" sz="3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𝑺</m:t>
                            </m:r>
                          </m:e>
                          <m:sub>
                            <m:r>
                              <a:rPr lang="en-US" sz="3200" b="1" i="1" smtClean="0">
                                <a:solidFill>
                                  <a:srgbClr val="FF0000"/>
                                </a:solidFill>
                                <a:latin typeface="Cambria Math" panose="02040503050406030204" pitchFamily="18" charset="0"/>
                                <a:cs typeface="Times New Roman" panose="02020603050405020304" pitchFamily="18" charset="0"/>
                              </a:rPr>
                              <m:t>𝟏</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a:t>
                </a:r>
                <a:endParaRPr lang="en-US" sz="3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6" name="Hình chữ nhật 28"/>
              <p:cNvSpPr>
                <a:spLocks noRot="1" noChangeAspect="1" noMove="1" noResize="1" noEditPoints="1" noAdjustHandles="1" noChangeArrowheads="1" noChangeShapeType="1" noTextEdit="1"/>
              </p:cNvSpPr>
              <p:nvPr/>
            </p:nvSpPr>
            <p:spPr>
              <a:xfrm>
                <a:off x="3550407" y="2984280"/>
                <a:ext cx="1643269" cy="862416"/>
              </a:xfrm>
              <a:prstGeom prst="rect">
                <a:avLst/>
              </a:prstGeom>
              <a:blipFill rotWithShape="0">
                <a:blip r:embed="rId3"/>
                <a:stretch>
                  <a:fillRect b="-2837"/>
                </a:stretch>
              </a:blipFill>
            </p:spPr>
            <p:txBody>
              <a:bodyPr/>
              <a:lstStyle/>
              <a:p>
                <a:r>
                  <a:rPr lang="vi-VN">
                    <a:noFill/>
                  </a:rPr>
                  <a:t> </a:t>
                </a:r>
              </a:p>
            </p:txBody>
          </p:sp>
        </mc:Fallback>
      </mc:AlternateContent>
      <p:cxnSp>
        <p:nvCxnSpPr>
          <p:cNvPr id="4" name="Đường nối Thẳng 3"/>
          <p:cNvCxnSpPr/>
          <p:nvPr/>
        </p:nvCxnSpPr>
        <p:spPr>
          <a:xfrm>
            <a:off x="3295510" y="1914313"/>
            <a:ext cx="0" cy="4943687"/>
          </a:xfrm>
          <a:prstGeom prst="line">
            <a:avLst/>
          </a:prstGeom>
          <a:ln w="28575"/>
        </p:spPr>
        <p:style>
          <a:lnRef idx="1">
            <a:schemeClr val="dk1"/>
          </a:lnRef>
          <a:fillRef idx="0">
            <a:schemeClr val="dk1"/>
          </a:fillRef>
          <a:effectRef idx="0">
            <a:schemeClr val="dk1"/>
          </a:effectRef>
          <a:fontRef idx="minor">
            <a:schemeClr val="tx1"/>
          </a:fontRef>
        </p:style>
      </p:cxnSp>
      <p:sp>
        <p:nvSpPr>
          <p:cNvPr id="11" name="Hình chữ nhật 10"/>
          <p:cNvSpPr/>
          <p:nvPr/>
        </p:nvSpPr>
        <p:spPr>
          <a:xfrm>
            <a:off x="3355789" y="2031775"/>
            <a:ext cx="867545" cy="461665"/>
          </a:xfrm>
          <a:prstGeom prst="rect">
            <a:avLst/>
          </a:prstGeom>
        </p:spPr>
        <p:txBody>
          <a:bodyPr wrap="none">
            <a:spAutoFit/>
          </a:bodyPr>
          <a:lstStyle/>
          <a:p>
            <a:pPr lvl="0" eaLnBrk="0" fontAlgn="base" hangingPunct="0">
              <a:spcBef>
                <a:spcPct val="0"/>
              </a:spcBef>
              <a:spcAft>
                <a:spcPct val="0"/>
              </a:spcAft>
            </a:pPr>
            <a:r>
              <a:rPr lang="en-US" altLang="en-US" sz="24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G</a:t>
            </a:r>
            <a:r>
              <a:rPr lang="vi-VN" altLang="en-US" sz="2400" b="1" dirty="0" err="1">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iải</a:t>
            </a:r>
            <a:r>
              <a:rPr lang="vi-VN" altLang="en-US" sz="24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
        <p:nvSpPr>
          <p:cNvPr id="14" name="Hình chữ nhật 13"/>
          <p:cNvSpPr/>
          <p:nvPr/>
        </p:nvSpPr>
        <p:spPr>
          <a:xfrm>
            <a:off x="3355789" y="3996604"/>
            <a:ext cx="6995808" cy="523220"/>
          </a:xfrm>
          <a:prstGeom prst="rect">
            <a:avLst/>
          </a:prstGeom>
        </p:spPr>
        <p:txBody>
          <a:bodyPr wrap="square">
            <a:spAutoFit/>
          </a:bodyPr>
          <a:lstStyle/>
          <a:p>
            <a:pPr algn="just"/>
            <a:r>
              <a:rPr lang="en-US" sz="2800" b="1" dirty="0" err="1" smtClean="0">
                <a:solidFill>
                  <a:srgbClr val="00B050"/>
                </a:solidFill>
                <a:latin typeface="Times New Roman" panose="02020603050405020304" pitchFamily="18" charset="0"/>
                <a:cs typeface="Times New Roman" panose="02020603050405020304" pitchFamily="18" charset="0"/>
              </a:rPr>
              <a:t>Vậy</a:t>
            </a:r>
            <a:r>
              <a:rPr lang="en-US" sz="2800" b="1" dirty="0" smtClean="0">
                <a:solidFill>
                  <a:srgbClr val="00B050"/>
                </a:solidFill>
                <a:latin typeface="Times New Roman" panose="02020603050405020304" pitchFamily="18" charset="0"/>
                <a:cs typeface="Times New Roman" panose="02020603050405020304" pitchFamily="18" charset="0"/>
              </a:rPr>
              <a:t>:</a:t>
            </a:r>
            <a:r>
              <a:rPr lang="en-US" sz="2800" b="1" dirty="0" smtClean="0">
                <a:solidFill>
                  <a:srgbClr val="00B050"/>
                </a:solidFill>
                <a:latin typeface="+mj-lt"/>
              </a:rPr>
              <a:t> </a:t>
            </a:r>
            <a:r>
              <a:rPr lang="vi-VN" sz="2800" b="1" dirty="0" err="1" smtClean="0">
                <a:solidFill>
                  <a:srgbClr val="00B050"/>
                </a:solidFill>
                <a:latin typeface="+mj-lt"/>
              </a:rPr>
              <a:t>Điện</a:t>
            </a:r>
            <a:r>
              <a:rPr lang="vi-VN" sz="2800" b="1" dirty="0" smtClean="0">
                <a:solidFill>
                  <a:srgbClr val="00B050"/>
                </a:solidFill>
                <a:latin typeface="+mj-lt"/>
              </a:rPr>
              <a:t> </a:t>
            </a:r>
            <a:r>
              <a:rPr lang="vi-VN" sz="2800" b="1" dirty="0" err="1">
                <a:solidFill>
                  <a:srgbClr val="00B050"/>
                </a:solidFill>
                <a:latin typeface="+mj-lt"/>
              </a:rPr>
              <a:t>trở</a:t>
            </a:r>
            <a:r>
              <a:rPr lang="vi-VN" sz="2800" b="1" dirty="0">
                <a:solidFill>
                  <a:srgbClr val="00B050"/>
                </a:solidFill>
                <a:latin typeface="+mj-lt"/>
              </a:rPr>
              <a:t> </a:t>
            </a:r>
            <a:r>
              <a:rPr lang="vi-VN" sz="2800" b="1" dirty="0" err="1">
                <a:solidFill>
                  <a:srgbClr val="00B050"/>
                </a:solidFill>
                <a:latin typeface="+mj-lt"/>
              </a:rPr>
              <a:t>của</a:t>
            </a:r>
            <a:r>
              <a:rPr lang="vi-VN" sz="2800" b="1" dirty="0">
                <a:solidFill>
                  <a:srgbClr val="00B050"/>
                </a:solidFill>
                <a:latin typeface="+mj-lt"/>
              </a:rPr>
              <a:t> dây </a:t>
            </a:r>
            <a:r>
              <a:rPr lang="vi-VN" sz="2800" b="1" dirty="0" err="1">
                <a:solidFill>
                  <a:srgbClr val="00B050"/>
                </a:solidFill>
                <a:latin typeface="+mj-lt"/>
              </a:rPr>
              <a:t>thứ</a:t>
            </a:r>
            <a:r>
              <a:rPr lang="vi-VN" sz="2800" b="1" dirty="0">
                <a:solidFill>
                  <a:srgbClr val="00B050"/>
                </a:solidFill>
                <a:latin typeface="+mj-lt"/>
              </a:rPr>
              <a:t> </a:t>
            </a:r>
            <a:r>
              <a:rPr lang="en-US" sz="2800" b="1" dirty="0" err="1" smtClean="0">
                <a:solidFill>
                  <a:srgbClr val="00B050"/>
                </a:solidFill>
                <a:latin typeface="Times New Roman" panose="02020603050405020304" pitchFamily="18" charset="0"/>
                <a:cs typeface="Times New Roman" panose="02020603050405020304" pitchFamily="18" charset="0"/>
              </a:rPr>
              <a:t>hai</a:t>
            </a:r>
            <a:r>
              <a:rPr lang="en-US" sz="2800" b="1" dirty="0" smtClean="0">
                <a:solidFill>
                  <a:srgbClr val="00B050"/>
                </a:solidFill>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R</a:t>
            </a:r>
            <a:r>
              <a:rPr lang="vi-VN" sz="2800" b="1" baseline="-25000" dirty="0">
                <a:solidFill>
                  <a:srgbClr val="00B050"/>
                </a:solidFill>
                <a:latin typeface="Times New Roman" panose="02020603050405020304" pitchFamily="18" charset="0"/>
                <a:cs typeface="Times New Roman" panose="02020603050405020304" pitchFamily="18" charset="0"/>
              </a:rPr>
              <a:t>2</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smtClean="0">
                <a:solidFill>
                  <a:srgbClr val="00B050"/>
                </a:solidFill>
                <a:latin typeface="Times New Roman" panose="02020603050405020304" pitchFamily="18" charset="0"/>
                <a:cs typeface="Times New Roman" panose="02020603050405020304" pitchFamily="18" charset="0"/>
              </a:rPr>
              <a:t>85 </a:t>
            </a:r>
            <a:r>
              <a:rPr lang="el-GR" sz="2800" b="1" dirty="0" smtClean="0">
                <a:solidFill>
                  <a:srgbClr val="00B050"/>
                </a:solidFill>
                <a:latin typeface="Times New Roman" panose="02020603050405020304" pitchFamily="18" charset="0"/>
                <a:cs typeface="Times New Roman" panose="02020603050405020304" pitchFamily="18" charset="0"/>
              </a:rPr>
              <a:t>Ω</a:t>
            </a:r>
            <a:endParaRPr lang="vi-VN" sz="2800" b="1" dirty="0">
              <a:solidFill>
                <a:srgbClr val="00B050"/>
              </a:solidFill>
            </a:endParaRPr>
          </a:p>
        </p:txBody>
      </p:sp>
      <mc:AlternateContent xmlns:mc="http://schemas.openxmlformats.org/markup-compatibility/2006" xmlns:a14="http://schemas.microsoft.com/office/drawing/2010/main">
        <mc:Choice Requires="a14">
          <p:sp>
            <p:nvSpPr>
              <p:cNvPr id="15" name="Hình chữ nhật 14"/>
              <p:cNvSpPr/>
              <p:nvPr/>
            </p:nvSpPr>
            <p:spPr>
              <a:xfrm>
                <a:off x="4978436" y="3046156"/>
                <a:ext cx="1875257" cy="772391"/>
              </a:xfrm>
              <a:prstGeom prst="rect">
                <a:avLst/>
              </a:prstGeom>
            </p:spPr>
            <p:txBody>
              <a:bodyPr wrap="none">
                <a:spAutoFit/>
              </a:bodyPr>
              <a:lstStyle/>
              <a:p>
                <a:r>
                  <a:rPr lang="en-US" sz="28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b="1" i="1" smtClean="0">
                            <a:solidFill>
                              <a:srgbClr val="00B050"/>
                            </a:solidFill>
                            <a:latin typeface="Cambria Math" panose="02040503050406030204" pitchFamily="18" charset="0"/>
                            <a:cs typeface="Times New Roman" panose="02020603050405020304" pitchFamily="18" charset="0"/>
                          </a:rPr>
                        </m:ctrlPr>
                      </m:fPr>
                      <m:num>
                        <m:r>
                          <a:rPr lang="en-US" sz="2800" b="1" i="1" smtClean="0">
                            <a:solidFill>
                              <a:srgbClr val="00B050"/>
                            </a:solidFill>
                            <a:latin typeface="Cambria Math" panose="02040503050406030204" pitchFamily="18" charset="0"/>
                            <a:cs typeface="Times New Roman" panose="02020603050405020304" pitchFamily="18" charset="0"/>
                          </a:rPr>
                          <m:t>𝟖</m:t>
                        </m:r>
                        <m:r>
                          <a:rPr lang="en-US" sz="2800" b="1" i="1" smtClean="0">
                            <a:solidFill>
                              <a:srgbClr val="00B050"/>
                            </a:solidFill>
                            <a:latin typeface="Cambria Math" panose="02040503050406030204" pitchFamily="18" charset="0"/>
                            <a:cs typeface="Times New Roman" panose="02020603050405020304" pitchFamily="18" charset="0"/>
                          </a:rPr>
                          <m:t>,</m:t>
                        </m:r>
                        <m:r>
                          <a:rPr lang="en-US" sz="2800" b="1" i="1" smtClean="0">
                            <a:solidFill>
                              <a:srgbClr val="00B050"/>
                            </a:solidFill>
                            <a:latin typeface="Cambria Math" panose="02040503050406030204" pitchFamily="18" charset="0"/>
                            <a:cs typeface="Times New Roman" panose="02020603050405020304" pitchFamily="18" charset="0"/>
                          </a:rPr>
                          <m:t>𝟓</m:t>
                        </m:r>
                      </m:num>
                      <m:den>
                        <m:sSub>
                          <m:sSubPr>
                            <m:ctrlPr>
                              <a:rPr lang="en-US" sz="2800" b="1" i="1">
                                <a:solidFill>
                                  <a:srgbClr val="00B050"/>
                                </a:solidFill>
                                <a:latin typeface="Cambria Math" panose="02040503050406030204" pitchFamily="18" charset="0"/>
                                <a:cs typeface="Times New Roman" panose="02020603050405020304" pitchFamily="18" charset="0"/>
                              </a:rPr>
                            </m:ctrlPr>
                          </m:sSubPr>
                          <m:e>
                            <m:r>
                              <a:rPr lang="en-US" sz="2800" b="1" i="1">
                                <a:solidFill>
                                  <a:srgbClr val="00B050"/>
                                </a:solidFill>
                                <a:latin typeface="Cambria Math" panose="02040503050406030204" pitchFamily="18" charset="0"/>
                                <a:cs typeface="Times New Roman" panose="02020603050405020304" pitchFamily="18" charset="0"/>
                              </a:rPr>
                              <m:t>𝑹</m:t>
                            </m:r>
                          </m:e>
                          <m:sub>
                            <m:r>
                              <a:rPr lang="en-US" sz="2800" b="1" i="1">
                                <a:solidFill>
                                  <a:srgbClr val="00B050"/>
                                </a:solidFill>
                                <a:latin typeface="Cambria Math" panose="02040503050406030204" pitchFamily="18" charset="0"/>
                                <a:cs typeface="Times New Roman" panose="02020603050405020304" pitchFamily="18" charset="0"/>
                              </a:rPr>
                              <m:t>𝟐</m:t>
                            </m:r>
                          </m:sub>
                        </m:sSub>
                      </m:den>
                    </m:f>
                    <m:r>
                      <m:rPr>
                        <m:nor/>
                      </m:rPr>
                      <a:rPr lang="en-US" sz="2800" b="1" dirty="0">
                        <a:solidFill>
                          <a:srgbClr val="00B050"/>
                        </a:solidFill>
                        <a:latin typeface="Times New Roman" panose="02020603050405020304" pitchFamily="18" charset="0"/>
                        <a:cs typeface="Times New Roman" panose="02020603050405020304" pitchFamily="18" charset="0"/>
                      </a:rPr>
                      <m:t> = </m:t>
                    </m:r>
                    <m:f>
                      <m:fPr>
                        <m:ctrlPr>
                          <a:rPr lang="en-US" sz="2800" b="1" i="1">
                            <a:solidFill>
                              <a:srgbClr val="00B050"/>
                            </a:solidFill>
                            <a:latin typeface="Cambria Math" panose="02040503050406030204" pitchFamily="18" charset="0"/>
                            <a:cs typeface="Times New Roman" panose="02020603050405020304" pitchFamily="18" charset="0"/>
                          </a:rPr>
                        </m:ctrlPr>
                      </m:fPr>
                      <m:num>
                        <m:r>
                          <a:rPr lang="en-US" sz="2800" b="1" i="1" smtClean="0">
                            <a:solidFill>
                              <a:srgbClr val="00B050"/>
                            </a:solidFill>
                            <a:latin typeface="Cambria Math" panose="02040503050406030204" pitchFamily="18" charset="0"/>
                            <a:cs typeface="Times New Roman" panose="02020603050405020304" pitchFamily="18" charset="0"/>
                          </a:rPr>
                          <m:t>𝟎</m:t>
                        </m:r>
                        <m:r>
                          <a:rPr lang="en-US" sz="2800" b="1" i="1" smtClean="0">
                            <a:solidFill>
                              <a:srgbClr val="00B050"/>
                            </a:solidFill>
                            <a:latin typeface="Cambria Math" panose="02040503050406030204" pitchFamily="18" charset="0"/>
                            <a:cs typeface="Times New Roman" panose="02020603050405020304" pitchFamily="18" charset="0"/>
                          </a:rPr>
                          <m:t>,</m:t>
                        </m:r>
                        <m:r>
                          <a:rPr lang="en-US" sz="2800" b="1" i="1" smtClean="0">
                            <a:solidFill>
                              <a:srgbClr val="00B050"/>
                            </a:solidFill>
                            <a:latin typeface="Cambria Math" panose="02040503050406030204" pitchFamily="18" charset="0"/>
                            <a:cs typeface="Times New Roman" panose="02020603050405020304" pitchFamily="18" charset="0"/>
                          </a:rPr>
                          <m:t>𝟓</m:t>
                        </m:r>
                      </m:num>
                      <m:den>
                        <m:r>
                          <a:rPr lang="en-US" sz="2800" b="1" i="1" smtClean="0">
                            <a:solidFill>
                              <a:srgbClr val="00B050"/>
                            </a:solidFill>
                            <a:latin typeface="Cambria Math" panose="02040503050406030204" pitchFamily="18" charset="0"/>
                            <a:cs typeface="Times New Roman" panose="02020603050405020304" pitchFamily="18" charset="0"/>
                          </a:rPr>
                          <m:t>𝟓</m:t>
                        </m:r>
                      </m:den>
                    </m:f>
                  </m:oMath>
                </a14:m>
                <a:endParaRPr lang="vi-VN" sz="28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15" name="Hình chữ nhật 14"/>
              <p:cNvSpPr>
                <a:spLocks noRot="1" noChangeAspect="1" noMove="1" noResize="1" noEditPoints="1" noAdjustHandles="1" noChangeArrowheads="1" noChangeShapeType="1" noTextEdit="1"/>
              </p:cNvSpPr>
              <p:nvPr/>
            </p:nvSpPr>
            <p:spPr>
              <a:xfrm>
                <a:off x="4978436" y="3046156"/>
                <a:ext cx="1875257" cy="772391"/>
              </a:xfrm>
              <a:prstGeom prst="rect">
                <a:avLst/>
              </a:prstGeom>
              <a:blipFill rotWithShape="0">
                <a:blip r:embed="rId4"/>
                <a:stretch>
                  <a:fillRect l="-6840" b="-2381"/>
                </a:stretch>
              </a:blipFill>
            </p:spPr>
            <p:txBody>
              <a:bodyPr/>
              <a:lstStyle/>
              <a:p>
                <a:r>
                  <a:rPr lang="vi-VN">
                    <a:noFill/>
                  </a:rPr>
                  <a:t> </a:t>
                </a:r>
              </a:p>
            </p:txBody>
          </p:sp>
        </mc:Fallback>
      </mc:AlternateContent>
      <p:sp>
        <p:nvSpPr>
          <p:cNvPr id="17" name="Hình chữ nhật 16"/>
          <p:cNvSpPr/>
          <p:nvPr/>
        </p:nvSpPr>
        <p:spPr>
          <a:xfrm>
            <a:off x="6907853" y="3101758"/>
            <a:ext cx="2284600" cy="523220"/>
          </a:xfrm>
          <a:prstGeom prst="rect">
            <a:avLst/>
          </a:prstGeom>
        </p:spPr>
        <p:txBody>
          <a:bodyPr wrap="none">
            <a:spAutoFit/>
          </a:bodyPr>
          <a:lstStyle/>
          <a:p>
            <a:r>
              <a:rPr lang="en-US" sz="2800" b="1" dirty="0" smtClean="0">
                <a:solidFill>
                  <a:srgbClr val="00B050"/>
                </a:solidFill>
                <a:latin typeface="Times New Roman" panose="02020603050405020304" pitchFamily="18" charset="0"/>
                <a:cs typeface="Times New Roman" panose="02020603050405020304" pitchFamily="18" charset="0"/>
              </a:rPr>
              <a:t>↔ R</a:t>
            </a:r>
            <a:r>
              <a:rPr lang="vi-VN" sz="2800" b="1" baseline="-25000" dirty="0">
                <a:solidFill>
                  <a:srgbClr val="00B050"/>
                </a:solidFill>
                <a:latin typeface="Times New Roman" panose="02020603050405020304" pitchFamily="18" charset="0"/>
                <a:cs typeface="Times New Roman" panose="02020603050405020304" pitchFamily="18" charset="0"/>
              </a:rPr>
              <a:t>2</a:t>
            </a:r>
            <a:r>
              <a:rPr lang="en-US" sz="2800" b="1" dirty="0" smtClean="0">
                <a:solidFill>
                  <a:srgbClr val="00B050"/>
                </a:solidFill>
                <a:latin typeface="Times New Roman" panose="02020603050405020304" pitchFamily="18" charset="0"/>
                <a:cs typeface="Times New Roman" panose="02020603050405020304" pitchFamily="18" charset="0"/>
              </a:rPr>
              <a:t>= 85 (</a:t>
            </a:r>
            <a:r>
              <a:rPr lang="el-GR" sz="2800" b="1" dirty="0" smtClean="0">
                <a:solidFill>
                  <a:srgbClr val="00B050"/>
                </a:solidFill>
                <a:latin typeface="Times New Roman" panose="02020603050405020304" pitchFamily="18" charset="0"/>
                <a:cs typeface="Times New Roman" panose="02020603050405020304" pitchFamily="18" charset="0"/>
              </a:rPr>
              <a:t>Ω</a:t>
            </a:r>
            <a:r>
              <a:rPr lang="en-US" sz="2800" b="1" dirty="0" smtClean="0">
                <a:solidFill>
                  <a:srgbClr val="00B050"/>
                </a:solidFill>
                <a:latin typeface="Times New Roman" panose="02020603050405020304" pitchFamily="18" charset="0"/>
                <a:cs typeface="Times New Roman" panose="02020603050405020304" pitchFamily="18" charset="0"/>
              </a:rPr>
              <a:t>)</a:t>
            </a:r>
            <a:endParaRPr lang="vi-VN" sz="2800" b="1" dirty="0">
              <a:solidFill>
                <a:srgbClr val="00B050"/>
              </a:solidFill>
            </a:endParaRPr>
          </a:p>
        </p:txBody>
      </p:sp>
    </p:spTree>
    <p:extLst>
      <p:ext uri="{BB962C8B-B14F-4D97-AF65-F5344CB8AC3E}">
        <p14:creationId xmlns:p14="http://schemas.microsoft.com/office/powerpoint/2010/main" val="2754087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9">
                                            <p:txEl>
                                              <p:pRg st="0" end="0"/>
                                            </p:txEl>
                                          </p:spTgt>
                                        </p:tgtEl>
                                        <p:attrNameLst>
                                          <p:attrName>style.visibility</p:attrName>
                                        </p:attrNameLst>
                                      </p:cBhvr>
                                      <p:to>
                                        <p:strVal val="visible"/>
                                      </p:to>
                                    </p:set>
                                    <p:animEffect transition="in" filter="barn(inVertical)">
                                      <p:cBhvr>
                                        <p:cTn id="40" dur="500"/>
                                        <p:tgtEl>
                                          <p:spTgt spid="9">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inVertical)">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16">
                                            <p:txEl>
                                              <p:pRg st="0" end="0"/>
                                            </p:txEl>
                                          </p:spTgt>
                                        </p:tgtEl>
                                        <p:attrNameLst>
                                          <p:attrName>style.visibility</p:attrName>
                                        </p:attrNameLst>
                                      </p:cBhvr>
                                      <p:to>
                                        <p:strVal val="visible"/>
                                      </p:to>
                                    </p:set>
                                    <p:animEffect transition="in" filter="barn(inVertical)">
                                      <p:cBhvr>
                                        <p:cTn id="50" dur="500"/>
                                        <p:tgtEl>
                                          <p:spTgt spid="16">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barn(inVertical)">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arn(inVertical)">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p:bldP spid="15"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830997"/>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8.4</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Một dây dẫn bằng đồng có điện trở 6,8Ω với lõi gồm 20 sợi dây đồng mảnh. Tính điện trở của </a:t>
            </a:r>
            <a:r>
              <a:rPr lang="vi-VN" sz="2400" dirty="0" err="1">
                <a:latin typeface="Times New Roman" panose="02020603050405020304" pitchFamily="18" charset="0"/>
                <a:cs typeface="Times New Roman" panose="02020603050405020304" pitchFamily="18" charset="0"/>
              </a:rPr>
              <a:t>một</a:t>
            </a:r>
            <a:r>
              <a:rPr lang="vi-VN" sz="2400" dirty="0">
                <a:latin typeface="Times New Roman" panose="02020603050405020304" pitchFamily="18" charset="0"/>
                <a:cs typeface="Times New Roman" panose="02020603050405020304" pitchFamily="18" charset="0"/>
              </a:rPr>
              <a:t> </a:t>
            </a:r>
            <a:r>
              <a:rPr lang="vi-VN" sz="2400" dirty="0" err="1" smtClean="0">
                <a:latin typeface="Times New Roman" panose="02020603050405020304" pitchFamily="18" charset="0"/>
                <a:cs typeface="Times New Roman" panose="02020603050405020304" pitchFamily="18" charset="0"/>
              </a:rPr>
              <a:t>sợ</a:t>
            </a:r>
            <a:r>
              <a:rPr lang="en-US" sz="2400" dirty="0" err="1" smtClean="0">
                <a:latin typeface="Times New Roman" panose="02020603050405020304" pitchFamily="18" charset="0"/>
                <a:cs typeface="Times New Roman" panose="02020603050405020304" pitchFamily="18" charset="0"/>
              </a:rPr>
              <a:t>i</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dây mảnh này, cho rằng chúng có tiết diện như nhau.</a:t>
            </a:r>
            <a:endParaRPr lang="en-US" sz="2400" dirty="0">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Rectangle 2"/>
          <p:cNvSpPr/>
          <p:nvPr/>
        </p:nvSpPr>
        <p:spPr>
          <a:xfrm>
            <a:off x="3550407" y="2050542"/>
            <a:ext cx="7785058" cy="3416320"/>
          </a:xfrm>
          <a:prstGeom prst="rect">
            <a:avLst/>
          </a:prstGeom>
        </p:spPr>
        <p:txBody>
          <a:bodyPr wrap="square">
            <a:spAutoFit/>
          </a:bodyPr>
          <a:lstStyle/>
          <a:p>
            <a:pPr marL="30480" marR="30480" algn="just">
              <a:spcAft>
                <a:spcPts val="0"/>
              </a:spcAft>
            </a:pP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20</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sợi</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mảnh giống nhau </a:t>
            </a:r>
            <a:endPar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dây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mảnh</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này</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đều</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nhau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1"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a:t>
            </a:r>
            <a:endPar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20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sợi</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chập</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p>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20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được mắc song song với nhau.</a:t>
            </a:r>
            <a:endParaRPr lang="en-US" sz="2400" dirty="0">
              <a:solidFill>
                <a:srgbClr val="00B050"/>
              </a:solidFill>
              <a:latin typeface="Times New Roman" panose="02020603050405020304" pitchFamily="18" charset="0"/>
              <a:ea typeface="Times New Roman" panose="02020603050405020304" pitchFamily="18" charset="0"/>
            </a:endParaRPr>
          </a:p>
          <a:p>
            <a:pPr marL="30480" marR="30480" algn="just">
              <a:spcAft>
                <a:spcPts val="0"/>
              </a:spcAft>
            </a:pP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mảnh</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ea typeface="Times New Roman" panose="02020603050405020304" pitchFamily="18" charset="0"/>
            </a:endParaRPr>
          </a:p>
          <a:p>
            <a:pPr marL="30480" marR="30480" algn="just">
              <a:spcAft>
                <a:spcPts val="0"/>
              </a:spcAft>
            </a:pP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R  =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aseline="-250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/20 </a:t>
            </a:r>
          </a:p>
          <a:p>
            <a:pPr marL="30480" marR="30480" algn="just">
              <a:spcAft>
                <a:spcPts val="0"/>
              </a:spcAft>
            </a:pP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aseline="-250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0</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.20</a:t>
            </a:r>
          </a:p>
          <a:p>
            <a:pPr marL="30480" marR="30480" algn="just">
              <a:spcAft>
                <a:spcPts val="0"/>
              </a:spcAft>
            </a:pPr>
            <a:r>
              <a:rPr lang="en-US"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6,8 . 20</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136</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r>
              <a:rPr lang="en-US" sz="24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ea typeface="Times New Roman" panose="02020603050405020304" pitchFamily="18" charset="0"/>
            </a:endParaRPr>
          </a:p>
        </p:txBody>
      </p:sp>
      <p:sp>
        <p:nvSpPr>
          <p:cNvPr id="14" name="Rectangle 1"/>
          <p:cNvSpPr/>
          <p:nvPr/>
        </p:nvSpPr>
        <p:spPr>
          <a:xfrm>
            <a:off x="1118039" y="1553992"/>
            <a:ext cx="2432368" cy="1673022"/>
          </a:xfrm>
          <a:prstGeom prst="rect">
            <a:avLst/>
          </a:prstGeom>
        </p:spPr>
        <p:txBody>
          <a:bodyPr wrap="square">
            <a:spAutoFit/>
          </a:bodyPr>
          <a:lstStyle/>
          <a:p>
            <a:pPr marL="30480" marR="30480">
              <a:lnSpc>
                <a:spcPct val="107000"/>
              </a:lnSpc>
              <a:spcAft>
                <a:spcPts val="0"/>
              </a:spcAft>
            </a:pPr>
            <a:r>
              <a:rPr lang="vi-VN"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Tóm tắt:</a:t>
            </a:r>
            <a:endParaRPr lang="en-US" sz="2400" b="1" u="sng" dirty="0">
              <a:solidFill>
                <a:srgbClr val="00B0F0"/>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R</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6,8</a:t>
            </a:r>
            <a:r>
              <a:rPr lang="vi-VN"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Ω</a:t>
            </a:r>
            <a:r>
              <a:rPr lang="vi-VN" sz="24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nSpc>
                <a:spcPct val="107000"/>
              </a:lnSpc>
              <a:spcAft>
                <a:spcPts val="0"/>
              </a:spcAft>
            </a:pP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n=20 </a:t>
            </a:r>
            <a:r>
              <a:rPr lang="en-US" sz="2400" b="1" dirty="0" err="1"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sợi</a:t>
            </a:r>
            <a:endParaRPr lang="en-US" sz="2400" b="1" dirty="0">
              <a:solidFill>
                <a:srgbClr val="00B050"/>
              </a:solidFill>
              <a:latin typeface="Arial" panose="020B0604020202020204" pitchFamily="34" charset="0"/>
              <a:ea typeface="Arial" panose="020B0604020202020204" pitchFamily="34" charset="0"/>
              <a:cs typeface="Times New Roman" panose="02020603050405020304" pitchFamily="18" charset="0"/>
            </a:endParaRPr>
          </a:p>
          <a:p>
            <a:pPr marL="30480" marR="30480">
              <a:lnSpc>
                <a:spcPct val="107000"/>
              </a:lnSpc>
              <a:spcAft>
                <a:spcPts val="0"/>
              </a:spcAft>
            </a:pPr>
            <a:r>
              <a:rPr lang="vi-VN"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1" baseline="-25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0</a:t>
            </a:r>
            <a:r>
              <a:rPr lang="vi-VN"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endParaRPr lang="en-US" sz="2400" b="1"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p:txBody>
      </p:sp>
      <p:cxnSp>
        <p:nvCxnSpPr>
          <p:cNvPr id="15" name="Đường nối Thẳng 14"/>
          <p:cNvCxnSpPr/>
          <p:nvPr/>
        </p:nvCxnSpPr>
        <p:spPr>
          <a:xfrm>
            <a:off x="3375231" y="1553992"/>
            <a:ext cx="0" cy="4943687"/>
          </a:xfrm>
          <a:prstGeom prst="line">
            <a:avLst/>
          </a:prstGeom>
          <a:ln w="28575"/>
        </p:spPr>
        <p:style>
          <a:lnRef idx="1">
            <a:schemeClr val="dk1"/>
          </a:lnRef>
          <a:fillRef idx="0">
            <a:schemeClr val="dk1"/>
          </a:fillRef>
          <a:effectRef idx="0">
            <a:schemeClr val="dk1"/>
          </a:effectRef>
          <a:fontRef idx="minor">
            <a:schemeClr val="tx1"/>
          </a:fontRef>
        </p:style>
      </p:cxnSp>
      <p:sp>
        <p:nvSpPr>
          <p:cNvPr id="16" name="Hình chữ nhật 15"/>
          <p:cNvSpPr/>
          <p:nvPr/>
        </p:nvSpPr>
        <p:spPr>
          <a:xfrm>
            <a:off x="3378227" y="1588877"/>
            <a:ext cx="867545" cy="461665"/>
          </a:xfrm>
          <a:prstGeom prst="rect">
            <a:avLst/>
          </a:prstGeom>
        </p:spPr>
        <p:txBody>
          <a:bodyPr wrap="none">
            <a:spAutoFit/>
          </a:bodyPr>
          <a:lstStyle/>
          <a:p>
            <a:pPr lvl="0" eaLnBrk="0" fontAlgn="base" hangingPunct="0">
              <a:spcBef>
                <a:spcPct val="0"/>
              </a:spcBef>
              <a:spcAft>
                <a:spcPct val="0"/>
              </a:spcAft>
            </a:pPr>
            <a:r>
              <a:rPr lang="en-US" altLang="en-US"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G</a:t>
            </a:r>
            <a:r>
              <a:rPr lang="vi-VN" altLang="en-US" sz="2400" b="1" u="sng"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iải</a:t>
            </a:r>
            <a:r>
              <a:rPr lang="vi-VN" altLang="en-US" sz="2400" b="1" u="sng"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2400" u="sng"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626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 calcmode="lin" valueType="num">
                                      <p:cBhvr additive="base">
                                        <p:cTn id="14"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 calcmode="lin" valueType="num">
                                      <p:cBhvr additive="base">
                                        <p:cTn id="20"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4">
                                            <p:txEl>
                                              <p:pRg st="3" end="3"/>
                                            </p:txEl>
                                          </p:spTgt>
                                        </p:tgtEl>
                                        <p:attrNameLst>
                                          <p:attrName>style.visibility</p:attrName>
                                        </p:attrNameLst>
                                      </p:cBhvr>
                                      <p:to>
                                        <p:strVal val="visible"/>
                                      </p:to>
                                    </p:set>
                                    <p:anim calcmode="lin" valueType="num">
                                      <p:cBhvr additive="base">
                                        <p:cTn id="24"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5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fade">
                                      <p:cBhvr>
                                        <p:cTn id="35" dur="5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barn(inVertical)">
                                      <p:cBhvr>
                                        <p:cTn id="40" dur="500"/>
                                        <p:tgtEl>
                                          <p:spTgt spid="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fade">
                                      <p:cBhvr>
                                        <p:cTn id="45" dur="500"/>
                                        <p:tgtEl>
                                          <p:spTgt spid="3">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500"/>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fade">
                                      <p:cBhvr>
                                        <p:cTn id="55" dur="5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Effect transition="in" filter="fade">
                                      <p:cBhvr>
                                        <p:cTn id="60" dur="500"/>
                                        <p:tgtEl>
                                          <p:spTgt spid="3">
                                            <p:txEl>
                                              <p:pRg st="6" end="6"/>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Effect transition="in" filter="fade">
                                      <p:cBhvr>
                                        <p:cTn id="6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8.5</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Một dây nhôm dài l</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200m, tiết diện S</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1 mm</a:t>
            </a:r>
            <a:r>
              <a:rPr lang="vi-VN" sz="2400" baseline="30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thì có điện trở R</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5,6Ω. Hỏi một dây nhôm khác tiết diện S</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 2 mm</a:t>
            </a:r>
            <a:r>
              <a:rPr lang="vi-VN" sz="2400" baseline="30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và điện trở R</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16,8</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Ω </a:t>
            </a:r>
            <a:r>
              <a:rPr lang="vi-VN" sz="2400" dirty="0">
                <a:latin typeface="Times New Roman" panose="02020603050405020304" pitchFamily="18" charset="0"/>
                <a:cs typeface="Times New Roman" panose="02020603050405020304" pitchFamily="18" charset="0"/>
              </a:rPr>
              <a:t>thì có chiều dài l</a:t>
            </a:r>
            <a:r>
              <a:rPr lang="vi-VN" sz="2400" baseline="-25000" dirty="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là bao nhiêu?</a:t>
            </a:r>
            <a:endParaRPr lang="en-US" sz="2400" dirty="0">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Hình chữ nhật 8"/>
          <p:cNvSpPr/>
          <p:nvPr/>
        </p:nvSpPr>
        <p:spPr>
          <a:xfrm>
            <a:off x="1137841" y="3844348"/>
            <a:ext cx="10177822" cy="461665"/>
          </a:xfrm>
          <a:prstGeom prst="rect">
            <a:avLst/>
          </a:prstGeom>
        </p:spPr>
        <p:txBody>
          <a:bodyPr wrap="square">
            <a:spAutoFit/>
          </a:bodyPr>
          <a:lstStyle/>
          <a:p>
            <a:pPr algn="just"/>
            <a:r>
              <a:rPr lang="vi-VN" sz="2400" b="1" dirty="0" err="1" smtClean="0">
                <a:solidFill>
                  <a:srgbClr val="00B050"/>
                </a:solidFill>
                <a:latin typeface="Times New Roman" panose="02020603050405020304" pitchFamily="18" charset="0"/>
                <a:cs typeface="Times New Roman" panose="02020603050405020304" pitchFamily="18" charset="0"/>
              </a:rPr>
              <a:t>Vì</a:t>
            </a:r>
            <a:r>
              <a:rPr lang="vi-VN"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dây</a:t>
            </a:r>
            <a:r>
              <a:rPr lang="en-US" sz="2400" b="1" dirty="0" smtClean="0">
                <a:solidFill>
                  <a:srgbClr val="00B050"/>
                </a:solidFill>
                <a:latin typeface="Times New Roman" panose="02020603050405020304" pitchFamily="18" charset="0"/>
                <a:cs typeface="Times New Roman" panose="02020603050405020304" pitchFamily="18" charset="0"/>
              </a:rPr>
              <a:t> 1 </a:t>
            </a:r>
            <a:r>
              <a:rPr lang="en-US" sz="2400" b="1" dirty="0" err="1" smtClean="0">
                <a:solidFill>
                  <a:srgbClr val="00B050"/>
                </a:solidFill>
                <a:latin typeface="Times New Roman" panose="02020603050405020304" pitchFamily="18" charset="0"/>
                <a:cs typeface="Times New Roman" panose="02020603050405020304" pitchFamily="18" charset="0"/>
              </a:rPr>
              <a:t>và</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dây</a:t>
            </a:r>
            <a:r>
              <a:rPr lang="en-US" sz="2400" b="1" dirty="0" smtClean="0">
                <a:solidFill>
                  <a:srgbClr val="00B050"/>
                </a:solidFill>
                <a:latin typeface="Times New Roman" panose="02020603050405020304" pitchFamily="18" charset="0"/>
                <a:cs typeface="Times New Roman" panose="02020603050405020304" pitchFamily="18" charset="0"/>
              </a:rPr>
              <a:t> 3 </a:t>
            </a:r>
            <a:r>
              <a:rPr lang="en-US" sz="2400" b="1" dirty="0" err="1" smtClean="0">
                <a:solidFill>
                  <a:srgbClr val="00B050"/>
                </a:solidFill>
                <a:latin typeface="Times New Roman" panose="02020603050405020304" pitchFamily="18" charset="0"/>
                <a:cs typeface="Times New Roman" panose="02020603050405020304" pitchFamily="18" charset="0"/>
              </a:rPr>
              <a:t>có</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dây</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nhôm</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chiều</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dài</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nên</a:t>
            </a:r>
            <a:r>
              <a:rPr lang="en-US" sz="2400" b="1" dirty="0" smtClean="0">
                <a:solidFill>
                  <a:srgbClr val="00B050"/>
                </a:solidFill>
                <a:latin typeface="Times New Roman" panose="02020603050405020304" pitchFamily="18" charset="0"/>
                <a:cs typeface="Times New Roman" panose="02020603050405020304" pitchFamily="18" charset="0"/>
              </a:rPr>
              <a:t> ta </a:t>
            </a:r>
            <a:r>
              <a:rPr lang="en-US" sz="2400" b="1" dirty="0" err="1" smtClean="0">
                <a:solidFill>
                  <a:srgbClr val="00B050"/>
                </a:solidFill>
                <a:latin typeface="Times New Roman" panose="02020603050405020304" pitchFamily="18" charset="0"/>
                <a:cs typeface="Times New Roman" panose="02020603050405020304" pitchFamily="18" charset="0"/>
              </a:rPr>
              <a:t>có</a:t>
            </a:r>
            <a:r>
              <a:rPr lang="en-US" sz="2400" b="1" dirty="0" smtClean="0">
                <a:solidFill>
                  <a:srgbClr val="00B050"/>
                </a:solidFill>
                <a:latin typeface="Times New Roman" panose="02020603050405020304" pitchFamily="18" charset="0"/>
                <a:cs typeface="Times New Roman" panose="02020603050405020304" pitchFamily="18" charset="0"/>
              </a:rPr>
              <a:t>:</a:t>
            </a:r>
            <a:endParaRPr lang="en-US" sz="2400" b="1" dirty="0">
              <a:solidFill>
                <a:srgbClr val="00B050"/>
              </a:solidFill>
              <a:latin typeface="Times New Roman" panose="02020603050405020304" pitchFamily="18" charset="0"/>
              <a:cs typeface="Times New Roman" panose="02020603050405020304" pitchFamily="18" charset="0"/>
            </a:endParaRPr>
          </a:p>
        </p:txBody>
      </p:sp>
      <p:sp>
        <p:nvSpPr>
          <p:cNvPr id="10" name="Hình chữ nhật 9"/>
          <p:cNvSpPr/>
          <p:nvPr/>
        </p:nvSpPr>
        <p:spPr>
          <a:xfrm>
            <a:off x="1032489" y="3308087"/>
            <a:ext cx="962123" cy="523220"/>
          </a:xfrm>
          <a:prstGeom prst="rect">
            <a:avLst/>
          </a:prstGeom>
        </p:spPr>
        <p:txBody>
          <a:bodyPr wrap="none">
            <a:spAutoFit/>
          </a:bodyPr>
          <a:lstStyle/>
          <a:p>
            <a:r>
              <a:rPr lang="en-US" sz="2800" b="1" u="sng" dirty="0" smtClean="0">
                <a:solidFill>
                  <a:srgbClr val="008000"/>
                </a:solidFill>
                <a:latin typeface="Times New Roman" panose="02020603050405020304" pitchFamily="18" charset="0"/>
                <a:cs typeface="Times New Roman" panose="02020603050405020304" pitchFamily="18" charset="0"/>
              </a:rPr>
              <a:t>G</a:t>
            </a:r>
            <a:r>
              <a:rPr lang="vi-VN" sz="2800" b="1" u="sng" dirty="0" err="1" smtClean="0">
                <a:solidFill>
                  <a:srgbClr val="008000"/>
                </a:solidFill>
                <a:latin typeface="Times New Roman" panose="02020603050405020304" pitchFamily="18" charset="0"/>
                <a:cs typeface="Times New Roman" panose="02020603050405020304" pitchFamily="18" charset="0"/>
              </a:rPr>
              <a:t>iải</a:t>
            </a:r>
            <a:r>
              <a:rPr lang="vi-VN" sz="2800" b="1" u="sng" dirty="0">
                <a:solidFill>
                  <a:srgbClr val="008000"/>
                </a:solidFill>
                <a:latin typeface="Times New Roman" panose="02020603050405020304" pitchFamily="18" charset="0"/>
                <a:cs typeface="Times New Roman" panose="02020603050405020304" pitchFamily="18" charset="0"/>
              </a:rPr>
              <a:t>:</a:t>
            </a:r>
            <a:endParaRPr lang="vi-VN" sz="2800" u="sng" dirty="0">
              <a:latin typeface="Times New Roman" panose="02020603050405020304" pitchFamily="18" charset="0"/>
              <a:cs typeface="Times New Roman" panose="02020603050405020304" pitchFamily="18" charset="0"/>
            </a:endParaRPr>
          </a:p>
        </p:txBody>
      </p:sp>
      <p:sp>
        <p:nvSpPr>
          <p:cNvPr id="11" name="Hình chữ nhật 10"/>
          <p:cNvSpPr/>
          <p:nvPr/>
        </p:nvSpPr>
        <p:spPr>
          <a:xfrm>
            <a:off x="1125254" y="1955209"/>
            <a:ext cx="1532792" cy="523220"/>
          </a:xfrm>
          <a:prstGeom prst="rect">
            <a:avLst/>
          </a:prstGeom>
        </p:spPr>
        <p:txBody>
          <a:bodyPr wrap="none">
            <a:spAutoFit/>
          </a:bodyPr>
          <a:lstStyle/>
          <a:p>
            <a:r>
              <a:rPr lang="en-US" sz="2800" b="1" u="sng" dirty="0" err="1" smtClean="0">
                <a:solidFill>
                  <a:srgbClr val="008000"/>
                </a:solidFill>
                <a:latin typeface="Times New Roman" panose="02020603050405020304" pitchFamily="18" charset="0"/>
                <a:cs typeface="Times New Roman" panose="02020603050405020304" pitchFamily="18" charset="0"/>
              </a:rPr>
              <a:t>Tóm</a:t>
            </a:r>
            <a:r>
              <a:rPr lang="en-US" sz="2800" b="1" u="sng" dirty="0" smtClean="0">
                <a:solidFill>
                  <a:srgbClr val="008000"/>
                </a:solidFill>
                <a:latin typeface="Times New Roman" panose="02020603050405020304" pitchFamily="18" charset="0"/>
                <a:cs typeface="Times New Roman" panose="02020603050405020304" pitchFamily="18" charset="0"/>
              </a:rPr>
              <a:t> </a:t>
            </a:r>
            <a:r>
              <a:rPr lang="en-US" sz="2800" b="1" u="sng" dirty="0" err="1" smtClean="0">
                <a:solidFill>
                  <a:srgbClr val="008000"/>
                </a:solidFill>
                <a:latin typeface="Times New Roman" panose="02020603050405020304" pitchFamily="18" charset="0"/>
                <a:cs typeface="Times New Roman" panose="02020603050405020304" pitchFamily="18" charset="0"/>
              </a:rPr>
              <a:t>tắt</a:t>
            </a:r>
            <a:r>
              <a:rPr lang="vi-VN" sz="2800" b="1" u="sng" dirty="0" smtClean="0">
                <a:solidFill>
                  <a:srgbClr val="008000"/>
                </a:solidFill>
                <a:latin typeface="Times New Roman" panose="02020603050405020304" pitchFamily="18" charset="0"/>
                <a:cs typeface="Times New Roman" panose="02020603050405020304" pitchFamily="18" charset="0"/>
              </a:rPr>
              <a:t>:</a:t>
            </a:r>
            <a:endParaRPr lang="vi-VN" sz="2800"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Hình chữ nhật 12"/>
              <p:cNvSpPr/>
              <p:nvPr/>
            </p:nvSpPr>
            <p:spPr>
              <a:xfrm>
                <a:off x="1285832" y="5350826"/>
                <a:ext cx="1643269" cy="871842"/>
              </a:xfrm>
              <a:prstGeom prst="rect">
                <a:avLst/>
              </a:prstGeom>
            </p:spPr>
            <p:txBody>
              <a:bodyPr wrap="square">
                <a:spAutoFit/>
              </a:bodyPr>
              <a:lstStyle/>
              <a:p>
                <a:pPr algn="just"/>
                <a14:m>
                  <m:oMath xmlns:m="http://schemas.openxmlformats.org/officeDocument/2006/math">
                    <m:f>
                      <m:fPr>
                        <m:ctrlPr>
                          <a:rPr lang="en-US" sz="3200" b="1" i="1" smtClean="0">
                            <a:solidFill>
                              <a:srgbClr val="FF0000"/>
                            </a:solidFill>
                            <a:latin typeface="Cambria Math" panose="02040503050406030204" pitchFamily="18" charset="0"/>
                            <a:cs typeface="Times New Roman" panose="02020603050405020304" pitchFamily="18" charset="0"/>
                          </a:rPr>
                        </m:ctrlPr>
                      </m:fPr>
                      <m:num>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3200" b="1" i="1">
                            <a:solidFill>
                              <a:srgbClr val="FF0000"/>
                            </a:solidFill>
                            <a:latin typeface="Cambria Math" panose="02040503050406030204" pitchFamily="18" charset="0"/>
                            <a:cs typeface="Times New Roman" panose="02020603050405020304" pitchFamily="18" charset="0"/>
                          </a:rPr>
                        </m:ctrlPr>
                      </m:fPr>
                      <m:num>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𝒍</m:t>
                            </m:r>
                          </m:e>
                          <m:sub>
                            <m:r>
                              <a:rPr lang="en-US" sz="3200" b="1" i="1" smtClean="0">
                                <a:solidFill>
                                  <a:srgbClr val="FF0000"/>
                                </a:solidFill>
                                <a:latin typeface="Cambria Math" panose="02040503050406030204" pitchFamily="18" charset="0"/>
                                <a:cs typeface="Times New Roman" panose="02020603050405020304" pitchFamily="18" charset="0"/>
                              </a:rPr>
                              <m:t>𝟐</m:t>
                            </m:r>
                          </m:sub>
                        </m:sSub>
                      </m:num>
                      <m:den>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𝒍</m:t>
                            </m:r>
                          </m:e>
                          <m:sub>
                            <m:r>
                              <a:rPr lang="en-US" sz="3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a:t>
                </a:r>
                <a:endParaRPr lang="en-US" sz="3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3" name="Hình chữ nhật 12"/>
              <p:cNvSpPr>
                <a:spLocks noRot="1" noChangeAspect="1" noMove="1" noResize="1" noEditPoints="1" noAdjustHandles="1" noChangeArrowheads="1" noChangeShapeType="1" noTextEdit="1"/>
              </p:cNvSpPr>
              <p:nvPr/>
            </p:nvSpPr>
            <p:spPr>
              <a:xfrm>
                <a:off x="1285832" y="5350826"/>
                <a:ext cx="1643269" cy="871842"/>
              </a:xfrm>
              <a:prstGeom prst="rect">
                <a:avLst/>
              </a:prstGeom>
              <a:blipFill rotWithShape="0">
                <a:blip r:embed="rId7"/>
                <a:stretch>
                  <a:fillRect b="-209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Hình chữ nhật 13"/>
              <p:cNvSpPr/>
              <p:nvPr/>
            </p:nvSpPr>
            <p:spPr>
              <a:xfrm>
                <a:off x="2630757" y="4251024"/>
                <a:ext cx="1663661" cy="774058"/>
              </a:xfrm>
              <a:prstGeom prst="rect">
                <a:avLst/>
              </a:prstGeom>
            </p:spPr>
            <p:txBody>
              <a:bodyPr wrap="none">
                <a:spAutoFit/>
              </a:bodyPr>
              <a:lstStyle/>
              <a:p>
                <a:r>
                  <a:rPr lang="en-US" sz="28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b="1" i="1" smtClean="0">
                            <a:solidFill>
                              <a:srgbClr val="00B050"/>
                            </a:solidFill>
                            <a:latin typeface="Cambria Math" panose="02040503050406030204" pitchFamily="18" charset="0"/>
                            <a:cs typeface="Times New Roman" panose="02020603050405020304" pitchFamily="18" charset="0"/>
                          </a:rPr>
                        </m:ctrlPr>
                      </m:fPr>
                      <m:num>
                        <m:r>
                          <a:rPr lang="en-US" sz="2800" b="1" i="1" smtClean="0">
                            <a:solidFill>
                              <a:srgbClr val="00B050"/>
                            </a:solidFill>
                            <a:latin typeface="Cambria Math" panose="02040503050406030204" pitchFamily="18" charset="0"/>
                            <a:cs typeface="Times New Roman" panose="02020603050405020304" pitchFamily="18" charset="0"/>
                          </a:rPr>
                          <m:t>𝟓</m:t>
                        </m:r>
                        <m:r>
                          <a:rPr lang="en-US" sz="2800" b="1" i="1" smtClean="0">
                            <a:solidFill>
                              <a:srgbClr val="00B050"/>
                            </a:solidFill>
                            <a:latin typeface="Cambria Math" panose="02040503050406030204" pitchFamily="18" charset="0"/>
                            <a:cs typeface="Times New Roman" panose="02020603050405020304" pitchFamily="18" charset="0"/>
                          </a:rPr>
                          <m:t>,</m:t>
                        </m:r>
                        <m:r>
                          <a:rPr lang="en-US" sz="2800" b="1" i="1" smtClean="0">
                            <a:solidFill>
                              <a:srgbClr val="00B050"/>
                            </a:solidFill>
                            <a:latin typeface="Cambria Math" panose="02040503050406030204" pitchFamily="18" charset="0"/>
                            <a:cs typeface="Times New Roman" panose="02020603050405020304" pitchFamily="18" charset="0"/>
                          </a:rPr>
                          <m:t>𝟔</m:t>
                        </m:r>
                      </m:num>
                      <m:den>
                        <m:sSub>
                          <m:sSubPr>
                            <m:ctrlPr>
                              <a:rPr lang="en-US" sz="2800" b="1" i="1">
                                <a:solidFill>
                                  <a:srgbClr val="00B050"/>
                                </a:solidFill>
                                <a:latin typeface="Cambria Math" panose="02040503050406030204" pitchFamily="18" charset="0"/>
                                <a:cs typeface="Times New Roman" panose="02020603050405020304" pitchFamily="18" charset="0"/>
                              </a:rPr>
                            </m:ctrlPr>
                          </m:sSubPr>
                          <m:e>
                            <m:r>
                              <a:rPr lang="en-US" sz="2800" b="1" i="1">
                                <a:solidFill>
                                  <a:srgbClr val="00B050"/>
                                </a:solidFill>
                                <a:latin typeface="Cambria Math" panose="02040503050406030204" pitchFamily="18" charset="0"/>
                                <a:cs typeface="Times New Roman" panose="02020603050405020304" pitchFamily="18" charset="0"/>
                              </a:rPr>
                              <m:t>𝑹</m:t>
                            </m:r>
                          </m:e>
                          <m:sub>
                            <m:r>
                              <a:rPr lang="en-US" sz="2800" b="1" i="1" smtClean="0">
                                <a:solidFill>
                                  <a:srgbClr val="00B050"/>
                                </a:solidFill>
                                <a:latin typeface="Cambria Math" panose="02040503050406030204" pitchFamily="18" charset="0"/>
                                <a:cs typeface="Times New Roman" panose="02020603050405020304" pitchFamily="18" charset="0"/>
                              </a:rPr>
                              <m:t>𝟑</m:t>
                            </m:r>
                          </m:sub>
                        </m:sSub>
                      </m:den>
                    </m:f>
                    <m:r>
                      <m:rPr>
                        <m:nor/>
                      </m:rPr>
                      <a:rPr lang="en-US" sz="2800" b="1" dirty="0">
                        <a:solidFill>
                          <a:srgbClr val="00B050"/>
                        </a:solidFill>
                        <a:latin typeface="Times New Roman" panose="02020603050405020304" pitchFamily="18" charset="0"/>
                        <a:cs typeface="Times New Roman" panose="02020603050405020304" pitchFamily="18" charset="0"/>
                      </a:rPr>
                      <m:t> = </m:t>
                    </m:r>
                    <m:f>
                      <m:fPr>
                        <m:ctrlPr>
                          <a:rPr lang="en-US" sz="2800" b="1" i="1">
                            <a:solidFill>
                              <a:srgbClr val="00B050"/>
                            </a:solidFill>
                            <a:latin typeface="Cambria Math" panose="02040503050406030204" pitchFamily="18" charset="0"/>
                            <a:cs typeface="Times New Roman" panose="02020603050405020304" pitchFamily="18" charset="0"/>
                          </a:rPr>
                        </m:ctrlPr>
                      </m:fPr>
                      <m:num>
                        <m:r>
                          <a:rPr lang="en-US" sz="2800" b="1" i="1" smtClean="0">
                            <a:solidFill>
                              <a:srgbClr val="00B050"/>
                            </a:solidFill>
                            <a:latin typeface="Cambria Math" panose="02040503050406030204" pitchFamily="18" charset="0"/>
                            <a:cs typeface="Times New Roman" panose="02020603050405020304" pitchFamily="18" charset="0"/>
                          </a:rPr>
                          <m:t>𝟐</m:t>
                        </m:r>
                      </m:num>
                      <m:den>
                        <m:r>
                          <a:rPr lang="en-US" sz="2800" b="1" i="1" smtClean="0">
                            <a:solidFill>
                              <a:srgbClr val="00B050"/>
                            </a:solidFill>
                            <a:latin typeface="Cambria Math" panose="02040503050406030204" pitchFamily="18" charset="0"/>
                            <a:cs typeface="Times New Roman" panose="02020603050405020304" pitchFamily="18" charset="0"/>
                          </a:rPr>
                          <m:t>𝟏</m:t>
                        </m:r>
                      </m:den>
                    </m:f>
                  </m:oMath>
                </a14:m>
                <a:endParaRPr lang="vi-VN" sz="28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14" name="Hình chữ nhật 13"/>
              <p:cNvSpPr>
                <a:spLocks noRot="1" noChangeAspect="1" noMove="1" noResize="1" noEditPoints="1" noAdjustHandles="1" noChangeArrowheads="1" noChangeShapeType="1" noTextEdit="1"/>
              </p:cNvSpPr>
              <p:nvPr/>
            </p:nvSpPr>
            <p:spPr>
              <a:xfrm>
                <a:off x="2630757" y="4251024"/>
                <a:ext cx="1663661" cy="774058"/>
              </a:xfrm>
              <a:prstGeom prst="rect">
                <a:avLst/>
              </a:prstGeom>
              <a:blipFill rotWithShape="0">
                <a:blip r:embed="rId8"/>
                <a:stretch>
                  <a:fillRect l="-7721" b="-1575"/>
                </a:stretch>
              </a:blipFill>
            </p:spPr>
            <p:txBody>
              <a:bodyPr/>
              <a:lstStyle/>
              <a:p>
                <a:r>
                  <a:rPr lang="vi-VN">
                    <a:noFill/>
                  </a:rPr>
                  <a:t> </a:t>
                </a:r>
              </a:p>
            </p:txBody>
          </p:sp>
        </mc:Fallback>
      </mc:AlternateContent>
      <p:sp>
        <p:nvSpPr>
          <p:cNvPr id="15" name="Hình chữ nhật 14"/>
          <p:cNvSpPr/>
          <p:nvPr/>
        </p:nvSpPr>
        <p:spPr>
          <a:xfrm>
            <a:off x="4815537" y="4347712"/>
            <a:ext cx="2060179" cy="461665"/>
          </a:xfrm>
          <a:prstGeom prst="rect">
            <a:avLst/>
          </a:prstGeom>
        </p:spPr>
        <p:txBody>
          <a:bodyPr wrap="none">
            <a:spAutoFit/>
          </a:bodyPr>
          <a:lstStyle/>
          <a:p>
            <a:r>
              <a:rPr lang="en-US" sz="2400" b="1" dirty="0" smtClean="0">
                <a:solidFill>
                  <a:srgbClr val="00B050"/>
                </a:solidFill>
                <a:latin typeface="Times New Roman" panose="02020603050405020304" pitchFamily="18" charset="0"/>
                <a:cs typeface="Times New Roman" panose="02020603050405020304" pitchFamily="18" charset="0"/>
              </a:rPr>
              <a:t>↔ R</a:t>
            </a:r>
            <a:r>
              <a:rPr lang="en-US" sz="2400" b="1" baseline="-25000" dirty="0" smtClean="0">
                <a:solidFill>
                  <a:srgbClr val="00B050"/>
                </a:solidFill>
                <a:latin typeface="Times New Roman" panose="02020603050405020304" pitchFamily="18" charset="0"/>
                <a:cs typeface="Times New Roman" panose="02020603050405020304" pitchFamily="18" charset="0"/>
              </a:rPr>
              <a:t>3</a:t>
            </a:r>
            <a:r>
              <a:rPr lang="en-US" sz="2400" b="1" dirty="0" smtClean="0">
                <a:solidFill>
                  <a:srgbClr val="00B050"/>
                </a:solidFill>
                <a:latin typeface="Times New Roman" panose="02020603050405020304" pitchFamily="18" charset="0"/>
                <a:cs typeface="Times New Roman" panose="02020603050405020304" pitchFamily="18" charset="0"/>
              </a:rPr>
              <a:t>= 2,8 (</a:t>
            </a:r>
            <a:r>
              <a:rPr lang="el-GR" sz="2400" b="1" dirty="0" smtClean="0">
                <a:solidFill>
                  <a:srgbClr val="00B050"/>
                </a:solidFill>
                <a:latin typeface="Times New Roman" panose="02020603050405020304" pitchFamily="18" charset="0"/>
                <a:cs typeface="Times New Roman" panose="02020603050405020304" pitchFamily="18" charset="0"/>
              </a:rPr>
              <a:t>Ω</a:t>
            </a:r>
            <a:r>
              <a:rPr lang="en-US" sz="2400" b="1" dirty="0" smtClean="0">
                <a:solidFill>
                  <a:srgbClr val="00B050"/>
                </a:solidFill>
                <a:latin typeface="Times New Roman" panose="02020603050405020304" pitchFamily="18" charset="0"/>
                <a:cs typeface="Times New Roman" panose="02020603050405020304" pitchFamily="18" charset="0"/>
              </a:rPr>
              <a:t>)</a:t>
            </a:r>
            <a:endParaRPr lang="vi-VN" sz="2400" b="1" dirty="0">
              <a:solidFill>
                <a:srgbClr val="00B050"/>
              </a:solidFill>
            </a:endParaRPr>
          </a:p>
        </p:txBody>
      </p:sp>
      <p:graphicFrame>
        <p:nvGraphicFramePr>
          <p:cNvPr id="16" name="Bảng 15"/>
          <p:cNvGraphicFramePr>
            <a:graphicFrameLocks noGrp="1"/>
          </p:cNvGraphicFramePr>
          <p:nvPr>
            <p:extLst/>
          </p:nvPr>
        </p:nvGraphicFramePr>
        <p:xfrm>
          <a:off x="1125254" y="2478429"/>
          <a:ext cx="9993128" cy="788466"/>
        </p:xfrm>
        <a:graphic>
          <a:graphicData uri="http://schemas.openxmlformats.org/drawingml/2006/table">
            <a:tbl>
              <a:tblPr firstRow="1" bandRow="1">
                <a:tableStyleId>{5C22544A-7EE6-4342-B048-85BDC9FD1C3A}</a:tableStyleId>
              </a:tblPr>
              <a:tblGrid>
                <a:gridCol w="2498282">
                  <a:extLst>
                    <a:ext uri="{9D8B030D-6E8A-4147-A177-3AD203B41FA5}">
                      <a16:colId xmlns:a16="http://schemas.microsoft.com/office/drawing/2014/main" val="20000"/>
                    </a:ext>
                  </a:extLst>
                </a:gridCol>
                <a:gridCol w="2498282">
                  <a:extLst>
                    <a:ext uri="{9D8B030D-6E8A-4147-A177-3AD203B41FA5}">
                      <a16:colId xmlns:a16="http://schemas.microsoft.com/office/drawing/2014/main" val="20001"/>
                    </a:ext>
                  </a:extLst>
                </a:gridCol>
                <a:gridCol w="2498282">
                  <a:extLst>
                    <a:ext uri="{9D8B030D-6E8A-4147-A177-3AD203B41FA5}">
                      <a16:colId xmlns:a16="http://schemas.microsoft.com/office/drawing/2014/main" val="20002"/>
                    </a:ext>
                  </a:extLst>
                </a:gridCol>
                <a:gridCol w="2498282">
                  <a:extLst>
                    <a:ext uri="{9D8B030D-6E8A-4147-A177-3AD203B41FA5}">
                      <a16:colId xmlns:a16="http://schemas.microsoft.com/office/drawing/2014/main" val="20003"/>
                    </a:ext>
                  </a:extLst>
                </a:gridCol>
              </a:tblGrid>
              <a:tr h="394233">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0"/>
                  </a:ext>
                </a:extLst>
              </a:tr>
              <a:tr h="394233">
                <a:tc>
                  <a:txBody>
                    <a:bodyPr/>
                    <a:lstStyle/>
                    <a:p>
                      <a:endParaRPr lang="vi-VN" dirty="0"/>
                    </a:p>
                  </a:txBody>
                  <a:tcPr/>
                </a:tc>
                <a:tc>
                  <a:txBody>
                    <a:bodyPr/>
                    <a:lstStyle/>
                    <a:p>
                      <a:endParaRPr lang="vi-VN"/>
                    </a:p>
                  </a:txBody>
                  <a:tcPr/>
                </a:tc>
                <a:tc>
                  <a:txBody>
                    <a:bodyPr/>
                    <a:lstStyle/>
                    <a:p>
                      <a:endParaRPr lang="vi-VN" dirty="0"/>
                    </a:p>
                  </a:txBody>
                  <a:tcPr/>
                </a:tc>
                <a:tc>
                  <a:txBody>
                    <a:bodyPr/>
                    <a:lstStyle/>
                    <a:p>
                      <a:endParaRPr lang="vi-VN" dirty="0"/>
                    </a:p>
                  </a:txBody>
                  <a:tcPr/>
                </a:tc>
                <a:extLst>
                  <a:ext uri="{0D108BD9-81ED-4DB2-BD59-A6C34878D82A}">
                    <a16:rowId xmlns:a16="http://schemas.microsoft.com/office/drawing/2014/main" val="10001"/>
                  </a:ext>
                </a:extLst>
              </a:tr>
            </a:tbl>
          </a:graphicData>
        </a:graphic>
      </p:graphicFrame>
      <p:sp>
        <p:nvSpPr>
          <p:cNvPr id="17" name="Hình chữ nhật 16"/>
          <p:cNvSpPr/>
          <p:nvPr/>
        </p:nvSpPr>
        <p:spPr>
          <a:xfrm>
            <a:off x="1250502" y="2463793"/>
            <a:ext cx="1713931"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dây </a:t>
            </a:r>
            <a:r>
              <a:rPr lang="en-US" sz="2400" dirty="0" err="1" smtClean="0">
                <a:latin typeface="Times New Roman" panose="02020603050405020304" pitchFamily="18" charset="0"/>
                <a:cs typeface="Times New Roman" panose="02020603050405020304" pitchFamily="18" charset="0"/>
              </a:rPr>
              <a:t>nhôm</a:t>
            </a:r>
            <a:r>
              <a:rPr lang="en-US" sz="2400" dirty="0" smtClean="0">
                <a:latin typeface="Times New Roman" panose="02020603050405020304" pitchFamily="18" charset="0"/>
                <a:cs typeface="Times New Roman" panose="02020603050405020304" pitchFamily="18" charset="0"/>
              </a:rPr>
              <a:t> 1</a:t>
            </a:r>
            <a:r>
              <a:rPr lang="vi-VN" sz="2400" dirty="0" smtClean="0">
                <a:latin typeface="Times New Roman" panose="02020603050405020304" pitchFamily="18" charset="0"/>
                <a:cs typeface="Times New Roman" panose="02020603050405020304" pitchFamily="18" charset="0"/>
              </a:rPr>
              <a:t> </a:t>
            </a:r>
            <a:endParaRPr lang="vi-VN" sz="2400" dirty="0">
              <a:latin typeface="Times New Roman" panose="02020603050405020304" pitchFamily="18" charset="0"/>
              <a:cs typeface="Times New Roman" panose="02020603050405020304" pitchFamily="18" charset="0"/>
            </a:endParaRPr>
          </a:p>
        </p:txBody>
      </p:sp>
      <p:sp>
        <p:nvSpPr>
          <p:cNvPr id="18" name="Hình chữ nhật 17"/>
          <p:cNvSpPr/>
          <p:nvPr/>
        </p:nvSpPr>
        <p:spPr>
          <a:xfrm>
            <a:off x="3911384" y="2450574"/>
            <a:ext cx="1476686"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l</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2</a:t>
            </a:r>
            <a:r>
              <a:rPr lang="vi-VN" sz="2400" dirty="0" smtClean="0">
                <a:latin typeface="Times New Roman" panose="02020603050405020304" pitchFamily="18" charset="0"/>
                <a:cs typeface="Times New Roman" panose="02020603050405020304" pitchFamily="18" charset="0"/>
              </a:rPr>
              <a:t>00</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m</a:t>
            </a:r>
            <a:endParaRPr lang="vi-VN" sz="2400" dirty="0">
              <a:latin typeface="Times New Roman" panose="02020603050405020304" pitchFamily="18" charset="0"/>
              <a:cs typeface="Times New Roman" panose="02020603050405020304" pitchFamily="18" charset="0"/>
            </a:endParaRPr>
          </a:p>
        </p:txBody>
      </p:sp>
      <p:sp>
        <p:nvSpPr>
          <p:cNvPr id="19" name="Hình chữ nhật 18"/>
          <p:cNvSpPr/>
          <p:nvPr/>
        </p:nvSpPr>
        <p:spPr>
          <a:xfrm>
            <a:off x="6242261" y="2437533"/>
            <a:ext cx="1527982"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S</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l</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mm</a:t>
            </a:r>
            <a:r>
              <a:rPr lang="vi-VN" sz="2400" baseline="30000" dirty="0" smtClean="0">
                <a:latin typeface="Times New Roman" panose="02020603050405020304" pitchFamily="18" charset="0"/>
                <a:cs typeface="Times New Roman" panose="02020603050405020304" pitchFamily="18" charset="0"/>
              </a:rPr>
              <a:t>2</a:t>
            </a:r>
            <a:endParaRPr lang="vi-VN" sz="2400" dirty="0">
              <a:latin typeface="Times New Roman" panose="02020603050405020304" pitchFamily="18" charset="0"/>
              <a:cs typeface="Times New Roman" panose="02020603050405020304" pitchFamily="18" charset="0"/>
            </a:endParaRPr>
          </a:p>
        </p:txBody>
      </p:sp>
      <p:sp>
        <p:nvSpPr>
          <p:cNvPr id="20" name="Hình chữ nhật 19"/>
          <p:cNvSpPr/>
          <p:nvPr/>
        </p:nvSpPr>
        <p:spPr>
          <a:xfrm>
            <a:off x="8641073" y="2430043"/>
            <a:ext cx="1433406"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R</a:t>
            </a:r>
            <a:r>
              <a:rPr lang="vi-VN" sz="2400" baseline="-25000" dirty="0">
                <a:latin typeface="Times New Roman" panose="02020603050405020304" pitchFamily="18" charset="0"/>
                <a:cs typeface="Times New Roman" panose="02020603050405020304" pitchFamily="18" charset="0"/>
              </a:rPr>
              <a:t>1</a:t>
            </a:r>
            <a:r>
              <a:rPr lang="vi-VN" sz="2400" dirty="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5</a:t>
            </a:r>
            <a:r>
              <a:rPr lang="en-US" sz="2400" dirty="0" smtClean="0">
                <a:latin typeface="Times New Roman" panose="02020603050405020304" pitchFamily="18" charset="0"/>
                <a:cs typeface="Times New Roman" panose="02020603050405020304" pitchFamily="18" charset="0"/>
              </a:rPr>
              <a:t>,6</a:t>
            </a:r>
            <a:r>
              <a:rPr lang="el-GR" sz="2400" dirty="0" smtClean="0">
                <a:latin typeface="Times New Roman" panose="02020603050405020304" pitchFamily="18" charset="0"/>
                <a:cs typeface="Times New Roman" panose="02020603050405020304" pitchFamily="18" charset="0"/>
              </a:rPr>
              <a:t>Ω</a:t>
            </a:r>
            <a:endParaRPr lang="vi-VN" sz="2400" dirty="0">
              <a:latin typeface="Times New Roman" panose="02020603050405020304" pitchFamily="18" charset="0"/>
              <a:cs typeface="Times New Roman" panose="02020603050405020304" pitchFamily="18" charset="0"/>
            </a:endParaRPr>
          </a:p>
        </p:txBody>
      </p:sp>
      <p:sp>
        <p:nvSpPr>
          <p:cNvPr id="21" name="Hình chữ nhật 20"/>
          <p:cNvSpPr/>
          <p:nvPr/>
        </p:nvSpPr>
        <p:spPr>
          <a:xfrm>
            <a:off x="1230225" y="2861542"/>
            <a:ext cx="1713931"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dây </a:t>
            </a:r>
            <a:r>
              <a:rPr lang="en-US" sz="2400" dirty="0" err="1" smtClean="0">
                <a:latin typeface="Times New Roman" panose="02020603050405020304" pitchFamily="18" charset="0"/>
                <a:cs typeface="Times New Roman" panose="02020603050405020304" pitchFamily="18" charset="0"/>
              </a:rPr>
              <a:t>nhôm</a:t>
            </a:r>
            <a:r>
              <a:rPr lang="en-US" sz="2400" dirty="0" smtClean="0">
                <a:latin typeface="Times New Roman" panose="02020603050405020304" pitchFamily="18" charset="0"/>
                <a:cs typeface="Times New Roman" panose="02020603050405020304" pitchFamily="18" charset="0"/>
              </a:rPr>
              <a:t> 2</a:t>
            </a:r>
            <a:r>
              <a:rPr lang="vi-VN" sz="2400" dirty="0" smtClean="0">
                <a:latin typeface="Times New Roman" panose="02020603050405020304" pitchFamily="18" charset="0"/>
                <a:cs typeface="Times New Roman" panose="02020603050405020304" pitchFamily="18" charset="0"/>
              </a:rPr>
              <a:t> </a:t>
            </a:r>
            <a:endParaRPr lang="vi-VN" sz="2400" dirty="0">
              <a:latin typeface="Times New Roman" panose="02020603050405020304" pitchFamily="18" charset="0"/>
              <a:cs typeface="Times New Roman" panose="02020603050405020304" pitchFamily="18" charset="0"/>
            </a:endParaRPr>
          </a:p>
        </p:txBody>
      </p:sp>
      <p:sp>
        <p:nvSpPr>
          <p:cNvPr id="22" name="Hình chữ nhật 21"/>
          <p:cNvSpPr/>
          <p:nvPr/>
        </p:nvSpPr>
        <p:spPr>
          <a:xfrm>
            <a:off x="6242261" y="2846422"/>
            <a:ext cx="1590500" cy="461665"/>
          </a:xfrm>
          <a:prstGeom prst="rect">
            <a:avLst/>
          </a:prstGeom>
        </p:spPr>
        <p:txBody>
          <a:bodyPr wrap="none">
            <a:spAutoFit/>
          </a:bodyPr>
          <a:lstStyle/>
          <a:p>
            <a:r>
              <a:rPr lang="vi-VN" sz="2400" dirty="0">
                <a:latin typeface="+mj-lt"/>
              </a:rPr>
              <a:t>S</a:t>
            </a:r>
            <a:r>
              <a:rPr lang="vi-VN" sz="2400" baseline="-25000" dirty="0">
                <a:latin typeface="+mj-lt"/>
              </a:rPr>
              <a:t>2</a:t>
            </a:r>
            <a:r>
              <a:rPr lang="vi-VN" sz="2400" dirty="0">
                <a:latin typeface="+mj-lt"/>
              </a:rPr>
              <a:t> = </a:t>
            </a:r>
            <a:r>
              <a:rPr lang="en-US" sz="2400" dirty="0" smtClean="0">
                <a:latin typeface="+mj-lt"/>
              </a:rPr>
              <a:t>2 </a:t>
            </a:r>
            <a:r>
              <a:rPr lang="vi-VN" sz="2400" dirty="0" smtClean="0">
                <a:latin typeface="+mj-lt"/>
              </a:rPr>
              <a:t>mm</a:t>
            </a:r>
            <a:r>
              <a:rPr lang="vi-VN" sz="2400" baseline="30000" dirty="0" smtClean="0">
                <a:latin typeface="+mj-lt"/>
              </a:rPr>
              <a:t>2</a:t>
            </a:r>
            <a:endParaRPr lang="vi-VN" sz="2400" dirty="0">
              <a:latin typeface="+mj-lt"/>
            </a:endParaRPr>
          </a:p>
        </p:txBody>
      </p:sp>
      <p:sp>
        <p:nvSpPr>
          <p:cNvPr id="23" name="Hình chữ nhật 22"/>
          <p:cNvSpPr/>
          <p:nvPr/>
        </p:nvSpPr>
        <p:spPr>
          <a:xfrm>
            <a:off x="3874470" y="2804853"/>
            <a:ext cx="910827" cy="461665"/>
          </a:xfrm>
          <a:prstGeom prst="rect">
            <a:avLst/>
          </a:prstGeom>
        </p:spPr>
        <p:txBody>
          <a:bodyPr wrap="none">
            <a:spAutoFit/>
          </a:bodyPr>
          <a:lstStyle/>
          <a:p>
            <a:r>
              <a:rPr lang="vi-VN" sz="2400" dirty="0">
                <a:solidFill>
                  <a:srgbClr val="FF0000"/>
                </a:solidFill>
                <a:latin typeface="Times New Roman" panose="02020603050405020304" pitchFamily="18" charset="0"/>
                <a:cs typeface="Times New Roman" panose="02020603050405020304" pitchFamily="18" charset="0"/>
              </a:rPr>
              <a:t>1</a:t>
            </a:r>
            <a:r>
              <a:rPr lang="vi-VN" sz="2400" baseline="-25000" dirty="0">
                <a:solidFill>
                  <a:srgbClr val="FF0000"/>
                </a:solidFill>
                <a:latin typeface="Times New Roman" panose="02020603050405020304" pitchFamily="18" charset="0"/>
                <a:cs typeface="Times New Roman" panose="02020603050405020304" pitchFamily="18" charset="0"/>
              </a:rPr>
              <a:t>2</a:t>
            </a:r>
            <a:r>
              <a:rPr lang="vi-VN" sz="2400" dirty="0">
                <a:solidFill>
                  <a:srgbClr val="FF0000"/>
                </a:solidFill>
                <a:latin typeface="Times New Roman" panose="02020603050405020304" pitchFamily="18" charset="0"/>
                <a:cs typeface="Times New Roman" panose="02020603050405020304" pitchFamily="18" charset="0"/>
              </a:rPr>
              <a:t> = </a:t>
            </a:r>
            <a:r>
              <a:rPr lang="en-US" sz="2400" dirty="0" smtClean="0">
                <a:solidFill>
                  <a:srgbClr val="FF0000"/>
                </a:solidFill>
                <a:latin typeface="Times New Roman" panose="02020603050405020304" pitchFamily="18" charset="0"/>
                <a:cs typeface="Times New Roman" panose="02020603050405020304" pitchFamily="18" charset="0"/>
              </a:rPr>
              <a:t>?</a:t>
            </a:r>
            <a:endParaRPr lang="vi-VN" sz="2400" dirty="0">
              <a:solidFill>
                <a:srgbClr val="FF0000"/>
              </a:solidFill>
              <a:latin typeface="Times New Roman" panose="02020603050405020304" pitchFamily="18" charset="0"/>
              <a:cs typeface="Times New Roman" panose="02020603050405020304" pitchFamily="18" charset="0"/>
            </a:endParaRPr>
          </a:p>
        </p:txBody>
      </p:sp>
      <p:sp>
        <p:nvSpPr>
          <p:cNvPr id="24" name="Hình chữ nhật 23"/>
          <p:cNvSpPr/>
          <p:nvPr/>
        </p:nvSpPr>
        <p:spPr>
          <a:xfrm>
            <a:off x="8659633" y="2804853"/>
            <a:ext cx="1358064" cy="461665"/>
          </a:xfrm>
          <a:prstGeom prst="rect">
            <a:avLst/>
          </a:prstGeom>
        </p:spPr>
        <p:txBody>
          <a:bodyPr wrap="none">
            <a:spAutoFit/>
          </a:bodyPr>
          <a:lstStyle/>
          <a:p>
            <a:r>
              <a:rPr lang="vi-VN" sz="2400" dirty="0" smtClean="0">
                <a:latin typeface="Times New Roman" panose="02020603050405020304" pitchFamily="18" charset="0"/>
                <a:cs typeface="Times New Roman" panose="02020603050405020304" pitchFamily="18" charset="0"/>
              </a:rPr>
              <a:t>R</a:t>
            </a:r>
            <a:r>
              <a:rPr lang="en-US" sz="2400" baseline="-25000" dirty="0" smtClean="0">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16,8</a:t>
            </a:r>
            <a:endParaRPr lang="vi-VN" sz="2400" dirty="0">
              <a:latin typeface="Times New Roman" panose="02020603050405020304" pitchFamily="18" charset="0"/>
              <a:cs typeface="Times New Roman" panose="02020603050405020304" pitchFamily="18" charset="0"/>
            </a:endParaRPr>
          </a:p>
        </p:txBody>
      </p:sp>
      <p:sp>
        <p:nvSpPr>
          <p:cNvPr id="25" name="Hình chữ nhật 24"/>
          <p:cNvSpPr/>
          <p:nvPr/>
        </p:nvSpPr>
        <p:spPr>
          <a:xfrm>
            <a:off x="1885116" y="3361386"/>
            <a:ext cx="2494594" cy="461665"/>
          </a:xfrm>
          <a:prstGeom prst="rect">
            <a:avLst/>
          </a:prstGeom>
        </p:spPr>
        <p:txBody>
          <a:bodyPr wrap="none">
            <a:spAutoFit/>
          </a:bodyPr>
          <a:lstStyle/>
          <a:p>
            <a:r>
              <a:rPr lang="en-US" sz="2400" b="1" dirty="0" err="1" smtClean="0">
                <a:solidFill>
                  <a:srgbClr val="00B050"/>
                </a:solidFill>
                <a:latin typeface="Times New Roman" panose="02020603050405020304" pitchFamily="18" charset="0"/>
                <a:cs typeface="Times New Roman" panose="02020603050405020304" pitchFamily="18" charset="0"/>
              </a:rPr>
              <a:t>Lấy</a:t>
            </a:r>
            <a:r>
              <a:rPr lang="en-US" sz="2400" b="1" dirty="0" smtClean="0">
                <a:solidFill>
                  <a:srgbClr val="00B050"/>
                </a:solidFill>
                <a:latin typeface="Times New Roman" panose="02020603050405020304" pitchFamily="18" charset="0"/>
                <a:cs typeface="Times New Roman" panose="02020603050405020304" pitchFamily="18" charset="0"/>
              </a:rPr>
              <a:t> </a:t>
            </a:r>
            <a:r>
              <a:rPr lang="vi-VN" sz="2400" b="1" dirty="0" smtClean="0">
                <a:solidFill>
                  <a:srgbClr val="00B050"/>
                </a:solidFill>
                <a:latin typeface="Times New Roman" panose="02020603050405020304" pitchFamily="18" charset="0"/>
                <a:cs typeface="Times New Roman" panose="02020603050405020304" pitchFamily="18" charset="0"/>
              </a:rPr>
              <a:t>dây </a:t>
            </a:r>
            <a:r>
              <a:rPr lang="en-US" sz="2400" b="1" dirty="0" err="1" smtClean="0">
                <a:solidFill>
                  <a:srgbClr val="00B050"/>
                </a:solidFill>
                <a:latin typeface="Times New Roman" panose="02020603050405020304" pitchFamily="18" charset="0"/>
                <a:cs typeface="Times New Roman" panose="02020603050405020304" pitchFamily="18" charset="0"/>
              </a:rPr>
              <a:t>nhôm</a:t>
            </a:r>
            <a:r>
              <a:rPr lang="en-US" sz="2400" b="1" dirty="0" smtClean="0">
                <a:solidFill>
                  <a:srgbClr val="00B050"/>
                </a:solidFill>
                <a:latin typeface="Times New Roman" panose="02020603050405020304" pitchFamily="18" charset="0"/>
                <a:cs typeface="Times New Roman" panose="02020603050405020304" pitchFamily="18" charset="0"/>
              </a:rPr>
              <a:t> 3:</a:t>
            </a:r>
            <a:r>
              <a:rPr lang="vi-VN" sz="2400" b="1" dirty="0" smtClean="0">
                <a:solidFill>
                  <a:srgbClr val="00B050"/>
                </a:solidFill>
                <a:latin typeface="Times New Roman" panose="02020603050405020304" pitchFamily="18" charset="0"/>
                <a:cs typeface="Times New Roman" panose="02020603050405020304" pitchFamily="18" charset="0"/>
              </a:rPr>
              <a:t> </a:t>
            </a:r>
            <a:endParaRPr lang="vi-VN" sz="2400" b="1" dirty="0">
              <a:solidFill>
                <a:srgbClr val="00B050"/>
              </a:solidFill>
              <a:latin typeface="Times New Roman" panose="02020603050405020304" pitchFamily="18" charset="0"/>
              <a:cs typeface="Times New Roman" panose="02020603050405020304" pitchFamily="18" charset="0"/>
            </a:endParaRPr>
          </a:p>
        </p:txBody>
      </p:sp>
      <p:sp>
        <p:nvSpPr>
          <p:cNvPr id="26" name="Hình chữ nhật 25"/>
          <p:cNvSpPr/>
          <p:nvPr/>
        </p:nvSpPr>
        <p:spPr>
          <a:xfrm>
            <a:off x="4248390" y="3373061"/>
            <a:ext cx="1418978" cy="461665"/>
          </a:xfrm>
          <a:prstGeom prst="rect">
            <a:avLst/>
          </a:prstGeom>
        </p:spPr>
        <p:txBody>
          <a:bodyPr wrap="none">
            <a:spAutoFit/>
          </a:bodyPr>
          <a:lstStyle/>
          <a:p>
            <a:r>
              <a:rPr lang="vi-VN" sz="2400" b="1" dirty="0" smtClean="0">
                <a:solidFill>
                  <a:srgbClr val="00B050"/>
                </a:solidFill>
                <a:latin typeface="Times New Roman" panose="02020603050405020304" pitchFamily="18" charset="0"/>
                <a:cs typeface="Times New Roman" panose="02020603050405020304" pitchFamily="18" charset="0"/>
              </a:rPr>
              <a:t>l</a:t>
            </a:r>
            <a:r>
              <a:rPr lang="en-US" sz="2400" b="1" baseline="-25000" dirty="0" smtClean="0">
                <a:solidFill>
                  <a:srgbClr val="00B050"/>
                </a:solidFill>
                <a:latin typeface="Times New Roman" panose="02020603050405020304" pitchFamily="18" charset="0"/>
                <a:cs typeface="Times New Roman" panose="02020603050405020304" pitchFamily="18" charset="0"/>
              </a:rPr>
              <a:t>3</a:t>
            </a:r>
            <a:r>
              <a:rPr lang="vi-VN" sz="2400" b="1" dirty="0">
                <a:solidFill>
                  <a:srgbClr val="00B050"/>
                </a:solidFill>
                <a:latin typeface="Times New Roman" panose="02020603050405020304" pitchFamily="18" charset="0"/>
                <a:cs typeface="Times New Roman" panose="02020603050405020304" pitchFamily="18" charset="0"/>
              </a:rPr>
              <a:t> = </a:t>
            </a:r>
            <a:r>
              <a:rPr lang="en-US" sz="2400" b="1" dirty="0" smtClean="0">
                <a:solidFill>
                  <a:srgbClr val="00B050"/>
                </a:solidFill>
                <a:latin typeface="Times New Roman" panose="02020603050405020304" pitchFamily="18" charset="0"/>
                <a:cs typeface="Times New Roman" panose="02020603050405020304" pitchFamily="18" charset="0"/>
              </a:rPr>
              <a:t>200</a:t>
            </a:r>
            <a:r>
              <a:rPr lang="vi-VN" sz="2400" b="1" dirty="0" smtClean="0">
                <a:solidFill>
                  <a:srgbClr val="00B050"/>
                </a:solidFill>
                <a:latin typeface="Times New Roman" panose="02020603050405020304" pitchFamily="18" charset="0"/>
                <a:cs typeface="Times New Roman" panose="02020603050405020304" pitchFamily="18" charset="0"/>
              </a:rPr>
              <a:t>m</a:t>
            </a:r>
            <a:endParaRPr lang="vi-VN" sz="2400" b="1" dirty="0">
              <a:solidFill>
                <a:srgbClr val="00B050"/>
              </a:solidFill>
              <a:latin typeface="Times New Roman" panose="02020603050405020304" pitchFamily="18" charset="0"/>
              <a:cs typeface="Times New Roman" panose="02020603050405020304" pitchFamily="18" charset="0"/>
            </a:endParaRPr>
          </a:p>
        </p:txBody>
      </p:sp>
      <p:sp>
        <p:nvSpPr>
          <p:cNvPr id="27" name="Hình chữ nhật 26"/>
          <p:cNvSpPr/>
          <p:nvPr/>
        </p:nvSpPr>
        <p:spPr>
          <a:xfrm>
            <a:off x="6205392" y="3357229"/>
            <a:ext cx="1633781" cy="461665"/>
          </a:xfrm>
          <a:prstGeom prst="rect">
            <a:avLst/>
          </a:prstGeom>
        </p:spPr>
        <p:txBody>
          <a:bodyPr wrap="none">
            <a:spAutoFit/>
          </a:bodyPr>
          <a:lstStyle/>
          <a:p>
            <a:r>
              <a:rPr lang="vi-VN" sz="2400" b="1" dirty="0" smtClean="0">
                <a:solidFill>
                  <a:srgbClr val="00B050"/>
                </a:solidFill>
                <a:latin typeface="Times New Roman" panose="02020603050405020304" pitchFamily="18" charset="0"/>
                <a:cs typeface="Times New Roman" panose="02020603050405020304" pitchFamily="18" charset="0"/>
              </a:rPr>
              <a:t>S</a:t>
            </a:r>
            <a:r>
              <a:rPr lang="en-US" sz="2400" b="1" baseline="-25000" dirty="0" smtClean="0">
                <a:solidFill>
                  <a:srgbClr val="00B050"/>
                </a:solidFill>
                <a:latin typeface="Times New Roman" panose="02020603050405020304" pitchFamily="18" charset="0"/>
                <a:cs typeface="Times New Roman" panose="02020603050405020304" pitchFamily="18" charset="0"/>
              </a:rPr>
              <a:t>3</a:t>
            </a:r>
            <a:r>
              <a:rPr lang="vi-VN" sz="2400" b="1" dirty="0">
                <a:solidFill>
                  <a:srgbClr val="00B050"/>
                </a:solidFill>
                <a:latin typeface="Times New Roman" panose="02020603050405020304" pitchFamily="18" charset="0"/>
                <a:cs typeface="Times New Roman" panose="02020603050405020304" pitchFamily="18" charset="0"/>
              </a:rPr>
              <a:t> = </a:t>
            </a:r>
            <a:r>
              <a:rPr lang="en-US" sz="2400" b="1" dirty="0" smtClean="0">
                <a:solidFill>
                  <a:srgbClr val="00B050"/>
                </a:solidFill>
                <a:latin typeface="Times New Roman" panose="02020603050405020304" pitchFamily="18" charset="0"/>
                <a:cs typeface="Times New Roman" panose="02020603050405020304" pitchFamily="18" charset="0"/>
              </a:rPr>
              <a:t>2 </a:t>
            </a:r>
            <a:r>
              <a:rPr lang="vi-VN" sz="2400" b="1" dirty="0" smtClean="0">
                <a:solidFill>
                  <a:srgbClr val="00B050"/>
                </a:solidFill>
                <a:latin typeface="Times New Roman" panose="02020603050405020304" pitchFamily="18" charset="0"/>
                <a:cs typeface="Times New Roman" panose="02020603050405020304" pitchFamily="18" charset="0"/>
              </a:rPr>
              <a:t>mm</a:t>
            </a:r>
            <a:r>
              <a:rPr lang="vi-VN" sz="2400" b="1" baseline="30000" dirty="0" smtClean="0">
                <a:solidFill>
                  <a:srgbClr val="00B050"/>
                </a:solidFill>
                <a:latin typeface="Times New Roman" panose="02020603050405020304" pitchFamily="18" charset="0"/>
                <a:cs typeface="Times New Roman" panose="02020603050405020304" pitchFamily="18" charset="0"/>
              </a:rPr>
              <a:t>2</a:t>
            </a:r>
            <a:endParaRPr lang="vi-VN" sz="2400" b="1" dirty="0">
              <a:solidFill>
                <a:srgbClr val="00B050"/>
              </a:solidFill>
              <a:latin typeface="Times New Roman" panose="02020603050405020304" pitchFamily="18" charset="0"/>
              <a:cs typeface="Times New Roman" panose="02020603050405020304" pitchFamily="18" charset="0"/>
            </a:endParaRPr>
          </a:p>
        </p:txBody>
      </p:sp>
      <p:sp>
        <p:nvSpPr>
          <p:cNvPr id="28" name="Hình chữ nhật 27"/>
          <p:cNvSpPr/>
          <p:nvPr/>
        </p:nvSpPr>
        <p:spPr>
          <a:xfrm>
            <a:off x="1118039" y="4984717"/>
            <a:ext cx="10177822" cy="461665"/>
          </a:xfrm>
          <a:prstGeom prst="rect">
            <a:avLst/>
          </a:prstGeom>
        </p:spPr>
        <p:txBody>
          <a:bodyPr wrap="square">
            <a:spAutoFit/>
          </a:bodyPr>
          <a:lstStyle/>
          <a:p>
            <a:pPr algn="just"/>
            <a:r>
              <a:rPr lang="vi-VN" sz="2400" b="1" dirty="0" err="1" smtClean="0">
                <a:solidFill>
                  <a:srgbClr val="00B050"/>
                </a:solidFill>
                <a:latin typeface="Times New Roman" panose="02020603050405020304" pitchFamily="18" charset="0"/>
                <a:cs typeface="Times New Roman" panose="02020603050405020304" pitchFamily="18" charset="0"/>
              </a:rPr>
              <a:t>Vì</a:t>
            </a:r>
            <a:r>
              <a:rPr lang="vi-VN"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dây</a:t>
            </a:r>
            <a:r>
              <a:rPr lang="en-US" sz="2400" b="1" dirty="0" smtClean="0">
                <a:solidFill>
                  <a:srgbClr val="00B050"/>
                </a:solidFill>
                <a:latin typeface="Times New Roman" panose="02020603050405020304" pitchFamily="18" charset="0"/>
                <a:cs typeface="Times New Roman" panose="02020603050405020304" pitchFamily="18" charset="0"/>
              </a:rPr>
              <a:t> 2 </a:t>
            </a:r>
            <a:r>
              <a:rPr lang="en-US" sz="2400" b="1" dirty="0" err="1" smtClean="0">
                <a:solidFill>
                  <a:srgbClr val="00B050"/>
                </a:solidFill>
                <a:latin typeface="Times New Roman" panose="02020603050405020304" pitchFamily="18" charset="0"/>
                <a:cs typeface="Times New Roman" panose="02020603050405020304" pitchFamily="18" charset="0"/>
              </a:rPr>
              <a:t>và</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dây</a:t>
            </a:r>
            <a:r>
              <a:rPr lang="en-US" sz="2400" b="1" dirty="0" smtClean="0">
                <a:solidFill>
                  <a:srgbClr val="00B050"/>
                </a:solidFill>
                <a:latin typeface="Times New Roman" panose="02020603050405020304" pitchFamily="18" charset="0"/>
                <a:cs typeface="Times New Roman" panose="02020603050405020304" pitchFamily="18" charset="0"/>
              </a:rPr>
              <a:t> 3 </a:t>
            </a:r>
            <a:r>
              <a:rPr lang="en-US" sz="2400" b="1" dirty="0" err="1" smtClean="0">
                <a:solidFill>
                  <a:srgbClr val="00B050"/>
                </a:solidFill>
                <a:latin typeface="Times New Roman" panose="02020603050405020304" pitchFamily="18" charset="0"/>
                <a:cs typeface="Times New Roman" panose="02020603050405020304" pitchFamily="18" charset="0"/>
              </a:rPr>
              <a:t>có</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dây</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nhôm</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cùng</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tiết</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diện</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nên</a:t>
            </a:r>
            <a:r>
              <a:rPr lang="en-US" sz="2400" b="1" dirty="0" smtClean="0">
                <a:solidFill>
                  <a:srgbClr val="00B050"/>
                </a:solidFill>
                <a:latin typeface="Times New Roman" panose="02020603050405020304" pitchFamily="18" charset="0"/>
                <a:cs typeface="Times New Roman" panose="02020603050405020304" pitchFamily="18" charset="0"/>
              </a:rPr>
              <a:t> ta </a:t>
            </a:r>
            <a:r>
              <a:rPr lang="en-US" sz="2400" b="1" dirty="0" err="1" smtClean="0">
                <a:solidFill>
                  <a:srgbClr val="00B050"/>
                </a:solidFill>
                <a:latin typeface="Times New Roman" panose="02020603050405020304" pitchFamily="18" charset="0"/>
                <a:cs typeface="Times New Roman" panose="02020603050405020304" pitchFamily="18" charset="0"/>
              </a:rPr>
              <a:t>có</a:t>
            </a:r>
            <a:r>
              <a:rPr lang="en-US" sz="2400" b="1" dirty="0" smtClean="0">
                <a:solidFill>
                  <a:srgbClr val="00B050"/>
                </a:solidFill>
                <a:latin typeface="Times New Roman" panose="02020603050405020304" pitchFamily="18" charset="0"/>
                <a:cs typeface="Times New Roman" panose="02020603050405020304" pitchFamily="18" charset="0"/>
              </a:rPr>
              <a:t>:</a:t>
            </a:r>
            <a:endParaRPr lang="en-US" sz="2400" b="1" dirty="0">
              <a:solidFill>
                <a:srgbClr val="00B05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9" name="Hình chữ nhật 28"/>
              <p:cNvSpPr/>
              <p:nvPr/>
            </p:nvSpPr>
            <p:spPr>
              <a:xfrm>
                <a:off x="1344117" y="4197416"/>
                <a:ext cx="1643269" cy="871842"/>
              </a:xfrm>
              <a:prstGeom prst="rect">
                <a:avLst/>
              </a:prstGeom>
            </p:spPr>
            <p:txBody>
              <a:bodyPr wrap="square">
                <a:spAutoFit/>
              </a:bodyPr>
              <a:lstStyle/>
              <a:p>
                <a:pPr algn="just"/>
                <a14:m>
                  <m:oMath xmlns:m="http://schemas.openxmlformats.org/officeDocument/2006/math">
                    <m:f>
                      <m:fPr>
                        <m:ctrlPr>
                          <a:rPr lang="en-US" sz="3200" b="1" i="1" smtClean="0">
                            <a:solidFill>
                              <a:srgbClr val="FF0000"/>
                            </a:solidFill>
                            <a:latin typeface="Cambria Math" panose="02040503050406030204" pitchFamily="18" charset="0"/>
                            <a:cs typeface="Times New Roman" panose="02020603050405020304" pitchFamily="18" charset="0"/>
                          </a:rPr>
                        </m:ctrlPr>
                      </m:fPr>
                      <m:num>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𝟏</m:t>
                            </m:r>
                          </m:sub>
                        </m:sSub>
                      </m:num>
                      <m:den>
                        <m:sSub>
                          <m:sSubPr>
                            <m:ctrlPr>
                              <a:rPr lang="en-US" sz="3200" b="1" i="1" smtClean="0">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𝑹</m:t>
                            </m:r>
                          </m:e>
                          <m:sub>
                            <m:r>
                              <a:rPr lang="en-US" sz="3200" b="1" i="1" smtClean="0">
                                <a:solidFill>
                                  <a:srgbClr val="FF0000"/>
                                </a:solidFill>
                                <a:latin typeface="Cambria Math" panose="02040503050406030204" pitchFamily="18" charset="0"/>
                                <a:cs typeface="Times New Roman" panose="02020603050405020304" pitchFamily="18" charset="0"/>
                              </a:rPr>
                              <m:t>𝟑</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3200" b="1" i="1">
                            <a:solidFill>
                              <a:srgbClr val="FF0000"/>
                            </a:solidFill>
                            <a:latin typeface="Cambria Math" panose="02040503050406030204" pitchFamily="18" charset="0"/>
                            <a:cs typeface="Times New Roman" panose="02020603050405020304" pitchFamily="18" charset="0"/>
                          </a:rPr>
                        </m:ctrlPr>
                      </m:fPr>
                      <m:num>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𝑺</m:t>
                            </m:r>
                          </m:e>
                          <m:sub>
                            <m:r>
                              <a:rPr lang="en-US" sz="3200" b="1" i="1" smtClean="0">
                                <a:solidFill>
                                  <a:srgbClr val="FF0000"/>
                                </a:solidFill>
                                <a:latin typeface="Cambria Math" panose="02040503050406030204" pitchFamily="18" charset="0"/>
                                <a:cs typeface="Times New Roman" panose="02020603050405020304" pitchFamily="18" charset="0"/>
                              </a:rPr>
                              <m:t>𝟑</m:t>
                            </m:r>
                          </m:sub>
                        </m:sSub>
                      </m:num>
                      <m:den>
                        <m:sSub>
                          <m:sSubPr>
                            <m:ctrlPr>
                              <a:rPr lang="en-US" sz="3200" b="1" i="1">
                                <a:solidFill>
                                  <a:srgbClr val="FF0000"/>
                                </a:solidFill>
                                <a:latin typeface="Cambria Math" panose="02040503050406030204" pitchFamily="18" charset="0"/>
                                <a:cs typeface="Times New Roman" panose="02020603050405020304" pitchFamily="18" charset="0"/>
                              </a:rPr>
                            </m:ctrlPr>
                          </m:sSubPr>
                          <m:e>
                            <m:r>
                              <a:rPr lang="en-US" sz="3200" b="1" i="1" smtClean="0">
                                <a:solidFill>
                                  <a:srgbClr val="FF0000"/>
                                </a:solidFill>
                                <a:latin typeface="Cambria Math" panose="02040503050406030204" pitchFamily="18" charset="0"/>
                                <a:cs typeface="Times New Roman" panose="02020603050405020304" pitchFamily="18" charset="0"/>
                              </a:rPr>
                              <m:t>𝑺</m:t>
                            </m:r>
                          </m:e>
                          <m:sub>
                            <m:r>
                              <a:rPr lang="en-US" sz="3200" b="1" i="1" smtClean="0">
                                <a:solidFill>
                                  <a:srgbClr val="FF0000"/>
                                </a:solidFill>
                                <a:latin typeface="Cambria Math" panose="02040503050406030204" pitchFamily="18" charset="0"/>
                                <a:cs typeface="Times New Roman" panose="02020603050405020304" pitchFamily="18" charset="0"/>
                              </a:rPr>
                              <m:t>𝟏</m:t>
                            </m:r>
                          </m:sub>
                        </m:sSub>
                      </m:den>
                    </m:f>
                  </m:oMath>
                </a14:m>
                <a:r>
                  <a:rPr lang="en-US" sz="3200" b="1" dirty="0" smtClean="0">
                    <a:solidFill>
                      <a:srgbClr val="FF0000"/>
                    </a:solidFill>
                    <a:latin typeface="Times New Roman" panose="02020603050405020304" pitchFamily="18" charset="0"/>
                    <a:cs typeface="Times New Roman" panose="02020603050405020304" pitchFamily="18" charset="0"/>
                  </a:rPr>
                  <a:t> </a:t>
                </a:r>
                <a:endParaRPr lang="en-US" sz="32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29" name="Hình chữ nhật 28"/>
              <p:cNvSpPr>
                <a:spLocks noRot="1" noChangeAspect="1" noMove="1" noResize="1" noEditPoints="1" noAdjustHandles="1" noChangeArrowheads="1" noChangeShapeType="1" noTextEdit="1"/>
              </p:cNvSpPr>
              <p:nvPr/>
            </p:nvSpPr>
            <p:spPr>
              <a:xfrm>
                <a:off x="1344117" y="4197416"/>
                <a:ext cx="1643269" cy="871842"/>
              </a:xfrm>
              <a:prstGeom prst="rect">
                <a:avLst/>
              </a:prstGeom>
              <a:blipFill rotWithShape="0">
                <a:blip r:embed="rId9"/>
                <a:stretch>
                  <a:fillRect b="-69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0" name="Hình chữ nhật 29"/>
              <p:cNvSpPr/>
              <p:nvPr/>
            </p:nvSpPr>
            <p:spPr>
              <a:xfrm>
                <a:off x="2630757" y="5391393"/>
                <a:ext cx="2134943" cy="754437"/>
              </a:xfrm>
              <a:prstGeom prst="rect">
                <a:avLst/>
              </a:prstGeom>
            </p:spPr>
            <p:txBody>
              <a:bodyPr wrap="none">
                <a:spAutoFit/>
              </a:bodyPr>
              <a:lstStyle/>
              <a:p>
                <a:r>
                  <a:rPr lang="en-US" sz="2800" b="1" dirty="0" smtClean="0">
                    <a:solidFill>
                      <a:srgbClr val="00B05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b="1" i="1" smtClean="0">
                            <a:solidFill>
                              <a:srgbClr val="00B050"/>
                            </a:solidFill>
                            <a:latin typeface="Cambria Math" panose="02040503050406030204" pitchFamily="18" charset="0"/>
                            <a:cs typeface="Times New Roman" panose="02020603050405020304" pitchFamily="18" charset="0"/>
                          </a:rPr>
                        </m:ctrlPr>
                      </m:fPr>
                      <m:num>
                        <m:r>
                          <a:rPr lang="en-US" sz="2800" b="1" i="1" smtClean="0">
                            <a:solidFill>
                              <a:srgbClr val="00B050"/>
                            </a:solidFill>
                            <a:latin typeface="Cambria Math" panose="02040503050406030204" pitchFamily="18" charset="0"/>
                            <a:cs typeface="Times New Roman" panose="02020603050405020304" pitchFamily="18" charset="0"/>
                          </a:rPr>
                          <m:t>𝟏𝟔</m:t>
                        </m:r>
                        <m:r>
                          <a:rPr lang="en-US" sz="2800" b="1" i="1" smtClean="0">
                            <a:solidFill>
                              <a:srgbClr val="00B050"/>
                            </a:solidFill>
                            <a:latin typeface="Cambria Math" panose="02040503050406030204" pitchFamily="18" charset="0"/>
                            <a:cs typeface="Times New Roman" panose="02020603050405020304" pitchFamily="18" charset="0"/>
                          </a:rPr>
                          <m:t>,</m:t>
                        </m:r>
                        <m:r>
                          <a:rPr lang="en-US" sz="2800" b="1" i="1" smtClean="0">
                            <a:solidFill>
                              <a:srgbClr val="00B050"/>
                            </a:solidFill>
                            <a:latin typeface="Cambria Math" panose="02040503050406030204" pitchFamily="18" charset="0"/>
                            <a:cs typeface="Times New Roman" panose="02020603050405020304" pitchFamily="18" charset="0"/>
                          </a:rPr>
                          <m:t>𝟖</m:t>
                        </m:r>
                      </m:num>
                      <m:den>
                        <m:r>
                          <a:rPr lang="en-US" sz="2800" b="1" i="1" smtClean="0">
                            <a:solidFill>
                              <a:srgbClr val="00B050"/>
                            </a:solidFill>
                            <a:latin typeface="Cambria Math" panose="02040503050406030204" pitchFamily="18" charset="0"/>
                            <a:cs typeface="Times New Roman" panose="02020603050405020304" pitchFamily="18" charset="0"/>
                          </a:rPr>
                          <m:t>𝟐</m:t>
                        </m:r>
                        <m:r>
                          <a:rPr lang="en-US" sz="2800" b="1" i="1" smtClean="0">
                            <a:solidFill>
                              <a:srgbClr val="00B050"/>
                            </a:solidFill>
                            <a:latin typeface="Cambria Math" panose="02040503050406030204" pitchFamily="18" charset="0"/>
                            <a:cs typeface="Times New Roman" panose="02020603050405020304" pitchFamily="18" charset="0"/>
                          </a:rPr>
                          <m:t>,</m:t>
                        </m:r>
                        <m:r>
                          <a:rPr lang="en-US" sz="2800" b="1" i="1" smtClean="0">
                            <a:solidFill>
                              <a:srgbClr val="00B050"/>
                            </a:solidFill>
                            <a:latin typeface="Cambria Math" panose="02040503050406030204" pitchFamily="18" charset="0"/>
                            <a:cs typeface="Times New Roman" panose="02020603050405020304" pitchFamily="18" charset="0"/>
                          </a:rPr>
                          <m:t>𝟖</m:t>
                        </m:r>
                      </m:den>
                    </m:f>
                    <m:r>
                      <m:rPr>
                        <m:nor/>
                      </m:rPr>
                      <a:rPr lang="en-US" sz="2800" b="1" dirty="0">
                        <a:solidFill>
                          <a:srgbClr val="00B050"/>
                        </a:solidFill>
                        <a:latin typeface="Times New Roman" panose="02020603050405020304" pitchFamily="18" charset="0"/>
                        <a:cs typeface="Times New Roman" panose="02020603050405020304" pitchFamily="18" charset="0"/>
                      </a:rPr>
                      <m:t> = </m:t>
                    </m:r>
                    <m:f>
                      <m:fPr>
                        <m:ctrlPr>
                          <a:rPr lang="en-US" sz="2800" b="1" i="1">
                            <a:solidFill>
                              <a:srgbClr val="00B050"/>
                            </a:solidFill>
                            <a:latin typeface="Cambria Math" panose="02040503050406030204" pitchFamily="18" charset="0"/>
                            <a:cs typeface="Times New Roman" panose="02020603050405020304" pitchFamily="18" charset="0"/>
                          </a:rPr>
                        </m:ctrlPr>
                      </m:fPr>
                      <m:num>
                        <m:sSub>
                          <m:sSubPr>
                            <m:ctrlPr>
                              <a:rPr lang="en-US" sz="2800" b="1" i="1">
                                <a:solidFill>
                                  <a:srgbClr val="00B050"/>
                                </a:solidFill>
                                <a:latin typeface="Cambria Math" panose="02040503050406030204" pitchFamily="18" charset="0"/>
                                <a:cs typeface="Times New Roman" panose="02020603050405020304" pitchFamily="18" charset="0"/>
                              </a:rPr>
                            </m:ctrlPr>
                          </m:sSubPr>
                          <m:e>
                            <m:r>
                              <a:rPr lang="en-US" sz="2800" b="1" i="1" smtClean="0">
                                <a:solidFill>
                                  <a:srgbClr val="00B050"/>
                                </a:solidFill>
                                <a:latin typeface="Cambria Math" panose="02040503050406030204" pitchFamily="18" charset="0"/>
                                <a:cs typeface="Times New Roman" panose="02020603050405020304" pitchFamily="18" charset="0"/>
                              </a:rPr>
                              <m:t>𝒍</m:t>
                            </m:r>
                          </m:e>
                          <m:sub>
                            <m:r>
                              <a:rPr lang="en-US" sz="2800" b="1" i="1">
                                <a:solidFill>
                                  <a:srgbClr val="00B050"/>
                                </a:solidFill>
                                <a:latin typeface="Cambria Math" panose="02040503050406030204" pitchFamily="18" charset="0"/>
                                <a:cs typeface="Times New Roman" panose="02020603050405020304" pitchFamily="18" charset="0"/>
                              </a:rPr>
                              <m:t>𝟐</m:t>
                            </m:r>
                          </m:sub>
                        </m:sSub>
                      </m:num>
                      <m:den>
                        <m:r>
                          <a:rPr lang="en-US" sz="2800" b="1" i="1" smtClean="0">
                            <a:solidFill>
                              <a:srgbClr val="00B050"/>
                            </a:solidFill>
                            <a:latin typeface="Cambria Math" panose="02040503050406030204" pitchFamily="18" charset="0"/>
                            <a:cs typeface="Times New Roman" panose="02020603050405020304" pitchFamily="18" charset="0"/>
                          </a:rPr>
                          <m:t>𝟐𝟎𝟎</m:t>
                        </m:r>
                      </m:den>
                    </m:f>
                  </m:oMath>
                </a14:m>
                <a:endParaRPr lang="vi-VN" sz="2800" b="1"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0" name="Hình chữ nhật 29"/>
              <p:cNvSpPr>
                <a:spLocks noRot="1" noChangeAspect="1" noMove="1" noResize="1" noEditPoints="1" noAdjustHandles="1" noChangeArrowheads="1" noChangeShapeType="1" noTextEdit="1"/>
              </p:cNvSpPr>
              <p:nvPr/>
            </p:nvSpPr>
            <p:spPr>
              <a:xfrm>
                <a:off x="2630757" y="5391393"/>
                <a:ext cx="2134943" cy="754437"/>
              </a:xfrm>
              <a:prstGeom prst="rect">
                <a:avLst/>
              </a:prstGeom>
              <a:blipFill rotWithShape="0">
                <a:blip r:embed="rId10"/>
                <a:stretch>
                  <a:fillRect l="-6000" b="-4032"/>
                </a:stretch>
              </a:blipFill>
            </p:spPr>
            <p:txBody>
              <a:bodyPr/>
              <a:lstStyle/>
              <a:p>
                <a:r>
                  <a:rPr lang="vi-VN">
                    <a:noFill/>
                  </a:rPr>
                  <a:t> </a:t>
                </a:r>
              </a:p>
            </p:txBody>
          </p:sp>
        </mc:Fallback>
      </mc:AlternateContent>
      <p:sp>
        <p:nvSpPr>
          <p:cNvPr id="31" name="Hình chữ nhật 30"/>
          <p:cNvSpPr/>
          <p:nvPr/>
        </p:nvSpPr>
        <p:spPr>
          <a:xfrm>
            <a:off x="4815537" y="5488081"/>
            <a:ext cx="2162772" cy="461665"/>
          </a:xfrm>
          <a:prstGeom prst="rect">
            <a:avLst/>
          </a:prstGeom>
        </p:spPr>
        <p:txBody>
          <a:bodyPr wrap="none">
            <a:spAutoFit/>
          </a:bodyPr>
          <a:lstStyle/>
          <a:p>
            <a:r>
              <a:rPr lang="en-US" sz="2400" b="1" dirty="0" smtClean="0">
                <a:solidFill>
                  <a:srgbClr val="00B050"/>
                </a:solidFill>
                <a:latin typeface="Times New Roman" panose="02020603050405020304" pitchFamily="18" charset="0"/>
                <a:cs typeface="Times New Roman" panose="02020603050405020304" pitchFamily="18" charset="0"/>
              </a:rPr>
              <a:t>↔ l</a:t>
            </a:r>
            <a:r>
              <a:rPr lang="en-US" sz="2400" b="1" baseline="-25000" dirty="0" smtClean="0">
                <a:solidFill>
                  <a:srgbClr val="00B050"/>
                </a:solidFill>
                <a:latin typeface="Times New Roman" panose="02020603050405020304" pitchFamily="18" charset="0"/>
                <a:cs typeface="Times New Roman" panose="02020603050405020304" pitchFamily="18" charset="0"/>
              </a:rPr>
              <a:t>2</a:t>
            </a:r>
            <a:r>
              <a:rPr lang="en-US" sz="2400" b="1" dirty="0" smtClean="0">
                <a:solidFill>
                  <a:srgbClr val="00B050"/>
                </a:solidFill>
                <a:latin typeface="Times New Roman" panose="02020603050405020304" pitchFamily="18" charset="0"/>
                <a:cs typeface="Times New Roman" panose="02020603050405020304" pitchFamily="18" charset="0"/>
              </a:rPr>
              <a:t>= 1200 (m)</a:t>
            </a:r>
            <a:endParaRPr lang="vi-VN" sz="2400" b="1" dirty="0">
              <a:solidFill>
                <a:srgbClr val="00B050"/>
              </a:solidFill>
            </a:endParaRPr>
          </a:p>
        </p:txBody>
      </p:sp>
      <p:sp>
        <p:nvSpPr>
          <p:cNvPr id="32" name="Hình chữ nhật 31"/>
          <p:cNvSpPr/>
          <p:nvPr/>
        </p:nvSpPr>
        <p:spPr>
          <a:xfrm>
            <a:off x="1185773" y="6186462"/>
            <a:ext cx="10177822" cy="461665"/>
          </a:xfrm>
          <a:prstGeom prst="rect">
            <a:avLst/>
          </a:prstGeom>
        </p:spPr>
        <p:txBody>
          <a:bodyPr wrap="square">
            <a:spAutoFit/>
          </a:bodyPr>
          <a:lstStyle/>
          <a:p>
            <a:pPr algn="just"/>
            <a:r>
              <a:rPr lang="en-US" sz="2400" b="1" dirty="0" err="1" smtClean="0">
                <a:solidFill>
                  <a:srgbClr val="00B050"/>
                </a:solidFill>
                <a:latin typeface="Times New Roman" panose="02020603050405020304" pitchFamily="18" charset="0"/>
                <a:cs typeface="Times New Roman" panose="02020603050405020304" pitchFamily="18" charset="0"/>
              </a:rPr>
              <a:t>Vậy</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dây</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nhôm</a:t>
            </a:r>
            <a:r>
              <a:rPr lang="en-US" sz="2400" b="1" dirty="0" smtClean="0">
                <a:solidFill>
                  <a:srgbClr val="00B050"/>
                </a:solidFill>
                <a:latin typeface="Times New Roman" panose="02020603050405020304" pitchFamily="18" charset="0"/>
                <a:cs typeface="Times New Roman" panose="02020603050405020304" pitchFamily="18" charset="0"/>
              </a:rPr>
              <a:t> 2 </a:t>
            </a:r>
            <a:r>
              <a:rPr lang="en-US" sz="2400" b="1" dirty="0" err="1" smtClean="0">
                <a:solidFill>
                  <a:srgbClr val="00B050"/>
                </a:solidFill>
                <a:latin typeface="Times New Roman" panose="02020603050405020304" pitchFamily="18" charset="0"/>
                <a:cs typeface="Times New Roman" panose="02020603050405020304" pitchFamily="18" charset="0"/>
              </a:rPr>
              <a:t>có</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chiều</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err="1" smtClean="0">
                <a:solidFill>
                  <a:srgbClr val="00B050"/>
                </a:solidFill>
                <a:latin typeface="Times New Roman" panose="02020603050405020304" pitchFamily="18" charset="0"/>
                <a:cs typeface="Times New Roman" panose="02020603050405020304" pitchFamily="18" charset="0"/>
              </a:rPr>
              <a:t>dài</a:t>
            </a:r>
            <a:r>
              <a:rPr lang="en-US" sz="2400" b="1" dirty="0" smtClean="0">
                <a:solidFill>
                  <a:srgbClr val="00B050"/>
                </a:solidFill>
                <a:latin typeface="Times New Roman" panose="02020603050405020304" pitchFamily="18" charset="0"/>
                <a:cs typeface="Times New Roman" panose="02020603050405020304" pitchFamily="18" charset="0"/>
              </a:rPr>
              <a:t>: l</a:t>
            </a:r>
            <a:r>
              <a:rPr lang="en-US" sz="2400" b="1" baseline="-25000" dirty="0" smtClean="0">
                <a:solidFill>
                  <a:srgbClr val="00B050"/>
                </a:solidFill>
                <a:latin typeface="Times New Roman" panose="02020603050405020304" pitchFamily="18" charset="0"/>
                <a:cs typeface="Times New Roman" panose="02020603050405020304" pitchFamily="18" charset="0"/>
              </a:rPr>
              <a:t>2</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smtClean="0">
                <a:solidFill>
                  <a:srgbClr val="00B050"/>
                </a:solidFill>
                <a:latin typeface="Times New Roman" panose="02020603050405020304" pitchFamily="18" charset="0"/>
                <a:cs typeface="Times New Roman" panose="02020603050405020304" pitchFamily="18" charset="0"/>
              </a:rPr>
              <a:t>1200 m</a:t>
            </a:r>
            <a:endParaRPr lang="vi-VN" sz="2400" b="1" dirty="0">
              <a:solidFill>
                <a:srgbClr val="00B050"/>
              </a:solidFill>
            </a:endParaRPr>
          </a:p>
        </p:txBody>
      </p:sp>
    </p:spTree>
    <p:extLst>
      <p:ext uri="{BB962C8B-B14F-4D97-AF65-F5344CB8AC3E}">
        <p14:creationId xmlns:p14="http://schemas.microsoft.com/office/powerpoint/2010/main" val="4067361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barn(inVertical)">
                                      <p:cBhvr>
                                        <p:cTn id="63" dur="5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barn(inVertical)">
                                      <p:cBhvr>
                                        <p:cTn id="68" dur="500"/>
                                        <p:tgtEl>
                                          <p:spTgt spid="29"/>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barn(inVertical)">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Effect transition="in" filter="barn(inVertical)">
                                      <p:cBhvr>
                                        <p:cTn id="78" dur="500"/>
                                        <p:tgtEl>
                                          <p:spTgt spid="15"/>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barn(inVertical)">
                                      <p:cBhvr>
                                        <p:cTn id="83" dur="500"/>
                                        <p:tgtEl>
                                          <p:spTgt spid="28"/>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barn(inVertical)">
                                      <p:cBhvr>
                                        <p:cTn id="88" dur="500"/>
                                        <p:tgtEl>
                                          <p:spTgt spid="13"/>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barn(inVertical)">
                                      <p:cBhvr>
                                        <p:cTn id="93" dur="500"/>
                                        <p:tgtEl>
                                          <p:spTgt spid="30"/>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barn(inVertical)">
                                      <p:cBhvr>
                                        <p:cTn id="98" dur="500"/>
                                        <p:tgtEl>
                                          <p:spTgt spid="31"/>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barn(inVertical)">
                                      <p:cBhvr>
                                        <p:cTn id="10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P spid="15"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201166" y="1700608"/>
            <a:ext cx="10217426" cy="3046988"/>
          </a:xfrm>
          <a:noFill/>
          <a:effectLst>
            <a:prstShdw prst="shdw17" dist="17961" dir="2700000">
              <a:schemeClr val="bg2"/>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numCol="1" anchor="ctr" anchorCtr="0" compatLnSpc="1">
            <a:prstTxWarp prst="textNoShape">
              <a:avLst/>
            </a:prstTxWarp>
            <a:spAutoFit/>
          </a:bodyPr>
          <a:lstStyle/>
          <a:p>
            <a:pPr marL="0" indent="0" algn="just" eaLnBrk="0" hangingPunct="0">
              <a:lnSpc>
                <a:spcPct val="100000"/>
              </a:lnSpc>
              <a:spcBef>
                <a:spcPct val="0"/>
              </a:spcBef>
              <a:buNone/>
            </a:pPr>
            <a:r>
              <a:rPr lang="en-US" altLang="en-US" sz="2400" dirty="0">
                <a:solidFill>
                  <a:srgbClr val="0070C0"/>
                </a:solidFill>
                <a:latin typeface="Times New Roman" panose="02020603050405020304" pitchFamily="18" charset="0"/>
                <a:cs typeface="Times New Roman" panose="02020603050405020304" pitchFamily="18" charset="0"/>
              </a:rPr>
              <a:t>A. </a:t>
            </a:r>
            <a:r>
              <a:rPr lang="en-US" altLang="en-US" sz="2400" dirty="0" err="1">
                <a:solidFill>
                  <a:srgbClr val="0070C0"/>
                </a:solidFill>
                <a:latin typeface="Times New Roman" panose="02020603050405020304" pitchFamily="18" charset="0"/>
                <a:cs typeface="Times New Roman" panose="02020603050405020304" pitchFamily="18" charset="0"/>
              </a:rPr>
              <a:t>Các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dây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dẫn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phải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tiết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diện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được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làm</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từ</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một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vật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liệu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nhưng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chiều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dài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khác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nhau</a:t>
            </a:r>
            <a:r>
              <a:rPr lang="en-US" altLang="en-US" sz="2400" dirty="0">
                <a:solidFill>
                  <a:srgbClr val="0070C0"/>
                </a:solidFill>
                <a:latin typeface="Times New Roman" panose="02020603050405020304" pitchFamily="18" charset="0"/>
                <a:cs typeface="Times New Roman" panose="02020603050405020304" pitchFamily="18" charset="0"/>
              </a:rPr>
              <a:t>.</a:t>
            </a:r>
          </a:p>
          <a:p>
            <a:pPr marL="0" indent="0" algn="just" eaLnBrk="0" hangingPunct="0">
              <a:lnSpc>
                <a:spcPct val="100000"/>
              </a:lnSpc>
              <a:spcBef>
                <a:spcPct val="0"/>
              </a:spcBef>
              <a:buNone/>
            </a:pPr>
            <a:r>
              <a:rPr lang="en-US" altLang="en-US" sz="2400" dirty="0">
                <a:solidFill>
                  <a:srgbClr val="0070C0"/>
                </a:solidFill>
                <a:latin typeface="Times New Roman" panose="02020603050405020304" pitchFamily="18" charset="0"/>
                <a:cs typeface="Times New Roman" panose="02020603050405020304" pitchFamily="18" charset="0"/>
              </a:rPr>
              <a:t>B. </a:t>
            </a:r>
            <a:r>
              <a:rPr lang="en-US" altLang="en-US" sz="2400" dirty="0" err="1">
                <a:solidFill>
                  <a:srgbClr val="0070C0"/>
                </a:solidFill>
                <a:latin typeface="Times New Roman" panose="02020603050405020304" pitchFamily="18" charset="0"/>
                <a:cs typeface="Times New Roman" panose="02020603050405020304" pitchFamily="18" charset="0"/>
              </a:rPr>
              <a:t>Các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dây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dẫn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này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phải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chiều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dài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được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làm</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từ</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một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vật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liệu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nhưng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tiết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diện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khác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nhau</a:t>
            </a:r>
            <a:endParaRPr lang="en-US" altLang="en-US" sz="2400" dirty="0">
              <a:solidFill>
                <a:srgbClr val="0070C0"/>
              </a:solidFill>
              <a:latin typeface="Times New Roman" panose="02020603050405020304" pitchFamily="18" charset="0"/>
              <a:cs typeface="Times New Roman" panose="02020603050405020304" pitchFamily="18" charset="0"/>
            </a:endParaRPr>
          </a:p>
          <a:p>
            <a:pPr marL="0" indent="0" algn="just" eaLnBrk="0" hangingPunct="0">
              <a:lnSpc>
                <a:spcPct val="100000"/>
              </a:lnSpc>
              <a:spcBef>
                <a:spcPct val="0"/>
              </a:spcBef>
              <a:buNone/>
            </a:pPr>
            <a:r>
              <a:rPr lang="en-US" altLang="en-US" sz="2400" dirty="0">
                <a:solidFill>
                  <a:srgbClr val="0070C0"/>
                </a:solidFill>
                <a:latin typeface="Times New Roman" panose="02020603050405020304" pitchFamily="18" charset="0"/>
                <a:cs typeface="Times New Roman" panose="02020603050405020304" pitchFamily="18" charset="0"/>
              </a:rPr>
              <a:t>C. </a:t>
            </a:r>
            <a:r>
              <a:rPr lang="en-US" altLang="en-US" sz="2400" dirty="0" err="1">
                <a:solidFill>
                  <a:srgbClr val="0070C0"/>
                </a:solidFill>
                <a:latin typeface="Times New Roman" panose="02020603050405020304" pitchFamily="18" charset="0"/>
                <a:cs typeface="Times New Roman" panose="02020603050405020304" pitchFamily="18" charset="0"/>
              </a:rPr>
              <a:t>Các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dây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dẫn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này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phải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chiều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dài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tiết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diện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nhưng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được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làm</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bằng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vật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liệu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khác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nhau</a:t>
            </a:r>
            <a:endParaRPr lang="en-US" altLang="en-US" sz="2400" dirty="0">
              <a:solidFill>
                <a:srgbClr val="0070C0"/>
              </a:solidFill>
              <a:latin typeface="Times New Roman" panose="02020603050405020304" pitchFamily="18" charset="0"/>
              <a:cs typeface="Times New Roman" panose="02020603050405020304" pitchFamily="18" charset="0"/>
            </a:endParaRPr>
          </a:p>
          <a:p>
            <a:pPr marL="0" indent="0" algn="just" eaLnBrk="0" hangingPunct="0">
              <a:lnSpc>
                <a:spcPct val="100000"/>
              </a:lnSpc>
              <a:spcBef>
                <a:spcPct val="0"/>
              </a:spcBef>
              <a:buNone/>
            </a:pPr>
            <a:r>
              <a:rPr lang="en-US" altLang="en-US" sz="2400" dirty="0">
                <a:solidFill>
                  <a:srgbClr val="0070C0"/>
                </a:solidFill>
                <a:latin typeface="Times New Roman" panose="02020603050405020304" pitchFamily="18" charset="0"/>
                <a:cs typeface="Times New Roman" panose="02020603050405020304" pitchFamily="18" charset="0"/>
              </a:rPr>
              <a:t>D. </a:t>
            </a:r>
            <a:r>
              <a:rPr lang="en-US" altLang="en-US" sz="2400" dirty="0" err="1">
                <a:solidFill>
                  <a:srgbClr val="0070C0"/>
                </a:solidFill>
                <a:latin typeface="Times New Roman" panose="02020603050405020304" pitchFamily="18" charset="0"/>
                <a:cs typeface="Times New Roman" panose="02020603050405020304" pitchFamily="18" charset="0"/>
              </a:rPr>
              <a:t>Các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dây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dẫn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này</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phải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được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làm</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cùng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một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vật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liệu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nhưng</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có</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chiều</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dài</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và</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tiết</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diện</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khác</a:t>
            </a:r>
            <a:r>
              <a:rPr lang="en-US" altLang="en-US" sz="2400" dirty="0">
                <a:solidFill>
                  <a:srgbClr val="0070C0"/>
                </a:solidFill>
                <a:latin typeface="Times New Roman" panose="02020603050405020304" pitchFamily="18" charset="0"/>
                <a:cs typeface="Times New Roman" panose="02020603050405020304" pitchFamily="18" charset="0"/>
              </a:rPr>
              <a:t> </a:t>
            </a:r>
            <a:r>
              <a:rPr lang="en-US" altLang="en-US" sz="2400" dirty="0" err="1">
                <a:solidFill>
                  <a:srgbClr val="0070C0"/>
                </a:solidFill>
                <a:latin typeface="Times New Roman" panose="02020603050405020304" pitchFamily="18" charset="0"/>
                <a:cs typeface="Times New Roman" panose="02020603050405020304" pitchFamily="18" charset="0"/>
              </a:rPr>
              <a:t>nhau</a:t>
            </a:r>
            <a:endParaRPr lang="en-US" altLang="en-US" sz="2400" dirty="0">
              <a:solidFill>
                <a:srgbClr val="0070C0"/>
              </a:solidFill>
              <a:latin typeface="Times New Roman" panose="02020603050405020304" pitchFamily="18" charset="0"/>
              <a:cs typeface="Times New Roman" panose="02020603050405020304" pitchFamily="18" charset="0"/>
            </a:endParaRPr>
          </a:p>
        </p:txBody>
      </p:sp>
      <p:sp>
        <p:nvSpPr>
          <p:cNvPr id="7" name="Text Box 8"/>
          <p:cNvSpPr txBox="1">
            <a:spLocks noChangeArrowheads="1"/>
          </p:cNvSpPr>
          <p:nvPr/>
        </p:nvSpPr>
        <p:spPr bwMode="auto">
          <a:xfrm>
            <a:off x="4355748" y="28612"/>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201166" y="713985"/>
            <a:ext cx="10217426" cy="830997"/>
          </a:xfrm>
          <a:prstGeom prst="rect">
            <a:avLst/>
          </a:prstGeom>
          <a:solidFill>
            <a:schemeClr val="accent2">
              <a:lumMod val="40000"/>
              <a:lumOff val="60000"/>
            </a:schemeClr>
          </a:solidFill>
        </p:spPr>
        <p:txBody>
          <a:bodyPr wrap="square">
            <a:spAutoFit/>
          </a:bodyPr>
          <a:lstStyle/>
          <a:p>
            <a:pPr algn="just"/>
            <a:r>
              <a:rPr lang="en-US" sz="2400" b="1" dirty="0" smtClean="0">
                <a:solidFill>
                  <a:srgbClr val="FF0000"/>
                </a:solidFill>
                <a:latin typeface="Times New Roman" panose="02020603050405020304" pitchFamily="18" charset="0"/>
                <a:cs typeface="Times New Roman" panose="02020603050405020304" pitchFamily="18" charset="0"/>
              </a:rPr>
              <a:t>8.6: </a:t>
            </a:r>
            <a:r>
              <a:rPr lang="en-US" altLang="en-US" sz="2400" dirty="0" err="1">
                <a:latin typeface="Times New Roman" panose="02020603050405020304" pitchFamily="18" charset="0"/>
                <a:cs typeface="Times New Roman" panose="02020603050405020304" pitchFamily="18" charset="0"/>
              </a:rPr>
              <a:t>Để</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tìm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hiểu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phụ</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thuộc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trở</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dẫn</a:t>
            </a:r>
            <a:r>
              <a:rPr lang="en-US" altLang="en-US" sz="2400" dirty="0">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vào</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tiết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diện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dây</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dẫn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cần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so </a:t>
            </a:r>
            <a:r>
              <a:rPr lang="en-US" altLang="en-US" sz="2400" dirty="0" err="1">
                <a:latin typeface="Times New Roman" panose="02020603050405020304" pitchFamily="18" charset="0"/>
                <a:cs typeface="Times New Roman" panose="02020603050405020304" pitchFamily="18" charset="0"/>
              </a:rPr>
              <a:t>sánh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trở</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dẫn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đặc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điểm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nào</a:t>
            </a:r>
            <a:r>
              <a:rPr lang="en-US" altLang="en-US" sz="2400" dirty="0" smtClean="0">
                <a:latin typeface="Times New Roman" panose="02020603050405020304" pitchFamily="18" charset="0"/>
                <a:cs typeface="Times New Roman" panose="02020603050405020304" pitchFamily="18" charset="0"/>
              </a:rPr>
              <a:t>?</a:t>
            </a:r>
            <a:endParaRPr lang="vi-VN" sz="2400" dirty="0">
              <a:solidFill>
                <a:srgbClr val="000000"/>
              </a:solidFill>
              <a:latin typeface="Times New Roman" panose="02020603050405020304" pitchFamily="18" charset="0"/>
              <a:cs typeface="Times New Roman" panose="02020603050405020304" pitchFamily="18" charset="0"/>
            </a:endParaRPr>
          </a:p>
        </p:txBody>
      </p:sp>
      <p:pic>
        <p:nvPicPr>
          <p:cNvPr id="10"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Nút Hành động: Kết thúc 10">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Hình Bầu dục 8"/>
          <p:cNvSpPr/>
          <p:nvPr/>
        </p:nvSpPr>
        <p:spPr>
          <a:xfrm>
            <a:off x="1147630" y="2471738"/>
            <a:ext cx="482161" cy="485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85087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r>
              <a:rPr lang="vi-VN" sz="2400" b="1" dirty="0"/>
              <a:t>Bài </a:t>
            </a:r>
            <a:r>
              <a:rPr lang="en-US" sz="2400" b="1" dirty="0"/>
              <a:t>8.7</a:t>
            </a:r>
            <a:r>
              <a:rPr lang="vi-VN" sz="2400" b="1" dirty="0"/>
              <a:t>:</a:t>
            </a:r>
            <a:r>
              <a:rPr lang="vi-VN" sz="2400" dirty="0"/>
              <a:t> Một dây dẫn đồng chất có chiều dài </a:t>
            </a:r>
            <a:r>
              <a:rPr lang="vi-VN" sz="2400" i="1" dirty="0">
                <a:solidFill>
                  <a:srgbClr val="FF0000"/>
                </a:solidFill>
              </a:rPr>
              <a:t>l</a:t>
            </a:r>
            <a:r>
              <a:rPr lang="vi-VN" sz="2400" dirty="0"/>
              <a:t>, tiết diện đều </a:t>
            </a:r>
            <a:r>
              <a:rPr lang="vi-VN" sz="2400" dirty="0">
                <a:solidFill>
                  <a:srgbClr val="FF0000"/>
                </a:solidFill>
              </a:rPr>
              <a:t>S</a:t>
            </a:r>
            <a:r>
              <a:rPr lang="vi-VN" sz="2400" dirty="0"/>
              <a:t> có điện trở là </a:t>
            </a:r>
            <a:r>
              <a:rPr lang="vi-VN" sz="2400" dirty="0">
                <a:solidFill>
                  <a:srgbClr val="FF0000"/>
                </a:solidFill>
              </a:rPr>
              <a:t>8Ω</a:t>
            </a:r>
            <a:r>
              <a:rPr lang="vi-VN" sz="2400" dirty="0"/>
              <a:t> được gập đôi thành một dây dẫn mới có chiều dài </a:t>
            </a:r>
            <a:r>
              <a:rPr lang="vi-VN" sz="2400" i="1" dirty="0">
                <a:solidFill>
                  <a:srgbClr val="FF0000"/>
                </a:solidFill>
              </a:rPr>
              <a:t>l</a:t>
            </a:r>
            <a:r>
              <a:rPr lang="vi-VN" sz="2400" dirty="0">
                <a:solidFill>
                  <a:srgbClr val="FF0000"/>
                </a:solidFill>
              </a:rPr>
              <a:t>/2 </a:t>
            </a:r>
            <a:r>
              <a:rPr lang="vi-VN" sz="2400" dirty="0"/>
              <a:t>. </a:t>
            </a:r>
            <a:r>
              <a:rPr lang="vi-VN" sz="2400" dirty="0">
                <a:solidFill>
                  <a:srgbClr val="FF0000"/>
                </a:solidFill>
              </a:rPr>
              <a:t>Điện trở </a:t>
            </a:r>
            <a:r>
              <a:rPr lang="vi-VN" sz="2400" dirty="0"/>
              <a:t>của dây dẫn mới này là bao nhiêu</a:t>
            </a:r>
            <a:r>
              <a:rPr lang="vi-VN" sz="2400" dirty="0" smtClean="0"/>
              <a:t>.</a:t>
            </a:r>
            <a:endParaRPr lang="en-US" sz="2400" dirty="0"/>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Rectangle 2"/>
          <p:cNvSpPr/>
          <p:nvPr/>
        </p:nvSpPr>
        <p:spPr>
          <a:xfrm>
            <a:off x="1462158" y="2128749"/>
            <a:ext cx="1107996" cy="738664"/>
          </a:xfrm>
          <a:prstGeom prst="rect">
            <a:avLst/>
          </a:prstGeom>
        </p:spPr>
        <p:txBody>
          <a:bodyPr wrap="none">
            <a:spAutoFit/>
          </a:bodyPr>
          <a:lstStyle/>
          <a:p>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Ω</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
        <p:nvSpPr>
          <p:cNvPr id="4" name="Rectangle 3"/>
          <p:cNvSpPr/>
          <p:nvPr/>
        </p:nvSpPr>
        <p:spPr>
          <a:xfrm>
            <a:off x="1462158" y="3157831"/>
            <a:ext cx="1107996" cy="461665"/>
          </a:xfrm>
          <a:prstGeom prst="rect">
            <a:avLst/>
          </a:prstGeom>
        </p:spPr>
        <p:txBody>
          <a:bodyPr wrap="none">
            <a:spAutoFit/>
          </a:bodyPr>
          <a:lstStyle/>
          <a:p>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8Ω</a:t>
            </a: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
        <p:nvSpPr>
          <p:cNvPr id="10" name="Rectangle 9"/>
          <p:cNvSpPr/>
          <p:nvPr/>
        </p:nvSpPr>
        <p:spPr>
          <a:xfrm>
            <a:off x="1462158" y="3795759"/>
            <a:ext cx="1107996" cy="461665"/>
          </a:xfrm>
          <a:prstGeom prst="rect">
            <a:avLst/>
          </a:prstGeom>
        </p:spPr>
        <p:txBody>
          <a:bodyPr wrap="none">
            <a:spAutoFit/>
          </a:bodyPr>
          <a:lstStyle/>
          <a:p>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Ω</a:t>
            </a: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
        <p:nvSpPr>
          <p:cNvPr id="11" name="Rectangle 10"/>
          <p:cNvSpPr/>
          <p:nvPr/>
        </p:nvSpPr>
        <p:spPr>
          <a:xfrm>
            <a:off x="1462158" y="2643290"/>
            <a:ext cx="1107996" cy="461665"/>
          </a:xfrm>
          <a:prstGeom prst="rect">
            <a:avLst/>
          </a:prstGeom>
        </p:spPr>
        <p:txBody>
          <a:bodyPr wrap="none">
            <a:spAutoFit/>
          </a:bodyPr>
          <a:lstStyle/>
          <a:p>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Ω</a:t>
            </a: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cxnSp>
        <p:nvCxnSpPr>
          <p:cNvPr id="9" name="Đường nối Thẳng 8"/>
          <p:cNvCxnSpPr/>
          <p:nvPr/>
        </p:nvCxnSpPr>
        <p:spPr>
          <a:xfrm>
            <a:off x="2937164" y="1914313"/>
            <a:ext cx="13854" cy="4943687"/>
          </a:xfrm>
          <a:prstGeom prst="line">
            <a:avLst/>
          </a:prstGeom>
          <a:ln w="28575"/>
        </p:spPr>
        <p:style>
          <a:lnRef idx="1">
            <a:schemeClr val="dk1"/>
          </a:lnRef>
          <a:fillRef idx="0">
            <a:schemeClr val="dk1"/>
          </a:fillRef>
          <a:effectRef idx="0">
            <a:schemeClr val="dk1"/>
          </a:effectRef>
          <a:fontRef idx="minor">
            <a:schemeClr val="tx1"/>
          </a:fontRef>
        </p:style>
      </p:cxnSp>
      <p:sp>
        <p:nvSpPr>
          <p:cNvPr id="12" name="Hình chữ nhật 11"/>
          <p:cNvSpPr/>
          <p:nvPr/>
        </p:nvSpPr>
        <p:spPr>
          <a:xfrm>
            <a:off x="2937164" y="1906460"/>
            <a:ext cx="2047355" cy="523220"/>
          </a:xfrm>
          <a:prstGeom prst="rect">
            <a:avLst/>
          </a:prstGeom>
        </p:spPr>
        <p:txBody>
          <a:bodyPr wrap="none">
            <a:spAutoFit/>
          </a:bodyPr>
          <a:lstStyle/>
          <a:p>
            <a:r>
              <a:rPr lang="vi-VN" sz="2800" b="1" u="sng" dirty="0" err="1" smtClean="0">
                <a:solidFill>
                  <a:srgbClr val="008000"/>
                </a:solidFill>
                <a:latin typeface="Times New Roman" panose="02020603050405020304" pitchFamily="18" charset="0"/>
                <a:cs typeface="Times New Roman" panose="02020603050405020304" pitchFamily="18" charset="0"/>
              </a:rPr>
              <a:t>Hướ</a:t>
            </a:r>
            <a:r>
              <a:rPr lang="en-US" sz="2800" b="1" u="sng" dirty="0" err="1" smtClean="0">
                <a:solidFill>
                  <a:srgbClr val="008000"/>
                </a:solidFill>
                <a:latin typeface="Times New Roman" panose="02020603050405020304" pitchFamily="18" charset="0"/>
                <a:cs typeface="Times New Roman" panose="02020603050405020304" pitchFamily="18" charset="0"/>
              </a:rPr>
              <a:t>ng</a:t>
            </a:r>
            <a:r>
              <a:rPr lang="en-US" sz="2800" b="1" u="sng" dirty="0" smtClean="0">
                <a:solidFill>
                  <a:srgbClr val="008000"/>
                </a:solidFill>
                <a:latin typeface="Times New Roman" panose="02020603050405020304" pitchFamily="18" charset="0"/>
                <a:cs typeface="Times New Roman" panose="02020603050405020304" pitchFamily="18" charset="0"/>
              </a:rPr>
              <a:t> </a:t>
            </a:r>
            <a:r>
              <a:rPr lang="en-US" sz="2800" b="1" u="sng" dirty="0" err="1" smtClean="0">
                <a:solidFill>
                  <a:srgbClr val="008000"/>
                </a:solidFill>
                <a:latin typeface="Times New Roman" panose="02020603050405020304" pitchFamily="18" charset="0"/>
                <a:cs typeface="Times New Roman" panose="02020603050405020304" pitchFamily="18" charset="0"/>
              </a:rPr>
              <a:t>dẫn</a:t>
            </a:r>
            <a:r>
              <a:rPr lang="vi-VN" sz="2800" b="1" u="sng" dirty="0" smtClean="0">
                <a:solidFill>
                  <a:srgbClr val="008000"/>
                </a:solidFill>
                <a:latin typeface="Times New Roman" panose="02020603050405020304" pitchFamily="18" charset="0"/>
                <a:cs typeface="Times New Roman" panose="02020603050405020304" pitchFamily="18" charset="0"/>
              </a:rPr>
              <a:t>:</a:t>
            </a:r>
            <a:endParaRPr lang="vi-VN" sz="2800" u="sng" dirty="0">
              <a:latin typeface="Times New Roman" panose="02020603050405020304" pitchFamily="18" charset="0"/>
              <a:cs typeface="Times New Roman" panose="02020603050405020304" pitchFamily="18" charset="0"/>
            </a:endParaRPr>
          </a:p>
        </p:txBody>
      </p:sp>
      <p:sp>
        <p:nvSpPr>
          <p:cNvPr id="13" name="Hình chữ nhật 12"/>
          <p:cNvSpPr/>
          <p:nvPr/>
        </p:nvSpPr>
        <p:spPr>
          <a:xfrm>
            <a:off x="2994141" y="4386156"/>
            <a:ext cx="5716630" cy="1938992"/>
          </a:xfrm>
          <a:prstGeom prst="rect">
            <a:avLst/>
          </a:prstGeom>
        </p:spPr>
        <p:txBody>
          <a:bodyPr wrap="none">
            <a:spAutoFit/>
          </a:bodyPr>
          <a:lstStyle/>
          <a:p>
            <a:r>
              <a:rPr lang="en-US" sz="2400" b="1" u="sng" dirty="0" err="1" smtClean="0">
                <a:solidFill>
                  <a:srgbClr val="FF0000"/>
                </a:solidFill>
                <a:latin typeface="Times New Roman" panose="02020603050405020304" pitchFamily="18" charset="0"/>
                <a:cs typeface="Times New Roman" panose="02020603050405020304" pitchFamily="18" charset="0"/>
              </a:rPr>
              <a:t>Cách</a:t>
            </a:r>
            <a:r>
              <a:rPr lang="en-US" sz="2400" b="1" u="sng" dirty="0" smtClean="0">
                <a:solidFill>
                  <a:srgbClr val="FF0000"/>
                </a:solidFill>
                <a:latin typeface="Times New Roman" panose="02020603050405020304" pitchFamily="18" charset="0"/>
                <a:cs typeface="Times New Roman" panose="02020603050405020304" pitchFamily="18" charset="0"/>
              </a:rPr>
              <a:t> 2</a:t>
            </a:r>
            <a:r>
              <a:rPr lang="en-US" sz="2400" b="1" dirty="0" smtClean="0">
                <a:solidFill>
                  <a:srgbClr val="FF0000"/>
                </a:solidFill>
                <a:latin typeface="Times New Roman" panose="02020603050405020304" pitchFamily="18" charset="0"/>
                <a:cs typeface="Times New Roman" panose="02020603050405020304" pitchFamily="18" charset="0"/>
              </a:rPr>
              <a:t>:</a:t>
            </a:r>
          </a:p>
          <a:p>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dẫn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gập</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đôi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thì</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chiều</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dài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mỗi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8:2 = 4(</a:t>
            </a:r>
            <a:r>
              <a:rPr lang="el-GR" sz="2400" b="1" dirty="0" smtClean="0">
                <a:solidFill>
                  <a:srgbClr val="008000"/>
                </a:solidFill>
                <a:latin typeface="Times New Roman" panose="02020603050405020304" pitchFamily="18" charset="0"/>
                <a:cs typeface="Times New Roman" panose="02020603050405020304" pitchFamily="18" charset="0"/>
              </a:rPr>
              <a:t>Ω</a:t>
            </a:r>
            <a:r>
              <a:rPr lang="en-US" sz="2400" b="1" dirty="0" smtClean="0">
                <a:solidFill>
                  <a:srgbClr val="008000"/>
                </a:solidFill>
                <a:latin typeface="Times New Roman" panose="02020603050405020304" pitchFamily="18" charset="0"/>
                <a:cs typeface="Times New Roman" panose="02020603050405020304" pitchFamily="18" charset="0"/>
              </a:rPr>
              <a:t>)</a:t>
            </a:r>
          </a:p>
          <a:p>
            <a:r>
              <a:rPr lang="en-US" sz="2400" b="1" dirty="0" err="1" smtClean="0">
                <a:solidFill>
                  <a:srgbClr val="008000"/>
                </a:solidFill>
                <a:latin typeface="Times New Roman" panose="02020603050405020304" pitchFamily="18" charset="0"/>
                <a:cs typeface="Times New Roman" panose="02020603050405020304" pitchFamily="18" charset="0"/>
              </a:rPr>
              <a:t>Hai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mắc</a:t>
            </a:r>
            <a:r>
              <a:rPr lang="en-US" sz="2400" b="1" dirty="0" smtClean="0">
                <a:solidFill>
                  <a:srgbClr val="008000"/>
                </a:solidFill>
                <a:latin typeface="Times New Roman" panose="02020603050405020304" pitchFamily="18" charset="0"/>
                <a:cs typeface="Times New Roman" panose="02020603050405020304" pitchFamily="18" charset="0"/>
              </a:rPr>
              <a:t> song </a:t>
            </a:r>
            <a:r>
              <a:rPr lang="en-US" sz="2400" b="1" dirty="0" err="1" smtClean="0">
                <a:solidFill>
                  <a:srgbClr val="008000"/>
                </a:solidFill>
                <a:latin typeface="Times New Roman" panose="02020603050405020304" pitchFamily="18" charset="0"/>
                <a:cs typeface="Times New Roman" panose="02020603050405020304" pitchFamily="18" charset="0"/>
              </a:rPr>
              <a:t>song</a:t>
            </a:r>
            <a:r>
              <a:rPr lang="en-US" sz="2400" b="1" dirty="0" smtClean="0">
                <a:solidFill>
                  <a:srgbClr val="008000"/>
                </a:solidFill>
                <a:latin typeface="Times New Roman" panose="02020603050405020304" pitchFamily="18" charset="0"/>
                <a:cs typeface="Times New Roman" panose="02020603050405020304" pitchFamily="18" charset="0"/>
              </a:rPr>
              <a:t>:</a:t>
            </a: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R = 4:2 = 2(</a:t>
            </a:r>
            <a:r>
              <a:rPr lang="el-GR" sz="2400" b="1" dirty="0" smtClean="0">
                <a:solidFill>
                  <a:srgbClr val="008000"/>
                </a:solidFill>
                <a:latin typeface="Times New Roman" panose="02020603050405020304" pitchFamily="18" charset="0"/>
                <a:cs typeface="Times New Roman" panose="02020603050405020304" pitchFamily="18" charset="0"/>
              </a:rPr>
              <a:t>Ω</a:t>
            </a:r>
            <a:r>
              <a:rPr lang="en-US" sz="2400" b="1" dirty="0" smtClean="0">
                <a:solidFill>
                  <a:srgbClr val="008000"/>
                </a:solidFill>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14" name="Hình chữ nhật 13"/>
          <p:cNvSpPr/>
          <p:nvPr/>
        </p:nvSpPr>
        <p:spPr>
          <a:xfrm>
            <a:off x="2894041" y="2318432"/>
            <a:ext cx="7505644" cy="1938992"/>
          </a:xfrm>
          <a:prstGeom prst="rect">
            <a:avLst/>
          </a:prstGeom>
        </p:spPr>
        <p:txBody>
          <a:bodyPr wrap="none">
            <a:spAutoFit/>
          </a:bodyPr>
          <a:lstStyle/>
          <a:p>
            <a:r>
              <a:rPr lang="en-US" sz="2400" b="1" u="sng" dirty="0" err="1" smtClean="0">
                <a:solidFill>
                  <a:srgbClr val="FF0000"/>
                </a:solidFill>
                <a:latin typeface="Times New Roman" panose="02020603050405020304" pitchFamily="18" charset="0"/>
                <a:cs typeface="Times New Roman" panose="02020603050405020304" pitchFamily="18" charset="0"/>
              </a:rPr>
              <a:t>Cách</a:t>
            </a:r>
            <a:r>
              <a:rPr lang="en-US" sz="2400" b="1" u="sng" dirty="0" smtClean="0">
                <a:solidFill>
                  <a:srgbClr val="FF0000"/>
                </a:solidFill>
                <a:latin typeface="Times New Roman" panose="02020603050405020304" pitchFamily="18" charset="0"/>
                <a:cs typeface="Times New Roman" panose="02020603050405020304" pitchFamily="18" charset="0"/>
              </a:rPr>
              <a:t> 1:</a:t>
            </a:r>
          </a:p>
          <a:p>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dẫn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gập</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đôi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thì</a:t>
            </a:r>
            <a:r>
              <a:rPr lang="en-US" sz="2400" b="1" dirty="0" smtClean="0">
                <a:solidFill>
                  <a:srgbClr val="008000"/>
                </a:solidFill>
                <a:latin typeface="Times New Roman" panose="02020603050405020304" pitchFamily="18" charset="0"/>
                <a:cs typeface="Times New Roman" panose="02020603050405020304" pitchFamily="18" charset="0"/>
              </a:rPr>
              <a:t>:</a:t>
            </a:r>
          </a:p>
          <a:p>
            <a:r>
              <a:rPr lang="en-US" sz="2400" b="1" dirty="0">
                <a:solidFill>
                  <a:srgbClr val="008000"/>
                </a:solidFill>
                <a:latin typeface="Times New Roman" panose="02020603050405020304" pitchFamily="18" charset="0"/>
                <a:cs typeface="Times New Roman" panose="02020603050405020304" pitchFamily="18" charset="0"/>
              </a:rPr>
              <a:t>*</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chiều</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dài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mỗi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Tiết</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tăng</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lên</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 </a:t>
            </a:r>
            <a:r>
              <a:rPr lang="en-US" sz="2400" b="1" dirty="0" err="1">
                <a:solidFill>
                  <a:srgbClr val="008000"/>
                </a:solidFill>
                <a:latin typeface="Times New Roman" panose="02020603050405020304" pitchFamily="18" charset="0"/>
                <a:cs typeface="Times New Roman" panose="02020603050405020304" pitchFamily="18" charset="0"/>
              </a:rPr>
              <a:t>điện</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a:solidFill>
                  <a:srgbClr val="008000"/>
                </a:solidFill>
                <a:latin typeface="Times New Roman" panose="02020603050405020304" pitchFamily="18" charset="0"/>
                <a:cs typeface="Times New Roman" panose="02020603050405020304" pitchFamily="18" charset="0"/>
              </a:rPr>
              <a:t>trở</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a:solidFill>
                  <a:srgbClr val="008000"/>
                </a:solidFill>
                <a:latin typeface="Times New Roman" panose="02020603050405020304" pitchFamily="18" charset="0"/>
                <a:cs typeface="Times New Roman" panose="02020603050405020304" pitchFamily="18" charset="0"/>
              </a:rPr>
              <a:t>mỗi</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a:solidFill>
                  <a:srgbClr val="008000"/>
                </a:solidFill>
                <a:latin typeface="Times New Roman" panose="02020603050405020304" pitchFamily="18" charset="0"/>
                <a:cs typeface="Times New Roman" panose="02020603050405020304" pitchFamily="18" charset="0"/>
              </a:rPr>
              <a:t>dây</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a:solidFill>
                  <a:srgbClr val="008000"/>
                </a:solidFill>
                <a:latin typeface="Times New Roman" panose="02020603050405020304" pitchFamily="18" charset="0"/>
                <a:cs typeface="Times New Roman" panose="02020603050405020304" pitchFamily="18" charset="0"/>
              </a:rPr>
              <a:t>giảm</a:t>
            </a:r>
            <a:r>
              <a:rPr lang="en-US" sz="2400" b="1" dirty="0">
                <a:solidFill>
                  <a:srgbClr val="008000"/>
                </a:solidFill>
                <a:latin typeface="Times New Roman" panose="02020603050405020304" pitchFamily="18" charset="0"/>
                <a:cs typeface="Times New Roman" panose="02020603050405020304" pitchFamily="18" charset="0"/>
              </a:rPr>
              <a:t> 2 </a:t>
            </a:r>
            <a:r>
              <a:rPr lang="en-US" sz="2400" b="1" dirty="0" err="1">
                <a:solidFill>
                  <a:srgbClr val="008000"/>
                </a:solidFill>
                <a:latin typeface="Times New Roman" panose="02020603050405020304" pitchFamily="18" charset="0"/>
                <a:cs typeface="Times New Roman" panose="02020603050405020304" pitchFamily="18" charset="0"/>
              </a:rPr>
              <a:t>lần</a:t>
            </a:r>
            <a:endParaRPr lang="en-US" sz="2400" b="1" dirty="0">
              <a:solidFill>
                <a:srgbClr val="008000"/>
              </a:solidFill>
              <a:latin typeface="Times New Roman" panose="02020603050405020304" pitchFamily="18" charset="0"/>
              <a:cs typeface="Times New Roman" panose="02020603050405020304" pitchFamily="18" charset="0"/>
            </a:endParaRP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4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R = 8:4 = 2(</a:t>
            </a:r>
            <a:r>
              <a:rPr lang="el-GR" sz="2400" b="1" dirty="0" smtClean="0">
                <a:solidFill>
                  <a:srgbClr val="008000"/>
                </a:solidFill>
                <a:latin typeface="Times New Roman" panose="02020603050405020304" pitchFamily="18" charset="0"/>
                <a:cs typeface="Times New Roman" panose="02020603050405020304" pitchFamily="18" charset="0"/>
              </a:rPr>
              <a:t>Ω</a:t>
            </a:r>
            <a:r>
              <a:rPr lang="en-US" sz="2400" b="1" dirty="0" smtClean="0">
                <a:solidFill>
                  <a:srgbClr val="008000"/>
                </a:solidFill>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15" name="Oval 3"/>
          <p:cNvSpPr/>
          <p:nvPr/>
        </p:nvSpPr>
        <p:spPr>
          <a:xfrm>
            <a:off x="1462158" y="3804758"/>
            <a:ext cx="436098" cy="4526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94901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animEffect transition="in" filter="fade">
                                      <p:cBhvr>
                                        <p:cTn id="15" dur="500"/>
                                        <p:tgtEl>
                                          <p:spTgt spid="1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xEl>
                                              <p:pRg st="3" end="3"/>
                                            </p:txEl>
                                          </p:spTgt>
                                        </p:tgtEl>
                                        <p:attrNameLst>
                                          <p:attrName>style.visibility</p:attrName>
                                        </p:attrNameLst>
                                      </p:cBhvr>
                                      <p:to>
                                        <p:strVal val="visible"/>
                                      </p:to>
                                    </p:set>
                                    <p:animEffect transition="in" filter="fade">
                                      <p:cBhvr>
                                        <p:cTn id="20" dur="500"/>
                                        <p:tgtEl>
                                          <p:spTgt spid="1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4" end="4"/>
                                            </p:txEl>
                                          </p:spTgt>
                                        </p:tgtEl>
                                        <p:attrNameLst>
                                          <p:attrName>style.visibility</p:attrName>
                                        </p:attrNameLst>
                                      </p:cBhvr>
                                      <p:to>
                                        <p:strVal val="visible"/>
                                      </p:to>
                                    </p:set>
                                    <p:animEffect transition="in" filter="fade">
                                      <p:cBhvr>
                                        <p:cTn id="25" dur="500"/>
                                        <p:tgtEl>
                                          <p:spTgt spid="1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13">
                                            <p:txEl>
                                              <p:pRg st="1" end="1"/>
                                            </p:txEl>
                                          </p:spTgt>
                                        </p:tgtEl>
                                        <p:attrNameLst>
                                          <p:attrName>style.visibility</p:attrName>
                                        </p:attrNameLst>
                                      </p:cBhvr>
                                      <p:to>
                                        <p:strVal val="visible"/>
                                      </p:to>
                                    </p:set>
                                    <p:animEffect transition="in" filter="fade">
                                      <p:cBhvr>
                                        <p:cTn id="38" dur="500"/>
                                        <p:tgtEl>
                                          <p:spTgt spid="1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animEffect transition="in" filter="fade">
                                      <p:cBhvr>
                                        <p:cTn id="43" dur="500"/>
                                        <p:tgtEl>
                                          <p:spTgt spid="13">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3">
                                            <p:txEl>
                                              <p:pRg st="3" end="3"/>
                                            </p:txEl>
                                          </p:spTgt>
                                        </p:tgtEl>
                                        <p:attrNameLst>
                                          <p:attrName>style.visibility</p:attrName>
                                        </p:attrNameLst>
                                      </p:cBhvr>
                                      <p:to>
                                        <p:strVal val="visible"/>
                                      </p:to>
                                    </p:set>
                                    <p:animEffect transition="in" filter="fade">
                                      <p:cBhvr>
                                        <p:cTn id="48" dur="500"/>
                                        <p:tgtEl>
                                          <p:spTgt spid="13">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3">
                                            <p:txEl>
                                              <p:pRg st="4" end="4"/>
                                            </p:txEl>
                                          </p:spTgt>
                                        </p:tgtEl>
                                        <p:attrNameLst>
                                          <p:attrName>style.visibility</p:attrName>
                                        </p:attrNameLst>
                                      </p:cBhvr>
                                      <p:to>
                                        <p:strVal val="visible"/>
                                      </p:to>
                                    </p:set>
                                    <p:animEffect transition="in" filter="fade">
                                      <p:cBhvr>
                                        <p:cTn id="53"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46166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2400" b="1" dirty="0" smtClean="0">
                <a:latin typeface="Times New Roman" panose="02020603050405020304" pitchFamily="18" charset="0"/>
                <a:cs typeface="Times New Roman" panose="02020603050405020304" pitchFamily="18" charset="0"/>
              </a:rPr>
              <a:t>BÀI TẬP SBT</a:t>
            </a:r>
            <a:endParaRPr lang="en-US" altLang="en-US" sz="24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1200329"/>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8.8</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Hai dây dẫn được làm từ cùng một vật liệu, dây thứ nhất dài hơn dây thứ hai 8 lần và có tiết diện lớn gấp 2 lần so với dây thứ hai. Hỏi dây thứ nhất có điện trở lớn gấp mấy lần dây thứ 2</a:t>
            </a:r>
            <a:r>
              <a:rPr lang="vi-VN"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a:p>
        </p:txBody>
      </p:sp>
      <p:sp>
        <p:nvSpPr>
          <p:cNvPr id="2" name="Rectangle 1"/>
          <p:cNvSpPr/>
          <p:nvPr/>
        </p:nvSpPr>
        <p:spPr>
          <a:xfrm>
            <a:off x="1320410" y="2138021"/>
            <a:ext cx="6897076" cy="1569660"/>
          </a:xfrm>
          <a:prstGeom prst="rect">
            <a:avLst/>
          </a:prstGeom>
        </p:spPr>
        <p:txBody>
          <a:bodyPr wrap="square">
            <a:spAutoFit/>
          </a:bodyPr>
          <a:lstStyle/>
          <a:p>
            <a:pPr marL="487680" marR="30480" indent="-457200" algn="just">
              <a:spcAft>
                <a:spcPts val="0"/>
              </a:spcAft>
              <a:buAutoNum type="alphaUcPeriod"/>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 </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lần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87680" marR="30480" indent="-457200" algn="just">
              <a:spcAft>
                <a:spcPts val="0"/>
              </a:spcAft>
              <a:buAutoNum type="alphaUcPeriod"/>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 </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lần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87680" marR="30480" indent="-457200" algn="just">
              <a:spcAft>
                <a:spcPts val="0"/>
              </a:spcAft>
              <a:buAutoNum type="alphaUcPeriod"/>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lần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87680" marR="30480" indent="-457200" algn="just">
              <a:spcAft>
                <a:spcPts val="0"/>
              </a:spcAft>
              <a:buAutoNum type="alphaUcPeriod"/>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16 </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lần</a:t>
            </a:r>
            <a:endParaRPr lang="en-US" sz="2400" dirty="0">
              <a:effectLst/>
              <a:latin typeface="Times New Roman" panose="02020603050405020304" pitchFamily="18" charset="0"/>
              <a:ea typeface="Times New Roman" panose="02020603050405020304" pitchFamily="18" charset="0"/>
            </a:endParaRPr>
          </a:p>
        </p:txBody>
      </p:sp>
      <p:cxnSp>
        <p:nvCxnSpPr>
          <p:cNvPr id="13" name="Đường nối Thẳng 12"/>
          <p:cNvCxnSpPr/>
          <p:nvPr/>
        </p:nvCxnSpPr>
        <p:spPr>
          <a:xfrm>
            <a:off x="3283527" y="1914313"/>
            <a:ext cx="13854" cy="4943687"/>
          </a:xfrm>
          <a:prstGeom prst="line">
            <a:avLst/>
          </a:prstGeom>
          <a:ln w="28575"/>
        </p:spPr>
        <p:style>
          <a:lnRef idx="1">
            <a:schemeClr val="dk1"/>
          </a:lnRef>
          <a:fillRef idx="0">
            <a:schemeClr val="dk1"/>
          </a:fillRef>
          <a:effectRef idx="0">
            <a:schemeClr val="dk1"/>
          </a:effectRef>
          <a:fontRef idx="minor">
            <a:schemeClr val="tx1"/>
          </a:fontRef>
        </p:style>
      </p:cxnSp>
      <p:sp>
        <p:nvSpPr>
          <p:cNvPr id="14" name="Hình chữ nhật 13"/>
          <p:cNvSpPr/>
          <p:nvPr/>
        </p:nvSpPr>
        <p:spPr>
          <a:xfrm>
            <a:off x="3283527" y="1906460"/>
            <a:ext cx="2047355" cy="523220"/>
          </a:xfrm>
          <a:prstGeom prst="rect">
            <a:avLst/>
          </a:prstGeom>
        </p:spPr>
        <p:txBody>
          <a:bodyPr wrap="none">
            <a:spAutoFit/>
          </a:bodyPr>
          <a:lstStyle/>
          <a:p>
            <a:r>
              <a:rPr lang="vi-VN" sz="2800" b="1" u="sng" dirty="0" err="1" smtClean="0">
                <a:solidFill>
                  <a:srgbClr val="008000"/>
                </a:solidFill>
                <a:latin typeface="Times New Roman" panose="02020603050405020304" pitchFamily="18" charset="0"/>
                <a:cs typeface="Times New Roman" panose="02020603050405020304" pitchFamily="18" charset="0"/>
              </a:rPr>
              <a:t>Hướ</a:t>
            </a:r>
            <a:r>
              <a:rPr lang="en-US" sz="2800" b="1" u="sng" dirty="0" err="1" smtClean="0">
                <a:solidFill>
                  <a:srgbClr val="008000"/>
                </a:solidFill>
                <a:latin typeface="Times New Roman" panose="02020603050405020304" pitchFamily="18" charset="0"/>
                <a:cs typeface="Times New Roman" panose="02020603050405020304" pitchFamily="18" charset="0"/>
              </a:rPr>
              <a:t>ng</a:t>
            </a:r>
            <a:r>
              <a:rPr lang="en-US" sz="2800" b="1" u="sng" dirty="0" smtClean="0">
                <a:solidFill>
                  <a:srgbClr val="008000"/>
                </a:solidFill>
                <a:latin typeface="Times New Roman" panose="02020603050405020304" pitchFamily="18" charset="0"/>
                <a:cs typeface="Times New Roman" panose="02020603050405020304" pitchFamily="18" charset="0"/>
              </a:rPr>
              <a:t> </a:t>
            </a:r>
            <a:r>
              <a:rPr lang="en-US" sz="2800" b="1" u="sng" dirty="0" err="1" smtClean="0">
                <a:solidFill>
                  <a:srgbClr val="008000"/>
                </a:solidFill>
                <a:latin typeface="Times New Roman" panose="02020603050405020304" pitchFamily="18" charset="0"/>
                <a:cs typeface="Times New Roman" panose="02020603050405020304" pitchFamily="18" charset="0"/>
              </a:rPr>
              <a:t>dẫn</a:t>
            </a:r>
            <a:r>
              <a:rPr lang="vi-VN" sz="2800" b="1" u="sng" dirty="0" smtClean="0">
                <a:solidFill>
                  <a:srgbClr val="008000"/>
                </a:solidFill>
                <a:latin typeface="Times New Roman" panose="02020603050405020304" pitchFamily="18" charset="0"/>
                <a:cs typeface="Times New Roman" panose="02020603050405020304" pitchFamily="18" charset="0"/>
              </a:rPr>
              <a:t>:</a:t>
            </a:r>
            <a:endParaRPr lang="vi-VN" sz="2800" u="sng" dirty="0">
              <a:latin typeface="Times New Roman" panose="02020603050405020304" pitchFamily="18" charset="0"/>
              <a:cs typeface="Times New Roman" panose="02020603050405020304" pitchFamily="18" charset="0"/>
            </a:endParaRPr>
          </a:p>
        </p:txBody>
      </p:sp>
      <p:sp>
        <p:nvSpPr>
          <p:cNvPr id="16" name="Hình chữ nhật 15"/>
          <p:cNvSpPr/>
          <p:nvPr/>
        </p:nvSpPr>
        <p:spPr>
          <a:xfrm>
            <a:off x="3297381" y="2652660"/>
            <a:ext cx="8095061" cy="1938992"/>
          </a:xfrm>
          <a:prstGeom prst="rect">
            <a:avLst/>
          </a:prstGeom>
        </p:spPr>
        <p:txBody>
          <a:bodyPr wrap="square">
            <a:spAutoFit/>
          </a:bodyPr>
          <a:lstStyle/>
          <a:p>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1 </a:t>
            </a:r>
            <a:r>
              <a:rPr lang="en-US" sz="2400" b="1" dirty="0" err="1" smtClean="0">
                <a:solidFill>
                  <a:srgbClr val="008000"/>
                </a:solidFill>
                <a:latin typeface="Times New Roman" panose="02020603050405020304" pitchFamily="18" charset="0"/>
                <a:cs typeface="Times New Roman" panose="02020603050405020304" pitchFamily="18" charset="0"/>
              </a:rPr>
              <a:t>dài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hơn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8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dây1 </a:t>
            </a:r>
            <a:r>
              <a:rPr lang="en-US" sz="2400" b="1" dirty="0" err="1" smtClean="0">
                <a:solidFill>
                  <a:srgbClr val="008000"/>
                </a:solidFill>
                <a:latin typeface="Times New Roman" panose="02020603050405020304" pitchFamily="18" charset="0"/>
                <a:cs typeface="Times New Roman" panose="02020603050405020304" pitchFamily="18" charset="0"/>
              </a:rPr>
              <a:t>lớn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hơn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8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r>
              <a:rPr lang="en-US" sz="2400" b="1" dirty="0" err="1">
                <a:solidFill>
                  <a:srgbClr val="008000"/>
                </a:solidFill>
                <a:latin typeface="Times New Roman" panose="02020603050405020304" pitchFamily="18" charset="0"/>
                <a:cs typeface="Times New Roman" panose="02020603050405020304" pitchFamily="18" charset="0"/>
              </a:rPr>
              <a:t>Dây</a:t>
            </a:r>
            <a:r>
              <a:rPr lang="en-US" sz="2400" b="1" dirty="0">
                <a:solidFill>
                  <a:srgbClr val="008000"/>
                </a:solidFill>
                <a:latin typeface="Times New Roman" panose="02020603050405020304" pitchFamily="18" charset="0"/>
                <a:cs typeface="Times New Roman" panose="02020603050405020304" pitchFamily="18" charset="0"/>
              </a:rPr>
              <a:t> 1 </a:t>
            </a:r>
            <a:r>
              <a:rPr lang="en-US" sz="2400" b="1" dirty="0" err="1" smtClean="0">
                <a:solidFill>
                  <a:srgbClr val="008000"/>
                </a:solidFill>
                <a:latin typeface="Times New Roman" panose="02020603050405020304" pitchFamily="18" charset="0"/>
                <a:cs typeface="Times New Roman" panose="02020603050405020304" pitchFamily="18" charset="0"/>
              </a:rPr>
              <a:t>có</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tiết</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gấp</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 </a:t>
            </a:r>
            <a:r>
              <a:rPr lang="en-US" sz="2400" b="1" dirty="0" err="1">
                <a:solidFill>
                  <a:srgbClr val="008000"/>
                </a:solidFill>
                <a:latin typeface="Times New Roman" panose="02020603050405020304" pitchFamily="18" charset="0"/>
                <a:cs typeface="Times New Roman" panose="02020603050405020304" pitchFamily="18" charset="0"/>
              </a:rPr>
              <a:t>điện</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a:solidFill>
                  <a:srgbClr val="008000"/>
                </a:solidFill>
                <a:latin typeface="Times New Roman" panose="02020603050405020304" pitchFamily="18" charset="0"/>
                <a:cs typeface="Times New Roman" panose="02020603050405020304" pitchFamily="18" charset="0"/>
              </a:rPr>
              <a:t>trở</a:t>
            </a:r>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1 </a:t>
            </a:r>
            <a:r>
              <a:rPr lang="en-US" sz="2400" b="1" dirty="0" err="1" smtClean="0">
                <a:solidFill>
                  <a:srgbClr val="008000"/>
                </a:solidFill>
                <a:latin typeface="Times New Roman" panose="02020603050405020304" pitchFamily="18" charset="0"/>
                <a:cs typeface="Times New Roman" panose="02020603050405020304" pitchFamily="18" charset="0"/>
              </a:rPr>
              <a:t>nhỏ</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hơn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a:solidFill>
                  <a:srgbClr val="008000"/>
                </a:solidFill>
                <a:latin typeface="Times New Roman" panose="02020603050405020304" pitchFamily="18" charset="0"/>
                <a:cs typeface="Times New Roman" panose="02020603050405020304" pitchFamily="18" charset="0"/>
              </a:rPr>
              <a:t>2 </a:t>
            </a:r>
            <a:r>
              <a:rPr lang="en-US" sz="2400" b="1" dirty="0" err="1">
                <a:solidFill>
                  <a:srgbClr val="008000"/>
                </a:solidFill>
                <a:latin typeface="Times New Roman" panose="02020603050405020304" pitchFamily="18" charset="0"/>
                <a:cs typeface="Times New Roman" panose="02020603050405020304" pitchFamily="18" charset="0"/>
              </a:rPr>
              <a:t>lần</a:t>
            </a:r>
            <a:endParaRPr lang="en-US" sz="2400" b="1" dirty="0">
              <a:solidFill>
                <a:srgbClr val="008000"/>
              </a:solidFill>
              <a:latin typeface="Times New Roman" panose="02020603050405020304" pitchFamily="18" charset="0"/>
              <a:cs typeface="Times New Roman" panose="02020603050405020304" pitchFamily="18" charset="0"/>
            </a:endParaRP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1 </a:t>
            </a:r>
            <a:r>
              <a:rPr lang="en-US" sz="2400" b="1" dirty="0" err="1" smtClean="0">
                <a:solidFill>
                  <a:srgbClr val="008000"/>
                </a:solidFill>
                <a:latin typeface="Times New Roman" panose="02020603050405020304" pitchFamily="18" charset="0"/>
                <a:cs typeface="Times New Roman" panose="02020603050405020304" pitchFamily="18" charset="0"/>
              </a:rPr>
              <a:t>lớn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hơn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8:2 = 4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10" name="Hình Bầu dục 9"/>
          <p:cNvSpPr/>
          <p:nvPr/>
        </p:nvSpPr>
        <p:spPr>
          <a:xfrm>
            <a:off x="1320410" y="2922851"/>
            <a:ext cx="482161" cy="50006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554502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fade">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1" end="1"/>
                                            </p:txEl>
                                          </p:spTgt>
                                        </p:tgtEl>
                                        <p:attrNameLst>
                                          <p:attrName>style.visibility</p:attrName>
                                        </p:attrNameLst>
                                      </p:cBhvr>
                                      <p:to>
                                        <p:strVal val="visible"/>
                                      </p:to>
                                    </p:set>
                                    <p:animEffect transition="in" filter="fade">
                                      <p:cBhvr>
                                        <p:cTn id="17" dur="500"/>
                                        <p:tgtEl>
                                          <p:spTgt spid="1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animEffect transition="in" filter="fade">
                                      <p:cBhvr>
                                        <p:cTn id="22" dur="500"/>
                                        <p:tgtEl>
                                          <p:spTgt spid="1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happyface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139" y="28611"/>
            <a:ext cx="9779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4272621" y="28611"/>
            <a:ext cx="2902227" cy="584775"/>
          </a:xfrm>
          <a:prstGeom prst="rect">
            <a:avLst/>
          </a:prstGeom>
          <a:solidFill>
            <a:schemeClr val="accent6"/>
          </a:solidFill>
          <a:ln>
            <a:noFill/>
          </a:ln>
        </p:spPr>
        <p:txBody>
          <a:bodyPr wrap="squar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eaLnBrk="1" hangingPunct="1">
              <a:spcBef>
                <a:spcPct val="50000"/>
              </a:spcBef>
            </a:pPr>
            <a:r>
              <a:rPr lang="en-US" altLang="en-US" sz="3200" b="1" dirty="0" smtClean="0">
                <a:latin typeface="Times New Roman" panose="02020603050405020304" pitchFamily="18" charset="0"/>
                <a:cs typeface="Times New Roman" panose="02020603050405020304" pitchFamily="18" charset="0"/>
              </a:rPr>
              <a:t>BÀI TẬP SBT</a:t>
            </a:r>
            <a:endParaRPr lang="en-US" altLang="en-US" sz="3200" b="1" dirty="0">
              <a:latin typeface="Times New Roman" panose="02020603050405020304" pitchFamily="18" charset="0"/>
              <a:cs typeface="Times New Roman" panose="02020603050405020304" pitchFamily="18" charset="0"/>
            </a:endParaRPr>
          </a:p>
        </p:txBody>
      </p:sp>
      <p:sp>
        <p:nvSpPr>
          <p:cNvPr id="8" name="Hình chữ nhật 7"/>
          <p:cNvSpPr/>
          <p:nvPr/>
        </p:nvSpPr>
        <p:spPr>
          <a:xfrm>
            <a:off x="1118039" y="713984"/>
            <a:ext cx="10217426" cy="830997"/>
          </a:xfrm>
          <a:prstGeom prst="rect">
            <a:avLst/>
          </a:prstGeom>
          <a:solidFill>
            <a:schemeClr val="accent2">
              <a:lumMod val="40000"/>
              <a:lumOff val="60000"/>
            </a:schemeClr>
          </a:solidFill>
        </p:spPr>
        <p:txBody>
          <a:bodyPr wrap="square">
            <a:spAutoFit/>
          </a:bodyPr>
          <a:lstStyle/>
          <a:p>
            <a:r>
              <a:rPr lang="en-US" sz="2400" b="1" dirty="0" smtClean="0">
                <a:solidFill>
                  <a:srgbClr val="FF0000"/>
                </a:solidFill>
                <a:latin typeface="Times New Roman" panose="02020603050405020304" pitchFamily="18" charset="0"/>
                <a:cs typeface="Times New Roman" panose="02020603050405020304" pitchFamily="18" charset="0"/>
              </a:rPr>
              <a:t>8.9</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Một</a:t>
            </a:r>
            <a:r>
              <a:rPr lang="vi-VN" sz="2400" dirty="0">
                <a:latin typeface="Times New Roman" panose="02020603050405020304" pitchFamily="18" charset="0"/>
                <a:cs typeface="Times New Roman" panose="02020603050405020304" pitchFamily="18" charset="0"/>
              </a:rPr>
              <a:t> dây </a:t>
            </a:r>
            <a:r>
              <a:rPr lang="vi-VN" sz="2400" dirty="0" err="1">
                <a:latin typeface="Times New Roman" panose="02020603050405020304" pitchFamily="18" charset="0"/>
                <a:cs typeface="Times New Roman" panose="02020603050405020304" pitchFamily="18" charset="0"/>
              </a:rPr>
              <a:t>đồng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dài</a:t>
            </a:r>
            <a:r>
              <a:rPr lang="vi-VN" sz="2400" dirty="0">
                <a:latin typeface="Times New Roman" panose="02020603050405020304" pitchFamily="18" charset="0"/>
                <a:cs typeface="Times New Roman" panose="02020603050405020304" pitchFamily="18" charset="0"/>
              </a:rPr>
              <a:t> </a:t>
            </a:r>
            <a:r>
              <a:rPr lang="vi-VN" sz="2400" dirty="0">
                <a:solidFill>
                  <a:srgbClr val="FF0000"/>
                </a:solidFill>
                <a:latin typeface="Times New Roman" panose="02020603050405020304" pitchFamily="18" charset="0"/>
                <a:cs typeface="Times New Roman" panose="02020603050405020304" pitchFamily="18" charset="0"/>
              </a:rPr>
              <a:t>100m,</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tiết</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diện</a:t>
            </a:r>
            <a:r>
              <a:rPr lang="vi-VN" sz="2400" dirty="0">
                <a:latin typeface="Times New Roman" panose="02020603050405020304" pitchFamily="18" charset="0"/>
                <a:cs typeface="Times New Roman" panose="02020603050405020304" pitchFamily="18" charset="0"/>
              </a:rPr>
              <a:t> </a:t>
            </a:r>
            <a:r>
              <a:rPr lang="vi-VN" sz="2400" dirty="0">
                <a:solidFill>
                  <a:srgbClr val="FF0000"/>
                </a:solidFill>
                <a:latin typeface="Times New Roman" panose="02020603050405020304" pitchFamily="18" charset="0"/>
                <a:cs typeface="Times New Roman" panose="02020603050405020304" pitchFamily="18" charset="0"/>
              </a:rPr>
              <a:t>1 mm</a:t>
            </a:r>
            <a:r>
              <a:rPr lang="vi-VN" sz="2400" baseline="30000" dirty="0">
                <a:solidFill>
                  <a:srgbClr val="FF0000"/>
                </a:solidFill>
                <a:latin typeface="Times New Roman" panose="02020603050405020304" pitchFamily="18" charset="0"/>
                <a:cs typeface="Times New Roman" panose="02020603050405020304" pitchFamily="18" charset="0"/>
              </a:rPr>
              <a:t>2</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thì</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điện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trở</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là</a:t>
            </a:r>
            <a:r>
              <a:rPr lang="vi-VN" sz="2400" dirty="0">
                <a:latin typeface="Times New Roman" panose="02020603050405020304" pitchFamily="18" charset="0"/>
                <a:cs typeface="Times New Roman" panose="02020603050405020304" pitchFamily="18" charset="0"/>
              </a:rPr>
              <a:t> </a:t>
            </a:r>
            <a:r>
              <a:rPr lang="vi-VN" sz="2400" dirty="0">
                <a:solidFill>
                  <a:srgbClr val="FF0000"/>
                </a:solidFill>
                <a:latin typeface="Times New Roman" panose="02020603050405020304" pitchFamily="18" charset="0"/>
                <a:cs typeface="Times New Roman" panose="02020603050405020304" pitchFamily="18" charset="0"/>
              </a:rPr>
              <a:t>1,7Ω</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Một</a:t>
            </a:r>
            <a:r>
              <a:rPr lang="vi-VN" sz="2400" dirty="0">
                <a:latin typeface="Times New Roman" panose="02020603050405020304" pitchFamily="18" charset="0"/>
                <a:cs typeface="Times New Roman" panose="02020603050405020304" pitchFamily="18" charset="0"/>
              </a:rPr>
              <a:t> dây </a:t>
            </a:r>
            <a:r>
              <a:rPr lang="vi-VN" sz="2400" dirty="0" err="1">
                <a:latin typeface="Times New Roman" panose="02020603050405020304" pitchFamily="18" charset="0"/>
                <a:cs typeface="Times New Roman" panose="02020603050405020304" pitchFamily="18" charset="0"/>
              </a:rPr>
              <a:t>đồng</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khác</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diện</a:t>
            </a:r>
            <a:r>
              <a:rPr lang="vi-VN" sz="2400" dirty="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0,2</a:t>
            </a:r>
            <a:r>
              <a:rPr lang="vi-VN" sz="2400" dirty="0" smtClean="0">
                <a:solidFill>
                  <a:srgbClr val="FF0000"/>
                </a:solidFill>
                <a:latin typeface="Times New Roman" panose="02020603050405020304" pitchFamily="18" charset="0"/>
                <a:cs typeface="Times New Roman" panose="02020603050405020304" pitchFamily="18" charset="0"/>
              </a:rPr>
              <a:t> </a:t>
            </a:r>
            <a:r>
              <a:rPr lang="vi-VN" sz="2400" dirty="0">
                <a:solidFill>
                  <a:srgbClr val="FF0000"/>
                </a:solidFill>
                <a:latin typeface="Times New Roman" panose="02020603050405020304" pitchFamily="18" charset="0"/>
                <a:cs typeface="Times New Roman" panose="02020603050405020304" pitchFamily="18" charset="0"/>
              </a:rPr>
              <a:t>mm</a:t>
            </a:r>
            <a:r>
              <a:rPr lang="vi-VN" sz="2400" baseline="30000" dirty="0">
                <a:solidFill>
                  <a:srgbClr val="FF0000"/>
                </a:solidFill>
                <a:latin typeface="Times New Roman" panose="02020603050405020304" pitchFamily="18" charset="0"/>
                <a:cs typeface="Times New Roman" panose="02020603050405020304" pitchFamily="18" charset="0"/>
              </a:rPr>
              <a:t>2</a:t>
            </a:r>
            <a:r>
              <a:rPr lang="en-US" sz="2400" dirty="0" smtClean="0">
                <a:solidFill>
                  <a:srgbClr val="FF0000"/>
                </a:solidFill>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điện</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trở</a:t>
            </a:r>
            <a:r>
              <a:rPr lang="vi-VN" sz="2400" dirty="0">
                <a:latin typeface="Times New Roman" panose="02020603050405020304" pitchFamily="18" charset="0"/>
                <a:cs typeface="Times New Roman" panose="02020603050405020304" pitchFamily="18" charset="0"/>
              </a:rPr>
              <a:t> </a:t>
            </a:r>
            <a:r>
              <a:rPr lang="vi-VN" sz="2400" dirty="0">
                <a:solidFill>
                  <a:srgbClr val="FF0000"/>
                </a:solidFill>
                <a:latin typeface="Times New Roman" panose="02020603050405020304" pitchFamily="18" charset="0"/>
                <a:cs typeface="Times New Roman" panose="02020603050405020304" pitchFamily="18" charset="0"/>
              </a:rPr>
              <a:t>17Ω</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thì</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có</a:t>
            </a:r>
            <a:r>
              <a:rPr lang="vi-VN"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dài</a:t>
            </a:r>
            <a:r>
              <a:rPr lang="en-US" sz="2400" dirty="0" smtClean="0">
                <a:latin typeface="Times New Roman" panose="02020603050405020304" pitchFamily="18" charset="0"/>
                <a:cs typeface="Times New Roman" panose="02020603050405020304" pitchFamily="18" charset="0"/>
              </a:rPr>
              <a:t> </a:t>
            </a:r>
            <a:r>
              <a:rPr lang="vi-VN" sz="2400" dirty="0" err="1" smtClean="0">
                <a:latin typeface="Times New Roman" panose="02020603050405020304" pitchFamily="18" charset="0"/>
                <a:cs typeface="Times New Roman" panose="02020603050405020304" pitchFamily="18" charset="0"/>
              </a:rPr>
              <a:t>là</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bao nhiêu?</a:t>
            </a:r>
            <a:endParaRPr lang="en-US" sz="2400" dirty="0">
              <a:latin typeface="Times New Roman" panose="02020603050405020304" pitchFamily="18" charset="0"/>
              <a:cs typeface="Times New Roman" panose="02020603050405020304" pitchFamily="18" charset="0"/>
            </a:endParaRPr>
          </a:p>
        </p:txBody>
      </p:sp>
      <p:sp>
        <p:nvSpPr>
          <p:cNvPr id="5" name="Nút Hành động: Kết thúc 4">
            <a:hlinkClick r:id="" action="ppaction://hlinkshowjump?jump=lastslide" highlightClick="1"/>
          </p:cNvPr>
          <p:cNvSpPr/>
          <p:nvPr/>
        </p:nvSpPr>
        <p:spPr>
          <a:xfrm>
            <a:off x="11762509" y="6511636"/>
            <a:ext cx="429491" cy="34636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 name="Rectangle 1"/>
          <p:cNvSpPr/>
          <p:nvPr/>
        </p:nvSpPr>
        <p:spPr>
          <a:xfrm>
            <a:off x="1118040" y="1895714"/>
            <a:ext cx="2511852" cy="1673022"/>
          </a:xfrm>
          <a:prstGeom prst="rect">
            <a:avLst/>
          </a:prstGeom>
        </p:spPr>
        <p:txBody>
          <a:bodyPr wrap="square">
            <a:spAutoFit/>
          </a:bodyPr>
          <a:lstStyle/>
          <a:p>
            <a:pPr marL="30480" marR="30480" algn="just">
              <a:lnSpc>
                <a:spcPct val="107000"/>
              </a:lnSpc>
              <a:spcAft>
                <a:spcPts val="0"/>
              </a:spcAf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1000m</a:t>
            </a:r>
            <a:r>
              <a:rPr lang="vi-VN" sz="24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aseline="30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200m</a:t>
            </a:r>
            <a:r>
              <a:rPr lang="vi-VN" sz="24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aseline="30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2000m</a:t>
            </a:r>
            <a:r>
              <a:rPr lang="vi-VN" sz="24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aseline="30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07000"/>
              </a:lnSpc>
              <a:spcAft>
                <a:spcPts val="0"/>
              </a:spcAft>
            </a:pPr>
            <a:r>
              <a:rPr lang="vi-V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vi-V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5000m</a:t>
            </a: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p:txBody>
      </p:sp>
      <p:cxnSp>
        <p:nvCxnSpPr>
          <p:cNvPr id="9" name="Đường nối Thẳng 8"/>
          <p:cNvCxnSpPr/>
          <p:nvPr/>
        </p:nvCxnSpPr>
        <p:spPr>
          <a:xfrm>
            <a:off x="3117273" y="1653432"/>
            <a:ext cx="13854" cy="4943687"/>
          </a:xfrm>
          <a:prstGeom prst="line">
            <a:avLst/>
          </a:prstGeom>
          <a:ln w="28575"/>
        </p:spPr>
        <p:style>
          <a:lnRef idx="1">
            <a:schemeClr val="dk1"/>
          </a:lnRef>
          <a:fillRef idx="0">
            <a:schemeClr val="dk1"/>
          </a:fillRef>
          <a:effectRef idx="0">
            <a:schemeClr val="dk1"/>
          </a:effectRef>
          <a:fontRef idx="minor">
            <a:schemeClr val="tx1"/>
          </a:fontRef>
        </p:style>
      </p:cxnSp>
      <p:sp>
        <p:nvSpPr>
          <p:cNvPr id="10" name="Hình chữ nhật 9"/>
          <p:cNvSpPr/>
          <p:nvPr/>
        </p:nvSpPr>
        <p:spPr>
          <a:xfrm>
            <a:off x="3117273" y="1645579"/>
            <a:ext cx="2047355" cy="523220"/>
          </a:xfrm>
          <a:prstGeom prst="rect">
            <a:avLst/>
          </a:prstGeom>
        </p:spPr>
        <p:txBody>
          <a:bodyPr wrap="none">
            <a:spAutoFit/>
          </a:bodyPr>
          <a:lstStyle/>
          <a:p>
            <a:r>
              <a:rPr lang="vi-VN" sz="2800" b="1" u="sng" dirty="0" err="1" smtClean="0">
                <a:solidFill>
                  <a:srgbClr val="008000"/>
                </a:solidFill>
                <a:latin typeface="Times New Roman" panose="02020603050405020304" pitchFamily="18" charset="0"/>
                <a:cs typeface="Times New Roman" panose="02020603050405020304" pitchFamily="18" charset="0"/>
              </a:rPr>
              <a:t>Hướ</a:t>
            </a:r>
            <a:r>
              <a:rPr lang="en-US" sz="2800" b="1" u="sng" dirty="0" err="1" smtClean="0">
                <a:solidFill>
                  <a:srgbClr val="008000"/>
                </a:solidFill>
                <a:latin typeface="Times New Roman" panose="02020603050405020304" pitchFamily="18" charset="0"/>
                <a:cs typeface="Times New Roman" panose="02020603050405020304" pitchFamily="18" charset="0"/>
              </a:rPr>
              <a:t>ng</a:t>
            </a:r>
            <a:r>
              <a:rPr lang="en-US" sz="2800" b="1" u="sng" dirty="0" smtClean="0">
                <a:solidFill>
                  <a:srgbClr val="008000"/>
                </a:solidFill>
                <a:latin typeface="Times New Roman" panose="02020603050405020304" pitchFamily="18" charset="0"/>
                <a:cs typeface="Times New Roman" panose="02020603050405020304" pitchFamily="18" charset="0"/>
              </a:rPr>
              <a:t> </a:t>
            </a:r>
            <a:r>
              <a:rPr lang="en-US" sz="2800" b="1" u="sng" dirty="0" err="1" smtClean="0">
                <a:solidFill>
                  <a:srgbClr val="008000"/>
                </a:solidFill>
                <a:latin typeface="Times New Roman" panose="02020603050405020304" pitchFamily="18" charset="0"/>
                <a:cs typeface="Times New Roman" panose="02020603050405020304" pitchFamily="18" charset="0"/>
              </a:rPr>
              <a:t>dẫn</a:t>
            </a:r>
            <a:r>
              <a:rPr lang="vi-VN" sz="2800" b="1" u="sng" dirty="0" smtClean="0">
                <a:solidFill>
                  <a:srgbClr val="008000"/>
                </a:solidFill>
                <a:latin typeface="Times New Roman" panose="02020603050405020304" pitchFamily="18" charset="0"/>
                <a:cs typeface="Times New Roman" panose="02020603050405020304" pitchFamily="18" charset="0"/>
              </a:rPr>
              <a:t>:</a:t>
            </a:r>
            <a:endParaRPr lang="vi-VN" sz="2800" u="sng" dirty="0">
              <a:latin typeface="Times New Roman" panose="02020603050405020304" pitchFamily="18" charset="0"/>
              <a:cs typeface="Times New Roman" panose="02020603050405020304" pitchFamily="18" charset="0"/>
            </a:endParaRPr>
          </a:p>
        </p:txBody>
      </p:sp>
      <p:sp>
        <p:nvSpPr>
          <p:cNvPr id="11" name="Hình chữ nhật 10"/>
          <p:cNvSpPr/>
          <p:nvPr/>
        </p:nvSpPr>
        <p:spPr>
          <a:xfrm>
            <a:off x="3131127" y="2269397"/>
            <a:ext cx="8261315" cy="1938992"/>
          </a:xfrm>
          <a:prstGeom prst="rect">
            <a:avLst/>
          </a:prstGeom>
        </p:spPr>
        <p:txBody>
          <a:bodyPr wrap="square">
            <a:spAutoFit/>
          </a:bodyPr>
          <a:lstStyle/>
          <a:p>
            <a:pPr marL="342900" indent="-342900">
              <a:buFont typeface="Arial" panose="020B0604020202020204" pitchFamily="34" charset="0"/>
              <a:buChar char="•"/>
            </a:pPr>
            <a:r>
              <a:rPr lang="en-US" sz="2400" b="1" dirty="0" err="1" smtClean="0">
                <a:solidFill>
                  <a:srgbClr val="008000"/>
                </a:solidFill>
                <a:latin typeface="Times New Roman" panose="02020603050405020304" pitchFamily="18" charset="0"/>
                <a:cs typeface="Times New Roman" panose="02020603050405020304" pitchFamily="18" charset="0"/>
              </a:rPr>
              <a:t>tiết</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giảm</a:t>
            </a:r>
            <a:r>
              <a:rPr lang="en-US" sz="2400" b="1" dirty="0" smtClean="0">
                <a:solidFill>
                  <a:srgbClr val="008000"/>
                </a:solidFill>
                <a:latin typeface="Times New Roman" panose="02020603050405020304" pitchFamily="18" charset="0"/>
                <a:cs typeface="Times New Roman" panose="02020603050405020304" pitchFamily="18" charset="0"/>
              </a:rPr>
              <a:t> 5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tăng</a:t>
            </a:r>
            <a:r>
              <a:rPr lang="en-US" sz="2400" b="1" dirty="0" smtClean="0">
                <a:solidFill>
                  <a:srgbClr val="008000"/>
                </a:solidFill>
                <a:latin typeface="Times New Roman" panose="02020603050405020304" pitchFamily="18" charset="0"/>
                <a:cs typeface="Times New Roman" panose="02020603050405020304" pitchFamily="18" charset="0"/>
              </a:rPr>
              <a:t> 5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tăng</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lên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a:solidFill>
                  <a:srgbClr val="008000"/>
                </a:solidFill>
                <a:latin typeface="Times New Roman" panose="02020603050405020304" pitchFamily="18" charset="0"/>
                <a:cs typeface="Times New Roman" panose="02020603050405020304" pitchFamily="18" charset="0"/>
              </a:rPr>
              <a:t>10 </a:t>
            </a:r>
            <a:r>
              <a:rPr lang="en-US" sz="2400" b="1" dirty="0" err="1" smtClean="0">
                <a:solidFill>
                  <a:srgbClr val="008000"/>
                </a:solidFill>
                <a:latin typeface="Times New Roman" panose="02020603050405020304" pitchFamily="18" charset="0"/>
                <a:cs typeface="Times New Roman" panose="02020603050405020304" pitchFamily="18" charset="0"/>
              </a:rPr>
              <a:t>lần</a:t>
            </a:r>
            <a:r>
              <a:rPr lang="en-US" sz="2400" b="1" dirty="0" smtClean="0">
                <a:solidFill>
                  <a:srgbClr val="008000"/>
                </a:solidFill>
                <a:latin typeface="Times New Roman" panose="02020603050405020304" pitchFamily="18" charset="0"/>
                <a:cs typeface="Times New Roman" panose="02020603050405020304" pitchFamily="18" charset="0"/>
              </a:rPr>
              <a:t> </a:t>
            </a:r>
          </a:p>
          <a:p>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điện</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trở</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tăng</a:t>
            </a:r>
            <a:r>
              <a:rPr lang="en-US" sz="2400" b="1" dirty="0" smtClean="0">
                <a:solidFill>
                  <a:srgbClr val="008000"/>
                </a:solidFill>
                <a:latin typeface="Times New Roman" panose="02020603050405020304" pitchFamily="18" charset="0"/>
                <a:cs typeface="Times New Roman" panose="02020603050405020304" pitchFamily="18" charset="0"/>
              </a:rPr>
              <a:t> 10:5 =2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chiều</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dài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tăng</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lần</a:t>
            </a:r>
            <a:endParaRPr lang="en-US" sz="2400" b="1" dirty="0" smtClean="0">
              <a:solidFill>
                <a:srgbClr val="008000"/>
              </a:solidFill>
              <a:latin typeface="Times New Roman" panose="02020603050405020304" pitchFamily="18" charset="0"/>
              <a:cs typeface="Times New Roman" panose="02020603050405020304" pitchFamily="18" charset="0"/>
            </a:endParaRPr>
          </a:p>
          <a:p>
            <a:r>
              <a:rPr lang="en-US" sz="2400" b="1" dirty="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chiều</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dài</a:t>
            </a:r>
            <a:r>
              <a:rPr lang="en-US" sz="2400" b="1" dirty="0" smtClean="0">
                <a:solidFill>
                  <a:srgbClr val="008000"/>
                </a:solidFill>
                <a:latin typeface="Times New Roman" panose="02020603050405020304" pitchFamily="18" charset="0"/>
                <a:cs typeface="Times New Roman" panose="02020603050405020304" pitchFamily="18" charset="0"/>
              </a:rPr>
              <a:t> </a:t>
            </a:r>
            <a:r>
              <a:rPr lang="en-US" sz="2400" b="1" dirty="0" err="1" smtClean="0">
                <a:solidFill>
                  <a:srgbClr val="008000"/>
                </a:solidFill>
                <a:latin typeface="Times New Roman" panose="02020603050405020304" pitchFamily="18" charset="0"/>
                <a:cs typeface="Times New Roman" panose="02020603050405020304" pitchFamily="18" charset="0"/>
              </a:rPr>
              <a:t>dây</a:t>
            </a:r>
            <a:r>
              <a:rPr lang="en-US" sz="2400" b="1" dirty="0" smtClean="0">
                <a:solidFill>
                  <a:srgbClr val="008000"/>
                </a:solidFill>
                <a:latin typeface="Times New Roman" panose="02020603050405020304" pitchFamily="18" charset="0"/>
                <a:cs typeface="Times New Roman" panose="02020603050405020304" pitchFamily="18" charset="0"/>
              </a:rPr>
              <a:t> 2 </a:t>
            </a:r>
            <a:r>
              <a:rPr lang="en-US" sz="2400" b="1" dirty="0" err="1" smtClean="0">
                <a:solidFill>
                  <a:srgbClr val="008000"/>
                </a:solidFill>
                <a:latin typeface="Times New Roman" panose="02020603050405020304" pitchFamily="18" charset="0"/>
                <a:cs typeface="Times New Roman" panose="02020603050405020304" pitchFamily="18" charset="0"/>
              </a:rPr>
              <a:t>là</a:t>
            </a:r>
            <a:r>
              <a:rPr lang="en-US" sz="2400" b="1" dirty="0" smtClean="0">
                <a:solidFill>
                  <a:srgbClr val="008000"/>
                </a:solidFill>
                <a:latin typeface="Times New Roman" panose="02020603050405020304" pitchFamily="18" charset="0"/>
                <a:cs typeface="Times New Roman" panose="02020603050405020304" pitchFamily="18" charset="0"/>
              </a:rPr>
              <a:t>: 100 . 2 =200(m)</a:t>
            </a:r>
            <a:endParaRPr lang="en-US" sz="2400" b="1" dirty="0">
              <a:solidFill>
                <a:srgbClr val="00B050"/>
              </a:solidFill>
              <a:latin typeface="Times New Roman" panose="02020603050405020304" pitchFamily="18" charset="0"/>
              <a:cs typeface="Times New Roman" panose="02020603050405020304" pitchFamily="18" charset="0"/>
            </a:endParaRPr>
          </a:p>
        </p:txBody>
      </p:sp>
      <p:sp>
        <p:nvSpPr>
          <p:cNvPr id="12" name="Hình Bầu dục 11"/>
          <p:cNvSpPr/>
          <p:nvPr/>
        </p:nvSpPr>
        <p:spPr>
          <a:xfrm>
            <a:off x="1083772" y="2246450"/>
            <a:ext cx="482161" cy="485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395837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500"/>
                                        <p:tgtEl>
                                          <p:spTgt spid="11">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fade">
                                      <p:cBhvr>
                                        <p:cTn id="24" dur="500"/>
                                        <p:tgtEl>
                                          <p:spTgt spid="11">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animEffect transition="in" filter="fade">
                                      <p:cBhvr>
                                        <p:cTn id="29" dur="500"/>
                                        <p:tgtEl>
                                          <p:spTgt spid="11">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1">
                                            <p:txEl>
                                              <p:pRg st="4" end="4"/>
                                            </p:txEl>
                                          </p:spTgt>
                                        </p:tgtEl>
                                        <p:attrNameLst>
                                          <p:attrName>style.visibility</p:attrName>
                                        </p:attrNameLst>
                                      </p:cBhvr>
                                      <p:to>
                                        <p:strVal val="visible"/>
                                      </p:to>
                                    </p:set>
                                    <p:animEffect transition="in" filter="fade">
                                      <p:cBhvr>
                                        <p:cTn id="34" dur="500"/>
                                        <p:tgtEl>
                                          <p:spTgt spid="11">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942</Words>
  <Application>Microsoft Office PowerPoint</Application>
  <PresentationFormat>Widescreen</PresentationFormat>
  <Paragraphs>173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cp:revision>
  <dcterms:created xsi:type="dcterms:W3CDTF">2021-10-04T08:11:38Z</dcterms:created>
  <dcterms:modified xsi:type="dcterms:W3CDTF">2021-10-04T08:12:07Z</dcterms:modified>
</cp:coreProperties>
</file>