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4" r:id="rId2"/>
    <p:sldId id="273" r:id="rId3"/>
    <p:sldId id="276" r:id="rId4"/>
    <p:sldId id="275" r:id="rId5"/>
    <p:sldId id="277" r:id="rId6"/>
    <p:sldId id="278" r:id="rId7"/>
    <p:sldId id="290" r:id="rId8"/>
    <p:sldId id="281" r:id="rId9"/>
    <p:sldId id="291" r:id="rId10"/>
    <p:sldId id="282" r:id="rId11"/>
    <p:sldId id="266" r:id="rId12"/>
    <p:sldId id="267" r:id="rId13"/>
    <p:sldId id="283" r:id="rId14"/>
    <p:sldId id="284" r:id="rId15"/>
    <p:sldId id="292" r:id="rId16"/>
    <p:sldId id="270" r:id="rId17"/>
    <p:sldId id="271" r:id="rId18"/>
    <p:sldId id="285" r:id="rId19"/>
    <p:sldId id="287" r:id="rId20"/>
    <p:sldId id="288" r:id="rId21"/>
    <p:sldId id="289" r:id="rId22"/>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112" d="100"/>
          <a:sy n="112" d="100"/>
        </p:scale>
        <p:origin x="46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E53BDE-6F0E-4726-9557-10CD215A9698}" type="datetimeFigureOut">
              <a:rPr lang="vi-VN" smtClean="0"/>
              <a:t>22/09/2023</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4DA70A-890B-43FB-9D19-7B5AFD54C858}" type="slidenum">
              <a:rPr lang="vi-VN" smtClean="0"/>
              <a:t>‹#›</a:t>
            </a:fld>
            <a:endParaRPr lang="vi-VN"/>
          </a:p>
        </p:txBody>
      </p:sp>
    </p:spTree>
    <p:extLst>
      <p:ext uri="{BB962C8B-B14F-4D97-AF65-F5344CB8AC3E}">
        <p14:creationId xmlns:p14="http://schemas.microsoft.com/office/powerpoint/2010/main" val="1887505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fld id="{04934CE5-8F81-4D7D-AFFA-929A0E0C7E9E}" type="slidenum">
              <a:rPr lang="en-US" altLang="vi-VN"/>
              <a:pPr/>
              <a:t>4</a:t>
            </a:fld>
            <a:endParaRPr lang="en-US" altLang="vi-VN"/>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vi-VN" altLang="vi-VN">
              <a:latin typeface="Arial" panose="020B0604020202020204" pitchFamily="34" charset="0"/>
            </a:endParaRPr>
          </a:p>
        </p:txBody>
      </p:sp>
    </p:spTree>
    <p:extLst>
      <p:ext uri="{BB962C8B-B14F-4D97-AF65-F5344CB8AC3E}">
        <p14:creationId xmlns:p14="http://schemas.microsoft.com/office/powerpoint/2010/main" val="1463961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a:solidFill>
                  <a:schemeClr val="tx1"/>
                </a:solidFill>
                <a:latin typeface=".VnTime" panose="020B7200000000000000" pitchFamily="34" charset="0"/>
                <a:cs typeface="Arial" panose="020B0604020202020204" pitchFamily="34" charset="0"/>
              </a:defRPr>
            </a:lvl1pPr>
            <a:lvl2pPr marL="742950" indent="-285750">
              <a:defRPr>
                <a:solidFill>
                  <a:schemeClr val="tx1"/>
                </a:solidFill>
                <a:latin typeface=".VnTime" panose="020B7200000000000000" pitchFamily="34" charset="0"/>
                <a:cs typeface="Arial" panose="020B0604020202020204" pitchFamily="34" charset="0"/>
              </a:defRPr>
            </a:lvl2pPr>
            <a:lvl3pPr marL="1143000" indent="-228600">
              <a:defRPr>
                <a:solidFill>
                  <a:schemeClr val="tx1"/>
                </a:solidFill>
                <a:latin typeface=".VnTime" panose="020B7200000000000000" pitchFamily="34" charset="0"/>
                <a:cs typeface="Arial" panose="020B0604020202020204" pitchFamily="34" charset="0"/>
              </a:defRPr>
            </a:lvl3pPr>
            <a:lvl4pPr marL="1600200" indent="-228600">
              <a:defRPr>
                <a:solidFill>
                  <a:schemeClr val="tx1"/>
                </a:solidFill>
                <a:latin typeface=".VnTime" panose="020B7200000000000000" pitchFamily="34" charset="0"/>
                <a:cs typeface="Arial" panose="020B0604020202020204" pitchFamily="34" charset="0"/>
              </a:defRPr>
            </a:lvl4pPr>
            <a:lvl5pPr marL="2057400" indent="-22860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fld id="{7EDFF3CA-940A-4EBC-838E-1E84E4B9BD85}" type="slidenum">
              <a:rPr lang="en-US" altLang="vi-VN">
                <a:latin typeface="Arial" panose="020B0604020202020204" pitchFamily="34" charset="0"/>
              </a:rPr>
              <a:pPr/>
              <a:t>11</a:t>
            </a:fld>
            <a:endParaRPr lang="en-US" altLang="vi-VN">
              <a:latin typeface="Arial" panose="020B0604020202020204"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vi-VN" altLang="vi-VN"/>
          </a:p>
        </p:txBody>
      </p:sp>
    </p:spTree>
    <p:extLst>
      <p:ext uri="{BB962C8B-B14F-4D97-AF65-F5344CB8AC3E}">
        <p14:creationId xmlns:p14="http://schemas.microsoft.com/office/powerpoint/2010/main" val="2106206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defRPr>
                <a:solidFill>
                  <a:schemeClr val="tx1"/>
                </a:solidFill>
                <a:latin typeface=".VnTime" panose="020B7200000000000000" pitchFamily="34" charset="0"/>
                <a:cs typeface="Arial" panose="020B0604020202020204" pitchFamily="34" charset="0"/>
              </a:defRPr>
            </a:lvl1pPr>
            <a:lvl2pPr marL="742950" indent="-285750">
              <a:defRPr>
                <a:solidFill>
                  <a:schemeClr val="tx1"/>
                </a:solidFill>
                <a:latin typeface=".VnTime" panose="020B7200000000000000" pitchFamily="34" charset="0"/>
                <a:cs typeface="Arial" panose="020B0604020202020204" pitchFamily="34" charset="0"/>
              </a:defRPr>
            </a:lvl2pPr>
            <a:lvl3pPr marL="1143000" indent="-228600">
              <a:defRPr>
                <a:solidFill>
                  <a:schemeClr val="tx1"/>
                </a:solidFill>
                <a:latin typeface=".VnTime" panose="020B7200000000000000" pitchFamily="34" charset="0"/>
                <a:cs typeface="Arial" panose="020B0604020202020204" pitchFamily="34" charset="0"/>
              </a:defRPr>
            </a:lvl3pPr>
            <a:lvl4pPr marL="1600200" indent="-228600">
              <a:defRPr>
                <a:solidFill>
                  <a:schemeClr val="tx1"/>
                </a:solidFill>
                <a:latin typeface=".VnTime" panose="020B7200000000000000" pitchFamily="34" charset="0"/>
                <a:cs typeface="Arial" panose="020B0604020202020204" pitchFamily="34" charset="0"/>
              </a:defRPr>
            </a:lvl4pPr>
            <a:lvl5pPr marL="2057400" indent="-22860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fld id="{B1D822F8-E939-48AC-AECC-4CE7E79EC818}" type="slidenum">
              <a:rPr lang="en-US" altLang="vi-VN">
                <a:latin typeface="Arial" panose="020B0604020202020204" pitchFamily="34" charset="0"/>
              </a:rPr>
              <a:pPr/>
              <a:t>12</a:t>
            </a:fld>
            <a:endParaRPr lang="en-US" altLang="vi-VN">
              <a:latin typeface="Arial" panose="020B0604020202020204" pitchFamily="34"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vi-VN" altLang="vi-VN"/>
          </a:p>
        </p:txBody>
      </p:sp>
    </p:spTree>
    <p:extLst>
      <p:ext uri="{BB962C8B-B14F-4D97-AF65-F5344CB8AC3E}">
        <p14:creationId xmlns:p14="http://schemas.microsoft.com/office/powerpoint/2010/main" val="1950232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a:defRPr>
                <a:solidFill>
                  <a:schemeClr val="tx1"/>
                </a:solidFill>
                <a:latin typeface=".VnTime" panose="020B7200000000000000" pitchFamily="34" charset="0"/>
                <a:cs typeface="Arial" panose="020B0604020202020204" pitchFamily="34" charset="0"/>
              </a:defRPr>
            </a:lvl1pPr>
            <a:lvl2pPr marL="742950" indent="-285750">
              <a:defRPr>
                <a:solidFill>
                  <a:schemeClr val="tx1"/>
                </a:solidFill>
                <a:latin typeface=".VnTime" panose="020B7200000000000000" pitchFamily="34" charset="0"/>
                <a:cs typeface="Arial" panose="020B0604020202020204" pitchFamily="34" charset="0"/>
              </a:defRPr>
            </a:lvl2pPr>
            <a:lvl3pPr marL="1143000" indent="-228600">
              <a:defRPr>
                <a:solidFill>
                  <a:schemeClr val="tx1"/>
                </a:solidFill>
                <a:latin typeface=".VnTime" panose="020B7200000000000000" pitchFamily="34" charset="0"/>
                <a:cs typeface="Arial" panose="020B0604020202020204" pitchFamily="34" charset="0"/>
              </a:defRPr>
            </a:lvl3pPr>
            <a:lvl4pPr marL="1600200" indent="-228600">
              <a:defRPr>
                <a:solidFill>
                  <a:schemeClr val="tx1"/>
                </a:solidFill>
                <a:latin typeface=".VnTime" panose="020B7200000000000000" pitchFamily="34" charset="0"/>
                <a:cs typeface="Arial" panose="020B0604020202020204" pitchFamily="34" charset="0"/>
              </a:defRPr>
            </a:lvl4pPr>
            <a:lvl5pPr marL="2057400" indent="-22860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fld id="{AFB1D7A8-4FD7-4383-B598-C6059477C7B2}" type="slidenum">
              <a:rPr lang="en-US" altLang="vi-VN">
                <a:latin typeface="Arial" panose="020B0604020202020204" pitchFamily="34" charset="0"/>
              </a:rPr>
              <a:pPr/>
              <a:t>17</a:t>
            </a:fld>
            <a:endParaRPr lang="en-US" altLang="vi-VN">
              <a:latin typeface="Arial" panose="020B0604020202020204" pitchFamily="34"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vi-VN" altLang="vi-VN"/>
          </a:p>
        </p:txBody>
      </p:sp>
    </p:spTree>
    <p:extLst>
      <p:ext uri="{BB962C8B-B14F-4D97-AF65-F5344CB8AC3E}">
        <p14:creationId xmlns:p14="http://schemas.microsoft.com/office/powerpoint/2010/main" val="804079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a:solidFill>
                  <a:schemeClr val="tx1"/>
                </a:solidFill>
                <a:latin typeface=".VnTime" panose="020B7200000000000000" pitchFamily="34" charset="0"/>
                <a:cs typeface="Arial" panose="020B0604020202020204" pitchFamily="34" charset="0"/>
              </a:defRPr>
            </a:lvl1pPr>
            <a:lvl2pPr marL="742950" indent="-285750">
              <a:defRPr>
                <a:solidFill>
                  <a:schemeClr val="tx1"/>
                </a:solidFill>
                <a:latin typeface=".VnTime" panose="020B7200000000000000" pitchFamily="34" charset="0"/>
                <a:cs typeface="Arial" panose="020B0604020202020204" pitchFamily="34" charset="0"/>
              </a:defRPr>
            </a:lvl2pPr>
            <a:lvl3pPr marL="1143000" indent="-228600">
              <a:defRPr>
                <a:solidFill>
                  <a:schemeClr val="tx1"/>
                </a:solidFill>
                <a:latin typeface=".VnTime" panose="020B7200000000000000" pitchFamily="34" charset="0"/>
                <a:cs typeface="Arial" panose="020B0604020202020204" pitchFamily="34" charset="0"/>
              </a:defRPr>
            </a:lvl3pPr>
            <a:lvl4pPr marL="1600200" indent="-228600">
              <a:defRPr>
                <a:solidFill>
                  <a:schemeClr val="tx1"/>
                </a:solidFill>
                <a:latin typeface=".VnTime" panose="020B7200000000000000" pitchFamily="34" charset="0"/>
                <a:cs typeface="Arial" panose="020B0604020202020204" pitchFamily="34" charset="0"/>
              </a:defRPr>
            </a:lvl4pPr>
            <a:lvl5pPr marL="2057400" indent="-22860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fld id="{FE660A60-428C-4D86-88BD-F55BB438729D}" type="slidenum">
              <a:rPr lang="en-US" altLang="vi-VN">
                <a:latin typeface="Arial" panose="020B0604020202020204" pitchFamily="34" charset="0"/>
              </a:rPr>
              <a:pPr/>
              <a:t>19</a:t>
            </a:fld>
            <a:endParaRPr lang="en-US" altLang="vi-VN">
              <a:latin typeface="Arial" panose="020B060402020202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endParaRPr lang="vi-VN" altLang="vi-VN"/>
          </a:p>
        </p:txBody>
      </p:sp>
    </p:spTree>
    <p:extLst>
      <p:ext uri="{BB962C8B-B14F-4D97-AF65-F5344CB8AC3E}">
        <p14:creationId xmlns:p14="http://schemas.microsoft.com/office/powerpoint/2010/main" val="1454914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058A279E-069B-421E-8701-2AC6A784BC11}" type="datetimeFigureOut">
              <a:rPr lang="vi-VN" smtClean="0"/>
              <a:t>22/09/2023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3D98BFA-2215-4AA9-88B9-D342E71331D7}" type="slidenum">
              <a:rPr lang="vi-VN" smtClean="0"/>
              <a:t>‹#›</a:t>
            </a:fld>
            <a:endParaRPr lang="vi-VN"/>
          </a:p>
        </p:txBody>
      </p:sp>
    </p:spTree>
    <p:extLst>
      <p:ext uri="{BB962C8B-B14F-4D97-AF65-F5344CB8AC3E}">
        <p14:creationId xmlns:p14="http://schemas.microsoft.com/office/powerpoint/2010/main" val="3715395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058A279E-069B-421E-8701-2AC6A784BC11}" type="datetimeFigureOut">
              <a:rPr lang="vi-VN" smtClean="0"/>
              <a:t>22/09/2023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3D98BFA-2215-4AA9-88B9-D342E71331D7}" type="slidenum">
              <a:rPr lang="vi-VN" smtClean="0"/>
              <a:t>‹#›</a:t>
            </a:fld>
            <a:endParaRPr lang="vi-VN"/>
          </a:p>
        </p:txBody>
      </p:sp>
    </p:spTree>
    <p:extLst>
      <p:ext uri="{BB962C8B-B14F-4D97-AF65-F5344CB8AC3E}">
        <p14:creationId xmlns:p14="http://schemas.microsoft.com/office/powerpoint/2010/main" val="4183181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058A279E-069B-421E-8701-2AC6A784BC11}" type="datetimeFigureOut">
              <a:rPr lang="vi-VN" smtClean="0"/>
              <a:t>22/09/2023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3D98BFA-2215-4AA9-88B9-D342E71331D7}" type="slidenum">
              <a:rPr lang="vi-VN" smtClean="0"/>
              <a:t>‹#›</a:t>
            </a:fld>
            <a:endParaRPr lang="vi-VN"/>
          </a:p>
        </p:txBody>
      </p:sp>
    </p:spTree>
    <p:extLst>
      <p:ext uri="{BB962C8B-B14F-4D97-AF65-F5344CB8AC3E}">
        <p14:creationId xmlns:p14="http://schemas.microsoft.com/office/powerpoint/2010/main" val="369826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7" name="Rectangle 6"/>
          <p:cNvSpPr>
            <a:spLocks noGrp="1" noChangeArrowheads="1"/>
          </p:cNvSpPr>
          <p:nvPr>
            <p:ph type="sldNum" sz="quarter" idx="12"/>
          </p:nvPr>
        </p:nvSpPr>
        <p:spPr>
          <a:ln/>
        </p:spPr>
        <p:txBody>
          <a:bodyPr/>
          <a:lstStyle>
            <a:lvl1pPr>
              <a:defRPr/>
            </a:lvl1pPr>
          </a:lstStyle>
          <a:p>
            <a:pPr>
              <a:defRPr/>
            </a:pPr>
            <a:fld id="{78EA485F-3BC0-4858-A7E6-34ACA4ACCD9F}" type="slidenum">
              <a:rPr lang="en-US" altLang="vi-VN"/>
              <a:pPr>
                <a:defRPr/>
              </a:pPr>
              <a:t>‹#›</a:t>
            </a:fld>
            <a:endParaRPr lang="en-US" altLang="vi-VN"/>
          </a:p>
        </p:txBody>
      </p:sp>
    </p:spTree>
    <p:extLst>
      <p:ext uri="{BB962C8B-B14F-4D97-AF65-F5344CB8AC3E}">
        <p14:creationId xmlns:p14="http://schemas.microsoft.com/office/powerpoint/2010/main" val="4505231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5" name="Rectangle 6"/>
          <p:cNvSpPr>
            <a:spLocks noGrp="1" noChangeArrowheads="1"/>
          </p:cNvSpPr>
          <p:nvPr>
            <p:ph type="sldNum" sz="quarter" idx="12"/>
          </p:nvPr>
        </p:nvSpPr>
        <p:spPr>
          <a:ln/>
        </p:spPr>
        <p:txBody>
          <a:bodyPr/>
          <a:lstStyle>
            <a:lvl1pPr>
              <a:defRPr/>
            </a:lvl1pPr>
          </a:lstStyle>
          <a:p>
            <a:pPr>
              <a:defRPr/>
            </a:pPr>
            <a:fld id="{A8BC6F53-CE8E-43C2-BB65-21E98C3F9D21}" type="slidenum">
              <a:rPr lang="en-US" altLang="vi-VN"/>
              <a:pPr>
                <a:defRPr/>
              </a:pPr>
              <a:t>‹#›</a:t>
            </a:fld>
            <a:endParaRPr lang="en-US" altLang="vi-VN"/>
          </a:p>
        </p:txBody>
      </p:sp>
    </p:spTree>
    <p:extLst>
      <p:ext uri="{BB962C8B-B14F-4D97-AF65-F5344CB8AC3E}">
        <p14:creationId xmlns:p14="http://schemas.microsoft.com/office/powerpoint/2010/main" val="1535171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058A279E-069B-421E-8701-2AC6A784BC11}" type="datetimeFigureOut">
              <a:rPr lang="vi-VN" smtClean="0"/>
              <a:t>22/09/2023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3D98BFA-2215-4AA9-88B9-D342E71331D7}" type="slidenum">
              <a:rPr lang="vi-VN" smtClean="0"/>
              <a:t>‹#›</a:t>
            </a:fld>
            <a:endParaRPr lang="vi-VN"/>
          </a:p>
        </p:txBody>
      </p:sp>
    </p:spTree>
    <p:extLst>
      <p:ext uri="{BB962C8B-B14F-4D97-AF65-F5344CB8AC3E}">
        <p14:creationId xmlns:p14="http://schemas.microsoft.com/office/powerpoint/2010/main" val="2569203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58A279E-069B-421E-8701-2AC6A784BC11}" type="datetimeFigureOut">
              <a:rPr lang="vi-VN" smtClean="0"/>
              <a:t>22/09/2023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3D98BFA-2215-4AA9-88B9-D342E71331D7}" type="slidenum">
              <a:rPr lang="vi-VN" smtClean="0"/>
              <a:t>‹#›</a:t>
            </a:fld>
            <a:endParaRPr lang="vi-VN"/>
          </a:p>
        </p:txBody>
      </p:sp>
    </p:spTree>
    <p:extLst>
      <p:ext uri="{BB962C8B-B14F-4D97-AF65-F5344CB8AC3E}">
        <p14:creationId xmlns:p14="http://schemas.microsoft.com/office/powerpoint/2010/main" val="1107815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058A279E-069B-421E-8701-2AC6A784BC11}" type="datetimeFigureOut">
              <a:rPr lang="vi-VN" smtClean="0"/>
              <a:t>22/09/2023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3D98BFA-2215-4AA9-88B9-D342E71331D7}" type="slidenum">
              <a:rPr lang="vi-VN" smtClean="0"/>
              <a:t>‹#›</a:t>
            </a:fld>
            <a:endParaRPr lang="vi-VN"/>
          </a:p>
        </p:txBody>
      </p:sp>
    </p:spTree>
    <p:extLst>
      <p:ext uri="{BB962C8B-B14F-4D97-AF65-F5344CB8AC3E}">
        <p14:creationId xmlns:p14="http://schemas.microsoft.com/office/powerpoint/2010/main" val="3961759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058A279E-069B-421E-8701-2AC6A784BC11}" type="datetimeFigureOut">
              <a:rPr lang="vi-VN" smtClean="0"/>
              <a:t>22/09/2023</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F3D98BFA-2215-4AA9-88B9-D342E71331D7}" type="slidenum">
              <a:rPr lang="vi-VN" smtClean="0"/>
              <a:t>‹#›</a:t>
            </a:fld>
            <a:endParaRPr lang="vi-VN"/>
          </a:p>
        </p:txBody>
      </p:sp>
    </p:spTree>
    <p:extLst>
      <p:ext uri="{BB962C8B-B14F-4D97-AF65-F5344CB8AC3E}">
        <p14:creationId xmlns:p14="http://schemas.microsoft.com/office/powerpoint/2010/main" val="1968420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058A279E-069B-421E-8701-2AC6A784BC11}" type="datetimeFigureOut">
              <a:rPr lang="vi-VN" smtClean="0"/>
              <a:t>22/09/2023</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F3D98BFA-2215-4AA9-88B9-D342E71331D7}" type="slidenum">
              <a:rPr lang="vi-VN" smtClean="0"/>
              <a:t>‹#›</a:t>
            </a:fld>
            <a:endParaRPr lang="vi-VN"/>
          </a:p>
        </p:txBody>
      </p:sp>
    </p:spTree>
    <p:extLst>
      <p:ext uri="{BB962C8B-B14F-4D97-AF65-F5344CB8AC3E}">
        <p14:creationId xmlns:p14="http://schemas.microsoft.com/office/powerpoint/2010/main" val="2226588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8A279E-069B-421E-8701-2AC6A784BC11}" type="datetimeFigureOut">
              <a:rPr lang="vi-VN" smtClean="0"/>
              <a:t>22/09/2023</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F3D98BFA-2215-4AA9-88B9-D342E71331D7}" type="slidenum">
              <a:rPr lang="vi-VN" smtClean="0"/>
              <a:t>‹#›</a:t>
            </a:fld>
            <a:endParaRPr lang="vi-VN"/>
          </a:p>
        </p:txBody>
      </p:sp>
    </p:spTree>
    <p:extLst>
      <p:ext uri="{BB962C8B-B14F-4D97-AF65-F5344CB8AC3E}">
        <p14:creationId xmlns:p14="http://schemas.microsoft.com/office/powerpoint/2010/main" val="1278454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58A279E-069B-421E-8701-2AC6A784BC11}" type="datetimeFigureOut">
              <a:rPr lang="vi-VN" smtClean="0"/>
              <a:t>22/09/2023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3D98BFA-2215-4AA9-88B9-D342E71331D7}" type="slidenum">
              <a:rPr lang="vi-VN" smtClean="0"/>
              <a:t>‹#›</a:t>
            </a:fld>
            <a:endParaRPr lang="vi-VN"/>
          </a:p>
        </p:txBody>
      </p:sp>
    </p:spTree>
    <p:extLst>
      <p:ext uri="{BB962C8B-B14F-4D97-AF65-F5344CB8AC3E}">
        <p14:creationId xmlns:p14="http://schemas.microsoft.com/office/powerpoint/2010/main" val="1322481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58A279E-069B-421E-8701-2AC6A784BC11}" type="datetimeFigureOut">
              <a:rPr lang="vi-VN" smtClean="0"/>
              <a:t>22/09/2023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3D98BFA-2215-4AA9-88B9-D342E71331D7}" type="slidenum">
              <a:rPr lang="vi-VN" smtClean="0"/>
              <a:t>‹#›</a:t>
            </a:fld>
            <a:endParaRPr lang="vi-VN"/>
          </a:p>
        </p:txBody>
      </p:sp>
    </p:spTree>
    <p:extLst>
      <p:ext uri="{BB962C8B-B14F-4D97-AF65-F5344CB8AC3E}">
        <p14:creationId xmlns:p14="http://schemas.microsoft.com/office/powerpoint/2010/main" val="3984470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8A279E-069B-421E-8701-2AC6A784BC11}" type="datetimeFigureOut">
              <a:rPr lang="vi-VN" smtClean="0"/>
              <a:t>22/09/2023</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D98BFA-2215-4AA9-88B9-D342E71331D7}" type="slidenum">
              <a:rPr lang="vi-VN" smtClean="0"/>
              <a:t>‹#›</a:t>
            </a:fld>
            <a:endParaRPr lang="vi-VN"/>
          </a:p>
        </p:txBody>
      </p:sp>
    </p:spTree>
    <p:extLst>
      <p:ext uri="{BB962C8B-B14F-4D97-AF65-F5344CB8AC3E}">
        <p14:creationId xmlns:p14="http://schemas.microsoft.com/office/powerpoint/2010/main" val="25178366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slide" Target="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gi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38.png"/><Relationship Id="rId3" Type="http://schemas.openxmlformats.org/officeDocument/2006/relationships/image" Target="../media/image23.gif"/><Relationship Id="rId21" Type="http://schemas.openxmlformats.org/officeDocument/2006/relationships/image" Target="../media/image41.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7.png"/><Relationship Id="rId25" Type="http://schemas.openxmlformats.org/officeDocument/2006/relationships/image" Target="../media/image43.png"/><Relationship Id="rId2" Type="http://schemas.openxmlformats.org/officeDocument/2006/relationships/notesSlide" Target="../notesSlides/notesSlide4.xml"/><Relationship Id="rId16" Type="http://schemas.openxmlformats.org/officeDocument/2006/relationships/image" Target="../media/image36.png"/><Relationship Id="rId20"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1.png"/><Relationship Id="rId24" Type="http://schemas.openxmlformats.org/officeDocument/2006/relationships/image" Target="../media/image19.jpeg"/><Relationship Id="rId5" Type="http://schemas.openxmlformats.org/officeDocument/2006/relationships/image" Target="../media/image25.png"/><Relationship Id="rId15" Type="http://schemas.openxmlformats.org/officeDocument/2006/relationships/image" Target="../media/image35.png"/><Relationship Id="rId23" Type="http://schemas.openxmlformats.org/officeDocument/2006/relationships/image" Target="../media/image42.png"/><Relationship Id="rId10" Type="http://schemas.openxmlformats.org/officeDocument/2006/relationships/image" Target="../media/image30.png"/><Relationship Id="rId19" Type="http://schemas.openxmlformats.org/officeDocument/2006/relationships/image" Target="../media/image39.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 Id="rId22" Type="http://schemas.openxmlformats.org/officeDocument/2006/relationships/image" Target="../media/image15.jpeg"/></Relationships>
</file>

<file path=ppt/slides/_rels/slide1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a:extLst>
              <a:ext uri="{FF2B5EF4-FFF2-40B4-BE49-F238E27FC236}">
                <a16:creationId xmlns:a16="http://schemas.microsoft.com/office/drawing/2014/main" id="{B353A81A-C2B7-46BE-A06D-596B15E752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046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34">
            <a:extLst>
              <a:ext uri="{FF2B5EF4-FFF2-40B4-BE49-F238E27FC236}">
                <a16:creationId xmlns:a16="http://schemas.microsoft.com/office/drawing/2014/main" id="{D70D13F1-4244-49C1-BFFE-903782B5D1D3}"/>
              </a:ext>
            </a:extLst>
          </p:cNvPr>
          <p:cNvSpPr>
            <a:spLocks noChangeArrowheads="1"/>
          </p:cNvSpPr>
          <p:nvPr/>
        </p:nvSpPr>
        <p:spPr bwMode="auto">
          <a:xfrm>
            <a:off x="2016706" y="169967"/>
            <a:ext cx="8403009" cy="1742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Arial Unicode MS" panose="020B0604020202020204" pitchFamily="34" charset="-128"/>
              </a:defRPr>
            </a:lvl4pPr>
            <a:lvl5pPr marL="2057400" indent="-228600">
              <a:spcBef>
                <a:spcPct val="20000"/>
              </a:spcBef>
              <a:buChar char="»"/>
              <a:defRPr sz="2000">
                <a:solidFill>
                  <a:schemeClr val="tx1"/>
                </a:solidFill>
                <a:latin typeface="Arial Unicode MS" panose="020B0604020202020204" pitchFamily="34" charset="-128"/>
              </a:defRPr>
            </a:lvl5pPr>
            <a:lvl6pPr marL="2514600" indent="-228600" eaLnBrk="0" fontAlgn="base" hangingPunct="0">
              <a:spcBef>
                <a:spcPct val="20000"/>
              </a:spcBef>
              <a:spcAft>
                <a:spcPct val="0"/>
              </a:spcAft>
              <a:buChar char="»"/>
              <a:defRPr sz="2000">
                <a:solidFill>
                  <a:schemeClr val="tx1"/>
                </a:solidFill>
                <a:latin typeface="Arial Unicode MS" panose="020B0604020202020204" pitchFamily="34" charset="-128"/>
              </a:defRPr>
            </a:lvl6pPr>
            <a:lvl7pPr marL="2971800" indent="-228600" eaLnBrk="0" fontAlgn="base" hangingPunct="0">
              <a:spcBef>
                <a:spcPct val="20000"/>
              </a:spcBef>
              <a:spcAft>
                <a:spcPct val="0"/>
              </a:spcAft>
              <a:buChar char="»"/>
              <a:defRPr sz="2000">
                <a:solidFill>
                  <a:schemeClr val="tx1"/>
                </a:solidFill>
                <a:latin typeface="Arial Unicode MS" panose="020B0604020202020204" pitchFamily="34" charset="-128"/>
              </a:defRPr>
            </a:lvl7pPr>
            <a:lvl8pPr marL="3429000" indent="-228600" eaLnBrk="0" fontAlgn="base" hangingPunct="0">
              <a:spcBef>
                <a:spcPct val="20000"/>
              </a:spcBef>
              <a:spcAft>
                <a:spcPct val="0"/>
              </a:spcAft>
              <a:buChar char="»"/>
              <a:defRPr sz="2000">
                <a:solidFill>
                  <a:schemeClr val="tx1"/>
                </a:solidFill>
                <a:latin typeface="Arial Unicode MS" panose="020B0604020202020204" pitchFamily="34" charset="-128"/>
              </a:defRPr>
            </a:lvl8pPr>
            <a:lvl9pPr marL="3886200" indent="-228600" eaLnBrk="0" fontAlgn="base" hangingPunct="0">
              <a:spcBef>
                <a:spcPct val="20000"/>
              </a:spcBef>
              <a:spcAft>
                <a:spcPct val="0"/>
              </a:spcAft>
              <a:buChar char="»"/>
              <a:defRPr sz="2000">
                <a:solidFill>
                  <a:schemeClr val="tx1"/>
                </a:solidFill>
                <a:latin typeface="Arial Unicode MS" panose="020B0604020202020204" pitchFamily="34" charset="-128"/>
              </a:defRPr>
            </a:lvl9pPr>
          </a:lstStyle>
          <a:p>
            <a:pPr algn="ctr" eaLnBrk="1" hangingPunct="1">
              <a:spcBef>
                <a:spcPct val="0"/>
              </a:spcBef>
              <a:buFontTx/>
              <a:buNone/>
            </a:pPr>
            <a:r>
              <a:rPr lang="en-US" altLang="en-US" sz="4800" b="1" dirty="0">
                <a:solidFill>
                  <a:srgbClr val="FF0000"/>
                </a:solidFill>
                <a:latin typeface="Times New Roman" panose="02020603050405020304" pitchFamily="18" charset="0"/>
                <a:cs typeface="Times New Roman" panose="02020603050405020304" pitchFamily="18" charset="0"/>
              </a:rPr>
              <a:t>CHƯƠNG II: ĐIỆN TỪ HỌC</a:t>
            </a:r>
          </a:p>
        </p:txBody>
      </p:sp>
      <p:pic>
        <p:nvPicPr>
          <p:cNvPr id="10" name="Picture 10" descr="20425341-images586977_bienthed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1063" y="1596787"/>
            <a:ext cx="7850776" cy="4832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15429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4" name="Text Box 26"/>
          <p:cNvSpPr txBox="1">
            <a:spLocks noChangeArrowheads="1"/>
          </p:cNvSpPr>
          <p:nvPr/>
        </p:nvSpPr>
        <p:spPr bwMode="auto">
          <a:xfrm>
            <a:off x="1210102" y="26044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indent="0" algn="l" eaLnBrk="1" hangingPunct="1">
              <a:spcBef>
                <a:spcPct val="50000"/>
              </a:spcBef>
            </a:pPr>
            <a:r>
              <a:rPr lang="en-US" altLang="vi-VN" sz="2400" b="1" i="1" dirty="0">
                <a:solidFill>
                  <a:srgbClr val="FF3300"/>
                </a:solidFill>
                <a:latin typeface="Times New Roman" panose="02020603050405020304" pitchFamily="18" charset="0"/>
              </a:rPr>
              <a:t>II. TƯƠNG TÁC GIỮA HAI NAM CHÂM:</a:t>
            </a:r>
          </a:p>
        </p:txBody>
      </p:sp>
      <p:sp>
        <p:nvSpPr>
          <p:cNvPr id="7195" name="Text Box 27"/>
          <p:cNvSpPr txBox="1">
            <a:spLocks noChangeArrowheads="1"/>
          </p:cNvSpPr>
          <p:nvPr/>
        </p:nvSpPr>
        <p:spPr bwMode="auto">
          <a:xfrm>
            <a:off x="1210102" y="71764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9144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indent="0" algn="l" eaLnBrk="1" hangingPunct="1">
              <a:spcBef>
                <a:spcPct val="50000"/>
              </a:spcBef>
            </a:pPr>
            <a:r>
              <a:rPr lang="en-US" altLang="vi-VN" sz="2400" b="1" i="1" dirty="0">
                <a:solidFill>
                  <a:srgbClr val="FF0000"/>
                </a:solidFill>
                <a:latin typeface="Times New Roman" panose="02020603050405020304" pitchFamily="18" charset="0"/>
              </a:rPr>
              <a:t>1. Thí nghiệm:</a:t>
            </a:r>
          </a:p>
        </p:txBody>
      </p:sp>
      <p:sp>
        <p:nvSpPr>
          <p:cNvPr id="54" name="Text Box 27"/>
          <p:cNvSpPr txBox="1">
            <a:spLocks noChangeArrowheads="1"/>
          </p:cNvSpPr>
          <p:nvPr/>
        </p:nvSpPr>
        <p:spPr bwMode="auto">
          <a:xfrm>
            <a:off x="1210102" y="127947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9144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indent="0" algn="l" eaLnBrk="1" hangingPunct="1">
              <a:spcBef>
                <a:spcPct val="50000"/>
              </a:spcBef>
            </a:pPr>
            <a:r>
              <a:rPr lang="en-US" altLang="vi-VN" sz="2400" b="1" i="1" dirty="0">
                <a:solidFill>
                  <a:srgbClr val="FF0000"/>
                </a:solidFill>
                <a:latin typeface="Times New Roman" panose="02020603050405020304" pitchFamily="18" charset="0"/>
              </a:rPr>
              <a:t>2. Kết luận:</a:t>
            </a:r>
          </a:p>
        </p:txBody>
      </p:sp>
      <p:sp>
        <p:nvSpPr>
          <p:cNvPr id="55" name="Text Box 6"/>
          <p:cNvSpPr txBox="1">
            <a:spLocks noChangeArrowheads="1"/>
          </p:cNvSpPr>
          <p:nvPr/>
        </p:nvSpPr>
        <p:spPr bwMode="auto">
          <a:xfrm>
            <a:off x="1516037" y="1736414"/>
            <a:ext cx="10207389" cy="156966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vi-VN" sz="2400" b="1" i="1" dirty="0">
                <a:solidFill>
                  <a:srgbClr val="0000CC"/>
                </a:solidFill>
                <a:latin typeface="Times New Roman" panose="02020603050405020304" pitchFamily="18" charset="0"/>
                <a:cs typeface="Times New Roman" panose="02020603050405020304" pitchFamily="18" charset="0"/>
              </a:rPr>
              <a:t>Khi đưa từ cực của hai nam châm lại gần nhau thì:</a:t>
            </a:r>
          </a:p>
          <a:p>
            <a:pPr marL="342900" indent="-342900" algn="just">
              <a:spcBef>
                <a:spcPct val="50000"/>
              </a:spcBef>
              <a:buFontTx/>
              <a:buChar char="-"/>
            </a:pPr>
            <a:r>
              <a:rPr lang="en-US" altLang="vi-VN" sz="2400" b="1" i="1" dirty="0">
                <a:solidFill>
                  <a:srgbClr val="0000CC"/>
                </a:solidFill>
                <a:latin typeface="Times New Roman" panose="02020603050405020304" pitchFamily="18" charset="0"/>
                <a:cs typeface="Times New Roman" panose="02020603050405020304" pitchFamily="18" charset="0"/>
              </a:rPr>
              <a:t>nếu các cực </a:t>
            </a:r>
            <a:r>
              <a:rPr lang="en-US" altLang="vi-VN" sz="2400" b="1" i="1" dirty="0">
                <a:solidFill>
                  <a:srgbClr val="FF0000"/>
                </a:solidFill>
                <a:latin typeface="Times New Roman" panose="02020603050405020304" pitchFamily="18" charset="0"/>
                <a:cs typeface="Times New Roman" panose="02020603050405020304" pitchFamily="18" charset="0"/>
              </a:rPr>
              <a:t>khác</a:t>
            </a:r>
            <a:r>
              <a:rPr lang="en-US" altLang="vi-VN" sz="2400" b="1" i="1" dirty="0">
                <a:solidFill>
                  <a:srgbClr val="0000CC"/>
                </a:solidFill>
                <a:latin typeface="Times New Roman" panose="02020603050405020304" pitchFamily="18" charset="0"/>
                <a:cs typeface="Times New Roman" panose="02020603050405020304" pitchFamily="18" charset="0"/>
              </a:rPr>
              <a:t> tên =&gt; chúng </a:t>
            </a:r>
            <a:r>
              <a:rPr lang="en-US" altLang="vi-VN" sz="2400" b="1" i="1" dirty="0">
                <a:solidFill>
                  <a:srgbClr val="FF0000"/>
                </a:solidFill>
                <a:latin typeface="Times New Roman" panose="02020603050405020304" pitchFamily="18" charset="0"/>
                <a:cs typeface="Times New Roman" panose="02020603050405020304" pitchFamily="18" charset="0"/>
              </a:rPr>
              <a:t>hút </a:t>
            </a:r>
            <a:r>
              <a:rPr lang="en-US" altLang="vi-VN" sz="2400" b="1" i="1" dirty="0">
                <a:solidFill>
                  <a:srgbClr val="0000CC"/>
                </a:solidFill>
                <a:latin typeface="Times New Roman" panose="02020603050405020304" pitchFamily="18" charset="0"/>
                <a:cs typeface="Times New Roman" panose="02020603050405020304" pitchFamily="18" charset="0"/>
              </a:rPr>
              <a:t>nhau </a:t>
            </a:r>
            <a:endParaRPr lang="en-US" altLang="vi-VN" sz="2400" b="1" i="1" dirty="0">
              <a:solidFill>
                <a:srgbClr val="FF0000"/>
              </a:solidFill>
              <a:latin typeface="Times New Roman" panose="02020603050405020304" pitchFamily="18" charset="0"/>
              <a:cs typeface="Times New Roman" panose="02020603050405020304" pitchFamily="18" charset="0"/>
            </a:endParaRPr>
          </a:p>
          <a:p>
            <a:pPr marL="342900" indent="-342900" algn="just">
              <a:spcBef>
                <a:spcPct val="50000"/>
              </a:spcBef>
              <a:buFontTx/>
              <a:buChar char="-"/>
            </a:pPr>
            <a:r>
              <a:rPr lang="en-US" altLang="vi-VN" sz="2400" b="1" i="1" dirty="0">
                <a:solidFill>
                  <a:srgbClr val="0000CC"/>
                </a:solidFill>
                <a:latin typeface="Times New Roman" panose="02020603050405020304" pitchFamily="18" charset="0"/>
                <a:cs typeface="Times New Roman" panose="02020603050405020304" pitchFamily="18" charset="0"/>
              </a:rPr>
              <a:t>nếu các cực </a:t>
            </a:r>
            <a:r>
              <a:rPr lang="en-US" altLang="vi-VN" sz="2400" b="1" i="1" dirty="0">
                <a:solidFill>
                  <a:srgbClr val="FF0000"/>
                </a:solidFill>
                <a:latin typeface="Times New Roman" panose="02020603050405020304" pitchFamily="18" charset="0"/>
                <a:cs typeface="Times New Roman" panose="02020603050405020304" pitchFamily="18" charset="0"/>
              </a:rPr>
              <a:t>cùng</a:t>
            </a:r>
            <a:r>
              <a:rPr lang="en-US" altLang="vi-VN" sz="2400" b="1" i="1" dirty="0">
                <a:solidFill>
                  <a:srgbClr val="0000CC"/>
                </a:solidFill>
                <a:latin typeface="Times New Roman" panose="02020603050405020304" pitchFamily="18" charset="0"/>
                <a:cs typeface="Times New Roman" panose="02020603050405020304" pitchFamily="18" charset="0"/>
              </a:rPr>
              <a:t> tên =&gt; chúng </a:t>
            </a:r>
            <a:r>
              <a:rPr lang="en-US" altLang="vi-VN" sz="2400" b="1" i="1" dirty="0">
                <a:solidFill>
                  <a:srgbClr val="FF0000"/>
                </a:solidFill>
                <a:latin typeface="Times New Roman" panose="02020603050405020304" pitchFamily="18" charset="0"/>
                <a:cs typeface="Times New Roman" panose="02020603050405020304" pitchFamily="18" charset="0"/>
              </a:rPr>
              <a:t>đẩy</a:t>
            </a:r>
            <a:r>
              <a:rPr lang="en-US" altLang="vi-VN" sz="2400" b="1" i="1" dirty="0">
                <a:solidFill>
                  <a:srgbClr val="0000CC"/>
                </a:solidFill>
                <a:latin typeface="Times New Roman" panose="02020603050405020304" pitchFamily="18" charset="0"/>
                <a:cs typeface="Times New Roman" panose="02020603050405020304" pitchFamily="18" charset="0"/>
              </a:rPr>
              <a:t> nhau</a:t>
            </a:r>
            <a:endParaRPr lang="en-US" altLang="vi-VN" sz="2400" b="1" i="1" dirty="0">
              <a:solidFill>
                <a:srgbClr val="FF0000"/>
              </a:solidFill>
              <a:latin typeface="Times New Roman" panose="02020603050405020304" pitchFamily="18" charset="0"/>
              <a:cs typeface="Times New Roman" panose="02020603050405020304" pitchFamily="18" charset="0"/>
            </a:endParaRPr>
          </a:p>
        </p:txBody>
      </p:sp>
      <p:sp>
        <p:nvSpPr>
          <p:cNvPr id="6" name="Text Box 6"/>
          <p:cNvSpPr txBox="1">
            <a:spLocks noChangeArrowheads="1"/>
          </p:cNvSpPr>
          <p:nvPr/>
        </p:nvSpPr>
        <p:spPr bwMode="auto">
          <a:xfrm>
            <a:off x="1387523" y="3355347"/>
            <a:ext cx="10207389" cy="193899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vi-VN" sz="2400" b="1" i="1" dirty="0">
                <a:solidFill>
                  <a:srgbClr val="0000CC"/>
                </a:solidFill>
                <a:latin typeface="Times New Roman" panose="02020603050405020304" pitchFamily="18" charset="0"/>
                <a:cs typeface="Times New Roman" panose="02020603050405020304" pitchFamily="18" charset="0"/>
              </a:rPr>
              <a:t>Chú ý:</a:t>
            </a:r>
          </a:p>
          <a:p>
            <a:pPr marL="342900" indent="-342900" algn="just" eaLnBrk="1" hangingPunct="1">
              <a:spcBef>
                <a:spcPct val="50000"/>
              </a:spcBef>
              <a:buFontTx/>
              <a:buChar char="-"/>
            </a:pPr>
            <a:r>
              <a:rPr lang="en-US" altLang="vi-VN" sz="2400" b="1" i="1" dirty="0">
                <a:solidFill>
                  <a:srgbClr val="0000CC"/>
                </a:solidFill>
                <a:latin typeface="Times New Roman" panose="02020603050405020304" pitchFamily="18" charset="0"/>
                <a:cs typeface="Times New Roman" panose="02020603050405020304" pitchFamily="18" charset="0"/>
              </a:rPr>
              <a:t>bất kì một nam châm nào cũng có hai cực</a:t>
            </a:r>
          </a:p>
          <a:p>
            <a:pPr marL="342900" indent="-342900" algn="just" eaLnBrk="1" hangingPunct="1">
              <a:spcBef>
                <a:spcPct val="50000"/>
              </a:spcBef>
              <a:buFontTx/>
              <a:buChar char="-"/>
            </a:pPr>
            <a:r>
              <a:rPr lang="en-US" altLang="vi-VN" sz="2400" b="1" i="1" dirty="0">
                <a:solidFill>
                  <a:srgbClr val="0000CC"/>
                </a:solidFill>
                <a:latin typeface="Times New Roman" panose="02020603050405020304" pitchFamily="18" charset="0"/>
                <a:cs typeface="Times New Roman" panose="02020603050405020304" pitchFamily="18" charset="0"/>
              </a:rPr>
              <a:t>Nam châm hút sắt thép mạnh ở hai đầu, phần ở giữa hầu như không hút sắt thép.</a:t>
            </a:r>
            <a:endParaRPr lang="en-US" altLang="vi-VN" sz="24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1738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strips(downRight)">
                                      <p:cBhvr>
                                        <p:cTn id="7" dur="10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5">
                                            <p:txEl>
                                              <p:pRg st="0" end="0"/>
                                            </p:txEl>
                                          </p:spTgt>
                                        </p:tgtEl>
                                        <p:attrNameLst>
                                          <p:attrName>style.visibility</p:attrName>
                                        </p:attrNameLst>
                                      </p:cBhvr>
                                      <p:to>
                                        <p:strVal val="visible"/>
                                      </p:to>
                                    </p:set>
                                    <p:animEffect transition="in" filter="barn(inVertical)">
                                      <p:cBhvr>
                                        <p:cTn id="12" dur="500"/>
                                        <p:tgtEl>
                                          <p:spTgt spid="5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5">
                                            <p:txEl>
                                              <p:pRg st="2" end="2"/>
                                            </p:txEl>
                                          </p:spTgt>
                                        </p:tgtEl>
                                        <p:attrNameLst>
                                          <p:attrName>style.visibility</p:attrName>
                                        </p:attrNameLst>
                                      </p:cBhvr>
                                      <p:to>
                                        <p:strVal val="visible"/>
                                      </p:to>
                                    </p:set>
                                    <p:animEffect transition="in" filter="barn(inVertical)">
                                      <p:cBhvr>
                                        <p:cTn id="17" dur="500"/>
                                        <p:tgtEl>
                                          <p:spTgt spid="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5">
                                            <p:txEl>
                                              <p:pRg st="1" end="1"/>
                                            </p:txEl>
                                          </p:spTgt>
                                        </p:tgtEl>
                                        <p:attrNameLst>
                                          <p:attrName>style.visibility</p:attrName>
                                        </p:attrNameLst>
                                      </p:cBhvr>
                                      <p:to>
                                        <p:strVal val="visible"/>
                                      </p:to>
                                    </p:set>
                                    <p:animEffect transition="in" filter="barn(inVertical)">
                                      <p:cBhvr>
                                        <p:cTn id="22" dur="500"/>
                                        <p:tgtEl>
                                          <p:spTgt spid="5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barn(inVertical)">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barn(inVertical)">
                                      <p:cBhvr>
                                        <p:cTn id="32" dur="500"/>
                                        <p:tgtEl>
                                          <p:spTgt spid="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Effect transition="in" filter="barn(inVertical)">
                                      <p:cBhvr>
                                        <p:cTn id="3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7" name="Text Box 11"/>
          <p:cNvSpPr txBox="1">
            <a:spLocks noChangeArrowheads="1"/>
          </p:cNvSpPr>
          <p:nvPr/>
        </p:nvSpPr>
        <p:spPr bwMode="auto">
          <a:xfrm>
            <a:off x="664190" y="616060"/>
            <a:ext cx="1060886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nTime" panose="020B7200000000000000" pitchFamily="34" charset="0"/>
                <a:cs typeface="Arial" panose="020B0604020202020204" pitchFamily="34" charset="0"/>
              </a:defRPr>
            </a:lvl1pPr>
            <a:lvl2pPr marL="742950" indent="-285750">
              <a:defRPr>
                <a:solidFill>
                  <a:schemeClr val="tx1"/>
                </a:solidFill>
                <a:latin typeface=".VnTime" panose="020B7200000000000000" pitchFamily="34" charset="0"/>
                <a:cs typeface="Arial" panose="020B0604020202020204" pitchFamily="34" charset="0"/>
              </a:defRPr>
            </a:lvl2pPr>
            <a:lvl3pPr marL="1143000" indent="-228600">
              <a:defRPr>
                <a:solidFill>
                  <a:schemeClr val="tx1"/>
                </a:solidFill>
                <a:latin typeface=".VnTime" panose="020B7200000000000000" pitchFamily="34" charset="0"/>
                <a:cs typeface="Arial" panose="020B0604020202020204" pitchFamily="34" charset="0"/>
              </a:defRPr>
            </a:lvl3pPr>
            <a:lvl4pPr marL="1600200" indent="-228600">
              <a:defRPr>
                <a:solidFill>
                  <a:schemeClr val="tx1"/>
                </a:solidFill>
                <a:latin typeface=".VnTime" panose="020B7200000000000000" pitchFamily="34" charset="0"/>
                <a:cs typeface="Arial" panose="020B0604020202020204" pitchFamily="34" charset="0"/>
              </a:defRPr>
            </a:lvl4pPr>
            <a:lvl5pPr marL="2057400" indent="-22860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algn="just" eaLnBrk="1" hangingPunct="1"/>
            <a:r>
              <a:rPr lang="en-US" altLang="vi-VN" sz="2400" b="1" i="1" dirty="0">
                <a:solidFill>
                  <a:srgbClr val="FF0000"/>
                </a:solidFill>
                <a:latin typeface="Times New Roman" panose="02020603050405020304" pitchFamily="18" charset="0"/>
                <a:cs typeface="Times New Roman" panose="02020603050405020304" pitchFamily="18" charset="0"/>
              </a:rPr>
              <a:t>C5: </a:t>
            </a:r>
            <a:r>
              <a:rPr lang="en-US" altLang="vi-VN" sz="2400" b="1" i="1" dirty="0">
                <a:solidFill>
                  <a:srgbClr val="000099"/>
                </a:solidFill>
                <a:latin typeface="Times New Roman" panose="02020603050405020304" pitchFamily="18" charset="0"/>
                <a:cs typeface="Times New Roman" panose="02020603050405020304" pitchFamily="18" charset="0"/>
              </a:rPr>
              <a:t>Theo em, có thể giải thích thế nào về hiện tượng hình nhân đặt trên xe của Tổ Xung Chi luôn luôn chỉ hướng Nam</a:t>
            </a:r>
            <a:endParaRPr lang="en-US" altLang="vi-VN" sz="2400" i="1" dirty="0">
              <a:solidFill>
                <a:srgbClr val="000099"/>
              </a:solidFill>
              <a:latin typeface="Times New Roman" panose="02020603050405020304" pitchFamily="18" charset="0"/>
              <a:cs typeface="Times New Roman" panose="02020603050405020304" pitchFamily="18" charset="0"/>
            </a:endParaRPr>
          </a:p>
        </p:txBody>
      </p:sp>
      <p:sp>
        <p:nvSpPr>
          <p:cNvPr id="39948" name="Rectangle 12"/>
          <p:cNvSpPr>
            <a:spLocks noChangeArrowheads="1"/>
          </p:cNvSpPr>
          <p:nvPr/>
        </p:nvSpPr>
        <p:spPr bwMode="auto">
          <a:xfrm>
            <a:off x="741574" y="1878395"/>
            <a:ext cx="744708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nTime" panose="020B7200000000000000" pitchFamily="34" charset="0"/>
                <a:cs typeface="Arial" panose="020B0604020202020204" pitchFamily="34" charset="0"/>
              </a:defRPr>
            </a:lvl1pPr>
            <a:lvl2pPr marL="742950" indent="-285750">
              <a:defRPr>
                <a:solidFill>
                  <a:schemeClr val="tx1"/>
                </a:solidFill>
                <a:latin typeface=".VnTime" panose="020B7200000000000000" pitchFamily="34" charset="0"/>
                <a:cs typeface="Arial" panose="020B0604020202020204" pitchFamily="34" charset="0"/>
              </a:defRPr>
            </a:lvl2pPr>
            <a:lvl3pPr marL="1143000" indent="-228600">
              <a:defRPr>
                <a:solidFill>
                  <a:schemeClr val="tx1"/>
                </a:solidFill>
                <a:latin typeface=".VnTime" panose="020B7200000000000000" pitchFamily="34" charset="0"/>
                <a:cs typeface="Arial" panose="020B0604020202020204" pitchFamily="34" charset="0"/>
              </a:defRPr>
            </a:lvl3pPr>
            <a:lvl4pPr marL="1600200" indent="-228600">
              <a:defRPr>
                <a:solidFill>
                  <a:schemeClr val="tx1"/>
                </a:solidFill>
                <a:latin typeface=".VnTime" panose="020B7200000000000000" pitchFamily="34" charset="0"/>
                <a:cs typeface="Arial" panose="020B0604020202020204" pitchFamily="34" charset="0"/>
              </a:defRPr>
            </a:lvl4pPr>
            <a:lvl5pPr marL="2057400" indent="-22860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algn="just" eaLnBrk="1" hangingPunct="1"/>
            <a:r>
              <a:rPr lang="en-US" altLang="vi-VN" sz="2400" b="1" i="1" dirty="0">
                <a:solidFill>
                  <a:srgbClr val="0000FF"/>
                </a:solidFill>
                <a:latin typeface="Times New Roman" panose="02020603050405020304" pitchFamily="18" charset="0"/>
                <a:cs typeface="Times New Roman" panose="02020603050405020304" pitchFamily="18" charset="0"/>
              </a:rPr>
              <a:t>Tổ Xung Chi đã lắp vào tay của hình nhân trên xe một thanh nam châm sao cho </a:t>
            </a:r>
            <a:r>
              <a:rPr lang="en-US" altLang="vi-VN" sz="2400" b="1" i="1" dirty="0">
                <a:solidFill>
                  <a:srgbClr val="FF0000"/>
                </a:solidFill>
                <a:latin typeface="Times New Roman" panose="02020603050405020304" pitchFamily="18" charset="0"/>
                <a:cs typeface="Times New Roman" panose="02020603050405020304" pitchFamily="18" charset="0"/>
              </a:rPr>
              <a:t>đầu tay chỉ là cực nam </a:t>
            </a:r>
            <a:r>
              <a:rPr lang="en-US" altLang="vi-VN" sz="2400" b="1" i="1" dirty="0">
                <a:solidFill>
                  <a:srgbClr val="0000FF"/>
                </a:solidFill>
                <a:latin typeface="Times New Roman" panose="02020603050405020304" pitchFamily="18" charset="0"/>
                <a:cs typeface="Times New Roman" panose="02020603050405020304" pitchFamily="18" charset="0"/>
              </a:rPr>
              <a:t>của nam châm. Do vậy dù xe có chuyển động theo hướng nào thì tay của hình nhân trên xe luôn chỉ về hướng Nam</a:t>
            </a:r>
            <a:endParaRPr lang="en-US" altLang="vi-VN" sz="2400" i="1" dirty="0">
              <a:solidFill>
                <a:srgbClr val="008000"/>
              </a:solidFill>
              <a:latin typeface="Times New Roman" panose="02020603050405020304" pitchFamily="18" charset="0"/>
              <a:cs typeface="Times New Roman" panose="02020603050405020304" pitchFamily="18" charset="0"/>
            </a:endParaRPr>
          </a:p>
        </p:txBody>
      </p:sp>
      <p:sp>
        <p:nvSpPr>
          <p:cNvPr id="4" name="Text Box 7"/>
          <p:cNvSpPr txBox="1">
            <a:spLocks noChangeArrowheads="1"/>
          </p:cNvSpPr>
          <p:nvPr/>
        </p:nvSpPr>
        <p:spPr bwMode="auto">
          <a:xfrm>
            <a:off x="4478171" y="15896"/>
            <a:ext cx="2980899" cy="523220"/>
          </a:xfrm>
          <a:prstGeom prst="rect">
            <a:avLst/>
          </a:prstGeom>
          <a:solidFill>
            <a:schemeClr val="accent6">
              <a:lumMod val="60000"/>
              <a:lumOff val="40000"/>
            </a:schemeClr>
          </a:solidFill>
          <a:ln>
            <a:noFill/>
          </a:ln>
          <a:effec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vi-VN" sz="2800" b="1" i="1" dirty="0">
                <a:solidFill>
                  <a:srgbClr val="FF3300"/>
                </a:solidFill>
                <a:latin typeface="Times New Roman" panose="02020603050405020304" pitchFamily="18" charset="0"/>
              </a:rPr>
              <a:t>VẬN DỤNG</a:t>
            </a:r>
          </a:p>
        </p:txBody>
      </p:sp>
      <p:sp>
        <p:nvSpPr>
          <p:cNvPr id="2" name="Rectangle 1"/>
          <p:cNvSpPr/>
          <p:nvPr/>
        </p:nvSpPr>
        <p:spPr>
          <a:xfrm>
            <a:off x="3130501" y="1431894"/>
            <a:ext cx="1176541" cy="461665"/>
          </a:xfrm>
          <a:prstGeom prst="rect">
            <a:avLst/>
          </a:prstGeom>
        </p:spPr>
        <p:txBody>
          <a:bodyPr wrap="none">
            <a:spAutoFit/>
          </a:bodyPr>
          <a:lstStyle/>
          <a:p>
            <a:r>
              <a:rPr lang="en-US" altLang="vi-VN" sz="2400" b="1" i="1" dirty="0">
                <a:solidFill>
                  <a:srgbClr val="FF0000"/>
                </a:solidFill>
                <a:latin typeface="Times New Roman" panose="02020603050405020304" pitchFamily="18" charset="0"/>
                <a:cs typeface="Times New Roman" panose="02020603050405020304" pitchFamily="18" charset="0"/>
              </a:rPr>
              <a:t>Trả lời:</a:t>
            </a:r>
          </a:p>
        </p:txBody>
      </p:sp>
      <p:grpSp>
        <p:nvGrpSpPr>
          <p:cNvPr id="6" name="Group 5"/>
          <p:cNvGrpSpPr/>
          <p:nvPr/>
        </p:nvGrpSpPr>
        <p:grpSpPr>
          <a:xfrm>
            <a:off x="8414982" y="1647562"/>
            <a:ext cx="2971800" cy="2911476"/>
            <a:chOff x="7391400" y="3657600"/>
            <a:chExt cx="2971800" cy="2911476"/>
          </a:xfrm>
        </p:grpSpPr>
        <p:pic>
          <p:nvPicPr>
            <p:cNvPr id="7" name="Picture 11" descr="xechin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3657600"/>
              <a:ext cx="2971800" cy="248920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5"/>
            <p:cNvSpPr txBox="1">
              <a:spLocks noChangeArrowheads="1"/>
            </p:cNvSpPr>
            <p:nvPr/>
          </p:nvSpPr>
          <p:spPr bwMode="auto">
            <a:xfrm>
              <a:off x="7391400" y="6172201"/>
              <a:ext cx="2971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000" dirty="0">
                  <a:solidFill>
                    <a:srgbClr val="FF0000"/>
                  </a:solidFill>
                  <a:latin typeface="Times New Roman" panose="02020603050405020304" pitchFamily="18" charset="0"/>
                  <a:cs typeface="Times New Roman" panose="02020603050405020304" pitchFamily="18" charset="0"/>
                </a:rPr>
                <a:t>Xe chỉ nam</a:t>
              </a:r>
            </a:p>
          </p:txBody>
        </p:sp>
      </p:grpSp>
    </p:spTree>
    <p:extLst>
      <p:ext uri="{BB962C8B-B14F-4D97-AF65-F5344CB8AC3E}">
        <p14:creationId xmlns:p14="http://schemas.microsoft.com/office/powerpoint/2010/main" val="39300224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9948"/>
                                        </p:tgtEl>
                                        <p:attrNameLst>
                                          <p:attrName>style.visibility</p:attrName>
                                        </p:attrNameLst>
                                      </p:cBhvr>
                                      <p:to>
                                        <p:strVal val="visible"/>
                                      </p:to>
                                    </p:set>
                                    <p:anim calcmode="lin" valueType="num">
                                      <p:cBhvr>
                                        <p:cTn id="7" dur="1000" fill="hold"/>
                                        <p:tgtEl>
                                          <p:spTgt spid="39948"/>
                                        </p:tgtEl>
                                        <p:attrNameLst>
                                          <p:attrName>ppt_w</p:attrName>
                                        </p:attrNameLst>
                                      </p:cBhvr>
                                      <p:tavLst>
                                        <p:tav tm="0">
                                          <p:val>
                                            <p:strVal val="#ppt_w*0.70"/>
                                          </p:val>
                                        </p:tav>
                                        <p:tav tm="100000">
                                          <p:val>
                                            <p:strVal val="#ppt_w"/>
                                          </p:val>
                                        </p:tav>
                                      </p:tavLst>
                                    </p:anim>
                                    <p:anim calcmode="lin" valueType="num">
                                      <p:cBhvr>
                                        <p:cTn id="8" dur="1000" fill="hold"/>
                                        <p:tgtEl>
                                          <p:spTgt spid="39948"/>
                                        </p:tgtEl>
                                        <p:attrNameLst>
                                          <p:attrName>ppt_h</p:attrName>
                                        </p:attrNameLst>
                                      </p:cBhvr>
                                      <p:tavLst>
                                        <p:tav tm="0">
                                          <p:val>
                                            <p:strVal val="#ppt_h"/>
                                          </p:val>
                                        </p:tav>
                                        <p:tav tm="100000">
                                          <p:val>
                                            <p:strVal val="#ppt_h"/>
                                          </p:val>
                                        </p:tav>
                                      </p:tavLst>
                                    </p:anim>
                                    <p:animEffect transition="in" filter="fade">
                                      <p:cBhvr>
                                        <p:cTn id="9" dur="1000"/>
                                        <p:tgtEl>
                                          <p:spTgt spid="399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32" name="Text Box 48"/>
          <p:cNvSpPr txBox="1">
            <a:spLocks noChangeArrowheads="1"/>
          </p:cNvSpPr>
          <p:nvPr/>
        </p:nvSpPr>
        <p:spPr bwMode="auto">
          <a:xfrm>
            <a:off x="873456" y="686960"/>
            <a:ext cx="1086361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nTime" panose="020B7200000000000000" pitchFamily="34" charset="0"/>
                <a:cs typeface="Arial" panose="020B0604020202020204" pitchFamily="34" charset="0"/>
              </a:defRPr>
            </a:lvl1pPr>
            <a:lvl2pPr marL="742950" indent="-285750">
              <a:defRPr>
                <a:solidFill>
                  <a:schemeClr val="tx1"/>
                </a:solidFill>
                <a:latin typeface=".VnTime" panose="020B7200000000000000" pitchFamily="34" charset="0"/>
                <a:cs typeface="Arial" panose="020B0604020202020204" pitchFamily="34" charset="0"/>
              </a:defRPr>
            </a:lvl2pPr>
            <a:lvl3pPr marL="1143000" indent="-228600">
              <a:defRPr>
                <a:solidFill>
                  <a:schemeClr val="tx1"/>
                </a:solidFill>
                <a:latin typeface=".VnTime" panose="020B7200000000000000" pitchFamily="34" charset="0"/>
                <a:cs typeface="Arial" panose="020B0604020202020204" pitchFamily="34" charset="0"/>
              </a:defRPr>
            </a:lvl3pPr>
            <a:lvl4pPr marL="1600200" indent="-228600">
              <a:defRPr>
                <a:solidFill>
                  <a:schemeClr val="tx1"/>
                </a:solidFill>
                <a:latin typeface=".VnTime" panose="020B7200000000000000" pitchFamily="34" charset="0"/>
                <a:cs typeface="Arial" panose="020B0604020202020204" pitchFamily="34" charset="0"/>
              </a:defRPr>
            </a:lvl4pPr>
            <a:lvl5pPr marL="2057400" indent="-22860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eaLnBrk="1" hangingPunct="1"/>
            <a:r>
              <a:rPr lang="en-US" altLang="vi-VN" sz="2400" b="1" i="1" dirty="0">
                <a:solidFill>
                  <a:srgbClr val="FF3300"/>
                </a:solidFill>
                <a:latin typeface="Times New Roman" panose="02020603050405020304" pitchFamily="18" charset="0"/>
                <a:cs typeface="Times New Roman" panose="02020603050405020304" pitchFamily="18" charset="0"/>
              </a:rPr>
              <a:t>C6</a:t>
            </a:r>
            <a:r>
              <a:rPr lang="en-US" altLang="vi-VN" sz="2400" b="1" i="1" dirty="0">
                <a:solidFill>
                  <a:srgbClr val="FF0000"/>
                </a:solidFill>
                <a:latin typeface="Times New Roman" panose="02020603050405020304" pitchFamily="18" charset="0"/>
                <a:cs typeface="Times New Roman" panose="02020603050405020304" pitchFamily="18" charset="0"/>
              </a:rPr>
              <a:t>: </a:t>
            </a:r>
            <a:r>
              <a:rPr lang="en-US" altLang="vi-VN" sz="2400" b="1" i="1" dirty="0">
                <a:latin typeface="Times New Roman" panose="02020603050405020304" pitchFamily="18" charset="0"/>
                <a:cs typeface="Times New Roman" panose="02020603050405020304" pitchFamily="18" charset="0"/>
              </a:rPr>
              <a:t>Người ta dùng la bàn (hình 21.4) để xác định hướng Bắc, Nam. Tìm hiểu cấu tạo của la bàn. Hãy cho biết bộ phận nào của la bàn có tác dụng chỉ hướng. Giải thích. Biết rằng mặt số của la bàn có thể quay độc lập với kim nam châm.</a:t>
            </a:r>
            <a:endParaRPr lang="en-US" altLang="vi-VN" sz="2400" i="1" dirty="0">
              <a:latin typeface="Times New Roman" panose="02020603050405020304" pitchFamily="18" charset="0"/>
              <a:cs typeface="Times New Roman" panose="02020603050405020304" pitchFamily="18" charset="0"/>
            </a:endParaRPr>
          </a:p>
        </p:txBody>
      </p:sp>
      <p:grpSp>
        <p:nvGrpSpPr>
          <p:cNvPr id="42034" name="Group 50"/>
          <p:cNvGrpSpPr>
            <a:grpSpLocks/>
          </p:cNvGrpSpPr>
          <p:nvPr/>
        </p:nvGrpSpPr>
        <p:grpSpPr bwMode="auto">
          <a:xfrm>
            <a:off x="8932459" y="2608428"/>
            <a:ext cx="2655888" cy="2941638"/>
            <a:chOff x="3768" y="2304"/>
            <a:chExt cx="1673" cy="1853"/>
          </a:xfrm>
        </p:grpSpPr>
        <p:sp>
          <p:nvSpPr>
            <p:cNvPr id="21510" name="AutoShape 51"/>
            <p:cNvSpPr>
              <a:spLocks noChangeArrowheads="1"/>
            </p:cNvSpPr>
            <p:nvPr/>
          </p:nvSpPr>
          <p:spPr bwMode="auto">
            <a:xfrm rot="1331093">
              <a:off x="3897" y="2544"/>
              <a:ext cx="1497" cy="1441"/>
            </a:xfrm>
            <a:custGeom>
              <a:avLst/>
              <a:gdLst>
                <a:gd name="T0" fmla="*/ 749 w 21600"/>
                <a:gd name="T1" fmla="*/ 0 h 21600"/>
                <a:gd name="T2" fmla="*/ 219 w 21600"/>
                <a:gd name="T3" fmla="*/ 211 h 21600"/>
                <a:gd name="T4" fmla="*/ 0 w 21600"/>
                <a:gd name="T5" fmla="*/ 721 h 21600"/>
                <a:gd name="T6" fmla="*/ 219 w 21600"/>
                <a:gd name="T7" fmla="*/ 1230 h 21600"/>
                <a:gd name="T8" fmla="*/ 749 w 21600"/>
                <a:gd name="T9" fmla="*/ 1441 h 21600"/>
                <a:gd name="T10" fmla="*/ 1278 w 21600"/>
                <a:gd name="T11" fmla="*/ 1230 h 21600"/>
                <a:gd name="T12" fmla="*/ 1497 w 21600"/>
                <a:gd name="T13" fmla="*/ 721 h 21600"/>
                <a:gd name="T14" fmla="*/ 1278 w 21600"/>
                <a:gd name="T15" fmla="*/ 211 h 21600"/>
                <a:gd name="T16" fmla="*/ 0 60000 65536"/>
                <a:gd name="T17" fmla="*/ 0 60000 65536"/>
                <a:gd name="T18" fmla="*/ 0 60000 65536"/>
                <a:gd name="T19" fmla="*/ 0 60000 65536"/>
                <a:gd name="T20" fmla="*/ 0 60000 65536"/>
                <a:gd name="T21" fmla="*/ 0 60000 65536"/>
                <a:gd name="T22" fmla="*/ 0 60000 65536"/>
                <a:gd name="T23" fmla="*/ 0 60000 65536"/>
                <a:gd name="T24" fmla="*/ 3160 w 21600"/>
                <a:gd name="T25" fmla="*/ 3163 h 21600"/>
                <a:gd name="T26" fmla="*/ 18440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239" y="10800"/>
                  </a:moveTo>
                  <a:cubicBezTo>
                    <a:pt x="3239" y="14976"/>
                    <a:pt x="6624" y="18361"/>
                    <a:pt x="10800" y="18361"/>
                  </a:cubicBezTo>
                  <a:cubicBezTo>
                    <a:pt x="14976" y="18361"/>
                    <a:pt x="18361" y="14976"/>
                    <a:pt x="18361" y="10800"/>
                  </a:cubicBezTo>
                  <a:cubicBezTo>
                    <a:pt x="18361" y="6624"/>
                    <a:pt x="14976" y="3239"/>
                    <a:pt x="10800" y="3239"/>
                  </a:cubicBezTo>
                  <a:cubicBezTo>
                    <a:pt x="6624" y="3239"/>
                    <a:pt x="3239" y="6624"/>
                    <a:pt x="3239" y="10800"/>
                  </a:cubicBezTo>
                  <a:close/>
                </a:path>
              </a:pathLst>
            </a:custGeom>
            <a:solidFill>
              <a:srgbClr val="FFFF99"/>
            </a:solidFill>
            <a:ln w="9525">
              <a:solidFill>
                <a:srgbClr val="000000"/>
              </a:solidFill>
              <a:round/>
              <a:headEnd/>
              <a:tailEnd/>
            </a:ln>
          </p:spPr>
          <p:txBody>
            <a:bodyPr/>
            <a:lstStyle/>
            <a:p>
              <a:endParaRPr lang="vi-VN"/>
            </a:p>
          </p:txBody>
        </p:sp>
        <p:grpSp>
          <p:nvGrpSpPr>
            <p:cNvPr id="21511" name="Group 52"/>
            <p:cNvGrpSpPr>
              <a:grpSpLocks/>
            </p:cNvGrpSpPr>
            <p:nvPr/>
          </p:nvGrpSpPr>
          <p:grpSpPr bwMode="auto">
            <a:xfrm rot="-1257601">
              <a:off x="4224" y="3216"/>
              <a:ext cx="792" cy="149"/>
              <a:chOff x="3365" y="3218"/>
              <a:chExt cx="2521" cy="360"/>
            </a:xfrm>
          </p:grpSpPr>
          <p:grpSp>
            <p:nvGrpSpPr>
              <p:cNvPr id="21538" name="Group 53"/>
              <p:cNvGrpSpPr>
                <a:grpSpLocks/>
              </p:cNvGrpSpPr>
              <p:nvPr/>
            </p:nvGrpSpPr>
            <p:grpSpPr bwMode="auto">
              <a:xfrm>
                <a:off x="3365" y="3218"/>
                <a:ext cx="2521" cy="360"/>
                <a:chOff x="3811" y="13882"/>
                <a:chExt cx="2174" cy="1080"/>
              </a:xfrm>
            </p:grpSpPr>
            <p:sp>
              <p:nvSpPr>
                <p:cNvPr id="21540" name="AutoShape 54"/>
                <p:cNvSpPr>
                  <a:spLocks noChangeArrowheads="1"/>
                </p:cNvSpPr>
                <p:nvPr/>
              </p:nvSpPr>
              <p:spPr bwMode="auto">
                <a:xfrm rot="5400000">
                  <a:off x="4902" y="13878"/>
                  <a:ext cx="1080" cy="1087"/>
                </a:xfrm>
                <a:prstGeom prst="rtTriangle">
                  <a:avLst/>
                </a:prstGeom>
                <a:solidFill>
                  <a:srgbClr val="339966"/>
                </a:solidFill>
                <a:ln w="9525">
                  <a:solidFill>
                    <a:srgbClr val="000000"/>
                  </a:solidFill>
                  <a:miter lim="800000"/>
                  <a:headEnd/>
                  <a:tailEnd/>
                </a:ln>
              </p:spPr>
              <p:txBody>
                <a:bodyPr/>
                <a:lstStyle>
                  <a:lvl1pPr>
                    <a:defRPr>
                      <a:solidFill>
                        <a:schemeClr val="tx1"/>
                      </a:solidFill>
                      <a:latin typeface=".VnTime" panose="020B7200000000000000" pitchFamily="34" charset="0"/>
                      <a:cs typeface="Arial" panose="020B0604020202020204" pitchFamily="34" charset="0"/>
                    </a:defRPr>
                  </a:lvl1pPr>
                  <a:lvl2pPr marL="742950" indent="-285750">
                    <a:defRPr>
                      <a:solidFill>
                        <a:schemeClr val="tx1"/>
                      </a:solidFill>
                      <a:latin typeface=".VnTime" panose="020B7200000000000000" pitchFamily="34" charset="0"/>
                      <a:cs typeface="Arial" panose="020B0604020202020204" pitchFamily="34" charset="0"/>
                    </a:defRPr>
                  </a:lvl2pPr>
                  <a:lvl3pPr marL="1143000" indent="-228600">
                    <a:defRPr>
                      <a:solidFill>
                        <a:schemeClr val="tx1"/>
                      </a:solidFill>
                      <a:latin typeface=".VnTime" panose="020B7200000000000000" pitchFamily="34" charset="0"/>
                      <a:cs typeface="Arial" panose="020B0604020202020204" pitchFamily="34" charset="0"/>
                    </a:defRPr>
                  </a:lvl3pPr>
                  <a:lvl4pPr marL="1600200" indent="-228600">
                    <a:defRPr>
                      <a:solidFill>
                        <a:schemeClr val="tx1"/>
                      </a:solidFill>
                      <a:latin typeface=".VnTime" panose="020B7200000000000000" pitchFamily="34" charset="0"/>
                      <a:cs typeface="Arial" panose="020B0604020202020204" pitchFamily="34" charset="0"/>
                    </a:defRPr>
                  </a:lvl4pPr>
                  <a:lvl5pPr marL="2057400" indent="-22860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eaLnBrk="1" hangingPunct="1"/>
                  <a:endParaRPr lang="vi-VN" altLang="vi-VN"/>
                </a:p>
              </p:txBody>
            </p:sp>
            <p:sp>
              <p:nvSpPr>
                <p:cNvPr id="21541" name="AutoShape 55"/>
                <p:cNvSpPr>
                  <a:spLocks noChangeArrowheads="1"/>
                </p:cNvSpPr>
                <p:nvPr/>
              </p:nvSpPr>
              <p:spPr bwMode="auto">
                <a:xfrm rot="-5400000">
                  <a:off x="3815" y="13878"/>
                  <a:ext cx="1080" cy="1087"/>
                </a:xfrm>
                <a:prstGeom prst="rtTriangle">
                  <a:avLst/>
                </a:prstGeom>
                <a:solidFill>
                  <a:srgbClr val="FF0000"/>
                </a:solidFill>
                <a:ln w="9525">
                  <a:solidFill>
                    <a:srgbClr val="000000"/>
                  </a:solidFill>
                  <a:miter lim="800000"/>
                  <a:headEnd/>
                  <a:tailEnd/>
                </a:ln>
              </p:spPr>
              <p:txBody>
                <a:bodyPr/>
                <a:lstStyle>
                  <a:lvl1pPr>
                    <a:defRPr>
                      <a:solidFill>
                        <a:schemeClr val="tx1"/>
                      </a:solidFill>
                      <a:latin typeface=".VnTime" panose="020B7200000000000000" pitchFamily="34" charset="0"/>
                      <a:cs typeface="Arial" panose="020B0604020202020204" pitchFamily="34" charset="0"/>
                    </a:defRPr>
                  </a:lvl1pPr>
                  <a:lvl2pPr marL="742950" indent="-285750">
                    <a:defRPr>
                      <a:solidFill>
                        <a:schemeClr val="tx1"/>
                      </a:solidFill>
                      <a:latin typeface=".VnTime" panose="020B7200000000000000" pitchFamily="34" charset="0"/>
                      <a:cs typeface="Arial" panose="020B0604020202020204" pitchFamily="34" charset="0"/>
                    </a:defRPr>
                  </a:lvl2pPr>
                  <a:lvl3pPr marL="1143000" indent="-228600">
                    <a:defRPr>
                      <a:solidFill>
                        <a:schemeClr val="tx1"/>
                      </a:solidFill>
                      <a:latin typeface=".VnTime" panose="020B7200000000000000" pitchFamily="34" charset="0"/>
                      <a:cs typeface="Arial" panose="020B0604020202020204" pitchFamily="34" charset="0"/>
                    </a:defRPr>
                  </a:lvl3pPr>
                  <a:lvl4pPr marL="1600200" indent="-228600">
                    <a:defRPr>
                      <a:solidFill>
                        <a:schemeClr val="tx1"/>
                      </a:solidFill>
                      <a:latin typeface=".VnTime" panose="020B7200000000000000" pitchFamily="34" charset="0"/>
                      <a:cs typeface="Arial" panose="020B0604020202020204" pitchFamily="34" charset="0"/>
                    </a:defRPr>
                  </a:lvl4pPr>
                  <a:lvl5pPr marL="2057400" indent="-22860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eaLnBrk="1" hangingPunct="1"/>
                  <a:endParaRPr lang="vi-VN" altLang="vi-VN"/>
                </a:p>
              </p:txBody>
            </p:sp>
          </p:grpSp>
          <p:sp>
            <p:nvSpPr>
              <p:cNvPr id="21539" name="Oval 56"/>
              <p:cNvSpPr>
                <a:spLocks noChangeArrowheads="1"/>
              </p:cNvSpPr>
              <p:nvPr/>
            </p:nvSpPr>
            <p:spPr bwMode="auto">
              <a:xfrm>
                <a:off x="4536" y="3308"/>
                <a:ext cx="181" cy="180"/>
              </a:xfrm>
              <a:prstGeom prst="ellipse">
                <a:avLst/>
              </a:prstGeom>
              <a:solidFill>
                <a:srgbClr val="FFFFFF"/>
              </a:solidFill>
              <a:ln w="9525">
                <a:solidFill>
                  <a:srgbClr val="000000"/>
                </a:solidFill>
                <a:round/>
                <a:headEnd/>
                <a:tailEnd/>
              </a:ln>
            </p:spPr>
            <p:txBody>
              <a:bodyPr/>
              <a:lstStyle>
                <a:lvl1pPr>
                  <a:defRPr>
                    <a:solidFill>
                      <a:schemeClr val="tx1"/>
                    </a:solidFill>
                    <a:latin typeface=".VnTime" panose="020B7200000000000000" pitchFamily="34" charset="0"/>
                    <a:cs typeface="Arial" panose="020B0604020202020204" pitchFamily="34" charset="0"/>
                  </a:defRPr>
                </a:lvl1pPr>
                <a:lvl2pPr marL="742950" indent="-285750">
                  <a:defRPr>
                    <a:solidFill>
                      <a:schemeClr val="tx1"/>
                    </a:solidFill>
                    <a:latin typeface=".VnTime" panose="020B7200000000000000" pitchFamily="34" charset="0"/>
                    <a:cs typeface="Arial" panose="020B0604020202020204" pitchFamily="34" charset="0"/>
                  </a:defRPr>
                </a:lvl2pPr>
                <a:lvl3pPr marL="1143000" indent="-228600">
                  <a:defRPr>
                    <a:solidFill>
                      <a:schemeClr val="tx1"/>
                    </a:solidFill>
                    <a:latin typeface=".VnTime" panose="020B7200000000000000" pitchFamily="34" charset="0"/>
                    <a:cs typeface="Arial" panose="020B0604020202020204" pitchFamily="34" charset="0"/>
                  </a:defRPr>
                </a:lvl3pPr>
                <a:lvl4pPr marL="1600200" indent="-228600">
                  <a:defRPr>
                    <a:solidFill>
                      <a:schemeClr val="tx1"/>
                    </a:solidFill>
                    <a:latin typeface=".VnTime" panose="020B7200000000000000" pitchFamily="34" charset="0"/>
                    <a:cs typeface="Arial" panose="020B0604020202020204" pitchFamily="34" charset="0"/>
                  </a:defRPr>
                </a:lvl4pPr>
                <a:lvl5pPr marL="2057400" indent="-22860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eaLnBrk="1" hangingPunct="1"/>
                <a:endParaRPr lang="vi-VN" altLang="vi-VN"/>
              </a:p>
            </p:txBody>
          </p:sp>
        </p:grpSp>
        <p:grpSp>
          <p:nvGrpSpPr>
            <p:cNvPr id="21512" name="Group 57"/>
            <p:cNvGrpSpPr>
              <a:grpSpLocks/>
            </p:cNvGrpSpPr>
            <p:nvPr/>
          </p:nvGrpSpPr>
          <p:grpSpPr bwMode="auto">
            <a:xfrm rot="-1300095">
              <a:off x="3912" y="2688"/>
              <a:ext cx="1370" cy="1277"/>
              <a:chOff x="3706" y="765"/>
              <a:chExt cx="1370" cy="1277"/>
            </a:xfrm>
          </p:grpSpPr>
          <p:sp>
            <p:nvSpPr>
              <p:cNvPr id="21517" name="Line 58"/>
              <p:cNvSpPr>
                <a:spLocks noChangeShapeType="1"/>
              </p:cNvSpPr>
              <p:nvPr/>
            </p:nvSpPr>
            <p:spPr bwMode="auto">
              <a:xfrm rot="1431520">
                <a:off x="4503" y="972"/>
                <a:ext cx="0" cy="2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1518" name="Line 59"/>
              <p:cNvSpPr>
                <a:spLocks noChangeShapeType="1"/>
              </p:cNvSpPr>
              <p:nvPr/>
            </p:nvSpPr>
            <p:spPr bwMode="auto">
              <a:xfrm rot="1431520">
                <a:off x="4262" y="1518"/>
                <a:ext cx="0" cy="2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1519" name="Line 60"/>
              <p:cNvSpPr>
                <a:spLocks noChangeShapeType="1"/>
              </p:cNvSpPr>
              <p:nvPr/>
            </p:nvSpPr>
            <p:spPr bwMode="auto">
              <a:xfrm rot="1431520">
                <a:off x="3963" y="1260"/>
                <a:ext cx="21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1520" name="Line 61"/>
              <p:cNvSpPr>
                <a:spLocks noChangeShapeType="1"/>
              </p:cNvSpPr>
              <p:nvPr/>
            </p:nvSpPr>
            <p:spPr bwMode="auto">
              <a:xfrm rot="1431520">
                <a:off x="4556" y="1523"/>
                <a:ext cx="21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1521" name="Line 62"/>
              <p:cNvSpPr>
                <a:spLocks noChangeShapeType="1"/>
              </p:cNvSpPr>
              <p:nvPr/>
            </p:nvSpPr>
            <p:spPr bwMode="auto">
              <a:xfrm rot="1431520">
                <a:off x="4189" y="1024"/>
                <a:ext cx="144" cy="1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1522" name="Line 63"/>
              <p:cNvSpPr>
                <a:spLocks noChangeShapeType="1"/>
              </p:cNvSpPr>
              <p:nvPr/>
            </p:nvSpPr>
            <p:spPr bwMode="auto">
              <a:xfrm rot="1431520" flipH="1">
                <a:off x="4584" y="1199"/>
                <a:ext cx="144" cy="1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1523" name="Line 64"/>
              <p:cNvSpPr>
                <a:spLocks noChangeShapeType="1"/>
              </p:cNvSpPr>
              <p:nvPr/>
            </p:nvSpPr>
            <p:spPr bwMode="auto">
              <a:xfrm rot="1431520">
                <a:off x="4402" y="1609"/>
                <a:ext cx="144" cy="1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1524" name="Line 65"/>
              <p:cNvSpPr>
                <a:spLocks noChangeShapeType="1"/>
              </p:cNvSpPr>
              <p:nvPr/>
            </p:nvSpPr>
            <p:spPr bwMode="auto">
              <a:xfrm rot="1431520" flipH="1">
                <a:off x="4007" y="1434"/>
                <a:ext cx="144" cy="1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1525" name="Line 66"/>
              <p:cNvSpPr>
                <a:spLocks noChangeShapeType="1"/>
              </p:cNvSpPr>
              <p:nvPr/>
            </p:nvSpPr>
            <p:spPr bwMode="auto">
              <a:xfrm rot="1431520">
                <a:off x="4142" y="849"/>
                <a:ext cx="72" cy="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1526" name="Line 67"/>
              <p:cNvSpPr>
                <a:spLocks noChangeShapeType="1"/>
              </p:cNvSpPr>
              <p:nvPr/>
            </p:nvSpPr>
            <p:spPr bwMode="auto">
              <a:xfrm rot="1431520" flipH="1">
                <a:off x="4827" y="1152"/>
                <a:ext cx="72" cy="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1527" name="Line 68"/>
              <p:cNvSpPr>
                <a:spLocks noChangeShapeType="1"/>
              </p:cNvSpPr>
              <p:nvPr/>
            </p:nvSpPr>
            <p:spPr bwMode="auto">
              <a:xfrm rot="1431520">
                <a:off x="4546" y="1878"/>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1528" name="Line 69"/>
              <p:cNvSpPr>
                <a:spLocks noChangeShapeType="1"/>
              </p:cNvSpPr>
              <p:nvPr/>
            </p:nvSpPr>
            <p:spPr bwMode="auto">
              <a:xfrm rot="1431520" flipH="1">
                <a:off x="3832" y="1548"/>
                <a:ext cx="72" cy="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1529" name="Line 70"/>
              <p:cNvSpPr>
                <a:spLocks noChangeShapeType="1"/>
              </p:cNvSpPr>
              <p:nvPr/>
            </p:nvSpPr>
            <p:spPr bwMode="auto">
              <a:xfrm rot="1431520" flipH="1" flipV="1">
                <a:off x="4523" y="1854"/>
                <a:ext cx="72" cy="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1530" name="Text Box 71"/>
              <p:cNvSpPr txBox="1">
                <a:spLocks noChangeArrowheads="1"/>
              </p:cNvSpPr>
              <p:nvPr/>
            </p:nvSpPr>
            <p:spPr bwMode="auto">
              <a:xfrm rot="1431520">
                <a:off x="4836" y="1114"/>
                <a:ext cx="24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nTime" panose="020B7200000000000000" pitchFamily="34" charset="0"/>
                    <a:cs typeface="Arial" panose="020B0604020202020204" pitchFamily="34" charset="0"/>
                  </a:defRPr>
                </a:lvl1pPr>
                <a:lvl2pPr marL="742950" indent="-285750">
                  <a:defRPr>
                    <a:solidFill>
                      <a:schemeClr val="tx1"/>
                    </a:solidFill>
                    <a:latin typeface=".VnTime" panose="020B7200000000000000" pitchFamily="34" charset="0"/>
                    <a:cs typeface="Arial" panose="020B0604020202020204" pitchFamily="34" charset="0"/>
                  </a:defRPr>
                </a:lvl2pPr>
                <a:lvl3pPr marL="1143000" indent="-228600">
                  <a:defRPr>
                    <a:solidFill>
                      <a:schemeClr val="tx1"/>
                    </a:solidFill>
                    <a:latin typeface=".VnTime" panose="020B7200000000000000" pitchFamily="34" charset="0"/>
                    <a:cs typeface="Arial" panose="020B0604020202020204" pitchFamily="34" charset="0"/>
                  </a:defRPr>
                </a:lvl3pPr>
                <a:lvl4pPr marL="1600200" indent="-228600">
                  <a:defRPr>
                    <a:solidFill>
                      <a:schemeClr val="tx1"/>
                    </a:solidFill>
                    <a:latin typeface=".VnTime" panose="020B7200000000000000" pitchFamily="34" charset="0"/>
                    <a:cs typeface="Arial" panose="020B0604020202020204" pitchFamily="34" charset="0"/>
                  </a:defRPr>
                </a:lvl4pPr>
                <a:lvl5pPr marL="2057400" indent="-22860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eaLnBrk="1" hangingPunct="1"/>
                <a:r>
                  <a:rPr lang="en-US" altLang="vi-VN" sz="1000">
                    <a:solidFill>
                      <a:srgbClr val="0000FF"/>
                    </a:solidFill>
                  </a:rPr>
                  <a:t>180</a:t>
                </a:r>
              </a:p>
            </p:txBody>
          </p:sp>
          <p:sp>
            <p:nvSpPr>
              <p:cNvPr id="21531" name="Text Box 72"/>
              <p:cNvSpPr txBox="1">
                <a:spLocks noChangeArrowheads="1"/>
              </p:cNvSpPr>
              <p:nvPr/>
            </p:nvSpPr>
            <p:spPr bwMode="auto">
              <a:xfrm rot="1431520">
                <a:off x="4518" y="1892"/>
                <a:ext cx="24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nTime" panose="020B7200000000000000" pitchFamily="34" charset="0"/>
                    <a:cs typeface="Arial" panose="020B0604020202020204" pitchFamily="34" charset="0"/>
                  </a:defRPr>
                </a:lvl1pPr>
                <a:lvl2pPr marL="742950" indent="-285750">
                  <a:defRPr>
                    <a:solidFill>
                      <a:schemeClr val="tx1"/>
                    </a:solidFill>
                    <a:latin typeface=".VnTime" panose="020B7200000000000000" pitchFamily="34" charset="0"/>
                    <a:cs typeface="Arial" panose="020B0604020202020204" pitchFamily="34" charset="0"/>
                  </a:defRPr>
                </a:lvl2pPr>
                <a:lvl3pPr marL="1143000" indent="-228600">
                  <a:defRPr>
                    <a:solidFill>
                      <a:schemeClr val="tx1"/>
                    </a:solidFill>
                    <a:latin typeface=".VnTime" panose="020B7200000000000000" pitchFamily="34" charset="0"/>
                    <a:cs typeface="Arial" panose="020B0604020202020204" pitchFamily="34" charset="0"/>
                  </a:defRPr>
                </a:lvl3pPr>
                <a:lvl4pPr marL="1600200" indent="-228600">
                  <a:defRPr>
                    <a:solidFill>
                      <a:schemeClr val="tx1"/>
                    </a:solidFill>
                    <a:latin typeface=".VnTime" panose="020B7200000000000000" pitchFamily="34" charset="0"/>
                    <a:cs typeface="Arial" panose="020B0604020202020204" pitchFamily="34" charset="0"/>
                  </a:defRPr>
                </a:lvl4pPr>
                <a:lvl5pPr marL="2057400" indent="-22860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eaLnBrk="1" hangingPunct="1"/>
                <a:r>
                  <a:rPr lang="en-US" altLang="vi-VN" sz="1000">
                    <a:solidFill>
                      <a:srgbClr val="0000FF"/>
                    </a:solidFill>
                  </a:rPr>
                  <a:t>270</a:t>
                </a:r>
              </a:p>
            </p:txBody>
          </p:sp>
          <p:sp>
            <p:nvSpPr>
              <p:cNvPr id="21532" name="Text Box 73"/>
              <p:cNvSpPr txBox="1">
                <a:spLocks noChangeArrowheads="1"/>
              </p:cNvSpPr>
              <p:nvPr/>
            </p:nvSpPr>
            <p:spPr bwMode="auto">
              <a:xfrm rot="1431520">
                <a:off x="4045" y="765"/>
                <a:ext cx="24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nTime" panose="020B7200000000000000" pitchFamily="34" charset="0"/>
                    <a:cs typeface="Arial" panose="020B0604020202020204" pitchFamily="34" charset="0"/>
                  </a:defRPr>
                </a:lvl1pPr>
                <a:lvl2pPr marL="742950" indent="-285750">
                  <a:defRPr>
                    <a:solidFill>
                      <a:schemeClr val="tx1"/>
                    </a:solidFill>
                    <a:latin typeface=".VnTime" panose="020B7200000000000000" pitchFamily="34" charset="0"/>
                    <a:cs typeface="Arial" panose="020B0604020202020204" pitchFamily="34" charset="0"/>
                  </a:defRPr>
                </a:lvl2pPr>
                <a:lvl3pPr marL="1143000" indent="-228600">
                  <a:defRPr>
                    <a:solidFill>
                      <a:schemeClr val="tx1"/>
                    </a:solidFill>
                    <a:latin typeface=".VnTime" panose="020B7200000000000000" pitchFamily="34" charset="0"/>
                    <a:cs typeface="Arial" panose="020B0604020202020204" pitchFamily="34" charset="0"/>
                  </a:defRPr>
                </a:lvl3pPr>
                <a:lvl4pPr marL="1600200" indent="-228600">
                  <a:defRPr>
                    <a:solidFill>
                      <a:schemeClr val="tx1"/>
                    </a:solidFill>
                    <a:latin typeface=".VnTime" panose="020B7200000000000000" pitchFamily="34" charset="0"/>
                    <a:cs typeface="Arial" panose="020B0604020202020204" pitchFamily="34" charset="0"/>
                  </a:defRPr>
                </a:lvl4pPr>
                <a:lvl5pPr marL="2057400" indent="-22860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eaLnBrk="1" hangingPunct="1"/>
                <a:r>
                  <a:rPr lang="en-US" altLang="vi-VN" sz="1000">
                    <a:solidFill>
                      <a:srgbClr val="0000FF"/>
                    </a:solidFill>
                  </a:rPr>
                  <a:t>90</a:t>
                </a:r>
              </a:p>
            </p:txBody>
          </p:sp>
          <p:sp>
            <p:nvSpPr>
              <p:cNvPr id="21533" name="Text Box 74"/>
              <p:cNvSpPr txBox="1">
                <a:spLocks noChangeArrowheads="1"/>
              </p:cNvSpPr>
              <p:nvPr/>
            </p:nvSpPr>
            <p:spPr bwMode="auto">
              <a:xfrm rot="1431520">
                <a:off x="3706" y="1533"/>
                <a:ext cx="24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nTime" panose="020B7200000000000000" pitchFamily="34" charset="0"/>
                    <a:cs typeface="Arial" panose="020B0604020202020204" pitchFamily="34" charset="0"/>
                  </a:defRPr>
                </a:lvl1pPr>
                <a:lvl2pPr marL="742950" indent="-285750">
                  <a:defRPr>
                    <a:solidFill>
                      <a:schemeClr val="tx1"/>
                    </a:solidFill>
                    <a:latin typeface=".VnTime" panose="020B7200000000000000" pitchFamily="34" charset="0"/>
                    <a:cs typeface="Arial" panose="020B0604020202020204" pitchFamily="34" charset="0"/>
                  </a:defRPr>
                </a:lvl2pPr>
                <a:lvl3pPr marL="1143000" indent="-228600">
                  <a:defRPr>
                    <a:solidFill>
                      <a:schemeClr val="tx1"/>
                    </a:solidFill>
                    <a:latin typeface=".VnTime" panose="020B7200000000000000" pitchFamily="34" charset="0"/>
                    <a:cs typeface="Arial" panose="020B0604020202020204" pitchFamily="34" charset="0"/>
                  </a:defRPr>
                </a:lvl3pPr>
                <a:lvl4pPr marL="1600200" indent="-228600">
                  <a:defRPr>
                    <a:solidFill>
                      <a:schemeClr val="tx1"/>
                    </a:solidFill>
                    <a:latin typeface=".VnTime" panose="020B7200000000000000" pitchFamily="34" charset="0"/>
                    <a:cs typeface="Arial" panose="020B0604020202020204" pitchFamily="34" charset="0"/>
                  </a:defRPr>
                </a:lvl4pPr>
                <a:lvl5pPr marL="2057400" indent="-22860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eaLnBrk="1" hangingPunct="1"/>
                <a:r>
                  <a:rPr lang="en-US" altLang="vi-VN" sz="1000">
                    <a:solidFill>
                      <a:srgbClr val="0000FF"/>
                    </a:solidFill>
                  </a:rPr>
                  <a:t>0</a:t>
                </a:r>
              </a:p>
            </p:txBody>
          </p:sp>
          <p:sp>
            <p:nvSpPr>
              <p:cNvPr id="21534" name="Line 75"/>
              <p:cNvSpPr>
                <a:spLocks noChangeShapeType="1"/>
              </p:cNvSpPr>
              <p:nvPr/>
            </p:nvSpPr>
            <p:spPr bwMode="auto">
              <a:xfrm rot="1431520">
                <a:off x="4155" y="1820"/>
                <a:ext cx="0" cy="10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1535" name="Line 76"/>
              <p:cNvSpPr>
                <a:spLocks noChangeShapeType="1"/>
              </p:cNvSpPr>
              <p:nvPr/>
            </p:nvSpPr>
            <p:spPr bwMode="auto">
              <a:xfrm rot="1431520">
                <a:off x="4824" y="1615"/>
                <a:ext cx="9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1536" name="Line 77"/>
              <p:cNvSpPr>
                <a:spLocks noChangeShapeType="1"/>
              </p:cNvSpPr>
              <p:nvPr/>
            </p:nvSpPr>
            <p:spPr bwMode="auto">
              <a:xfrm rot="1431520">
                <a:off x="4581" y="858"/>
                <a:ext cx="0" cy="1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1537" name="Line 78"/>
              <p:cNvSpPr>
                <a:spLocks noChangeShapeType="1"/>
              </p:cNvSpPr>
              <p:nvPr/>
            </p:nvSpPr>
            <p:spPr bwMode="auto">
              <a:xfrm rot="1431520">
                <a:off x="3815" y="1168"/>
                <a:ext cx="9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grpSp>
        <p:sp>
          <p:nvSpPr>
            <p:cNvPr id="21513" name="Rectangle 79"/>
            <p:cNvSpPr>
              <a:spLocks noChangeArrowheads="1"/>
            </p:cNvSpPr>
            <p:nvPr/>
          </p:nvSpPr>
          <p:spPr bwMode="auto">
            <a:xfrm>
              <a:off x="5149" y="3984"/>
              <a:ext cx="18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nTime" panose="020B7200000000000000" pitchFamily="34" charset="0"/>
                  <a:cs typeface="Arial" panose="020B0604020202020204" pitchFamily="34" charset="0"/>
                </a:defRPr>
              </a:lvl1pPr>
              <a:lvl2pPr marL="742950" indent="-285750">
                <a:defRPr>
                  <a:solidFill>
                    <a:schemeClr val="tx1"/>
                  </a:solidFill>
                  <a:latin typeface=".VnTime" panose="020B7200000000000000" pitchFamily="34" charset="0"/>
                  <a:cs typeface="Arial" panose="020B0604020202020204" pitchFamily="34" charset="0"/>
                </a:defRPr>
              </a:lvl2pPr>
              <a:lvl3pPr marL="1143000" indent="-228600">
                <a:defRPr>
                  <a:solidFill>
                    <a:schemeClr val="tx1"/>
                  </a:solidFill>
                  <a:latin typeface=".VnTime" panose="020B7200000000000000" pitchFamily="34" charset="0"/>
                  <a:cs typeface="Arial" panose="020B0604020202020204" pitchFamily="34" charset="0"/>
                </a:defRPr>
              </a:lvl3pPr>
              <a:lvl4pPr marL="1600200" indent="-228600">
                <a:defRPr>
                  <a:solidFill>
                    <a:schemeClr val="tx1"/>
                  </a:solidFill>
                  <a:latin typeface=".VnTime" panose="020B7200000000000000" pitchFamily="34" charset="0"/>
                  <a:cs typeface="Arial" panose="020B0604020202020204" pitchFamily="34" charset="0"/>
                </a:defRPr>
              </a:lvl4pPr>
              <a:lvl5pPr marL="2057400" indent="-22860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algn="ctr" eaLnBrk="1" hangingPunct="1"/>
              <a:r>
                <a:rPr lang="en-US" altLang="vi-VN" sz="1200" b="1">
                  <a:solidFill>
                    <a:schemeClr val="tx2"/>
                  </a:solidFill>
                </a:rPr>
                <a:t>T</a:t>
              </a:r>
            </a:p>
          </p:txBody>
        </p:sp>
        <p:sp>
          <p:nvSpPr>
            <p:cNvPr id="21514" name="Rectangle 80"/>
            <p:cNvSpPr>
              <a:spLocks noChangeArrowheads="1"/>
            </p:cNvSpPr>
            <p:nvPr/>
          </p:nvSpPr>
          <p:spPr bwMode="auto">
            <a:xfrm>
              <a:off x="3971" y="2304"/>
              <a:ext cx="16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nTime" panose="020B7200000000000000" pitchFamily="34" charset="0"/>
                  <a:cs typeface="Arial" panose="020B0604020202020204" pitchFamily="34" charset="0"/>
                </a:defRPr>
              </a:lvl1pPr>
              <a:lvl2pPr marL="742950" indent="-285750">
                <a:defRPr>
                  <a:solidFill>
                    <a:schemeClr val="tx1"/>
                  </a:solidFill>
                  <a:latin typeface=".VnTime" panose="020B7200000000000000" pitchFamily="34" charset="0"/>
                  <a:cs typeface="Arial" panose="020B0604020202020204" pitchFamily="34" charset="0"/>
                </a:defRPr>
              </a:lvl2pPr>
              <a:lvl3pPr marL="1143000" indent="-228600">
                <a:defRPr>
                  <a:solidFill>
                    <a:schemeClr val="tx1"/>
                  </a:solidFill>
                  <a:latin typeface=".VnTime" panose="020B7200000000000000" pitchFamily="34" charset="0"/>
                  <a:cs typeface="Arial" panose="020B0604020202020204" pitchFamily="34" charset="0"/>
                </a:defRPr>
              </a:lvl3pPr>
              <a:lvl4pPr marL="1600200" indent="-228600">
                <a:defRPr>
                  <a:solidFill>
                    <a:schemeClr val="tx1"/>
                  </a:solidFill>
                  <a:latin typeface=".VnTime" panose="020B7200000000000000" pitchFamily="34" charset="0"/>
                  <a:cs typeface="Arial" panose="020B0604020202020204" pitchFamily="34" charset="0"/>
                </a:defRPr>
              </a:lvl4pPr>
              <a:lvl5pPr marL="2057400" indent="-22860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algn="ctr" eaLnBrk="1" hangingPunct="1"/>
              <a:r>
                <a:rPr lang="en-US" altLang="vi-VN" sz="1200" b="1">
                  <a:solidFill>
                    <a:srgbClr val="666633"/>
                  </a:solidFill>
                </a:rPr>
                <a:t>§</a:t>
              </a:r>
            </a:p>
          </p:txBody>
        </p:sp>
        <p:sp>
          <p:nvSpPr>
            <p:cNvPr id="21515" name="Rectangle 81"/>
            <p:cNvSpPr>
              <a:spLocks noChangeArrowheads="1"/>
            </p:cNvSpPr>
            <p:nvPr/>
          </p:nvSpPr>
          <p:spPr bwMode="auto">
            <a:xfrm>
              <a:off x="5278" y="2448"/>
              <a:ext cx="16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nTime" panose="020B7200000000000000" pitchFamily="34" charset="0"/>
                  <a:cs typeface="Arial" panose="020B0604020202020204" pitchFamily="34" charset="0"/>
                </a:defRPr>
              </a:lvl1pPr>
              <a:lvl2pPr marL="742950" indent="-285750">
                <a:defRPr>
                  <a:solidFill>
                    <a:schemeClr val="tx1"/>
                  </a:solidFill>
                  <a:latin typeface=".VnTime" panose="020B7200000000000000" pitchFamily="34" charset="0"/>
                  <a:cs typeface="Arial" panose="020B0604020202020204" pitchFamily="34" charset="0"/>
                </a:defRPr>
              </a:lvl2pPr>
              <a:lvl3pPr marL="1143000" indent="-228600">
                <a:defRPr>
                  <a:solidFill>
                    <a:schemeClr val="tx1"/>
                  </a:solidFill>
                  <a:latin typeface=".VnTime" panose="020B7200000000000000" pitchFamily="34" charset="0"/>
                  <a:cs typeface="Arial" panose="020B0604020202020204" pitchFamily="34" charset="0"/>
                </a:defRPr>
              </a:lvl3pPr>
              <a:lvl4pPr marL="1600200" indent="-228600">
                <a:defRPr>
                  <a:solidFill>
                    <a:schemeClr val="tx1"/>
                  </a:solidFill>
                  <a:latin typeface=".VnTime" panose="020B7200000000000000" pitchFamily="34" charset="0"/>
                  <a:cs typeface="Arial" panose="020B0604020202020204" pitchFamily="34" charset="0"/>
                </a:defRPr>
              </a:lvl4pPr>
              <a:lvl5pPr marL="2057400" indent="-22860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algn="ctr" eaLnBrk="1" hangingPunct="1"/>
              <a:r>
                <a:rPr lang="en-US" altLang="vi-VN" sz="1200" b="1">
                  <a:solidFill>
                    <a:srgbClr val="0000FF"/>
                  </a:solidFill>
                </a:rPr>
                <a:t>N</a:t>
              </a:r>
            </a:p>
          </p:txBody>
        </p:sp>
        <p:sp>
          <p:nvSpPr>
            <p:cNvPr id="21516" name="Rectangle 82"/>
            <p:cNvSpPr>
              <a:spLocks noChangeArrowheads="1"/>
            </p:cNvSpPr>
            <p:nvPr/>
          </p:nvSpPr>
          <p:spPr bwMode="auto">
            <a:xfrm>
              <a:off x="3768" y="3840"/>
              <a:ext cx="18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nTime" panose="020B7200000000000000" pitchFamily="34" charset="0"/>
                  <a:cs typeface="Arial" panose="020B0604020202020204" pitchFamily="34" charset="0"/>
                </a:defRPr>
              </a:lvl1pPr>
              <a:lvl2pPr marL="742950" indent="-285750">
                <a:defRPr>
                  <a:solidFill>
                    <a:schemeClr val="tx1"/>
                  </a:solidFill>
                  <a:latin typeface=".VnTime" panose="020B7200000000000000" pitchFamily="34" charset="0"/>
                  <a:cs typeface="Arial" panose="020B0604020202020204" pitchFamily="34" charset="0"/>
                </a:defRPr>
              </a:lvl2pPr>
              <a:lvl3pPr marL="1143000" indent="-228600">
                <a:defRPr>
                  <a:solidFill>
                    <a:schemeClr val="tx1"/>
                  </a:solidFill>
                  <a:latin typeface=".VnTime" panose="020B7200000000000000" pitchFamily="34" charset="0"/>
                  <a:cs typeface="Arial" panose="020B0604020202020204" pitchFamily="34" charset="0"/>
                </a:defRPr>
              </a:lvl3pPr>
              <a:lvl4pPr marL="1600200" indent="-228600">
                <a:defRPr>
                  <a:solidFill>
                    <a:schemeClr val="tx1"/>
                  </a:solidFill>
                  <a:latin typeface=".VnTime" panose="020B7200000000000000" pitchFamily="34" charset="0"/>
                  <a:cs typeface="Arial" panose="020B0604020202020204" pitchFamily="34" charset="0"/>
                </a:defRPr>
              </a:lvl4pPr>
              <a:lvl5pPr marL="2057400" indent="-22860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algn="ctr" eaLnBrk="1" hangingPunct="1"/>
              <a:r>
                <a:rPr lang="en-US" altLang="vi-VN" sz="1200" b="1">
                  <a:solidFill>
                    <a:srgbClr val="FF0066"/>
                  </a:solidFill>
                </a:rPr>
                <a:t>B</a:t>
              </a:r>
            </a:p>
          </p:txBody>
        </p:sp>
      </p:grpSp>
      <p:pic>
        <p:nvPicPr>
          <p:cNvPr id="42067" name="Picture 83" descr="ve%20la%20ban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2202" y="2309061"/>
            <a:ext cx="1905000" cy="1905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2068" name="Text Box 84"/>
          <p:cNvSpPr txBox="1">
            <a:spLocks noChangeArrowheads="1"/>
          </p:cNvSpPr>
          <p:nvPr/>
        </p:nvSpPr>
        <p:spPr bwMode="auto">
          <a:xfrm>
            <a:off x="1023366" y="2438946"/>
            <a:ext cx="5947481"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nTime" panose="020B7200000000000000" pitchFamily="34" charset="0"/>
                <a:cs typeface="Arial" panose="020B0604020202020204" pitchFamily="34" charset="0"/>
              </a:defRPr>
            </a:lvl1pPr>
            <a:lvl2pPr marL="742950" indent="-285750">
              <a:defRPr>
                <a:solidFill>
                  <a:schemeClr val="tx1"/>
                </a:solidFill>
                <a:latin typeface=".VnTime" panose="020B7200000000000000" pitchFamily="34" charset="0"/>
                <a:cs typeface="Arial" panose="020B0604020202020204" pitchFamily="34" charset="0"/>
              </a:defRPr>
            </a:lvl2pPr>
            <a:lvl3pPr marL="1143000" indent="-228600">
              <a:defRPr>
                <a:solidFill>
                  <a:schemeClr val="tx1"/>
                </a:solidFill>
                <a:latin typeface=".VnTime" panose="020B7200000000000000" pitchFamily="34" charset="0"/>
                <a:cs typeface="Arial" panose="020B0604020202020204" pitchFamily="34" charset="0"/>
              </a:defRPr>
            </a:lvl3pPr>
            <a:lvl4pPr marL="1600200" indent="-228600">
              <a:defRPr>
                <a:solidFill>
                  <a:schemeClr val="tx1"/>
                </a:solidFill>
                <a:latin typeface=".VnTime" panose="020B7200000000000000" pitchFamily="34" charset="0"/>
                <a:cs typeface="Arial" panose="020B0604020202020204" pitchFamily="34" charset="0"/>
              </a:defRPr>
            </a:lvl4pPr>
            <a:lvl5pPr marL="2057400" indent="-22860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marL="342900" indent="-342900" eaLnBrk="1" hangingPunct="1">
              <a:buFontTx/>
              <a:buChar char="-"/>
            </a:pPr>
            <a:r>
              <a:rPr lang="en-US" altLang="vi-VN" sz="2400" b="1" i="1" dirty="0">
                <a:solidFill>
                  <a:srgbClr val="0000FF"/>
                </a:solidFill>
                <a:latin typeface="Arial" panose="020B0604020202020204" pitchFamily="34" charset="0"/>
              </a:rPr>
              <a:t>Bộ phận chỉ hướng của la bàn là </a:t>
            </a:r>
            <a:r>
              <a:rPr lang="en-US" altLang="vi-VN" sz="2400" b="1" i="1" dirty="0">
                <a:solidFill>
                  <a:srgbClr val="FF0066"/>
                </a:solidFill>
                <a:latin typeface="Arial" panose="020B0604020202020204" pitchFamily="34" charset="0"/>
              </a:rPr>
              <a:t>kim nam châm</a:t>
            </a:r>
            <a:r>
              <a:rPr lang="en-US" altLang="vi-VN" sz="2400" b="1" i="1" dirty="0">
                <a:solidFill>
                  <a:srgbClr val="0000FF"/>
                </a:solidFill>
                <a:latin typeface="Arial" panose="020B0604020202020204" pitchFamily="34" charset="0"/>
              </a:rPr>
              <a:t>. </a:t>
            </a:r>
          </a:p>
          <a:p>
            <a:pPr marL="342900" indent="-342900" eaLnBrk="1" hangingPunct="1">
              <a:buFontTx/>
              <a:buChar char="-"/>
            </a:pPr>
            <a:r>
              <a:rPr lang="en-US" altLang="vi-VN" sz="2400" b="1" i="1" dirty="0">
                <a:solidFill>
                  <a:srgbClr val="0000FF"/>
                </a:solidFill>
                <a:latin typeface="Arial" panose="020B0604020202020204" pitchFamily="34" charset="0"/>
              </a:rPr>
              <a:t>Vì tại mọi nơi trên trái đất (</a:t>
            </a:r>
            <a:r>
              <a:rPr lang="en-US" altLang="vi-VN" sz="2400" b="1" i="1" dirty="0">
                <a:solidFill>
                  <a:srgbClr val="008000"/>
                </a:solidFill>
                <a:latin typeface="Arial" panose="020B0604020202020204" pitchFamily="34" charset="0"/>
              </a:rPr>
              <a:t>trừ hai địa cực</a:t>
            </a:r>
            <a:r>
              <a:rPr lang="en-US" altLang="vi-VN" sz="2400" b="1" i="1" dirty="0">
                <a:solidFill>
                  <a:srgbClr val="0000FF"/>
                </a:solidFill>
                <a:latin typeface="Arial" panose="020B0604020202020204" pitchFamily="34" charset="0"/>
              </a:rPr>
              <a:t>) kim nam châm luôn chỉ hướng </a:t>
            </a:r>
            <a:r>
              <a:rPr lang="en-US" altLang="vi-VN" sz="2400" b="1" i="1" dirty="0">
                <a:solidFill>
                  <a:srgbClr val="FF0066"/>
                </a:solidFill>
                <a:latin typeface="Arial" panose="020B0604020202020204" pitchFamily="34" charset="0"/>
              </a:rPr>
              <a:t>Nam – Bắc</a:t>
            </a:r>
          </a:p>
        </p:txBody>
      </p:sp>
      <p:sp>
        <p:nvSpPr>
          <p:cNvPr id="38" name="Text Box 7"/>
          <p:cNvSpPr txBox="1">
            <a:spLocks noChangeArrowheads="1"/>
          </p:cNvSpPr>
          <p:nvPr/>
        </p:nvSpPr>
        <p:spPr bwMode="auto">
          <a:xfrm>
            <a:off x="4478171" y="15896"/>
            <a:ext cx="2980899" cy="523220"/>
          </a:xfrm>
          <a:prstGeom prst="rect">
            <a:avLst/>
          </a:prstGeom>
          <a:solidFill>
            <a:schemeClr val="accent6">
              <a:lumMod val="60000"/>
              <a:lumOff val="40000"/>
            </a:schemeClr>
          </a:solidFill>
          <a:ln>
            <a:noFill/>
          </a:ln>
          <a:effec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vi-VN" sz="2800" b="1" i="1" dirty="0">
                <a:solidFill>
                  <a:srgbClr val="FF3300"/>
                </a:solidFill>
                <a:latin typeface="Times New Roman" panose="02020603050405020304" pitchFamily="18" charset="0"/>
              </a:rPr>
              <a:t>VẬN DỤNG</a:t>
            </a:r>
          </a:p>
        </p:txBody>
      </p:sp>
      <p:sp>
        <p:nvSpPr>
          <p:cNvPr id="39" name="Rectangle 38"/>
          <p:cNvSpPr/>
          <p:nvPr/>
        </p:nvSpPr>
        <p:spPr>
          <a:xfrm>
            <a:off x="2666477" y="1823978"/>
            <a:ext cx="1176541" cy="461665"/>
          </a:xfrm>
          <a:prstGeom prst="rect">
            <a:avLst/>
          </a:prstGeom>
        </p:spPr>
        <p:txBody>
          <a:bodyPr wrap="none">
            <a:spAutoFit/>
          </a:bodyPr>
          <a:lstStyle/>
          <a:p>
            <a:r>
              <a:rPr lang="en-US" altLang="vi-VN" sz="2400" b="1" i="1" dirty="0">
                <a:solidFill>
                  <a:srgbClr val="FF0000"/>
                </a:solidFill>
                <a:latin typeface="Times New Roman" panose="02020603050405020304" pitchFamily="18" charset="0"/>
                <a:cs typeface="Times New Roman" panose="02020603050405020304" pitchFamily="18" charset="0"/>
              </a:rPr>
              <a:t>Trả lời:</a:t>
            </a:r>
          </a:p>
        </p:txBody>
      </p:sp>
    </p:spTree>
    <p:extLst>
      <p:ext uri="{BB962C8B-B14F-4D97-AF65-F5344CB8AC3E}">
        <p14:creationId xmlns:p14="http://schemas.microsoft.com/office/powerpoint/2010/main" val="19182892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2032"/>
                                        </p:tgtEl>
                                        <p:attrNameLst>
                                          <p:attrName>style.visibility</p:attrName>
                                        </p:attrNameLst>
                                      </p:cBhvr>
                                      <p:to>
                                        <p:strVal val="visible"/>
                                      </p:to>
                                    </p:set>
                                    <p:animEffect transition="in" filter="diamond(in)">
                                      <p:cBhvr>
                                        <p:cTn id="7" dur="2000"/>
                                        <p:tgtEl>
                                          <p:spTgt spid="420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42034"/>
                                        </p:tgtEl>
                                        <p:attrNameLst>
                                          <p:attrName>style.visibility</p:attrName>
                                        </p:attrNameLst>
                                      </p:cBhvr>
                                      <p:to>
                                        <p:strVal val="visible"/>
                                      </p:to>
                                    </p:set>
                                    <p:anim to="" calcmode="lin" valueType="num">
                                      <p:cBhvr>
                                        <p:cTn id="12" dur="1" fill="hold"/>
                                        <p:tgtEl>
                                          <p:spTgt spid="42034"/>
                                        </p:tgtEl>
                                        <p:attrNameLst>
                                          <p:attrName/>
                                        </p:attrNameLst>
                                      </p:cBhvr>
                                    </p:anim>
                                  </p:childTnLst>
                                </p:cTn>
                              </p:par>
                            </p:childTnLst>
                          </p:cTn>
                        </p:par>
                        <p:par>
                          <p:cTn id="13" fill="hold" nodeType="afterGroup">
                            <p:stCondLst>
                              <p:cond delay="0"/>
                            </p:stCondLst>
                            <p:childTnLst>
                              <p:par>
                                <p:cTn id="14" presetID="4" presetClass="entr" presetSubtype="32" fill="hold" nodeType="afterEffect">
                                  <p:stCondLst>
                                    <p:cond delay="0"/>
                                  </p:stCondLst>
                                  <p:childTnLst>
                                    <p:set>
                                      <p:cBhvr>
                                        <p:cTn id="15" dur="1" fill="hold">
                                          <p:stCondLst>
                                            <p:cond delay="0"/>
                                          </p:stCondLst>
                                        </p:cTn>
                                        <p:tgtEl>
                                          <p:spTgt spid="42067"/>
                                        </p:tgtEl>
                                        <p:attrNameLst>
                                          <p:attrName>style.visibility</p:attrName>
                                        </p:attrNameLst>
                                      </p:cBhvr>
                                      <p:to>
                                        <p:strVal val="visible"/>
                                      </p:to>
                                    </p:set>
                                    <p:animEffect transition="in" filter="box(out)">
                                      <p:cBhvr>
                                        <p:cTn id="16" dur="500"/>
                                        <p:tgtEl>
                                          <p:spTgt spid="4206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42068"/>
                                        </p:tgtEl>
                                        <p:attrNameLst>
                                          <p:attrName>style.visibility</p:attrName>
                                        </p:attrNameLst>
                                      </p:cBhvr>
                                      <p:to>
                                        <p:strVal val="visible"/>
                                      </p:to>
                                    </p:set>
                                    <p:anim calcmode="lin" valueType="num">
                                      <p:cBhvr>
                                        <p:cTn id="21" dur="1000" fill="hold"/>
                                        <p:tgtEl>
                                          <p:spTgt spid="42068"/>
                                        </p:tgtEl>
                                        <p:attrNameLst>
                                          <p:attrName>ppt_w</p:attrName>
                                        </p:attrNameLst>
                                      </p:cBhvr>
                                      <p:tavLst>
                                        <p:tav tm="0">
                                          <p:val>
                                            <p:strVal val="#ppt_w*0.70"/>
                                          </p:val>
                                        </p:tav>
                                        <p:tav tm="100000">
                                          <p:val>
                                            <p:strVal val="#ppt_w"/>
                                          </p:val>
                                        </p:tav>
                                      </p:tavLst>
                                    </p:anim>
                                    <p:anim calcmode="lin" valueType="num">
                                      <p:cBhvr>
                                        <p:cTn id="22" dur="1000" fill="hold"/>
                                        <p:tgtEl>
                                          <p:spTgt spid="42068"/>
                                        </p:tgtEl>
                                        <p:attrNameLst>
                                          <p:attrName>ppt_h</p:attrName>
                                        </p:attrNameLst>
                                      </p:cBhvr>
                                      <p:tavLst>
                                        <p:tav tm="0">
                                          <p:val>
                                            <p:strVal val="#ppt_h"/>
                                          </p:val>
                                        </p:tav>
                                        <p:tav tm="100000">
                                          <p:val>
                                            <p:strVal val="#ppt_h"/>
                                          </p:val>
                                        </p:tav>
                                      </p:tavLst>
                                    </p:anim>
                                    <p:animEffect transition="in" filter="fade">
                                      <p:cBhvr>
                                        <p:cTn id="23" dur="1000"/>
                                        <p:tgtEl>
                                          <p:spTgt spid="42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32" grpId="0"/>
      <p:bldP spid="4206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A09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7347" name="Group 3"/>
          <p:cNvGrpSpPr>
            <a:grpSpLocks/>
          </p:cNvGrpSpPr>
          <p:nvPr/>
        </p:nvGrpSpPr>
        <p:grpSpPr bwMode="auto">
          <a:xfrm rot="-3775635">
            <a:off x="3124200" y="533400"/>
            <a:ext cx="5562600" cy="5562600"/>
            <a:chOff x="912" y="1104"/>
            <a:chExt cx="2112" cy="2112"/>
          </a:xfrm>
        </p:grpSpPr>
        <p:sp>
          <p:nvSpPr>
            <p:cNvPr id="13324" name="AutoShape 4"/>
            <p:cNvSpPr>
              <a:spLocks noChangeArrowheads="1"/>
            </p:cNvSpPr>
            <p:nvPr/>
          </p:nvSpPr>
          <p:spPr bwMode="auto">
            <a:xfrm>
              <a:off x="912" y="1104"/>
              <a:ext cx="2112" cy="2112"/>
            </a:xfrm>
            <a:custGeom>
              <a:avLst/>
              <a:gdLst>
                <a:gd name="T0" fmla="*/ 1056 w 21600"/>
                <a:gd name="T1" fmla="*/ 0 h 21600"/>
                <a:gd name="T2" fmla="*/ 309 w 21600"/>
                <a:gd name="T3" fmla="*/ 309 h 21600"/>
                <a:gd name="T4" fmla="*/ 0 w 21600"/>
                <a:gd name="T5" fmla="*/ 1056 h 21600"/>
                <a:gd name="T6" fmla="*/ 309 w 21600"/>
                <a:gd name="T7" fmla="*/ 1803 h 21600"/>
                <a:gd name="T8" fmla="*/ 1056 w 21600"/>
                <a:gd name="T9" fmla="*/ 2112 h 21600"/>
                <a:gd name="T10" fmla="*/ 1803 w 21600"/>
                <a:gd name="T11" fmla="*/ 1803 h 21600"/>
                <a:gd name="T12" fmla="*/ 2112 w 21600"/>
                <a:gd name="T13" fmla="*/ 1056 h 21600"/>
                <a:gd name="T14" fmla="*/ 1803 w 21600"/>
                <a:gd name="T15" fmla="*/ 309 h 21600"/>
                <a:gd name="T16" fmla="*/ 0 60000 65536"/>
                <a:gd name="T17" fmla="*/ 0 60000 65536"/>
                <a:gd name="T18" fmla="*/ 0 60000 65536"/>
                <a:gd name="T19" fmla="*/ 0 60000 65536"/>
                <a:gd name="T20" fmla="*/ 0 60000 65536"/>
                <a:gd name="T21" fmla="*/ 0 60000 65536"/>
                <a:gd name="T22" fmla="*/ 0 60000 65536"/>
                <a:gd name="T23" fmla="*/ 0 60000 65536"/>
                <a:gd name="T24" fmla="*/ 3160 w 21600"/>
                <a:gd name="T25" fmla="*/ 3160 h 21600"/>
                <a:gd name="T26" fmla="*/ 18440 w 21600"/>
                <a:gd name="T27" fmla="*/ 1844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751" y="10800"/>
                  </a:moveTo>
                  <a:cubicBezTo>
                    <a:pt x="2751" y="15245"/>
                    <a:pt x="6355" y="18849"/>
                    <a:pt x="10800" y="18849"/>
                  </a:cubicBezTo>
                  <a:cubicBezTo>
                    <a:pt x="15245" y="18849"/>
                    <a:pt x="18849" y="15245"/>
                    <a:pt x="18849" y="10800"/>
                  </a:cubicBezTo>
                  <a:cubicBezTo>
                    <a:pt x="18849" y="6355"/>
                    <a:pt x="15245" y="2751"/>
                    <a:pt x="10800" y="2751"/>
                  </a:cubicBezTo>
                  <a:cubicBezTo>
                    <a:pt x="6355" y="2751"/>
                    <a:pt x="2751" y="6355"/>
                    <a:pt x="2751" y="10800"/>
                  </a:cubicBezTo>
                  <a:close/>
                </a:path>
              </a:pathLst>
            </a:custGeom>
            <a:gradFill rotWithShape="1">
              <a:gsLst>
                <a:gs pos="0">
                  <a:srgbClr val="00CCFF"/>
                </a:gs>
                <a:gs pos="100000">
                  <a:srgbClr val="CCFFFF"/>
                </a:gs>
              </a:gsLst>
              <a:path path="rect">
                <a:fillToRect l="50000" t="50000" r="50000" b="50000"/>
              </a:path>
            </a:gradFill>
            <a:ln w="28575">
              <a:solidFill>
                <a:schemeClr val="hlink"/>
              </a:solidFill>
              <a:round/>
              <a:headEnd/>
              <a:tailEnd/>
            </a:ln>
            <a:effectLst>
              <a:outerShdw dist="107763" dir="8100000" algn="ctr" rotWithShape="0">
                <a:schemeClr val="bg2">
                  <a:alpha val="50000"/>
                </a:schemeClr>
              </a:outerShdw>
            </a:effectLst>
          </p:spPr>
          <p:txBody>
            <a:bodyPr wrap="none" anchor="ctr"/>
            <a:lstStyle/>
            <a:p>
              <a:endParaRPr lang="vi-VN"/>
            </a:p>
          </p:txBody>
        </p:sp>
        <p:sp>
          <p:nvSpPr>
            <p:cNvPr id="13325" name="Oval 5"/>
            <p:cNvSpPr>
              <a:spLocks noChangeArrowheads="1"/>
            </p:cNvSpPr>
            <p:nvPr/>
          </p:nvSpPr>
          <p:spPr bwMode="auto">
            <a:xfrm>
              <a:off x="1172" y="1372"/>
              <a:ext cx="1584" cy="158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sp>
          <p:nvSpPr>
            <p:cNvPr id="13326" name="Line 6"/>
            <p:cNvSpPr>
              <a:spLocks noChangeShapeType="1"/>
            </p:cNvSpPr>
            <p:nvPr/>
          </p:nvSpPr>
          <p:spPr bwMode="auto">
            <a:xfrm>
              <a:off x="1968" y="1584"/>
              <a:ext cx="0" cy="4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3327" name="Line 7"/>
            <p:cNvSpPr>
              <a:spLocks noChangeShapeType="1"/>
            </p:cNvSpPr>
            <p:nvPr/>
          </p:nvSpPr>
          <p:spPr bwMode="auto">
            <a:xfrm>
              <a:off x="1968" y="2352"/>
              <a:ext cx="0" cy="4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3328" name="Line 8"/>
            <p:cNvSpPr>
              <a:spLocks noChangeShapeType="1"/>
            </p:cNvSpPr>
            <p:nvPr/>
          </p:nvSpPr>
          <p:spPr bwMode="auto">
            <a:xfrm>
              <a:off x="1344" y="2160"/>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3329" name="Line 9"/>
            <p:cNvSpPr>
              <a:spLocks noChangeShapeType="1"/>
            </p:cNvSpPr>
            <p:nvPr/>
          </p:nvSpPr>
          <p:spPr bwMode="auto">
            <a:xfrm>
              <a:off x="2208" y="2160"/>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3330" name="Line 10"/>
            <p:cNvSpPr>
              <a:spLocks noChangeShapeType="1"/>
            </p:cNvSpPr>
            <p:nvPr/>
          </p:nvSpPr>
          <p:spPr bwMode="auto">
            <a:xfrm>
              <a:off x="1536" y="1776"/>
              <a:ext cx="288"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3331" name="Line 11"/>
            <p:cNvSpPr>
              <a:spLocks noChangeShapeType="1"/>
            </p:cNvSpPr>
            <p:nvPr/>
          </p:nvSpPr>
          <p:spPr bwMode="auto">
            <a:xfrm>
              <a:off x="2112" y="2304"/>
              <a:ext cx="288"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3332" name="Line 12"/>
            <p:cNvSpPr>
              <a:spLocks noChangeShapeType="1"/>
            </p:cNvSpPr>
            <p:nvPr/>
          </p:nvSpPr>
          <p:spPr bwMode="auto">
            <a:xfrm flipH="1">
              <a:off x="2112" y="1776"/>
              <a:ext cx="288"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3333" name="Line 13"/>
            <p:cNvSpPr>
              <a:spLocks noChangeShapeType="1"/>
            </p:cNvSpPr>
            <p:nvPr/>
          </p:nvSpPr>
          <p:spPr bwMode="auto">
            <a:xfrm flipH="1">
              <a:off x="1536" y="2304"/>
              <a:ext cx="288"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3334" name="Line 14"/>
            <p:cNvSpPr>
              <a:spLocks noChangeShapeType="1"/>
            </p:cNvSpPr>
            <p:nvPr/>
          </p:nvSpPr>
          <p:spPr bwMode="auto">
            <a:xfrm>
              <a:off x="1968" y="126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3335" name="Line 15"/>
            <p:cNvSpPr>
              <a:spLocks noChangeShapeType="1"/>
            </p:cNvSpPr>
            <p:nvPr/>
          </p:nvSpPr>
          <p:spPr bwMode="auto">
            <a:xfrm>
              <a:off x="1296" y="1556"/>
              <a:ext cx="84" cy="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3336" name="Line 16"/>
            <p:cNvSpPr>
              <a:spLocks noChangeShapeType="1"/>
            </p:cNvSpPr>
            <p:nvPr/>
          </p:nvSpPr>
          <p:spPr bwMode="auto">
            <a:xfrm>
              <a:off x="1968" y="295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3337" name="Line 17"/>
            <p:cNvSpPr>
              <a:spLocks noChangeShapeType="1"/>
            </p:cNvSpPr>
            <p:nvPr/>
          </p:nvSpPr>
          <p:spPr bwMode="auto">
            <a:xfrm>
              <a:off x="2516" y="2716"/>
              <a:ext cx="84" cy="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3338" name="Line 18"/>
            <p:cNvSpPr>
              <a:spLocks noChangeShapeType="1"/>
            </p:cNvSpPr>
            <p:nvPr/>
          </p:nvSpPr>
          <p:spPr bwMode="auto">
            <a:xfrm>
              <a:off x="1066" y="2160"/>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3339" name="Line 19"/>
            <p:cNvSpPr>
              <a:spLocks noChangeShapeType="1"/>
            </p:cNvSpPr>
            <p:nvPr/>
          </p:nvSpPr>
          <p:spPr bwMode="auto">
            <a:xfrm>
              <a:off x="2754" y="2160"/>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3340" name="Line 20"/>
            <p:cNvSpPr>
              <a:spLocks noChangeShapeType="1"/>
            </p:cNvSpPr>
            <p:nvPr/>
          </p:nvSpPr>
          <p:spPr bwMode="auto">
            <a:xfrm flipV="1">
              <a:off x="2554" y="153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3341" name="Line 21"/>
            <p:cNvSpPr>
              <a:spLocks noChangeShapeType="1"/>
            </p:cNvSpPr>
            <p:nvPr/>
          </p:nvSpPr>
          <p:spPr bwMode="auto">
            <a:xfrm flipV="1">
              <a:off x="1286" y="2688"/>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3342" name="Text Box 22"/>
            <p:cNvSpPr txBox="1">
              <a:spLocks noChangeArrowheads="1"/>
            </p:cNvSpPr>
            <p:nvPr/>
          </p:nvSpPr>
          <p:spPr bwMode="auto">
            <a:xfrm rot="-2853481">
              <a:off x="1078" y="1406"/>
              <a:ext cx="288" cy="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en-US" altLang="vi-VN" b="1"/>
                <a:t>90</a:t>
              </a:r>
            </a:p>
          </p:txBody>
        </p:sp>
        <p:sp>
          <p:nvSpPr>
            <p:cNvPr id="13343" name="Text Box 23"/>
            <p:cNvSpPr txBox="1">
              <a:spLocks noChangeArrowheads="1"/>
            </p:cNvSpPr>
            <p:nvPr/>
          </p:nvSpPr>
          <p:spPr bwMode="auto">
            <a:xfrm rot="2734665">
              <a:off x="2550" y="1444"/>
              <a:ext cx="384" cy="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en-US" altLang="vi-VN" b="1"/>
                <a:t>180</a:t>
              </a:r>
            </a:p>
          </p:txBody>
        </p:sp>
        <p:sp>
          <p:nvSpPr>
            <p:cNvPr id="13344" name="Text Box 24"/>
            <p:cNvSpPr txBox="1">
              <a:spLocks noChangeArrowheads="1"/>
            </p:cNvSpPr>
            <p:nvPr/>
          </p:nvSpPr>
          <p:spPr bwMode="auto">
            <a:xfrm rot="-7528273">
              <a:off x="1038" y="2792"/>
              <a:ext cx="288" cy="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b="1"/>
                <a:t>0</a:t>
              </a:r>
            </a:p>
          </p:txBody>
        </p:sp>
        <p:sp>
          <p:nvSpPr>
            <p:cNvPr id="13345" name="Text Box 25"/>
            <p:cNvSpPr txBox="1">
              <a:spLocks noChangeArrowheads="1"/>
            </p:cNvSpPr>
            <p:nvPr/>
          </p:nvSpPr>
          <p:spPr bwMode="auto">
            <a:xfrm rot="8050769">
              <a:off x="2444" y="2822"/>
              <a:ext cx="480" cy="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b="1"/>
                <a:t>270</a:t>
              </a:r>
            </a:p>
          </p:txBody>
        </p:sp>
        <p:sp>
          <p:nvSpPr>
            <p:cNvPr id="13346" name="Text Box 26"/>
            <p:cNvSpPr txBox="1">
              <a:spLocks noChangeArrowheads="1"/>
            </p:cNvSpPr>
            <p:nvPr/>
          </p:nvSpPr>
          <p:spPr bwMode="auto">
            <a:xfrm rot="-2990640">
              <a:off x="1210" y="1599"/>
              <a:ext cx="433" cy="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000" b="1"/>
                <a:t>Đ</a:t>
              </a:r>
            </a:p>
          </p:txBody>
        </p:sp>
        <p:sp>
          <p:nvSpPr>
            <p:cNvPr id="13347" name="Text Box 27"/>
            <p:cNvSpPr txBox="1">
              <a:spLocks noChangeArrowheads="1"/>
            </p:cNvSpPr>
            <p:nvPr/>
          </p:nvSpPr>
          <p:spPr bwMode="auto">
            <a:xfrm rot="8277924">
              <a:off x="2299" y="2623"/>
              <a:ext cx="384" cy="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000" b="1"/>
                <a:t>T</a:t>
              </a:r>
            </a:p>
          </p:txBody>
        </p:sp>
        <p:sp>
          <p:nvSpPr>
            <p:cNvPr id="13348" name="Text Box 28"/>
            <p:cNvSpPr txBox="1">
              <a:spLocks noChangeArrowheads="1"/>
            </p:cNvSpPr>
            <p:nvPr/>
          </p:nvSpPr>
          <p:spPr bwMode="auto">
            <a:xfrm rot="-7865970">
              <a:off x="1216" y="2572"/>
              <a:ext cx="432" cy="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000" b="1"/>
                <a:t>B</a:t>
              </a:r>
            </a:p>
          </p:txBody>
        </p:sp>
        <p:sp>
          <p:nvSpPr>
            <p:cNvPr id="13349" name="Text Box 29"/>
            <p:cNvSpPr txBox="1">
              <a:spLocks noChangeArrowheads="1"/>
            </p:cNvSpPr>
            <p:nvPr/>
          </p:nvSpPr>
          <p:spPr bwMode="auto">
            <a:xfrm rot="3126758">
              <a:off x="2357" y="1689"/>
              <a:ext cx="432" cy="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en-US" altLang="vi-VN" sz="2000" b="1"/>
                <a:t>N</a:t>
              </a:r>
            </a:p>
          </p:txBody>
        </p:sp>
      </p:grpSp>
      <p:grpSp>
        <p:nvGrpSpPr>
          <p:cNvPr id="57374" name="Group 30"/>
          <p:cNvGrpSpPr>
            <a:grpSpLocks/>
          </p:cNvGrpSpPr>
          <p:nvPr/>
        </p:nvGrpSpPr>
        <p:grpSpPr bwMode="auto">
          <a:xfrm rot="8710170">
            <a:off x="4191001" y="3124201"/>
            <a:ext cx="3471863" cy="333375"/>
            <a:chOff x="1304" y="2112"/>
            <a:chExt cx="1318" cy="127"/>
          </a:xfrm>
        </p:grpSpPr>
        <p:grpSp>
          <p:nvGrpSpPr>
            <p:cNvPr id="13320" name="Group 31"/>
            <p:cNvGrpSpPr>
              <a:grpSpLocks/>
            </p:cNvGrpSpPr>
            <p:nvPr/>
          </p:nvGrpSpPr>
          <p:grpSpPr bwMode="auto">
            <a:xfrm rot="19567430" flipV="1">
              <a:off x="1304" y="2112"/>
              <a:ext cx="1318" cy="127"/>
              <a:chOff x="240" y="3264"/>
              <a:chExt cx="2486" cy="240"/>
            </a:xfrm>
          </p:grpSpPr>
          <p:sp>
            <p:nvSpPr>
              <p:cNvPr id="13322" name="AutoShape 32"/>
              <p:cNvSpPr>
                <a:spLocks noChangeArrowheads="1"/>
              </p:cNvSpPr>
              <p:nvPr/>
            </p:nvSpPr>
            <p:spPr bwMode="auto">
              <a:xfrm>
                <a:off x="240" y="3264"/>
                <a:ext cx="1296" cy="240"/>
              </a:xfrm>
              <a:prstGeom prst="triangle">
                <a:avLst>
                  <a:gd name="adj" fmla="val 92208"/>
                </a:avLst>
              </a:prstGeom>
              <a:solidFill>
                <a:srgbClr val="BF0D1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sp>
            <p:nvSpPr>
              <p:cNvPr id="13323" name="AutoShape 33"/>
              <p:cNvSpPr>
                <a:spLocks noChangeArrowheads="1"/>
              </p:cNvSpPr>
              <p:nvPr/>
            </p:nvSpPr>
            <p:spPr bwMode="auto">
              <a:xfrm flipH="1" flipV="1">
                <a:off x="1430" y="3264"/>
                <a:ext cx="1296" cy="240"/>
              </a:xfrm>
              <a:prstGeom prst="triangle">
                <a:avLst>
                  <a:gd name="adj" fmla="val 92208"/>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grpSp>
        <p:sp>
          <p:nvSpPr>
            <p:cNvPr id="13321" name="Oval 34"/>
            <p:cNvSpPr>
              <a:spLocks noChangeArrowheads="1"/>
            </p:cNvSpPr>
            <p:nvPr/>
          </p:nvSpPr>
          <p:spPr bwMode="auto">
            <a:xfrm>
              <a:off x="1920" y="2122"/>
              <a:ext cx="96" cy="96"/>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grpSp>
      <p:sp>
        <p:nvSpPr>
          <p:cNvPr id="13317" name="AutoShape 35">
            <a:hlinkClick r:id="rId3" action="ppaction://hlinksldjump"/>
          </p:cNvPr>
          <p:cNvSpPr>
            <a:spLocks noChangeArrowheads="1"/>
          </p:cNvSpPr>
          <p:nvPr/>
        </p:nvSpPr>
        <p:spPr bwMode="auto">
          <a:xfrm>
            <a:off x="9296400" y="6172200"/>
            <a:ext cx="1143000" cy="304800"/>
          </a:xfrm>
          <a:custGeom>
            <a:avLst/>
            <a:gdLst>
              <a:gd name="T0" fmla="*/ 857250 w 21600"/>
              <a:gd name="T1" fmla="*/ 0 h 21600"/>
              <a:gd name="T2" fmla="*/ 0 w 21600"/>
              <a:gd name="T3" fmla="*/ 152400 h 21600"/>
              <a:gd name="T4" fmla="*/ 857250 w 21600"/>
              <a:gd name="T5" fmla="*/ 304800 h 21600"/>
              <a:gd name="T6" fmla="*/ 1143000 w 21600"/>
              <a:gd name="T7" fmla="*/ 1524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66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57380" name="AutoShape 36"/>
          <p:cNvSpPr>
            <a:spLocks noChangeArrowheads="1"/>
          </p:cNvSpPr>
          <p:nvPr/>
        </p:nvSpPr>
        <p:spPr bwMode="auto">
          <a:xfrm rot="10800000">
            <a:off x="4800600" y="3138488"/>
            <a:ext cx="838200" cy="152400"/>
          </a:xfrm>
          <a:prstGeom prst="notchedRightArrow">
            <a:avLst>
              <a:gd name="adj1" fmla="val 50000"/>
              <a:gd name="adj2" fmla="val 137500"/>
            </a:avLst>
          </a:prstGeom>
          <a:solidFill>
            <a:srgbClr val="FF0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a:latin typeface=".VnTime" panose="020B7200000000000000" pitchFamily="34" charset="0"/>
              </a:rPr>
              <a:t>00</a:t>
            </a:r>
          </a:p>
        </p:txBody>
      </p:sp>
      <p:sp>
        <p:nvSpPr>
          <p:cNvPr id="13319" name="Text Box 37">
            <a:hlinkClick r:id="rId3" action="ppaction://hlinksldjump"/>
          </p:cNvPr>
          <p:cNvSpPr txBox="1">
            <a:spLocks noChangeArrowheads="1"/>
          </p:cNvSpPr>
          <p:nvPr/>
        </p:nvSpPr>
        <p:spPr bwMode="auto">
          <a:xfrm>
            <a:off x="2286000" y="228600"/>
            <a:ext cx="1295400" cy="293688"/>
          </a:xfrm>
          <a:prstGeom prst="rect">
            <a:avLst/>
          </a:prstGeom>
          <a:solidFill>
            <a:srgbClr val="FF0000"/>
          </a:solidFill>
          <a:ln w="952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5000"/>
              </a:lnSpc>
              <a:spcBef>
                <a:spcPct val="50000"/>
              </a:spcBef>
            </a:pPr>
            <a:r>
              <a:rPr lang="en-US" altLang="vi-VN" sz="2200">
                <a:solidFill>
                  <a:schemeClr val="bg1"/>
                </a:solidFill>
                <a:latin typeface=".VnTime" panose="020B7200000000000000" pitchFamily="34" charset="0"/>
                <a:hlinkClick r:id="rId4" action="ppaction://hlinksldjump"/>
              </a:rPr>
              <a:t>Gi¶i</a:t>
            </a:r>
            <a:r>
              <a:rPr lang="en-US" altLang="vi-VN" sz="2200">
                <a:solidFill>
                  <a:schemeClr val="bg1"/>
                </a:solidFill>
                <a:latin typeface=".VnTime" panose="020B7200000000000000" pitchFamily="34" charset="0"/>
              </a:rPr>
              <a:t> thÝch</a:t>
            </a:r>
            <a:endParaRPr lang="vi-VN" altLang="vi-VN" sz="2200">
              <a:solidFill>
                <a:schemeClr val="bg1"/>
              </a:solidFill>
              <a:latin typeface=".VnTime" panose="020B7200000000000000" pitchFamily="34" charset="0"/>
            </a:endParaRPr>
          </a:p>
        </p:txBody>
      </p:sp>
    </p:spTree>
    <p:extLst>
      <p:ext uri="{BB962C8B-B14F-4D97-AF65-F5344CB8AC3E}">
        <p14:creationId xmlns:p14="http://schemas.microsoft.com/office/powerpoint/2010/main" val="40809216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3000" fill="hold" nodeType="withEffect">
                                  <p:stCondLst>
                                    <p:cond delay="0"/>
                                  </p:stCondLst>
                                  <p:childTnLst>
                                    <p:animRot by="21600000">
                                      <p:cBhvr>
                                        <p:cTn id="6" dur="2000" fill="hold"/>
                                        <p:tgtEl>
                                          <p:spTgt spid="57374"/>
                                        </p:tgtEl>
                                        <p:attrNameLst>
                                          <p:attrName>r</p:attrName>
                                        </p:attrNameLst>
                                      </p:cBhvr>
                                    </p:animRot>
                                  </p:childTnLst>
                                </p:cTn>
                              </p:par>
                            </p:childTnLst>
                          </p:cTn>
                        </p:par>
                        <p:par>
                          <p:cTn id="7" fill="hold" nodeType="afterGroup">
                            <p:stCondLst>
                              <p:cond delay="6000"/>
                            </p:stCondLst>
                            <p:childTnLst>
                              <p:par>
                                <p:cTn id="8" presetID="8" presetClass="emph" presetSubtype="0" repeatCount="3000" accel="50000" decel="50000" autoRev="1" fill="hold" nodeType="afterEffect">
                                  <p:stCondLst>
                                    <p:cond delay="0"/>
                                  </p:stCondLst>
                                  <p:childTnLst>
                                    <p:animRot by="3000000">
                                      <p:cBhvr>
                                        <p:cTn id="9" dur="1000" fill="hold"/>
                                        <p:tgtEl>
                                          <p:spTgt spid="57374"/>
                                        </p:tgtEl>
                                        <p:attrNameLst>
                                          <p:attrName>r</p:attrName>
                                        </p:attrNameLst>
                                      </p:cBhvr>
                                    </p:animRot>
                                  </p:childTnLst>
                                </p:cTn>
                              </p:par>
                            </p:childTnLst>
                          </p:cTn>
                        </p:par>
                        <p:par>
                          <p:cTn id="10" fill="hold" nodeType="afterGroup">
                            <p:stCondLst>
                              <p:cond delay="12000"/>
                            </p:stCondLst>
                            <p:childTnLst>
                              <p:par>
                                <p:cTn id="11" presetID="8" presetClass="emph" presetSubtype="0" repeatCount="2000" accel="50000" decel="50000" autoRev="1" fill="hold" nodeType="afterEffect">
                                  <p:stCondLst>
                                    <p:cond delay="0"/>
                                  </p:stCondLst>
                                  <p:childTnLst>
                                    <p:animRot by="600000">
                                      <p:cBhvr>
                                        <p:cTn id="12" dur="2000" fill="hold"/>
                                        <p:tgtEl>
                                          <p:spTgt spid="57374"/>
                                        </p:tgtEl>
                                        <p:attrNameLst>
                                          <p:attrName>r</p:attrName>
                                        </p:attrNameLst>
                                      </p:cBhvr>
                                    </p:animRo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mph" presetSubtype="0" fill="hold" nodeType="clickEffect">
                                  <p:stCondLst>
                                    <p:cond delay="0"/>
                                  </p:stCondLst>
                                  <p:childTnLst>
                                    <p:animRot by="13440000">
                                      <p:cBhvr>
                                        <p:cTn id="16" dur="2000" fill="hold"/>
                                        <p:tgtEl>
                                          <p:spTgt spid="57347"/>
                                        </p:tgtEl>
                                        <p:attrNameLst>
                                          <p:attrName>r</p:attrName>
                                        </p:attrNameLst>
                                      </p:cBhvr>
                                    </p:animRo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repeatCount="5000" fill="hold" grpId="0" nodeType="clickEffect">
                                  <p:stCondLst>
                                    <p:cond delay="0"/>
                                  </p:stCondLst>
                                  <p:childTnLst>
                                    <p:set>
                                      <p:cBhvr>
                                        <p:cTn id="20" dur="1" fill="hold">
                                          <p:stCondLst>
                                            <p:cond delay="0"/>
                                          </p:stCondLst>
                                        </p:cTn>
                                        <p:tgtEl>
                                          <p:spTgt spid="57380"/>
                                        </p:tgtEl>
                                        <p:attrNameLst>
                                          <p:attrName>style.visibility</p:attrName>
                                        </p:attrNameLst>
                                      </p:cBhvr>
                                      <p:to>
                                        <p:strVal val="visible"/>
                                      </p:to>
                                    </p:set>
                                    <p:animEffect transition="in" filter="wipe(down)">
                                      <p:cBhvr>
                                        <p:cTn id="21" dur="500"/>
                                        <p:tgtEl>
                                          <p:spTgt spid="57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8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0" name="Text Box 14"/>
          <p:cNvSpPr txBox="1">
            <a:spLocks noChangeArrowheads="1"/>
          </p:cNvSpPr>
          <p:nvPr/>
        </p:nvSpPr>
        <p:spPr bwMode="auto">
          <a:xfrm>
            <a:off x="1954608" y="642670"/>
            <a:ext cx="8742067" cy="461665"/>
          </a:xfrm>
          <a:prstGeom prst="rect">
            <a:avLst/>
          </a:prstGeom>
          <a:noFill/>
          <a:ln w="9525">
            <a:solidFill>
              <a:schemeClr val="bg1"/>
            </a:solidFill>
            <a:miter lim="800000"/>
            <a:headEnd/>
            <a:tailEnd/>
          </a:ln>
          <a:effec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400" b="1" i="1" dirty="0">
                <a:solidFill>
                  <a:srgbClr val="FF0000"/>
                </a:solidFill>
                <a:latin typeface="Times New Roman" panose="02020603050405020304" pitchFamily="18" charset="0"/>
                <a:cs typeface="Times New Roman" panose="02020603050405020304" pitchFamily="18" charset="0"/>
              </a:rPr>
              <a:t>C8: </a:t>
            </a:r>
            <a:r>
              <a:rPr lang="en-US" altLang="vi-VN" sz="2400" b="1" i="1" dirty="0">
                <a:latin typeface="Times New Roman" panose="02020603050405020304" pitchFamily="18" charset="0"/>
                <a:cs typeface="Times New Roman" panose="02020603050405020304" pitchFamily="18" charset="0"/>
              </a:rPr>
              <a:t>Xác định tên từ cực của thanh nam châm trên hình 21.5.</a:t>
            </a:r>
          </a:p>
        </p:txBody>
      </p:sp>
      <p:sp>
        <p:nvSpPr>
          <p:cNvPr id="14354" name="Line 18"/>
          <p:cNvSpPr>
            <a:spLocks noChangeShapeType="1"/>
          </p:cNvSpPr>
          <p:nvPr/>
        </p:nvSpPr>
        <p:spPr bwMode="auto">
          <a:xfrm>
            <a:off x="3745173" y="1881117"/>
            <a:ext cx="0" cy="990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14392" name="Group 56"/>
          <p:cNvGrpSpPr>
            <a:grpSpLocks/>
          </p:cNvGrpSpPr>
          <p:nvPr/>
        </p:nvGrpSpPr>
        <p:grpSpPr bwMode="auto">
          <a:xfrm>
            <a:off x="3440373" y="1804917"/>
            <a:ext cx="609600" cy="76200"/>
            <a:chOff x="2226" y="2544"/>
            <a:chExt cx="384" cy="48"/>
          </a:xfrm>
        </p:grpSpPr>
        <p:sp>
          <p:nvSpPr>
            <p:cNvPr id="14371" name="Line 19"/>
            <p:cNvSpPr>
              <a:spLocks noChangeShapeType="1"/>
            </p:cNvSpPr>
            <p:nvPr/>
          </p:nvSpPr>
          <p:spPr bwMode="auto">
            <a:xfrm>
              <a:off x="2226" y="2592"/>
              <a:ext cx="38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372" name="Line 20"/>
            <p:cNvSpPr>
              <a:spLocks noChangeShapeType="1"/>
            </p:cNvSpPr>
            <p:nvPr/>
          </p:nvSpPr>
          <p:spPr bwMode="auto">
            <a:xfrm flipH="1">
              <a:off x="2226" y="2544"/>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373" name="Line 21"/>
            <p:cNvSpPr>
              <a:spLocks noChangeShapeType="1"/>
            </p:cNvSpPr>
            <p:nvPr/>
          </p:nvSpPr>
          <p:spPr bwMode="auto">
            <a:xfrm flipH="1">
              <a:off x="2274" y="2544"/>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374" name="Line 22"/>
            <p:cNvSpPr>
              <a:spLocks noChangeShapeType="1"/>
            </p:cNvSpPr>
            <p:nvPr/>
          </p:nvSpPr>
          <p:spPr bwMode="auto">
            <a:xfrm flipH="1">
              <a:off x="2322" y="2544"/>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375" name="Line 23"/>
            <p:cNvSpPr>
              <a:spLocks noChangeShapeType="1"/>
            </p:cNvSpPr>
            <p:nvPr/>
          </p:nvSpPr>
          <p:spPr bwMode="auto">
            <a:xfrm flipH="1">
              <a:off x="2370" y="2544"/>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376" name="Line 24"/>
            <p:cNvSpPr>
              <a:spLocks noChangeShapeType="1"/>
            </p:cNvSpPr>
            <p:nvPr/>
          </p:nvSpPr>
          <p:spPr bwMode="auto">
            <a:xfrm flipH="1">
              <a:off x="2418" y="2544"/>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377" name="Line 25"/>
            <p:cNvSpPr>
              <a:spLocks noChangeShapeType="1"/>
            </p:cNvSpPr>
            <p:nvPr/>
          </p:nvSpPr>
          <p:spPr bwMode="auto">
            <a:xfrm flipH="1">
              <a:off x="2466" y="2544"/>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378" name="Line 26"/>
            <p:cNvSpPr>
              <a:spLocks noChangeShapeType="1"/>
            </p:cNvSpPr>
            <p:nvPr/>
          </p:nvSpPr>
          <p:spPr bwMode="auto">
            <a:xfrm flipH="1">
              <a:off x="2514" y="2544"/>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379" name="Line 27"/>
            <p:cNvSpPr>
              <a:spLocks noChangeShapeType="1"/>
            </p:cNvSpPr>
            <p:nvPr/>
          </p:nvSpPr>
          <p:spPr bwMode="auto">
            <a:xfrm flipH="1">
              <a:off x="2562" y="2544"/>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14389" name="Group 53"/>
          <p:cNvGrpSpPr>
            <a:grpSpLocks/>
          </p:cNvGrpSpPr>
          <p:nvPr/>
        </p:nvGrpSpPr>
        <p:grpSpPr bwMode="auto">
          <a:xfrm>
            <a:off x="2678373" y="2795517"/>
            <a:ext cx="2178050" cy="382588"/>
            <a:chOff x="1776" y="3158"/>
            <a:chExt cx="1372" cy="241"/>
          </a:xfrm>
        </p:grpSpPr>
        <p:sp>
          <p:nvSpPr>
            <p:cNvPr id="14367" name="Rectangle 16"/>
            <p:cNvSpPr>
              <a:spLocks noChangeArrowheads="1"/>
            </p:cNvSpPr>
            <p:nvPr/>
          </p:nvSpPr>
          <p:spPr bwMode="auto">
            <a:xfrm>
              <a:off x="1784" y="3216"/>
              <a:ext cx="624" cy="144"/>
            </a:xfrm>
            <a:prstGeom prst="rect">
              <a:avLst/>
            </a:prstGeom>
            <a:solidFill>
              <a:srgbClr val="FF3300"/>
            </a:solidFill>
            <a:ln w="9525">
              <a:miter lim="800000"/>
              <a:headEnd/>
              <a:tailEnd/>
            </a:ln>
            <a:effectLst/>
            <a:scene3d>
              <a:camera prst="legacyObliqueTopRight"/>
              <a:lightRig rig="legacyFlat3" dir="b"/>
            </a:scene3d>
            <a:sp3d extrusionH="100000" prstMaterial="legacyMatte">
              <a:bevelT w="13500" h="13500" prst="angle"/>
              <a:bevelB w="13500" h="13500" prst="angle"/>
              <a:extrusionClr>
                <a:srgbClr val="FF3300"/>
              </a:extrusionClr>
              <a:contourClr>
                <a:srgbClr val="FF33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sp>
          <p:nvSpPr>
            <p:cNvPr id="14368" name="Rectangle 17"/>
            <p:cNvSpPr>
              <a:spLocks noChangeArrowheads="1"/>
            </p:cNvSpPr>
            <p:nvPr/>
          </p:nvSpPr>
          <p:spPr bwMode="auto">
            <a:xfrm>
              <a:off x="2408" y="3216"/>
              <a:ext cx="624" cy="144"/>
            </a:xfrm>
            <a:prstGeom prst="rect">
              <a:avLst/>
            </a:prstGeom>
            <a:solidFill>
              <a:srgbClr val="3333FF"/>
            </a:solidFill>
            <a:ln w="9525">
              <a:miter lim="800000"/>
              <a:headEnd/>
              <a:tailEnd/>
            </a:ln>
            <a:effectLst/>
            <a:scene3d>
              <a:camera prst="legacyObliqueTopRight"/>
              <a:lightRig rig="legacyFlat3" dir="b"/>
            </a:scene3d>
            <a:sp3d extrusionH="100000" prstMaterial="legacyMatte">
              <a:bevelT w="13500" h="13500" prst="angle"/>
              <a:bevelB w="13500" h="13500" prst="angle"/>
              <a:extrusionClr>
                <a:srgbClr val="3333FF"/>
              </a:extrusionClr>
              <a:contourClr>
                <a:srgbClr val="3333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sp>
          <p:nvSpPr>
            <p:cNvPr id="14369" name="Text Box 29"/>
            <p:cNvSpPr txBox="1">
              <a:spLocks noChangeArrowheads="1"/>
            </p:cNvSpPr>
            <p:nvPr/>
          </p:nvSpPr>
          <p:spPr bwMode="auto">
            <a:xfrm>
              <a:off x="2812" y="3158"/>
              <a:ext cx="3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en-US" altLang="vi-VN" b="1">
                  <a:solidFill>
                    <a:schemeClr val="bg1"/>
                  </a:solidFill>
                </a:rPr>
                <a:t>S</a:t>
              </a:r>
            </a:p>
          </p:txBody>
        </p:sp>
        <p:sp>
          <p:nvSpPr>
            <p:cNvPr id="14370" name="Text Box 30"/>
            <p:cNvSpPr txBox="1">
              <a:spLocks noChangeArrowheads="1"/>
            </p:cNvSpPr>
            <p:nvPr/>
          </p:nvSpPr>
          <p:spPr bwMode="auto">
            <a:xfrm>
              <a:off x="1776" y="3168"/>
              <a:ext cx="3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en-US" altLang="vi-VN" b="1">
                  <a:solidFill>
                    <a:schemeClr val="bg1"/>
                  </a:solidFill>
                </a:rPr>
                <a:t>N</a:t>
              </a:r>
            </a:p>
          </p:txBody>
        </p:sp>
      </p:grpSp>
      <p:grpSp>
        <p:nvGrpSpPr>
          <p:cNvPr id="14388" name="Group 52"/>
          <p:cNvGrpSpPr>
            <a:grpSpLocks/>
          </p:cNvGrpSpPr>
          <p:nvPr/>
        </p:nvGrpSpPr>
        <p:grpSpPr bwMode="auto">
          <a:xfrm>
            <a:off x="6640773" y="2947917"/>
            <a:ext cx="1957388" cy="1371600"/>
            <a:chOff x="3216" y="3216"/>
            <a:chExt cx="1233" cy="864"/>
          </a:xfrm>
        </p:grpSpPr>
        <p:grpSp>
          <p:nvGrpSpPr>
            <p:cNvPr id="2" name="Group 34"/>
            <p:cNvGrpSpPr>
              <a:grpSpLocks/>
            </p:cNvGrpSpPr>
            <p:nvPr/>
          </p:nvGrpSpPr>
          <p:grpSpPr bwMode="auto">
            <a:xfrm>
              <a:off x="3216" y="3216"/>
              <a:ext cx="1152" cy="144"/>
              <a:chOff x="3600" y="3216"/>
              <a:chExt cx="1152" cy="144"/>
            </a:xfrm>
          </p:grpSpPr>
          <p:sp>
            <p:nvSpPr>
              <p:cNvPr id="14365" name="Rectangle 32"/>
              <p:cNvSpPr>
                <a:spLocks noChangeArrowheads="1"/>
              </p:cNvSpPr>
              <p:nvPr/>
            </p:nvSpPr>
            <p:spPr bwMode="auto">
              <a:xfrm>
                <a:off x="3600" y="3216"/>
                <a:ext cx="576" cy="144"/>
              </a:xfrm>
              <a:prstGeom prst="rect">
                <a:avLst/>
              </a:prstGeom>
              <a:solidFill>
                <a:schemeClr val="accent1"/>
              </a:solidFill>
              <a:ln w="9525">
                <a:miter lim="800000"/>
                <a:headEnd/>
                <a:tailEnd/>
              </a:ln>
              <a:effectLst/>
              <a:scene3d>
                <a:camera prst="legacyObliqueTopRight"/>
                <a:lightRig rig="legacyFlat3" dir="b"/>
              </a:scene3d>
              <a:sp3d extrusionH="1000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sp>
            <p:nvSpPr>
              <p:cNvPr id="14366" name="Rectangle 33"/>
              <p:cNvSpPr>
                <a:spLocks noChangeArrowheads="1"/>
              </p:cNvSpPr>
              <p:nvPr/>
            </p:nvSpPr>
            <p:spPr bwMode="auto">
              <a:xfrm>
                <a:off x="4176" y="3216"/>
                <a:ext cx="576" cy="144"/>
              </a:xfrm>
              <a:prstGeom prst="rect">
                <a:avLst/>
              </a:prstGeom>
              <a:solidFill>
                <a:schemeClr val="accent1"/>
              </a:solidFill>
              <a:ln w="9525">
                <a:miter lim="800000"/>
                <a:headEnd/>
                <a:tailEnd/>
              </a:ln>
              <a:effectLst/>
              <a:scene3d>
                <a:camera prst="legacyObliqueTopRight"/>
                <a:lightRig rig="legacyFlat3" dir="b"/>
              </a:scene3d>
              <a:sp3d extrusionH="1000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grpSp>
        <p:sp>
          <p:nvSpPr>
            <p:cNvPr id="14351" name="AutoShape 35"/>
            <p:cNvSpPr>
              <a:spLocks noChangeArrowheads="1"/>
            </p:cNvSpPr>
            <p:nvPr/>
          </p:nvSpPr>
          <p:spPr bwMode="auto">
            <a:xfrm flipV="1">
              <a:off x="3744" y="3408"/>
              <a:ext cx="96" cy="576"/>
            </a:xfrm>
            <a:custGeom>
              <a:avLst/>
              <a:gdLst>
                <a:gd name="T0" fmla="*/ 84 w 21600"/>
                <a:gd name="T1" fmla="*/ 288 h 21600"/>
                <a:gd name="T2" fmla="*/ 48 w 21600"/>
                <a:gd name="T3" fmla="*/ 576 h 21600"/>
                <a:gd name="T4" fmla="*/ 12 w 21600"/>
                <a:gd name="T5" fmla="*/ 288 h 21600"/>
                <a:gd name="T6" fmla="*/ 48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4352" name="Line 36"/>
            <p:cNvSpPr>
              <a:spLocks noChangeShapeType="1"/>
            </p:cNvSpPr>
            <p:nvPr/>
          </p:nvSpPr>
          <p:spPr bwMode="auto">
            <a:xfrm>
              <a:off x="3790" y="3350"/>
              <a:ext cx="0"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353" name="Oval 37"/>
            <p:cNvSpPr>
              <a:spLocks noChangeArrowheads="1"/>
            </p:cNvSpPr>
            <p:nvPr/>
          </p:nvSpPr>
          <p:spPr bwMode="auto">
            <a:xfrm>
              <a:off x="3456" y="3840"/>
              <a:ext cx="624" cy="240"/>
            </a:xfrm>
            <a:prstGeom prst="ellipse">
              <a:avLst/>
            </a:prstGeom>
            <a:solidFill>
              <a:schemeClr val="bg2"/>
            </a:solidFill>
            <a:ln w="9525">
              <a:round/>
              <a:headEnd/>
              <a:tailEnd/>
            </a:ln>
            <a:effectLst/>
            <a:scene3d>
              <a:camera prst="legacyObliqueBottom"/>
              <a:lightRig rig="legacyFlat3" dir="t"/>
            </a:scene3d>
            <a:sp3d extrusionH="163500" prstMaterial="legacyMatte">
              <a:bevelT w="13500" h="13500" prst="angle"/>
              <a:bevelB w="13500" h="13500" prst="angle"/>
              <a:extrusionClr>
                <a:schemeClr val="bg1"/>
              </a:extrusionClr>
              <a:contourClr>
                <a:schemeClr val="bg2"/>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grpSp>
          <p:nvGrpSpPr>
            <p:cNvPr id="3" name="Group 40"/>
            <p:cNvGrpSpPr>
              <a:grpSpLocks/>
            </p:cNvGrpSpPr>
            <p:nvPr/>
          </p:nvGrpSpPr>
          <p:grpSpPr bwMode="auto">
            <a:xfrm rot="10629368">
              <a:off x="3696" y="3504"/>
              <a:ext cx="753" cy="368"/>
              <a:chOff x="957" y="1034"/>
              <a:chExt cx="837" cy="409"/>
            </a:xfrm>
          </p:grpSpPr>
          <p:sp>
            <p:nvSpPr>
              <p:cNvPr id="14355" name="Freeform 41"/>
              <p:cNvSpPr>
                <a:spLocks/>
              </p:cNvSpPr>
              <p:nvPr/>
            </p:nvSpPr>
            <p:spPr bwMode="auto">
              <a:xfrm>
                <a:off x="1100" y="1034"/>
                <a:ext cx="694" cy="409"/>
              </a:xfrm>
              <a:custGeom>
                <a:avLst/>
                <a:gdLst>
                  <a:gd name="T0" fmla="*/ 395 w 694"/>
                  <a:gd name="T1" fmla="*/ 307 h 409"/>
                  <a:gd name="T2" fmla="*/ 435 w 694"/>
                  <a:gd name="T3" fmla="*/ 326 h 409"/>
                  <a:gd name="T4" fmla="*/ 480 w 694"/>
                  <a:gd name="T5" fmla="*/ 336 h 409"/>
                  <a:gd name="T6" fmla="*/ 543 w 694"/>
                  <a:gd name="T7" fmla="*/ 338 h 409"/>
                  <a:gd name="T8" fmla="*/ 570 w 694"/>
                  <a:gd name="T9" fmla="*/ 365 h 409"/>
                  <a:gd name="T10" fmla="*/ 530 w 694"/>
                  <a:gd name="T11" fmla="*/ 383 h 409"/>
                  <a:gd name="T12" fmla="*/ 464 w 694"/>
                  <a:gd name="T13" fmla="*/ 409 h 409"/>
                  <a:gd name="T14" fmla="*/ 398 w 694"/>
                  <a:gd name="T15" fmla="*/ 405 h 409"/>
                  <a:gd name="T16" fmla="*/ 303 w 694"/>
                  <a:gd name="T17" fmla="*/ 395 h 409"/>
                  <a:gd name="T18" fmla="*/ 246 w 694"/>
                  <a:gd name="T19" fmla="*/ 374 h 409"/>
                  <a:gd name="T20" fmla="*/ 211 w 694"/>
                  <a:gd name="T21" fmla="*/ 364 h 409"/>
                  <a:gd name="T22" fmla="*/ 174 w 694"/>
                  <a:gd name="T23" fmla="*/ 352 h 409"/>
                  <a:gd name="T24" fmla="*/ 141 w 694"/>
                  <a:gd name="T25" fmla="*/ 345 h 409"/>
                  <a:gd name="T26" fmla="*/ 91 w 694"/>
                  <a:gd name="T27" fmla="*/ 344 h 409"/>
                  <a:gd name="T28" fmla="*/ 51 w 694"/>
                  <a:gd name="T29" fmla="*/ 351 h 409"/>
                  <a:gd name="T30" fmla="*/ 11 w 694"/>
                  <a:gd name="T31" fmla="*/ 345 h 409"/>
                  <a:gd name="T32" fmla="*/ 8 w 694"/>
                  <a:gd name="T33" fmla="*/ 328 h 409"/>
                  <a:gd name="T34" fmla="*/ 27 w 694"/>
                  <a:gd name="T35" fmla="*/ 285 h 409"/>
                  <a:gd name="T36" fmla="*/ 27 w 694"/>
                  <a:gd name="T37" fmla="*/ 223 h 409"/>
                  <a:gd name="T38" fmla="*/ 33 w 694"/>
                  <a:gd name="T39" fmla="*/ 157 h 409"/>
                  <a:gd name="T40" fmla="*/ 41 w 694"/>
                  <a:gd name="T41" fmla="*/ 122 h 409"/>
                  <a:gd name="T42" fmla="*/ 75 w 694"/>
                  <a:gd name="T43" fmla="*/ 117 h 409"/>
                  <a:gd name="T44" fmla="*/ 111 w 694"/>
                  <a:gd name="T45" fmla="*/ 125 h 409"/>
                  <a:gd name="T46" fmla="*/ 137 w 694"/>
                  <a:gd name="T47" fmla="*/ 125 h 409"/>
                  <a:gd name="T48" fmla="*/ 235 w 694"/>
                  <a:gd name="T49" fmla="*/ 74 h 409"/>
                  <a:gd name="T50" fmla="*/ 312 w 694"/>
                  <a:gd name="T51" fmla="*/ 38 h 409"/>
                  <a:gd name="T52" fmla="*/ 359 w 694"/>
                  <a:gd name="T53" fmla="*/ 25 h 409"/>
                  <a:gd name="T54" fmla="*/ 400 w 694"/>
                  <a:gd name="T55" fmla="*/ 3 h 409"/>
                  <a:gd name="T56" fmla="*/ 430 w 694"/>
                  <a:gd name="T57" fmla="*/ 3 h 409"/>
                  <a:gd name="T58" fmla="*/ 472 w 694"/>
                  <a:gd name="T59" fmla="*/ 19 h 409"/>
                  <a:gd name="T60" fmla="*/ 530 w 694"/>
                  <a:gd name="T61" fmla="*/ 50 h 409"/>
                  <a:gd name="T62" fmla="*/ 575 w 694"/>
                  <a:gd name="T63" fmla="*/ 76 h 409"/>
                  <a:gd name="T64" fmla="*/ 607 w 694"/>
                  <a:gd name="T65" fmla="*/ 88 h 409"/>
                  <a:gd name="T66" fmla="*/ 636 w 694"/>
                  <a:gd name="T67" fmla="*/ 128 h 409"/>
                  <a:gd name="T68" fmla="*/ 655 w 694"/>
                  <a:gd name="T69" fmla="*/ 155 h 409"/>
                  <a:gd name="T70" fmla="*/ 671 w 694"/>
                  <a:gd name="T71" fmla="*/ 185 h 409"/>
                  <a:gd name="T72" fmla="*/ 692 w 694"/>
                  <a:gd name="T73" fmla="*/ 247 h 409"/>
                  <a:gd name="T74" fmla="*/ 694 w 694"/>
                  <a:gd name="T75" fmla="*/ 299 h 409"/>
                  <a:gd name="T76" fmla="*/ 687 w 694"/>
                  <a:gd name="T77" fmla="*/ 328 h 409"/>
                  <a:gd name="T78" fmla="*/ 655 w 694"/>
                  <a:gd name="T79" fmla="*/ 320 h 409"/>
                  <a:gd name="T80" fmla="*/ 641 w 694"/>
                  <a:gd name="T81" fmla="*/ 293 h 409"/>
                  <a:gd name="T82" fmla="*/ 636 w 694"/>
                  <a:gd name="T83" fmla="*/ 256 h 409"/>
                  <a:gd name="T84" fmla="*/ 590 w 694"/>
                  <a:gd name="T85" fmla="*/ 207 h 409"/>
                  <a:gd name="T86" fmla="*/ 570 w 694"/>
                  <a:gd name="T87" fmla="*/ 179 h 409"/>
                  <a:gd name="T88" fmla="*/ 536 w 694"/>
                  <a:gd name="T89" fmla="*/ 176 h 409"/>
                  <a:gd name="T90" fmla="*/ 501 w 694"/>
                  <a:gd name="T91" fmla="*/ 169 h 409"/>
                  <a:gd name="T92" fmla="*/ 470 w 694"/>
                  <a:gd name="T93" fmla="*/ 175 h 409"/>
                  <a:gd name="T94" fmla="*/ 434 w 694"/>
                  <a:gd name="T95" fmla="*/ 201 h 409"/>
                  <a:gd name="T96" fmla="*/ 397 w 694"/>
                  <a:gd name="T97" fmla="*/ 236 h 409"/>
                  <a:gd name="T98" fmla="*/ 385 w 694"/>
                  <a:gd name="T99" fmla="*/ 287 h 4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94" h="409">
                    <a:moveTo>
                      <a:pt x="385" y="287"/>
                    </a:moveTo>
                    <a:lnTo>
                      <a:pt x="395" y="307"/>
                    </a:lnTo>
                    <a:lnTo>
                      <a:pt x="409" y="317"/>
                    </a:lnTo>
                    <a:lnTo>
                      <a:pt x="435" y="326"/>
                    </a:lnTo>
                    <a:lnTo>
                      <a:pt x="457" y="339"/>
                    </a:lnTo>
                    <a:lnTo>
                      <a:pt x="480" y="336"/>
                    </a:lnTo>
                    <a:lnTo>
                      <a:pt x="516" y="331"/>
                    </a:lnTo>
                    <a:lnTo>
                      <a:pt x="543" y="338"/>
                    </a:lnTo>
                    <a:lnTo>
                      <a:pt x="563" y="351"/>
                    </a:lnTo>
                    <a:lnTo>
                      <a:pt x="570" y="365"/>
                    </a:lnTo>
                    <a:lnTo>
                      <a:pt x="553" y="374"/>
                    </a:lnTo>
                    <a:lnTo>
                      <a:pt x="530" y="383"/>
                    </a:lnTo>
                    <a:lnTo>
                      <a:pt x="493" y="396"/>
                    </a:lnTo>
                    <a:lnTo>
                      <a:pt x="464" y="409"/>
                    </a:lnTo>
                    <a:lnTo>
                      <a:pt x="428" y="406"/>
                    </a:lnTo>
                    <a:lnTo>
                      <a:pt x="398" y="405"/>
                    </a:lnTo>
                    <a:lnTo>
                      <a:pt x="375" y="403"/>
                    </a:lnTo>
                    <a:lnTo>
                      <a:pt x="303" y="395"/>
                    </a:lnTo>
                    <a:lnTo>
                      <a:pt x="276" y="383"/>
                    </a:lnTo>
                    <a:lnTo>
                      <a:pt x="246" y="374"/>
                    </a:lnTo>
                    <a:lnTo>
                      <a:pt x="231" y="368"/>
                    </a:lnTo>
                    <a:lnTo>
                      <a:pt x="211" y="364"/>
                    </a:lnTo>
                    <a:lnTo>
                      <a:pt x="190" y="356"/>
                    </a:lnTo>
                    <a:lnTo>
                      <a:pt x="174" y="352"/>
                    </a:lnTo>
                    <a:lnTo>
                      <a:pt x="157" y="346"/>
                    </a:lnTo>
                    <a:lnTo>
                      <a:pt x="141" y="345"/>
                    </a:lnTo>
                    <a:lnTo>
                      <a:pt x="120" y="342"/>
                    </a:lnTo>
                    <a:lnTo>
                      <a:pt x="91" y="344"/>
                    </a:lnTo>
                    <a:lnTo>
                      <a:pt x="70" y="348"/>
                    </a:lnTo>
                    <a:lnTo>
                      <a:pt x="51" y="351"/>
                    </a:lnTo>
                    <a:lnTo>
                      <a:pt x="32" y="349"/>
                    </a:lnTo>
                    <a:lnTo>
                      <a:pt x="11" y="345"/>
                    </a:lnTo>
                    <a:lnTo>
                      <a:pt x="0" y="343"/>
                    </a:lnTo>
                    <a:lnTo>
                      <a:pt x="8" y="328"/>
                    </a:lnTo>
                    <a:lnTo>
                      <a:pt x="16" y="313"/>
                    </a:lnTo>
                    <a:lnTo>
                      <a:pt x="27" y="285"/>
                    </a:lnTo>
                    <a:lnTo>
                      <a:pt x="26" y="244"/>
                    </a:lnTo>
                    <a:lnTo>
                      <a:pt x="27" y="223"/>
                    </a:lnTo>
                    <a:lnTo>
                      <a:pt x="31" y="181"/>
                    </a:lnTo>
                    <a:lnTo>
                      <a:pt x="33" y="157"/>
                    </a:lnTo>
                    <a:lnTo>
                      <a:pt x="35" y="134"/>
                    </a:lnTo>
                    <a:lnTo>
                      <a:pt x="41" y="122"/>
                    </a:lnTo>
                    <a:lnTo>
                      <a:pt x="31" y="109"/>
                    </a:lnTo>
                    <a:lnTo>
                      <a:pt x="75" y="117"/>
                    </a:lnTo>
                    <a:lnTo>
                      <a:pt x="91" y="118"/>
                    </a:lnTo>
                    <a:lnTo>
                      <a:pt x="111" y="125"/>
                    </a:lnTo>
                    <a:lnTo>
                      <a:pt x="125" y="126"/>
                    </a:lnTo>
                    <a:lnTo>
                      <a:pt x="137" y="125"/>
                    </a:lnTo>
                    <a:lnTo>
                      <a:pt x="161" y="113"/>
                    </a:lnTo>
                    <a:lnTo>
                      <a:pt x="235" y="74"/>
                    </a:lnTo>
                    <a:lnTo>
                      <a:pt x="275" y="54"/>
                    </a:lnTo>
                    <a:lnTo>
                      <a:pt x="312" y="38"/>
                    </a:lnTo>
                    <a:lnTo>
                      <a:pt x="334" y="33"/>
                    </a:lnTo>
                    <a:lnTo>
                      <a:pt x="359" y="25"/>
                    </a:lnTo>
                    <a:lnTo>
                      <a:pt x="379" y="15"/>
                    </a:lnTo>
                    <a:lnTo>
                      <a:pt x="400" y="3"/>
                    </a:lnTo>
                    <a:lnTo>
                      <a:pt x="416" y="0"/>
                    </a:lnTo>
                    <a:lnTo>
                      <a:pt x="430" y="3"/>
                    </a:lnTo>
                    <a:lnTo>
                      <a:pt x="452" y="14"/>
                    </a:lnTo>
                    <a:lnTo>
                      <a:pt x="472" y="19"/>
                    </a:lnTo>
                    <a:lnTo>
                      <a:pt x="490" y="25"/>
                    </a:lnTo>
                    <a:lnTo>
                      <a:pt x="530" y="50"/>
                    </a:lnTo>
                    <a:lnTo>
                      <a:pt x="551" y="59"/>
                    </a:lnTo>
                    <a:lnTo>
                      <a:pt x="575" y="76"/>
                    </a:lnTo>
                    <a:lnTo>
                      <a:pt x="595" y="83"/>
                    </a:lnTo>
                    <a:lnTo>
                      <a:pt x="607" y="88"/>
                    </a:lnTo>
                    <a:lnTo>
                      <a:pt x="622" y="109"/>
                    </a:lnTo>
                    <a:lnTo>
                      <a:pt x="636" y="128"/>
                    </a:lnTo>
                    <a:lnTo>
                      <a:pt x="649" y="144"/>
                    </a:lnTo>
                    <a:lnTo>
                      <a:pt x="655" y="155"/>
                    </a:lnTo>
                    <a:lnTo>
                      <a:pt x="664" y="170"/>
                    </a:lnTo>
                    <a:lnTo>
                      <a:pt x="671" y="185"/>
                    </a:lnTo>
                    <a:lnTo>
                      <a:pt x="689" y="220"/>
                    </a:lnTo>
                    <a:lnTo>
                      <a:pt x="692" y="247"/>
                    </a:lnTo>
                    <a:lnTo>
                      <a:pt x="692" y="276"/>
                    </a:lnTo>
                    <a:lnTo>
                      <a:pt x="694" y="299"/>
                    </a:lnTo>
                    <a:lnTo>
                      <a:pt x="692" y="317"/>
                    </a:lnTo>
                    <a:lnTo>
                      <a:pt x="687" y="328"/>
                    </a:lnTo>
                    <a:lnTo>
                      <a:pt x="675" y="331"/>
                    </a:lnTo>
                    <a:lnTo>
                      <a:pt x="655" y="320"/>
                    </a:lnTo>
                    <a:lnTo>
                      <a:pt x="645" y="306"/>
                    </a:lnTo>
                    <a:lnTo>
                      <a:pt x="641" y="293"/>
                    </a:lnTo>
                    <a:lnTo>
                      <a:pt x="636" y="275"/>
                    </a:lnTo>
                    <a:lnTo>
                      <a:pt x="636" y="256"/>
                    </a:lnTo>
                    <a:lnTo>
                      <a:pt x="612" y="231"/>
                    </a:lnTo>
                    <a:lnTo>
                      <a:pt x="590" y="207"/>
                    </a:lnTo>
                    <a:lnTo>
                      <a:pt x="580" y="190"/>
                    </a:lnTo>
                    <a:lnTo>
                      <a:pt x="570" y="179"/>
                    </a:lnTo>
                    <a:lnTo>
                      <a:pt x="553" y="180"/>
                    </a:lnTo>
                    <a:lnTo>
                      <a:pt x="536" y="176"/>
                    </a:lnTo>
                    <a:lnTo>
                      <a:pt x="515" y="175"/>
                    </a:lnTo>
                    <a:lnTo>
                      <a:pt x="501" y="169"/>
                    </a:lnTo>
                    <a:lnTo>
                      <a:pt x="482" y="171"/>
                    </a:lnTo>
                    <a:lnTo>
                      <a:pt x="470" y="175"/>
                    </a:lnTo>
                    <a:lnTo>
                      <a:pt x="453" y="188"/>
                    </a:lnTo>
                    <a:lnTo>
                      <a:pt x="434" y="201"/>
                    </a:lnTo>
                    <a:lnTo>
                      <a:pt x="412" y="215"/>
                    </a:lnTo>
                    <a:lnTo>
                      <a:pt x="397" y="236"/>
                    </a:lnTo>
                    <a:lnTo>
                      <a:pt x="381" y="252"/>
                    </a:lnTo>
                    <a:lnTo>
                      <a:pt x="385" y="287"/>
                    </a:lnTo>
                    <a:close/>
                  </a:path>
                </a:pathLst>
              </a:custGeom>
              <a:solidFill>
                <a:srgbClr val="FFBFBF"/>
              </a:solidFill>
              <a:ln w="9525">
                <a:solidFill>
                  <a:srgbClr val="000000"/>
                </a:solidFill>
                <a:prstDash val="solid"/>
                <a:round/>
                <a:headEnd/>
                <a:tailEnd/>
              </a:ln>
            </p:spPr>
            <p:txBody>
              <a:bodyPr/>
              <a:lstStyle/>
              <a:p>
                <a:endParaRPr lang="vi-VN"/>
              </a:p>
            </p:txBody>
          </p:sp>
          <p:sp>
            <p:nvSpPr>
              <p:cNvPr id="14356" name="Freeform 42"/>
              <p:cNvSpPr>
                <a:spLocks/>
              </p:cNvSpPr>
              <p:nvPr/>
            </p:nvSpPr>
            <p:spPr bwMode="auto">
              <a:xfrm rot="2180584" flipH="1">
                <a:off x="1590" y="1083"/>
                <a:ext cx="111" cy="53"/>
              </a:xfrm>
              <a:custGeom>
                <a:avLst/>
                <a:gdLst>
                  <a:gd name="T0" fmla="*/ 0 w 138"/>
                  <a:gd name="T1" fmla="*/ 0 h 66"/>
                  <a:gd name="T2" fmla="*/ 53 w 138"/>
                  <a:gd name="T3" fmla="*/ 22 h 66"/>
                  <a:gd name="T4" fmla="*/ 111 w 138"/>
                  <a:gd name="T5" fmla="*/ 53 h 66"/>
                  <a:gd name="T6" fmla="*/ 0 60000 65536"/>
                  <a:gd name="T7" fmla="*/ 0 60000 65536"/>
                  <a:gd name="T8" fmla="*/ 0 60000 65536"/>
                </a:gdLst>
                <a:ahLst/>
                <a:cxnLst>
                  <a:cxn ang="T6">
                    <a:pos x="T0" y="T1"/>
                  </a:cxn>
                  <a:cxn ang="T7">
                    <a:pos x="T2" y="T3"/>
                  </a:cxn>
                  <a:cxn ang="T8">
                    <a:pos x="T4" y="T5"/>
                  </a:cxn>
                </a:cxnLst>
                <a:rect l="0" t="0" r="r" b="b"/>
                <a:pathLst>
                  <a:path w="138" h="66">
                    <a:moveTo>
                      <a:pt x="0" y="0"/>
                    </a:moveTo>
                    <a:lnTo>
                      <a:pt x="66" y="27"/>
                    </a:lnTo>
                    <a:lnTo>
                      <a:pt x="138" y="6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4357" name="Freeform 43"/>
              <p:cNvSpPr>
                <a:spLocks/>
              </p:cNvSpPr>
              <p:nvPr/>
            </p:nvSpPr>
            <p:spPr bwMode="auto">
              <a:xfrm rot="3423405" flipH="1">
                <a:off x="1629" y="1374"/>
                <a:ext cx="16" cy="54"/>
              </a:xfrm>
              <a:custGeom>
                <a:avLst/>
                <a:gdLst>
                  <a:gd name="T0" fmla="*/ 5 w 70"/>
                  <a:gd name="T1" fmla="*/ 0 h 169"/>
                  <a:gd name="T2" fmla="*/ 12 w 70"/>
                  <a:gd name="T3" fmla="*/ 17 h 169"/>
                  <a:gd name="T4" fmla="*/ 16 w 70"/>
                  <a:gd name="T5" fmla="*/ 27 h 169"/>
                  <a:gd name="T6" fmla="*/ 16 w 70"/>
                  <a:gd name="T7" fmla="*/ 36 h 169"/>
                  <a:gd name="T8" fmla="*/ 13 w 70"/>
                  <a:gd name="T9" fmla="*/ 45 h 169"/>
                  <a:gd name="T10" fmla="*/ 6 w 70"/>
                  <a:gd name="T11" fmla="*/ 50 h 169"/>
                  <a:gd name="T12" fmla="*/ 0 w 70"/>
                  <a:gd name="T13" fmla="*/ 54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 h="169">
                    <a:moveTo>
                      <a:pt x="23" y="0"/>
                    </a:moveTo>
                    <a:lnTo>
                      <a:pt x="53" y="52"/>
                    </a:lnTo>
                    <a:lnTo>
                      <a:pt x="69" y="83"/>
                    </a:lnTo>
                    <a:lnTo>
                      <a:pt x="70" y="113"/>
                    </a:lnTo>
                    <a:lnTo>
                      <a:pt x="58" y="140"/>
                    </a:lnTo>
                    <a:lnTo>
                      <a:pt x="27" y="158"/>
                    </a:lnTo>
                    <a:lnTo>
                      <a:pt x="0" y="169"/>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4358" name="Freeform 44"/>
              <p:cNvSpPr>
                <a:spLocks/>
              </p:cNvSpPr>
              <p:nvPr/>
            </p:nvSpPr>
            <p:spPr bwMode="auto">
              <a:xfrm rot="3012925" flipH="1">
                <a:off x="1676" y="1190"/>
                <a:ext cx="13" cy="33"/>
              </a:xfrm>
              <a:custGeom>
                <a:avLst/>
                <a:gdLst>
                  <a:gd name="T0" fmla="*/ 0 w 50"/>
                  <a:gd name="T1" fmla="*/ 0 h 93"/>
                  <a:gd name="T2" fmla="*/ 0 w 50"/>
                  <a:gd name="T3" fmla="*/ 11 h 93"/>
                  <a:gd name="T4" fmla="*/ 2 w 50"/>
                  <a:gd name="T5" fmla="*/ 20 h 93"/>
                  <a:gd name="T6" fmla="*/ 7 w 50"/>
                  <a:gd name="T7" fmla="*/ 29 h 93"/>
                  <a:gd name="T8" fmla="*/ 13 w 50"/>
                  <a:gd name="T9" fmla="*/ 33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93">
                    <a:moveTo>
                      <a:pt x="0" y="0"/>
                    </a:moveTo>
                    <a:lnTo>
                      <a:pt x="0" y="32"/>
                    </a:lnTo>
                    <a:lnTo>
                      <a:pt x="6" y="57"/>
                    </a:lnTo>
                    <a:lnTo>
                      <a:pt x="25" y="82"/>
                    </a:lnTo>
                    <a:lnTo>
                      <a:pt x="50" y="93"/>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4359" name="Freeform 45"/>
              <p:cNvSpPr>
                <a:spLocks/>
              </p:cNvSpPr>
              <p:nvPr/>
            </p:nvSpPr>
            <p:spPr bwMode="auto">
              <a:xfrm rot="3892858" flipH="1">
                <a:off x="1736" y="1271"/>
                <a:ext cx="10" cy="25"/>
              </a:xfrm>
              <a:custGeom>
                <a:avLst/>
                <a:gdLst>
                  <a:gd name="T0" fmla="*/ 0 w 19"/>
                  <a:gd name="T1" fmla="*/ 0 h 43"/>
                  <a:gd name="T2" fmla="*/ 0 w 19"/>
                  <a:gd name="T3" fmla="*/ 8 h 43"/>
                  <a:gd name="T4" fmla="*/ 2 w 19"/>
                  <a:gd name="T5" fmla="*/ 16 h 43"/>
                  <a:gd name="T6" fmla="*/ 10 w 19"/>
                  <a:gd name="T7" fmla="*/ 25 h 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43">
                    <a:moveTo>
                      <a:pt x="0" y="0"/>
                    </a:moveTo>
                    <a:lnTo>
                      <a:pt x="0" y="14"/>
                    </a:lnTo>
                    <a:lnTo>
                      <a:pt x="4" y="28"/>
                    </a:lnTo>
                    <a:lnTo>
                      <a:pt x="19" y="43"/>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nvGrpSpPr>
              <p:cNvPr id="14360" name="Group 46"/>
              <p:cNvGrpSpPr>
                <a:grpSpLocks/>
              </p:cNvGrpSpPr>
              <p:nvPr/>
            </p:nvGrpSpPr>
            <p:grpSpPr bwMode="auto">
              <a:xfrm rot="11405476" flipH="1">
                <a:off x="957" y="1115"/>
                <a:ext cx="261" cy="307"/>
                <a:chOff x="2457" y="2549"/>
                <a:chExt cx="557" cy="547"/>
              </a:xfrm>
            </p:grpSpPr>
            <p:sp>
              <p:nvSpPr>
                <p:cNvPr id="14363" name="Freeform 47"/>
                <p:cNvSpPr>
                  <a:spLocks/>
                </p:cNvSpPr>
                <p:nvPr/>
              </p:nvSpPr>
              <p:spPr bwMode="auto">
                <a:xfrm>
                  <a:off x="2457" y="2549"/>
                  <a:ext cx="557" cy="547"/>
                </a:xfrm>
                <a:custGeom>
                  <a:avLst/>
                  <a:gdLst>
                    <a:gd name="T0" fmla="*/ 557 w 1112"/>
                    <a:gd name="T1" fmla="*/ 70 h 1094"/>
                    <a:gd name="T2" fmla="*/ 529 w 1112"/>
                    <a:gd name="T3" fmla="*/ 136 h 1094"/>
                    <a:gd name="T4" fmla="*/ 509 w 1112"/>
                    <a:gd name="T5" fmla="*/ 187 h 1094"/>
                    <a:gd name="T6" fmla="*/ 486 w 1112"/>
                    <a:gd name="T7" fmla="*/ 238 h 1094"/>
                    <a:gd name="T8" fmla="*/ 472 w 1112"/>
                    <a:gd name="T9" fmla="*/ 294 h 1094"/>
                    <a:gd name="T10" fmla="*/ 463 w 1112"/>
                    <a:gd name="T11" fmla="*/ 351 h 1094"/>
                    <a:gd name="T12" fmla="*/ 453 w 1112"/>
                    <a:gd name="T13" fmla="*/ 407 h 1094"/>
                    <a:gd name="T14" fmla="*/ 453 w 1112"/>
                    <a:gd name="T15" fmla="*/ 458 h 1094"/>
                    <a:gd name="T16" fmla="*/ 453 w 1112"/>
                    <a:gd name="T17" fmla="*/ 501 h 1094"/>
                    <a:gd name="T18" fmla="*/ 453 w 1112"/>
                    <a:gd name="T19" fmla="*/ 519 h 1094"/>
                    <a:gd name="T20" fmla="*/ 121 w 1112"/>
                    <a:gd name="T21" fmla="*/ 547 h 1094"/>
                    <a:gd name="T22" fmla="*/ 65 w 1112"/>
                    <a:gd name="T23" fmla="*/ 224 h 1094"/>
                    <a:gd name="T24" fmla="*/ 14 w 1112"/>
                    <a:gd name="T25" fmla="*/ 33 h 1094"/>
                    <a:gd name="T26" fmla="*/ 0 w 1112"/>
                    <a:gd name="T27" fmla="*/ 0 h 1094"/>
                    <a:gd name="T28" fmla="*/ 210 w 1112"/>
                    <a:gd name="T29" fmla="*/ 38 h 1094"/>
                    <a:gd name="T30" fmla="*/ 383 w 1112"/>
                    <a:gd name="T31" fmla="*/ 52 h 1094"/>
                    <a:gd name="T32" fmla="*/ 495 w 1112"/>
                    <a:gd name="T33" fmla="*/ 52 h 1094"/>
                    <a:gd name="T34" fmla="*/ 557 w 1112"/>
                    <a:gd name="T35" fmla="*/ 70 h 10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112" h="1094">
                      <a:moveTo>
                        <a:pt x="1112" y="140"/>
                      </a:moveTo>
                      <a:lnTo>
                        <a:pt x="1056" y="271"/>
                      </a:lnTo>
                      <a:lnTo>
                        <a:pt x="1017" y="373"/>
                      </a:lnTo>
                      <a:lnTo>
                        <a:pt x="971" y="476"/>
                      </a:lnTo>
                      <a:lnTo>
                        <a:pt x="943" y="588"/>
                      </a:lnTo>
                      <a:lnTo>
                        <a:pt x="924" y="702"/>
                      </a:lnTo>
                      <a:lnTo>
                        <a:pt x="905" y="814"/>
                      </a:lnTo>
                      <a:lnTo>
                        <a:pt x="905" y="916"/>
                      </a:lnTo>
                      <a:lnTo>
                        <a:pt x="905" y="1001"/>
                      </a:lnTo>
                      <a:lnTo>
                        <a:pt x="905" y="1038"/>
                      </a:lnTo>
                      <a:lnTo>
                        <a:pt x="242" y="1094"/>
                      </a:lnTo>
                      <a:lnTo>
                        <a:pt x="130" y="448"/>
                      </a:lnTo>
                      <a:lnTo>
                        <a:pt x="28" y="65"/>
                      </a:lnTo>
                      <a:lnTo>
                        <a:pt x="0" y="0"/>
                      </a:lnTo>
                      <a:lnTo>
                        <a:pt x="420" y="75"/>
                      </a:lnTo>
                      <a:lnTo>
                        <a:pt x="765" y="103"/>
                      </a:lnTo>
                      <a:lnTo>
                        <a:pt x="989" y="103"/>
                      </a:lnTo>
                      <a:lnTo>
                        <a:pt x="1112" y="140"/>
                      </a:lnTo>
                      <a:close/>
                    </a:path>
                  </a:pathLst>
                </a:custGeom>
                <a:solidFill>
                  <a:srgbClr val="5F7FFF"/>
                </a:solidFill>
                <a:ln w="9525">
                  <a:solidFill>
                    <a:srgbClr val="000000"/>
                  </a:solidFill>
                  <a:prstDash val="solid"/>
                  <a:round/>
                  <a:headEnd/>
                  <a:tailEnd/>
                </a:ln>
              </p:spPr>
              <p:txBody>
                <a:bodyPr/>
                <a:lstStyle/>
                <a:p>
                  <a:endParaRPr lang="vi-VN"/>
                </a:p>
              </p:txBody>
            </p:sp>
            <p:sp>
              <p:nvSpPr>
                <p:cNvPr id="14364" name="Oval 48"/>
                <p:cNvSpPr>
                  <a:spLocks noChangeArrowheads="1"/>
                </p:cNvSpPr>
                <p:nvPr/>
              </p:nvSpPr>
              <p:spPr bwMode="auto">
                <a:xfrm>
                  <a:off x="2793" y="2961"/>
                  <a:ext cx="61" cy="70"/>
                </a:xfrm>
                <a:prstGeom prst="ellipse">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grpSp>
          <p:sp>
            <p:nvSpPr>
              <p:cNvPr id="14361" name="Freeform 49"/>
              <p:cNvSpPr>
                <a:spLocks/>
              </p:cNvSpPr>
              <p:nvPr/>
            </p:nvSpPr>
            <p:spPr bwMode="auto">
              <a:xfrm rot="8068401" flipH="1">
                <a:off x="1546" y="1379"/>
                <a:ext cx="15" cy="10"/>
              </a:xfrm>
              <a:custGeom>
                <a:avLst/>
                <a:gdLst>
                  <a:gd name="T0" fmla="*/ 15 w 55"/>
                  <a:gd name="T1" fmla="*/ 10 h 33"/>
                  <a:gd name="T2" fmla="*/ 7 w 55"/>
                  <a:gd name="T3" fmla="*/ 7 h 33"/>
                  <a:gd name="T4" fmla="*/ 2 w 55"/>
                  <a:gd name="T5" fmla="*/ 2 h 33"/>
                  <a:gd name="T6" fmla="*/ 0 w 55"/>
                  <a:gd name="T7" fmla="*/ 0 h 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33">
                    <a:moveTo>
                      <a:pt x="55" y="33"/>
                    </a:moveTo>
                    <a:lnTo>
                      <a:pt x="26" y="22"/>
                    </a:lnTo>
                    <a:lnTo>
                      <a:pt x="7" y="8"/>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4362" name="Freeform 50"/>
              <p:cNvSpPr>
                <a:spLocks/>
              </p:cNvSpPr>
              <p:nvPr/>
            </p:nvSpPr>
            <p:spPr bwMode="auto">
              <a:xfrm rot="2668401" flipH="1">
                <a:off x="1554" y="1050"/>
                <a:ext cx="51" cy="32"/>
              </a:xfrm>
              <a:custGeom>
                <a:avLst/>
                <a:gdLst>
                  <a:gd name="T0" fmla="*/ 0 w 53"/>
                  <a:gd name="T1" fmla="*/ 0 h 34"/>
                  <a:gd name="T2" fmla="*/ 16 w 53"/>
                  <a:gd name="T3" fmla="*/ 8 h 34"/>
                  <a:gd name="T4" fmla="*/ 51 w 53"/>
                  <a:gd name="T5" fmla="*/ 32 h 34"/>
                  <a:gd name="T6" fmla="*/ 0 60000 65536"/>
                  <a:gd name="T7" fmla="*/ 0 60000 65536"/>
                  <a:gd name="T8" fmla="*/ 0 60000 65536"/>
                </a:gdLst>
                <a:ahLst/>
                <a:cxnLst>
                  <a:cxn ang="T6">
                    <a:pos x="T0" y="T1"/>
                  </a:cxn>
                  <a:cxn ang="T7">
                    <a:pos x="T2" y="T3"/>
                  </a:cxn>
                  <a:cxn ang="T8">
                    <a:pos x="T4" y="T5"/>
                  </a:cxn>
                </a:cxnLst>
                <a:rect l="0" t="0" r="r" b="b"/>
                <a:pathLst>
                  <a:path w="53" h="34">
                    <a:moveTo>
                      <a:pt x="0" y="0"/>
                    </a:moveTo>
                    <a:lnTo>
                      <a:pt x="17" y="8"/>
                    </a:lnTo>
                    <a:lnTo>
                      <a:pt x="53" y="34"/>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grpSp>
      <p:sp>
        <p:nvSpPr>
          <p:cNvPr id="14400" name="Text Box 64"/>
          <p:cNvSpPr txBox="1">
            <a:spLocks noChangeArrowheads="1"/>
          </p:cNvSpPr>
          <p:nvPr/>
        </p:nvSpPr>
        <p:spPr bwMode="auto">
          <a:xfrm>
            <a:off x="4957349" y="2888549"/>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en-US" altLang="vi-VN" dirty="0">
                <a:latin typeface="Times New Roman" panose="02020603050405020304" pitchFamily="18" charset="0"/>
                <a:cs typeface="Times New Roman" panose="02020603050405020304" pitchFamily="18" charset="0"/>
              </a:rPr>
              <a:t>A</a:t>
            </a:r>
          </a:p>
        </p:txBody>
      </p:sp>
      <p:sp>
        <p:nvSpPr>
          <p:cNvPr id="14401" name="Text Box 65"/>
          <p:cNvSpPr txBox="1">
            <a:spLocks noChangeArrowheads="1"/>
          </p:cNvSpPr>
          <p:nvPr/>
        </p:nvSpPr>
        <p:spPr bwMode="auto">
          <a:xfrm>
            <a:off x="6348673" y="2871718"/>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en-US" altLang="vi-VN" dirty="0">
                <a:latin typeface="Times New Roman" panose="02020603050405020304" pitchFamily="18" charset="0"/>
                <a:cs typeface="Times New Roman" panose="02020603050405020304" pitchFamily="18" charset="0"/>
              </a:rPr>
              <a:t>B</a:t>
            </a:r>
          </a:p>
        </p:txBody>
      </p:sp>
      <p:sp>
        <p:nvSpPr>
          <p:cNvPr id="14402" name="Text Box 66"/>
          <p:cNvSpPr txBox="1">
            <a:spLocks noChangeArrowheads="1"/>
          </p:cNvSpPr>
          <p:nvPr/>
        </p:nvSpPr>
        <p:spPr bwMode="auto">
          <a:xfrm>
            <a:off x="4954175" y="2890790"/>
            <a:ext cx="2294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en-US" altLang="vi-VN" dirty="0">
                <a:solidFill>
                  <a:srgbClr val="FF0000"/>
                </a:solidFill>
                <a:latin typeface="Times New Roman" panose="02020603050405020304" pitchFamily="18" charset="0"/>
                <a:cs typeface="Times New Roman" panose="02020603050405020304" pitchFamily="18" charset="0"/>
              </a:rPr>
              <a:t>N</a:t>
            </a:r>
          </a:p>
        </p:txBody>
      </p:sp>
      <p:sp>
        <p:nvSpPr>
          <p:cNvPr id="14403" name="Text Box 67"/>
          <p:cNvSpPr txBox="1">
            <a:spLocks noChangeArrowheads="1"/>
          </p:cNvSpPr>
          <p:nvPr/>
        </p:nvSpPr>
        <p:spPr bwMode="auto">
          <a:xfrm>
            <a:off x="6325642" y="2871717"/>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en-US" altLang="vi-VN" dirty="0">
                <a:solidFill>
                  <a:srgbClr val="0000FF"/>
                </a:solidFill>
                <a:latin typeface="Times New Roman" panose="02020603050405020304" pitchFamily="18" charset="0"/>
                <a:cs typeface="Times New Roman" panose="02020603050405020304" pitchFamily="18" charset="0"/>
              </a:rPr>
              <a:t>S</a:t>
            </a:r>
          </a:p>
        </p:txBody>
      </p:sp>
      <p:sp>
        <p:nvSpPr>
          <p:cNvPr id="44" name="Text Box 7"/>
          <p:cNvSpPr txBox="1">
            <a:spLocks noChangeArrowheads="1"/>
          </p:cNvSpPr>
          <p:nvPr/>
        </p:nvSpPr>
        <p:spPr bwMode="auto">
          <a:xfrm>
            <a:off x="4478171" y="15896"/>
            <a:ext cx="2980899" cy="523220"/>
          </a:xfrm>
          <a:prstGeom prst="rect">
            <a:avLst/>
          </a:prstGeom>
          <a:solidFill>
            <a:schemeClr val="accent6">
              <a:lumMod val="60000"/>
              <a:lumOff val="40000"/>
            </a:schemeClr>
          </a:solidFill>
          <a:ln>
            <a:noFill/>
          </a:ln>
          <a:effec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vi-VN" sz="2800" b="1" i="1" dirty="0">
                <a:solidFill>
                  <a:srgbClr val="FF3300"/>
                </a:solidFill>
                <a:latin typeface="Times New Roman" panose="02020603050405020304" pitchFamily="18" charset="0"/>
              </a:rPr>
              <a:t>VẬN DỤNG</a:t>
            </a:r>
          </a:p>
        </p:txBody>
      </p:sp>
      <p:sp>
        <p:nvSpPr>
          <p:cNvPr id="42" name="Text Box 14"/>
          <p:cNvSpPr txBox="1">
            <a:spLocks noChangeArrowheads="1"/>
          </p:cNvSpPr>
          <p:nvPr/>
        </p:nvSpPr>
        <p:spPr bwMode="auto">
          <a:xfrm>
            <a:off x="2145108" y="4997684"/>
            <a:ext cx="8742067" cy="461665"/>
          </a:xfrm>
          <a:prstGeom prst="rect">
            <a:avLst/>
          </a:prstGeom>
          <a:noFill/>
          <a:ln w="9525">
            <a:solidFill>
              <a:schemeClr val="bg1"/>
            </a:solidFill>
            <a:miter lim="800000"/>
            <a:headEnd/>
            <a:tailEnd/>
          </a:ln>
          <a:effec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400" b="1" i="1" dirty="0">
                <a:solidFill>
                  <a:srgbClr val="0000FF"/>
                </a:solidFill>
                <a:latin typeface="Times New Roman" panose="02020603050405020304" pitchFamily="18" charset="0"/>
                <a:cs typeface="Times New Roman" panose="02020603050405020304" pitchFamily="18" charset="0"/>
              </a:rPr>
              <a:t>Đầu bên trái là từ cực Bắc; đầu bên phải là từ cực Nam</a:t>
            </a:r>
          </a:p>
        </p:txBody>
      </p:sp>
    </p:spTree>
    <p:extLst>
      <p:ext uri="{BB962C8B-B14F-4D97-AF65-F5344CB8AC3E}">
        <p14:creationId xmlns:p14="http://schemas.microsoft.com/office/powerpoint/2010/main" val="17156867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4392"/>
                                        </p:tgtEl>
                                        <p:attrNameLst>
                                          <p:attrName>style.visibility</p:attrName>
                                        </p:attrNameLst>
                                      </p:cBhvr>
                                      <p:to>
                                        <p:strVal val="visible"/>
                                      </p:to>
                                    </p:set>
                                    <p:animEffect transition="in" filter="box(in)">
                                      <p:cBhvr>
                                        <p:cTn id="7" dur="500"/>
                                        <p:tgtEl>
                                          <p:spTgt spid="14392"/>
                                        </p:tgtEl>
                                      </p:cBhvr>
                                    </p:animEffect>
                                  </p:childTnLst>
                                </p:cTn>
                              </p:par>
                              <p:par>
                                <p:cTn id="8" presetID="4" presetClass="entr" presetSubtype="16" fill="hold" nodeType="withEffect">
                                  <p:stCondLst>
                                    <p:cond delay="0"/>
                                  </p:stCondLst>
                                  <p:childTnLst>
                                    <p:set>
                                      <p:cBhvr>
                                        <p:cTn id="9" dur="1" fill="hold">
                                          <p:stCondLst>
                                            <p:cond delay="0"/>
                                          </p:stCondLst>
                                        </p:cTn>
                                        <p:tgtEl>
                                          <p:spTgt spid="14354"/>
                                        </p:tgtEl>
                                        <p:attrNameLst>
                                          <p:attrName>style.visibility</p:attrName>
                                        </p:attrNameLst>
                                      </p:cBhvr>
                                      <p:to>
                                        <p:strVal val="visible"/>
                                      </p:to>
                                    </p:set>
                                    <p:animEffect transition="in" filter="box(in)">
                                      <p:cBhvr>
                                        <p:cTn id="10" dur="500"/>
                                        <p:tgtEl>
                                          <p:spTgt spid="14354"/>
                                        </p:tgtEl>
                                      </p:cBhvr>
                                    </p:animEffect>
                                  </p:childTnLst>
                                </p:cTn>
                              </p:par>
                              <p:par>
                                <p:cTn id="11" presetID="4" presetClass="entr" presetSubtype="16" fill="hold" nodeType="withEffect">
                                  <p:stCondLst>
                                    <p:cond delay="0"/>
                                  </p:stCondLst>
                                  <p:childTnLst>
                                    <p:set>
                                      <p:cBhvr>
                                        <p:cTn id="12" dur="1" fill="hold">
                                          <p:stCondLst>
                                            <p:cond delay="0"/>
                                          </p:stCondLst>
                                        </p:cTn>
                                        <p:tgtEl>
                                          <p:spTgt spid="14389"/>
                                        </p:tgtEl>
                                        <p:attrNameLst>
                                          <p:attrName>style.visibility</p:attrName>
                                        </p:attrNameLst>
                                      </p:cBhvr>
                                      <p:to>
                                        <p:strVal val="visible"/>
                                      </p:to>
                                    </p:set>
                                    <p:animEffect transition="in" filter="box(in)">
                                      <p:cBhvr>
                                        <p:cTn id="13" dur="500"/>
                                        <p:tgtEl>
                                          <p:spTgt spid="14389"/>
                                        </p:tgtEl>
                                      </p:cBhvr>
                                    </p:animEffect>
                                  </p:childTnLst>
                                </p:cTn>
                              </p:par>
                              <p:par>
                                <p:cTn id="14" presetID="4" presetClass="entr" presetSubtype="16" fill="hold" nodeType="withEffect">
                                  <p:stCondLst>
                                    <p:cond delay="0"/>
                                  </p:stCondLst>
                                  <p:childTnLst>
                                    <p:set>
                                      <p:cBhvr>
                                        <p:cTn id="15" dur="1" fill="hold">
                                          <p:stCondLst>
                                            <p:cond delay="0"/>
                                          </p:stCondLst>
                                        </p:cTn>
                                        <p:tgtEl>
                                          <p:spTgt spid="14388"/>
                                        </p:tgtEl>
                                        <p:attrNameLst>
                                          <p:attrName>style.visibility</p:attrName>
                                        </p:attrNameLst>
                                      </p:cBhvr>
                                      <p:to>
                                        <p:strVal val="visible"/>
                                      </p:to>
                                    </p:set>
                                    <p:animEffect transition="in" filter="box(in)">
                                      <p:cBhvr>
                                        <p:cTn id="16" dur="500"/>
                                        <p:tgtEl>
                                          <p:spTgt spid="1438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5" presetClass="path" presetSubtype="0" accel="50000" decel="50000" fill="hold" nodeType="clickEffect">
                                  <p:stCondLst>
                                    <p:cond delay="0"/>
                                  </p:stCondLst>
                                  <p:childTnLst>
                                    <p:animMotion origin="layout" path="M 2.08333E-7 -1.11111E-6 L -0.1457 0.00162 " pathEditMode="relative" rAng="0" ptsTypes="AA">
                                      <p:cBhvr>
                                        <p:cTn id="20" dur="2000" fill="hold"/>
                                        <p:tgtEl>
                                          <p:spTgt spid="14388"/>
                                        </p:tgtEl>
                                        <p:attrNameLst>
                                          <p:attrName>ppt_x</p:attrName>
                                          <p:attrName>ppt_y</p:attrName>
                                        </p:attrNameLst>
                                      </p:cBhvr>
                                      <p:rCtr x="-7292" y="69"/>
                                    </p:animMotion>
                                  </p:childTnLst>
                                </p:cTn>
                              </p:par>
                            </p:childTnLst>
                          </p:cTn>
                        </p:par>
                        <p:par>
                          <p:cTn id="21" fill="hold" nodeType="afterGroup">
                            <p:stCondLst>
                              <p:cond delay="2000"/>
                            </p:stCondLst>
                            <p:childTnLst>
                              <p:par>
                                <p:cTn id="22" presetID="8" presetClass="emph" presetSubtype="0" fill="hold" nodeType="afterEffect">
                                  <p:stCondLst>
                                    <p:cond delay="0"/>
                                  </p:stCondLst>
                                  <p:childTnLst>
                                    <p:animRot by="-420000">
                                      <p:cBhvr>
                                        <p:cTn id="23" dur="1000" fill="hold"/>
                                        <p:tgtEl>
                                          <p:spTgt spid="14354"/>
                                        </p:tgtEl>
                                        <p:attrNameLst>
                                          <p:attrName>r</p:attrName>
                                        </p:attrNameLst>
                                      </p:cBhvr>
                                    </p:animRot>
                                  </p:childTnLst>
                                </p:cTn>
                              </p:par>
                              <p:par>
                                <p:cTn id="24" presetID="63" presetClass="path" presetSubtype="0" accel="50000" decel="50000" fill="hold" nodeType="withEffect">
                                  <p:stCondLst>
                                    <p:cond delay="0"/>
                                  </p:stCondLst>
                                  <p:childTnLst>
                                    <p:animMotion origin="layout" path="M 0.00834 3.33333E-6 L 0.0142 3.33333E-6 " pathEditMode="relative" rAng="0" ptsTypes="AA">
                                      <p:cBhvr>
                                        <p:cTn id="25" dur="500" fill="hold"/>
                                        <p:tgtEl>
                                          <p:spTgt spid="14389"/>
                                        </p:tgtEl>
                                        <p:attrNameLst>
                                          <p:attrName>ppt_x</p:attrName>
                                          <p:attrName>ppt_y</p:attrName>
                                        </p:attrNameLst>
                                      </p:cBhvr>
                                      <p:rCtr x="286" y="0"/>
                                    </p:animMotion>
                                  </p:childTnLst>
                                </p:cTn>
                              </p:par>
                              <p:par>
                                <p:cTn id="26" presetID="4" presetClass="entr" presetSubtype="16" fill="hold" grpId="0" nodeType="withEffect">
                                  <p:stCondLst>
                                    <p:cond delay="0"/>
                                  </p:stCondLst>
                                  <p:childTnLst>
                                    <p:set>
                                      <p:cBhvr>
                                        <p:cTn id="27" dur="1" fill="hold">
                                          <p:stCondLst>
                                            <p:cond delay="0"/>
                                          </p:stCondLst>
                                        </p:cTn>
                                        <p:tgtEl>
                                          <p:spTgt spid="14400"/>
                                        </p:tgtEl>
                                        <p:attrNameLst>
                                          <p:attrName>style.visibility</p:attrName>
                                        </p:attrNameLst>
                                      </p:cBhvr>
                                      <p:to>
                                        <p:strVal val="visible"/>
                                      </p:to>
                                    </p:set>
                                    <p:animEffect transition="in" filter="box(in)">
                                      <p:cBhvr>
                                        <p:cTn id="28" dur="500"/>
                                        <p:tgtEl>
                                          <p:spTgt spid="14400"/>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14401"/>
                                        </p:tgtEl>
                                        <p:attrNameLst>
                                          <p:attrName>style.visibility</p:attrName>
                                        </p:attrNameLst>
                                      </p:cBhvr>
                                      <p:to>
                                        <p:strVal val="visible"/>
                                      </p:to>
                                    </p:set>
                                    <p:animEffect transition="in" filter="box(in)">
                                      <p:cBhvr>
                                        <p:cTn id="31" dur="500"/>
                                        <p:tgtEl>
                                          <p:spTgt spid="14401"/>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 presetClass="exit" presetSubtype="16" fill="hold" grpId="1" nodeType="clickEffect">
                                  <p:stCondLst>
                                    <p:cond delay="0"/>
                                  </p:stCondLst>
                                  <p:childTnLst>
                                    <p:animEffect transition="out" filter="box(in)">
                                      <p:cBhvr>
                                        <p:cTn id="35" dur="500"/>
                                        <p:tgtEl>
                                          <p:spTgt spid="14400"/>
                                        </p:tgtEl>
                                      </p:cBhvr>
                                    </p:animEffect>
                                    <p:set>
                                      <p:cBhvr>
                                        <p:cTn id="36" dur="1" fill="hold">
                                          <p:stCondLst>
                                            <p:cond delay="499"/>
                                          </p:stCondLst>
                                        </p:cTn>
                                        <p:tgtEl>
                                          <p:spTgt spid="14400"/>
                                        </p:tgtEl>
                                        <p:attrNameLst>
                                          <p:attrName>style.visibility</p:attrName>
                                        </p:attrNameLst>
                                      </p:cBhvr>
                                      <p:to>
                                        <p:strVal val="hidden"/>
                                      </p:to>
                                    </p:set>
                                  </p:childTnLst>
                                </p:cTn>
                              </p:par>
                              <p:par>
                                <p:cTn id="37" presetID="4" presetClass="exit" presetSubtype="16" fill="hold" grpId="1" nodeType="withEffect">
                                  <p:stCondLst>
                                    <p:cond delay="0"/>
                                  </p:stCondLst>
                                  <p:childTnLst>
                                    <p:animEffect transition="out" filter="box(in)">
                                      <p:cBhvr>
                                        <p:cTn id="38" dur="500"/>
                                        <p:tgtEl>
                                          <p:spTgt spid="14401"/>
                                        </p:tgtEl>
                                      </p:cBhvr>
                                    </p:animEffect>
                                    <p:set>
                                      <p:cBhvr>
                                        <p:cTn id="39" dur="1" fill="hold">
                                          <p:stCondLst>
                                            <p:cond delay="499"/>
                                          </p:stCondLst>
                                        </p:cTn>
                                        <p:tgtEl>
                                          <p:spTgt spid="14401"/>
                                        </p:tgtEl>
                                        <p:attrNameLst>
                                          <p:attrName>style.visibility</p:attrName>
                                        </p:attrNameLst>
                                      </p:cBhvr>
                                      <p:to>
                                        <p:strVal val="hidden"/>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14403"/>
                                        </p:tgtEl>
                                        <p:attrNameLst>
                                          <p:attrName>style.visibility</p:attrName>
                                        </p:attrNameLst>
                                      </p:cBhvr>
                                      <p:to>
                                        <p:strVal val="visible"/>
                                      </p:to>
                                    </p:set>
                                    <p:animEffect transition="in" filter="box(in)">
                                      <p:cBhvr>
                                        <p:cTn id="44" dur="500"/>
                                        <p:tgtEl>
                                          <p:spTgt spid="14403"/>
                                        </p:tgtEl>
                                      </p:cBhvr>
                                    </p:animEffect>
                                  </p:childTnLst>
                                </p:cTn>
                              </p:par>
                              <p:par>
                                <p:cTn id="45" presetID="4" presetClass="entr" presetSubtype="16" fill="hold" grpId="0" nodeType="withEffect">
                                  <p:stCondLst>
                                    <p:cond delay="0"/>
                                  </p:stCondLst>
                                  <p:childTnLst>
                                    <p:set>
                                      <p:cBhvr>
                                        <p:cTn id="46" dur="1" fill="hold">
                                          <p:stCondLst>
                                            <p:cond delay="0"/>
                                          </p:stCondLst>
                                        </p:cTn>
                                        <p:tgtEl>
                                          <p:spTgt spid="14402"/>
                                        </p:tgtEl>
                                        <p:attrNameLst>
                                          <p:attrName>style.visibility</p:attrName>
                                        </p:attrNameLst>
                                      </p:cBhvr>
                                      <p:to>
                                        <p:strVal val="visible"/>
                                      </p:to>
                                    </p:set>
                                    <p:animEffect transition="in" filter="box(in)">
                                      <p:cBhvr>
                                        <p:cTn id="47" dur="500"/>
                                        <p:tgtEl>
                                          <p:spTgt spid="14402"/>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barn(inVertical)">
                                      <p:cBhvr>
                                        <p:cTn id="5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00" grpId="0"/>
      <p:bldP spid="14400" grpId="1"/>
      <p:bldP spid="14401" grpId="0"/>
      <p:bldP spid="14401" grpId="1"/>
      <p:bldP spid="14402" grpId="0"/>
      <p:bldP spid="14403"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5" name="Text Box 8"/>
          <p:cNvSpPr txBox="1">
            <a:spLocks noChangeArrowheads="1"/>
          </p:cNvSpPr>
          <p:nvPr/>
        </p:nvSpPr>
        <p:spPr bwMode="auto">
          <a:xfrm>
            <a:off x="875731" y="1040131"/>
            <a:ext cx="10440538" cy="830997"/>
          </a:xfrm>
          <a:prstGeom prst="rect">
            <a:avLst/>
          </a:prstGeom>
          <a:noFill/>
          <a:ln w="38100" cmpd="dbl">
            <a:solidFill>
              <a:schemeClr val="accent2"/>
            </a:solidFill>
            <a:miter lim="800000"/>
            <a:headEnd/>
            <a:tailEnd/>
          </a:ln>
          <a:extLst>
            <a:ext uri="{909E8E84-426E-40DD-AFC4-6F175D3DCCD1}">
              <a14:hiddenFill xmlns:a14="http://schemas.microsoft.com/office/drawing/2010/main">
                <a:solidFill>
                  <a:srgbClr val="00FFFF"/>
                </a:solidFill>
              </a14:hiddenFill>
            </a:ext>
          </a:extLst>
        </p:spPr>
        <p:txBody>
          <a:bodyPr wrap="square">
            <a:spAutoFit/>
          </a:bodyPr>
          <a:lstStyle>
            <a:lvl1pPr marL="342900" indent="-342900"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457200" indent="-457200" eaLnBrk="1" hangingPunct="1">
              <a:buAutoNum type="arabicPeriod"/>
            </a:pPr>
            <a:r>
              <a:rPr lang="en-US" altLang="vi-VN" sz="2400" i="1" dirty="0">
                <a:latin typeface="Times New Roman" panose="02020603050405020304" pitchFamily="18" charset="0"/>
                <a:cs typeface="Times New Roman" panose="02020603050405020304" pitchFamily="18" charset="0"/>
              </a:rPr>
              <a:t>Nếu có một thanh nam châm thẳng bị gãy tại chính chính giữa của thanh, hỏi lúc này một nửa của thanh nam châm sẽ như thế nào?</a:t>
            </a:r>
          </a:p>
        </p:txBody>
      </p:sp>
      <p:sp>
        <p:nvSpPr>
          <p:cNvPr id="61456" name="Oval 16"/>
          <p:cNvSpPr>
            <a:spLocks noChangeArrowheads="1"/>
          </p:cNvSpPr>
          <p:nvPr/>
        </p:nvSpPr>
        <p:spPr bwMode="auto">
          <a:xfrm>
            <a:off x="2074260" y="3950470"/>
            <a:ext cx="433387" cy="431800"/>
          </a:xfrm>
          <a:prstGeom prst="ellipse">
            <a:avLst/>
          </a:prstGeom>
          <a:noFill/>
          <a:ln w="38100">
            <a:solidFill>
              <a:srgbClr val="FF0000"/>
            </a:solidFill>
            <a:round/>
            <a:headEnd/>
            <a:tailE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a:p>
        </p:txBody>
      </p:sp>
      <p:sp>
        <p:nvSpPr>
          <p:cNvPr id="20" name="Rectangle 5"/>
          <p:cNvSpPr>
            <a:spLocks noChangeArrowheads="1"/>
          </p:cNvSpPr>
          <p:nvPr/>
        </p:nvSpPr>
        <p:spPr bwMode="auto">
          <a:xfrm>
            <a:off x="4358481" y="34927"/>
            <a:ext cx="3043237" cy="692150"/>
          </a:xfrm>
          <a:prstGeom prst="rect">
            <a:avLst/>
          </a:prstGeom>
          <a:solidFill>
            <a:srgbClr val="00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vi-VN" sz="3600" dirty="0">
                <a:solidFill>
                  <a:srgbClr val="FF0000"/>
                </a:solidFill>
              </a:rPr>
              <a:t>LUYỆN TẬP</a:t>
            </a:r>
            <a:endParaRPr lang="vi-VN" altLang="vi-VN" sz="3600" dirty="0">
              <a:solidFill>
                <a:srgbClr val="FF0000"/>
              </a:solidFill>
            </a:endParaRPr>
          </a:p>
        </p:txBody>
      </p:sp>
      <p:sp>
        <p:nvSpPr>
          <p:cNvPr id="6" name="Rectangle 11"/>
          <p:cNvSpPr>
            <a:spLocks noChangeArrowheads="1"/>
          </p:cNvSpPr>
          <p:nvPr/>
        </p:nvSpPr>
        <p:spPr bwMode="auto">
          <a:xfrm>
            <a:off x="2074260" y="2195933"/>
            <a:ext cx="88392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VnTime" panose="020B7200000000000000" pitchFamily="34" charset="0"/>
                <a:cs typeface="Arial" panose="020B0604020202020204" pitchFamily="34" charset="0"/>
              </a:defRPr>
            </a:lvl1pPr>
            <a:lvl2pPr marL="800100" indent="-342900">
              <a:defRPr>
                <a:solidFill>
                  <a:schemeClr val="tx1"/>
                </a:solidFill>
                <a:latin typeface=".VnTime" panose="020B7200000000000000" pitchFamily="34" charset="0"/>
                <a:cs typeface="Arial" panose="020B0604020202020204" pitchFamily="34" charset="0"/>
              </a:defRPr>
            </a:lvl2pPr>
            <a:lvl3pPr marL="1257300" indent="-342900">
              <a:defRPr>
                <a:solidFill>
                  <a:schemeClr val="tx1"/>
                </a:solidFill>
                <a:latin typeface=".VnTime" panose="020B7200000000000000" pitchFamily="34" charset="0"/>
                <a:cs typeface="Arial" panose="020B0604020202020204" pitchFamily="34" charset="0"/>
              </a:defRPr>
            </a:lvl3pPr>
            <a:lvl4pPr marL="1714500" indent="-342900">
              <a:defRPr>
                <a:solidFill>
                  <a:schemeClr val="tx1"/>
                </a:solidFill>
                <a:latin typeface=".VnTime" panose="020B7200000000000000" pitchFamily="34" charset="0"/>
                <a:cs typeface="Arial" panose="020B0604020202020204" pitchFamily="34" charset="0"/>
              </a:defRPr>
            </a:lvl4pPr>
            <a:lvl5pPr marL="2171700" indent="-342900">
              <a:defRPr>
                <a:solidFill>
                  <a:schemeClr val="tx1"/>
                </a:solidFill>
                <a:latin typeface=".VnTime" panose="020B7200000000000000" pitchFamily="34" charset="0"/>
                <a:cs typeface="Arial" panose="020B0604020202020204" pitchFamily="34" charset="0"/>
              </a:defRPr>
            </a:lvl5pPr>
            <a:lvl6pPr marL="2628900" indent="-3429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3086100" indent="-3429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543300" indent="-3429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4000500" indent="-3429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eaLnBrk="1" hangingPunct="1">
              <a:lnSpc>
                <a:spcPct val="150000"/>
              </a:lnSpc>
            </a:pPr>
            <a:r>
              <a:rPr lang="en-US" altLang="vi-VN" sz="2400" b="1" i="1" dirty="0">
                <a:solidFill>
                  <a:srgbClr val="0000FF"/>
                </a:solidFill>
              </a:rPr>
              <a:t>A. ChØ cßn tõ cùc B¾c</a:t>
            </a:r>
          </a:p>
          <a:p>
            <a:pPr eaLnBrk="1" hangingPunct="1">
              <a:lnSpc>
                <a:spcPct val="150000"/>
              </a:lnSpc>
            </a:pPr>
            <a:r>
              <a:rPr lang="en-US" altLang="vi-VN" sz="2400" b="1" i="1" dirty="0">
                <a:solidFill>
                  <a:srgbClr val="0000FF"/>
                </a:solidFill>
              </a:rPr>
              <a:t>B. ChØ cßn tõ cùc Nam</a:t>
            </a:r>
          </a:p>
          <a:p>
            <a:pPr eaLnBrk="1" hangingPunct="1">
              <a:lnSpc>
                <a:spcPct val="150000"/>
              </a:lnSpc>
            </a:pPr>
            <a:r>
              <a:rPr lang="en-US" altLang="vi-VN" sz="2400" b="1" i="1" dirty="0">
                <a:solidFill>
                  <a:srgbClr val="0000FF"/>
                </a:solidFill>
              </a:rPr>
              <a:t>C. Cßn mét trong hai tõ cùc</a:t>
            </a:r>
          </a:p>
          <a:p>
            <a:pPr eaLnBrk="1" hangingPunct="1">
              <a:lnSpc>
                <a:spcPct val="150000"/>
              </a:lnSpc>
            </a:pPr>
            <a:r>
              <a:rPr lang="en-US" altLang="vi-VN" sz="2400" b="1" i="1" dirty="0">
                <a:solidFill>
                  <a:srgbClr val="0000FF"/>
                </a:solidFill>
              </a:rPr>
              <a:t>D.  VÉn cã hai tõ cùc Nam vµ  tõ cùc B¾c</a:t>
            </a:r>
          </a:p>
        </p:txBody>
      </p:sp>
    </p:spTree>
    <p:extLst>
      <p:ext uri="{BB962C8B-B14F-4D97-AF65-F5344CB8AC3E}">
        <p14:creationId xmlns:p14="http://schemas.microsoft.com/office/powerpoint/2010/main" val="4242671044"/>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1456"/>
                                        </p:tgtEl>
                                        <p:attrNameLst>
                                          <p:attrName>style.visibility</p:attrName>
                                        </p:attrNameLst>
                                      </p:cBhvr>
                                      <p:to>
                                        <p:strVal val="visible"/>
                                      </p:to>
                                    </p:set>
                                    <p:animEffect transition="in" filter="box(in)">
                                      <p:cBhvr>
                                        <p:cTn id="7" dur="500"/>
                                        <p:tgtEl>
                                          <p:spTgt spid="61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5" name="Picture 5" descr="Picture2"/>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1" y="1447800"/>
            <a:ext cx="68897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6086" name="Group 6"/>
          <p:cNvGrpSpPr>
            <a:grpSpLocks/>
          </p:cNvGrpSpPr>
          <p:nvPr/>
        </p:nvGrpSpPr>
        <p:grpSpPr bwMode="auto">
          <a:xfrm>
            <a:off x="3124201" y="1066801"/>
            <a:ext cx="2646363" cy="2016125"/>
            <a:chOff x="6384" y="0"/>
            <a:chExt cx="1667" cy="1270"/>
          </a:xfrm>
        </p:grpSpPr>
        <p:sp>
          <p:nvSpPr>
            <p:cNvPr id="27654" name="Text Box 7"/>
            <p:cNvSpPr txBox="1">
              <a:spLocks noChangeArrowheads="1"/>
            </p:cNvSpPr>
            <p:nvPr/>
          </p:nvSpPr>
          <p:spPr bwMode="auto">
            <a:xfrm>
              <a:off x="6384" y="0"/>
              <a:ext cx="166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nTime" panose="020B7200000000000000" pitchFamily="34" charset="0"/>
                  <a:cs typeface="Arial" panose="020B0604020202020204" pitchFamily="34" charset="0"/>
                </a:defRPr>
              </a:lvl1pPr>
              <a:lvl2pPr marL="742950" indent="-285750">
                <a:defRPr>
                  <a:solidFill>
                    <a:schemeClr val="tx1"/>
                  </a:solidFill>
                  <a:latin typeface=".VnTime" panose="020B7200000000000000" pitchFamily="34" charset="0"/>
                  <a:cs typeface="Arial" panose="020B0604020202020204" pitchFamily="34" charset="0"/>
                </a:defRPr>
              </a:lvl2pPr>
              <a:lvl3pPr marL="1143000" indent="-228600">
                <a:defRPr>
                  <a:solidFill>
                    <a:schemeClr val="tx1"/>
                  </a:solidFill>
                  <a:latin typeface=".VnTime" panose="020B7200000000000000" pitchFamily="34" charset="0"/>
                  <a:cs typeface="Arial" panose="020B0604020202020204" pitchFamily="34" charset="0"/>
                </a:defRPr>
              </a:lvl3pPr>
              <a:lvl4pPr marL="1600200" indent="-228600">
                <a:defRPr>
                  <a:solidFill>
                    <a:schemeClr val="tx1"/>
                  </a:solidFill>
                  <a:latin typeface=".VnTime" panose="020B7200000000000000" pitchFamily="34" charset="0"/>
                  <a:cs typeface="Arial" panose="020B0604020202020204" pitchFamily="34" charset="0"/>
                </a:defRPr>
              </a:lvl4pPr>
              <a:lvl5pPr marL="2057400" indent="-22860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eaLnBrk="1" hangingPunct="1"/>
              <a:r>
                <a:rPr lang="en-US" altLang="vi-VN" sz="2400" b="1">
                  <a:solidFill>
                    <a:srgbClr val="006600"/>
                  </a:solidFill>
                  <a:latin typeface="Arial" panose="020B0604020202020204" pitchFamily="34" charset="0"/>
                </a:rPr>
                <a:t>Thảo luận nhóm</a:t>
              </a:r>
              <a:r>
                <a:rPr lang="en-US" altLang="vi-VN" sz="2400" b="1">
                  <a:solidFill>
                    <a:srgbClr val="006600"/>
                  </a:solidFill>
                  <a:latin typeface="VNI-Avo" pitchFamily="2" charset="0"/>
                </a:rPr>
                <a:t> </a:t>
              </a:r>
              <a:endParaRPr lang="en-US" altLang="vi-VN" sz="2400">
                <a:solidFill>
                  <a:srgbClr val="006600"/>
                </a:solidFill>
                <a:latin typeface="VNI-Avo" pitchFamily="2" charset="0"/>
              </a:endParaRPr>
            </a:p>
          </p:txBody>
        </p:sp>
        <p:pic>
          <p:nvPicPr>
            <p:cNvPr id="27655" name="Picture 8" descr="HD nh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6" y="288"/>
              <a:ext cx="1488" cy="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089" name="Text Box 9"/>
          <p:cNvSpPr txBox="1">
            <a:spLocks noChangeArrowheads="1"/>
          </p:cNvSpPr>
          <p:nvPr/>
        </p:nvSpPr>
        <p:spPr bwMode="auto">
          <a:xfrm>
            <a:off x="5715000" y="1676401"/>
            <a:ext cx="44196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457200">
              <a:defRPr>
                <a:solidFill>
                  <a:schemeClr val="tx1"/>
                </a:solidFill>
                <a:latin typeface=".VnTime" panose="020B7200000000000000" pitchFamily="34" charset="0"/>
                <a:cs typeface="Arial" panose="020B0604020202020204" pitchFamily="34" charset="0"/>
              </a:defRPr>
            </a:lvl1pPr>
            <a:lvl2pPr marL="742950" indent="-285750">
              <a:defRPr>
                <a:solidFill>
                  <a:schemeClr val="tx1"/>
                </a:solidFill>
                <a:latin typeface=".VnTime" panose="020B7200000000000000" pitchFamily="34" charset="0"/>
                <a:cs typeface="Arial" panose="020B0604020202020204" pitchFamily="34" charset="0"/>
              </a:defRPr>
            </a:lvl2pPr>
            <a:lvl3pPr marL="1143000" indent="-228600">
              <a:defRPr>
                <a:solidFill>
                  <a:schemeClr val="tx1"/>
                </a:solidFill>
                <a:latin typeface=".VnTime" panose="020B7200000000000000" pitchFamily="34" charset="0"/>
                <a:cs typeface="Arial" panose="020B0604020202020204" pitchFamily="34" charset="0"/>
              </a:defRPr>
            </a:lvl3pPr>
            <a:lvl4pPr marL="1600200" indent="-228600">
              <a:defRPr>
                <a:solidFill>
                  <a:schemeClr val="tx1"/>
                </a:solidFill>
                <a:latin typeface=".VnTime" panose="020B7200000000000000" pitchFamily="34" charset="0"/>
                <a:cs typeface="Arial" panose="020B0604020202020204" pitchFamily="34" charset="0"/>
              </a:defRPr>
            </a:lvl4pPr>
            <a:lvl5pPr marL="2057400" indent="-22860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algn="just" eaLnBrk="1" hangingPunct="1">
              <a:spcBef>
                <a:spcPct val="50000"/>
              </a:spcBef>
            </a:pPr>
            <a:r>
              <a:rPr lang="en-US" altLang="vi-VN" sz="2000">
                <a:latin typeface="Arial" panose="020B0604020202020204" pitchFamily="34" charset="0"/>
              </a:rPr>
              <a:t>2. Có </a:t>
            </a:r>
            <a:r>
              <a:rPr lang="en-US" altLang="vi-VN" sz="2000" dirty="0">
                <a:latin typeface="Arial" panose="020B0604020202020204" pitchFamily="34" charset="0"/>
              </a:rPr>
              <a:t>hai thanh thép luôn hút nhau bất kể đưa các đầu nào của chúng lại gần nhau. Có thể rút ra kết luận gì?</a:t>
            </a:r>
          </a:p>
        </p:txBody>
      </p:sp>
      <p:sp>
        <p:nvSpPr>
          <p:cNvPr id="46090" name="Text Box 10"/>
          <p:cNvSpPr txBox="1">
            <a:spLocks noChangeArrowheads="1"/>
          </p:cNvSpPr>
          <p:nvPr/>
        </p:nvSpPr>
        <p:spPr bwMode="auto">
          <a:xfrm>
            <a:off x="2362200" y="3505201"/>
            <a:ext cx="7620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nTime" panose="020B7200000000000000" pitchFamily="34" charset="0"/>
                <a:cs typeface="Arial" panose="020B0604020202020204" pitchFamily="34" charset="0"/>
              </a:defRPr>
            </a:lvl1pPr>
            <a:lvl2pPr marL="742950" indent="-285750">
              <a:defRPr>
                <a:solidFill>
                  <a:schemeClr val="tx1"/>
                </a:solidFill>
                <a:latin typeface=".VnTime" panose="020B7200000000000000" pitchFamily="34" charset="0"/>
                <a:cs typeface="Arial" panose="020B0604020202020204" pitchFamily="34" charset="0"/>
              </a:defRPr>
            </a:lvl2pPr>
            <a:lvl3pPr marL="1143000" indent="-228600">
              <a:defRPr>
                <a:solidFill>
                  <a:schemeClr val="tx1"/>
                </a:solidFill>
                <a:latin typeface=".VnTime" panose="020B7200000000000000" pitchFamily="34" charset="0"/>
                <a:cs typeface="Arial" panose="020B0604020202020204" pitchFamily="34" charset="0"/>
              </a:defRPr>
            </a:lvl3pPr>
            <a:lvl4pPr marL="1600200" indent="-228600">
              <a:defRPr>
                <a:solidFill>
                  <a:schemeClr val="tx1"/>
                </a:solidFill>
                <a:latin typeface=".VnTime" panose="020B7200000000000000" pitchFamily="34" charset="0"/>
                <a:cs typeface="Arial" panose="020B0604020202020204" pitchFamily="34" charset="0"/>
              </a:defRPr>
            </a:lvl4pPr>
            <a:lvl5pPr marL="2057400" indent="-22860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eaLnBrk="1" hangingPunct="1">
              <a:spcBef>
                <a:spcPct val="50000"/>
              </a:spcBef>
            </a:pPr>
            <a:r>
              <a:rPr lang="en-US" altLang="vi-VN" sz="2000" b="1">
                <a:latin typeface="Arial" panose="020B0604020202020204" pitchFamily="34" charset="0"/>
                <a:sym typeface="ZapfDingbats BT" pitchFamily="2" charset="2"/>
              </a:rPr>
              <a:t>Có thể kết luận: Một trong hai thanh thép là nam châm</a:t>
            </a:r>
          </a:p>
        </p:txBody>
      </p:sp>
    </p:spTree>
    <p:extLst>
      <p:ext uri="{BB962C8B-B14F-4D97-AF65-F5344CB8AC3E}">
        <p14:creationId xmlns:p14="http://schemas.microsoft.com/office/powerpoint/2010/main" val="1445887184"/>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46085"/>
                                        </p:tgtEl>
                                        <p:attrNameLst>
                                          <p:attrName>style.visibility</p:attrName>
                                        </p:attrNameLst>
                                      </p:cBhvr>
                                      <p:to>
                                        <p:strVal val="visible"/>
                                      </p:to>
                                    </p:set>
                                    <p:animEffect transition="in" filter="box(out)">
                                      <p:cBhvr>
                                        <p:cTn id="7" dur="1000"/>
                                        <p:tgtEl>
                                          <p:spTgt spid="46085"/>
                                        </p:tgtEl>
                                      </p:cBhvr>
                                    </p:animEffect>
                                  </p:childTnLst>
                                </p:cTn>
                              </p:par>
                              <p:par>
                                <p:cTn id="8" presetID="4" presetClass="entr" presetSubtype="32" fill="hold" nodeType="withEffect">
                                  <p:stCondLst>
                                    <p:cond delay="0"/>
                                  </p:stCondLst>
                                  <p:childTnLst>
                                    <p:set>
                                      <p:cBhvr>
                                        <p:cTn id="9" dur="1" fill="hold">
                                          <p:stCondLst>
                                            <p:cond delay="0"/>
                                          </p:stCondLst>
                                        </p:cTn>
                                        <p:tgtEl>
                                          <p:spTgt spid="46086"/>
                                        </p:tgtEl>
                                        <p:attrNameLst>
                                          <p:attrName>style.visibility</p:attrName>
                                        </p:attrNameLst>
                                      </p:cBhvr>
                                      <p:to>
                                        <p:strVal val="visible"/>
                                      </p:to>
                                    </p:set>
                                    <p:animEffect transition="in" filter="box(out)">
                                      <p:cBhvr>
                                        <p:cTn id="10" dur="1000"/>
                                        <p:tgtEl>
                                          <p:spTgt spid="4608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46089"/>
                                        </p:tgtEl>
                                        <p:attrNameLst>
                                          <p:attrName>style.visibility</p:attrName>
                                        </p:attrNameLst>
                                      </p:cBhvr>
                                      <p:to>
                                        <p:strVal val="visible"/>
                                      </p:to>
                                    </p:set>
                                    <p:animEffect transition="in" filter="strips(downRight)">
                                      <p:cBhvr>
                                        <p:cTn id="15" dur="2000"/>
                                        <p:tgtEl>
                                          <p:spTgt spid="4608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6" fill="hold" grpId="0" nodeType="clickEffect">
                                  <p:stCondLst>
                                    <p:cond delay="0"/>
                                  </p:stCondLst>
                                  <p:iterate type="lt">
                                    <p:tmPct val="10000"/>
                                  </p:iterate>
                                  <p:childTnLst>
                                    <p:set>
                                      <p:cBhvr>
                                        <p:cTn id="19" dur="1" fill="hold">
                                          <p:stCondLst>
                                            <p:cond delay="0"/>
                                          </p:stCondLst>
                                        </p:cTn>
                                        <p:tgtEl>
                                          <p:spTgt spid="46090"/>
                                        </p:tgtEl>
                                        <p:attrNameLst>
                                          <p:attrName>style.visibility</p:attrName>
                                        </p:attrNameLst>
                                      </p:cBhvr>
                                      <p:to>
                                        <p:strVal val="visible"/>
                                      </p:to>
                                    </p:set>
                                    <p:animEffect transition="in" filter="strips(downRight)">
                                      <p:cBhvr>
                                        <p:cTn id="20" dur="1000"/>
                                        <p:tgtEl>
                                          <p:spTgt spid="460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9" grpId="0"/>
      <p:bldP spid="4609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2" descr="Picture15"/>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1324269">
            <a:off x="400110" y="2841661"/>
            <a:ext cx="1628775"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 descr="Picture134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1567" y="1424555"/>
            <a:ext cx="1535549" cy="80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4" name="Picture 2"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510456">
            <a:off x="1845617" y="2967847"/>
            <a:ext cx="2609850"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5"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32260">
            <a:off x="2785659" y="2579379"/>
            <a:ext cx="3148013" cy="91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6"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44236" y="5535978"/>
            <a:ext cx="2257425"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7"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34364" y="4875213"/>
            <a:ext cx="24209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8"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21664" y="4119563"/>
            <a:ext cx="2413000" cy="1470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Picture 9"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80088" y="3582988"/>
            <a:ext cx="2665412"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2" name="Picture 10"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16361" y="2356482"/>
            <a:ext cx="2901509"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3" name="Picture 11"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flipV="1">
            <a:off x="8190092" y="1871664"/>
            <a:ext cx="2858712" cy="99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4" name="Picture 12" descr="Cov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10800000" flipV="1">
            <a:off x="8231567" y="2788805"/>
            <a:ext cx="2140731" cy="885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5" name="Picture 13" descr="Cov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81537" y="1520348"/>
            <a:ext cx="1868714" cy="139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7" name="Picture 15" descr="Cov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46926" y="381001"/>
            <a:ext cx="1203325"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8" name="Picture 16" descr="Cove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rot="11529190" flipH="1" flipV="1">
            <a:off x="6025114" y="792548"/>
            <a:ext cx="1037291" cy="260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9" name="Picture 17" descr="Cove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622925" y="3216276"/>
            <a:ext cx="1747838"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0" name="Rectangle 18"/>
          <p:cNvSpPr>
            <a:spLocks noChangeArrowheads="1"/>
          </p:cNvSpPr>
          <p:nvPr/>
        </p:nvSpPr>
        <p:spPr bwMode="auto">
          <a:xfrm>
            <a:off x="4438553" y="98607"/>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nTime" panose="020B7200000000000000" pitchFamily="34" charset="0"/>
                <a:cs typeface="Arial" panose="020B0604020202020204" pitchFamily="34" charset="0"/>
              </a:defRPr>
            </a:lvl1pPr>
            <a:lvl2pPr marL="742950" indent="-285750">
              <a:defRPr>
                <a:solidFill>
                  <a:schemeClr val="tx1"/>
                </a:solidFill>
                <a:latin typeface=".VnTime" panose="020B7200000000000000" pitchFamily="34" charset="0"/>
                <a:cs typeface="Arial" panose="020B0604020202020204" pitchFamily="34" charset="0"/>
              </a:defRPr>
            </a:lvl2pPr>
            <a:lvl3pPr marL="1143000" indent="-228600">
              <a:defRPr>
                <a:solidFill>
                  <a:schemeClr val="tx1"/>
                </a:solidFill>
                <a:latin typeface=".VnTime" panose="020B7200000000000000" pitchFamily="34" charset="0"/>
                <a:cs typeface="Arial" panose="020B0604020202020204" pitchFamily="34" charset="0"/>
              </a:defRPr>
            </a:lvl3pPr>
            <a:lvl4pPr marL="1600200" indent="-228600">
              <a:defRPr>
                <a:solidFill>
                  <a:schemeClr val="tx1"/>
                </a:solidFill>
                <a:latin typeface=".VnTime" panose="020B7200000000000000" pitchFamily="34" charset="0"/>
                <a:cs typeface="Arial" panose="020B0604020202020204" pitchFamily="34" charset="0"/>
              </a:defRPr>
            </a:lvl4pPr>
            <a:lvl5pPr marL="2057400" indent="-22860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algn="ctr" eaLnBrk="1" hangingPunct="1"/>
            <a:r>
              <a:rPr lang="en-US" altLang="vi-VN" sz="2400" b="1">
                <a:solidFill>
                  <a:srgbClr val="CC3300"/>
                </a:solidFill>
                <a:latin typeface="Arial" panose="020B0604020202020204" pitchFamily="34" charset="0"/>
              </a:rPr>
              <a:t>CỦNG CỐ:</a:t>
            </a:r>
          </a:p>
        </p:txBody>
      </p:sp>
      <p:pic>
        <p:nvPicPr>
          <p:cNvPr id="19" name="Picture 15" descr="image00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rot="6194566">
            <a:off x="7100748" y="-390978"/>
            <a:ext cx="1575522" cy="2752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16" descr="image01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080715" y="1357929"/>
            <a:ext cx="876438" cy="586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17" descr="image01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560219" y="1202302"/>
            <a:ext cx="1311436"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3" descr="image017"/>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rot="21278152">
            <a:off x="687133" y="791341"/>
            <a:ext cx="6599419" cy="361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3" descr="xechinam"/>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98226" y="594520"/>
            <a:ext cx="1111250" cy="104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2" descr="image016"/>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8260172">
            <a:off x="1558218" y="1716180"/>
            <a:ext cx="2772671" cy="3733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83" descr="ve%20la%20ban11"/>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672928" y="215340"/>
            <a:ext cx="1905000" cy="15367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2" name="Picture 24" descr="image018"/>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080676" y="2637835"/>
            <a:ext cx="4268195" cy="157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316361" y="155082"/>
            <a:ext cx="3224475" cy="715089"/>
          </a:xfrm>
          <a:prstGeom prst="roundRect">
            <a:avLst/>
          </a:prstGeom>
          <a:noFill/>
          <a:ln>
            <a:solidFill>
              <a:srgbClr val="FF0000"/>
            </a:solidFill>
          </a:ln>
        </p:spPr>
        <p:txBody>
          <a:bodyPr wrap="square" rtlCol="0">
            <a:spAutoFit/>
          </a:bodyPr>
          <a:lstStyle/>
          <a:p>
            <a:r>
              <a:rPr lang="en-US" dirty="0"/>
              <a:t>Nam châm có đặc tính hút sắt, thép, niken, côban, gađôlini…</a:t>
            </a:r>
            <a:endParaRPr lang="vi-VN" dirty="0"/>
          </a:p>
        </p:txBody>
      </p:sp>
    </p:spTree>
    <p:extLst>
      <p:ext uri="{BB962C8B-B14F-4D97-AF65-F5344CB8AC3E}">
        <p14:creationId xmlns:p14="http://schemas.microsoft.com/office/powerpoint/2010/main" val="5964074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33809"/>
                                        </p:tgtEl>
                                        <p:attrNameLst>
                                          <p:attrName>style.visibility</p:attrName>
                                        </p:attrNameLst>
                                      </p:cBhvr>
                                      <p:to>
                                        <p:strVal val="visible"/>
                                      </p:to>
                                    </p:set>
                                    <p:animEffect transition="in" filter="box(out)">
                                      <p:cBhvr>
                                        <p:cTn id="7" dur="500"/>
                                        <p:tgtEl>
                                          <p:spTgt spid="338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3808"/>
                                        </p:tgtEl>
                                        <p:attrNameLst>
                                          <p:attrName>style.visibility</p:attrName>
                                        </p:attrNameLst>
                                      </p:cBhvr>
                                      <p:to>
                                        <p:strVal val="visible"/>
                                      </p:to>
                                    </p:set>
                                    <p:animEffect transition="in" filter="wipe(left)">
                                      <p:cBhvr>
                                        <p:cTn id="12" dur="500"/>
                                        <p:tgtEl>
                                          <p:spTgt spid="3380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3807"/>
                                        </p:tgtEl>
                                        <p:attrNameLst>
                                          <p:attrName>style.visibility</p:attrName>
                                        </p:attrNameLst>
                                      </p:cBhvr>
                                      <p:to>
                                        <p:strVal val="visible"/>
                                      </p:to>
                                    </p:set>
                                    <p:animEffect transition="in" filter="wipe(left)">
                                      <p:cBhvr>
                                        <p:cTn id="17" dur="500"/>
                                        <p:tgtEl>
                                          <p:spTgt spid="3380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2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up)">
                                      <p:cBhvr>
                                        <p:cTn id="32" dur="500"/>
                                        <p:tgtEl>
                                          <p:spTgt spid="22"/>
                                        </p:tgtEl>
                                      </p:cBhvr>
                                    </p:animEffect>
                                  </p:childTnLst>
                                </p:cTn>
                              </p:par>
                            </p:childTnLst>
                          </p:cTn>
                        </p:par>
                        <p:par>
                          <p:cTn id="33" fill="hold">
                            <p:stCondLst>
                              <p:cond delay="500"/>
                            </p:stCondLst>
                            <p:childTnLst>
                              <p:par>
                                <p:cTn id="34" presetID="0" presetClass="entr" presetSubtype="222785388" fill="hold" nodeType="afterEffect">
                                  <p:stCondLst>
                                    <p:cond delay="0"/>
                                  </p:stCondLst>
                                  <p:childTnLst>
                                    <p:set>
                                      <p:cBhvr>
                                        <p:cTn id="35" dur="1" fill="hold">
                                          <p:stCondLst>
                                            <p:cond delay="499"/>
                                          </p:stCondLst>
                                        </p:cTn>
                                        <p:tgtEl>
                                          <p:spTgt spid="24"/>
                                        </p:tgtEl>
                                        <p:attrNameLst>
                                          <p:attrName>style.visibility</p:attrName>
                                        </p:attrNameLst>
                                      </p:cBhvr>
                                      <p:to>
                                        <p:strVal val="visible"/>
                                      </p:to>
                                    </p:set>
                                  </p:childTnLst>
                                </p:cTn>
                              </p:par>
                              <p:par>
                                <p:cTn id="36" presetID="22" presetClass="entr" presetSubtype="2" fill="hold"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33805"/>
                                        </p:tgtEl>
                                        <p:attrNameLst>
                                          <p:attrName>style.visibility</p:attrName>
                                        </p:attrNameLst>
                                      </p:cBhvr>
                                      <p:to>
                                        <p:strVal val="visible"/>
                                      </p:to>
                                    </p:set>
                                    <p:animEffect transition="in" filter="wipe(left)">
                                      <p:cBhvr>
                                        <p:cTn id="43" dur="500"/>
                                        <p:tgtEl>
                                          <p:spTgt spid="3380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nodeType="clickEffect">
                                  <p:stCondLst>
                                    <p:cond delay="0"/>
                                  </p:stCondLst>
                                  <p:childTnLst>
                                    <p:set>
                                      <p:cBhvr>
                                        <p:cTn id="47" dur="1" fill="hold">
                                          <p:stCondLst>
                                            <p:cond delay="0"/>
                                          </p:stCondLst>
                                        </p:cTn>
                                        <p:tgtEl>
                                          <p:spTgt spid="33804"/>
                                        </p:tgtEl>
                                        <p:attrNameLst>
                                          <p:attrName>style.visibility</p:attrName>
                                        </p:attrNameLst>
                                      </p:cBhvr>
                                      <p:to>
                                        <p:strVal val="visible"/>
                                      </p:to>
                                    </p:set>
                                    <p:animEffect transition="in" filter="wipe(right)">
                                      <p:cBhvr>
                                        <p:cTn id="48" dur="500"/>
                                        <p:tgtEl>
                                          <p:spTgt spid="33804"/>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nodeType="clickEffect">
                                  <p:stCondLst>
                                    <p:cond delay="0"/>
                                  </p:stCondLst>
                                  <p:childTnLst>
                                    <p:set>
                                      <p:cBhvr>
                                        <p:cTn id="52" dur="1" fill="hold">
                                          <p:stCondLst>
                                            <p:cond delay="0"/>
                                          </p:stCondLst>
                                        </p:cTn>
                                        <p:tgtEl>
                                          <p:spTgt spid="33803"/>
                                        </p:tgtEl>
                                        <p:attrNameLst>
                                          <p:attrName>style.visibility</p:attrName>
                                        </p:attrNameLst>
                                      </p:cBhvr>
                                      <p:to>
                                        <p:strVal val="visible"/>
                                      </p:to>
                                    </p:set>
                                    <p:animEffect transition="in" filter="wipe(left)">
                                      <p:cBhvr>
                                        <p:cTn id="53" dur="500"/>
                                        <p:tgtEl>
                                          <p:spTgt spid="33803"/>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nodeType="clickEffect">
                                  <p:stCondLst>
                                    <p:cond delay="0"/>
                                  </p:stCondLst>
                                  <p:childTnLst>
                                    <p:set>
                                      <p:cBhvr>
                                        <p:cTn id="57" dur="1" fill="hold">
                                          <p:stCondLst>
                                            <p:cond delay="0"/>
                                          </p:stCondLst>
                                        </p:cTn>
                                        <p:tgtEl>
                                          <p:spTgt spid="33802"/>
                                        </p:tgtEl>
                                        <p:attrNameLst>
                                          <p:attrName>style.visibility</p:attrName>
                                        </p:attrNameLst>
                                      </p:cBhvr>
                                      <p:to>
                                        <p:strVal val="visible"/>
                                      </p:to>
                                    </p:set>
                                    <p:animEffect transition="in" filter="wipe(left)">
                                      <p:cBhvr>
                                        <p:cTn id="58" dur="500"/>
                                        <p:tgtEl>
                                          <p:spTgt spid="33802"/>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nodeType="clickEffect">
                                  <p:stCondLst>
                                    <p:cond delay="0"/>
                                  </p:stCondLst>
                                  <p:childTnLst>
                                    <p:set>
                                      <p:cBhvr>
                                        <p:cTn id="62" dur="1" fill="hold">
                                          <p:stCondLst>
                                            <p:cond delay="0"/>
                                          </p:stCondLst>
                                        </p:cTn>
                                        <p:tgtEl>
                                          <p:spTgt spid="33801"/>
                                        </p:tgtEl>
                                        <p:attrNameLst>
                                          <p:attrName>style.visibility</p:attrName>
                                        </p:attrNameLst>
                                      </p:cBhvr>
                                      <p:to>
                                        <p:strVal val="visible"/>
                                      </p:to>
                                    </p:set>
                                    <p:animEffect transition="in" filter="wipe(left)">
                                      <p:cBhvr>
                                        <p:cTn id="63" dur="500"/>
                                        <p:tgtEl>
                                          <p:spTgt spid="33801"/>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nodeType="clickEffect">
                                  <p:stCondLst>
                                    <p:cond delay="0"/>
                                  </p:stCondLst>
                                  <p:childTnLst>
                                    <p:set>
                                      <p:cBhvr>
                                        <p:cTn id="67" dur="1" fill="hold">
                                          <p:stCondLst>
                                            <p:cond delay="0"/>
                                          </p:stCondLst>
                                        </p:cTn>
                                        <p:tgtEl>
                                          <p:spTgt spid="33800"/>
                                        </p:tgtEl>
                                        <p:attrNameLst>
                                          <p:attrName>style.visibility</p:attrName>
                                        </p:attrNameLst>
                                      </p:cBhvr>
                                      <p:to>
                                        <p:strVal val="visible"/>
                                      </p:to>
                                    </p:set>
                                    <p:animEffect transition="in" filter="wipe(left)">
                                      <p:cBhvr>
                                        <p:cTn id="68" dur="500"/>
                                        <p:tgtEl>
                                          <p:spTgt spid="33800"/>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8" fill="hold" nodeType="clickEffect">
                                  <p:stCondLst>
                                    <p:cond delay="0"/>
                                  </p:stCondLst>
                                  <p:childTnLst>
                                    <p:set>
                                      <p:cBhvr>
                                        <p:cTn id="72" dur="1" fill="hold">
                                          <p:stCondLst>
                                            <p:cond delay="0"/>
                                          </p:stCondLst>
                                        </p:cTn>
                                        <p:tgtEl>
                                          <p:spTgt spid="33799"/>
                                        </p:tgtEl>
                                        <p:attrNameLst>
                                          <p:attrName>style.visibility</p:attrName>
                                        </p:attrNameLst>
                                      </p:cBhvr>
                                      <p:to>
                                        <p:strVal val="visible"/>
                                      </p:to>
                                    </p:set>
                                    <p:animEffect transition="in" filter="wipe(left)">
                                      <p:cBhvr>
                                        <p:cTn id="73" dur="500"/>
                                        <p:tgtEl>
                                          <p:spTgt spid="33799"/>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8" fill="hold" nodeType="clickEffect">
                                  <p:stCondLst>
                                    <p:cond delay="0"/>
                                  </p:stCondLst>
                                  <p:childTnLst>
                                    <p:set>
                                      <p:cBhvr>
                                        <p:cTn id="77" dur="1" fill="hold">
                                          <p:stCondLst>
                                            <p:cond delay="0"/>
                                          </p:stCondLst>
                                        </p:cTn>
                                        <p:tgtEl>
                                          <p:spTgt spid="33798"/>
                                        </p:tgtEl>
                                        <p:attrNameLst>
                                          <p:attrName>style.visibility</p:attrName>
                                        </p:attrNameLst>
                                      </p:cBhvr>
                                      <p:to>
                                        <p:strVal val="visible"/>
                                      </p:to>
                                    </p:set>
                                    <p:animEffect transition="in" filter="wipe(left)">
                                      <p:cBhvr>
                                        <p:cTn id="78" dur="500"/>
                                        <p:tgtEl>
                                          <p:spTgt spid="33798"/>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2" fill="hold" nodeType="clickEffect">
                                  <p:stCondLst>
                                    <p:cond delay="0"/>
                                  </p:stCondLst>
                                  <p:childTnLst>
                                    <p:set>
                                      <p:cBhvr>
                                        <p:cTn id="82" dur="1" fill="hold">
                                          <p:stCondLst>
                                            <p:cond delay="0"/>
                                          </p:stCondLst>
                                        </p:cTn>
                                        <p:tgtEl>
                                          <p:spTgt spid="33797"/>
                                        </p:tgtEl>
                                        <p:attrNameLst>
                                          <p:attrName>style.visibility</p:attrName>
                                        </p:attrNameLst>
                                      </p:cBhvr>
                                      <p:to>
                                        <p:strVal val="visible"/>
                                      </p:to>
                                    </p:set>
                                    <p:animEffect transition="in" filter="wipe(right)">
                                      <p:cBhvr>
                                        <p:cTn id="83" dur="500"/>
                                        <p:tgtEl>
                                          <p:spTgt spid="33797"/>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childTnLst>
                                    <p:set>
                                      <p:cBhvr>
                                        <p:cTn id="87" dur="1" fill="hold">
                                          <p:stCondLst>
                                            <p:cond delay="0"/>
                                          </p:stCondLst>
                                        </p:cTn>
                                        <p:tgtEl>
                                          <p:spTgt spid="25"/>
                                        </p:tgtEl>
                                        <p:attrNameLst>
                                          <p:attrName>style.visibility</p:attrName>
                                        </p:attrNameLst>
                                      </p:cBhvr>
                                      <p:to>
                                        <p:strVal val="visible"/>
                                      </p:to>
                                    </p:set>
                                    <p:animEffect transition="in" filter="wipe(left)">
                                      <p:cBhvr>
                                        <p:cTn id="88" dur="500"/>
                                        <p:tgtEl>
                                          <p:spTgt spid="25"/>
                                        </p:tgtEl>
                                      </p:cBhvr>
                                    </p:animEffect>
                                  </p:childTnLst>
                                </p:cTn>
                              </p:par>
                            </p:childTnLst>
                          </p:cTn>
                        </p:par>
                        <p:par>
                          <p:cTn id="89" fill="hold">
                            <p:stCondLst>
                              <p:cond delay="500"/>
                            </p:stCondLst>
                            <p:childTnLst>
                              <p:par>
                                <p:cTn id="90" presetID="0" presetClass="entr" presetSubtype="175859488" fill="hold" nodeType="afterEffect">
                                  <p:stCondLst>
                                    <p:cond delay="0"/>
                                  </p:stCondLst>
                                  <p:childTnLst>
                                    <p:set>
                                      <p:cBhvr>
                                        <p:cTn id="91" dur="1" fill="hold">
                                          <p:stCondLst>
                                            <p:cond delay="499"/>
                                          </p:stCondLst>
                                        </p:cTn>
                                        <p:tgtEl>
                                          <p:spTgt spid="27"/>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22" presetClass="entr" presetSubtype="4" fill="hold" nodeType="clickEffect">
                                  <p:stCondLst>
                                    <p:cond delay="0"/>
                                  </p:stCondLst>
                                  <p:childTnLst>
                                    <p:set>
                                      <p:cBhvr>
                                        <p:cTn id="95" dur="1" fill="hold">
                                          <p:stCondLst>
                                            <p:cond delay="0"/>
                                          </p:stCondLst>
                                        </p:cTn>
                                        <p:tgtEl>
                                          <p:spTgt spid="29"/>
                                        </p:tgtEl>
                                        <p:attrNameLst>
                                          <p:attrName>style.visibility</p:attrName>
                                        </p:attrNameLst>
                                      </p:cBhvr>
                                      <p:to>
                                        <p:strVal val="visible"/>
                                      </p:to>
                                    </p:set>
                                    <p:animEffect transition="in" filter="wipe(down)">
                                      <p:cBhvr>
                                        <p:cTn id="96" dur="500"/>
                                        <p:tgtEl>
                                          <p:spTgt spid="29"/>
                                        </p:tgtEl>
                                      </p:cBhvr>
                                    </p:animEffect>
                                  </p:childTnLst>
                                </p:cTn>
                              </p:par>
                            </p:childTnLst>
                          </p:cTn>
                        </p:par>
                        <p:par>
                          <p:cTn id="97" fill="hold">
                            <p:stCondLst>
                              <p:cond delay="500"/>
                            </p:stCondLst>
                            <p:childTnLst>
                              <p:par>
                                <p:cTn id="98" presetID="4" presetClass="entr" presetSubtype="32"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box(out)">
                                      <p:cBhvr>
                                        <p:cTn id="100" dur="500"/>
                                        <p:tgtEl>
                                          <p:spTgt spid="31"/>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2" fill="hold" nodeType="click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right)">
                                      <p:cBhvr>
                                        <p:cTn id="105" dur="500"/>
                                        <p:tgtEl>
                                          <p:spTgt spid="32"/>
                                        </p:tgtEl>
                                      </p:cBhvr>
                                    </p:animEffect>
                                  </p:childTnLst>
                                </p:cTn>
                              </p:par>
                            </p:childTnLst>
                          </p:cTn>
                        </p:par>
                        <p:par>
                          <p:cTn id="106" fill="hold">
                            <p:stCondLst>
                              <p:cond delay="500"/>
                            </p:stCondLst>
                            <p:childTnLst>
                              <p:par>
                                <p:cTn id="107" presetID="0" presetClass="entr" presetSubtype="221254560" fill="hold" nodeType="afterEffect">
                                  <p:stCondLst>
                                    <p:cond delay="0"/>
                                  </p:stCondLst>
                                  <p:childTnLst>
                                    <p:set>
                                      <p:cBhvr>
                                        <p:cTn id="108" dur="1" fill="hold">
                                          <p:stCondLst>
                                            <p:cond delay="499"/>
                                          </p:stCondLst>
                                        </p:cTn>
                                        <p:tgtEl>
                                          <p:spTgt spid="33"/>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22" presetClass="entr" presetSubtype="2" fill="hold" nodeType="clickEffect">
                                  <p:stCondLst>
                                    <p:cond delay="0"/>
                                  </p:stCondLst>
                                  <p:childTnLst>
                                    <p:set>
                                      <p:cBhvr>
                                        <p:cTn id="112" dur="1" fill="hold">
                                          <p:stCondLst>
                                            <p:cond delay="0"/>
                                          </p:stCondLst>
                                        </p:cTn>
                                        <p:tgtEl>
                                          <p:spTgt spid="33794"/>
                                        </p:tgtEl>
                                        <p:attrNameLst>
                                          <p:attrName>style.visibility</p:attrName>
                                        </p:attrNameLst>
                                      </p:cBhvr>
                                      <p:to>
                                        <p:strVal val="visible"/>
                                      </p:to>
                                    </p:set>
                                    <p:animEffect transition="in" filter="wipe(right)">
                                      <p:cBhvr>
                                        <p:cTn id="113" dur="5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Không Khí đơn Giản Hình Học Poster Công Ty Ppt Nền, Tối Giản, Không Khí,  Hình Học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7"/>
          <p:cNvSpPr txBox="1">
            <a:spLocks noChangeArrowheads="1"/>
          </p:cNvSpPr>
          <p:nvPr/>
        </p:nvSpPr>
        <p:spPr bwMode="auto">
          <a:xfrm>
            <a:off x="2057400" y="2705100"/>
            <a:ext cx="80772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457200" indent="-457200" eaLnBrk="1" hangingPunct="1">
              <a:spcBef>
                <a:spcPct val="50000"/>
              </a:spcBef>
              <a:buFontTx/>
              <a:buChar char="-"/>
            </a:pPr>
            <a:r>
              <a:rPr lang="en-US" altLang="vi-VN" sz="2800" b="1" dirty="0">
                <a:solidFill>
                  <a:schemeClr val="tx2"/>
                </a:solidFill>
                <a:cs typeface="Arial" panose="020B0604020202020204" pitchFamily="34" charset="0"/>
              </a:rPr>
              <a:t>Học thuộc bài</a:t>
            </a:r>
          </a:p>
          <a:p>
            <a:pPr marL="457200" indent="-457200" eaLnBrk="1" hangingPunct="1">
              <a:spcBef>
                <a:spcPct val="50000"/>
              </a:spcBef>
              <a:buFontTx/>
              <a:buChar char="-"/>
            </a:pPr>
            <a:r>
              <a:rPr lang="en-US" altLang="vi-VN" sz="2800" b="1" dirty="0">
                <a:solidFill>
                  <a:schemeClr val="tx2"/>
                </a:solidFill>
                <a:cs typeface="Arial" panose="020B0604020202020204" pitchFamily="34" charset="0"/>
              </a:rPr>
              <a:t>Làm bài tập SBT</a:t>
            </a:r>
          </a:p>
          <a:p>
            <a:pPr marL="457200" indent="-457200" eaLnBrk="1" hangingPunct="1">
              <a:spcBef>
                <a:spcPct val="50000"/>
              </a:spcBef>
              <a:buFontTx/>
              <a:buChar char="-"/>
            </a:pPr>
            <a:r>
              <a:rPr lang="en-US" altLang="vi-VN" sz="2800" b="1" dirty="0">
                <a:solidFill>
                  <a:schemeClr val="tx2"/>
                </a:solidFill>
                <a:cs typeface="Arial" panose="020B0604020202020204" pitchFamily="34" charset="0"/>
              </a:rPr>
              <a:t>Đọc trước bài 22</a:t>
            </a:r>
            <a:r>
              <a:rPr lang="en-US" altLang="vi-VN" sz="2800" b="1">
                <a:solidFill>
                  <a:schemeClr val="tx2"/>
                </a:solidFill>
                <a:cs typeface="Arial" panose="020B0604020202020204" pitchFamily="34" charset="0"/>
              </a:rPr>
              <a:t>: Tác dụng từ của dòng điện - Từ trường.</a:t>
            </a:r>
            <a:endParaRPr lang="en-US" altLang="vi-VN" sz="2800" b="1" dirty="0">
              <a:solidFill>
                <a:schemeClr val="tx2"/>
              </a:solidFill>
              <a:cs typeface="Arial" panose="020B0604020202020204" pitchFamily="34" charset="0"/>
            </a:endParaRPr>
          </a:p>
        </p:txBody>
      </p:sp>
      <p:sp>
        <p:nvSpPr>
          <p:cNvPr id="2" name="Horizontal Scroll 1"/>
          <p:cNvSpPr/>
          <p:nvPr/>
        </p:nvSpPr>
        <p:spPr>
          <a:xfrm>
            <a:off x="3943350" y="1443038"/>
            <a:ext cx="3857625" cy="1014413"/>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n w="22225">
                  <a:solidFill>
                    <a:schemeClr val="accent2"/>
                  </a:solidFill>
                  <a:prstDash val="solid"/>
                </a:ln>
                <a:solidFill>
                  <a:schemeClr val="accent2">
                    <a:lumMod val="40000"/>
                    <a:lumOff val="60000"/>
                  </a:schemeClr>
                </a:solidFill>
              </a:rPr>
              <a:t>DẶN DÒ</a:t>
            </a:r>
            <a:endParaRPr lang="vi-VN" sz="54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84930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Line 108"/>
          <p:cNvSpPr>
            <a:spLocks noChangeShapeType="1"/>
          </p:cNvSpPr>
          <p:nvPr/>
        </p:nvSpPr>
        <p:spPr bwMode="auto">
          <a:xfrm>
            <a:off x="5791200" y="0"/>
            <a:ext cx="0" cy="3581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411" name="Line 109"/>
          <p:cNvSpPr>
            <a:spLocks noChangeShapeType="1"/>
          </p:cNvSpPr>
          <p:nvPr/>
        </p:nvSpPr>
        <p:spPr bwMode="auto">
          <a:xfrm>
            <a:off x="1524000" y="19812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412" name="Line 110"/>
          <p:cNvSpPr>
            <a:spLocks noChangeShapeType="1"/>
          </p:cNvSpPr>
          <p:nvPr/>
        </p:nvSpPr>
        <p:spPr bwMode="auto">
          <a:xfrm>
            <a:off x="1524000" y="35814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aphicFrame>
        <p:nvGraphicFramePr>
          <p:cNvPr id="21737" name="Group 233"/>
          <p:cNvGraphicFramePr>
            <a:graphicFrameLocks noGrp="1"/>
          </p:cNvGraphicFramePr>
          <p:nvPr>
            <p:ph/>
          </p:nvPr>
        </p:nvGraphicFramePr>
        <p:xfrm>
          <a:off x="1828800" y="4419600"/>
          <a:ext cx="8229600" cy="1981200"/>
        </p:xfrm>
        <a:graphic>
          <a:graphicData uri="http://schemas.openxmlformats.org/drawingml/2006/table">
            <a:tbl>
              <a:tblPr/>
              <a:tblGrid>
                <a:gridCol w="16002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23495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vi-VN" sz="2000" b="0" i="0" u="none" strike="noStrike" cap="none" normalizeH="0" baseline="0">
                          <a:ln>
                            <a:noFill/>
                          </a:ln>
                          <a:solidFill>
                            <a:schemeClr val="tx1"/>
                          </a:solidFill>
                          <a:effectLst/>
                          <a:latin typeface="Arial" panose="020B0604020202020204" pitchFamily="34" charset="0"/>
                          <a:cs typeface="Arial" panose="020B0604020202020204" pitchFamily="34" charset="0"/>
                        </a:rPr>
                        <a:t>Lần TN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vi-VN" sz="2000" b="0" i="0" u="none" strike="noStrike" cap="none" normalizeH="0" baseline="0">
                          <a:ln>
                            <a:noFill/>
                          </a:ln>
                          <a:solidFill>
                            <a:schemeClr val="tx1"/>
                          </a:solidFill>
                          <a:effectLst/>
                          <a:latin typeface="Arial" panose="020B0604020202020204" pitchFamily="34" charset="0"/>
                          <a:cs typeface="Arial" panose="020B0604020202020204" pitchFamily="34" charset="0"/>
                        </a:rPr>
                        <a:t>Thanh nam châm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vi-VN" sz="2000" b="0" i="0" u="none" strike="noStrike" cap="none" normalizeH="0" baseline="0">
                          <a:ln>
                            <a:noFill/>
                          </a:ln>
                          <a:solidFill>
                            <a:schemeClr val="tx1"/>
                          </a:solidFill>
                          <a:effectLst/>
                          <a:latin typeface="Arial" panose="020B0604020202020204" pitchFamily="34" charset="0"/>
                          <a:cs typeface="Arial" panose="020B0604020202020204" pitchFamily="34" charset="0"/>
                        </a:rPr>
                        <a:t>Kim nam châm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vi-VN" sz="2000" b="0" i="0" u="none" strike="noStrike" cap="none" normalizeH="0" baseline="0">
                          <a:ln>
                            <a:noFill/>
                          </a:ln>
                          <a:solidFill>
                            <a:schemeClr val="tx1"/>
                          </a:solidFill>
                          <a:effectLst/>
                          <a:latin typeface="Arial" panose="020B0604020202020204" pitchFamily="34" charset="0"/>
                          <a:cs typeface="Arial" panose="020B0604020202020204" pitchFamily="34" charset="0"/>
                        </a:rPr>
                        <a:t>Hiện tượng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3495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vi-VN" sz="2000" b="0" i="0" u="none" strike="noStrike" cap="none" normalizeH="0" baseline="0">
                          <a:ln>
                            <a:noFill/>
                          </a:ln>
                          <a:solidFill>
                            <a:schemeClr val="tx1"/>
                          </a:solidFill>
                          <a:effectLst/>
                          <a:latin typeface="Arial" panose="020B0604020202020204" pitchFamily="34" charset="0"/>
                          <a:cs typeface="Arial" panose="020B0604020202020204"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vi-VN" sz="2000" b="0" i="0" u="none" strike="noStrike" cap="none" normalizeH="0" baseline="0">
                          <a:ln>
                            <a:noFill/>
                          </a:ln>
                          <a:solidFill>
                            <a:schemeClr val="tx1"/>
                          </a:solidFill>
                          <a:effectLst/>
                          <a:latin typeface="Arial" panose="020B0604020202020204" pitchFamily="34" charset="0"/>
                          <a:cs typeface="Arial" panose="020B0604020202020204" pitchFamily="34"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vi-VN" sz="2000" b="0" i="0" u="none" strike="noStrike" cap="none" normalizeH="0" baseline="0">
                          <a:ln>
                            <a:noFill/>
                          </a:ln>
                          <a:solidFill>
                            <a:schemeClr val="tx1"/>
                          </a:solidFill>
                          <a:effectLst/>
                          <a:latin typeface="Arial" panose="020B0604020202020204" pitchFamily="34" charset="0"/>
                          <a:cs typeface="Arial" panose="020B0604020202020204" pitchFamily="34" charset="0"/>
                        </a:rPr>
                        <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altLang="vi-VN"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336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vi-VN" sz="2000" b="0" i="0" u="none" strike="noStrike" cap="none" normalizeH="0" baseline="0">
                          <a:ln>
                            <a:noFill/>
                          </a:ln>
                          <a:solidFill>
                            <a:schemeClr val="tx1"/>
                          </a:solidFill>
                          <a:effectLst/>
                          <a:latin typeface="Arial" panose="020B0604020202020204" pitchFamily="34" charset="0"/>
                          <a:cs typeface="Arial" panose="020B0604020202020204"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vi-VN" sz="2000" b="0" i="0" u="none" strike="noStrike" cap="none" normalizeH="0" baseline="0">
                          <a:ln>
                            <a:noFill/>
                          </a:ln>
                          <a:solidFill>
                            <a:schemeClr val="tx1"/>
                          </a:solidFill>
                          <a:effectLst/>
                          <a:latin typeface="Arial" panose="020B0604020202020204" pitchFamily="34" charset="0"/>
                          <a:cs typeface="Arial" panose="020B0604020202020204" pitchFamily="34" charset="0"/>
                        </a:rPr>
                        <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vi-VN" sz="2000" b="0" i="0" u="none" strike="noStrike" cap="none" normalizeH="0" baseline="0">
                          <a:ln>
                            <a:noFill/>
                          </a:ln>
                          <a:solidFill>
                            <a:schemeClr val="tx1"/>
                          </a:solidFill>
                          <a:effectLst/>
                          <a:latin typeface="Arial" panose="020B0604020202020204" pitchFamily="34" charset="0"/>
                          <a:cs typeface="Arial" panose="020B0604020202020204" pitchFamily="34" charset="0"/>
                        </a:rPr>
                        <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altLang="vi-VN"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495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vi-VN" sz="2000" b="0" i="0" u="none" strike="noStrike" cap="none" normalizeH="0" baseline="0">
                          <a:ln>
                            <a:noFill/>
                          </a:ln>
                          <a:solidFill>
                            <a:schemeClr val="tx1"/>
                          </a:solidFill>
                          <a:effectLst/>
                          <a:latin typeface="Arial" panose="020B0604020202020204" pitchFamily="34" charset="0"/>
                          <a:cs typeface="Arial" panose="020B0604020202020204"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vi-VN" sz="2000" b="0" i="0" u="none" strike="noStrike" cap="none" normalizeH="0" baseline="0">
                          <a:ln>
                            <a:noFill/>
                          </a:ln>
                          <a:solidFill>
                            <a:schemeClr val="tx1"/>
                          </a:solidFill>
                          <a:effectLst/>
                          <a:latin typeface="Arial" panose="020B0604020202020204" pitchFamily="34" charset="0"/>
                          <a:cs typeface="Arial" panose="020B0604020202020204" pitchFamily="34"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vi-VN" sz="2000" b="0" i="0" u="none" strike="noStrike" cap="none" normalizeH="0" baseline="0">
                          <a:ln>
                            <a:noFill/>
                          </a:ln>
                          <a:solidFill>
                            <a:schemeClr val="tx1"/>
                          </a:solidFill>
                          <a:effectLst/>
                          <a:latin typeface="Arial" panose="020B0604020202020204" pitchFamily="34" charset="0"/>
                          <a:cs typeface="Arial" panose="020B0604020202020204" pitchFamily="34"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altLang="vi-VN"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3495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vi-VN" sz="2000" b="0" i="0" u="none" strike="noStrike" cap="none" normalizeH="0" baseline="0">
                          <a:ln>
                            <a:noFill/>
                          </a:ln>
                          <a:solidFill>
                            <a:schemeClr val="tx1"/>
                          </a:solidFill>
                          <a:effectLst/>
                          <a:latin typeface="Arial" panose="020B0604020202020204" pitchFamily="34" charset="0"/>
                          <a:cs typeface="Arial" panose="020B0604020202020204"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vi-VN" sz="2000" b="0" i="0" u="none" strike="noStrike" cap="none" normalizeH="0" baseline="0">
                          <a:ln>
                            <a:noFill/>
                          </a:ln>
                          <a:solidFill>
                            <a:schemeClr val="tx1"/>
                          </a:solidFill>
                          <a:effectLst/>
                          <a:latin typeface="Arial" panose="020B0604020202020204" pitchFamily="34" charset="0"/>
                          <a:cs typeface="Arial" panose="020B0604020202020204" pitchFamily="34" charset="0"/>
                        </a:rPr>
                        <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vi-VN" sz="2000" b="0" i="0" u="none" strike="noStrike" cap="none" normalizeH="0" baseline="0">
                          <a:ln>
                            <a:noFill/>
                          </a:ln>
                          <a:solidFill>
                            <a:schemeClr val="tx1"/>
                          </a:solidFill>
                          <a:effectLst/>
                          <a:latin typeface="Arial" panose="020B0604020202020204" pitchFamily="34" charset="0"/>
                          <a:cs typeface="Arial" panose="020B0604020202020204" pitchFamily="34"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altLang="vi-VN"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1693" name="Text Box 189"/>
          <p:cNvSpPr txBox="1">
            <a:spLocks noChangeArrowheads="1"/>
          </p:cNvSpPr>
          <p:nvPr/>
        </p:nvSpPr>
        <p:spPr bwMode="auto">
          <a:xfrm>
            <a:off x="1828800" y="3733800"/>
            <a:ext cx="754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nTime" panose="020B7200000000000000" pitchFamily="34" charset="0"/>
                <a:cs typeface="Arial" panose="020B0604020202020204" pitchFamily="34" charset="0"/>
              </a:defRPr>
            </a:lvl1pPr>
            <a:lvl2pPr marL="742950" indent="-285750">
              <a:defRPr>
                <a:solidFill>
                  <a:schemeClr val="tx1"/>
                </a:solidFill>
                <a:latin typeface=".VnTime" panose="020B7200000000000000" pitchFamily="34" charset="0"/>
                <a:cs typeface="Arial" panose="020B0604020202020204" pitchFamily="34" charset="0"/>
              </a:defRPr>
            </a:lvl2pPr>
            <a:lvl3pPr marL="1143000" indent="-228600">
              <a:defRPr>
                <a:solidFill>
                  <a:schemeClr val="tx1"/>
                </a:solidFill>
                <a:latin typeface=".VnTime" panose="020B7200000000000000" pitchFamily="34" charset="0"/>
                <a:cs typeface="Arial" panose="020B0604020202020204" pitchFamily="34" charset="0"/>
              </a:defRPr>
            </a:lvl3pPr>
            <a:lvl4pPr marL="1600200" indent="-228600">
              <a:defRPr>
                <a:solidFill>
                  <a:schemeClr val="tx1"/>
                </a:solidFill>
                <a:latin typeface=".VnTime" panose="020B7200000000000000" pitchFamily="34" charset="0"/>
                <a:cs typeface="Arial" panose="020B0604020202020204" pitchFamily="34" charset="0"/>
              </a:defRPr>
            </a:lvl4pPr>
            <a:lvl5pPr marL="2057400" indent="-22860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algn="ctr" eaLnBrk="1" hangingPunct="1">
              <a:spcBef>
                <a:spcPct val="50000"/>
              </a:spcBef>
            </a:pPr>
            <a:r>
              <a:rPr lang="en-US" altLang="vi-VN" sz="2400"/>
              <a:t>Bảng kết quả</a:t>
            </a:r>
          </a:p>
        </p:txBody>
      </p:sp>
      <p:sp>
        <p:nvSpPr>
          <p:cNvPr id="17446" name="Text Box 190"/>
          <p:cNvSpPr txBox="1">
            <a:spLocks noChangeArrowheads="1"/>
          </p:cNvSpPr>
          <p:nvPr/>
        </p:nvSpPr>
        <p:spPr bwMode="auto">
          <a:xfrm>
            <a:off x="1524000" y="1"/>
            <a:ext cx="60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nTime" panose="020B7200000000000000" pitchFamily="34" charset="0"/>
                <a:cs typeface="Arial" panose="020B0604020202020204" pitchFamily="34" charset="0"/>
              </a:defRPr>
            </a:lvl1pPr>
            <a:lvl2pPr marL="742950" indent="-285750">
              <a:defRPr>
                <a:solidFill>
                  <a:schemeClr val="tx1"/>
                </a:solidFill>
                <a:latin typeface=".VnTime" panose="020B7200000000000000" pitchFamily="34" charset="0"/>
                <a:cs typeface="Arial" panose="020B0604020202020204" pitchFamily="34" charset="0"/>
              </a:defRPr>
            </a:lvl2pPr>
            <a:lvl3pPr marL="1143000" indent="-228600">
              <a:defRPr>
                <a:solidFill>
                  <a:schemeClr val="tx1"/>
                </a:solidFill>
                <a:latin typeface=".VnTime" panose="020B7200000000000000" pitchFamily="34" charset="0"/>
                <a:cs typeface="Arial" panose="020B0604020202020204" pitchFamily="34" charset="0"/>
              </a:defRPr>
            </a:lvl3pPr>
            <a:lvl4pPr marL="1600200" indent="-228600">
              <a:defRPr>
                <a:solidFill>
                  <a:schemeClr val="tx1"/>
                </a:solidFill>
                <a:latin typeface=".VnTime" panose="020B7200000000000000" pitchFamily="34" charset="0"/>
                <a:cs typeface="Arial" panose="020B0604020202020204" pitchFamily="34" charset="0"/>
              </a:defRPr>
            </a:lvl4pPr>
            <a:lvl5pPr marL="2057400" indent="-22860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eaLnBrk="1" hangingPunct="1">
              <a:spcBef>
                <a:spcPct val="50000"/>
              </a:spcBef>
            </a:pPr>
            <a:r>
              <a:rPr lang="en-US" altLang="vi-VN" sz="2000"/>
              <a:t>1</a:t>
            </a:r>
          </a:p>
        </p:txBody>
      </p:sp>
      <p:sp>
        <p:nvSpPr>
          <p:cNvPr id="17447" name="Text Box 191"/>
          <p:cNvSpPr txBox="1">
            <a:spLocks noChangeArrowheads="1"/>
          </p:cNvSpPr>
          <p:nvPr/>
        </p:nvSpPr>
        <p:spPr bwMode="auto">
          <a:xfrm>
            <a:off x="5791200" y="1"/>
            <a:ext cx="60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nTime" panose="020B7200000000000000" pitchFamily="34" charset="0"/>
                <a:cs typeface="Arial" panose="020B0604020202020204" pitchFamily="34" charset="0"/>
              </a:defRPr>
            </a:lvl1pPr>
            <a:lvl2pPr marL="742950" indent="-285750">
              <a:defRPr>
                <a:solidFill>
                  <a:schemeClr val="tx1"/>
                </a:solidFill>
                <a:latin typeface=".VnTime" panose="020B7200000000000000" pitchFamily="34" charset="0"/>
                <a:cs typeface="Arial" panose="020B0604020202020204" pitchFamily="34" charset="0"/>
              </a:defRPr>
            </a:lvl2pPr>
            <a:lvl3pPr marL="1143000" indent="-228600">
              <a:defRPr>
                <a:solidFill>
                  <a:schemeClr val="tx1"/>
                </a:solidFill>
                <a:latin typeface=".VnTime" panose="020B7200000000000000" pitchFamily="34" charset="0"/>
                <a:cs typeface="Arial" panose="020B0604020202020204" pitchFamily="34" charset="0"/>
              </a:defRPr>
            </a:lvl3pPr>
            <a:lvl4pPr marL="1600200" indent="-228600">
              <a:defRPr>
                <a:solidFill>
                  <a:schemeClr val="tx1"/>
                </a:solidFill>
                <a:latin typeface=".VnTime" panose="020B7200000000000000" pitchFamily="34" charset="0"/>
                <a:cs typeface="Arial" panose="020B0604020202020204" pitchFamily="34" charset="0"/>
              </a:defRPr>
            </a:lvl4pPr>
            <a:lvl5pPr marL="2057400" indent="-22860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eaLnBrk="1" hangingPunct="1">
              <a:spcBef>
                <a:spcPct val="50000"/>
              </a:spcBef>
            </a:pPr>
            <a:r>
              <a:rPr lang="en-US" altLang="vi-VN" sz="2000"/>
              <a:t>2</a:t>
            </a:r>
          </a:p>
        </p:txBody>
      </p:sp>
      <p:sp>
        <p:nvSpPr>
          <p:cNvPr id="17448" name="Text Box 192"/>
          <p:cNvSpPr txBox="1">
            <a:spLocks noChangeArrowheads="1"/>
          </p:cNvSpPr>
          <p:nvPr/>
        </p:nvSpPr>
        <p:spPr bwMode="auto">
          <a:xfrm>
            <a:off x="1524000" y="1981201"/>
            <a:ext cx="60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nTime" panose="020B7200000000000000" pitchFamily="34" charset="0"/>
                <a:cs typeface="Arial" panose="020B0604020202020204" pitchFamily="34" charset="0"/>
              </a:defRPr>
            </a:lvl1pPr>
            <a:lvl2pPr marL="742950" indent="-285750">
              <a:defRPr>
                <a:solidFill>
                  <a:schemeClr val="tx1"/>
                </a:solidFill>
                <a:latin typeface=".VnTime" panose="020B7200000000000000" pitchFamily="34" charset="0"/>
                <a:cs typeface="Arial" panose="020B0604020202020204" pitchFamily="34" charset="0"/>
              </a:defRPr>
            </a:lvl2pPr>
            <a:lvl3pPr marL="1143000" indent="-228600">
              <a:defRPr>
                <a:solidFill>
                  <a:schemeClr val="tx1"/>
                </a:solidFill>
                <a:latin typeface=".VnTime" panose="020B7200000000000000" pitchFamily="34" charset="0"/>
                <a:cs typeface="Arial" panose="020B0604020202020204" pitchFamily="34" charset="0"/>
              </a:defRPr>
            </a:lvl3pPr>
            <a:lvl4pPr marL="1600200" indent="-228600">
              <a:defRPr>
                <a:solidFill>
                  <a:schemeClr val="tx1"/>
                </a:solidFill>
                <a:latin typeface=".VnTime" panose="020B7200000000000000" pitchFamily="34" charset="0"/>
                <a:cs typeface="Arial" panose="020B0604020202020204" pitchFamily="34" charset="0"/>
              </a:defRPr>
            </a:lvl4pPr>
            <a:lvl5pPr marL="2057400" indent="-22860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eaLnBrk="1" hangingPunct="1">
              <a:spcBef>
                <a:spcPct val="50000"/>
              </a:spcBef>
            </a:pPr>
            <a:r>
              <a:rPr lang="en-US" altLang="vi-VN" sz="2000"/>
              <a:t>3</a:t>
            </a:r>
          </a:p>
        </p:txBody>
      </p:sp>
      <p:sp>
        <p:nvSpPr>
          <p:cNvPr id="17449" name="Text Box 193"/>
          <p:cNvSpPr txBox="1">
            <a:spLocks noChangeArrowheads="1"/>
          </p:cNvSpPr>
          <p:nvPr/>
        </p:nvSpPr>
        <p:spPr bwMode="auto">
          <a:xfrm>
            <a:off x="5791200" y="1981201"/>
            <a:ext cx="60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nTime" panose="020B7200000000000000" pitchFamily="34" charset="0"/>
                <a:cs typeface="Arial" panose="020B0604020202020204" pitchFamily="34" charset="0"/>
              </a:defRPr>
            </a:lvl1pPr>
            <a:lvl2pPr marL="742950" indent="-285750">
              <a:defRPr>
                <a:solidFill>
                  <a:schemeClr val="tx1"/>
                </a:solidFill>
                <a:latin typeface=".VnTime" panose="020B7200000000000000" pitchFamily="34" charset="0"/>
                <a:cs typeface="Arial" panose="020B0604020202020204" pitchFamily="34" charset="0"/>
              </a:defRPr>
            </a:lvl2pPr>
            <a:lvl3pPr marL="1143000" indent="-228600">
              <a:defRPr>
                <a:solidFill>
                  <a:schemeClr val="tx1"/>
                </a:solidFill>
                <a:latin typeface=".VnTime" panose="020B7200000000000000" pitchFamily="34" charset="0"/>
                <a:cs typeface="Arial" panose="020B0604020202020204" pitchFamily="34" charset="0"/>
              </a:defRPr>
            </a:lvl3pPr>
            <a:lvl4pPr marL="1600200" indent="-228600">
              <a:defRPr>
                <a:solidFill>
                  <a:schemeClr val="tx1"/>
                </a:solidFill>
                <a:latin typeface=".VnTime" panose="020B7200000000000000" pitchFamily="34" charset="0"/>
                <a:cs typeface="Arial" panose="020B0604020202020204" pitchFamily="34" charset="0"/>
              </a:defRPr>
            </a:lvl4pPr>
            <a:lvl5pPr marL="2057400" indent="-22860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eaLnBrk="1" hangingPunct="1">
              <a:spcBef>
                <a:spcPct val="50000"/>
              </a:spcBef>
            </a:pPr>
            <a:r>
              <a:rPr lang="en-US" altLang="vi-VN" sz="2000"/>
              <a:t>4</a:t>
            </a:r>
          </a:p>
        </p:txBody>
      </p:sp>
      <p:grpSp>
        <p:nvGrpSpPr>
          <p:cNvPr id="21704" name="Group 200"/>
          <p:cNvGrpSpPr>
            <a:grpSpLocks/>
          </p:cNvGrpSpPr>
          <p:nvPr/>
        </p:nvGrpSpPr>
        <p:grpSpPr bwMode="auto">
          <a:xfrm>
            <a:off x="1981200" y="152400"/>
            <a:ext cx="3352800" cy="1600200"/>
            <a:chOff x="288" y="96"/>
            <a:chExt cx="2112" cy="1008"/>
          </a:xfrm>
        </p:grpSpPr>
        <p:grpSp>
          <p:nvGrpSpPr>
            <p:cNvPr id="17528" name="Group 194"/>
            <p:cNvGrpSpPr>
              <a:grpSpLocks/>
            </p:cNvGrpSpPr>
            <p:nvPr/>
          </p:nvGrpSpPr>
          <p:grpSpPr bwMode="auto">
            <a:xfrm>
              <a:off x="288" y="144"/>
              <a:ext cx="2112" cy="960"/>
              <a:chOff x="0" y="96"/>
              <a:chExt cx="2112" cy="960"/>
            </a:xfrm>
          </p:grpSpPr>
          <p:grpSp>
            <p:nvGrpSpPr>
              <p:cNvPr id="17530" name="Group 61"/>
              <p:cNvGrpSpPr>
                <a:grpSpLocks/>
              </p:cNvGrpSpPr>
              <p:nvPr/>
            </p:nvGrpSpPr>
            <p:grpSpPr bwMode="auto">
              <a:xfrm>
                <a:off x="0" y="384"/>
                <a:ext cx="768" cy="672"/>
                <a:chOff x="2856" y="1488"/>
                <a:chExt cx="1680" cy="903"/>
              </a:xfrm>
            </p:grpSpPr>
            <p:grpSp>
              <p:nvGrpSpPr>
                <p:cNvPr id="17546" name="Group 10"/>
                <p:cNvGrpSpPr>
                  <a:grpSpLocks/>
                </p:cNvGrpSpPr>
                <p:nvPr/>
              </p:nvGrpSpPr>
              <p:grpSpPr bwMode="auto">
                <a:xfrm rot="-1413613">
                  <a:off x="2856" y="1488"/>
                  <a:ext cx="1680" cy="88"/>
                  <a:chOff x="1296" y="2544"/>
                  <a:chExt cx="3340" cy="192"/>
                </a:xfrm>
              </p:grpSpPr>
              <p:sp>
                <p:nvSpPr>
                  <p:cNvPr id="17549" name="AutoShape 11"/>
                  <p:cNvSpPr>
                    <a:spLocks noChangeArrowheads="1"/>
                  </p:cNvSpPr>
                  <p:nvPr/>
                </p:nvSpPr>
                <p:spPr bwMode="auto">
                  <a:xfrm>
                    <a:off x="1296" y="2544"/>
                    <a:ext cx="1728" cy="192"/>
                  </a:xfrm>
                  <a:prstGeom prst="triangle">
                    <a:avLst>
                      <a:gd name="adj" fmla="val 93347"/>
                    </a:avLst>
                  </a:prstGeom>
                  <a:solidFill>
                    <a:srgbClr val="FF3300"/>
                  </a:solidFill>
                  <a:ln w="9525">
                    <a:miter lim="800000"/>
                    <a:headEnd/>
                    <a:tailEnd/>
                  </a:ln>
                  <a:effectLst/>
                  <a:scene3d>
                    <a:camera prst="legacyObliqueBottomLeft"/>
                    <a:lightRig rig="legacyFlat3" dir="t"/>
                  </a:scene3d>
                  <a:sp3d extrusionH="36500" prstMaterial="legacyMatte">
                    <a:bevelT w="13500" h="13500" prst="angle"/>
                    <a:bevelB w="13500" h="13500" prst="angle"/>
                    <a:extrusionClr>
                      <a:srgbClr val="FF3300"/>
                    </a:extrusionClr>
                    <a:contourClr>
                      <a:srgbClr val="FF33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a:solidFill>
                          <a:schemeClr val="tx1"/>
                        </a:solidFill>
                        <a:latin typeface=".VnTime" panose="020B7200000000000000" pitchFamily="34" charset="0"/>
                        <a:cs typeface="Arial" panose="020B0604020202020204" pitchFamily="34" charset="0"/>
                      </a:defRPr>
                    </a:lvl1pPr>
                    <a:lvl2pPr marL="742950" indent="-285750">
                      <a:defRPr>
                        <a:solidFill>
                          <a:schemeClr val="tx1"/>
                        </a:solidFill>
                        <a:latin typeface=".VnTime" panose="020B7200000000000000" pitchFamily="34" charset="0"/>
                        <a:cs typeface="Arial" panose="020B0604020202020204" pitchFamily="34" charset="0"/>
                      </a:defRPr>
                    </a:lvl2pPr>
                    <a:lvl3pPr marL="1143000" indent="-228600">
                      <a:defRPr>
                        <a:solidFill>
                          <a:schemeClr val="tx1"/>
                        </a:solidFill>
                        <a:latin typeface=".VnTime" panose="020B7200000000000000" pitchFamily="34" charset="0"/>
                        <a:cs typeface="Arial" panose="020B0604020202020204" pitchFamily="34" charset="0"/>
                      </a:defRPr>
                    </a:lvl3pPr>
                    <a:lvl4pPr marL="1600200" indent="-228600">
                      <a:defRPr>
                        <a:solidFill>
                          <a:schemeClr val="tx1"/>
                        </a:solidFill>
                        <a:latin typeface=".VnTime" panose="020B7200000000000000" pitchFamily="34" charset="0"/>
                        <a:cs typeface="Arial" panose="020B0604020202020204" pitchFamily="34" charset="0"/>
                      </a:defRPr>
                    </a:lvl4pPr>
                    <a:lvl5pPr marL="2057400" indent="-22860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eaLnBrk="1" hangingPunct="1"/>
                    <a:endParaRPr lang="vi-VN" altLang="vi-VN"/>
                  </a:p>
                </p:txBody>
              </p:sp>
              <p:sp>
                <p:nvSpPr>
                  <p:cNvPr id="17550" name="AutoShape 12"/>
                  <p:cNvSpPr>
                    <a:spLocks noChangeArrowheads="1"/>
                  </p:cNvSpPr>
                  <p:nvPr/>
                </p:nvSpPr>
                <p:spPr bwMode="auto">
                  <a:xfrm flipV="1">
                    <a:off x="2908" y="2544"/>
                    <a:ext cx="1728" cy="192"/>
                  </a:xfrm>
                  <a:prstGeom prst="triangle">
                    <a:avLst>
                      <a:gd name="adj" fmla="val 6597"/>
                    </a:avLst>
                  </a:prstGeom>
                  <a:solidFill>
                    <a:srgbClr val="3333FF"/>
                  </a:solidFill>
                  <a:ln w="9525">
                    <a:miter lim="800000"/>
                    <a:headEnd/>
                    <a:tailEnd/>
                  </a:ln>
                  <a:effectLst/>
                  <a:scene3d>
                    <a:camera prst="legacyObliqueBottomLeft"/>
                    <a:lightRig rig="legacyFlat3" dir="t"/>
                  </a:scene3d>
                  <a:sp3d extrusionH="36500" prstMaterial="legacyMatte">
                    <a:bevelT w="13500" h="13500" prst="angle"/>
                    <a:bevelB w="13500" h="13500" prst="angle"/>
                    <a:extrusionClr>
                      <a:srgbClr val="3333FF"/>
                    </a:extrusionClr>
                    <a:contourClr>
                      <a:srgbClr val="3333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a:solidFill>
                          <a:schemeClr val="tx1"/>
                        </a:solidFill>
                        <a:latin typeface=".VnTime" panose="020B7200000000000000" pitchFamily="34" charset="0"/>
                        <a:cs typeface="Arial" panose="020B0604020202020204" pitchFamily="34" charset="0"/>
                      </a:defRPr>
                    </a:lvl1pPr>
                    <a:lvl2pPr marL="742950" indent="-285750">
                      <a:defRPr>
                        <a:solidFill>
                          <a:schemeClr val="tx1"/>
                        </a:solidFill>
                        <a:latin typeface=".VnTime" panose="020B7200000000000000" pitchFamily="34" charset="0"/>
                        <a:cs typeface="Arial" panose="020B0604020202020204" pitchFamily="34" charset="0"/>
                      </a:defRPr>
                    </a:lvl2pPr>
                    <a:lvl3pPr marL="1143000" indent="-228600">
                      <a:defRPr>
                        <a:solidFill>
                          <a:schemeClr val="tx1"/>
                        </a:solidFill>
                        <a:latin typeface=".VnTime" panose="020B7200000000000000" pitchFamily="34" charset="0"/>
                        <a:cs typeface="Arial" panose="020B0604020202020204" pitchFamily="34" charset="0"/>
                      </a:defRPr>
                    </a:lvl3pPr>
                    <a:lvl4pPr marL="1600200" indent="-228600">
                      <a:defRPr>
                        <a:solidFill>
                          <a:schemeClr val="tx1"/>
                        </a:solidFill>
                        <a:latin typeface=".VnTime" panose="020B7200000000000000" pitchFamily="34" charset="0"/>
                        <a:cs typeface="Arial" panose="020B0604020202020204" pitchFamily="34" charset="0"/>
                      </a:defRPr>
                    </a:lvl4pPr>
                    <a:lvl5pPr marL="2057400" indent="-22860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eaLnBrk="1" hangingPunct="1"/>
                    <a:endParaRPr lang="vi-VN" altLang="vi-VN"/>
                  </a:p>
                </p:txBody>
              </p:sp>
            </p:grpSp>
            <p:sp>
              <p:nvSpPr>
                <p:cNvPr id="17547" name="AutoShape 13"/>
                <p:cNvSpPr>
                  <a:spLocks noChangeArrowheads="1"/>
                </p:cNvSpPr>
                <p:nvPr/>
              </p:nvSpPr>
              <p:spPr bwMode="auto">
                <a:xfrm flipV="1">
                  <a:off x="3672" y="1568"/>
                  <a:ext cx="44" cy="823"/>
                </a:xfrm>
                <a:custGeom>
                  <a:avLst/>
                  <a:gdLst>
                    <a:gd name="T0" fmla="*/ 39 w 21600"/>
                    <a:gd name="T1" fmla="*/ 412 h 21600"/>
                    <a:gd name="T2" fmla="*/ 22 w 21600"/>
                    <a:gd name="T3" fmla="*/ 823 h 21600"/>
                    <a:gd name="T4" fmla="*/ 5 w 21600"/>
                    <a:gd name="T5" fmla="*/ 412 h 21600"/>
                    <a:gd name="T6" fmla="*/ 22 w 21600"/>
                    <a:gd name="T7" fmla="*/ 0 h 21600"/>
                    <a:gd name="T8" fmla="*/ 0 60000 65536"/>
                    <a:gd name="T9" fmla="*/ 0 60000 65536"/>
                    <a:gd name="T10" fmla="*/ 0 60000 65536"/>
                    <a:gd name="T11" fmla="*/ 0 60000 65536"/>
                    <a:gd name="T12" fmla="*/ 4418 w 21600"/>
                    <a:gd name="T13" fmla="*/ 4488 h 21600"/>
                    <a:gd name="T14" fmla="*/ 17182 w 21600"/>
                    <a:gd name="T15" fmla="*/ 1711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7548" name="Oval 14"/>
                <p:cNvSpPr>
                  <a:spLocks noChangeArrowheads="1"/>
                </p:cNvSpPr>
                <p:nvPr/>
              </p:nvSpPr>
              <p:spPr bwMode="auto">
                <a:xfrm>
                  <a:off x="3360" y="2160"/>
                  <a:ext cx="663" cy="217"/>
                </a:xfrm>
                <a:prstGeom prst="ellipse">
                  <a:avLst/>
                </a:prstGeom>
                <a:solidFill>
                  <a:schemeClr val="bg2"/>
                </a:solidFill>
                <a:ln w="9525">
                  <a:round/>
                  <a:headEnd/>
                  <a:tailEnd/>
                </a:ln>
                <a:effectLst/>
                <a:scene3d>
                  <a:camera prst="legacyPerspectiveFront">
                    <a:rot lat="19799998" lon="0" rev="0"/>
                  </a:camera>
                  <a:lightRig rig="legacyFlat2" dir="t"/>
                </a:scene3d>
                <a:sp3d extrusionH="36500" prstMaterial="legacyMatte">
                  <a:bevelT w="13500" h="13500" prst="angle"/>
                  <a:bevelB w="13500" h="13500" prst="angle"/>
                  <a:extrusionClr>
                    <a:schemeClr val="bg2"/>
                  </a:extrusionClr>
                  <a:contourClr>
                    <a:schemeClr val="bg2"/>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a:solidFill>
                        <a:schemeClr val="tx1"/>
                      </a:solidFill>
                      <a:latin typeface=".VnTime" panose="020B7200000000000000" pitchFamily="34" charset="0"/>
                      <a:cs typeface="Arial" panose="020B0604020202020204" pitchFamily="34" charset="0"/>
                    </a:defRPr>
                  </a:lvl1pPr>
                  <a:lvl2pPr marL="742950" indent="-285750">
                    <a:defRPr>
                      <a:solidFill>
                        <a:schemeClr val="tx1"/>
                      </a:solidFill>
                      <a:latin typeface=".VnTime" panose="020B7200000000000000" pitchFamily="34" charset="0"/>
                      <a:cs typeface="Arial" panose="020B0604020202020204" pitchFamily="34" charset="0"/>
                    </a:defRPr>
                  </a:lvl2pPr>
                  <a:lvl3pPr marL="1143000" indent="-228600">
                    <a:defRPr>
                      <a:solidFill>
                        <a:schemeClr val="tx1"/>
                      </a:solidFill>
                      <a:latin typeface=".VnTime" panose="020B7200000000000000" pitchFamily="34" charset="0"/>
                      <a:cs typeface="Arial" panose="020B0604020202020204" pitchFamily="34" charset="0"/>
                    </a:defRPr>
                  </a:lvl3pPr>
                  <a:lvl4pPr marL="1600200" indent="-228600">
                    <a:defRPr>
                      <a:solidFill>
                        <a:schemeClr val="tx1"/>
                      </a:solidFill>
                      <a:latin typeface=".VnTime" panose="020B7200000000000000" pitchFamily="34" charset="0"/>
                      <a:cs typeface="Arial" panose="020B0604020202020204" pitchFamily="34" charset="0"/>
                    </a:defRPr>
                  </a:lvl4pPr>
                  <a:lvl5pPr marL="2057400" indent="-22860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eaLnBrk="1" hangingPunct="1"/>
                  <a:endParaRPr lang="vi-VN" altLang="vi-VN"/>
                </a:p>
              </p:txBody>
            </p:sp>
          </p:grpSp>
          <p:grpSp>
            <p:nvGrpSpPr>
              <p:cNvPr id="17531" name="Group 62"/>
              <p:cNvGrpSpPr>
                <a:grpSpLocks/>
              </p:cNvGrpSpPr>
              <p:nvPr/>
            </p:nvGrpSpPr>
            <p:grpSpPr bwMode="auto">
              <a:xfrm>
                <a:off x="1056" y="96"/>
                <a:ext cx="1056" cy="368"/>
                <a:chOff x="1920" y="672"/>
                <a:chExt cx="1473" cy="368"/>
              </a:xfrm>
            </p:grpSpPr>
            <p:grpSp>
              <p:nvGrpSpPr>
                <p:cNvPr id="17532" name="Group 15"/>
                <p:cNvGrpSpPr>
                  <a:grpSpLocks/>
                </p:cNvGrpSpPr>
                <p:nvPr/>
              </p:nvGrpSpPr>
              <p:grpSpPr bwMode="auto">
                <a:xfrm>
                  <a:off x="1920" y="768"/>
                  <a:ext cx="864" cy="96"/>
                  <a:chOff x="3360" y="3744"/>
                  <a:chExt cx="864" cy="96"/>
                </a:xfrm>
              </p:grpSpPr>
              <p:sp>
                <p:nvSpPr>
                  <p:cNvPr id="17544" name="Rectangle 16"/>
                  <p:cNvSpPr>
                    <a:spLocks noChangeArrowheads="1"/>
                  </p:cNvSpPr>
                  <p:nvPr/>
                </p:nvSpPr>
                <p:spPr bwMode="auto">
                  <a:xfrm>
                    <a:off x="3360" y="3744"/>
                    <a:ext cx="432" cy="96"/>
                  </a:xfrm>
                  <a:prstGeom prst="rect">
                    <a:avLst/>
                  </a:prstGeom>
                  <a:solidFill>
                    <a:srgbClr val="FF3300"/>
                  </a:solidFill>
                  <a:ln w="9525">
                    <a:miter lim="800000"/>
                    <a:headEnd/>
                    <a:tailEnd/>
                  </a:ln>
                  <a:effectLst/>
                  <a:scene3d>
                    <a:camera prst="legacyObliqueTopRight"/>
                    <a:lightRig rig="legacyFlat3" dir="b"/>
                  </a:scene3d>
                  <a:sp3d extrusionH="100000" prstMaterial="legacyMatte">
                    <a:bevelT w="13500" h="13500" prst="angle"/>
                    <a:bevelB w="13500" h="13500" prst="angle"/>
                    <a:extrusionClr>
                      <a:srgbClr val="FF3300"/>
                    </a:extrusionClr>
                    <a:contourClr>
                      <a:srgbClr val="FF33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a:solidFill>
                          <a:schemeClr val="tx1"/>
                        </a:solidFill>
                        <a:latin typeface=".VnTime" panose="020B7200000000000000" pitchFamily="34" charset="0"/>
                        <a:cs typeface="Arial" panose="020B0604020202020204" pitchFamily="34" charset="0"/>
                      </a:defRPr>
                    </a:lvl1pPr>
                    <a:lvl2pPr marL="742950" indent="-285750">
                      <a:defRPr>
                        <a:solidFill>
                          <a:schemeClr val="tx1"/>
                        </a:solidFill>
                        <a:latin typeface=".VnTime" panose="020B7200000000000000" pitchFamily="34" charset="0"/>
                        <a:cs typeface="Arial" panose="020B0604020202020204" pitchFamily="34" charset="0"/>
                      </a:defRPr>
                    </a:lvl2pPr>
                    <a:lvl3pPr marL="1143000" indent="-228600">
                      <a:defRPr>
                        <a:solidFill>
                          <a:schemeClr val="tx1"/>
                        </a:solidFill>
                        <a:latin typeface=".VnTime" panose="020B7200000000000000" pitchFamily="34" charset="0"/>
                        <a:cs typeface="Arial" panose="020B0604020202020204" pitchFamily="34" charset="0"/>
                      </a:defRPr>
                    </a:lvl3pPr>
                    <a:lvl4pPr marL="1600200" indent="-228600">
                      <a:defRPr>
                        <a:solidFill>
                          <a:schemeClr val="tx1"/>
                        </a:solidFill>
                        <a:latin typeface=".VnTime" panose="020B7200000000000000" pitchFamily="34" charset="0"/>
                        <a:cs typeface="Arial" panose="020B0604020202020204" pitchFamily="34" charset="0"/>
                      </a:defRPr>
                    </a:lvl4pPr>
                    <a:lvl5pPr marL="2057400" indent="-22860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eaLnBrk="1" hangingPunct="1"/>
                    <a:endParaRPr lang="vi-VN" altLang="vi-VN"/>
                  </a:p>
                </p:txBody>
              </p:sp>
              <p:sp>
                <p:nvSpPr>
                  <p:cNvPr id="17545" name="Rectangle 17"/>
                  <p:cNvSpPr>
                    <a:spLocks noChangeArrowheads="1"/>
                  </p:cNvSpPr>
                  <p:nvPr/>
                </p:nvSpPr>
                <p:spPr bwMode="auto">
                  <a:xfrm>
                    <a:off x="3792" y="3744"/>
                    <a:ext cx="432" cy="96"/>
                  </a:xfrm>
                  <a:prstGeom prst="rect">
                    <a:avLst/>
                  </a:prstGeom>
                  <a:solidFill>
                    <a:srgbClr val="3333FF"/>
                  </a:solidFill>
                  <a:ln w="9525">
                    <a:miter lim="800000"/>
                    <a:headEnd/>
                    <a:tailEnd/>
                  </a:ln>
                  <a:effectLst/>
                  <a:scene3d>
                    <a:camera prst="legacyObliqueTopRight"/>
                    <a:lightRig rig="legacyFlat3" dir="b"/>
                  </a:scene3d>
                  <a:sp3d extrusionH="100000" prstMaterial="legacyMatte">
                    <a:bevelT w="13500" h="13500" prst="angle"/>
                    <a:bevelB w="13500" h="13500" prst="angle"/>
                    <a:extrusionClr>
                      <a:srgbClr val="3333FF"/>
                    </a:extrusionClr>
                    <a:contourClr>
                      <a:srgbClr val="3333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a:solidFill>
                          <a:schemeClr val="tx1"/>
                        </a:solidFill>
                        <a:latin typeface=".VnTime" panose="020B7200000000000000" pitchFamily="34" charset="0"/>
                        <a:cs typeface="Arial" panose="020B0604020202020204" pitchFamily="34" charset="0"/>
                      </a:defRPr>
                    </a:lvl1pPr>
                    <a:lvl2pPr marL="742950" indent="-285750">
                      <a:defRPr>
                        <a:solidFill>
                          <a:schemeClr val="tx1"/>
                        </a:solidFill>
                        <a:latin typeface=".VnTime" panose="020B7200000000000000" pitchFamily="34" charset="0"/>
                        <a:cs typeface="Arial" panose="020B0604020202020204" pitchFamily="34" charset="0"/>
                      </a:defRPr>
                    </a:lvl2pPr>
                    <a:lvl3pPr marL="1143000" indent="-228600">
                      <a:defRPr>
                        <a:solidFill>
                          <a:schemeClr val="tx1"/>
                        </a:solidFill>
                        <a:latin typeface=".VnTime" panose="020B7200000000000000" pitchFamily="34" charset="0"/>
                        <a:cs typeface="Arial" panose="020B0604020202020204" pitchFamily="34" charset="0"/>
                      </a:defRPr>
                    </a:lvl3pPr>
                    <a:lvl4pPr marL="1600200" indent="-228600">
                      <a:defRPr>
                        <a:solidFill>
                          <a:schemeClr val="tx1"/>
                        </a:solidFill>
                        <a:latin typeface=".VnTime" panose="020B7200000000000000" pitchFamily="34" charset="0"/>
                        <a:cs typeface="Arial" panose="020B0604020202020204" pitchFamily="34" charset="0"/>
                      </a:defRPr>
                    </a:lvl4pPr>
                    <a:lvl5pPr marL="2057400" indent="-22860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eaLnBrk="1" hangingPunct="1"/>
                    <a:endParaRPr lang="vi-VN" altLang="vi-VN"/>
                  </a:p>
                </p:txBody>
              </p:sp>
            </p:grpSp>
            <p:grpSp>
              <p:nvGrpSpPr>
                <p:cNvPr id="17533" name="Group 18"/>
                <p:cNvGrpSpPr>
                  <a:grpSpLocks/>
                </p:cNvGrpSpPr>
                <p:nvPr/>
              </p:nvGrpSpPr>
              <p:grpSpPr bwMode="auto">
                <a:xfrm rot="10666633">
                  <a:off x="2640" y="672"/>
                  <a:ext cx="753" cy="368"/>
                  <a:chOff x="957" y="1034"/>
                  <a:chExt cx="837" cy="409"/>
                </a:xfrm>
              </p:grpSpPr>
              <p:sp>
                <p:nvSpPr>
                  <p:cNvPr id="17534" name="Freeform 19"/>
                  <p:cNvSpPr>
                    <a:spLocks/>
                  </p:cNvSpPr>
                  <p:nvPr/>
                </p:nvSpPr>
                <p:spPr bwMode="auto">
                  <a:xfrm>
                    <a:off x="1100" y="1034"/>
                    <a:ext cx="694" cy="409"/>
                  </a:xfrm>
                  <a:custGeom>
                    <a:avLst/>
                    <a:gdLst>
                      <a:gd name="T0" fmla="*/ 395 w 694"/>
                      <a:gd name="T1" fmla="*/ 307 h 409"/>
                      <a:gd name="T2" fmla="*/ 435 w 694"/>
                      <a:gd name="T3" fmla="*/ 326 h 409"/>
                      <a:gd name="T4" fmla="*/ 480 w 694"/>
                      <a:gd name="T5" fmla="*/ 336 h 409"/>
                      <a:gd name="T6" fmla="*/ 543 w 694"/>
                      <a:gd name="T7" fmla="*/ 338 h 409"/>
                      <a:gd name="T8" fmla="*/ 570 w 694"/>
                      <a:gd name="T9" fmla="*/ 365 h 409"/>
                      <a:gd name="T10" fmla="*/ 530 w 694"/>
                      <a:gd name="T11" fmla="*/ 383 h 409"/>
                      <a:gd name="T12" fmla="*/ 464 w 694"/>
                      <a:gd name="T13" fmla="*/ 409 h 409"/>
                      <a:gd name="T14" fmla="*/ 398 w 694"/>
                      <a:gd name="T15" fmla="*/ 405 h 409"/>
                      <a:gd name="T16" fmla="*/ 303 w 694"/>
                      <a:gd name="T17" fmla="*/ 395 h 409"/>
                      <a:gd name="T18" fmla="*/ 246 w 694"/>
                      <a:gd name="T19" fmla="*/ 374 h 409"/>
                      <a:gd name="T20" fmla="*/ 211 w 694"/>
                      <a:gd name="T21" fmla="*/ 364 h 409"/>
                      <a:gd name="T22" fmla="*/ 174 w 694"/>
                      <a:gd name="T23" fmla="*/ 352 h 409"/>
                      <a:gd name="T24" fmla="*/ 141 w 694"/>
                      <a:gd name="T25" fmla="*/ 345 h 409"/>
                      <a:gd name="T26" fmla="*/ 91 w 694"/>
                      <a:gd name="T27" fmla="*/ 344 h 409"/>
                      <a:gd name="T28" fmla="*/ 51 w 694"/>
                      <a:gd name="T29" fmla="*/ 351 h 409"/>
                      <a:gd name="T30" fmla="*/ 11 w 694"/>
                      <a:gd name="T31" fmla="*/ 345 h 409"/>
                      <a:gd name="T32" fmla="*/ 8 w 694"/>
                      <a:gd name="T33" fmla="*/ 328 h 409"/>
                      <a:gd name="T34" fmla="*/ 27 w 694"/>
                      <a:gd name="T35" fmla="*/ 285 h 409"/>
                      <a:gd name="T36" fmla="*/ 27 w 694"/>
                      <a:gd name="T37" fmla="*/ 223 h 409"/>
                      <a:gd name="T38" fmla="*/ 33 w 694"/>
                      <a:gd name="T39" fmla="*/ 157 h 409"/>
                      <a:gd name="T40" fmla="*/ 41 w 694"/>
                      <a:gd name="T41" fmla="*/ 122 h 409"/>
                      <a:gd name="T42" fmla="*/ 75 w 694"/>
                      <a:gd name="T43" fmla="*/ 117 h 409"/>
                      <a:gd name="T44" fmla="*/ 111 w 694"/>
                      <a:gd name="T45" fmla="*/ 125 h 409"/>
                      <a:gd name="T46" fmla="*/ 137 w 694"/>
                      <a:gd name="T47" fmla="*/ 125 h 409"/>
                      <a:gd name="T48" fmla="*/ 235 w 694"/>
                      <a:gd name="T49" fmla="*/ 74 h 409"/>
                      <a:gd name="T50" fmla="*/ 312 w 694"/>
                      <a:gd name="T51" fmla="*/ 38 h 409"/>
                      <a:gd name="T52" fmla="*/ 359 w 694"/>
                      <a:gd name="T53" fmla="*/ 25 h 409"/>
                      <a:gd name="T54" fmla="*/ 400 w 694"/>
                      <a:gd name="T55" fmla="*/ 3 h 409"/>
                      <a:gd name="T56" fmla="*/ 430 w 694"/>
                      <a:gd name="T57" fmla="*/ 3 h 409"/>
                      <a:gd name="T58" fmla="*/ 472 w 694"/>
                      <a:gd name="T59" fmla="*/ 19 h 409"/>
                      <a:gd name="T60" fmla="*/ 530 w 694"/>
                      <a:gd name="T61" fmla="*/ 50 h 409"/>
                      <a:gd name="T62" fmla="*/ 575 w 694"/>
                      <a:gd name="T63" fmla="*/ 76 h 409"/>
                      <a:gd name="T64" fmla="*/ 607 w 694"/>
                      <a:gd name="T65" fmla="*/ 88 h 409"/>
                      <a:gd name="T66" fmla="*/ 636 w 694"/>
                      <a:gd name="T67" fmla="*/ 128 h 409"/>
                      <a:gd name="T68" fmla="*/ 655 w 694"/>
                      <a:gd name="T69" fmla="*/ 155 h 409"/>
                      <a:gd name="T70" fmla="*/ 671 w 694"/>
                      <a:gd name="T71" fmla="*/ 185 h 409"/>
                      <a:gd name="T72" fmla="*/ 692 w 694"/>
                      <a:gd name="T73" fmla="*/ 247 h 409"/>
                      <a:gd name="T74" fmla="*/ 694 w 694"/>
                      <a:gd name="T75" fmla="*/ 299 h 409"/>
                      <a:gd name="T76" fmla="*/ 687 w 694"/>
                      <a:gd name="T77" fmla="*/ 328 h 409"/>
                      <a:gd name="T78" fmla="*/ 655 w 694"/>
                      <a:gd name="T79" fmla="*/ 320 h 409"/>
                      <a:gd name="T80" fmla="*/ 641 w 694"/>
                      <a:gd name="T81" fmla="*/ 293 h 409"/>
                      <a:gd name="T82" fmla="*/ 636 w 694"/>
                      <a:gd name="T83" fmla="*/ 256 h 409"/>
                      <a:gd name="T84" fmla="*/ 590 w 694"/>
                      <a:gd name="T85" fmla="*/ 207 h 409"/>
                      <a:gd name="T86" fmla="*/ 570 w 694"/>
                      <a:gd name="T87" fmla="*/ 179 h 409"/>
                      <a:gd name="T88" fmla="*/ 536 w 694"/>
                      <a:gd name="T89" fmla="*/ 176 h 409"/>
                      <a:gd name="T90" fmla="*/ 501 w 694"/>
                      <a:gd name="T91" fmla="*/ 169 h 409"/>
                      <a:gd name="T92" fmla="*/ 470 w 694"/>
                      <a:gd name="T93" fmla="*/ 175 h 409"/>
                      <a:gd name="T94" fmla="*/ 434 w 694"/>
                      <a:gd name="T95" fmla="*/ 201 h 409"/>
                      <a:gd name="T96" fmla="*/ 397 w 694"/>
                      <a:gd name="T97" fmla="*/ 236 h 409"/>
                      <a:gd name="T98" fmla="*/ 385 w 694"/>
                      <a:gd name="T99" fmla="*/ 287 h 4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94" h="409">
                        <a:moveTo>
                          <a:pt x="385" y="287"/>
                        </a:moveTo>
                        <a:lnTo>
                          <a:pt x="395" y="307"/>
                        </a:lnTo>
                        <a:lnTo>
                          <a:pt x="409" y="317"/>
                        </a:lnTo>
                        <a:lnTo>
                          <a:pt x="435" y="326"/>
                        </a:lnTo>
                        <a:lnTo>
                          <a:pt x="457" y="339"/>
                        </a:lnTo>
                        <a:lnTo>
                          <a:pt x="480" y="336"/>
                        </a:lnTo>
                        <a:lnTo>
                          <a:pt x="516" y="331"/>
                        </a:lnTo>
                        <a:lnTo>
                          <a:pt x="543" y="338"/>
                        </a:lnTo>
                        <a:lnTo>
                          <a:pt x="563" y="351"/>
                        </a:lnTo>
                        <a:lnTo>
                          <a:pt x="570" y="365"/>
                        </a:lnTo>
                        <a:lnTo>
                          <a:pt x="553" y="374"/>
                        </a:lnTo>
                        <a:lnTo>
                          <a:pt x="530" y="383"/>
                        </a:lnTo>
                        <a:lnTo>
                          <a:pt x="493" y="396"/>
                        </a:lnTo>
                        <a:lnTo>
                          <a:pt x="464" y="409"/>
                        </a:lnTo>
                        <a:lnTo>
                          <a:pt x="428" y="406"/>
                        </a:lnTo>
                        <a:lnTo>
                          <a:pt x="398" y="405"/>
                        </a:lnTo>
                        <a:lnTo>
                          <a:pt x="375" y="403"/>
                        </a:lnTo>
                        <a:lnTo>
                          <a:pt x="303" y="395"/>
                        </a:lnTo>
                        <a:lnTo>
                          <a:pt x="276" y="383"/>
                        </a:lnTo>
                        <a:lnTo>
                          <a:pt x="246" y="374"/>
                        </a:lnTo>
                        <a:lnTo>
                          <a:pt x="231" y="368"/>
                        </a:lnTo>
                        <a:lnTo>
                          <a:pt x="211" y="364"/>
                        </a:lnTo>
                        <a:lnTo>
                          <a:pt x="190" y="356"/>
                        </a:lnTo>
                        <a:lnTo>
                          <a:pt x="174" y="352"/>
                        </a:lnTo>
                        <a:lnTo>
                          <a:pt x="157" y="346"/>
                        </a:lnTo>
                        <a:lnTo>
                          <a:pt x="141" y="345"/>
                        </a:lnTo>
                        <a:lnTo>
                          <a:pt x="120" y="342"/>
                        </a:lnTo>
                        <a:lnTo>
                          <a:pt x="91" y="344"/>
                        </a:lnTo>
                        <a:lnTo>
                          <a:pt x="70" y="348"/>
                        </a:lnTo>
                        <a:lnTo>
                          <a:pt x="51" y="351"/>
                        </a:lnTo>
                        <a:lnTo>
                          <a:pt x="32" y="349"/>
                        </a:lnTo>
                        <a:lnTo>
                          <a:pt x="11" y="345"/>
                        </a:lnTo>
                        <a:lnTo>
                          <a:pt x="0" y="343"/>
                        </a:lnTo>
                        <a:lnTo>
                          <a:pt x="8" y="328"/>
                        </a:lnTo>
                        <a:lnTo>
                          <a:pt x="16" y="313"/>
                        </a:lnTo>
                        <a:lnTo>
                          <a:pt x="27" y="285"/>
                        </a:lnTo>
                        <a:lnTo>
                          <a:pt x="26" y="244"/>
                        </a:lnTo>
                        <a:lnTo>
                          <a:pt x="27" y="223"/>
                        </a:lnTo>
                        <a:lnTo>
                          <a:pt x="31" y="181"/>
                        </a:lnTo>
                        <a:lnTo>
                          <a:pt x="33" y="157"/>
                        </a:lnTo>
                        <a:lnTo>
                          <a:pt x="35" y="134"/>
                        </a:lnTo>
                        <a:lnTo>
                          <a:pt x="41" y="122"/>
                        </a:lnTo>
                        <a:lnTo>
                          <a:pt x="31" y="109"/>
                        </a:lnTo>
                        <a:lnTo>
                          <a:pt x="75" y="117"/>
                        </a:lnTo>
                        <a:lnTo>
                          <a:pt x="91" y="118"/>
                        </a:lnTo>
                        <a:lnTo>
                          <a:pt x="111" y="125"/>
                        </a:lnTo>
                        <a:lnTo>
                          <a:pt x="125" y="126"/>
                        </a:lnTo>
                        <a:lnTo>
                          <a:pt x="137" y="125"/>
                        </a:lnTo>
                        <a:lnTo>
                          <a:pt x="161" y="113"/>
                        </a:lnTo>
                        <a:lnTo>
                          <a:pt x="235" y="74"/>
                        </a:lnTo>
                        <a:lnTo>
                          <a:pt x="275" y="54"/>
                        </a:lnTo>
                        <a:lnTo>
                          <a:pt x="312" y="38"/>
                        </a:lnTo>
                        <a:lnTo>
                          <a:pt x="334" y="33"/>
                        </a:lnTo>
                        <a:lnTo>
                          <a:pt x="359" y="25"/>
                        </a:lnTo>
                        <a:lnTo>
                          <a:pt x="379" y="15"/>
                        </a:lnTo>
                        <a:lnTo>
                          <a:pt x="400" y="3"/>
                        </a:lnTo>
                        <a:lnTo>
                          <a:pt x="416" y="0"/>
                        </a:lnTo>
                        <a:lnTo>
                          <a:pt x="430" y="3"/>
                        </a:lnTo>
                        <a:lnTo>
                          <a:pt x="452" y="14"/>
                        </a:lnTo>
                        <a:lnTo>
                          <a:pt x="472" y="19"/>
                        </a:lnTo>
                        <a:lnTo>
                          <a:pt x="490" y="25"/>
                        </a:lnTo>
                        <a:lnTo>
                          <a:pt x="530" y="50"/>
                        </a:lnTo>
                        <a:lnTo>
                          <a:pt x="551" y="59"/>
                        </a:lnTo>
                        <a:lnTo>
                          <a:pt x="575" y="76"/>
                        </a:lnTo>
                        <a:lnTo>
                          <a:pt x="595" y="83"/>
                        </a:lnTo>
                        <a:lnTo>
                          <a:pt x="607" y="88"/>
                        </a:lnTo>
                        <a:lnTo>
                          <a:pt x="622" y="109"/>
                        </a:lnTo>
                        <a:lnTo>
                          <a:pt x="636" y="128"/>
                        </a:lnTo>
                        <a:lnTo>
                          <a:pt x="649" y="144"/>
                        </a:lnTo>
                        <a:lnTo>
                          <a:pt x="655" y="155"/>
                        </a:lnTo>
                        <a:lnTo>
                          <a:pt x="664" y="170"/>
                        </a:lnTo>
                        <a:lnTo>
                          <a:pt x="671" y="185"/>
                        </a:lnTo>
                        <a:lnTo>
                          <a:pt x="689" y="220"/>
                        </a:lnTo>
                        <a:lnTo>
                          <a:pt x="692" y="247"/>
                        </a:lnTo>
                        <a:lnTo>
                          <a:pt x="692" y="276"/>
                        </a:lnTo>
                        <a:lnTo>
                          <a:pt x="694" y="299"/>
                        </a:lnTo>
                        <a:lnTo>
                          <a:pt x="692" y="317"/>
                        </a:lnTo>
                        <a:lnTo>
                          <a:pt x="687" y="328"/>
                        </a:lnTo>
                        <a:lnTo>
                          <a:pt x="675" y="331"/>
                        </a:lnTo>
                        <a:lnTo>
                          <a:pt x="655" y="320"/>
                        </a:lnTo>
                        <a:lnTo>
                          <a:pt x="645" y="306"/>
                        </a:lnTo>
                        <a:lnTo>
                          <a:pt x="641" y="293"/>
                        </a:lnTo>
                        <a:lnTo>
                          <a:pt x="636" y="275"/>
                        </a:lnTo>
                        <a:lnTo>
                          <a:pt x="636" y="256"/>
                        </a:lnTo>
                        <a:lnTo>
                          <a:pt x="612" y="231"/>
                        </a:lnTo>
                        <a:lnTo>
                          <a:pt x="590" y="207"/>
                        </a:lnTo>
                        <a:lnTo>
                          <a:pt x="580" y="190"/>
                        </a:lnTo>
                        <a:lnTo>
                          <a:pt x="570" y="179"/>
                        </a:lnTo>
                        <a:lnTo>
                          <a:pt x="553" y="180"/>
                        </a:lnTo>
                        <a:lnTo>
                          <a:pt x="536" y="176"/>
                        </a:lnTo>
                        <a:lnTo>
                          <a:pt x="515" y="175"/>
                        </a:lnTo>
                        <a:lnTo>
                          <a:pt x="501" y="169"/>
                        </a:lnTo>
                        <a:lnTo>
                          <a:pt x="482" y="171"/>
                        </a:lnTo>
                        <a:lnTo>
                          <a:pt x="470" y="175"/>
                        </a:lnTo>
                        <a:lnTo>
                          <a:pt x="453" y="188"/>
                        </a:lnTo>
                        <a:lnTo>
                          <a:pt x="434" y="201"/>
                        </a:lnTo>
                        <a:lnTo>
                          <a:pt x="412" y="215"/>
                        </a:lnTo>
                        <a:lnTo>
                          <a:pt x="397" y="236"/>
                        </a:lnTo>
                        <a:lnTo>
                          <a:pt x="381" y="252"/>
                        </a:lnTo>
                        <a:lnTo>
                          <a:pt x="385" y="287"/>
                        </a:lnTo>
                        <a:close/>
                      </a:path>
                    </a:pathLst>
                  </a:custGeom>
                  <a:solidFill>
                    <a:srgbClr val="FFBFBF"/>
                  </a:solidFill>
                  <a:ln w="9525">
                    <a:solidFill>
                      <a:srgbClr val="000000"/>
                    </a:solidFill>
                    <a:prstDash val="solid"/>
                    <a:round/>
                    <a:headEnd/>
                    <a:tailEnd/>
                  </a:ln>
                </p:spPr>
                <p:txBody>
                  <a:bodyPr/>
                  <a:lstStyle/>
                  <a:p>
                    <a:endParaRPr lang="vi-VN"/>
                  </a:p>
                </p:txBody>
              </p:sp>
              <p:sp>
                <p:nvSpPr>
                  <p:cNvPr id="17535" name="Freeform 20"/>
                  <p:cNvSpPr>
                    <a:spLocks/>
                  </p:cNvSpPr>
                  <p:nvPr/>
                </p:nvSpPr>
                <p:spPr bwMode="auto">
                  <a:xfrm rot="2180584" flipH="1">
                    <a:off x="1590" y="1083"/>
                    <a:ext cx="111" cy="53"/>
                  </a:xfrm>
                  <a:custGeom>
                    <a:avLst/>
                    <a:gdLst>
                      <a:gd name="T0" fmla="*/ 0 w 138"/>
                      <a:gd name="T1" fmla="*/ 0 h 66"/>
                      <a:gd name="T2" fmla="*/ 53 w 138"/>
                      <a:gd name="T3" fmla="*/ 22 h 66"/>
                      <a:gd name="T4" fmla="*/ 111 w 138"/>
                      <a:gd name="T5" fmla="*/ 53 h 66"/>
                      <a:gd name="T6" fmla="*/ 0 60000 65536"/>
                      <a:gd name="T7" fmla="*/ 0 60000 65536"/>
                      <a:gd name="T8" fmla="*/ 0 60000 65536"/>
                    </a:gdLst>
                    <a:ahLst/>
                    <a:cxnLst>
                      <a:cxn ang="T6">
                        <a:pos x="T0" y="T1"/>
                      </a:cxn>
                      <a:cxn ang="T7">
                        <a:pos x="T2" y="T3"/>
                      </a:cxn>
                      <a:cxn ang="T8">
                        <a:pos x="T4" y="T5"/>
                      </a:cxn>
                    </a:cxnLst>
                    <a:rect l="0" t="0" r="r" b="b"/>
                    <a:pathLst>
                      <a:path w="138" h="66">
                        <a:moveTo>
                          <a:pt x="0" y="0"/>
                        </a:moveTo>
                        <a:lnTo>
                          <a:pt x="66" y="27"/>
                        </a:lnTo>
                        <a:lnTo>
                          <a:pt x="138" y="6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7536" name="Freeform 21"/>
                  <p:cNvSpPr>
                    <a:spLocks/>
                  </p:cNvSpPr>
                  <p:nvPr/>
                </p:nvSpPr>
                <p:spPr bwMode="auto">
                  <a:xfrm rot="3423405" flipH="1">
                    <a:off x="1629" y="1374"/>
                    <a:ext cx="16" cy="54"/>
                  </a:xfrm>
                  <a:custGeom>
                    <a:avLst/>
                    <a:gdLst>
                      <a:gd name="T0" fmla="*/ 5 w 70"/>
                      <a:gd name="T1" fmla="*/ 0 h 169"/>
                      <a:gd name="T2" fmla="*/ 12 w 70"/>
                      <a:gd name="T3" fmla="*/ 17 h 169"/>
                      <a:gd name="T4" fmla="*/ 16 w 70"/>
                      <a:gd name="T5" fmla="*/ 27 h 169"/>
                      <a:gd name="T6" fmla="*/ 16 w 70"/>
                      <a:gd name="T7" fmla="*/ 36 h 169"/>
                      <a:gd name="T8" fmla="*/ 13 w 70"/>
                      <a:gd name="T9" fmla="*/ 45 h 169"/>
                      <a:gd name="T10" fmla="*/ 6 w 70"/>
                      <a:gd name="T11" fmla="*/ 50 h 169"/>
                      <a:gd name="T12" fmla="*/ 0 w 70"/>
                      <a:gd name="T13" fmla="*/ 54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 h="169">
                        <a:moveTo>
                          <a:pt x="23" y="0"/>
                        </a:moveTo>
                        <a:lnTo>
                          <a:pt x="53" y="52"/>
                        </a:lnTo>
                        <a:lnTo>
                          <a:pt x="69" y="83"/>
                        </a:lnTo>
                        <a:lnTo>
                          <a:pt x="70" y="113"/>
                        </a:lnTo>
                        <a:lnTo>
                          <a:pt x="58" y="140"/>
                        </a:lnTo>
                        <a:lnTo>
                          <a:pt x="27" y="158"/>
                        </a:lnTo>
                        <a:lnTo>
                          <a:pt x="0" y="169"/>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7537" name="Freeform 22"/>
                  <p:cNvSpPr>
                    <a:spLocks/>
                  </p:cNvSpPr>
                  <p:nvPr/>
                </p:nvSpPr>
                <p:spPr bwMode="auto">
                  <a:xfrm rot="3012925" flipH="1">
                    <a:off x="1676" y="1190"/>
                    <a:ext cx="13" cy="33"/>
                  </a:xfrm>
                  <a:custGeom>
                    <a:avLst/>
                    <a:gdLst>
                      <a:gd name="T0" fmla="*/ 0 w 50"/>
                      <a:gd name="T1" fmla="*/ 0 h 93"/>
                      <a:gd name="T2" fmla="*/ 0 w 50"/>
                      <a:gd name="T3" fmla="*/ 11 h 93"/>
                      <a:gd name="T4" fmla="*/ 2 w 50"/>
                      <a:gd name="T5" fmla="*/ 20 h 93"/>
                      <a:gd name="T6" fmla="*/ 7 w 50"/>
                      <a:gd name="T7" fmla="*/ 29 h 93"/>
                      <a:gd name="T8" fmla="*/ 13 w 50"/>
                      <a:gd name="T9" fmla="*/ 33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93">
                        <a:moveTo>
                          <a:pt x="0" y="0"/>
                        </a:moveTo>
                        <a:lnTo>
                          <a:pt x="0" y="32"/>
                        </a:lnTo>
                        <a:lnTo>
                          <a:pt x="6" y="57"/>
                        </a:lnTo>
                        <a:lnTo>
                          <a:pt x="25" y="82"/>
                        </a:lnTo>
                        <a:lnTo>
                          <a:pt x="50" y="93"/>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7538" name="Freeform 23"/>
                  <p:cNvSpPr>
                    <a:spLocks/>
                  </p:cNvSpPr>
                  <p:nvPr/>
                </p:nvSpPr>
                <p:spPr bwMode="auto">
                  <a:xfrm rot="3892858" flipH="1">
                    <a:off x="1736" y="1271"/>
                    <a:ext cx="10" cy="25"/>
                  </a:xfrm>
                  <a:custGeom>
                    <a:avLst/>
                    <a:gdLst>
                      <a:gd name="T0" fmla="*/ 0 w 19"/>
                      <a:gd name="T1" fmla="*/ 0 h 43"/>
                      <a:gd name="T2" fmla="*/ 0 w 19"/>
                      <a:gd name="T3" fmla="*/ 8 h 43"/>
                      <a:gd name="T4" fmla="*/ 2 w 19"/>
                      <a:gd name="T5" fmla="*/ 16 h 43"/>
                      <a:gd name="T6" fmla="*/ 10 w 19"/>
                      <a:gd name="T7" fmla="*/ 25 h 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43">
                        <a:moveTo>
                          <a:pt x="0" y="0"/>
                        </a:moveTo>
                        <a:lnTo>
                          <a:pt x="0" y="14"/>
                        </a:lnTo>
                        <a:lnTo>
                          <a:pt x="4" y="28"/>
                        </a:lnTo>
                        <a:lnTo>
                          <a:pt x="19" y="43"/>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nvGrpSpPr>
                  <p:cNvPr id="17539" name="Group 24"/>
                  <p:cNvGrpSpPr>
                    <a:grpSpLocks/>
                  </p:cNvGrpSpPr>
                  <p:nvPr/>
                </p:nvGrpSpPr>
                <p:grpSpPr bwMode="auto">
                  <a:xfrm rot="11405476" flipH="1">
                    <a:off x="957" y="1115"/>
                    <a:ext cx="261" cy="307"/>
                    <a:chOff x="2457" y="2549"/>
                    <a:chExt cx="557" cy="547"/>
                  </a:xfrm>
                </p:grpSpPr>
                <p:sp>
                  <p:nvSpPr>
                    <p:cNvPr id="17542" name="Freeform 25"/>
                    <p:cNvSpPr>
                      <a:spLocks/>
                    </p:cNvSpPr>
                    <p:nvPr/>
                  </p:nvSpPr>
                  <p:spPr bwMode="auto">
                    <a:xfrm>
                      <a:off x="2457" y="2549"/>
                      <a:ext cx="557" cy="547"/>
                    </a:xfrm>
                    <a:custGeom>
                      <a:avLst/>
                      <a:gdLst>
                        <a:gd name="T0" fmla="*/ 557 w 1112"/>
                        <a:gd name="T1" fmla="*/ 70 h 1094"/>
                        <a:gd name="T2" fmla="*/ 529 w 1112"/>
                        <a:gd name="T3" fmla="*/ 136 h 1094"/>
                        <a:gd name="T4" fmla="*/ 509 w 1112"/>
                        <a:gd name="T5" fmla="*/ 187 h 1094"/>
                        <a:gd name="T6" fmla="*/ 486 w 1112"/>
                        <a:gd name="T7" fmla="*/ 238 h 1094"/>
                        <a:gd name="T8" fmla="*/ 472 w 1112"/>
                        <a:gd name="T9" fmla="*/ 294 h 1094"/>
                        <a:gd name="T10" fmla="*/ 463 w 1112"/>
                        <a:gd name="T11" fmla="*/ 351 h 1094"/>
                        <a:gd name="T12" fmla="*/ 453 w 1112"/>
                        <a:gd name="T13" fmla="*/ 407 h 1094"/>
                        <a:gd name="T14" fmla="*/ 453 w 1112"/>
                        <a:gd name="T15" fmla="*/ 458 h 1094"/>
                        <a:gd name="T16" fmla="*/ 453 w 1112"/>
                        <a:gd name="T17" fmla="*/ 501 h 1094"/>
                        <a:gd name="T18" fmla="*/ 453 w 1112"/>
                        <a:gd name="T19" fmla="*/ 519 h 1094"/>
                        <a:gd name="T20" fmla="*/ 121 w 1112"/>
                        <a:gd name="T21" fmla="*/ 547 h 1094"/>
                        <a:gd name="T22" fmla="*/ 65 w 1112"/>
                        <a:gd name="T23" fmla="*/ 224 h 1094"/>
                        <a:gd name="T24" fmla="*/ 14 w 1112"/>
                        <a:gd name="T25" fmla="*/ 33 h 1094"/>
                        <a:gd name="T26" fmla="*/ 0 w 1112"/>
                        <a:gd name="T27" fmla="*/ 0 h 1094"/>
                        <a:gd name="T28" fmla="*/ 210 w 1112"/>
                        <a:gd name="T29" fmla="*/ 38 h 1094"/>
                        <a:gd name="T30" fmla="*/ 383 w 1112"/>
                        <a:gd name="T31" fmla="*/ 52 h 1094"/>
                        <a:gd name="T32" fmla="*/ 495 w 1112"/>
                        <a:gd name="T33" fmla="*/ 52 h 1094"/>
                        <a:gd name="T34" fmla="*/ 557 w 1112"/>
                        <a:gd name="T35" fmla="*/ 70 h 10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112" h="1094">
                          <a:moveTo>
                            <a:pt x="1112" y="140"/>
                          </a:moveTo>
                          <a:lnTo>
                            <a:pt x="1056" y="271"/>
                          </a:lnTo>
                          <a:lnTo>
                            <a:pt x="1017" y="373"/>
                          </a:lnTo>
                          <a:lnTo>
                            <a:pt x="971" y="476"/>
                          </a:lnTo>
                          <a:lnTo>
                            <a:pt x="943" y="588"/>
                          </a:lnTo>
                          <a:lnTo>
                            <a:pt x="924" y="702"/>
                          </a:lnTo>
                          <a:lnTo>
                            <a:pt x="905" y="814"/>
                          </a:lnTo>
                          <a:lnTo>
                            <a:pt x="905" y="916"/>
                          </a:lnTo>
                          <a:lnTo>
                            <a:pt x="905" y="1001"/>
                          </a:lnTo>
                          <a:lnTo>
                            <a:pt x="905" y="1038"/>
                          </a:lnTo>
                          <a:lnTo>
                            <a:pt x="242" y="1094"/>
                          </a:lnTo>
                          <a:lnTo>
                            <a:pt x="130" y="448"/>
                          </a:lnTo>
                          <a:lnTo>
                            <a:pt x="28" y="65"/>
                          </a:lnTo>
                          <a:lnTo>
                            <a:pt x="0" y="0"/>
                          </a:lnTo>
                          <a:lnTo>
                            <a:pt x="420" y="75"/>
                          </a:lnTo>
                          <a:lnTo>
                            <a:pt x="765" y="103"/>
                          </a:lnTo>
                          <a:lnTo>
                            <a:pt x="989" y="103"/>
                          </a:lnTo>
                          <a:lnTo>
                            <a:pt x="1112" y="140"/>
                          </a:lnTo>
                          <a:close/>
                        </a:path>
                      </a:pathLst>
                    </a:custGeom>
                    <a:solidFill>
                      <a:srgbClr val="5F7FFF"/>
                    </a:solidFill>
                    <a:ln w="9525">
                      <a:solidFill>
                        <a:srgbClr val="000000"/>
                      </a:solidFill>
                      <a:prstDash val="solid"/>
                      <a:round/>
                      <a:headEnd/>
                      <a:tailEnd/>
                    </a:ln>
                  </p:spPr>
                  <p:txBody>
                    <a:bodyPr/>
                    <a:lstStyle/>
                    <a:p>
                      <a:endParaRPr lang="vi-VN"/>
                    </a:p>
                  </p:txBody>
                </p:sp>
                <p:sp>
                  <p:nvSpPr>
                    <p:cNvPr id="17543" name="Oval 26"/>
                    <p:cNvSpPr>
                      <a:spLocks noChangeArrowheads="1"/>
                    </p:cNvSpPr>
                    <p:nvPr/>
                  </p:nvSpPr>
                  <p:spPr bwMode="auto">
                    <a:xfrm>
                      <a:off x="2793" y="2961"/>
                      <a:ext cx="61" cy="70"/>
                    </a:xfrm>
                    <a:prstGeom prst="ellipse">
                      <a:avLst/>
                    </a:prstGeom>
                    <a:solidFill>
                      <a:srgbClr val="FFFFFF"/>
                    </a:solidFill>
                    <a:ln w="9525">
                      <a:solidFill>
                        <a:srgbClr val="000000"/>
                      </a:solidFill>
                      <a:round/>
                      <a:headEnd/>
                      <a:tailEnd/>
                    </a:ln>
                  </p:spPr>
                  <p:txBody>
                    <a:bodyPr/>
                    <a:lstStyle>
                      <a:lvl1pPr>
                        <a:defRPr>
                          <a:solidFill>
                            <a:schemeClr val="tx1"/>
                          </a:solidFill>
                          <a:latin typeface=".VnTime" panose="020B7200000000000000" pitchFamily="34" charset="0"/>
                          <a:cs typeface="Arial" panose="020B0604020202020204" pitchFamily="34" charset="0"/>
                        </a:defRPr>
                      </a:lvl1pPr>
                      <a:lvl2pPr marL="742950" indent="-285750">
                        <a:defRPr>
                          <a:solidFill>
                            <a:schemeClr val="tx1"/>
                          </a:solidFill>
                          <a:latin typeface=".VnTime" panose="020B7200000000000000" pitchFamily="34" charset="0"/>
                          <a:cs typeface="Arial" panose="020B0604020202020204" pitchFamily="34" charset="0"/>
                        </a:defRPr>
                      </a:lvl2pPr>
                      <a:lvl3pPr marL="1143000" indent="-228600">
                        <a:defRPr>
                          <a:solidFill>
                            <a:schemeClr val="tx1"/>
                          </a:solidFill>
                          <a:latin typeface=".VnTime" panose="020B7200000000000000" pitchFamily="34" charset="0"/>
                          <a:cs typeface="Arial" panose="020B0604020202020204" pitchFamily="34" charset="0"/>
                        </a:defRPr>
                      </a:lvl3pPr>
                      <a:lvl4pPr marL="1600200" indent="-228600">
                        <a:defRPr>
                          <a:solidFill>
                            <a:schemeClr val="tx1"/>
                          </a:solidFill>
                          <a:latin typeface=".VnTime" panose="020B7200000000000000" pitchFamily="34" charset="0"/>
                          <a:cs typeface="Arial" panose="020B0604020202020204" pitchFamily="34" charset="0"/>
                        </a:defRPr>
                      </a:lvl4pPr>
                      <a:lvl5pPr marL="2057400" indent="-22860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eaLnBrk="1" hangingPunct="1"/>
                      <a:endParaRPr lang="vi-VN" altLang="vi-VN"/>
                    </a:p>
                  </p:txBody>
                </p:sp>
              </p:grpSp>
              <p:sp>
                <p:nvSpPr>
                  <p:cNvPr id="17540" name="Freeform 27"/>
                  <p:cNvSpPr>
                    <a:spLocks/>
                  </p:cNvSpPr>
                  <p:nvPr/>
                </p:nvSpPr>
                <p:spPr bwMode="auto">
                  <a:xfrm rot="8068401" flipH="1">
                    <a:off x="1546" y="1379"/>
                    <a:ext cx="15" cy="10"/>
                  </a:xfrm>
                  <a:custGeom>
                    <a:avLst/>
                    <a:gdLst>
                      <a:gd name="T0" fmla="*/ 15 w 55"/>
                      <a:gd name="T1" fmla="*/ 10 h 33"/>
                      <a:gd name="T2" fmla="*/ 7 w 55"/>
                      <a:gd name="T3" fmla="*/ 7 h 33"/>
                      <a:gd name="T4" fmla="*/ 2 w 55"/>
                      <a:gd name="T5" fmla="*/ 2 h 33"/>
                      <a:gd name="T6" fmla="*/ 0 w 55"/>
                      <a:gd name="T7" fmla="*/ 0 h 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33">
                        <a:moveTo>
                          <a:pt x="55" y="33"/>
                        </a:moveTo>
                        <a:lnTo>
                          <a:pt x="26" y="22"/>
                        </a:lnTo>
                        <a:lnTo>
                          <a:pt x="7" y="8"/>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7541" name="Freeform 28"/>
                  <p:cNvSpPr>
                    <a:spLocks/>
                  </p:cNvSpPr>
                  <p:nvPr/>
                </p:nvSpPr>
                <p:spPr bwMode="auto">
                  <a:xfrm rot="2668401" flipH="1">
                    <a:off x="1554" y="1050"/>
                    <a:ext cx="51" cy="32"/>
                  </a:xfrm>
                  <a:custGeom>
                    <a:avLst/>
                    <a:gdLst>
                      <a:gd name="T0" fmla="*/ 0 w 53"/>
                      <a:gd name="T1" fmla="*/ 0 h 34"/>
                      <a:gd name="T2" fmla="*/ 16 w 53"/>
                      <a:gd name="T3" fmla="*/ 8 h 34"/>
                      <a:gd name="T4" fmla="*/ 51 w 53"/>
                      <a:gd name="T5" fmla="*/ 32 h 34"/>
                      <a:gd name="T6" fmla="*/ 0 60000 65536"/>
                      <a:gd name="T7" fmla="*/ 0 60000 65536"/>
                      <a:gd name="T8" fmla="*/ 0 60000 65536"/>
                    </a:gdLst>
                    <a:ahLst/>
                    <a:cxnLst>
                      <a:cxn ang="T6">
                        <a:pos x="T0" y="T1"/>
                      </a:cxn>
                      <a:cxn ang="T7">
                        <a:pos x="T2" y="T3"/>
                      </a:cxn>
                      <a:cxn ang="T8">
                        <a:pos x="T4" y="T5"/>
                      </a:cxn>
                    </a:cxnLst>
                    <a:rect l="0" t="0" r="r" b="b"/>
                    <a:pathLst>
                      <a:path w="53" h="34">
                        <a:moveTo>
                          <a:pt x="0" y="0"/>
                        </a:moveTo>
                        <a:lnTo>
                          <a:pt x="17" y="8"/>
                        </a:lnTo>
                        <a:lnTo>
                          <a:pt x="53" y="34"/>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grpSp>
        </p:grpSp>
        <p:sp>
          <p:nvSpPr>
            <p:cNvPr id="17529" name="Line 199"/>
            <p:cNvSpPr>
              <a:spLocks noChangeShapeType="1"/>
            </p:cNvSpPr>
            <p:nvPr/>
          </p:nvSpPr>
          <p:spPr bwMode="auto">
            <a:xfrm flipH="1">
              <a:off x="1008" y="96"/>
              <a:ext cx="384"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21734" name="Group 230"/>
          <p:cNvGrpSpPr>
            <a:grpSpLocks/>
          </p:cNvGrpSpPr>
          <p:nvPr/>
        </p:nvGrpSpPr>
        <p:grpSpPr bwMode="auto">
          <a:xfrm>
            <a:off x="2057400" y="2133600"/>
            <a:ext cx="3124200" cy="1219200"/>
            <a:chOff x="336" y="1344"/>
            <a:chExt cx="1968" cy="768"/>
          </a:xfrm>
        </p:grpSpPr>
        <p:grpSp>
          <p:nvGrpSpPr>
            <p:cNvPr id="17505" name="Group 196"/>
            <p:cNvGrpSpPr>
              <a:grpSpLocks/>
            </p:cNvGrpSpPr>
            <p:nvPr/>
          </p:nvGrpSpPr>
          <p:grpSpPr bwMode="auto">
            <a:xfrm>
              <a:off x="336" y="1344"/>
              <a:ext cx="1968" cy="768"/>
              <a:chOff x="0" y="1344"/>
              <a:chExt cx="1968" cy="768"/>
            </a:xfrm>
          </p:grpSpPr>
          <p:grpSp>
            <p:nvGrpSpPr>
              <p:cNvPr id="17507" name="Group 66"/>
              <p:cNvGrpSpPr>
                <a:grpSpLocks/>
              </p:cNvGrpSpPr>
              <p:nvPr/>
            </p:nvGrpSpPr>
            <p:grpSpPr bwMode="auto">
              <a:xfrm>
                <a:off x="1200" y="1440"/>
                <a:ext cx="768" cy="672"/>
                <a:chOff x="2856" y="1488"/>
                <a:chExt cx="1680" cy="903"/>
              </a:xfrm>
            </p:grpSpPr>
            <p:grpSp>
              <p:nvGrpSpPr>
                <p:cNvPr id="17523" name="Group 67"/>
                <p:cNvGrpSpPr>
                  <a:grpSpLocks/>
                </p:cNvGrpSpPr>
                <p:nvPr/>
              </p:nvGrpSpPr>
              <p:grpSpPr bwMode="auto">
                <a:xfrm rot="-1413613">
                  <a:off x="2856" y="1488"/>
                  <a:ext cx="1680" cy="88"/>
                  <a:chOff x="1296" y="2544"/>
                  <a:chExt cx="3340" cy="192"/>
                </a:xfrm>
              </p:grpSpPr>
              <p:sp>
                <p:nvSpPr>
                  <p:cNvPr id="17526" name="AutoShape 68"/>
                  <p:cNvSpPr>
                    <a:spLocks noChangeArrowheads="1"/>
                  </p:cNvSpPr>
                  <p:nvPr/>
                </p:nvSpPr>
                <p:spPr bwMode="auto">
                  <a:xfrm>
                    <a:off x="1296" y="2544"/>
                    <a:ext cx="1728" cy="192"/>
                  </a:xfrm>
                  <a:prstGeom prst="triangle">
                    <a:avLst>
                      <a:gd name="adj" fmla="val 93347"/>
                    </a:avLst>
                  </a:prstGeom>
                  <a:solidFill>
                    <a:srgbClr val="FF3300"/>
                  </a:solidFill>
                  <a:ln w="9525">
                    <a:miter lim="800000"/>
                    <a:headEnd/>
                    <a:tailEnd/>
                  </a:ln>
                  <a:effectLst/>
                  <a:scene3d>
                    <a:camera prst="legacyObliqueBottomLeft"/>
                    <a:lightRig rig="legacyFlat3" dir="t"/>
                  </a:scene3d>
                  <a:sp3d extrusionH="36500" prstMaterial="legacyMatte">
                    <a:bevelT w="13500" h="13500" prst="angle"/>
                    <a:bevelB w="13500" h="13500" prst="angle"/>
                    <a:extrusionClr>
                      <a:srgbClr val="FF3300"/>
                    </a:extrusionClr>
                    <a:contourClr>
                      <a:srgbClr val="FF33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a:solidFill>
                          <a:schemeClr val="tx1"/>
                        </a:solidFill>
                        <a:latin typeface=".VnTime" panose="020B7200000000000000" pitchFamily="34" charset="0"/>
                        <a:cs typeface="Arial" panose="020B0604020202020204" pitchFamily="34" charset="0"/>
                      </a:defRPr>
                    </a:lvl1pPr>
                    <a:lvl2pPr marL="742950" indent="-285750">
                      <a:defRPr>
                        <a:solidFill>
                          <a:schemeClr val="tx1"/>
                        </a:solidFill>
                        <a:latin typeface=".VnTime" panose="020B7200000000000000" pitchFamily="34" charset="0"/>
                        <a:cs typeface="Arial" panose="020B0604020202020204" pitchFamily="34" charset="0"/>
                      </a:defRPr>
                    </a:lvl2pPr>
                    <a:lvl3pPr marL="1143000" indent="-228600">
                      <a:defRPr>
                        <a:solidFill>
                          <a:schemeClr val="tx1"/>
                        </a:solidFill>
                        <a:latin typeface=".VnTime" panose="020B7200000000000000" pitchFamily="34" charset="0"/>
                        <a:cs typeface="Arial" panose="020B0604020202020204" pitchFamily="34" charset="0"/>
                      </a:defRPr>
                    </a:lvl3pPr>
                    <a:lvl4pPr marL="1600200" indent="-228600">
                      <a:defRPr>
                        <a:solidFill>
                          <a:schemeClr val="tx1"/>
                        </a:solidFill>
                        <a:latin typeface=".VnTime" panose="020B7200000000000000" pitchFamily="34" charset="0"/>
                        <a:cs typeface="Arial" panose="020B0604020202020204" pitchFamily="34" charset="0"/>
                      </a:defRPr>
                    </a:lvl4pPr>
                    <a:lvl5pPr marL="2057400" indent="-22860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eaLnBrk="1" hangingPunct="1"/>
                    <a:endParaRPr lang="vi-VN" altLang="vi-VN"/>
                  </a:p>
                </p:txBody>
              </p:sp>
              <p:sp>
                <p:nvSpPr>
                  <p:cNvPr id="17527" name="AutoShape 69"/>
                  <p:cNvSpPr>
                    <a:spLocks noChangeArrowheads="1"/>
                  </p:cNvSpPr>
                  <p:nvPr/>
                </p:nvSpPr>
                <p:spPr bwMode="auto">
                  <a:xfrm flipV="1">
                    <a:off x="2908" y="2544"/>
                    <a:ext cx="1728" cy="192"/>
                  </a:xfrm>
                  <a:prstGeom prst="triangle">
                    <a:avLst>
                      <a:gd name="adj" fmla="val 6597"/>
                    </a:avLst>
                  </a:prstGeom>
                  <a:solidFill>
                    <a:srgbClr val="3333FF"/>
                  </a:solidFill>
                  <a:ln w="9525">
                    <a:miter lim="800000"/>
                    <a:headEnd/>
                    <a:tailEnd/>
                  </a:ln>
                  <a:effectLst/>
                  <a:scene3d>
                    <a:camera prst="legacyObliqueBottomLeft"/>
                    <a:lightRig rig="legacyFlat3" dir="t"/>
                  </a:scene3d>
                  <a:sp3d extrusionH="36500" prstMaterial="legacyMatte">
                    <a:bevelT w="13500" h="13500" prst="angle"/>
                    <a:bevelB w="13500" h="13500" prst="angle"/>
                    <a:extrusionClr>
                      <a:srgbClr val="3333FF"/>
                    </a:extrusionClr>
                    <a:contourClr>
                      <a:srgbClr val="3333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a:solidFill>
                          <a:schemeClr val="tx1"/>
                        </a:solidFill>
                        <a:latin typeface=".VnTime" panose="020B7200000000000000" pitchFamily="34" charset="0"/>
                        <a:cs typeface="Arial" panose="020B0604020202020204" pitchFamily="34" charset="0"/>
                      </a:defRPr>
                    </a:lvl1pPr>
                    <a:lvl2pPr marL="742950" indent="-285750">
                      <a:defRPr>
                        <a:solidFill>
                          <a:schemeClr val="tx1"/>
                        </a:solidFill>
                        <a:latin typeface=".VnTime" panose="020B7200000000000000" pitchFamily="34" charset="0"/>
                        <a:cs typeface="Arial" panose="020B0604020202020204" pitchFamily="34" charset="0"/>
                      </a:defRPr>
                    </a:lvl2pPr>
                    <a:lvl3pPr marL="1143000" indent="-228600">
                      <a:defRPr>
                        <a:solidFill>
                          <a:schemeClr val="tx1"/>
                        </a:solidFill>
                        <a:latin typeface=".VnTime" panose="020B7200000000000000" pitchFamily="34" charset="0"/>
                        <a:cs typeface="Arial" panose="020B0604020202020204" pitchFamily="34" charset="0"/>
                      </a:defRPr>
                    </a:lvl3pPr>
                    <a:lvl4pPr marL="1600200" indent="-228600">
                      <a:defRPr>
                        <a:solidFill>
                          <a:schemeClr val="tx1"/>
                        </a:solidFill>
                        <a:latin typeface=".VnTime" panose="020B7200000000000000" pitchFamily="34" charset="0"/>
                        <a:cs typeface="Arial" panose="020B0604020202020204" pitchFamily="34" charset="0"/>
                      </a:defRPr>
                    </a:lvl4pPr>
                    <a:lvl5pPr marL="2057400" indent="-22860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eaLnBrk="1" hangingPunct="1"/>
                    <a:endParaRPr lang="vi-VN" altLang="vi-VN"/>
                  </a:p>
                </p:txBody>
              </p:sp>
            </p:grpSp>
            <p:sp>
              <p:nvSpPr>
                <p:cNvPr id="17524" name="AutoShape 70"/>
                <p:cNvSpPr>
                  <a:spLocks noChangeArrowheads="1"/>
                </p:cNvSpPr>
                <p:nvPr/>
              </p:nvSpPr>
              <p:spPr bwMode="auto">
                <a:xfrm flipV="1">
                  <a:off x="3672" y="1568"/>
                  <a:ext cx="44" cy="823"/>
                </a:xfrm>
                <a:custGeom>
                  <a:avLst/>
                  <a:gdLst>
                    <a:gd name="T0" fmla="*/ 39 w 21600"/>
                    <a:gd name="T1" fmla="*/ 412 h 21600"/>
                    <a:gd name="T2" fmla="*/ 22 w 21600"/>
                    <a:gd name="T3" fmla="*/ 823 h 21600"/>
                    <a:gd name="T4" fmla="*/ 5 w 21600"/>
                    <a:gd name="T5" fmla="*/ 412 h 21600"/>
                    <a:gd name="T6" fmla="*/ 22 w 21600"/>
                    <a:gd name="T7" fmla="*/ 0 h 21600"/>
                    <a:gd name="T8" fmla="*/ 0 60000 65536"/>
                    <a:gd name="T9" fmla="*/ 0 60000 65536"/>
                    <a:gd name="T10" fmla="*/ 0 60000 65536"/>
                    <a:gd name="T11" fmla="*/ 0 60000 65536"/>
                    <a:gd name="T12" fmla="*/ 4418 w 21600"/>
                    <a:gd name="T13" fmla="*/ 4488 h 21600"/>
                    <a:gd name="T14" fmla="*/ 17182 w 21600"/>
                    <a:gd name="T15" fmla="*/ 1711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7525" name="Oval 71"/>
                <p:cNvSpPr>
                  <a:spLocks noChangeArrowheads="1"/>
                </p:cNvSpPr>
                <p:nvPr/>
              </p:nvSpPr>
              <p:spPr bwMode="auto">
                <a:xfrm>
                  <a:off x="3360" y="2160"/>
                  <a:ext cx="663" cy="217"/>
                </a:xfrm>
                <a:prstGeom prst="ellipse">
                  <a:avLst/>
                </a:prstGeom>
                <a:solidFill>
                  <a:schemeClr val="bg2"/>
                </a:solidFill>
                <a:ln w="9525">
                  <a:round/>
                  <a:headEnd/>
                  <a:tailEnd/>
                </a:ln>
                <a:effectLst/>
                <a:scene3d>
                  <a:camera prst="legacyPerspectiveFront">
                    <a:rot lat="19799998" lon="0" rev="0"/>
                  </a:camera>
                  <a:lightRig rig="legacyFlat2" dir="t"/>
                </a:scene3d>
                <a:sp3d extrusionH="36500" prstMaterial="legacyMatte">
                  <a:bevelT w="13500" h="13500" prst="angle"/>
                  <a:bevelB w="13500" h="13500" prst="angle"/>
                  <a:extrusionClr>
                    <a:schemeClr val="bg2"/>
                  </a:extrusionClr>
                  <a:contourClr>
                    <a:schemeClr val="bg2"/>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a:solidFill>
                        <a:schemeClr val="tx1"/>
                      </a:solidFill>
                      <a:latin typeface=".VnTime" panose="020B7200000000000000" pitchFamily="34" charset="0"/>
                      <a:cs typeface="Arial" panose="020B0604020202020204" pitchFamily="34" charset="0"/>
                    </a:defRPr>
                  </a:lvl1pPr>
                  <a:lvl2pPr marL="742950" indent="-285750">
                    <a:defRPr>
                      <a:solidFill>
                        <a:schemeClr val="tx1"/>
                      </a:solidFill>
                      <a:latin typeface=".VnTime" panose="020B7200000000000000" pitchFamily="34" charset="0"/>
                      <a:cs typeface="Arial" panose="020B0604020202020204" pitchFamily="34" charset="0"/>
                    </a:defRPr>
                  </a:lvl2pPr>
                  <a:lvl3pPr marL="1143000" indent="-228600">
                    <a:defRPr>
                      <a:solidFill>
                        <a:schemeClr val="tx1"/>
                      </a:solidFill>
                      <a:latin typeface=".VnTime" panose="020B7200000000000000" pitchFamily="34" charset="0"/>
                      <a:cs typeface="Arial" panose="020B0604020202020204" pitchFamily="34" charset="0"/>
                    </a:defRPr>
                  </a:lvl3pPr>
                  <a:lvl4pPr marL="1600200" indent="-228600">
                    <a:defRPr>
                      <a:solidFill>
                        <a:schemeClr val="tx1"/>
                      </a:solidFill>
                      <a:latin typeface=".VnTime" panose="020B7200000000000000" pitchFamily="34" charset="0"/>
                      <a:cs typeface="Arial" panose="020B0604020202020204" pitchFamily="34" charset="0"/>
                    </a:defRPr>
                  </a:lvl4pPr>
                  <a:lvl5pPr marL="2057400" indent="-22860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eaLnBrk="1" hangingPunct="1"/>
                  <a:endParaRPr lang="vi-VN" altLang="vi-VN"/>
                </a:p>
              </p:txBody>
            </p:sp>
          </p:grpSp>
          <p:grpSp>
            <p:nvGrpSpPr>
              <p:cNvPr id="17508" name="Group 72"/>
              <p:cNvGrpSpPr>
                <a:grpSpLocks/>
              </p:cNvGrpSpPr>
              <p:nvPr/>
            </p:nvGrpSpPr>
            <p:grpSpPr bwMode="auto">
              <a:xfrm rot="10800000">
                <a:off x="0" y="1344"/>
                <a:ext cx="1056" cy="368"/>
                <a:chOff x="1920" y="672"/>
                <a:chExt cx="1473" cy="368"/>
              </a:xfrm>
            </p:grpSpPr>
            <p:grpSp>
              <p:nvGrpSpPr>
                <p:cNvPr id="17509" name="Group 73"/>
                <p:cNvGrpSpPr>
                  <a:grpSpLocks/>
                </p:cNvGrpSpPr>
                <p:nvPr/>
              </p:nvGrpSpPr>
              <p:grpSpPr bwMode="auto">
                <a:xfrm>
                  <a:off x="1920" y="768"/>
                  <a:ext cx="864" cy="96"/>
                  <a:chOff x="3360" y="3744"/>
                  <a:chExt cx="864" cy="96"/>
                </a:xfrm>
              </p:grpSpPr>
              <p:sp>
                <p:nvSpPr>
                  <p:cNvPr id="17521" name="Rectangle 74"/>
                  <p:cNvSpPr>
                    <a:spLocks noChangeArrowheads="1"/>
                  </p:cNvSpPr>
                  <p:nvPr/>
                </p:nvSpPr>
                <p:spPr bwMode="auto">
                  <a:xfrm>
                    <a:off x="3360" y="3744"/>
                    <a:ext cx="432" cy="96"/>
                  </a:xfrm>
                  <a:prstGeom prst="rect">
                    <a:avLst/>
                  </a:prstGeom>
                  <a:solidFill>
                    <a:srgbClr val="FF3300"/>
                  </a:solidFill>
                  <a:ln w="9525">
                    <a:miter lim="800000"/>
                    <a:headEnd/>
                    <a:tailEnd/>
                  </a:ln>
                  <a:effectLst/>
                  <a:scene3d>
                    <a:camera prst="legacyObliqueTopRight"/>
                    <a:lightRig rig="legacyFlat3" dir="b"/>
                  </a:scene3d>
                  <a:sp3d extrusionH="100000" prstMaterial="legacyMatte">
                    <a:bevelT w="13500" h="13500" prst="angle"/>
                    <a:bevelB w="13500" h="13500" prst="angle"/>
                    <a:extrusionClr>
                      <a:srgbClr val="FF3300"/>
                    </a:extrusionClr>
                    <a:contourClr>
                      <a:srgbClr val="FF33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a:solidFill>
                          <a:schemeClr val="tx1"/>
                        </a:solidFill>
                        <a:latin typeface=".VnTime" panose="020B7200000000000000" pitchFamily="34" charset="0"/>
                        <a:cs typeface="Arial" panose="020B0604020202020204" pitchFamily="34" charset="0"/>
                      </a:defRPr>
                    </a:lvl1pPr>
                    <a:lvl2pPr marL="742950" indent="-285750">
                      <a:defRPr>
                        <a:solidFill>
                          <a:schemeClr val="tx1"/>
                        </a:solidFill>
                        <a:latin typeface=".VnTime" panose="020B7200000000000000" pitchFamily="34" charset="0"/>
                        <a:cs typeface="Arial" panose="020B0604020202020204" pitchFamily="34" charset="0"/>
                      </a:defRPr>
                    </a:lvl2pPr>
                    <a:lvl3pPr marL="1143000" indent="-228600">
                      <a:defRPr>
                        <a:solidFill>
                          <a:schemeClr val="tx1"/>
                        </a:solidFill>
                        <a:latin typeface=".VnTime" panose="020B7200000000000000" pitchFamily="34" charset="0"/>
                        <a:cs typeface="Arial" panose="020B0604020202020204" pitchFamily="34" charset="0"/>
                      </a:defRPr>
                    </a:lvl3pPr>
                    <a:lvl4pPr marL="1600200" indent="-228600">
                      <a:defRPr>
                        <a:solidFill>
                          <a:schemeClr val="tx1"/>
                        </a:solidFill>
                        <a:latin typeface=".VnTime" panose="020B7200000000000000" pitchFamily="34" charset="0"/>
                        <a:cs typeface="Arial" panose="020B0604020202020204" pitchFamily="34" charset="0"/>
                      </a:defRPr>
                    </a:lvl4pPr>
                    <a:lvl5pPr marL="2057400" indent="-22860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eaLnBrk="1" hangingPunct="1"/>
                    <a:endParaRPr lang="vi-VN" altLang="vi-VN"/>
                  </a:p>
                </p:txBody>
              </p:sp>
              <p:sp>
                <p:nvSpPr>
                  <p:cNvPr id="17522" name="Rectangle 75"/>
                  <p:cNvSpPr>
                    <a:spLocks noChangeArrowheads="1"/>
                  </p:cNvSpPr>
                  <p:nvPr/>
                </p:nvSpPr>
                <p:spPr bwMode="auto">
                  <a:xfrm>
                    <a:off x="3792" y="3744"/>
                    <a:ext cx="432" cy="96"/>
                  </a:xfrm>
                  <a:prstGeom prst="rect">
                    <a:avLst/>
                  </a:prstGeom>
                  <a:solidFill>
                    <a:srgbClr val="3333FF"/>
                  </a:solidFill>
                  <a:ln w="9525">
                    <a:miter lim="800000"/>
                    <a:headEnd/>
                    <a:tailEnd/>
                  </a:ln>
                  <a:effectLst/>
                  <a:scene3d>
                    <a:camera prst="legacyObliqueTopRight"/>
                    <a:lightRig rig="legacyFlat3" dir="b"/>
                  </a:scene3d>
                  <a:sp3d extrusionH="100000" prstMaterial="legacyMatte">
                    <a:bevelT w="13500" h="13500" prst="angle"/>
                    <a:bevelB w="13500" h="13500" prst="angle"/>
                    <a:extrusionClr>
                      <a:srgbClr val="3333FF"/>
                    </a:extrusionClr>
                    <a:contourClr>
                      <a:srgbClr val="3333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a:solidFill>
                          <a:schemeClr val="tx1"/>
                        </a:solidFill>
                        <a:latin typeface=".VnTime" panose="020B7200000000000000" pitchFamily="34" charset="0"/>
                        <a:cs typeface="Arial" panose="020B0604020202020204" pitchFamily="34" charset="0"/>
                      </a:defRPr>
                    </a:lvl1pPr>
                    <a:lvl2pPr marL="742950" indent="-285750">
                      <a:defRPr>
                        <a:solidFill>
                          <a:schemeClr val="tx1"/>
                        </a:solidFill>
                        <a:latin typeface=".VnTime" panose="020B7200000000000000" pitchFamily="34" charset="0"/>
                        <a:cs typeface="Arial" panose="020B0604020202020204" pitchFamily="34" charset="0"/>
                      </a:defRPr>
                    </a:lvl2pPr>
                    <a:lvl3pPr marL="1143000" indent="-228600">
                      <a:defRPr>
                        <a:solidFill>
                          <a:schemeClr val="tx1"/>
                        </a:solidFill>
                        <a:latin typeface=".VnTime" panose="020B7200000000000000" pitchFamily="34" charset="0"/>
                        <a:cs typeface="Arial" panose="020B0604020202020204" pitchFamily="34" charset="0"/>
                      </a:defRPr>
                    </a:lvl3pPr>
                    <a:lvl4pPr marL="1600200" indent="-228600">
                      <a:defRPr>
                        <a:solidFill>
                          <a:schemeClr val="tx1"/>
                        </a:solidFill>
                        <a:latin typeface=".VnTime" panose="020B7200000000000000" pitchFamily="34" charset="0"/>
                        <a:cs typeface="Arial" panose="020B0604020202020204" pitchFamily="34" charset="0"/>
                      </a:defRPr>
                    </a:lvl4pPr>
                    <a:lvl5pPr marL="2057400" indent="-22860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eaLnBrk="1" hangingPunct="1"/>
                    <a:endParaRPr lang="vi-VN" altLang="vi-VN"/>
                  </a:p>
                </p:txBody>
              </p:sp>
            </p:grpSp>
            <p:grpSp>
              <p:nvGrpSpPr>
                <p:cNvPr id="17510" name="Group 76"/>
                <p:cNvGrpSpPr>
                  <a:grpSpLocks/>
                </p:cNvGrpSpPr>
                <p:nvPr/>
              </p:nvGrpSpPr>
              <p:grpSpPr bwMode="auto">
                <a:xfrm rot="10666633">
                  <a:off x="2640" y="672"/>
                  <a:ext cx="753" cy="368"/>
                  <a:chOff x="957" y="1034"/>
                  <a:chExt cx="837" cy="409"/>
                </a:xfrm>
              </p:grpSpPr>
              <p:sp>
                <p:nvSpPr>
                  <p:cNvPr id="17511" name="Freeform 77"/>
                  <p:cNvSpPr>
                    <a:spLocks/>
                  </p:cNvSpPr>
                  <p:nvPr/>
                </p:nvSpPr>
                <p:spPr bwMode="auto">
                  <a:xfrm>
                    <a:off x="1100" y="1034"/>
                    <a:ext cx="694" cy="409"/>
                  </a:xfrm>
                  <a:custGeom>
                    <a:avLst/>
                    <a:gdLst>
                      <a:gd name="T0" fmla="*/ 395 w 694"/>
                      <a:gd name="T1" fmla="*/ 307 h 409"/>
                      <a:gd name="T2" fmla="*/ 435 w 694"/>
                      <a:gd name="T3" fmla="*/ 326 h 409"/>
                      <a:gd name="T4" fmla="*/ 480 w 694"/>
                      <a:gd name="T5" fmla="*/ 336 h 409"/>
                      <a:gd name="T6" fmla="*/ 543 w 694"/>
                      <a:gd name="T7" fmla="*/ 338 h 409"/>
                      <a:gd name="T8" fmla="*/ 570 w 694"/>
                      <a:gd name="T9" fmla="*/ 365 h 409"/>
                      <a:gd name="T10" fmla="*/ 530 w 694"/>
                      <a:gd name="T11" fmla="*/ 383 h 409"/>
                      <a:gd name="T12" fmla="*/ 464 w 694"/>
                      <a:gd name="T13" fmla="*/ 409 h 409"/>
                      <a:gd name="T14" fmla="*/ 398 w 694"/>
                      <a:gd name="T15" fmla="*/ 405 h 409"/>
                      <a:gd name="T16" fmla="*/ 303 w 694"/>
                      <a:gd name="T17" fmla="*/ 395 h 409"/>
                      <a:gd name="T18" fmla="*/ 246 w 694"/>
                      <a:gd name="T19" fmla="*/ 374 h 409"/>
                      <a:gd name="T20" fmla="*/ 211 w 694"/>
                      <a:gd name="T21" fmla="*/ 364 h 409"/>
                      <a:gd name="T22" fmla="*/ 174 w 694"/>
                      <a:gd name="T23" fmla="*/ 352 h 409"/>
                      <a:gd name="T24" fmla="*/ 141 w 694"/>
                      <a:gd name="T25" fmla="*/ 345 h 409"/>
                      <a:gd name="T26" fmla="*/ 91 w 694"/>
                      <a:gd name="T27" fmla="*/ 344 h 409"/>
                      <a:gd name="T28" fmla="*/ 51 w 694"/>
                      <a:gd name="T29" fmla="*/ 351 h 409"/>
                      <a:gd name="T30" fmla="*/ 11 w 694"/>
                      <a:gd name="T31" fmla="*/ 345 h 409"/>
                      <a:gd name="T32" fmla="*/ 8 w 694"/>
                      <a:gd name="T33" fmla="*/ 328 h 409"/>
                      <a:gd name="T34" fmla="*/ 27 w 694"/>
                      <a:gd name="T35" fmla="*/ 285 h 409"/>
                      <a:gd name="T36" fmla="*/ 27 w 694"/>
                      <a:gd name="T37" fmla="*/ 223 h 409"/>
                      <a:gd name="T38" fmla="*/ 33 w 694"/>
                      <a:gd name="T39" fmla="*/ 157 h 409"/>
                      <a:gd name="T40" fmla="*/ 41 w 694"/>
                      <a:gd name="T41" fmla="*/ 122 h 409"/>
                      <a:gd name="T42" fmla="*/ 75 w 694"/>
                      <a:gd name="T43" fmla="*/ 117 h 409"/>
                      <a:gd name="T44" fmla="*/ 111 w 694"/>
                      <a:gd name="T45" fmla="*/ 125 h 409"/>
                      <a:gd name="T46" fmla="*/ 137 w 694"/>
                      <a:gd name="T47" fmla="*/ 125 h 409"/>
                      <a:gd name="T48" fmla="*/ 235 w 694"/>
                      <a:gd name="T49" fmla="*/ 74 h 409"/>
                      <a:gd name="T50" fmla="*/ 312 w 694"/>
                      <a:gd name="T51" fmla="*/ 38 h 409"/>
                      <a:gd name="T52" fmla="*/ 359 w 694"/>
                      <a:gd name="T53" fmla="*/ 25 h 409"/>
                      <a:gd name="T54" fmla="*/ 400 w 694"/>
                      <a:gd name="T55" fmla="*/ 3 h 409"/>
                      <a:gd name="T56" fmla="*/ 430 w 694"/>
                      <a:gd name="T57" fmla="*/ 3 h 409"/>
                      <a:gd name="T58" fmla="*/ 472 w 694"/>
                      <a:gd name="T59" fmla="*/ 19 h 409"/>
                      <a:gd name="T60" fmla="*/ 530 w 694"/>
                      <a:gd name="T61" fmla="*/ 50 h 409"/>
                      <a:gd name="T62" fmla="*/ 575 w 694"/>
                      <a:gd name="T63" fmla="*/ 76 h 409"/>
                      <a:gd name="T64" fmla="*/ 607 w 694"/>
                      <a:gd name="T65" fmla="*/ 88 h 409"/>
                      <a:gd name="T66" fmla="*/ 636 w 694"/>
                      <a:gd name="T67" fmla="*/ 128 h 409"/>
                      <a:gd name="T68" fmla="*/ 655 w 694"/>
                      <a:gd name="T69" fmla="*/ 155 h 409"/>
                      <a:gd name="T70" fmla="*/ 671 w 694"/>
                      <a:gd name="T71" fmla="*/ 185 h 409"/>
                      <a:gd name="T72" fmla="*/ 692 w 694"/>
                      <a:gd name="T73" fmla="*/ 247 h 409"/>
                      <a:gd name="T74" fmla="*/ 694 w 694"/>
                      <a:gd name="T75" fmla="*/ 299 h 409"/>
                      <a:gd name="T76" fmla="*/ 687 w 694"/>
                      <a:gd name="T77" fmla="*/ 328 h 409"/>
                      <a:gd name="T78" fmla="*/ 655 w 694"/>
                      <a:gd name="T79" fmla="*/ 320 h 409"/>
                      <a:gd name="T80" fmla="*/ 641 w 694"/>
                      <a:gd name="T81" fmla="*/ 293 h 409"/>
                      <a:gd name="T82" fmla="*/ 636 w 694"/>
                      <a:gd name="T83" fmla="*/ 256 h 409"/>
                      <a:gd name="T84" fmla="*/ 590 w 694"/>
                      <a:gd name="T85" fmla="*/ 207 h 409"/>
                      <a:gd name="T86" fmla="*/ 570 w 694"/>
                      <a:gd name="T87" fmla="*/ 179 h 409"/>
                      <a:gd name="T88" fmla="*/ 536 w 694"/>
                      <a:gd name="T89" fmla="*/ 176 h 409"/>
                      <a:gd name="T90" fmla="*/ 501 w 694"/>
                      <a:gd name="T91" fmla="*/ 169 h 409"/>
                      <a:gd name="T92" fmla="*/ 470 w 694"/>
                      <a:gd name="T93" fmla="*/ 175 h 409"/>
                      <a:gd name="T94" fmla="*/ 434 w 694"/>
                      <a:gd name="T95" fmla="*/ 201 h 409"/>
                      <a:gd name="T96" fmla="*/ 397 w 694"/>
                      <a:gd name="T97" fmla="*/ 236 h 409"/>
                      <a:gd name="T98" fmla="*/ 385 w 694"/>
                      <a:gd name="T99" fmla="*/ 287 h 4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94" h="409">
                        <a:moveTo>
                          <a:pt x="385" y="287"/>
                        </a:moveTo>
                        <a:lnTo>
                          <a:pt x="395" y="307"/>
                        </a:lnTo>
                        <a:lnTo>
                          <a:pt x="409" y="317"/>
                        </a:lnTo>
                        <a:lnTo>
                          <a:pt x="435" y="326"/>
                        </a:lnTo>
                        <a:lnTo>
                          <a:pt x="457" y="339"/>
                        </a:lnTo>
                        <a:lnTo>
                          <a:pt x="480" y="336"/>
                        </a:lnTo>
                        <a:lnTo>
                          <a:pt x="516" y="331"/>
                        </a:lnTo>
                        <a:lnTo>
                          <a:pt x="543" y="338"/>
                        </a:lnTo>
                        <a:lnTo>
                          <a:pt x="563" y="351"/>
                        </a:lnTo>
                        <a:lnTo>
                          <a:pt x="570" y="365"/>
                        </a:lnTo>
                        <a:lnTo>
                          <a:pt x="553" y="374"/>
                        </a:lnTo>
                        <a:lnTo>
                          <a:pt x="530" y="383"/>
                        </a:lnTo>
                        <a:lnTo>
                          <a:pt x="493" y="396"/>
                        </a:lnTo>
                        <a:lnTo>
                          <a:pt x="464" y="409"/>
                        </a:lnTo>
                        <a:lnTo>
                          <a:pt x="428" y="406"/>
                        </a:lnTo>
                        <a:lnTo>
                          <a:pt x="398" y="405"/>
                        </a:lnTo>
                        <a:lnTo>
                          <a:pt x="375" y="403"/>
                        </a:lnTo>
                        <a:lnTo>
                          <a:pt x="303" y="395"/>
                        </a:lnTo>
                        <a:lnTo>
                          <a:pt x="276" y="383"/>
                        </a:lnTo>
                        <a:lnTo>
                          <a:pt x="246" y="374"/>
                        </a:lnTo>
                        <a:lnTo>
                          <a:pt x="231" y="368"/>
                        </a:lnTo>
                        <a:lnTo>
                          <a:pt x="211" y="364"/>
                        </a:lnTo>
                        <a:lnTo>
                          <a:pt x="190" y="356"/>
                        </a:lnTo>
                        <a:lnTo>
                          <a:pt x="174" y="352"/>
                        </a:lnTo>
                        <a:lnTo>
                          <a:pt x="157" y="346"/>
                        </a:lnTo>
                        <a:lnTo>
                          <a:pt x="141" y="345"/>
                        </a:lnTo>
                        <a:lnTo>
                          <a:pt x="120" y="342"/>
                        </a:lnTo>
                        <a:lnTo>
                          <a:pt x="91" y="344"/>
                        </a:lnTo>
                        <a:lnTo>
                          <a:pt x="70" y="348"/>
                        </a:lnTo>
                        <a:lnTo>
                          <a:pt x="51" y="351"/>
                        </a:lnTo>
                        <a:lnTo>
                          <a:pt x="32" y="349"/>
                        </a:lnTo>
                        <a:lnTo>
                          <a:pt x="11" y="345"/>
                        </a:lnTo>
                        <a:lnTo>
                          <a:pt x="0" y="343"/>
                        </a:lnTo>
                        <a:lnTo>
                          <a:pt x="8" y="328"/>
                        </a:lnTo>
                        <a:lnTo>
                          <a:pt x="16" y="313"/>
                        </a:lnTo>
                        <a:lnTo>
                          <a:pt x="27" y="285"/>
                        </a:lnTo>
                        <a:lnTo>
                          <a:pt x="26" y="244"/>
                        </a:lnTo>
                        <a:lnTo>
                          <a:pt x="27" y="223"/>
                        </a:lnTo>
                        <a:lnTo>
                          <a:pt x="31" y="181"/>
                        </a:lnTo>
                        <a:lnTo>
                          <a:pt x="33" y="157"/>
                        </a:lnTo>
                        <a:lnTo>
                          <a:pt x="35" y="134"/>
                        </a:lnTo>
                        <a:lnTo>
                          <a:pt x="41" y="122"/>
                        </a:lnTo>
                        <a:lnTo>
                          <a:pt x="31" y="109"/>
                        </a:lnTo>
                        <a:lnTo>
                          <a:pt x="75" y="117"/>
                        </a:lnTo>
                        <a:lnTo>
                          <a:pt x="91" y="118"/>
                        </a:lnTo>
                        <a:lnTo>
                          <a:pt x="111" y="125"/>
                        </a:lnTo>
                        <a:lnTo>
                          <a:pt x="125" y="126"/>
                        </a:lnTo>
                        <a:lnTo>
                          <a:pt x="137" y="125"/>
                        </a:lnTo>
                        <a:lnTo>
                          <a:pt x="161" y="113"/>
                        </a:lnTo>
                        <a:lnTo>
                          <a:pt x="235" y="74"/>
                        </a:lnTo>
                        <a:lnTo>
                          <a:pt x="275" y="54"/>
                        </a:lnTo>
                        <a:lnTo>
                          <a:pt x="312" y="38"/>
                        </a:lnTo>
                        <a:lnTo>
                          <a:pt x="334" y="33"/>
                        </a:lnTo>
                        <a:lnTo>
                          <a:pt x="359" y="25"/>
                        </a:lnTo>
                        <a:lnTo>
                          <a:pt x="379" y="15"/>
                        </a:lnTo>
                        <a:lnTo>
                          <a:pt x="400" y="3"/>
                        </a:lnTo>
                        <a:lnTo>
                          <a:pt x="416" y="0"/>
                        </a:lnTo>
                        <a:lnTo>
                          <a:pt x="430" y="3"/>
                        </a:lnTo>
                        <a:lnTo>
                          <a:pt x="452" y="14"/>
                        </a:lnTo>
                        <a:lnTo>
                          <a:pt x="472" y="19"/>
                        </a:lnTo>
                        <a:lnTo>
                          <a:pt x="490" y="25"/>
                        </a:lnTo>
                        <a:lnTo>
                          <a:pt x="530" y="50"/>
                        </a:lnTo>
                        <a:lnTo>
                          <a:pt x="551" y="59"/>
                        </a:lnTo>
                        <a:lnTo>
                          <a:pt x="575" y="76"/>
                        </a:lnTo>
                        <a:lnTo>
                          <a:pt x="595" y="83"/>
                        </a:lnTo>
                        <a:lnTo>
                          <a:pt x="607" y="88"/>
                        </a:lnTo>
                        <a:lnTo>
                          <a:pt x="622" y="109"/>
                        </a:lnTo>
                        <a:lnTo>
                          <a:pt x="636" y="128"/>
                        </a:lnTo>
                        <a:lnTo>
                          <a:pt x="649" y="144"/>
                        </a:lnTo>
                        <a:lnTo>
                          <a:pt x="655" y="155"/>
                        </a:lnTo>
                        <a:lnTo>
                          <a:pt x="664" y="170"/>
                        </a:lnTo>
                        <a:lnTo>
                          <a:pt x="671" y="185"/>
                        </a:lnTo>
                        <a:lnTo>
                          <a:pt x="689" y="220"/>
                        </a:lnTo>
                        <a:lnTo>
                          <a:pt x="692" y="247"/>
                        </a:lnTo>
                        <a:lnTo>
                          <a:pt x="692" y="276"/>
                        </a:lnTo>
                        <a:lnTo>
                          <a:pt x="694" y="299"/>
                        </a:lnTo>
                        <a:lnTo>
                          <a:pt x="692" y="317"/>
                        </a:lnTo>
                        <a:lnTo>
                          <a:pt x="687" y="328"/>
                        </a:lnTo>
                        <a:lnTo>
                          <a:pt x="675" y="331"/>
                        </a:lnTo>
                        <a:lnTo>
                          <a:pt x="655" y="320"/>
                        </a:lnTo>
                        <a:lnTo>
                          <a:pt x="645" y="306"/>
                        </a:lnTo>
                        <a:lnTo>
                          <a:pt x="641" y="293"/>
                        </a:lnTo>
                        <a:lnTo>
                          <a:pt x="636" y="275"/>
                        </a:lnTo>
                        <a:lnTo>
                          <a:pt x="636" y="256"/>
                        </a:lnTo>
                        <a:lnTo>
                          <a:pt x="612" y="231"/>
                        </a:lnTo>
                        <a:lnTo>
                          <a:pt x="590" y="207"/>
                        </a:lnTo>
                        <a:lnTo>
                          <a:pt x="580" y="190"/>
                        </a:lnTo>
                        <a:lnTo>
                          <a:pt x="570" y="179"/>
                        </a:lnTo>
                        <a:lnTo>
                          <a:pt x="553" y="180"/>
                        </a:lnTo>
                        <a:lnTo>
                          <a:pt x="536" y="176"/>
                        </a:lnTo>
                        <a:lnTo>
                          <a:pt x="515" y="175"/>
                        </a:lnTo>
                        <a:lnTo>
                          <a:pt x="501" y="169"/>
                        </a:lnTo>
                        <a:lnTo>
                          <a:pt x="482" y="171"/>
                        </a:lnTo>
                        <a:lnTo>
                          <a:pt x="470" y="175"/>
                        </a:lnTo>
                        <a:lnTo>
                          <a:pt x="453" y="188"/>
                        </a:lnTo>
                        <a:lnTo>
                          <a:pt x="434" y="201"/>
                        </a:lnTo>
                        <a:lnTo>
                          <a:pt x="412" y="215"/>
                        </a:lnTo>
                        <a:lnTo>
                          <a:pt x="397" y="236"/>
                        </a:lnTo>
                        <a:lnTo>
                          <a:pt x="381" y="252"/>
                        </a:lnTo>
                        <a:lnTo>
                          <a:pt x="385" y="287"/>
                        </a:lnTo>
                        <a:close/>
                      </a:path>
                    </a:pathLst>
                  </a:custGeom>
                  <a:solidFill>
                    <a:srgbClr val="FFBFBF"/>
                  </a:solidFill>
                  <a:ln w="9525">
                    <a:solidFill>
                      <a:srgbClr val="000000"/>
                    </a:solidFill>
                    <a:prstDash val="solid"/>
                    <a:round/>
                    <a:headEnd/>
                    <a:tailEnd/>
                  </a:ln>
                </p:spPr>
                <p:txBody>
                  <a:bodyPr/>
                  <a:lstStyle/>
                  <a:p>
                    <a:endParaRPr lang="vi-VN"/>
                  </a:p>
                </p:txBody>
              </p:sp>
              <p:sp>
                <p:nvSpPr>
                  <p:cNvPr id="17512" name="Freeform 78"/>
                  <p:cNvSpPr>
                    <a:spLocks/>
                  </p:cNvSpPr>
                  <p:nvPr/>
                </p:nvSpPr>
                <p:spPr bwMode="auto">
                  <a:xfrm rot="2180584" flipH="1">
                    <a:off x="1590" y="1083"/>
                    <a:ext cx="111" cy="53"/>
                  </a:xfrm>
                  <a:custGeom>
                    <a:avLst/>
                    <a:gdLst>
                      <a:gd name="T0" fmla="*/ 0 w 138"/>
                      <a:gd name="T1" fmla="*/ 0 h 66"/>
                      <a:gd name="T2" fmla="*/ 53 w 138"/>
                      <a:gd name="T3" fmla="*/ 22 h 66"/>
                      <a:gd name="T4" fmla="*/ 111 w 138"/>
                      <a:gd name="T5" fmla="*/ 53 h 66"/>
                      <a:gd name="T6" fmla="*/ 0 60000 65536"/>
                      <a:gd name="T7" fmla="*/ 0 60000 65536"/>
                      <a:gd name="T8" fmla="*/ 0 60000 65536"/>
                    </a:gdLst>
                    <a:ahLst/>
                    <a:cxnLst>
                      <a:cxn ang="T6">
                        <a:pos x="T0" y="T1"/>
                      </a:cxn>
                      <a:cxn ang="T7">
                        <a:pos x="T2" y="T3"/>
                      </a:cxn>
                      <a:cxn ang="T8">
                        <a:pos x="T4" y="T5"/>
                      </a:cxn>
                    </a:cxnLst>
                    <a:rect l="0" t="0" r="r" b="b"/>
                    <a:pathLst>
                      <a:path w="138" h="66">
                        <a:moveTo>
                          <a:pt x="0" y="0"/>
                        </a:moveTo>
                        <a:lnTo>
                          <a:pt x="66" y="27"/>
                        </a:lnTo>
                        <a:lnTo>
                          <a:pt x="138" y="6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7513" name="Freeform 79"/>
                  <p:cNvSpPr>
                    <a:spLocks/>
                  </p:cNvSpPr>
                  <p:nvPr/>
                </p:nvSpPr>
                <p:spPr bwMode="auto">
                  <a:xfrm rot="3423405" flipH="1">
                    <a:off x="1629" y="1374"/>
                    <a:ext cx="16" cy="54"/>
                  </a:xfrm>
                  <a:custGeom>
                    <a:avLst/>
                    <a:gdLst>
                      <a:gd name="T0" fmla="*/ 5 w 70"/>
                      <a:gd name="T1" fmla="*/ 0 h 169"/>
                      <a:gd name="T2" fmla="*/ 12 w 70"/>
                      <a:gd name="T3" fmla="*/ 17 h 169"/>
                      <a:gd name="T4" fmla="*/ 16 w 70"/>
                      <a:gd name="T5" fmla="*/ 27 h 169"/>
                      <a:gd name="T6" fmla="*/ 16 w 70"/>
                      <a:gd name="T7" fmla="*/ 36 h 169"/>
                      <a:gd name="T8" fmla="*/ 13 w 70"/>
                      <a:gd name="T9" fmla="*/ 45 h 169"/>
                      <a:gd name="T10" fmla="*/ 6 w 70"/>
                      <a:gd name="T11" fmla="*/ 50 h 169"/>
                      <a:gd name="T12" fmla="*/ 0 w 70"/>
                      <a:gd name="T13" fmla="*/ 54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 h="169">
                        <a:moveTo>
                          <a:pt x="23" y="0"/>
                        </a:moveTo>
                        <a:lnTo>
                          <a:pt x="53" y="52"/>
                        </a:lnTo>
                        <a:lnTo>
                          <a:pt x="69" y="83"/>
                        </a:lnTo>
                        <a:lnTo>
                          <a:pt x="70" y="113"/>
                        </a:lnTo>
                        <a:lnTo>
                          <a:pt x="58" y="140"/>
                        </a:lnTo>
                        <a:lnTo>
                          <a:pt x="27" y="158"/>
                        </a:lnTo>
                        <a:lnTo>
                          <a:pt x="0" y="169"/>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7514" name="Freeform 80"/>
                  <p:cNvSpPr>
                    <a:spLocks/>
                  </p:cNvSpPr>
                  <p:nvPr/>
                </p:nvSpPr>
                <p:spPr bwMode="auto">
                  <a:xfrm rot="3012925" flipH="1">
                    <a:off x="1676" y="1190"/>
                    <a:ext cx="13" cy="33"/>
                  </a:xfrm>
                  <a:custGeom>
                    <a:avLst/>
                    <a:gdLst>
                      <a:gd name="T0" fmla="*/ 0 w 50"/>
                      <a:gd name="T1" fmla="*/ 0 h 93"/>
                      <a:gd name="T2" fmla="*/ 0 w 50"/>
                      <a:gd name="T3" fmla="*/ 11 h 93"/>
                      <a:gd name="T4" fmla="*/ 2 w 50"/>
                      <a:gd name="T5" fmla="*/ 20 h 93"/>
                      <a:gd name="T6" fmla="*/ 7 w 50"/>
                      <a:gd name="T7" fmla="*/ 29 h 93"/>
                      <a:gd name="T8" fmla="*/ 13 w 50"/>
                      <a:gd name="T9" fmla="*/ 33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93">
                        <a:moveTo>
                          <a:pt x="0" y="0"/>
                        </a:moveTo>
                        <a:lnTo>
                          <a:pt x="0" y="32"/>
                        </a:lnTo>
                        <a:lnTo>
                          <a:pt x="6" y="57"/>
                        </a:lnTo>
                        <a:lnTo>
                          <a:pt x="25" y="82"/>
                        </a:lnTo>
                        <a:lnTo>
                          <a:pt x="50" y="93"/>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7515" name="Freeform 81"/>
                  <p:cNvSpPr>
                    <a:spLocks/>
                  </p:cNvSpPr>
                  <p:nvPr/>
                </p:nvSpPr>
                <p:spPr bwMode="auto">
                  <a:xfrm rot="3892858" flipH="1">
                    <a:off x="1736" y="1271"/>
                    <a:ext cx="10" cy="25"/>
                  </a:xfrm>
                  <a:custGeom>
                    <a:avLst/>
                    <a:gdLst>
                      <a:gd name="T0" fmla="*/ 0 w 19"/>
                      <a:gd name="T1" fmla="*/ 0 h 43"/>
                      <a:gd name="T2" fmla="*/ 0 w 19"/>
                      <a:gd name="T3" fmla="*/ 8 h 43"/>
                      <a:gd name="T4" fmla="*/ 2 w 19"/>
                      <a:gd name="T5" fmla="*/ 16 h 43"/>
                      <a:gd name="T6" fmla="*/ 10 w 19"/>
                      <a:gd name="T7" fmla="*/ 25 h 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43">
                        <a:moveTo>
                          <a:pt x="0" y="0"/>
                        </a:moveTo>
                        <a:lnTo>
                          <a:pt x="0" y="14"/>
                        </a:lnTo>
                        <a:lnTo>
                          <a:pt x="4" y="28"/>
                        </a:lnTo>
                        <a:lnTo>
                          <a:pt x="19" y="43"/>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nvGrpSpPr>
                  <p:cNvPr id="17516" name="Group 82"/>
                  <p:cNvGrpSpPr>
                    <a:grpSpLocks/>
                  </p:cNvGrpSpPr>
                  <p:nvPr/>
                </p:nvGrpSpPr>
                <p:grpSpPr bwMode="auto">
                  <a:xfrm rot="11405476" flipH="1">
                    <a:off x="957" y="1115"/>
                    <a:ext cx="261" cy="307"/>
                    <a:chOff x="2457" y="2549"/>
                    <a:chExt cx="557" cy="547"/>
                  </a:xfrm>
                </p:grpSpPr>
                <p:sp>
                  <p:nvSpPr>
                    <p:cNvPr id="17519" name="Freeform 83"/>
                    <p:cNvSpPr>
                      <a:spLocks/>
                    </p:cNvSpPr>
                    <p:nvPr/>
                  </p:nvSpPr>
                  <p:spPr bwMode="auto">
                    <a:xfrm>
                      <a:off x="2457" y="2549"/>
                      <a:ext cx="557" cy="547"/>
                    </a:xfrm>
                    <a:custGeom>
                      <a:avLst/>
                      <a:gdLst>
                        <a:gd name="T0" fmla="*/ 557 w 1112"/>
                        <a:gd name="T1" fmla="*/ 70 h 1094"/>
                        <a:gd name="T2" fmla="*/ 529 w 1112"/>
                        <a:gd name="T3" fmla="*/ 136 h 1094"/>
                        <a:gd name="T4" fmla="*/ 509 w 1112"/>
                        <a:gd name="T5" fmla="*/ 187 h 1094"/>
                        <a:gd name="T6" fmla="*/ 486 w 1112"/>
                        <a:gd name="T7" fmla="*/ 238 h 1094"/>
                        <a:gd name="T8" fmla="*/ 472 w 1112"/>
                        <a:gd name="T9" fmla="*/ 294 h 1094"/>
                        <a:gd name="T10" fmla="*/ 463 w 1112"/>
                        <a:gd name="T11" fmla="*/ 351 h 1094"/>
                        <a:gd name="T12" fmla="*/ 453 w 1112"/>
                        <a:gd name="T13" fmla="*/ 407 h 1094"/>
                        <a:gd name="T14" fmla="*/ 453 w 1112"/>
                        <a:gd name="T15" fmla="*/ 458 h 1094"/>
                        <a:gd name="T16" fmla="*/ 453 w 1112"/>
                        <a:gd name="T17" fmla="*/ 501 h 1094"/>
                        <a:gd name="T18" fmla="*/ 453 w 1112"/>
                        <a:gd name="T19" fmla="*/ 519 h 1094"/>
                        <a:gd name="T20" fmla="*/ 121 w 1112"/>
                        <a:gd name="T21" fmla="*/ 547 h 1094"/>
                        <a:gd name="T22" fmla="*/ 65 w 1112"/>
                        <a:gd name="T23" fmla="*/ 224 h 1094"/>
                        <a:gd name="T24" fmla="*/ 14 w 1112"/>
                        <a:gd name="T25" fmla="*/ 33 h 1094"/>
                        <a:gd name="T26" fmla="*/ 0 w 1112"/>
                        <a:gd name="T27" fmla="*/ 0 h 1094"/>
                        <a:gd name="T28" fmla="*/ 210 w 1112"/>
                        <a:gd name="T29" fmla="*/ 38 h 1094"/>
                        <a:gd name="T30" fmla="*/ 383 w 1112"/>
                        <a:gd name="T31" fmla="*/ 52 h 1094"/>
                        <a:gd name="T32" fmla="*/ 495 w 1112"/>
                        <a:gd name="T33" fmla="*/ 52 h 1094"/>
                        <a:gd name="T34" fmla="*/ 557 w 1112"/>
                        <a:gd name="T35" fmla="*/ 70 h 10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112" h="1094">
                          <a:moveTo>
                            <a:pt x="1112" y="140"/>
                          </a:moveTo>
                          <a:lnTo>
                            <a:pt x="1056" y="271"/>
                          </a:lnTo>
                          <a:lnTo>
                            <a:pt x="1017" y="373"/>
                          </a:lnTo>
                          <a:lnTo>
                            <a:pt x="971" y="476"/>
                          </a:lnTo>
                          <a:lnTo>
                            <a:pt x="943" y="588"/>
                          </a:lnTo>
                          <a:lnTo>
                            <a:pt x="924" y="702"/>
                          </a:lnTo>
                          <a:lnTo>
                            <a:pt x="905" y="814"/>
                          </a:lnTo>
                          <a:lnTo>
                            <a:pt x="905" y="916"/>
                          </a:lnTo>
                          <a:lnTo>
                            <a:pt x="905" y="1001"/>
                          </a:lnTo>
                          <a:lnTo>
                            <a:pt x="905" y="1038"/>
                          </a:lnTo>
                          <a:lnTo>
                            <a:pt x="242" y="1094"/>
                          </a:lnTo>
                          <a:lnTo>
                            <a:pt x="130" y="448"/>
                          </a:lnTo>
                          <a:lnTo>
                            <a:pt x="28" y="65"/>
                          </a:lnTo>
                          <a:lnTo>
                            <a:pt x="0" y="0"/>
                          </a:lnTo>
                          <a:lnTo>
                            <a:pt x="420" y="75"/>
                          </a:lnTo>
                          <a:lnTo>
                            <a:pt x="765" y="103"/>
                          </a:lnTo>
                          <a:lnTo>
                            <a:pt x="989" y="103"/>
                          </a:lnTo>
                          <a:lnTo>
                            <a:pt x="1112" y="140"/>
                          </a:lnTo>
                          <a:close/>
                        </a:path>
                      </a:pathLst>
                    </a:custGeom>
                    <a:solidFill>
                      <a:srgbClr val="5F7FFF"/>
                    </a:solidFill>
                    <a:ln w="9525">
                      <a:solidFill>
                        <a:srgbClr val="000000"/>
                      </a:solidFill>
                      <a:prstDash val="solid"/>
                      <a:round/>
                      <a:headEnd/>
                      <a:tailEnd/>
                    </a:ln>
                  </p:spPr>
                  <p:txBody>
                    <a:bodyPr/>
                    <a:lstStyle/>
                    <a:p>
                      <a:endParaRPr lang="vi-VN"/>
                    </a:p>
                  </p:txBody>
                </p:sp>
                <p:sp>
                  <p:nvSpPr>
                    <p:cNvPr id="17520" name="Oval 84"/>
                    <p:cNvSpPr>
                      <a:spLocks noChangeArrowheads="1"/>
                    </p:cNvSpPr>
                    <p:nvPr/>
                  </p:nvSpPr>
                  <p:spPr bwMode="auto">
                    <a:xfrm>
                      <a:off x="2793" y="2961"/>
                      <a:ext cx="61" cy="70"/>
                    </a:xfrm>
                    <a:prstGeom prst="ellipse">
                      <a:avLst/>
                    </a:prstGeom>
                    <a:solidFill>
                      <a:srgbClr val="FFFFFF"/>
                    </a:solidFill>
                    <a:ln w="9525">
                      <a:solidFill>
                        <a:srgbClr val="000000"/>
                      </a:solidFill>
                      <a:round/>
                      <a:headEnd/>
                      <a:tailEnd/>
                    </a:ln>
                  </p:spPr>
                  <p:txBody>
                    <a:bodyPr/>
                    <a:lstStyle>
                      <a:lvl1pPr>
                        <a:defRPr>
                          <a:solidFill>
                            <a:schemeClr val="tx1"/>
                          </a:solidFill>
                          <a:latin typeface=".VnTime" panose="020B7200000000000000" pitchFamily="34" charset="0"/>
                          <a:cs typeface="Arial" panose="020B0604020202020204" pitchFamily="34" charset="0"/>
                        </a:defRPr>
                      </a:lvl1pPr>
                      <a:lvl2pPr marL="742950" indent="-285750">
                        <a:defRPr>
                          <a:solidFill>
                            <a:schemeClr val="tx1"/>
                          </a:solidFill>
                          <a:latin typeface=".VnTime" panose="020B7200000000000000" pitchFamily="34" charset="0"/>
                          <a:cs typeface="Arial" panose="020B0604020202020204" pitchFamily="34" charset="0"/>
                        </a:defRPr>
                      </a:lvl2pPr>
                      <a:lvl3pPr marL="1143000" indent="-228600">
                        <a:defRPr>
                          <a:solidFill>
                            <a:schemeClr val="tx1"/>
                          </a:solidFill>
                          <a:latin typeface=".VnTime" panose="020B7200000000000000" pitchFamily="34" charset="0"/>
                          <a:cs typeface="Arial" panose="020B0604020202020204" pitchFamily="34" charset="0"/>
                        </a:defRPr>
                      </a:lvl3pPr>
                      <a:lvl4pPr marL="1600200" indent="-228600">
                        <a:defRPr>
                          <a:solidFill>
                            <a:schemeClr val="tx1"/>
                          </a:solidFill>
                          <a:latin typeface=".VnTime" panose="020B7200000000000000" pitchFamily="34" charset="0"/>
                          <a:cs typeface="Arial" panose="020B0604020202020204" pitchFamily="34" charset="0"/>
                        </a:defRPr>
                      </a:lvl4pPr>
                      <a:lvl5pPr marL="2057400" indent="-22860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eaLnBrk="1" hangingPunct="1"/>
                      <a:endParaRPr lang="vi-VN" altLang="vi-VN"/>
                    </a:p>
                  </p:txBody>
                </p:sp>
              </p:grpSp>
              <p:sp>
                <p:nvSpPr>
                  <p:cNvPr id="17517" name="Freeform 85"/>
                  <p:cNvSpPr>
                    <a:spLocks/>
                  </p:cNvSpPr>
                  <p:nvPr/>
                </p:nvSpPr>
                <p:spPr bwMode="auto">
                  <a:xfrm rot="8068401" flipH="1">
                    <a:off x="1546" y="1379"/>
                    <a:ext cx="15" cy="10"/>
                  </a:xfrm>
                  <a:custGeom>
                    <a:avLst/>
                    <a:gdLst>
                      <a:gd name="T0" fmla="*/ 15 w 55"/>
                      <a:gd name="T1" fmla="*/ 10 h 33"/>
                      <a:gd name="T2" fmla="*/ 7 w 55"/>
                      <a:gd name="T3" fmla="*/ 7 h 33"/>
                      <a:gd name="T4" fmla="*/ 2 w 55"/>
                      <a:gd name="T5" fmla="*/ 2 h 33"/>
                      <a:gd name="T6" fmla="*/ 0 w 55"/>
                      <a:gd name="T7" fmla="*/ 0 h 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33">
                        <a:moveTo>
                          <a:pt x="55" y="33"/>
                        </a:moveTo>
                        <a:lnTo>
                          <a:pt x="26" y="22"/>
                        </a:lnTo>
                        <a:lnTo>
                          <a:pt x="7" y="8"/>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7518" name="Freeform 86"/>
                  <p:cNvSpPr>
                    <a:spLocks/>
                  </p:cNvSpPr>
                  <p:nvPr/>
                </p:nvSpPr>
                <p:spPr bwMode="auto">
                  <a:xfrm rot="2668401" flipH="1">
                    <a:off x="1554" y="1050"/>
                    <a:ext cx="51" cy="32"/>
                  </a:xfrm>
                  <a:custGeom>
                    <a:avLst/>
                    <a:gdLst>
                      <a:gd name="T0" fmla="*/ 0 w 53"/>
                      <a:gd name="T1" fmla="*/ 0 h 34"/>
                      <a:gd name="T2" fmla="*/ 16 w 53"/>
                      <a:gd name="T3" fmla="*/ 8 h 34"/>
                      <a:gd name="T4" fmla="*/ 51 w 53"/>
                      <a:gd name="T5" fmla="*/ 32 h 34"/>
                      <a:gd name="T6" fmla="*/ 0 60000 65536"/>
                      <a:gd name="T7" fmla="*/ 0 60000 65536"/>
                      <a:gd name="T8" fmla="*/ 0 60000 65536"/>
                    </a:gdLst>
                    <a:ahLst/>
                    <a:cxnLst>
                      <a:cxn ang="T6">
                        <a:pos x="T0" y="T1"/>
                      </a:cxn>
                      <a:cxn ang="T7">
                        <a:pos x="T2" y="T3"/>
                      </a:cxn>
                      <a:cxn ang="T8">
                        <a:pos x="T4" y="T5"/>
                      </a:cxn>
                    </a:cxnLst>
                    <a:rect l="0" t="0" r="r" b="b"/>
                    <a:pathLst>
                      <a:path w="53" h="34">
                        <a:moveTo>
                          <a:pt x="0" y="0"/>
                        </a:moveTo>
                        <a:lnTo>
                          <a:pt x="17" y="8"/>
                        </a:lnTo>
                        <a:lnTo>
                          <a:pt x="53" y="34"/>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grpSp>
        </p:grpSp>
        <p:sp>
          <p:nvSpPr>
            <p:cNvPr id="17506" name="Line 203"/>
            <p:cNvSpPr>
              <a:spLocks noChangeShapeType="1"/>
            </p:cNvSpPr>
            <p:nvPr/>
          </p:nvSpPr>
          <p:spPr bwMode="auto">
            <a:xfrm>
              <a:off x="1104" y="1872"/>
              <a:ext cx="432"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21735" name="Group 231"/>
          <p:cNvGrpSpPr>
            <a:grpSpLocks/>
          </p:cNvGrpSpPr>
          <p:nvPr/>
        </p:nvGrpSpPr>
        <p:grpSpPr bwMode="auto">
          <a:xfrm>
            <a:off x="6705600" y="2057400"/>
            <a:ext cx="3200400" cy="1295400"/>
            <a:chOff x="3264" y="1296"/>
            <a:chExt cx="2016" cy="816"/>
          </a:xfrm>
        </p:grpSpPr>
        <p:grpSp>
          <p:nvGrpSpPr>
            <p:cNvPr id="17482" name="Group 197"/>
            <p:cNvGrpSpPr>
              <a:grpSpLocks/>
            </p:cNvGrpSpPr>
            <p:nvPr/>
          </p:nvGrpSpPr>
          <p:grpSpPr bwMode="auto">
            <a:xfrm>
              <a:off x="3264" y="1296"/>
              <a:ext cx="2016" cy="816"/>
              <a:chOff x="3264" y="1296"/>
              <a:chExt cx="2016" cy="816"/>
            </a:xfrm>
          </p:grpSpPr>
          <p:grpSp>
            <p:nvGrpSpPr>
              <p:cNvPr id="17484" name="Group 87"/>
              <p:cNvGrpSpPr>
                <a:grpSpLocks/>
              </p:cNvGrpSpPr>
              <p:nvPr/>
            </p:nvGrpSpPr>
            <p:grpSpPr bwMode="auto">
              <a:xfrm>
                <a:off x="4512" y="1440"/>
                <a:ext cx="768" cy="672"/>
                <a:chOff x="2856" y="1488"/>
                <a:chExt cx="1680" cy="903"/>
              </a:xfrm>
            </p:grpSpPr>
            <p:grpSp>
              <p:nvGrpSpPr>
                <p:cNvPr id="17500" name="Group 88"/>
                <p:cNvGrpSpPr>
                  <a:grpSpLocks/>
                </p:cNvGrpSpPr>
                <p:nvPr/>
              </p:nvGrpSpPr>
              <p:grpSpPr bwMode="auto">
                <a:xfrm rot="-1413613">
                  <a:off x="2856" y="1488"/>
                  <a:ext cx="1680" cy="88"/>
                  <a:chOff x="1296" y="2544"/>
                  <a:chExt cx="3340" cy="192"/>
                </a:xfrm>
              </p:grpSpPr>
              <p:sp>
                <p:nvSpPr>
                  <p:cNvPr id="17503" name="AutoShape 89"/>
                  <p:cNvSpPr>
                    <a:spLocks noChangeArrowheads="1"/>
                  </p:cNvSpPr>
                  <p:nvPr/>
                </p:nvSpPr>
                <p:spPr bwMode="auto">
                  <a:xfrm>
                    <a:off x="1296" y="2544"/>
                    <a:ext cx="1728" cy="192"/>
                  </a:xfrm>
                  <a:prstGeom prst="triangle">
                    <a:avLst>
                      <a:gd name="adj" fmla="val 93347"/>
                    </a:avLst>
                  </a:prstGeom>
                  <a:solidFill>
                    <a:srgbClr val="FF3300"/>
                  </a:solidFill>
                  <a:ln w="9525">
                    <a:miter lim="800000"/>
                    <a:headEnd/>
                    <a:tailEnd/>
                  </a:ln>
                  <a:effectLst/>
                  <a:scene3d>
                    <a:camera prst="legacyObliqueBottomLeft"/>
                    <a:lightRig rig="legacyFlat3" dir="t"/>
                  </a:scene3d>
                  <a:sp3d extrusionH="36500" prstMaterial="legacyMatte">
                    <a:bevelT w="13500" h="13500" prst="angle"/>
                    <a:bevelB w="13500" h="13500" prst="angle"/>
                    <a:extrusionClr>
                      <a:srgbClr val="FF3300"/>
                    </a:extrusionClr>
                    <a:contourClr>
                      <a:srgbClr val="FF33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a:solidFill>
                          <a:schemeClr val="tx1"/>
                        </a:solidFill>
                        <a:latin typeface=".VnTime" panose="020B7200000000000000" pitchFamily="34" charset="0"/>
                        <a:cs typeface="Arial" panose="020B0604020202020204" pitchFamily="34" charset="0"/>
                      </a:defRPr>
                    </a:lvl1pPr>
                    <a:lvl2pPr marL="742950" indent="-285750">
                      <a:defRPr>
                        <a:solidFill>
                          <a:schemeClr val="tx1"/>
                        </a:solidFill>
                        <a:latin typeface=".VnTime" panose="020B7200000000000000" pitchFamily="34" charset="0"/>
                        <a:cs typeface="Arial" panose="020B0604020202020204" pitchFamily="34" charset="0"/>
                      </a:defRPr>
                    </a:lvl2pPr>
                    <a:lvl3pPr marL="1143000" indent="-228600">
                      <a:defRPr>
                        <a:solidFill>
                          <a:schemeClr val="tx1"/>
                        </a:solidFill>
                        <a:latin typeface=".VnTime" panose="020B7200000000000000" pitchFamily="34" charset="0"/>
                        <a:cs typeface="Arial" panose="020B0604020202020204" pitchFamily="34" charset="0"/>
                      </a:defRPr>
                    </a:lvl3pPr>
                    <a:lvl4pPr marL="1600200" indent="-228600">
                      <a:defRPr>
                        <a:solidFill>
                          <a:schemeClr val="tx1"/>
                        </a:solidFill>
                        <a:latin typeface=".VnTime" panose="020B7200000000000000" pitchFamily="34" charset="0"/>
                        <a:cs typeface="Arial" panose="020B0604020202020204" pitchFamily="34" charset="0"/>
                      </a:defRPr>
                    </a:lvl4pPr>
                    <a:lvl5pPr marL="2057400" indent="-22860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eaLnBrk="1" hangingPunct="1"/>
                    <a:endParaRPr lang="vi-VN" altLang="vi-VN"/>
                  </a:p>
                </p:txBody>
              </p:sp>
              <p:sp>
                <p:nvSpPr>
                  <p:cNvPr id="17504" name="AutoShape 90"/>
                  <p:cNvSpPr>
                    <a:spLocks noChangeArrowheads="1"/>
                  </p:cNvSpPr>
                  <p:nvPr/>
                </p:nvSpPr>
                <p:spPr bwMode="auto">
                  <a:xfrm flipV="1">
                    <a:off x="2908" y="2544"/>
                    <a:ext cx="1728" cy="192"/>
                  </a:xfrm>
                  <a:prstGeom prst="triangle">
                    <a:avLst>
                      <a:gd name="adj" fmla="val 6597"/>
                    </a:avLst>
                  </a:prstGeom>
                  <a:solidFill>
                    <a:srgbClr val="3333FF"/>
                  </a:solidFill>
                  <a:ln w="9525">
                    <a:miter lim="800000"/>
                    <a:headEnd/>
                    <a:tailEnd/>
                  </a:ln>
                  <a:effectLst/>
                  <a:scene3d>
                    <a:camera prst="legacyObliqueBottomLeft"/>
                    <a:lightRig rig="legacyFlat3" dir="t"/>
                  </a:scene3d>
                  <a:sp3d extrusionH="36500" prstMaterial="legacyMatte">
                    <a:bevelT w="13500" h="13500" prst="angle"/>
                    <a:bevelB w="13500" h="13500" prst="angle"/>
                    <a:extrusionClr>
                      <a:srgbClr val="3333FF"/>
                    </a:extrusionClr>
                    <a:contourClr>
                      <a:srgbClr val="3333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a:solidFill>
                          <a:schemeClr val="tx1"/>
                        </a:solidFill>
                        <a:latin typeface=".VnTime" panose="020B7200000000000000" pitchFamily="34" charset="0"/>
                        <a:cs typeface="Arial" panose="020B0604020202020204" pitchFamily="34" charset="0"/>
                      </a:defRPr>
                    </a:lvl1pPr>
                    <a:lvl2pPr marL="742950" indent="-285750">
                      <a:defRPr>
                        <a:solidFill>
                          <a:schemeClr val="tx1"/>
                        </a:solidFill>
                        <a:latin typeface=".VnTime" panose="020B7200000000000000" pitchFamily="34" charset="0"/>
                        <a:cs typeface="Arial" panose="020B0604020202020204" pitchFamily="34" charset="0"/>
                      </a:defRPr>
                    </a:lvl2pPr>
                    <a:lvl3pPr marL="1143000" indent="-228600">
                      <a:defRPr>
                        <a:solidFill>
                          <a:schemeClr val="tx1"/>
                        </a:solidFill>
                        <a:latin typeface=".VnTime" panose="020B7200000000000000" pitchFamily="34" charset="0"/>
                        <a:cs typeface="Arial" panose="020B0604020202020204" pitchFamily="34" charset="0"/>
                      </a:defRPr>
                    </a:lvl3pPr>
                    <a:lvl4pPr marL="1600200" indent="-228600">
                      <a:defRPr>
                        <a:solidFill>
                          <a:schemeClr val="tx1"/>
                        </a:solidFill>
                        <a:latin typeface=".VnTime" panose="020B7200000000000000" pitchFamily="34" charset="0"/>
                        <a:cs typeface="Arial" panose="020B0604020202020204" pitchFamily="34" charset="0"/>
                      </a:defRPr>
                    </a:lvl4pPr>
                    <a:lvl5pPr marL="2057400" indent="-22860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eaLnBrk="1" hangingPunct="1"/>
                    <a:endParaRPr lang="vi-VN" altLang="vi-VN"/>
                  </a:p>
                </p:txBody>
              </p:sp>
            </p:grpSp>
            <p:sp>
              <p:nvSpPr>
                <p:cNvPr id="17501" name="AutoShape 91"/>
                <p:cNvSpPr>
                  <a:spLocks noChangeArrowheads="1"/>
                </p:cNvSpPr>
                <p:nvPr/>
              </p:nvSpPr>
              <p:spPr bwMode="auto">
                <a:xfrm flipV="1">
                  <a:off x="3672" y="1568"/>
                  <a:ext cx="44" cy="823"/>
                </a:xfrm>
                <a:custGeom>
                  <a:avLst/>
                  <a:gdLst>
                    <a:gd name="T0" fmla="*/ 39 w 21600"/>
                    <a:gd name="T1" fmla="*/ 412 h 21600"/>
                    <a:gd name="T2" fmla="*/ 22 w 21600"/>
                    <a:gd name="T3" fmla="*/ 823 h 21600"/>
                    <a:gd name="T4" fmla="*/ 5 w 21600"/>
                    <a:gd name="T5" fmla="*/ 412 h 21600"/>
                    <a:gd name="T6" fmla="*/ 22 w 21600"/>
                    <a:gd name="T7" fmla="*/ 0 h 21600"/>
                    <a:gd name="T8" fmla="*/ 0 60000 65536"/>
                    <a:gd name="T9" fmla="*/ 0 60000 65536"/>
                    <a:gd name="T10" fmla="*/ 0 60000 65536"/>
                    <a:gd name="T11" fmla="*/ 0 60000 65536"/>
                    <a:gd name="T12" fmla="*/ 4418 w 21600"/>
                    <a:gd name="T13" fmla="*/ 4488 h 21600"/>
                    <a:gd name="T14" fmla="*/ 17182 w 21600"/>
                    <a:gd name="T15" fmla="*/ 1711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7502" name="Oval 92"/>
                <p:cNvSpPr>
                  <a:spLocks noChangeArrowheads="1"/>
                </p:cNvSpPr>
                <p:nvPr/>
              </p:nvSpPr>
              <p:spPr bwMode="auto">
                <a:xfrm>
                  <a:off x="3360" y="2160"/>
                  <a:ext cx="663" cy="217"/>
                </a:xfrm>
                <a:prstGeom prst="ellipse">
                  <a:avLst/>
                </a:prstGeom>
                <a:solidFill>
                  <a:schemeClr val="bg2"/>
                </a:solidFill>
                <a:ln w="9525">
                  <a:round/>
                  <a:headEnd/>
                  <a:tailEnd/>
                </a:ln>
                <a:effectLst/>
                <a:scene3d>
                  <a:camera prst="legacyPerspectiveFront">
                    <a:rot lat="19799998" lon="0" rev="0"/>
                  </a:camera>
                  <a:lightRig rig="legacyFlat2" dir="t"/>
                </a:scene3d>
                <a:sp3d extrusionH="36500" prstMaterial="legacyMatte">
                  <a:bevelT w="13500" h="13500" prst="angle"/>
                  <a:bevelB w="13500" h="13500" prst="angle"/>
                  <a:extrusionClr>
                    <a:schemeClr val="bg2"/>
                  </a:extrusionClr>
                  <a:contourClr>
                    <a:schemeClr val="bg2"/>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a:solidFill>
                        <a:schemeClr val="tx1"/>
                      </a:solidFill>
                      <a:latin typeface=".VnTime" panose="020B7200000000000000" pitchFamily="34" charset="0"/>
                      <a:cs typeface="Arial" panose="020B0604020202020204" pitchFamily="34" charset="0"/>
                    </a:defRPr>
                  </a:lvl1pPr>
                  <a:lvl2pPr marL="742950" indent="-285750">
                    <a:defRPr>
                      <a:solidFill>
                        <a:schemeClr val="tx1"/>
                      </a:solidFill>
                      <a:latin typeface=".VnTime" panose="020B7200000000000000" pitchFamily="34" charset="0"/>
                      <a:cs typeface="Arial" panose="020B0604020202020204" pitchFamily="34" charset="0"/>
                    </a:defRPr>
                  </a:lvl2pPr>
                  <a:lvl3pPr marL="1143000" indent="-228600">
                    <a:defRPr>
                      <a:solidFill>
                        <a:schemeClr val="tx1"/>
                      </a:solidFill>
                      <a:latin typeface=".VnTime" panose="020B7200000000000000" pitchFamily="34" charset="0"/>
                      <a:cs typeface="Arial" panose="020B0604020202020204" pitchFamily="34" charset="0"/>
                    </a:defRPr>
                  </a:lvl3pPr>
                  <a:lvl4pPr marL="1600200" indent="-228600">
                    <a:defRPr>
                      <a:solidFill>
                        <a:schemeClr val="tx1"/>
                      </a:solidFill>
                      <a:latin typeface=".VnTime" panose="020B7200000000000000" pitchFamily="34" charset="0"/>
                      <a:cs typeface="Arial" panose="020B0604020202020204" pitchFamily="34" charset="0"/>
                    </a:defRPr>
                  </a:lvl4pPr>
                  <a:lvl5pPr marL="2057400" indent="-22860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eaLnBrk="1" hangingPunct="1"/>
                  <a:endParaRPr lang="vi-VN" altLang="vi-VN"/>
                </a:p>
              </p:txBody>
            </p:sp>
          </p:grpSp>
          <p:grpSp>
            <p:nvGrpSpPr>
              <p:cNvPr id="17485" name="Group 93"/>
              <p:cNvGrpSpPr>
                <a:grpSpLocks/>
              </p:cNvGrpSpPr>
              <p:nvPr/>
            </p:nvGrpSpPr>
            <p:grpSpPr bwMode="auto">
              <a:xfrm rot="10800000">
                <a:off x="3264" y="1296"/>
                <a:ext cx="1056" cy="368"/>
                <a:chOff x="4896" y="3168"/>
                <a:chExt cx="1425" cy="368"/>
              </a:xfrm>
            </p:grpSpPr>
            <p:grpSp>
              <p:nvGrpSpPr>
                <p:cNvPr id="17486" name="Group 94"/>
                <p:cNvGrpSpPr>
                  <a:grpSpLocks/>
                </p:cNvGrpSpPr>
                <p:nvPr/>
              </p:nvGrpSpPr>
              <p:grpSpPr bwMode="auto">
                <a:xfrm flipH="1" flipV="1">
                  <a:off x="4896" y="3264"/>
                  <a:ext cx="864" cy="96"/>
                  <a:chOff x="3360" y="3744"/>
                  <a:chExt cx="864" cy="96"/>
                </a:xfrm>
              </p:grpSpPr>
              <p:sp>
                <p:nvSpPr>
                  <p:cNvPr id="17498" name="Rectangle 95"/>
                  <p:cNvSpPr>
                    <a:spLocks noChangeArrowheads="1"/>
                  </p:cNvSpPr>
                  <p:nvPr/>
                </p:nvSpPr>
                <p:spPr bwMode="auto">
                  <a:xfrm>
                    <a:off x="3360" y="3744"/>
                    <a:ext cx="432" cy="96"/>
                  </a:xfrm>
                  <a:prstGeom prst="rect">
                    <a:avLst/>
                  </a:prstGeom>
                  <a:solidFill>
                    <a:srgbClr val="FF3300"/>
                  </a:solidFill>
                  <a:ln w="9525">
                    <a:miter lim="800000"/>
                    <a:headEnd/>
                    <a:tailEnd/>
                  </a:ln>
                  <a:effectLst/>
                  <a:scene3d>
                    <a:camera prst="legacyObliqueTopRight"/>
                    <a:lightRig rig="legacyFlat3" dir="b"/>
                  </a:scene3d>
                  <a:sp3d extrusionH="100000" prstMaterial="legacyMatte">
                    <a:bevelT w="13500" h="13500" prst="angle"/>
                    <a:bevelB w="13500" h="13500" prst="angle"/>
                    <a:extrusionClr>
                      <a:srgbClr val="FF3300"/>
                    </a:extrusionClr>
                    <a:contourClr>
                      <a:srgbClr val="FF33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a:solidFill>
                          <a:schemeClr val="tx1"/>
                        </a:solidFill>
                        <a:latin typeface=".VnTime" panose="020B7200000000000000" pitchFamily="34" charset="0"/>
                        <a:cs typeface="Arial" panose="020B0604020202020204" pitchFamily="34" charset="0"/>
                      </a:defRPr>
                    </a:lvl1pPr>
                    <a:lvl2pPr marL="742950" indent="-285750">
                      <a:defRPr>
                        <a:solidFill>
                          <a:schemeClr val="tx1"/>
                        </a:solidFill>
                        <a:latin typeface=".VnTime" panose="020B7200000000000000" pitchFamily="34" charset="0"/>
                        <a:cs typeface="Arial" panose="020B0604020202020204" pitchFamily="34" charset="0"/>
                      </a:defRPr>
                    </a:lvl2pPr>
                    <a:lvl3pPr marL="1143000" indent="-228600">
                      <a:defRPr>
                        <a:solidFill>
                          <a:schemeClr val="tx1"/>
                        </a:solidFill>
                        <a:latin typeface=".VnTime" panose="020B7200000000000000" pitchFamily="34" charset="0"/>
                        <a:cs typeface="Arial" panose="020B0604020202020204" pitchFamily="34" charset="0"/>
                      </a:defRPr>
                    </a:lvl3pPr>
                    <a:lvl4pPr marL="1600200" indent="-228600">
                      <a:defRPr>
                        <a:solidFill>
                          <a:schemeClr val="tx1"/>
                        </a:solidFill>
                        <a:latin typeface=".VnTime" panose="020B7200000000000000" pitchFamily="34" charset="0"/>
                        <a:cs typeface="Arial" panose="020B0604020202020204" pitchFamily="34" charset="0"/>
                      </a:defRPr>
                    </a:lvl4pPr>
                    <a:lvl5pPr marL="2057400" indent="-22860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eaLnBrk="1" hangingPunct="1"/>
                    <a:endParaRPr lang="vi-VN" altLang="vi-VN"/>
                  </a:p>
                </p:txBody>
              </p:sp>
              <p:sp>
                <p:nvSpPr>
                  <p:cNvPr id="17499" name="Rectangle 96"/>
                  <p:cNvSpPr>
                    <a:spLocks noChangeArrowheads="1"/>
                  </p:cNvSpPr>
                  <p:nvPr/>
                </p:nvSpPr>
                <p:spPr bwMode="auto">
                  <a:xfrm>
                    <a:off x="3792" y="3744"/>
                    <a:ext cx="432" cy="96"/>
                  </a:xfrm>
                  <a:prstGeom prst="rect">
                    <a:avLst/>
                  </a:prstGeom>
                  <a:solidFill>
                    <a:srgbClr val="3333FF"/>
                  </a:solidFill>
                  <a:ln w="9525">
                    <a:miter lim="800000"/>
                    <a:headEnd/>
                    <a:tailEnd/>
                  </a:ln>
                  <a:effectLst/>
                  <a:scene3d>
                    <a:camera prst="legacyObliqueTopRight"/>
                    <a:lightRig rig="legacyFlat3" dir="b"/>
                  </a:scene3d>
                  <a:sp3d extrusionH="100000" prstMaterial="legacyMatte">
                    <a:bevelT w="13500" h="13500" prst="angle"/>
                    <a:bevelB w="13500" h="13500" prst="angle"/>
                    <a:extrusionClr>
                      <a:srgbClr val="3333FF"/>
                    </a:extrusionClr>
                    <a:contourClr>
                      <a:srgbClr val="3333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a:solidFill>
                          <a:schemeClr val="tx1"/>
                        </a:solidFill>
                        <a:latin typeface=".VnTime" panose="020B7200000000000000" pitchFamily="34" charset="0"/>
                        <a:cs typeface="Arial" panose="020B0604020202020204" pitchFamily="34" charset="0"/>
                      </a:defRPr>
                    </a:lvl1pPr>
                    <a:lvl2pPr marL="742950" indent="-285750">
                      <a:defRPr>
                        <a:solidFill>
                          <a:schemeClr val="tx1"/>
                        </a:solidFill>
                        <a:latin typeface=".VnTime" panose="020B7200000000000000" pitchFamily="34" charset="0"/>
                        <a:cs typeface="Arial" panose="020B0604020202020204" pitchFamily="34" charset="0"/>
                      </a:defRPr>
                    </a:lvl2pPr>
                    <a:lvl3pPr marL="1143000" indent="-228600">
                      <a:defRPr>
                        <a:solidFill>
                          <a:schemeClr val="tx1"/>
                        </a:solidFill>
                        <a:latin typeface=".VnTime" panose="020B7200000000000000" pitchFamily="34" charset="0"/>
                        <a:cs typeface="Arial" panose="020B0604020202020204" pitchFamily="34" charset="0"/>
                      </a:defRPr>
                    </a:lvl3pPr>
                    <a:lvl4pPr marL="1600200" indent="-228600">
                      <a:defRPr>
                        <a:solidFill>
                          <a:schemeClr val="tx1"/>
                        </a:solidFill>
                        <a:latin typeface=".VnTime" panose="020B7200000000000000" pitchFamily="34" charset="0"/>
                        <a:cs typeface="Arial" panose="020B0604020202020204" pitchFamily="34" charset="0"/>
                      </a:defRPr>
                    </a:lvl4pPr>
                    <a:lvl5pPr marL="2057400" indent="-22860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eaLnBrk="1" hangingPunct="1"/>
                    <a:endParaRPr lang="vi-VN" altLang="vi-VN"/>
                  </a:p>
                </p:txBody>
              </p:sp>
            </p:grpSp>
            <p:grpSp>
              <p:nvGrpSpPr>
                <p:cNvPr id="17487" name="Group 97"/>
                <p:cNvGrpSpPr>
                  <a:grpSpLocks/>
                </p:cNvGrpSpPr>
                <p:nvPr/>
              </p:nvGrpSpPr>
              <p:grpSpPr bwMode="auto">
                <a:xfrm rot="10666633">
                  <a:off x="5568" y="3168"/>
                  <a:ext cx="753" cy="368"/>
                  <a:chOff x="957" y="1034"/>
                  <a:chExt cx="837" cy="409"/>
                </a:xfrm>
              </p:grpSpPr>
              <p:sp>
                <p:nvSpPr>
                  <p:cNvPr id="17488" name="Freeform 98"/>
                  <p:cNvSpPr>
                    <a:spLocks/>
                  </p:cNvSpPr>
                  <p:nvPr/>
                </p:nvSpPr>
                <p:spPr bwMode="auto">
                  <a:xfrm>
                    <a:off x="1100" y="1034"/>
                    <a:ext cx="694" cy="409"/>
                  </a:xfrm>
                  <a:custGeom>
                    <a:avLst/>
                    <a:gdLst>
                      <a:gd name="T0" fmla="*/ 395 w 694"/>
                      <a:gd name="T1" fmla="*/ 307 h 409"/>
                      <a:gd name="T2" fmla="*/ 435 w 694"/>
                      <a:gd name="T3" fmla="*/ 326 h 409"/>
                      <a:gd name="T4" fmla="*/ 480 w 694"/>
                      <a:gd name="T5" fmla="*/ 336 h 409"/>
                      <a:gd name="T6" fmla="*/ 543 w 694"/>
                      <a:gd name="T7" fmla="*/ 338 h 409"/>
                      <a:gd name="T8" fmla="*/ 570 w 694"/>
                      <a:gd name="T9" fmla="*/ 365 h 409"/>
                      <a:gd name="T10" fmla="*/ 530 w 694"/>
                      <a:gd name="T11" fmla="*/ 383 h 409"/>
                      <a:gd name="T12" fmla="*/ 464 w 694"/>
                      <a:gd name="T13" fmla="*/ 409 h 409"/>
                      <a:gd name="T14" fmla="*/ 398 w 694"/>
                      <a:gd name="T15" fmla="*/ 405 h 409"/>
                      <a:gd name="T16" fmla="*/ 303 w 694"/>
                      <a:gd name="T17" fmla="*/ 395 h 409"/>
                      <a:gd name="T18" fmla="*/ 246 w 694"/>
                      <a:gd name="T19" fmla="*/ 374 h 409"/>
                      <a:gd name="T20" fmla="*/ 211 w 694"/>
                      <a:gd name="T21" fmla="*/ 364 h 409"/>
                      <a:gd name="T22" fmla="*/ 174 w 694"/>
                      <a:gd name="T23" fmla="*/ 352 h 409"/>
                      <a:gd name="T24" fmla="*/ 141 w 694"/>
                      <a:gd name="T25" fmla="*/ 345 h 409"/>
                      <a:gd name="T26" fmla="*/ 91 w 694"/>
                      <a:gd name="T27" fmla="*/ 344 h 409"/>
                      <a:gd name="T28" fmla="*/ 51 w 694"/>
                      <a:gd name="T29" fmla="*/ 351 h 409"/>
                      <a:gd name="T30" fmla="*/ 11 w 694"/>
                      <a:gd name="T31" fmla="*/ 345 h 409"/>
                      <a:gd name="T32" fmla="*/ 8 w 694"/>
                      <a:gd name="T33" fmla="*/ 328 h 409"/>
                      <a:gd name="T34" fmla="*/ 27 w 694"/>
                      <a:gd name="T35" fmla="*/ 285 h 409"/>
                      <a:gd name="T36" fmla="*/ 27 w 694"/>
                      <a:gd name="T37" fmla="*/ 223 h 409"/>
                      <a:gd name="T38" fmla="*/ 33 w 694"/>
                      <a:gd name="T39" fmla="*/ 157 h 409"/>
                      <a:gd name="T40" fmla="*/ 41 w 694"/>
                      <a:gd name="T41" fmla="*/ 122 h 409"/>
                      <a:gd name="T42" fmla="*/ 75 w 694"/>
                      <a:gd name="T43" fmla="*/ 117 h 409"/>
                      <a:gd name="T44" fmla="*/ 111 w 694"/>
                      <a:gd name="T45" fmla="*/ 125 h 409"/>
                      <a:gd name="T46" fmla="*/ 137 w 694"/>
                      <a:gd name="T47" fmla="*/ 125 h 409"/>
                      <a:gd name="T48" fmla="*/ 235 w 694"/>
                      <a:gd name="T49" fmla="*/ 74 h 409"/>
                      <a:gd name="T50" fmla="*/ 312 w 694"/>
                      <a:gd name="T51" fmla="*/ 38 h 409"/>
                      <a:gd name="T52" fmla="*/ 359 w 694"/>
                      <a:gd name="T53" fmla="*/ 25 h 409"/>
                      <a:gd name="T54" fmla="*/ 400 w 694"/>
                      <a:gd name="T55" fmla="*/ 3 h 409"/>
                      <a:gd name="T56" fmla="*/ 430 w 694"/>
                      <a:gd name="T57" fmla="*/ 3 h 409"/>
                      <a:gd name="T58" fmla="*/ 472 w 694"/>
                      <a:gd name="T59" fmla="*/ 19 h 409"/>
                      <a:gd name="T60" fmla="*/ 530 w 694"/>
                      <a:gd name="T61" fmla="*/ 50 h 409"/>
                      <a:gd name="T62" fmla="*/ 575 w 694"/>
                      <a:gd name="T63" fmla="*/ 76 h 409"/>
                      <a:gd name="T64" fmla="*/ 607 w 694"/>
                      <a:gd name="T65" fmla="*/ 88 h 409"/>
                      <a:gd name="T66" fmla="*/ 636 w 694"/>
                      <a:gd name="T67" fmla="*/ 128 h 409"/>
                      <a:gd name="T68" fmla="*/ 655 w 694"/>
                      <a:gd name="T69" fmla="*/ 155 h 409"/>
                      <a:gd name="T70" fmla="*/ 671 w 694"/>
                      <a:gd name="T71" fmla="*/ 185 h 409"/>
                      <a:gd name="T72" fmla="*/ 692 w 694"/>
                      <a:gd name="T73" fmla="*/ 247 h 409"/>
                      <a:gd name="T74" fmla="*/ 694 w 694"/>
                      <a:gd name="T75" fmla="*/ 299 h 409"/>
                      <a:gd name="T76" fmla="*/ 687 w 694"/>
                      <a:gd name="T77" fmla="*/ 328 h 409"/>
                      <a:gd name="T78" fmla="*/ 655 w 694"/>
                      <a:gd name="T79" fmla="*/ 320 h 409"/>
                      <a:gd name="T80" fmla="*/ 641 w 694"/>
                      <a:gd name="T81" fmla="*/ 293 h 409"/>
                      <a:gd name="T82" fmla="*/ 636 w 694"/>
                      <a:gd name="T83" fmla="*/ 256 h 409"/>
                      <a:gd name="T84" fmla="*/ 590 w 694"/>
                      <a:gd name="T85" fmla="*/ 207 h 409"/>
                      <a:gd name="T86" fmla="*/ 570 w 694"/>
                      <a:gd name="T87" fmla="*/ 179 h 409"/>
                      <a:gd name="T88" fmla="*/ 536 w 694"/>
                      <a:gd name="T89" fmla="*/ 176 h 409"/>
                      <a:gd name="T90" fmla="*/ 501 w 694"/>
                      <a:gd name="T91" fmla="*/ 169 h 409"/>
                      <a:gd name="T92" fmla="*/ 470 w 694"/>
                      <a:gd name="T93" fmla="*/ 175 h 409"/>
                      <a:gd name="T94" fmla="*/ 434 w 694"/>
                      <a:gd name="T95" fmla="*/ 201 h 409"/>
                      <a:gd name="T96" fmla="*/ 397 w 694"/>
                      <a:gd name="T97" fmla="*/ 236 h 409"/>
                      <a:gd name="T98" fmla="*/ 385 w 694"/>
                      <a:gd name="T99" fmla="*/ 287 h 4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94" h="409">
                        <a:moveTo>
                          <a:pt x="385" y="287"/>
                        </a:moveTo>
                        <a:lnTo>
                          <a:pt x="395" y="307"/>
                        </a:lnTo>
                        <a:lnTo>
                          <a:pt x="409" y="317"/>
                        </a:lnTo>
                        <a:lnTo>
                          <a:pt x="435" y="326"/>
                        </a:lnTo>
                        <a:lnTo>
                          <a:pt x="457" y="339"/>
                        </a:lnTo>
                        <a:lnTo>
                          <a:pt x="480" y="336"/>
                        </a:lnTo>
                        <a:lnTo>
                          <a:pt x="516" y="331"/>
                        </a:lnTo>
                        <a:lnTo>
                          <a:pt x="543" y="338"/>
                        </a:lnTo>
                        <a:lnTo>
                          <a:pt x="563" y="351"/>
                        </a:lnTo>
                        <a:lnTo>
                          <a:pt x="570" y="365"/>
                        </a:lnTo>
                        <a:lnTo>
                          <a:pt x="553" y="374"/>
                        </a:lnTo>
                        <a:lnTo>
                          <a:pt x="530" y="383"/>
                        </a:lnTo>
                        <a:lnTo>
                          <a:pt x="493" y="396"/>
                        </a:lnTo>
                        <a:lnTo>
                          <a:pt x="464" y="409"/>
                        </a:lnTo>
                        <a:lnTo>
                          <a:pt x="428" y="406"/>
                        </a:lnTo>
                        <a:lnTo>
                          <a:pt x="398" y="405"/>
                        </a:lnTo>
                        <a:lnTo>
                          <a:pt x="375" y="403"/>
                        </a:lnTo>
                        <a:lnTo>
                          <a:pt x="303" y="395"/>
                        </a:lnTo>
                        <a:lnTo>
                          <a:pt x="276" y="383"/>
                        </a:lnTo>
                        <a:lnTo>
                          <a:pt x="246" y="374"/>
                        </a:lnTo>
                        <a:lnTo>
                          <a:pt x="231" y="368"/>
                        </a:lnTo>
                        <a:lnTo>
                          <a:pt x="211" y="364"/>
                        </a:lnTo>
                        <a:lnTo>
                          <a:pt x="190" y="356"/>
                        </a:lnTo>
                        <a:lnTo>
                          <a:pt x="174" y="352"/>
                        </a:lnTo>
                        <a:lnTo>
                          <a:pt x="157" y="346"/>
                        </a:lnTo>
                        <a:lnTo>
                          <a:pt x="141" y="345"/>
                        </a:lnTo>
                        <a:lnTo>
                          <a:pt x="120" y="342"/>
                        </a:lnTo>
                        <a:lnTo>
                          <a:pt x="91" y="344"/>
                        </a:lnTo>
                        <a:lnTo>
                          <a:pt x="70" y="348"/>
                        </a:lnTo>
                        <a:lnTo>
                          <a:pt x="51" y="351"/>
                        </a:lnTo>
                        <a:lnTo>
                          <a:pt x="32" y="349"/>
                        </a:lnTo>
                        <a:lnTo>
                          <a:pt x="11" y="345"/>
                        </a:lnTo>
                        <a:lnTo>
                          <a:pt x="0" y="343"/>
                        </a:lnTo>
                        <a:lnTo>
                          <a:pt x="8" y="328"/>
                        </a:lnTo>
                        <a:lnTo>
                          <a:pt x="16" y="313"/>
                        </a:lnTo>
                        <a:lnTo>
                          <a:pt x="27" y="285"/>
                        </a:lnTo>
                        <a:lnTo>
                          <a:pt x="26" y="244"/>
                        </a:lnTo>
                        <a:lnTo>
                          <a:pt x="27" y="223"/>
                        </a:lnTo>
                        <a:lnTo>
                          <a:pt x="31" y="181"/>
                        </a:lnTo>
                        <a:lnTo>
                          <a:pt x="33" y="157"/>
                        </a:lnTo>
                        <a:lnTo>
                          <a:pt x="35" y="134"/>
                        </a:lnTo>
                        <a:lnTo>
                          <a:pt x="41" y="122"/>
                        </a:lnTo>
                        <a:lnTo>
                          <a:pt x="31" y="109"/>
                        </a:lnTo>
                        <a:lnTo>
                          <a:pt x="75" y="117"/>
                        </a:lnTo>
                        <a:lnTo>
                          <a:pt x="91" y="118"/>
                        </a:lnTo>
                        <a:lnTo>
                          <a:pt x="111" y="125"/>
                        </a:lnTo>
                        <a:lnTo>
                          <a:pt x="125" y="126"/>
                        </a:lnTo>
                        <a:lnTo>
                          <a:pt x="137" y="125"/>
                        </a:lnTo>
                        <a:lnTo>
                          <a:pt x="161" y="113"/>
                        </a:lnTo>
                        <a:lnTo>
                          <a:pt x="235" y="74"/>
                        </a:lnTo>
                        <a:lnTo>
                          <a:pt x="275" y="54"/>
                        </a:lnTo>
                        <a:lnTo>
                          <a:pt x="312" y="38"/>
                        </a:lnTo>
                        <a:lnTo>
                          <a:pt x="334" y="33"/>
                        </a:lnTo>
                        <a:lnTo>
                          <a:pt x="359" y="25"/>
                        </a:lnTo>
                        <a:lnTo>
                          <a:pt x="379" y="15"/>
                        </a:lnTo>
                        <a:lnTo>
                          <a:pt x="400" y="3"/>
                        </a:lnTo>
                        <a:lnTo>
                          <a:pt x="416" y="0"/>
                        </a:lnTo>
                        <a:lnTo>
                          <a:pt x="430" y="3"/>
                        </a:lnTo>
                        <a:lnTo>
                          <a:pt x="452" y="14"/>
                        </a:lnTo>
                        <a:lnTo>
                          <a:pt x="472" y="19"/>
                        </a:lnTo>
                        <a:lnTo>
                          <a:pt x="490" y="25"/>
                        </a:lnTo>
                        <a:lnTo>
                          <a:pt x="530" y="50"/>
                        </a:lnTo>
                        <a:lnTo>
                          <a:pt x="551" y="59"/>
                        </a:lnTo>
                        <a:lnTo>
                          <a:pt x="575" y="76"/>
                        </a:lnTo>
                        <a:lnTo>
                          <a:pt x="595" y="83"/>
                        </a:lnTo>
                        <a:lnTo>
                          <a:pt x="607" y="88"/>
                        </a:lnTo>
                        <a:lnTo>
                          <a:pt x="622" y="109"/>
                        </a:lnTo>
                        <a:lnTo>
                          <a:pt x="636" y="128"/>
                        </a:lnTo>
                        <a:lnTo>
                          <a:pt x="649" y="144"/>
                        </a:lnTo>
                        <a:lnTo>
                          <a:pt x="655" y="155"/>
                        </a:lnTo>
                        <a:lnTo>
                          <a:pt x="664" y="170"/>
                        </a:lnTo>
                        <a:lnTo>
                          <a:pt x="671" y="185"/>
                        </a:lnTo>
                        <a:lnTo>
                          <a:pt x="689" y="220"/>
                        </a:lnTo>
                        <a:lnTo>
                          <a:pt x="692" y="247"/>
                        </a:lnTo>
                        <a:lnTo>
                          <a:pt x="692" y="276"/>
                        </a:lnTo>
                        <a:lnTo>
                          <a:pt x="694" y="299"/>
                        </a:lnTo>
                        <a:lnTo>
                          <a:pt x="692" y="317"/>
                        </a:lnTo>
                        <a:lnTo>
                          <a:pt x="687" y="328"/>
                        </a:lnTo>
                        <a:lnTo>
                          <a:pt x="675" y="331"/>
                        </a:lnTo>
                        <a:lnTo>
                          <a:pt x="655" y="320"/>
                        </a:lnTo>
                        <a:lnTo>
                          <a:pt x="645" y="306"/>
                        </a:lnTo>
                        <a:lnTo>
                          <a:pt x="641" y="293"/>
                        </a:lnTo>
                        <a:lnTo>
                          <a:pt x="636" y="275"/>
                        </a:lnTo>
                        <a:lnTo>
                          <a:pt x="636" y="256"/>
                        </a:lnTo>
                        <a:lnTo>
                          <a:pt x="612" y="231"/>
                        </a:lnTo>
                        <a:lnTo>
                          <a:pt x="590" y="207"/>
                        </a:lnTo>
                        <a:lnTo>
                          <a:pt x="580" y="190"/>
                        </a:lnTo>
                        <a:lnTo>
                          <a:pt x="570" y="179"/>
                        </a:lnTo>
                        <a:lnTo>
                          <a:pt x="553" y="180"/>
                        </a:lnTo>
                        <a:lnTo>
                          <a:pt x="536" y="176"/>
                        </a:lnTo>
                        <a:lnTo>
                          <a:pt x="515" y="175"/>
                        </a:lnTo>
                        <a:lnTo>
                          <a:pt x="501" y="169"/>
                        </a:lnTo>
                        <a:lnTo>
                          <a:pt x="482" y="171"/>
                        </a:lnTo>
                        <a:lnTo>
                          <a:pt x="470" y="175"/>
                        </a:lnTo>
                        <a:lnTo>
                          <a:pt x="453" y="188"/>
                        </a:lnTo>
                        <a:lnTo>
                          <a:pt x="434" y="201"/>
                        </a:lnTo>
                        <a:lnTo>
                          <a:pt x="412" y="215"/>
                        </a:lnTo>
                        <a:lnTo>
                          <a:pt x="397" y="236"/>
                        </a:lnTo>
                        <a:lnTo>
                          <a:pt x="381" y="252"/>
                        </a:lnTo>
                        <a:lnTo>
                          <a:pt x="385" y="287"/>
                        </a:lnTo>
                        <a:close/>
                      </a:path>
                    </a:pathLst>
                  </a:custGeom>
                  <a:solidFill>
                    <a:srgbClr val="FFBFBF"/>
                  </a:solidFill>
                  <a:ln w="9525">
                    <a:solidFill>
                      <a:srgbClr val="000000"/>
                    </a:solidFill>
                    <a:prstDash val="solid"/>
                    <a:round/>
                    <a:headEnd/>
                    <a:tailEnd/>
                  </a:ln>
                </p:spPr>
                <p:txBody>
                  <a:bodyPr/>
                  <a:lstStyle/>
                  <a:p>
                    <a:endParaRPr lang="vi-VN"/>
                  </a:p>
                </p:txBody>
              </p:sp>
              <p:sp>
                <p:nvSpPr>
                  <p:cNvPr id="17489" name="Freeform 99"/>
                  <p:cNvSpPr>
                    <a:spLocks/>
                  </p:cNvSpPr>
                  <p:nvPr/>
                </p:nvSpPr>
                <p:spPr bwMode="auto">
                  <a:xfrm rot="2180584" flipH="1">
                    <a:off x="1590" y="1083"/>
                    <a:ext cx="111" cy="53"/>
                  </a:xfrm>
                  <a:custGeom>
                    <a:avLst/>
                    <a:gdLst>
                      <a:gd name="T0" fmla="*/ 0 w 138"/>
                      <a:gd name="T1" fmla="*/ 0 h 66"/>
                      <a:gd name="T2" fmla="*/ 53 w 138"/>
                      <a:gd name="T3" fmla="*/ 22 h 66"/>
                      <a:gd name="T4" fmla="*/ 111 w 138"/>
                      <a:gd name="T5" fmla="*/ 53 h 66"/>
                      <a:gd name="T6" fmla="*/ 0 60000 65536"/>
                      <a:gd name="T7" fmla="*/ 0 60000 65536"/>
                      <a:gd name="T8" fmla="*/ 0 60000 65536"/>
                    </a:gdLst>
                    <a:ahLst/>
                    <a:cxnLst>
                      <a:cxn ang="T6">
                        <a:pos x="T0" y="T1"/>
                      </a:cxn>
                      <a:cxn ang="T7">
                        <a:pos x="T2" y="T3"/>
                      </a:cxn>
                      <a:cxn ang="T8">
                        <a:pos x="T4" y="T5"/>
                      </a:cxn>
                    </a:cxnLst>
                    <a:rect l="0" t="0" r="r" b="b"/>
                    <a:pathLst>
                      <a:path w="138" h="66">
                        <a:moveTo>
                          <a:pt x="0" y="0"/>
                        </a:moveTo>
                        <a:lnTo>
                          <a:pt x="66" y="27"/>
                        </a:lnTo>
                        <a:lnTo>
                          <a:pt x="138" y="6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7490" name="Freeform 100"/>
                  <p:cNvSpPr>
                    <a:spLocks/>
                  </p:cNvSpPr>
                  <p:nvPr/>
                </p:nvSpPr>
                <p:spPr bwMode="auto">
                  <a:xfrm rot="3423405" flipH="1">
                    <a:off x="1629" y="1374"/>
                    <a:ext cx="16" cy="54"/>
                  </a:xfrm>
                  <a:custGeom>
                    <a:avLst/>
                    <a:gdLst>
                      <a:gd name="T0" fmla="*/ 5 w 70"/>
                      <a:gd name="T1" fmla="*/ 0 h 169"/>
                      <a:gd name="T2" fmla="*/ 12 w 70"/>
                      <a:gd name="T3" fmla="*/ 17 h 169"/>
                      <a:gd name="T4" fmla="*/ 16 w 70"/>
                      <a:gd name="T5" fmla="*/ 27 h 169"/>
                      <a:gd name="T6" fmla="*/ 16 w 70"/>
                      <a:gd name="T7" fmla="*/ 36 h 169"/>
                      <a:gd name="T8" fmla="*/ 13 w 70"/>
                      <a:gd name="T9" fmla="*/ 45 h 169"/>
                      <a:gd name="T10" fmla="*/ 6 w 70"/>
                      <a:gd name="T11" fmla="*/ 50 h 169"/>
                      <a:gd name="T12" fmla="*/ 0 w 70"/>
                      <a:gd name="T13" fmla="*/ 54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 h="169">
                        <a:moveTo>
                          <a:pt x="23" y="0"/>
                        </a:moveTo>
                        <a:lnTo>
                          <a:pt x="53" y="52"/>
                        </a:lnTo>
                        <a:lnTo>
                          <a:pt x="69" y="83"/>
                        </a:lnTo>
                        <a:lnTo>
                          <a:pt x="70" y="113"/>
                        </a:lnTo>
                        <a:lnTo>
                          <a:pt x="58" y="140"/>
                        </a:lnTo>
                        <a:lnTo>
                          <a:pt x="27" y="158"/>
                        </a:lnTo>
                        <a:lnTo>
                          <a:pt x="0" y="169"/>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7491" name="Freeform 101"/>
                  <p:cNvSpPr>
                    <a:spLocks/>
                  </p:cNvSpPr>
                  <p:nvPr/>
                </p:nvSpPr>
                <p:spPr bwMode="auto">
                  <a:xfrm rot="3012925" flipH="1">
                    <a:off x="1676" y="1190"/>
                    <a:ext cx="13" cy="33"/>
                  </a:xfrm>
                  <a:custGeom>
                    <a:avLst/>
                    <a:gdLst>
                      <a:gd name="T0" fmla="*/ 0 w 50"/>
                      <a:gd name="T1" fmla="*/ 0 h 93"/>
                      <a:gd name="T2" fmla="*/ 0 w 50"/>
                      <a:gd name="T3" fmla="*/ 11 h 93"/>
                      <a:gd name="T4" fmla="*/ 2 w 50"/>
                      <a:gd name="T5" fmla="*/ 20 h 93"/>
                      <a:gd name="T6" fmla="*/ 7 w 50"/>
                      <a:gd name="T7" fmla="*/ 29 h 93"/>
                      <a:gd name="T8" fmla="*/ 13 w 50"/>
                      <a:gd name="T9" fmla="*/ 33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93">
                        <a:moveTo>
                          <a:pt x="0" y="0"/>
                        </a:moveTo>
                        <a:lnTo>
                          <a:pt x="0" y="32"/>
                        </a:lnTo>
                        <a:lnTo>
                          <a:pt x="6" y="57"/>
                        </a:lnTo>
                        <a:lnTo>
                          <a:pt x="25" y="82"/>
                        </a:lnTo>
                        <a:lnTo>
                          <a:pt x="50" y="93"/>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7492" name="Freeform 102"/>
                  <p:cNvSpPr>
                    <a:spLocks/>
                  </p:cNvSpPr>
                  <p:nvPr/>
                </p:nvSpPr>
                <p:spPr bwMode="auto">
                  <a:xfrm rot="3892858" flipH="1">
                    <a:off x="1736" y="1271"/>
                    <a:ext cx="10" cy="25"/>
                  </a:xfrm>
                  <a:custGeom>
                    <a:avLst/>
                    <a:gdLst>
                      <a:gd name="T0" fmla="*/ 0 w 19"/>
                      <a:gd name="T1" fmla="*/ 0 h 43"/>
                      <a:gd name="T2" fmla="*/ 0 w 19"/>
                      <a:gd name="T3" fmla="*/ 8 h 43"/>
                      <a:gd name="T4" fmla="*/ 2 w 19"/>
                      <a:gd name="T5" fmla="*/ 16 h 43"/>
                      <a:gd name="T6" fmla="*/ 10 w 19"/>
                      <a:gd name="T7" fmla="*/ 25 h 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43">
                        <a:moveTo>
                          <a:pt x="0" y="0"/>
                        </a:moveTo>
                        <a:lnTo>
                          <a:pt x="0" y="14"/>
                        </a:lnTo>
                        <a:lnTo>
                          <a:pt x="4" y="28"/>
                        </a:lnTo>
                        <a:lnTo>
                          <a:pt x="19" y="43"/>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nvGrpSpPr>
                  <p:cNvPr id="17493" name="Group 103"/>
                  <p:cNvGrpSpPr>
                    <a:grpSpLocks/>
                  </p:cNvGrpSpPr>
                  <p:nvPr/>
                </p:nvGrpSpPr>
                <p:grpSpPr bwMode="auto">
                  <a:xfrm rot="11405476" flipH="1">
                    <a:off x="957" y="1115"/>
                    <a:ext cx="261" cy="307"/>
                    <a:chOff x="2457" y="2549"/>
                    <a:chExt cx="557" cy="547"/>
                  </a:xfrm>
                </p:grpSpPr>
                <p:sp>
                  <p:nvSpPr>
                    <p:cNvPr id="17496" name="Freeform 104"/>
                    <p:cNvSpPr>
                      <a:spLocks/>
                    </p:cNvSpPr>
                    <p:nvPr/>
                  </p:nvSpPr>
                  <p:spPr bwMode="auto">
                    <a:xfrm>
                      <a:off x="2457" y="2549"/>
                      <a:ext cx="557" cy="547"/>
                    </a:xfrm>
                    <a:custGeom>
                      <a:avLst/>
                      <a:gdLst>
                        <a:gd name="T0" fmla="*/ 557 w 1112"/>
                        <a:gd name="T1" fmla="*/ 70 h 1094"/>
                        <a:gd name="T2" fmla="*/ 529 w 1112"/>
                        <a:gd name="T3" fmla="*/ 136 h 1094"/>
                        <a:gd name="T4" fmla="*/ 509 w 1112"/>
                        <a:gd name="T5" fmla="*/ 187 h 1094"/>
                        <a:gd name="T6" fmla="*/ 486 w 1112"/>
                        <a:gd name="T7" fmla="*/ 238 h 1094"/>
                        <a:gd name="T8" fmla="*/ 472 w 1112"/>
                        <a:gd name="T9" fmla="*/ 294 h 1094"/>
                        <a:gd name="T10" fmla="*/ 463 w 1112"/>
                        <a:gd name="T11" fmla="*/ 351 h 1094"/>
                        <a:gd name="T12" fmla="*/ 453 w 1112"/>
                        <a:gd name="T13" fmla="*/ 407 h 1094"/>
                        <a:gd name="T14" fmla="*/ 453 w 1112"/>
                        <a:gd name="T15" fmla="*/ 458 h 1094"/>
                        <a:gd name="T16" fmla="*/ 453 w 1112"/>
                        <a:gd name="T17" fmla="*/ 501 h 1094"/>
                        <a:gd name="T18" fmla="*/ 453 w 1112"/>
                        <a:gd name="T19" fmla="*/ 519 h 1094"/>
                        <a:gd name="T20" fmla="*/ 121 w 1112"/>
                        <a:gd name="T21" fmla="*/ 547 h 1094"/>
                        <a:gd name="T22" fmla="*/ 65 w 1112"/>
                        <a:gd name="T23" fmla="*/ 224 h 1094"/>
                        <a:gd name="T24" fmla="*/ 14 w 1112"/>
                        <a:gd name="T25" fmla="*/ 33 h 1094"/>
                        <a:gd name="T26" fmla="*/ 0 w 1112"/>
                        <a:gd name="T27" fmla="*/ 0 h 1094"/>
                        <a:gd name="T28" fmla="*/ 210 w 1112"/>
                        <a:gd name="T29" fmla="*/ 38 h 1094"/>
                        <a:gd name="T30" fmla="*/ 383 w 1112"/>
                        <a:gd name="T31" fmla="*/ 52 h 1094"/>
                        <a:gd name="T32" fmla="*/ 495 w 1112"/>
                        <a:gd name="T33" fmla="*/ 52 h 1094"/>
                        <a:gd name="T34" fmla="*/ 557 w 1112"/>
                        <a:gd name="T35" fmla="*/ 70 h 10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112" h="1094">
                          <a:moveTo>
                            <a:pt x="1112" y="140"/>
                          </a:moveTo>
                          <a:lnTo>
                            <a:pt x="1056" y="271"/>
                          </a:lnTo>
                          <a:lnTo>
                            <a:pt x="1017" y="373"/>
                          </a:lnTo>
                          <a:lnTo>
                            <a:pt x="971" y="476"/>
                          </a:lnTo>
                          <a:lnTo>
                            <a:pt x="943" y="588"/>
                          </a:lnTo>
                          <a:lnTo>
                            <a:pt x="924" y="702"/>
                          </a:lnTo>
                          <a:lnTo>
                            <a:pt x="905" y="814"/>
                          </a:lnTo>
                          <a:lnTo>
                            <a:pt x="905" y="916"/>
                          </a:lnTo>
                          <a:lnTo>
                            <a:pt x="905" y="1001"/>
                          </a:lnTo>
                          <a:lnTo>
                            <a:pt x="905" y="1038"/>
                          </a:lnTo>
                          <a:lnTo>
                            <a:pt x="242" y="1094"/>
                          </a:lnTo>
                          <a:lnTo>
                            <a:pt x="130" y="448"/>
                          </a:lnTo>
                          <a:lnTo>
                            <a:pt x="28" y="65"/>
                          </a:lnTo>
                          <a:lnTo>
                            <a:pt x="0" y="0"/>
                          </a:lnTo>
                          <a:lnTo>
                            <a:pt x="420" y="75"/>
                          </a:lnTo>
                          <a:lnTo>
                            <a:pt x="765" y="103"/>
                          </a:lnTo>
                          <a:lnTo>
                            <a:pt x="989" y="103"/>
                          </a:lnTo>
                          <a:lnTo>
                            <a:pt x="1112" y="140"/>
                          </a:lnTo>
                          <a:close/>
                        </a:path>
                      </a:pathLst>
                    </a:custGeom>
                    <a:solidFill>
                      <a:srgbClr val="5F7FFF"/>
                    </a:solidFill>
                    <a:ln w="9525">
                      <a:solidFill>
                        <a:srgbClr val="000000"/>
                      </a:solidFill>
                      <a:prstDash val="solid"/>
                      <a:round/>
                      <a:headEnd/>
                      <a:tailEnd/>
                    </a:ln>
                  </p:spPr>
                  <p:txBody>
                    <a:bodyPr/>
                    <a:lstStyle/>
                    <a:p>
                      <a:endParaRPr lang="vi-VN"/>
                    </a:p>
                  </p:txBody>
                </p:sp>
                <p:sp>
                  <p:nvSpPr>
                    <p:cNvPr id="17497" name="Oval 105"/>
                    <p:cNvSpPr>
                      <a:spLocks noChangeArrowheads="1"/>
                    </p:cNvSpPr>
                    <p:nvPr/>
                  </p:nvSpPr>
                  <p:spPr bwMode="auto">
                    <a:xfrm>
                      <a:off x="2793" y="2961"/>
                      <a:ext cx="61" cy="70"/>
                    </a:xfrm>
                    <a:prstGeom prst="ellipse">
                      <a:avLst/>
                    </a:prstGeom>
                    <a:solidFill>
                      <a:srgbClr val="FFFFFF"/>
                    </a:solidFill>
                    <a:ln w="9525">
                      <a:solidFill>
                        <a:srgbClr val="000000"/>
                      </a:solidFill>
                      <a:round/>
                      <a:headEnd/>
                      <a:tailEnd/>
                    </a:ln>
                  </p:spPr>
                  <p:txBody>
                    <a:bodyPr/>
                    <a:lstStyle>
                      <a:lvl1pPr>
                        <a:defRPr>
                          <a:solidFill>
                            <a:schemeClr val="tx1"/>
                          </a:solidFill>
                          <a:latin typeface=".VnTime" panose="020B7200000000000000" pitchFamily="34" charset="0"/>
                          <a:cs typeface="Arial" panose="020B0604020202020204" pitchFamily="34" charset="0"/>
                        </a:defRPr>
                      </a:lvl1pPr>
                      <a:lvl2pPr marL="742950" indent="-285750">
                        <a:defRPr>
                          <a:solidFill>
                            <a:schemeClr val="tx1"/>
                          </a:solidFill>
                          <a:latin typeface=".VnTime" panose="020B7200000000000000" pitchFamily="34" charset="0"/>
                          <a:cs typeface="Arial" panose="020B0604020202020204" pitchFamily="34" charset="0"/>
                        </a:defRPr>
                      </a:lvl2pPr>
                      <a:lvl3pPr marL="1143000" indent="-228600">
                        <a:defRPr>
                          <a:solidFill>
                            <a:schemeClr val="tx1"/>
                          </a:solidFill>
                          <a:latin typeface=".VnTime" panose="020B7200000000000000" pitchFamily="34" charset="0"/>
                          <a:cs typeface="Arial" panose="020B0604020202020204" pitchFamily="34" charset="0"/>
                        </a:defRPr>
                      </a:lvl3pPr>
                      <a:lvl4pPr marL="1600200" indent="-228600">
                        <a:defRPr>
                          <a:solidFill>
                            <a:schemeClr val="tx1"/>
                          </a:solidFill>
                          <a:latin typeface=".VnTime" panose="020B7200000000000000" pitchFamily="34" charset="0"/>
                          <a:cs typeface="Arial" panose="020B0604020202020204" pitchFamily="34" charset="0"/>
                        </a:defRPr>
                      </a:lvl4pPr>
                      <a:lvl5pPr marL="2057400" indent="-22860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eaLnBrk="1" hangingPunct="1"/>
                      <a:endParaRPr lang="vi-VN" altLang="vi-VN"/>
                    </a:p>
                  </p:txBody>
                </p:sp>
              </p:grpSp>
              <p:sp>
                <p:nvSpPr>
                  <p:cNvPr id="17494" name="Freeform 106"/>
                  <p:cNvSpPr>
                    <a:spLocks/>
                  </p:cNvSpPr>
                  <p:nvPr/>
                </p:nvSpPr>
                <p:spPr bwMode="auto">
                  <a:xfrm rot="8068401" flipH="1">
                    <a:off x="1546" y="1379"/>
                    <a:ext cx="15" cy="10"/>
                  </a:xfrm>
                  <a:custGeom>
                    <a:avLst/>
                    <a:gdLst>
                      <a:gd name="T0" fmla="*/ 15 w 55"/>
                      <a:gd name="T1" fmla="*/ 10 h 33"/>
                      <a:gd name="T2" fmla="*/ 7 w 55"/>
                      <a:gd name="T3" fmla="*/ 7 h 33"/>
                      <a:gd name="T4" fmla="*/ 2 w 55"/>
                      <a:gd name="T5" fmla="*/ 2 h 33"/>
                      <a:gd name="T6" fmla="*/ 0 w 55"/>
                      <a:gd name="T7" fmla="*/ 0 h 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33">
                        <a:moveTo>
                          <a:pt x="55" y="33"/>
                        </a:moveTo>
                        <a:lnTo>
                          <a:pt x="26" y="22"/>
                        </a:lnTo>
                        <a:lnTo>
                          <a:pt x="7" y="8"/>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7495" name="Freeform 107"/>
                  <p:cNvSpPr>
                    <a:spLocks/>
                  </p:cNvSpPr>
                  <p:nvPr/>
                </p:nvSpPr>
                <p:spPr bwMode="auto">
                  <a:xfrm rot="2668401" flipH="1">
                    <a:off x="1554" y="1050"/>
                    <a:ext cx="51" cy="32"/>
                  </a:xfrm>
                  <a:custGeom>
                    <a:avLst/>
                    <a:gdLst>
                      <a:gd name="T0" fmla="*/ 0 w 53"/>
                      <a:gd name="T1" fmla="*/ 0 h 34"/>
                      <a:gd name="T2" fmla="*/ 16 w 53"/>
                      <a:gd name="T3" fmla="*/ 8 h 34"/>
                      <a:gd name="T4" fmla="*/ 51 w 53"/>
                      <a:gd name="T5" fmla="*/ 32 h 34"/>
                      <a:gd name="T6" fmla="*/ 0 60000 65536"/>
                      <a:gd name="T7" fmla="*/ 0 60000 65536"/>
                      <a:gd name="T8" fmla="*/ 0 60000 65536"/>
                    </a:gdLst>
                    <a:ahLst/>
                    <a:cxnLst>
                      <a:cxn ang="T6">
                        <a:pos x="T0" y="T1"/>
                      </a:cxn>
                      <a:cxn ang="T7">
                        <a:pos x="T2" y="T3"/>
                      </a:cxn>
                      <a:cxn ang="T8">
                        <a:pos x="T4" y="T5"/>
                      </a:cxn>
                    </a:cxnLst>
                    <a:rect l="0" t="0" r="r" b="b"/>
                    <a:pathLst>
                      <a:path w="53" h="34">
                        <a:moveTo>
                          <a:pt x="0" y="0"/>
                        </a:moveTo>
                        <a:lnTo>
                          <a:pt x="17" y="8"/>
                        </a:lnTo>
                        <a:lnTo>
                          <a:pt x="53" y="34"/>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grpSp>
        </p:grpSp>
        <p:sp>
          <p:nvSpPr>
            <p:cNvPr id="17483" name="Line 204"/>
            <p:cNvSpPr>
              <a:spLocks noChangeShapeType="1"/>
            </p:cNvSpPr>
            <p:nvPr/>
          </p:nvSpPr>
          <p:spPr bwMode="auto">
            <a:xfrm>
              <a:off x="4128" y="1776"/>
              <a:ext cx="432"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21733" name="Group 229"/>
          <p:cNvGrpSpPr>
            <a:grpSpLocks/>
          </p:cNvGrpSpPr>
          <p:nvPr/>
        </p:nvGrpSpPr>
        <p:grpSpPr bwMode="auto">
          <a:xfrm>
            <a:off x="6477000" y="228600"/>
            <a:ext cx="3733800" cy="1600200"/>
            <a:chOff x="3024" y="96"/>
            <a:chExt cx="2352" cy="1008"/>
          </a:xfrm>
        </p:grpSpPr>
        <p:grpSp>
          <p:nvGrpSpPr>
            <p:cNvPr id="17458" name="Group 205"/>
            <p:cNvGrpSpPr>
              <a:grpSpLocks/>
            </p:cNvGrpSpPr>
            <p:nvPr/>
          </p:nvGrpSpPr>
          <p:grpSpPr bwMode="auto">
            <a:xfrm>
              <a:off x="3024" y="144"/>
              <a:ext cx="2352" cy="960"/>
              <a:chOff x="2736" y="0"/>
              <a:chExt cx="2352" cy="960"/>
            </a:xfrm>
          </p:grpSpPr>
          <p:grpSp>
            <p:nvGrpSpPr>
              <p:cNvPr id="17460" name="Group 206"/>
              <p:cNvGrpSpPr>
                <a:grpSpLocks/>
              </p:cNvGrpSpPr>
              <p:nvPr/>
            </p:nvGrpSpPr>
            <p:grpSpPr bwMode="auto">
              <a:xfrm>
                <a:off x="2736" y="336"/>
                <a:ext cx="1056" cy="624"/>
                <a:chOff x="2832" y="528"/>
                <a:chExt cx="1680" cy="1129"/>
              </a:xfrm>
            </p:grpSpPr>
            <p:grpSp>
              <p:nvGrpSpPr>
                <p:cNvPr id="17476" name="Group 207"/>
                <p:cNvGrpSpPr>
                  <a:grpSpLocks/>
                </p:cNvGrpSpPr>
                <p:nvPr/>
              </p:nvGrpSpPr>
              <p:grpSpPr bwMode="auto">
                <a:xfrm>
                  <a:off x="2832" y="528"/>
                  <a:ext cx="1680" cy="912"/>
                  <a:chOff x="2769" y="3408"/>
                  <a:chExt cx="1680" cy="912"/>
                </a:xfrm>
              </p:grpSpPr>
              <p:grpSp>
                <p:nvGrpSpPr>
                  <p:cNvPr id="17478" name="Group 208"/>
                  <p:cNvGrpSpPr>
                    <a:grpSpLocks/>
                  </p:cNvGrpSpPr>
                  <p:nvPr/>
                </p:nvGrpSpPr>
                <p:grpSpPr bwMode="auto">
                  <a:xfrm rot="-1413613">
                    <a:off x="2769" y="3408"/>
                    <a:ext cx="1680" cy="88"/>
                    <a:chOff x="1296" y="2544"/>
                    <a:chExt cx="3340" cy="192"/>
                  </a:xfrm>
                </p:grpSpPr>
                <p:sp>
                  <p:nvSpPr>
                    <p:cNvPr id="17480" name="AutoShape 209"/>
                    <p:cNvSpPr>
                      <a:spLocks noChangeArrowheads="1"/>
                    </p:cNvSpPr>
                    <p:nvPr/>
                  </p:nvSpPr>
                  <p:spPr bwMode="auto">
                    <a:xfrm>
                      <a:off x="1296" y="2544"/>
                      <a:ext cx="1728" cy="192"/>
                    </a:xfrm>
                    <a:prstGeom prst="triangle">
                      <a:avLst>
                        <a:gd name="adj" fmla="val 93347"/>
                      </a:avLst>
                    </a:prstGeom>
                    <a:solidFill>
                      <a:srgbClr val="FF3300"/>
                    </a:solidFill>
                    <a:ln w="9525">
                      <a:miter lim="800000"/>
                      <a:headEnd/>
                      <a:tailEnd/>
                    </a:ln>
                    <a:effectLst/>
                    <a:scene3d>
                      <a:camera prst="legacyObliqueBottomLeft"/>
                      <a:lightRig rig="legacyFlat3" dir="t"/>
                    </a:scene3d>
                    <a:sp3d extrusionH="36500" prstMaterial="legacyMatte">
                      <a:bevelT w="13500" h="13500" prst="angle"/>
                      <a:bevelB w="13500" h="13500" prst="angle"/>
                      <a:extrusionClr>
                        <a:srgbClr val="FF3300"/>
                      </a:extrusionClr>
                      <a:contourClr>
                        <a:srgbClr val="FF33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a:solidFill>
                            <a:schemeClr val="tx1"/>
                          </a:solidFill>
                          <a:latin typeface=".VnTime" panose="020B7200000000000000" pitchFamily="34" charset="0"/>
                          <a:cs typeface="Arial" panose="020B0604020202020204" pitchFamily="34" charset="0"/>
                        </a:defRPr>
                      </a:lvl1pPr>
                      <a:lvl2pPr marL="742950" indent="-285750">
                        <a:defRPr>
                          <a:solidFill>
                            <a:schemeClr val="tx1"/>
                          </a:solidFill>
                          <a:latin typeface=".VnTime" panose="020B7200000000000000" pitchFamily="34" charset="0"/>
                          <a:cs typeface="Arial" panose="020B0604020202020204" pitchFamily="34" charset="0"/>
                        </a:defRPr>
                      </a:lvl2pPr>
                      <a:lvl3pPr marL="1143000" indent="-228600">
                        <a:defRPr>
                          <a:solidFill>
                            <a:schemeClr val="tx1"/>
                          </a:solidFill>
                          <a:latin typeface=".VnTime" panose="020B7200000000000000" pitchFamily="34" charset="0"/>
                          <a:cs typeface="Arial" panose="020B0604020202020204" pitchFamily="34" charset="0"/>
                        </a:defRPr>
                      </a:lvl3pPr>
                      <a:lvl4pPr marL="1600200" indent="-228600">
                        <a:defRPr>
                          <a:solidFill>
                            <a:schemeClr val="tx1"/>
                          </a:solidFill>
                          <a:latin typeface=".VnTime" panose="020B7200000000000000" pitchFamily="34" charset="0"/>
                          <a:cs typeface="Arial" panose="020B0604020202020204" pitchFamily="34" charset="0"/>
                        </a:defRPr>
                      </a:lvl4pPr>
                      <a:lvl5pPr marL="2057400" indent="-22860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eaLnBrk="1" hangingPunct="1"/>
                      <a:endParaRPr lang="vi-VN" altLang="vi-VN"/>
                    </a:p>
                  </p:txBody>
                </p:sp>
                <p:sp>
                  <p:nvSpPr>
                    <p:cNvPr id="17481" name="AutoShape 210"/>
                    <p:cNvSpPr>
                      <a:spLocks noChangeArrowheads="1"/>
                    </p:cNvSpPr>
                    <p:nvPr/>
                  </p:nvSpPr>
                  <p:spPr bwMode="auto">
                    <a:xfrm flipV="1">
                      <a:off x="2908" y="2544"/>
                      <a:ext cx="1728" cy="192"/>
                    </a:xfrm>
                    <a:prstGeom prst="triangle">
                      <a:avLst>
                        <a:gd name="adj" fmla="val 6597"/>
                      </a:avLst>
                    </a:prstGeom>
                    <a:solidFill>
                      <a:srgbClr val="3333FF"/>
                    </a:solidFill>
                    <a:ln w="9525">
                      <a:miter lim="800000"/>
                      <a:headEnd/>
                      <a:tailEnd/>
                    </a:ln>
                    <a:effectLst/>
                    <a:scene3d>
                      <a:camera prst="legacyObliqueBottomLeft"/>
                      <a:lightRig rig="legacyFlat3" dir="t"/>
                    </a:scene3d>
                    <a:sp3d extrusionH="36500" prstMaterial="legacyMatte">
                      <a:bevelT w="13500" h="13500" prst="angle"/>
                      <a:bevelB w="13500" h="13500" prst="angle"/>
                      <a:extrusionClr>
                        <a:srgbClr val="3333FF"/>
                      </a:extrusionClr>
                      <a:contourClr>
                        <a:srgbClr val="3333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a:solidFill>
                            <a:schemeClr val="tx1"/>
                          </a:solidFill>
                          <a:latin typeface=".VnTime" panose="020B7200000000000000" pitchFamily="34" charset="0"/>
                          <a:cs typeface="Arial" panose="020B0604020202020204" pitchFamily="34" charset="0"/>
                        </a:defRPr>
                      </a:lvl1pPr>
                      <a:lvl2pPr marL="742950" indent="-285750">
                        <a:defRPr>
                          <a:solidFill>
                            <a:schemeClr val="tx1"/>
                          </a:solidFill>
                          <a:latin typeface=".VnTime" panose="020B7200000000000000" pitchFamily="34" charset="0"/>
                          <a:cs typeface="Arial" panose="020B0604020202020204" pitchFamily="34" charset="0"/>
                        </a:defRPr>
                      </a:lvl2pPr>
                      <a:lvl3pPr marL="1143000" indent="-228600">
                        <a:defRPr>
                          <a:solidFill>
                            <a:schemeClr val="tx1"/>
                          </a:solidFill>
                          <a:latin typeface=".VnTime" panose="020B7200000000000000" pitchFamily="34" charset="0"/>
                          <a:cs typeface="Arial" panose="020B0604020202020204" pitchFamily="34" charset="0"/>
                        </a:defRPr>
                      </a:lvl3pPr>
                      <a:lvl4pPr marL="1600200" indent="-228600">
                        <a:defRPr>
                          <a:solidFill>
                            <a:schemeClr val="tx1"/>
                          </a:solidFill>
                          <a:latin typeface=".VnTime" panose="020B7200000000000000" pitchFamily="34" charset="0"/>
                          <a:cs typeface="Arial" panose="020B0604020202020204" pitchFamily="34" charset="0"/>
                        </a:defRPr>
                      </a:lvl4pPr>
                      <a:lvl5pPr marL="2057400" indent="-22860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eaLnBrk="1" hangingPunct="1"/>
                      <a:endParaRPr lang="vi-VN" altLang="vi-VN"/>
                    </a:p>
                  </p:txBody>
                </p:sp>
              </p:grpSp>
              <p:sp>
                <p:nvSpPr>
                  <p:cNvPr id="17479" name="AutoShape 211"/>
                  <p:cNvSpPr>
                    <a:spLocks noChangeArrowheads="1"/>
                  </p:cNvSpPr>
                  <p:nvPr/>
                </p:nvSpPr>
                <p:spPr bwMode="auto">
                  <a:xfrm flipV="1">
                    <a:off x="3600" y="3497"/>
                    <a:ext cx="44" cy="823"/>
                  </a:xfrm>
                  <a:custGeom>
                    <a:avLst/>
                    <a:gdLst>
                      <a:gd name="T0" fmla="*/ 39 w 21600"/>
                      <a:gd name="T1" fmla="*/ 412 h 21600"/>
                      <a:gd name="T2" fmla="*/ 22 w 21600"/>
                      <a:gd name="T3" fmla="*/ 823 h 21600"/>
                      <a:gd name="T4" fmla="*/ 5 w 21600"/>
                      <a:gd name="T5" fmla="*/ 412 h 21600"/>
                      <a:gd name="T6" fmla="*/ 22 w 21600"/>
                      <a:gd name="T7" fmla="*/ 0 h 21600"/>
                      <a:gd name="T8" fmla="*/ 0 60000 65536"/>
                      <a:gd name="T9" fmla="*/ 0 60000 65536"/>
                      <a:gd name="T10" fmla="*/ 0 60000 65536"/>
                      <a:gd name="T11" fmla="*/ 0 60000 65536"/>
                      <a:gd name="T12" fmla="*/ 4418 w 21600"/>
                      <a:gd name="T13" fmla="*/ 4488 h 21600"/>
                      <a:gd name="T14" fmla="*/ 17182 w 21600"/>
                      <a:gd name="T15" fmla="*/ 1711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
              <p:nvSpPr>
                <p:cNvPr id="17477" name="Oval 212"/>
                <p:cNvSpPr>
                  <a:spLocks noChangeArrowheads="1"/>
                </p:cNvSpPr>
                <p:nvPr/>
              </p:nvSpPr>
              <p:spPr bwMode="auto">
                <a:xfrm>
                  <a:off x="3360" y="1440"/>
                  <a:ext cx="663" cy="217"/>
                </a:xfrm>
                <a:prstGeom prst="ellipse">
                  <a:avLst/>
                </a:prstGeom>
                <a:solidFill>
                  <a:schemeClr val="bg2"/>
                </a:solidFill>
                <a:ln w="9525">
                  <a:round/>
                  <a:headEnd/>
                  <a:tailEnd/>
                </a:ln>
                <a:effectLst/>
                <a:scene3d>
                  <a:camera prst="legacyPerspectiveFront">
                    <a:rot lat="19799998" lon="0" rev="0"/>
                  </a:camera>
                  <a:lightRig rig="legacyFlat2" dir="t"/>
                </a:scene3d>
                <a:sp3d extrusionH="36500" prstMaterial="legacyMatte">
                  <a:bevelT w="13500" h="13500" prst="angle"/>
                  <a:bevelB w="13500" h="13500" prst="angle"/>
                  <a:extrusionClr>
                    <a:schemeClr val="bg2"/>
                  </a:extrusionClr>
                  <a:contourClr>
                    <a:schemeClr val="bg2"/>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a:solidFill>
                        <a:schemeClr val="tx1"/>
                      </a:solidFill>
                      <a:latin typeface=".VnTime" panose="020B7200000000000000" pitchFamily="34" charset="0"/>
                      <a:cs typeface="Arial" panose="020B0604020202020204" pitchFamily="34" charset="0"/>
                    </a:defRPr>
                  </a:lvl1pPr>
                  <a:lvl2pPr marL="742950" indent="-285750">
                    <a:defRPr>
                      <a:solidFill>
                        <a:schemeClr val="tx1"/>
                      </a:solidFill>
                      <a:latin typeface=".VnTime" panose="020B7200000000000000" pitchFamily="34" charset="0"/>
                      <a:cs typeface="Arial" panose="020B0604020202020204" pitchFamily="34" charset="0"/>
                    </a:defRPr>
                  </a:lvl2pPr>
                  <a:lvl3pPr marL="1143000" indent="-228600">
                    <a:defRPr>
                      <a:solidFill>
                        <a:schemeClr val="tx1"/>
                      </a:solidFill>
                      <a:latin typeface=".VnTime" panose="020B7200000000000000" pitchFamily="34" charset="0"/>
                      <a:cs typeface="Arial" panose="020B0604020202020204" pitchFamily="34" charset="0"/>
                    </a:defRPr>
                  </a:lvl3pPr>
                  <a:lvl4pPr marL="1600200" indent="-228600">
                    <a:defRPr>
                      <a:solidFill>
                        <a:schemeClr val="tx1"/>
                      </a:solidFill>
                      <a:latin typeface=".VnTime" panose="020B7200000000000000" pitchFamily="34" charset="0"/>
                      <a:cs typeface="Arial" panose="020B0604020202020204" pitchFamily="34" charset="0"/>
                    </a:defRPr>
                  </a:lvl4pPr>
                  <a:lvl5pPr marL="2057400" indent="-22860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eaLnBrk="1" hangingPunct="1"/>
                  <a:endParaRPr lang="vi-VN" altLang="vi-VN"/>
                </a:p>
              </p:txBody>
            </p:sp>
          </p:grpSp>
          <p:grpSp>
            <p:nvGrpSpPr>
              <p:cNvPr id="17461" name="Group 213"/>
              <p:cNvGrpSpPr>
                <a:grpSpLocks/>
              </p:cNvGrpSpPr>
              <p:nvPr/>
            </p:nvGrpSpPr>
            <p:grpSpPr bwMode="auto">
              <a:xfrm>
                <a:off x="4032" y="0"/>
                <a:ext cx="1056" cy="368"/>
                <a:chOff x="4896" y="3168"/>
                <a:chExt cx="1425" cy="368"/>
              </a:xfrm>
            </p:grpSpPr>
            <p:grpSp>
              <p:nvGrpSpPr>
                <p:cNvPr id="17462" name="Group 214"/>
                <p:cNvGrpSpPr>
                  <a:grpSpLocks/>
                </p:cNvGrpSpPr>
                <p:nvPr/>
              </p:nvGrpSpPr>
              <p:grpSpPr bwMode="auto">
                <a:xfrm flipH="1" flipV="1">
                  <a:off x="4896" y="3264"/>
                  <a:ext cx="864" cy="96"/>
                  <a:chOff x="3360" y="3744"/>
                  <a:chExt cx="864" cy="96"/>
                </a:xfrm>
              </p:grpSpPr>
              <p:sp>
                <p:nvSpPr>
                  <p:cNvPr id="17474" name="Rectangle 215"/>
                  <p:cNvSpPr>
                    <a:spLocks noChangeArrowheads="1"/>
                  </p:cNvSpPr>
                  <p:nvPr/>
                </p:nvSpPr>
                <p:spPr bwMode="auto">
                  <a:xfrm>
                    <a:off x="3360" y="3744"/>
                    <a:ext cx="432" cy="96"/>
                  </a:xfrm>
                  <a:prstGeom prst="rect">
                    <a:avLst/>
                  </a:prstGeom>
                  <a:solidFill>
                    <a:srgbClr val="FF3300"/>
                  </a:solidFill>
                  <a:ln w="9525">
                    <a:miter lim="800000"/>
                    <a:headEnd/>
                    <a:tailEnd/>
                  </a:ln>
                  <a:effectLst/>
                  <a:scene3d>
                    <a:camera prst="legacyObliqueTopRight"/>
                    <a:lightRig rig="legacyFlat3" dir="b"/>
                  </a:scene3d>
                  <a:sp3d extrusionH="100000" prstMaterial="legacyMatte">
                    <a:bevelT w="13500" h="13500" prst="angle"/>
                    <a:bevelB w="13500" h="13500" prst="angle"/>
                    <a:extrusionClr>
                      <a:srgbClr val="FF3300"/>
                    </a:extrusionClr>
                    <a:contourClr>
                      <a:srgbClr val="FF33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a:solidFill>
                          <a:schemeClr val="tx1"/>
                        </a:solidFill>
                        <a:latin typeface=".VnTime" panose="020B7200000000000000" pitchFamily="34" charset="0"/>
                        <a:cs typeface="Arial" panose="020B0604020202020204" pitchFamily="34" charset="0"/>
                      </a:defRPr>
                    </a:lvl1pPr>
                    <a:lvl2pPr marL="742950" indent="-285750">
                      <a:defRPr>
                        <a:solidFill>
                          <a:schemeClr val="tx1"/>
                        </a:solidFill>
                        <a:latin typeface=".VnTime" panose="020B7200000000000000" pitchFamily="34" charset="0"/>
                        <a:cs typeface="Arial" panose="020B0604020202020204" pitchFamily="34" charset="0"/>
                      </a:defRPr>
                    </a:lvl2pPr>
                    <a:lvl3pPr marL="1143000" indent="-228600">
                      <a:defRPr>
                        <a:solidFill>
                          <a:schemeClr val="tx1"/>
                        </a:solidFill>
                        <a:latin typeface=".VnTime" panose="020B7200000000000000" pitchFamily="34" charset="0"/>
                        <a:cs typeface="Arial" panose="020B0604020202020204" pitchFamily="34" charset="0"/>
                      </a:defRPr>
                    </a:lvl3pPr>
                    <a:lvl4pPr marL="1600200" indent="-228600">
                      <a:defRPr>
                        <a:solidFill>
                          <a:schemeClr val="tx1"/>
                        </a:solidFill>
                        <a:latin typeface=".VnTime" panose="020B7200000000000000" pitchFamily="34" charset="0"/>
                        <a:cs typeface="Arial" panose="020B0604020202020204" pitchFamily="34" charset="0"/>
                      </a:defRPr>
                    </a:lvl4pPr>
                    <a:lvl5pPr marL="2057400" indent="-22860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eaLnBrk="1" hangingPunct="1"/>
                    <a:endParaRPr lang="vi-VN" altLang="vi-VN"/>
                  </a:p>
                </p:txBody>
              </p:sp>
              <p:sp>
                <p:nvSpPr>
                  <p:cNvPr id="17475" name="Rectangle 216"/>
                  <p:cNvSpPr>
                    <a:spLocks noChangeArrowheads="1"/>
                  </p:cNvSpPr>
                  <p:nvPr/>
                </p:nvSpPr>
                <p:spPr bwMode="auto">
                  <a:xfrm>
                    <a:off x="3792" y="3744"/>
                    <a:ext cx="432" cy="96"/>
                  </a:xfrm>
                  <a:prstGeom prst="rect">
                    <a:avLst/>
                  </a:prstGeom>
                  <a:solidFill>
                    <a:srgbClr val="3333FF"/>
                  </a:solidFill>
                  <a:ln w="9525">
                    <a:miter lim="800000"/>
                    <a:headEnd/>
                    <a:tailEnd/>
                  </a:ln>
                  <a:effectLst/>
                  <a:scene3d>
                    <a:camera prst="legacyObliqueTopRight"/>
                    <a:lightRig rig="legacyFlat3" dir="b"/>
                  </a:scene3d>
                  <a:sp3d extrusionH="100000" prstMaterial="legacyMatte">
                    <a:bevelT w="13500" h="13500" prst="angle"/>
                    <a:bevelB w="13500" h="13500" prst="angle"/>
                    <a:extrusionClr>
                      <a:srgbClr val="3333FF"/>
                    </a:extrusionClr>
                    <a:contourClr>
                      <a:srgbClr val="3333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a:solidFill>
                          <a:schemeClr val="tx1"/>
                        </a:solidFill>
                        <a:latin typeface=".VnTime" panose="020B7200000000000000" pitchFamily="34" charset="0"/>
                        <a:cs typeface="Arial" panose="020B0604020202020204" pitchFamily="34" charset="0"/>
                      </a:defRPr>
                    </a:lvl1pPr>
                    <a:lvl2pPr marL="742950" indent="-285750">
                      <a:defRPr>
                        <a:solidFill>
                          <a:schemeClr val="tx1"/>
                        </a:solidFill>
                        <a:latin typeface=".VnTime" panose="020B7200000000000000" pitchFamily="34" charset="0"/>
                        <a:cs typeface="Arial" panose="020B0604020202020204" pitchFamily="34" charset="0"/>
                      </a:defRPr>
                    </a:lvl2pPr>
                    <a:lvl3pPr marL="1143000" indent="-228600">
                      <a:defRPr>
                        <a:solidFill>
                          <a:schemeClr val="tx1"/>
                        </a:solidFill>
                        <a:latin typeface=".VnTime" panose="020B7200000000000000" pitchFamily="34" charset="0"/>
                        <a:cs typeface="Arial" panose="020B0604020202020204" pitchFamily="34" charset="0"/>
                      </a:defRPr>
                    </a:lvl3pPr>
                    <a:lvl4pPr marL="1600200" indent="-228600">
                      <a:defRPr>
                        <a:solidFill>
                          <a:schemeClr val="tx1"/>
                        </a:solidFill>
                        <a:latin typeface=".VnTime" panose="020B7200000000000000" pitchFamily="34" charset="0"/>
                        <a:cs typeface="Arial" panose="020B0604020202020204" pitchFamily="34" charset="0"/>
                      </a:defRPr>
                    </a:lvl4pPr>
                    <a:lvl5pPr marL="2057400" indent="-22860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eaLnBrk="1" hangingPunct="1"/>
                    <a:endParaRPr lang="vi-VN" altLang="vi-VN"/>
                  </a:p>
                </p:txBody>
              </p:sp>
            </p:grpSp>
            <p:grpSp>
              <p:nvGrpSpPr>
                <p:cNvPr id="17463" name="Group 217"/>
                <p:cNvGrpSpPr>
                  <a:grpSpLocks/>
                </p:cNvGrpSpPr>
                <p:nvPr/>
              </p:nvGrpSpPr>
              <p:grpSpPr bwMode="auto">
                <a:xfrm rot="10666633">
                  <a:off x="5568" y="3168"/>
                  <a:ext cx="753" cy="368"/>
                  <a:chOff x="957" y="1034"/>
                  <a:chExt cx="837" cy="409"/>
                </a:xfrm>
              </p:grpSpPr>
              <p:sp>
                <p:nvSpPr>
                  <p:cNvPr id="17464" name="Freeform 218"/>
                  <p:cNvSpPr>
                    <a:spLocks/>
                  </p:cNvSpPr>
                  <p:nvPr/>
                </p:nvSpPr>
                <p:spPr bwMode="auto">
                  <a:xfrm>
                    <a:off x="1100" y="1034"/>
                    <a:ext cx="694" cy="409"/>
                  </a:xfrm>
                  <a:custGeom>
                    <a:avLst/>
                    <a:gdLst>
                      <a:gd name="T0" fmla="*/ 395 w 694"/>
                      <a:gd name="T1" fmla="*/ 307 h 409"/>
                      <a:gd name="T2" fmla="*/ 435 w 694"/>
                      <a:gd name="T3" fmla="*/ 326 h 409"/>
                      <a:gd name="T4" fmla="*/ 480 w 694"/>
                      <a:gd name="T5" fmla="*/ 336 h 409"/>
                      <a:gd name="T6" fmla="*/ 543 w 694"/>
                      <a:gd name="T7" fmla="*/ 338 h 409"/>
                      <a:gd name="T8" fmla="*/ 570 w 694"/>
                      <a:gd name="T9" fmla="*/ 365 h 409"/>
                      <a:gd name="T10" fmla="*/ 530 w 694"/>
                      <a:gd name="T11" fmla="*/ 383 h 409"/>
                      <a:gd name="T12" fmla="*/ 464 w 694"/>
                      <a:gd name="T13" fmla="*/ 409 h 409"/>
                      <a:gd name="T14" fmla="*/ 398 w 694"/>
                      <a:gd name="T15" fmla="*/ 405 h 409"/>
                      <a:gd name="T16" fmla="*/ 303 w 694"/>
                      <a:gd name="T17" fmla="*/ 395 h 409"/>
                      <a:gd name="T18" fmla="*/ 246 w 694"/>
                      <a:gd name="T19" fmla="*/ 374 h 409"/>
                      <a:gd name="T20" fmla="*/ 211 w 694"/>
                      <a:gd name="T21" fmla="*/ 364 h 409"/>
                      <a:gd name="T22" fmla="*/ 174 w 694"/>
                      <a:gd name="T23" fmla="*/ 352 h 409"/>
                      <a:gd name="T24" fmla="*/ 141 w 694"/>
                      <a:gd name="T25" fmla="*/ 345 h 409"/>
                      <a:gd name="T26" fmla="*/ 91 w 694"/>
                      <a:gd name="T27" fmla="*/ 344 h 409"/>
                      <a:gd name="T28" fmla="*/ 51 w 694"/>
                      <a:gd name="T29" fmla="*/ 351 h 409"/>
                      <a:gd name="T30" fmla="*/ 11 w 694"/>
                      <a:gd name="T31" fmla="*/ 345 h 409"/>
                      <a:gd name="T32" fmla="*/ 8 w 694"/>
                      <a:gd name="T33" fmla="*/ 328 h 409"/>
                      <a:gd name="T34" fmla="*/ 27 w 694"/>
                      <a:gd name="T35" fmla="*/ 285 h 409"/>
                      <a:gd name="T36" fmla="*/ 27 w 694"/>
                      <a:gd name="T37" fmla="*/ 223 h 409"/>
                      <a:gd name="T38" fmla="*/ 33 w 694"/>
                      <a:gd name="T39" fmla="*/ 157 h 409"/>
                      <a:gd name="T40" fmla="*/ 41 w 694"/>
                      <a:gd name="T41" fmla="*/ 122 h 409"/>
                      <a:gd name="T42" fmla="*/ 75 w 694"/>
                      <a:gd name="T43" fmla="*/ 117 h 409"/>
                      <a:gd name="T44" fmla="*/ 111 w 694"/>
                      <a:gd name="T45" fmla="*/ 125 h 409"/>
                      <a:gd name="T46" fmla="*/ 137 w 694"/>
                      <a:gd name="T47" fmla="*/ 125 h 409"/>
                      <a:gd name="T48" fmla="*/ 235 w 694"/>
                      <a:gd name="T49" fmla="*/ 74 h 409"/>
                      <a:gd name="T50" fmla="*/ 312 w 694"/>
                      <a:gd name="T51" fmla="*/ 38 h 409"/>
                      <a:gd name="T52" fmla="*/ 359 w 694"/>
                      <a:gd name="T53" fmla="*/ 25 h 409"/>
                      <a:gd name="T54" fmla="*/ 400 w 694"/>
                      <a:gd name="T55" fmla="*/ 3 h 409"/>
                      <a:gd name="T56" fmla="*/ 430 w 694"/>
                      <a:gd name="T57" fmla="*/ 3 h 409"/>
                      <a:gd name="T58" fmla="*/ 472 w 694"/>
                      <a:gd name="T59" fmla="*/ 19 h 409"/>
                      <a:gd name="T60" fmla="*/ 530 w 694"/>
                      <a:gd name="T61" fmla="*/ 50 h 409"/>
                      <a:gd name="T62" fmla="*/ 575 w 694"/>
                      <a:gd name="T63" fmla="*/ 76 h 409"/>
                      <a:gd name="T64" fmla="*/ 607 w 694"/>
                      <a:gd name="T65" fmla="*/ 88 h 409"/>
                      <a:gd name="T66" fmla="*/ 636 w 694"/>
                      <a:gd name="T67" fmla="*/ 128 h 409"/>
                      <a:gd name="T68" fmla="*/ 655 w 694"/>
                      <a:gd name="T69" fmla="*/ 155 h 409"/>
                      <a:gd name="T70" fmla="*/ 671 w 694"/>
                      <a:gd name="T71" fmla="*/ 185 h 409"/>
                      <a:gd name="T72" fmla="*/ 692 w 694"/>
                      <a:gd name="T73" fmla="*/ 247 h 409"/>
                      <a:gd name="T74" fmla="*/ 694 w 694"/>
                      <a:gd name="T75" fmla="*/ 299 h 409"/>
                      <a:gd name="T76" fmla="*/ 687 w 694"/>
                      <a:gd name="T77" fmla="*/ 328 h 409"/>
                      <a:gd name="T78" fmla="*/ 655 w 694"/>
                      <a:gd name="T79" fmla="*/ 320 h 409"/>
                      <a:gd name="T80" fmla="*/ 641 w 694"/>
                      <a:gd name="T81" fmla="*/ 293 h 409"/>
                      <a:gd name="T82" fmla="*/ 636 w 694"/>
                      <a:gd name="T83" fmla="*/ 256 h 409"/>
                      <a:gd name="T84" fmla="*/ 590 w 694"/>
                      <a:gd name="T85" fmla="*/ 207 h 409"/>
                      <a:gd name="T86" fmla="*/ 570 w 694"/>
                      <a:gd name="T87" fmla="*/ 179 h 409"/>
                      <a:gd name="T88" fmla="*/ 536 w 694"/>
                      <a:gd name="T89" fmla="*/ 176 h 409"/>
                      <a:gd name="T90" fmla="*/ 501 w 694"/>
                      <a:gd name="T91" fmla="*/ 169 h 409"/>
                      <a:gd name="T92" fmla="*/ 470 w 694"/>
                      <a:gd name="T93" fmla="*/ 175 h 409"/>
                      <a:gd name="T94" fmla="*/ 434 w 694"/>
                      <a:gd name="T95" fmla="*/ 201 h 409"/>
                      <a:gd name="T96" fmla="*/ 397 w 694"/>
                      <a:gd name="T97" fmla="*/ 236 h 409"/>
                      <a:gd name="T98" fmla="*/ 385 w 694"/>
                      <a:gd name="T99" fmla="*/ 287 h 4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94" h="409">
                        <a:moveTo>
                          <a:pt x="385" y="287"/>
                        </a:moveTo>
                        <a:lnTo>
                          <a:pt x="395" y="307"/>
                        </a:lnTo>
                        <a:lnTo>
                          <a:pt x="409" y="317"/>
                        </a:lnTo>
                        <a:lnTo>
                          <a:pt x="435" y="326"/>
                        </a:lnTo>
                        <a:lnTo>
                          <a:pt x="457" y="339"/>
                        </a:lnTo>
                        <a:lnTo>
                          <a:pt x="480" y="336"/>
                        </a:lnTo>
                        <a:lnTo>
                          <a:pt x="516" y="331"/>
                        </a:lnTo>
                        <a:lnTo>
                          <a:pt x="543" y="338"/>
                        </a:lnTo>
                        <a:lnTo>
                          <a:pt x="563" y="351"/>
                        </a:lnTo>
                        <a:lnTo>
                          <a:pt x="570" y="365"/>
                        </a:lnTo>
                        <a:lnTo>
                          <a:pt x="553" y="374"/>
                        </a:lnTo>
                        <a:lnTo>
                          <a:pt x="530" y="383"/>
                        </a:lnTo>
                        <a:lnTo>
                          <a:pt x="493" y="396"/>
                        </a:lnTo>
                        <a:lnTo>
                          <a:pt x="464" y="409"/>
                        </a:lnTo>
                        <a:lnTo>
                          <a:pt x="428" y="406"/>
                        </a:lnTo>
                        <a:lnTo>
                          <a:pt x="398" y="405"/>
                        </a:lnTo>
                        <a:lnTo>
                          <a:pt x="375" y="403"/>
                        </a:lnTo>
                        <a:lnTo>
                          <a:pt x="303" y="395"/>
                        </a:lnTo>
                        <a:lnTo>
                          <a:pt x="276" y="383"/>
                        </a:lnTo>
                        <a:lnTo>
                          <a:pt x="246" y="374"/>
                        </a:lnTo>
                        <a:lnTo>
                          <a:pt x="231" y="368"/>
                        </a:lnTo>
                        <a:lnTo>
                          <a:pt x="211" y="364"/>
                        </a:lnTo>
                        <a:lnTo>
                          <a:pt x="190" y="356"/>
                        </a:lnTo>
                        <a:lnTo>
                          <a:pt x="174" y="352"/>
                        </a:lnTo>
                        <a:lnTo>
                          <a:pt x="157" y="346"/>
                        </a:lnTo>
                        <a:lnTo>
                          <a:pt x="141" y="345"/>
                        </a:lnTo>
                        <a:lnTo>
                          <a:pt x="120" y="342"/>
                        </a:lnTo>
                        <a:lnTo>
                          <a:pt x="91" y="344"/>
                        </a:lnTo>
                        <a:lnTo>
                          <a:pt x="70" y="348"/>
                        </a:lnTo>
                        <a:lnTo>
                          <a:pt x="51" y="351"/>
                        </a:lnTo>
                        <a:lnTo>
                          <a:pt x="32" y="349"/>
                        </a:lnTo>
                        <a:lnTo>
                          <a:pt x="11" y="345"/>
                        </a:lnTo>
                        <a:lnTo>
                          <a:pt x="0" y="343"/>
                        </a:lnTo>
                        <a:lnTo>
                          <a:pt x="8" y="328"/>
                        </a:lnTo>
                        <a:lnTo>
                          <a:pt x="16" y="313"/>
                        </a:lnTo>
                        <a:lnTo>
                          <a:pt x="27" y="285"/>
                        </a:lnTo>
                        <a:lnTo>
                          <a:pt x="26" y="244"/>
                        </a:lnTo>
                        <a:lnTo>
                          <a:pt x="27" y="223"/>
                        </a:lnTo>
                        <a:lnTo>
                          <a:pt x="31" y="181"/>
                        </a:lnTo>
                        <a:lnTo>
                          <a:pt x="33" y="157"/>
                        </a:lnTo>
                        <a:lnTo>
                          <a:pt x="35" y="134"/>
                        </a:lnTo>
                        <a:lnTo>
                          <a:pt x="41" y="122"/>
                        </a:lnTo>
                        <a:lnTo>
                          <a:pt x="31" y="109"/>
                        </a:lnTo>
                        <a:lnTo>
                          <a:pt x="75" y="117"/>
                        </a:lnTo>
                        <a:lnTo>
                          <a:pt x="91" y="118"/>
                        </a:lnTo>
                        <a:lnTo>
                          <a:pt x="111" y="125"/>
                        </a:lnTo>
                        <a:lnTo>
                          <a:pt x="125" y="126"/>
                        </a:lnTo>
                        <a:lnTo>
                          <a:pt x="137" y="125"/>
                        </a:lnTo>
                        <a:lnTo>
                          <a:pt x="161" y="113"/>
                        </a:lnTo>
                        <a:lnTo>
                          <a:pt x="235" y="74"/>
                        </a:lnTo>
                        <a:lnTo>
                          <a:pt x="275" y="54"/>
                        </a:lnTo>
                        <a:lnTo>
                          <a:pt x="312" y="38"/>
                        </a:lnTo>
                        <a:lnTo>
                          <a:pt x="334" y="33"/>
                        </a:lnTo>
                        <a:lnTo>
                          <a:pt x="359" y="25"/>
                        </a:lnTo>
                        <a:lnTo>
                          <a:pt x="379" y="15"/>
                        </a:lnTo>
                        <a:lnTo>
                          <a:pt x="400" y="3"/>
                        </a:lnTo>
                        <a:lnTo>
                          <a:pt x="416" y="0"/>
                        </a:lnTo>
                        <a:lnTo>
                          <a:pt x="430" y="3"/>
                        </a:lnTo>
                        <a:lnTo>
                          <a:pt x="452" y="14"/>
                        </a:lnTo>
                        <a:lnTo>
                          <a:pt x="472" y="19"/>
                        </a:lnTo>
                        <a:lnTo>
                          <a:pt x="490" y="25"/>
                        </a:lnTo>
                        <a:lnTo>
                          <a:pt x="530" y="50"/>
                        </a:lnTo>
                        <a:lnTo>
                          <a:pt x="551" y="59"/>
                        </a:lnTo>
                        <a:lnTo>
                          <a:pt x="575" y="76"/>
                        </a:lnTo>
                        <a:lnTo>
                          <a:pt x="595" y="83"/>
                        </a:lnTo>
                        <a:lnTo>
                          <a:pt x="607" y="88"/>
                        </a:lnTo>
                        <a:lnTo>
                          <a:pt x="622" y="109"/>
                        </a:lnTo>
                        <a:lnTo>
                          <a:pt x="636" y="128"/>
                        </a:lnTo>
                        <a:lnTo>
                          <a:pt x="649" y="144"/>
                        </a:lnTo>
                        <a:lnTo>
                          <a:pt x="655" y="155"/>
                        </a:lnTo>
                        <a:lnTo>
                          <a:pt x="664" y="170"/>
                        </a:lnTo>
                        <a:lnTo>
                          <a:pt x="671" y="185"/>
                        </a:lnTo>
                        <a:lnTo>
                          <a:pt x="689" y="220"/>
                        </a:lnTo>
                        <a:lnTo>
                          <a:pt x="692" y="247"/>
                        </a:lnTo>
                        <a:lnTo>
                          <a:pt x="692" y="276"/>
                        </a:lnTo>
                        <a:lnTo>
                          <a:pt x="694" y="299"/>
                        </a:lnTo>
                        <a:lnTo>
                          <a:pt x="692" y="317"/>
                        </a:lnTo>
                        <a:lnTo>
                          <a:pt x="687" y="328"/>
                        </a:lnTo>
                        <a:lnTo>
                          <a:pt x="675" y="331"/>
                        </a:lnTo>
                        <a:lnTo>
                          <a:pt x="655" y="320"/>
                        </a:lnTo>
                        <a:lnTo>
                          <a:pt x="645" y="306"/>
                        </a:lnTo>
                        <a:lnTo>
                          <a:pt x="641" y="293"/>
                        </a:lnTo>
                        <a:lnTo>
                          <a:pt x="636" y="275"/>
                        </a:lnTo>
                        <a:lnTo>
                          <a:pt x="636" y="256"/>
                        </a:lnTo>
                        <a:lnTo>
                          <a:pt x="612" y="231"/>
                        </a:lnTo>
                        <a:lnTo>
                          <a:pt x="590" y="207"/>
                        </a:lnTo>
                        <a:lnTo>
                          <a:pt x="580" y="190"/>
                        </a:lnTo>
                        <a:lnTo>
                          <a:pt x="570" y="179"/>
                        </a:lnTo>
                        <a:lnTo>
                          <a:pt x="553" y="180"/>
                        </a:lnTo>
                        <a:lnTo>
                          <a:pt x="536" y="176"/>
                        </a:lnTo>
                        <a:lnTo>
                          <a:pt x="515" y="175"/>
                        </a:lnTo>
                        <a:lnTo>
                          <a:pt x="501" y="169"/>
                        </a:lnTo>
                        <a:lnTo>
                          <a:pt x="482" y="171"/>
                        </a:lnTo>
                        <a:lnTo>
                          <a:pt x="470" y="175"/>
                        </a:lnTo>
                        <a:lnTo>
                          <a:pt x="453" y="188"/>
                        </a:lnTo>
                        <a:lnTo>
                          <a:pt x="434" y="201"/>
                        </a:lnTo>
                        <a:lnTo>
                          <a:pt x="412" y="215"/>
                        </a:lnTo>
                        <a:lnTo>
                          <a:pt x="397" y="236"/>
                        </a:lnTo>
                        <a:lnTo>
                          <a:pt x="381" y="252"/>
                        </a:lnTo>
                        <a:lnTo>
                          <a:pt x="385" y="287"/>
                        </a:lnTo>
                        <a:close/>
                      </a:path>
                    </a:pathLst>
                  </a:custGeom>
                  <a:solidFill>
                    <a:srgbClr val="FFBFBF"/>
                  </a:solidFill>
                  <a:ln w="9525">
                    <a:solidFill>
                      <a:srgbClr val="000000"/>
                    </a:solidFill>
                    <a:prstDash val="solid"/>
                    <a:round/>
                    <a:headEnd/>
                    <a:tailEnd/>
                  </a:ln>
                </p:spPr>
                <p:txBody>
                  <a:bodyPr/>
                  <a:lstStyle/>
                  <a:p>
                    <a:endParaRPr lang="vi-VN"/>
                  </a:p>
                </p:txBody>
              </p:sp>
              <p:sp>
                <p:nvSpPr>
                  <p:cNvPr id="17465" name="Freeform 219"/>
                  <p:cNvSpPr>
                    <a:spLocks/>
                  </p:cNvSpPr>
                  <p:nvPr/>
                </p:nvSpPr>
                <p:spPr bwMode="auto">
                  <a:xfrm rot="2180584" flipH="1">
                    <a:off x="1590" y="1083"/>
                    <a:ext cx="111" cy="53"/>
                  </a:xfrm>
                  <a:custGeom>
                    <a:avLst/>
                    <a:gdLst>
                      <a:gd name="T0" fmla="*/ 0 w 138"/>
                      <a:gd name="T1" fmla="*/ 0 h 66"/>
                      <a:gd name="T2" fmla="*/ 53 w 138"/>
                      <a:gd name="T3" fmla="*/ 22 h 66"/>
                      <a:gd name="T4" fmla="*/ 111 w 138"/>
                      <a:gd name="T5" fmla="*/ 53 h 66"/>
                      <a:gd name="T6" fmla="*/ 0 60000 65536"/>
                      <a:gd name="T7" fmla="*/ 0 60000 65536"/>
                      <a:gd name="T8" fmla="*/ 0 60000 65536"/>
                    </a:gdLst>
                    <a:ahLst/>
                    <a:cxnLst>
                      <a:cxn ang="T6">
                        <a:pos x="T0" y="T1"/>
                      </a:cxn>
                      <a:cxn ang="T7">
                        <a:pos x="T2" y="T3"/>
                      </a:cxn>
                      <a:cxn ang="T8">
                        <a:pos x="T4" y="T5"/>
                      </a:cxn>
                    </a:cxnLst>
                    <a:rect l="0" t="0" r="r" b="b"/>
                    <a:pathLst>
                      <a:path w="138" h="66">
                        <a:moveTo>
                          <a:pt x="0" y="0"/>
                        </a:moveTo>
                        <a:lnTo>
                          <a:pt x="66" y="27"/>
                        </a:lnTo>
                        <a:lnTo>
                          <a:pt x="138" y="6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7466" name="Freeform 220"/>
                  <p:cNvSpPr>
                    <a:spLocks/>
                  </p:cNvSpPr>
                  <p:nvPr/>
                </p:nvSpPr>
                <p:spPr bwMode="auto">
                  <a:xfrm rot="3423405" flipH="1">
                    <a:off x="1629" y="1374"/>
                    <a:ext cx="16" cy="54"/>
                  </a:xfrm>
                  <a:custGeom>
                    <a:avLst/>
                    <a:gdLst>
                      <a:gd name="T0" fmla="*/ 5 w 70"/>
                      <a:gd name="T1" fmla="*/ 0 h 169"/>
                      <a:gd name="T2" fmla="*/ 12 w 70"/>
                      <a:gd name="T3" fmla="*/ 17 h 169"/>
                      <a:gd name="T4" fmla="*/ 16 w 70"/>
                      <a:gd name="T5" fmla="*/ 27 h 169"/>
                      <a:gd name="T6" fmla="*/ 16 w 70"/>
                      <a:gd name="T7" fmla="*/ 36 h 169"/>
                      <a:gd name="T8" fmla="*/ 13 w 70"/>
                      <a:gd name="T9" fmla="*/ 45 h 169"/>
                      <a:gd name="T10" fmla="*/ 6 w 70"/>
                      <a:gd name="T11" fmla="*/ 50 h 169"/>
                      <a:gd name="T12" fmla="*/ 0 w 70"/>
                      <a:gd name="T13" fmla="*/ 54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 h="169">
                        <a:moveTo>
                          <a:pt x="23" y="0"/>
                        </a:moveTo>
                        <a:lnTo>
                          <a:pt x="53" y="52"/>
                        </a:lnTo>
                        <a:lnTo>
                          <a:pt x="69" y="83"/>
                        </a:lnTo>
                        <a:lnTo>
                          <a:pt x="70" y="113"/>
                        </a:lnTo>
                        <a:lnTo>
                          <a:pt x="58" y="140"/>
                        </a:lnTo>
                        <a:lnTo>
                          <a:pt x="27" y="158"/>
                        </a:lnTo>
                        <a:lnTo>
                          <a:pt x="0" y="169"/>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7467" name="Freeform 221"/>
                  <p:cNvSpPr>
                    <a:spLocks/>
                  </p:cNvSpPr>
                  <p:nvPr/>
                </p:nvSpPr>
                <p:spPr bwMode="auto">
                  <a:xfrm rot="3012925" flipH="1">
                    <a:off x="1676" y="1190"/>
                    <a:ext cx="13" cy="33"/>
                  </a:xfrm>
                  <a:custGeom>
                    <a:avLst/>
                    <a:gdLst>
                      <a:gd name="T0" fmla="*/ 0 w 50"/>
                      <a:gd name="T1" fmla="*/ 0 h 93"/>
                      <a:gd name="T2" fmla="*/ 0 w 50"/>
                      <a:gd name="T3" fmla="*/ 11 h 93"/>
                      <a:gd name="T4" fmla="*/ 2 w 50"/>
                      <a:gd name="T5" fmla="*/ 20 h 93"/>
                      <a:gd name="T6" fmla="*/ 7 w 50"/>
                      <a:gd name="T7" fmla="*/ 29 h 93"/>
                      <a:gd name="T8" fmla="*/ 13 w 50"/>
                      <a:gd name="T9" fmla="*/ 33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93">
                        <a:moveTo>
                          <a:pt x="0" y="0"/>
                        </a:moveTo>
                        <a:lnTo>
                          <a:pt x="0" y="32"/>
                        </a:lnTo>
                        <a:lnTo>
                          <a:pt x="6" y="57"/>
                        </a:lnTo>
                        <a:lnTo>
                          <a:pt x="25" y="82"/>
                        </a:lnTo>
                        <a:lnTo>
                          <a:pt x="50" y="93"/>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7468" name="Freeform 222"/>
                  <p:cNvSpPr>
                    <a:spLocks/>
                  </p:cNvSpPr>
                  <p:nvPr/>
                </p:nvSpPr>
                <p:spPr bwMode="auto">
                  <a:xfrm rot="3892858" flipH="1">
                    <a:off x="1736" y="1271"/>
                    <a:ext cx="10" cy="25"/>
                  </a:xfrm>
                  <a:custGeom>
                    <a:avLst/>
                    <a:gdLst>
                      <a:gd name="T0" fmla="*/ 0 w 19"/>
                      <a:gd name="T1" fmla="*/ 0 h 43"/>
                      <a:gd name="T2" fmla="*/ 0 w 19"/>
                      <a:gd name="T3" fmla="*/ 8 h 43"/>
                      <a:gd name="T4" fmla="*/ 2 w 19"/>
                      <a:gd name="T5" fmla="*/ 16 h 43"/>
                      <a:gd name="T6" fmla="*/ 10 w 19"/>
                      <a:gd name="T7" fmla="*/ 25 h 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43">
                        <a:moveTo>
                          <a:pt x="0" y="0"/>
                        </a:moveTo>
                        <a:lnTo>
                          <a:pt x="0" y="14"/>
                        </a:lnTo>
                        <a:lnTo>
                          <a:pt x="4" y="28"/>
                        </a:lnTo>
                        <a:lnTo>
                          <a:pt x="19" y="43"/>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nvGrpSpPr>
                  <p:cNvPr id="17469" name="Group 223"/>
                  <p:cNvGrpSpPr>
                    <a:grpSpLocks/>
                  </p:cNvGrpSpPr>
                  <p:nvPr/>
                </p:nvGrpSpPr>
                <p:grpSpPr bwMode="auto">
                  <a:xfrm rot="11405476" flipH="1">
                    <a:off x="957" y="1115"/>
                    <a:ext cx="261" cy="307"/>
                    <a:chOff x="2457" y="2549"/>
                    <a:chExt cx="557" cy="547"/>
                  </a:xfrm>
                </p:grpSpPr>
                <p:sp>
                  <p:nvSpPr>
                    <p:cNvPr id="17472" name="Freeform 224"/>
                    <p:cNvSpPr>
                      <a:spLocks/>
                    </p:cNvSpPr>
                    <p:nvPr/>
                  </p:nvSpPr>
                  <p:spPr bwMode="auto">
                    <a:xfrm>
                      <a:off x="2457" y="2549"/>
                      <a:ext cx="557" cy="547"/>
                    </a:xfrm>
                    <a:custGeom>
                      <a:avLst/>
                      <a:gdLst>
                        <a:gd name="T0" fmla="*/ 557 w 1112"/>
                        <a:gd name="T1" fmla="*/ 70 h 1094"/>
                        <a:gd name="T2" fmla="*/ 529 w 1112"/>
                        <a:gd name="T3" fmla="*/ 136 h 1094"/>
                        <a:gd name="T4" fmla="*/ 509 w 1112"/>
                        <a:gd name="T5" fmla="*/ 187 h 1094"/>
                        <a:gd name="T6" fmla="*/ 486 w 1112"/>
                        <a:gd name="T7" fmla="*/ 238 h 1094"/>
                        <a:gd name="T8" fmla="*/ 472 w 1112"/>
                        <a:gd name="T9" fmla="*/ 294 h 1094"/>
                        <a:gd name="T10" fmla="*/ 463 w 1112"/>
                        <a:gd name="T11" fmla="*/ 351 h 1094"/>
                        <a:gd name="T12" fmla="*/ 453 w 1112"/>
                        <a:gd name="T13" fmla="*/ 407 h 1094"/>
                        <a:gd name="T14" fmla="*/ 453 w 1112"/>
                        <a:gd name="T15" fmla="*/ 458 h 1094"/>
                        <a:gd name="T16" fmla="*/ 453 w 1112"/>
                        <a:gd name="T17" fmla="*/ 501 h 1094"/>
                        <a:gd name="T18" fmla="*/ 453 w 1112"/>
                        <a:gd name="T19" fmla="*/ 519 h 1094"/>
                        <a:gd name="T20" fmla="*/ 121 w 1112"/>
                        <a:gd name="T21" fmla="*/ 547 h 1094"/>
                        <a:gd name="T22" fmla="*/ 65 w 1112"/>
                        <a:gd name="T23" fmla="*/ 224 h 1094"/>
                        <a:gd name="T24" fmla="*/ 14 w 1112"/>
                        <a:gd name="T25" fmla="*/ 33 h 1094"/>
                        <a:gd name="T26" fmla="*/ 0 w 1112"/>
                        <a:gd name="T27" fmla="*/ 0 h 1094"/>
                        <a:gd name="T28" fmla="*/ 210 w 1112"/>
                        <a:gd name="T29" fmla="*/ 38 h 1094"/>
                        <a:gd name="T30" fmla="*/ 383 w 1112"/>
                        <a:gd name="T31" fmla="*/ 52 h 1094"/>
                        <a:gd name="T32" fmla="*/ 495 w 1112"/>
                        <a:gd name="T33" fmla="*/ 52 h 1094"/>
                        <a:gd name="T34" fmla="*/ 557 w 1112"/>
                        <a:gd name="T35" fmla="*/ 70 h 10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112" h="1094">
                          <a:moveTo>
                            <a:pt x="1112" y="140"/>
                          </a:moveTo>
                          <a:lnTo>
                            <a:pt x="1056" y="271"/>
                          </a:lnTo>
                          <a:lnTo>
                            <a:pt x="1017" y="373"/>
                          </a:lnTo>
                          <a:lnTo>
                            <a:pt x="971" y="476"/>
                          </a:lnTo>
                          <a:lnTo>
                            <a:pt x="943" y="588"/>
                          </a:lnTo>
                          <a:lnTo>
                            <a:pt x="924" y="702"/>
                          </a:lnTo>
                          <a:lnTo>
                            <a:pt x="905" y="814"/>
                          </a:lnTo>
                          <a:lnTo>
                            <a:pt x="905" y="916"/>
                          </a:lnTo>
                          <a:lnTo>
                            <a:pt x="905" y="1001"/>
                          </a:lnTo>
                          <a:lnTo>
                            <a:pt x="905" y="1038"/>
                          </a:lnTo>
                          <a:lnTo>
                            <a:pt x="242" y="1094"/>
                          </a:lnTo>
                          <a:lnTo>
                            <a:pt x="130" y="448"/>
                          </a:lnTo>
                          <a:lnTo>
                            <a:pt x="28" y="65"/>
                          </a:lnTo>
                          <a:lnTo>
                            <a:pt x="0" y="0"/>
                          </a:lnTo>
                          <a:lnTo>
                            <a:pt x="420" y="75"/>
                          </a:lnTo>
                          <a:lnTo>
                            <a:pt x="765" y="103"/>
                          </a:lnTo>
                          <a:lnTo>
                            <a:pt x="989" y="103"/>
                          </a:lnTo>
                          <a:lnTo>
                            <a:pt x="1112" y="140"/>
                          </a:lnTo>
                          <a:close/>
                        </a:path>
                      </a:pathLst>
                    </a:custGeom>
                    <a:solidFill>
                      <a:srgbClr val="5F7FFF"/>
                    </a:solidFill>
                    <a:ln w="9525">
                      <a:solidFill>
                        <a:srgbClr val="000000"/>
                      </a:solidFill>
                      <a:prstDash val="solid"/>
                      <a:round/>
                      <a:headEnd/>
                      <a:tailEnd/>
                    </a:ln>
                  </p:spPr>
                  <p:txBody>
                    <a:bodyPr/>
                    <a:lstStyle/>
                    <a:p>
                      <a:endParaRPr lang="vi-VN"/>
                    </a:p>
                  </p:txBody>
                </p:sp>
                <p:sp>
                  <p:nvSpPr>
                    <p:cNvPr id="17473" name="Oval 225"/>
                    <p:cNvSpPr>
                      <a:spLocks noChangeArrowheads="1"/>
                    </p:cNvSpPr>
                    <p:nvPr/>
                  </p:nvSpPr>
                  <p:spPr bwMode="auto">
                    <a:xfrm>
                      <a:off x="2793" y="2961"/>
                      <a:ext cx="61" cy="70"/>
                    </a:xfrm>
                    <a:prstGeom prst="ellipse">
                      <a:avLst/>
                    </a:prstGeom>
                    <a:solidFill>
                      <a:srgbClr val="FFFFFF"/>
                    </a:solidFill>
                    <a:ln w="9525">
                      <a:solidFill>
                        <a:srgbClr val="000000"/>
                      </a:solidFill>
                      <a:round/>
                      <a:headEnd/>
                      <a:tailEnd/>
                    </a:ln>
                  </p:spPr>
                  <p:txBody>
                    <a:bodyPr/>
                    <a:lstStyle>
                      <a:lvl1pPr>
                        <a:defRPr>
                          <a:solidFill>
                            <a:schemeClr val="tx1"/>
                          </a:solidFill>
                          <a:latin typeface=".VnTime" panose="020B7200000000000000" pitchFamily="34" charset="0"/>
                          <a:cs typeface="Arial" panose="020B0604020202020204" pitchFamily="34" charset="0"/>
                        </a:defRPr>
                      </a:lvl1pPr>
                      <a:lvl2pPr marL="742950" indent="-285750">
                        <a:defRPr>
                          <a:solidFill>
                            <a:schemeClr val="tx1"/>
                          </a:solidFill>
                          <a:latin typeface=".VnTime" panose="020B7200000000000000" pitchFamily="34" charset="0"/>
                          <a:cs typeface="Arial" panose="020B0604020202020204" pitchFamily="34" charset="0"/>
                        </a:defRPr>
                      </a:lvl2pPr>
                      <a:lvl3pPr marL="1143000" indent="-228600">
                        <a:defRPr>
                          <a:solidFill>
                            <a:schemeClr val="tx1"/>
                          </a:solidFill>
                          <a:latin typeface=".VnTime" panose="020B7200000000000000" pitchFamily="34" charset="0"/>
                          <a:cs typeface="Arial" panose="020B0604020202020204" pitchFamily="34" charset="0"/>
                        </a:defRPr>
                      </a:lvl3pPr>
                      <a:lvl4pPr marL="1600200" indent="-228600">
                        <a:defRPr>
                          <a:solidFill>
                            <a:schemeClr val="tx1"/>
                          </a:solidFill>
                          <a:latin typeface=".VnTime" panose="020B7200000000000000" pitchFamily="34" charset="0"/>
                          <a:cs typeface="Arial" panose="020B0604020202020204" pitchFamily="34" charset="0"/>
                        </a:defRPr>
                      </a:lvl4pPr>
                      <a:lvl5pPr marL="2057400" indent="-22860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eaLnBrk="1" hangingPunct="1"/>
                      <a:endParaRPr lang="vi-VN" altLang="vi-VN"/>
                    </a:p>
                  </p:txBody>
                </p:sp>
              </p:grpSp>
              <p:sp>
                <p:nvSpPr>
                  <p:cNvPr id="17470" name="Freeform 226"/>
                  <p:cNvSpPr>
                    <a:spLocks/>
                  </p:cNvSpPr>
                  <p:nvPr/>
                </p:nvSpPr>
                <p:spPr bwMode="auto">
                  <a:xfrm rot="8068401" flipH="1">
                    <a:off x="1546" y="1379"/>
                    <a:ext cx="15" cy="10"/>
                  </a:xfrm>
                  <a:custGeom>
                    <a:avLst/>
                    <a:gdLst>
                      <a:gd name="T0" fmla="*/ 15 w 55"/>
                      <a:gd name="T1" fmla="*/ 10 h 33"/>
                      <a:gd name="T2" fmla="*/ 7 w 55"/>
                      <a:gd name="T3" fmla="*/ 7 h 33"/>
                      <a:gd name="T4" fmla="*/ 2 w 55"/>
                      <a:gd name="T5" fmla="*/ 2 h 33"/>
                      <a:gd name="T6" fmla="*/ 0 w 55"/>
                      <a:gd name="T7" fmla="*/ 0 h 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33">
                        <a:moveTo>
                          <a:pt x="55" y="33"/>
                        </a:moveTo>
                        <a:lnTo>
                          <a:pt x="26" y="22"/>
                        </a:lnTo>
                        <a:lnTo>
                          <a:pt x="7" y="8"/>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7471" name="Freeform 227"/>
                  <p:cNvSpPr>
                    <a:spLocks/>
                  </p:cNvSpPr>
                  <p:nvPr/>
                </p:nvSpPr>
                <p:spPr bwMode="auto">
                  <a:xfrm rot="2668401" flipH="1">
                    <a:off x="1554" y="1050"/>
                    <a:ext cx="51" cy="32"/>
                  </a:xfrm>
                  <a:custGeom>
                    <a:avLst/>
                    <a:gdLst>
                      <a:gd name="T0" fmla="*/ 0 w 53"/>
                      <a:gd name="T1" fmla="*/ 0 h 34"/>
                      <a:gd name="T2" fmla="*/ 16 w 53"/>
                      <a:gd name="T3" fmla="*/ 8 h 34"/>
                      <a:gd name="T4" fmla="*/ 51 w 53"/>
                      <a:gd name="T5" fmla="*/ 32 h 34"/>
                      <a:gd name="T6" fmla="*/ 0 60000 65536"/>
                      <a:gd name="T7" fmla="*/ 0 60000 65536"/>
                      <a:gd name="T8" fmla="*/ 0 60000 65536"/>
                    </a:gdLst>
                    <a:ahLst/>
                    <a:cxnLst>
                      <a:cxn ang="T6">
                        <a:pos x="T0" y="T1"/>
                      </a:cxn>
                      <a:cxn ang="T7">
                        <a:pos x="T2" y="T3"/>
                      </a:cxn>
                      <a:cxn ang="T8">
                        <a:pos x="T4" y="T5"/>
                      </a:cxn>
                    </a:cxnLst>
                    <a:rect l="0" t="0" r="r" b="b"/>
                    <a:pathLst>
                      <a:path w="53" h="34">
                        <a:moveTo>
                          <a:pt x="0" y="0"/>
                        </a:moveTo>
                        <a:lnTo>
                          <a:pt x="17" y="8"/>
                        </a:lnTo>
                        <a:lnTo>
                          <a:pt x="53" y="34"/>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grpSp>
        </p:grpSp>
        <p:sp>
          <p:nvSpPr>
            <p:cNvPr id="17459" name="Line 228"/>
            <p:cNvSpPr>
              <a:spLocks noChangeShapeType="1"/>
            </p:cNvSpPr>
            <p:nvPr/>
          </p:nvSpPr>
          <p:spPr bwMode="auto">
            <a:xfrm flipH="1">
              <a:off x="4080" y="96"/>
              <a:ext cx="336"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21738" name="Text Box 234"/>
          <p:cNvSpPr txBox="1">
            <a:spLocks noChangeArrowheads="1"/>
          </p:cNvSpPr>
          <p:nvPr/>
        </p:nvSpPr>
        <p:spPr bwMode="auto">
          <a:xfrm>
            <a:off x="8445500" y="5257801"/>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nTime" panose="020B7200000000000000" pitchFamily="34" charset="0"/>
                <a:cs typeface="Arial" panose="020B0604020202020204" pitchFamily="34" charset="0"/>
              </a:defRPr>
            </a:lvl1pPr>
            <a:lvl2pPr marL="742950" indent="-285750">
              <a:defRPr>
                <a:solidFill>
                  <a:schemeClr val="tx1"/>
                </a:solidFill>
                <a:latin typeface=".VnTime" panose="020B7200000000000000" pitchFamily="34" charset="0"/>
                <a:cs typeface="Arial" panose="020B0604020202020204" pitchFamily="34" charset="0"/>
              </a:defRPr>
            </a:lvl2pPr>
            <a:lvl3pPr marL="1143000" indent="-228600">
              <a:defRPr>
                <a:solidFill>
                  <a:schemeClr val="tx1"/>
                </a:solidFill>
                <a:latin typeface=".VnTime" panose="020B7200000000000000" pitchFamily="34" charset="0"/>
                <a:cs typeface="Arial" panose="020B0604020202020204" pitchFamily="34" charset="0"/>
              </a:defRPr>
            </a:lvl3pPr>
            <a:lvl4pPr marL="1600200" indent="-228600">
              <a:defRPr>
                <a:solidFill>
                  <a:schemeClr val="tx1"/>
                </a:solidFill>
                <a:latin typeface=".VnTime" panose="020B7200000000000000" pitchFamily="34" charset="0"/>
                <a:cs typeface="Arial" panose="020B0604020202020204" pitchFamily="34" charset="0"/>
              </a:defRPr>
            </a:lvl4pPr>
            <a:lvl5pPr marL="2057400" indent="-22860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eaLnBrk="1" hangingPunct="1">
              <a:spcBef>
                <a:spcPct val="50000"/>
              </a:spcBef>
            </a:pPr>
            <a:r>
              <a:rPr lang="en-US" altLang="vi-VN">
                <a:latin typeface="Arial" panose="020B0604020202020204" pitchFamily="34" charset="0"/>
              </a:rPr>
              <a:t>Đẩy</a:t>
            </a:r>
          </a:p>
        </p:txBody>
      </p:sp>
      <p:sp>
        <p:nvSpPr>
          <p:cNvPr id="21739" name="Text Box 235"/>
          <p:cNvSpPr txBox="1">
            <a:spLocks noChangeArrowheads="1"/>
          </p:cNvSpPr>
          <p:nvPr/>
        </p:nvSpPr>
        <p:spPr bwMode="auto">
          <a:xfrm>
            <a:off x="8458200" y="4876801"/>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nTime" panose="020B7200000000000000" pitchFamily="34" charset="0"/>
                <a:cs typeface="Arial" panose="020B0604020202020204" pitchFamily="34" charset="0"/>
              </a:defRPr>
            </a:lvl1pPr>
            <a:lvl2pPr marL="742950" indent="-285750">
              <a:defRPr>
                <a:solidFill>
                  <a:schemeClr val="tx1"/>
                </a:solidFill>
                <a:latin typeface=".VnTime" panose="020B7200000000000000" pitchFamily="34" charset="0"/>
                <a:cs typeface="Arial" panose="020B0604020202020204" pitchFamily="34" charset="0"/>
              </a:defRPr>
            </a:lvl2pPr>
            <a:lvl3pPr marL="1143000" indent="-228600">
              <a:defRPr>
                <a:solidFill>
                  <a:schemeClr val="tx1"/>
                </a:solidFill>
                <a:latin typeface=".VnTime" panose="020B7200000000000000" pitchFamily="34" charset="0"/>
                <a:cs typeface="Arial" panose="020B0604020202020204" pitchFamily="34" charset="0"/>
              </a:defRPr>
            </a:lvl3pPr>
            <a:lvl4pPr marL="1600200" indent="-228600">
              <a:defRPr>
                <a:solidFill>
                  <a:schemeClr val="tx1"/>
                </a:solidFill>
                <a:latin typeface=".VnTime" panose="020B7200000000000000" pitchFamily="34" charset="0"/>
                <a:cs typeface="Arial" panose="020B0604020202020204" pitchFamily="34" charset="0"/>
              </a:defRPr>
            </a:lvl4pPr>
            <a:lvl5pPr marL="2057400" indent="-22860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eaLnBrk="1" hangingPunct="1">
              <a:spcBef>
                <a:spcPct val="50000"/>
              </a:spcBef>
            </a:pPr>
            <a:r>
              <a:rPr lang="en-US" altLang="vi-VN"/>
              <a:t>H</a:t>
            </a:r>
            <a:r>
              <a:rPr lang="en-US" altLang="vi-VN">
                <a:latin typeface="Arial" panose="020B0604020202020204" pitchFamily="34" charset="0"/>
              </a:rPr>
              <a:t>út</a:t>
            </a:r>
            <a:endParaRPr lang="en-US" altLang="vi-VN"/>
          </a:p>
        </p:txBody>
      </p:sp>
      <p:sp>
        <p:nvSpPr>
          <p:cNvPr id="21740" name="Text Box 236"/>
          <p:cNvSpPr txBox="1">
            <a:spLocks noChangeArrowheads="1"/>
          </p:cNvSpPr>
          <p:nvPr/>
        </p:nvSpPr>
        <p:spPr bwMode="auto">
          <a:xfrm>
            <a:off x="8458200" y="6019801"/>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nTime" panose="020B7200000000000000" pitchFamily="34" charset="0"/>
                <a:cs typeface="Arial" panose="020B0604020202020204" pitchFamily="34" charset="0"/>
              </a:defRPr>
            </a:lvl1pPr>
            <a:lvl2pPr marL="742950" indent="-285750">
              <a:defRPr>
                <a:solidFill>
                  <a:schemeClr val="tx1"/>
                </a:solidFill>
                <a:latin typeface=".VnTime" panose="020B7200000000000000" pitchFamily="34" charset="0"/>
                <a:cs typeface="Arial" panose="020B0604020202020204" pitchFamily="34" charset="0"/>
              </a:defRPr>
            </a:lvl2pPr>
            <a:lvl3pPr marL="1143000" indent="-228600">
              <a:defRPr>
                <a:solidFill>
                  <a:schemeClr val="tx1"/>
                </a:solidFill>
                <a:latin typeface=".VnTime" panose="020B7200000000000000" pitchFamily="34" charset="0"/>
                <a:cs typeface="Arial" panose="020B0604020202020204" pitchFamily="34" charset="0"/>
              </a:defRPr>
            </a:lvl3pPr>
            <a:lvl4pPr marL="1600200" indent="-228600">
              <a:defRPr>
                <a:solidFill>
                  <a:schemeClr val="tx1"/>
                </a:solidFill>
                <a:latin typeface=".VnTime" panose="020B7200000000000000" pitchFamily="34" charset="0"/>
                <a:cs typeface="Arial" panose="020B0604020202020204" pitchFamily="34" charset="0"/>
              </a:defRPr>
            </a:lvl4pPr>
            <a:lvl5pPr marL="2057400" indent="-22860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eaLnBrk="1" hangingPunct="1">
              <a:spcBef>
                <a:spcPct val="50000"/>
              </a:spcBef>
            </a:pPr>
            <a:r>
              <a:rPr lang="en-US" altLang="vi-VN"/>
              <a:t>H</a:t>
            </a:r>
            <a:r>
              <a:rPr lang="en-US" altLang="vi-VN">
                <a:latin typeface="Arial" panose="020B0604020202020204" pitchFamily="34" charset="0"/>
              </a:rPr>
              <a:t>út</a:t>
            </a:r>
            <a:endParaRPr lang="en-US" altLang="vi-VN"/>
          </a:p>
        </p:txBody>
      </p:sp>
      <p:sp>
        <p:nvSpPr>
          <p:cNvPr id="21742" name="Text Box 238"/>
          <p:cNvSpPr txBox="1">
            <a:spLocks noChangeArrowheads="1"/>
          </p:cNvSpPr>
          <p:nvPr/>
        </p:nvSpPr>
        <p:spPr bwMode="auto">
          <a:xfrm>
            <a:off x="8458200" y="5638801"/>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nTime" panose="020B7200000000000000" pitchFamily="34" charset="0"/>
                <a:cs typeface="Arial" panose="020B0604020202020204" pitchFamily="34" charset="0"/>
              </a:defRPr>
            </a:lvl1pPr>
            <a:lvl2pPr marL="742950" indent="-285750">
              <a:defRPr>
                <a:solidFill>
                  <a:schemeClr val="tx1"/>
                </a:solidFill>
                <a:latin typeface=".VnTime" panose="020B7200000000000000" pitchFamily="34" charset="0"/>
                <a:cs typeface="Arial" panose="020B0604020202020204" pitchFamily="34" charset="0"/>
              </a:defRPr>
            </a:lvl2pPr>
            <a:lvl3pPr marL="1143000" indent="-228600">
              <a:defRPr>
                <a:solidFill>
                  <a:schemeClr val="tx1"/>
                </a:solidFill>
                <a:latin typeface=".VnTime" panose="020B7200000000000000" pitchFamily="34" charset="0"/>
                <a:cs typeface="Arial" panose="020B0604020202020204" pitchFamily="34" charset="0"/>
              </a:defRPr>
            </a:lvl3pPr>
            <a:lvl4pPr marL="1600200" indent="-228600">
              <a:defRPr>
                <a:solidFill>
                  <a:schemeClr val="tx1"/>
                </a:solidFill>
                <a:latin typeface=".VnTime" panose="020B7200000000000000" pitchFamily="34" charset="0"/>
                <a:cs typeface="Arial" panose="020B0604020202020204" pitchFamily="34" charset="0"/>
              </a:defRPr>
            </a:lvl4pPr>
            <a:lvl5pPr marL="2057400" indent="-22860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eaLnBrk="1" hangingPunct="1">
              <a:spcBef>
                <a:spcPct val="50000"/>
              </a:spcBef>
            </a:pPr>
            <a:r>
              <a:rPr lang="en-US" altLang="vi-VN">
                <a:latin typeface="Arial" panose="020B0604020202020204" pitchFamily="34" charset="0"/>
              </a:rPr>
              <a:t>Đẩy</a:t>
            </a:r>
          </a:p>
        </p:txBody>
      </p:sp>
    </p:spTree>
    <p:extLst>
      <p:ext uri="{BB962C8B-B14F-4D97-AF65-F5344CB8AC3E}">
        <p14:creationId xmlns:p14="http://schemas.microsoft.com/office/powerpoint/2010/main" val="19012897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21704"/>
                                        </p:tgtEl>
                                        <p:attrNameLst>
                                          <p:attrName>style.visibility</p:attrName>
                                        </p:attrNameLst>
                                      </p:cBhvr>
                                      <p:to>
                                        <p:strVal val="visible"/>
                                      </p:to>
                                    </p:set>
                                    <p:animEffect transition="in" filter="wheel(4)">
                                      <p:cBhvr>
                                        <p:cTn id="7" dur="2000"/>
                                        <p:tgtEl>
                                          <p:spTgt spid="217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21733"/>
                                        </p:tgtEl>
                                        <p:attrNameLst>
                                          <p:attrName>style.visibility</p:attrName>
                                        </p:attrNameLst>
                                      </p:cBhvr>
                                      <p:to>
                                        <p:strVal val="visible"/>
                                      </p:to>
                                    </p:set>
                                    <p:animEffect transition="in" filter="wheel(4)">
                                      <p:cBhvr>
                                        <p:cTn id="12" dur="2000"/>
                                        <p:tgtEl>
                                          <p:spTgt spid="2173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4" fill="hold" nodeType="clickEffect">
                                  <p:stCondLst>
                                    <p:cond delay="0"/>
                                  </p:stCondLst>
                                  <p:childTnLst>
                                    <p:set>
                                      <p:cBhvr>
                                        <p:cTn id="16" dur="1" fill="hold">
                                          <p:stCondLst>
                                            <p:cond delay="0"/>
                                          </p:stCondLst>
                                        </p:cTn>
                                        <p:tgtEl>
                                          <p:spTgt spid="21734"/>
                                        </p:tgtEl>
                                        <p:attrNameLst>
                                          <p:attrName>style.visibility</p:attrName>
                                        </p:attrNameLst>
                                      </p:cBhvr>
                                      <p:to>
                                        <p:strVal val="visible"/>
                                      </p:to>
                                    </p:set>
                                    <p:animEffect transition="in" filter="wheel(4)">
                                      <p:cBhvr>
                                        <p:cTn id="17" dur="2000"/>
                                        <p:tgtEl>
                                          <p:spTgt spid="2173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4" fill="hold" nodeType="clickEffect">
                                  <p:stCondLst>
                                    <p:cond delay="0"/>
                                  </p:stCondLst>
                                  <p:childTnLst>
                                    <p:set>
                                      <p:cBhvr>
                                        <p:cTn id="21" dur="1" fill="hold">
                                          <p:stCondLst>
                                            <p:cond delay="0"/>
                                          </p:stCondLst>
                                        </p:cTn>
                                        <p:tgtEl>
                                          <p:spTgt spid="21735"/>
                                        </p:tgtEl>
                                        <p:attrNameLst>
                                          <p:attrName>style.visibility</p:attrName>
                                        </p:attrNameLst>
                                      </p:cBhvr>
                                      <p:to>
                                        <p:strVal val="visible"/>
                                      </p:to>
                                    </p:set>
                                    <p:animEffect transition="in" filter="wheel(4)">
                                      <p:cBhvr>
                                        <p:cTn id="22" dur="2000"/>
                                        <p:tgtEl>
                                          <p:spTgt spid="2173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1693"/>
                                        </p:tgtEl>
                                        <p:attrNameLst>
                                          <p:attrName>style.visibility</p:attrName>
                                        </p:attrNameLst>
                                      </p:cBhvr>
                                      <p:to>
                                        <p:strVal val="visible"/>
                                      </p:to>
                                    </p:set>
                                    <p:animEffect transition="in" filter="circle(in)">
                                      <p:cBhvr>
                                        <p:cTn id="27" dur="2000"/>
                                        <p:tgtEl>
                                          <p:spTgt spid="2169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nodeType="clickEffect">
                                  <p:stCondLst>
                                    <p:cond delay="0"/>
                                  </p:stCondLst>
                                  <p:childTnLst>
                                    <p:set>
                                      <p:cBhvr>
                                        <p:cTn id="31" dur="1" fill="hold">
                                          <p:stCondLst>
                                            <p:cond delay="0"/>
                                          </p:stCondLst>
                                        </p:cTn>
                                        <p:tgtEl>
                                          <p:spTgt spid="21737"/>
                                        </p:tgtEl>
                                        <p:attrNameLst>
                                          <p:attrName>style.visibility</p:attrName>
                                        </p:attrNameLst>
                                      </p:cBhvr>
                                      <p:to>
                                        <p:strVal val="visible"/>
                                      </p:to>
                                    </p:set>
                                    <p:anim calcmode="lin" valueType="num">
                                      <p:cBhvr>
                                        <p:cTn id="32" dur="500" fill="hold"/>
                                        <p:tgtEl>
                                          <p:spTgt spid="21737"/>
                                        </p:tgtEl>
                                        <p:attrNameLst>
                                          <p:attrName>ppt_w</p:attrName>
                                        </p:attrNameLst>
                                      </p:cBhvr>
                                      <p:tavLst>
                                        <p:tav tm="0">
                                          <p:val>
                                            <p:fltVal val="0"/>
                                          </p:val>
                                        </p:tav>
                                        <p:tav tm="100000">
                                          <p:val>
                                            <p:strVal val="#ppt_w"/>
                                          </p:val>
                                        </p:tav>
                                      </p:tavLst>
                                    </p:anim>
                                    <p:anim calcmode="lin" valueType="num">
                                      <p:cBhvr>
                                        <p:cTn id="33" dur="500" fill="hold"/>
                                        <p:tgtEl>
                                          <p:spTgt spid="21737"/>
                                        </p:tgtEl>
                                        <p:attrNameLst>
                                          <p:attrName>ppt_h</p:attrName>
                                        </p:attrNameLst>
                                      </p:cBhvr>
                                      <p:tavLst>
                                        <p:tav tm="0">
                                          <p:val>
                                            <p:fltVal val="0"/>
                                          </p:val>
                                        </p:tav>
                                        <p:tav tm="100000">
                                          <p:val>
                                            <p:strVal val="#ppt_h"/>
                                          </p:val>
                                        </p:tav>
                                      </p:tavLst>
                                    </p:anim>
                                    <p:animEffect transition="in" filter="fade">
                                      <p:cBhvr>
                                        <p:cTn id="34" dur="500"/>
                                        <p:tgtEl>
                                          <p:spTgt spid="2173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8" presetClass="entr" presetSubtype="16" fill="hold" grpId="0" nodeType="clickEffect">
                                  <p:stCondLst>
                                    <p:cond delay="0"/>
                                  </p:stCondLst>
                                  <p:childTnLst>
                                    <p:set>
                                      <p:cBhvr>
                                        <p:cTn id="38" dur="1" fill="hold">
                                          <p:stCondLst>
                                            <p:cond delay="0"/>
                                          </p:stCondLst>
                                        </p:cTn>
                                        <p:tgtEl>
                                          <p:spTgt spid="21739"/>
                                        </p:tgtEl>
                                        <p:attrNameLst>
                                          <p:attrName>style.visibility</p:attrName>
                                        </p:attrNameLst>
                                      </p:cBhvr>
                                      <p:to>
                                        <p:strVal val="visible"/>
                                      </p:to>
                                    </p:set>
                                    <p:animEffect transition="in" filter="diamond(in)">
                                      <p:cBhvr>
                                        <p:cTn id="39" dur="2000"/>
                                        <p:tgtEl>
                                          <p:spTgt spid="21739"/>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21738"/>
                                        </p:tgtEl>
                                        <p:attrNameLst>
                                          <p:attrName>style.visibility</p:attrName>
                                        </p:attrNameLst>
                                      </p:cBhvr>
                                      <p:to>
                                        <p:strVal val="visible"/>
                                      </p:to>
                                    </p:set>
                                    <p:animEffect transition="in" filter="dissolve">
                                      <p:cBhvr>
                                        <p:cTn id="44" dur="500"/>
                                        <p:tgtEl>
                                          <p:spTgt spid="21738"/>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1" presetClass="entr" presetSubtype="4" fill="hold" grpId="0" nodeType="clickEffect">
                                  <p:stCondLst>
                                    <p:cond delay="0"/>
                                  </p:stCondLst>
                                  <p:childTnLst>
                                    <p:set>
                                      <p:cBhvr>
                                        <p:cTn id="48" dur="1" fill="hold">
                                          <p:stCondLst>
                                            <p:cond delay="0"/>
                                          </p:stCondLst>
                                        </p:cTn>
                                        <p:tgtEl>
                                          <p:spTgt spid="21742"/>
                                        </p:tgtEl>
                                        <p:attrNameLst>
                                          <p:attrName>style.visibility</p:attrName>
                                        </p:attrNameLst>
                                      </p:cBhvr>
                                      <p:to>
                                        <p:strVal val="visible"/>
                                      </p:to>
                                    </p:set>
                                    <p:animEffect transition="in" filter="wheel(4)">
                                      <p:cBhvr>
                                        <p:cTn id="49" dur="2000"/>
                                        <p:tgtEl>
                                          <p:spTgt spid="21742"/>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3" presetClass="entr" presetSubtype="16" fill="hold" grpId="0" nodeType="clickEffect">
                                  <p:stCondLst>
                                    <p:cond delay="0"/>
                                  </p:stCondLst>
                                  <p:childTnLst>
                                    <p:set>
                                      <p:cBhvr>
                                        <p:cTn id="53" dur="1" fill="hold">
                                          <p:stCondLst>
                                            <p:cond delay="0"/>
                                          </p:stCondLst>
                                        </p:cTn>
                                        <p:tgtEl>
                                          <p:spTgt spid="21740"/>
                                        </p:tgtEl>
                                        <p:attrNameLst>
                                          <p:attrName>style.visibility</p:attrName>
                                        </p:attrNameLst>
                                      </p:cBhvr>
                                      <p:to>
                                        <p:strVal val="visible"/>
                                      </p:to>
                                    </p:set>
                                    <p:animEffect transition="in" filter="plus(in)">
                                      <p:cBhvr>
                                        <p:cTn id="54" dur="2000"/>
                                        <p:tgtEl>
                                          <p:spTgt spid="217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93" grpId="0"/>
      <p:bldP spid="21738" grpId="0"/>
      <p:bldP spid="21739" grpId="0"/>
      <p:bldP spid="21740" grpId="0"/>
      <p:bldP spid="2174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3589" y="561976"/>
            <a:ext cx="6167437" cy="299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3" name="Picture 3"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4701" y="1666876"/>
            <a:ext cx="5961063" cy="190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4" name="Picture 4" descr="image0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9986" y="3209925"/>
            <a:ext cx="6149975"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5" name="Picture 5" descr="image00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7257" y="2709190"/>
            <a:ext cx="5045075"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6" name="Picture 6" descr="image00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47257" y="3513354"/>
            <a:ext cx="5684837" cy="294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7" name="Picture 7" descr="image00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44094" y="3557589"/>
            <a:ext cx="5226050" cy="185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8" name="Picture 8" descr="image0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92401" y="2873376"/>
            <a:ext cx="1509713" cy="117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90911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40968"/>
                                        </p:tgtEl>
                                        <p:attrNameLst>
                                          <p:attrName>style.visibility</p:attrName>
                                        </p:attrNameLst>
                                      </p:cBhvr>
                                      <p:to>
                                        <p:strVal val="visible"/>
                                      </p:to>
                                    </p:set>
                                    <p:animEffect transition="in" filter="box(out)">
                                      <p:cBhvr>
                                        <p:cTn id="7" dur="500"/>
                                        <p:tgtEl>
                                          <p:spTgt spid="409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0962"/>
                                        </p:tgtEl>
                                        <p:attrNameLst>
                                          <p:attrName>style.visibility</p:attrName>
                                        </p:attrNameLst>
                                      </p:cBhvr>
                                      <p:to>
                                        <p:strVal val="visible"/>
                                      </p:to>
                                    </p:set>
                                    <p:animEffect transition="in" filter="wipe(left)">
                                      <p:cBhvr>
                                        <p:cTn id="12" dur="500"/>
                                        <p:tgtEl>
                                          <p:spTgt spid="4096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0963"/>
                                        </p:tgtEl>
                                        <p:attrNameLst>
                                          <p:attrName>style.visibility</p:attrName>
                                        </p:attrNameLst>
                                      </p:cBhvr>
                                      <p:to>
                                        <p:strVal val="visible"/>
                                      </p:to>
                                    </p:set>
                                    <p:animEffect transition="in" filter="wipe(left)">
                                      <p:cBhvr>
                                        <p:cTn id="17" dur="500"/>
                                        <p:tgtEl>
                                          <p:spTgt spid="4096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40964"/>
                                        </p:tgtEl>
                                        <p:attrNameLst>
                                          <p:attrName>style.visibility</p:attrName>
                                        </p:attrNameLst>
                                      </p:cBhvr>
                                      <p:to>
                                        <p:strVal val="visible"/>
                                      </p:to>
                                    </p:set>
                                    <p:animEffect transition="in" filter="wipe(left)">
                                      <p:cBhvr>
                                        <p:cTn id="22" dur="500"/>
                                        <p:tgtEl>
                                          <p:spTgt spid="4096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40965"/>
                                        </p:tgtEl>
                                        <p:attrNameLst>
                                          <p:attrName>style.visibility</p:attrName>
                                        </p:attrNameLst>
                                      </p:cBhvr>
                                      <p:to>
                                        <p:strVal val="visible"/>
                                      </p:to>
                                    </p:set>
                                    <p:animEffect transition="in" filter="wipe(left)">
                                      <p:cBhvr>
                                        <p:cTn id="27" dur="500"/>
                                        <p:tgtEl>
                                          <p:spTgt spid="4096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40966"/>
                                        </p:tgtEl>
                                        <p:attrNameLst>
                                          <p:attrName>style.visibility</p:attrName>
                                        </p:attrNameLst>
                                      </p:cBhvr>
                                      <p:to>
                                        <p:strVal val="visible"/>
                                      </p:to>
                                    </p:set>
                                    <p:animEffect transition="in" filter="wipe(up)">
                                      <p:cBhvr>
                                        <p:cTn id="32" dur="500"/>
                                        <p:tgtEl>
                                          <p:spTgt spid="4096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40967"/>
                                        </p:tgtEl>
                                        <p:attrNameLst>
                                          <p:attrName>style.visibility</p:attrName>
                                        </p:attrNameLst>
                                      </p:cBhvr>
                                      <p:to>
                                        <p:strVal val="visible"/>
                                      </p:to>
                                    </p:set>
                                    <p:animEffect transition="in" filter="wipe(up)">
                                      <p:cBhvr>
                                        <p:cTn id="37" dur="500"/>
                                        <p:tgtEl>
                                          <p:spTgt spid="409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reeform 2"/>
          <p:cNvSpPr>
            <a:spLocks/>
          </p:cNvSpPr>
          <p:nvPr/>
        </p:nvSpPr>
        <p:spPr bwMode="auto">
          <a:xfrm rot="757679">
            <a:off x="3025775" y="2363788"/>
            <a:ext cx="647700" cy="2273300"/>
          </a:xfrm>
          <a:custGeom>
            <a:avLst/>
            <a:gdLst>
              <a:gd name="T0" fmla="*/ 0 w 227"/>
              <a:gd name="T1" fmla="*/ 45867 h 793"/>
              <a:gd name="T2" fmla="*/ 116985 w 227"/>
              <a:gd name="T3" fmla="*/ 0 h 793"/>
              <a:gd name="T4" fmla="*/ 647700 w 227"/>
              <a:gd name="T5" fmla="*/ 2218833 h 793"/>
              <a:gd name="T6" fmla="*/ 644847 w 227"/>
              <a:gd name="T7" fmla="*/ 2221699 h 793"/>
              <a:gd name="T8" fmla="*/ 639140 w 227"/>
              <a:gd name="T9" fmla="*/ 2230299 h 793"/>
              <a:gd name="T10" fmla="*/ 636287 w 227"/>
              <a:gd name="T11" fmla="*/ 2233166 h 793"/>
              <a:gd name="T12" fmla="*/ 630580 w 227"/>
              <a:gd name="T13" fmla="*/ 2241766 h 793"/>
              <a:gd name="T14" fmla="*/ 622020 w 227"/>
              <a:gd name="T15" fmla="*/ 2250366 h 793"/>
              <a:gd name="T16" fmla="*/ 619167 w 227"/>
              <a:gd name="T17" fmla="*/ 2258966 h 793"/>
              <a:gd name="T18" fmla="*/ 610607 w 227"/>
              <a:gd name="T19" fmla="*/ 2261833 h 793"/>
              <a:gd name="T20" fmla="*/ 602047 w 227"/>
              <a:gd name="T21" fmla="*/ 2264700 h 793"/>
              <a:gd name="T22" fmla="*/ 587781 w 227"/>
              <a:gd name="T23" fmla="*/ 2270433 h 793"/>
              <a:gd name="T24" fmla="*/ 579221 w 227"/>
              <a:gd name="T25" fmla="*/ 2273300 h 793"/>
              <a:gd name="T26" fmla="*/ 567807 w 227"/>
              <a:gd name="T27" fmla="*/ 2270433 h 793"/>
              <a:gd name="T28" fmla="*/ 559248 w 227"/>
              <a:gd name="T29" fmla="*/ 2270433 h 793"/>
              <a:gd name="T30" fmla="*/ 544981 w 227"/>
              <a:gd name="T31" fmla="*/ 2264700 h 793"/>
              <a:gd name="T32" fmla="*/ 533568 w 227"/>
              <a:gd name="T33" fmla="*/ 2261833 h 793"/>
              <a:gd name="T34" fmla="*/ 25680 w 227"/>
              <a:gd name="T35" fmla="*/ 123268 h 793"/>
              <a:gd name="T36" fmla="*/ 0 w 227"/>
              <a:gd name="T37" fmla="*/ 45867 h 793"/>
              <a:gd name="T38" fmla="*/ 0 w 227"/>
              <a:gd name="T39" fmla="*/ 45867 h 79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27" h="793">
                <a:moveTo>
                  <a:pt x="0" y="16"/>
                </a:moveTo>
                <a:lnTo>
                  <a:pt x="41" y="0"/>
                </a:lnTo>
                <a:lnTo>
                  <a:pt x="227" y="774"/>
                </a:lnTo>
                <a:lnTo>
                  <a:pt x="226" y="775"/>
                </a:lnTo>
                <a:lnTo>
                  <a:pt x="224" y="778"/>
                </a:lnTo>
                <a:lnTo>
                  <a:pt x="223" y="779"/>
                </a:lnTo>
                <a:lnTo>
                  <a:pt x="221" y="782"/>
                </a:lnTo>
                <a:lnTo>
                  <a:pt x="218" y="785"/>
                </a:lnTo>
                <a:lnTo>
                  <a:pt x="217" y="788"/>
                </a:lnTo>
                <a:lnTo>
                  <a:pt x="214" y="789"/>
                </a:lnTo>
                <a:lnTo>
                  <a:pt x="211" y="790"/>
                </a:lnTo>
                <a:lnTo>
                  <a:pt x="206" y="792"/>
                </a:lnTo>
                <a:lnTo>
                  <a:pt x="203" y="793"/>
                </a:lnTo>
                <a:lnTo>
                  <a:pt x="199" y="792"/>
                </a:lnTo>
                <a:lnTo>
                  <a:pt x="196" y="792"/>
                </a:lnTo>
                <a:lnTo>
                  <a:pt x="191" y="790"/>
                </a:lnTo>
                <a:lnTo>
                  <a:pt x="187" y="789"/>
                </a:lnTo>
                <a:lnTo>
                  <a:pt x="9" y="43"/>
                </a:lnTo>
                <a:lnTo>
                  <a:pt x="0" y="16"/>
                </a:lnTo>
                <a:close/>
              </a:path>
            </a:pathLst>
          </a:custGeom>
          <a:solidFill>
            <a:srgbClr val="8A99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9219" name="Freeform 3"/>
          <p:cNvSpPr>
            <a:spLocks/>
          </p:cNvSpPr>
          <p:nvPr/>
        </p:nvSpPr>
        <p:spPr bwMode="auto">
          <a:xfrm rot="757679">
            <a:off x="3190875" y="954089"/>
            <a:ext cx="349250" cy="166687"/>
          </a:xfrm>
          <a:custGeom>
            <a:avLst/>
            <a:gdLst>
              <a:gd name="T0" fmla="*/ 257643 w 122"/>
              <a:gd name="T1" fmla="*/ 20117 h 58"/>
              <a:gd name="T2" fmla="*/ 271957 w 122"/>
              <a:gd name="T3" fmla="*/ 20117 h 58"/>
              <a:gd name="T4" fmla="*/ 291996 w 122"/>
              <a:gd name="T5" fmla="*/ 25865 h 58"/>
              <a:gd name="T6" fmla="*/ 314898 w 122"/>
              <a:gd name="T7" fmla="*/ 31613 h 58"/>
              <a:gd name="T8" fmla="*/ 326348 w 122"/>
              <a:gd name="T9" fmla="*/ 40235 h 58"/>
              <a:gd name="T10" fmla="*/ 340662 w 122"/>
              <a:gd name="T11" fmla="*/ 57478 h 58"/>
              <a:gd name="T12" fmla="*/ 349250 w 122"/>
              <a:gd name="T13" fmla="*/ 74722 h 58"/>
              <a:gd name="T14" fmla="*/ 340662 w 122"/>
              <a:gd name="T15" fmla="*/ 100587 h 58"/>
              <a:gd name="T16" fmla="*/ 332074 w 122"/>
              <a:gd name="T17" fmla="*/ 109209 h 58"/>
              <a:gd name="T18" fmla="*/ 314898 w 122"/>
              <a:gd name="T19" fmla="*/ 123578 h 58"/>
              <a:gd name="T20" fmla="*/ 297721 w 122"/>
              <a:gd name="T21" fmla="*/ 135074 h 58"/>
              <a:gd name="T22" fmla="*/ 274820 w 122"/>
              <a:gd name="T23" fmla="*/ 143696 h 58"/>
              <a:gd name="T24" fmla="*/ 249055 w 122"/>
              <a:gd name="T25" fmla="*/ 149444 h 58"/>
              <a:gd name="T26" fmla="*/ 223291 w 122"/>
              <a:gd name="T27" fmla="*/ 158065 h 58"/>
              <a:gd name="T28" fmla="*/ 197527 w 122"/>
              <a:gd name="T29" fmla="*/ 163813 h 58"/>
              <a:gd name="T30" fmla="*/ 166037 w 122"/>
              <a:gd name="T31" fmla="*/ 166687 h 58"/>
              <a:gd name="T32" fmla="*/ 140273 w 122"/>
              <a:gd name="T33" fmla="*/ 163813 h 58"/>
              <a:gd name="T34" fmla="*/ 111645 w 122"/>
              <a:gd name="T35" fmla="*/ 163813 h 58"/>
              <a:gd name="T36" fmla="*/ 85881 w 122"/>
              <a:gd name="T37" fmla="*/ 158065 h 58"/>
              <a:gd name="T38" fmla="*/ 62980 w 122"/>
              <a:gd name="T39" fmla="*/ 155191 h 58"/>
              <a:gd name="T40" fmla="*/ 42941 w 122"/>
              <a:gd name="T41" fmla="*/ 143696 h 58"/>
              <a:gd name="T42" fmla="*/ 25764 w 122"/>
              <a:gd name="T43" fmla="*/ 135074 h 58"/>
              <a:gd name="T44" fmla="*/ 11451 w 122"/>
              <a:gd name="T45" fmla="*/ 117830 h 58"/>
              <a:gd name="T46" fmla="*/ 2863 w 122"/>
              <a:gd name="T47" fmla="*/ 100587 h 58"/>
              <a:gd name="T48" fmla="*/ 0 w 122"/>
              <a:gd name="T49" fmla="*/ 86217 h 58"/>
              <a:gd name="T50" fmla="*/ 2863 w 122"/>
              <a:gd name="T51" fmla="*/ 68974 h 58"/>
              <a:gd name="T52" fmla="*/ 17176 w 122"/>
              <a:gd name="T53" fmla="*/ 45983 h 58"/>
              <a:gd name="T54" fmla="*/ 34352 w 122"/>
              <a:gd name="T55" fmla="*/ 25865 h 58"/>
              <a:gd name="T56" fmla="*/ 62980 w 122"/>
              <a:gd name="T57" fmla="*/ 11496 h 58"/>
              <a:gd name="T58" fmla="*/ 88744 w 122"/>
              <a:gd name="T59" fmla="*/ 5748 h 58"/>
              <a:gd name="T60" fmla="*/ 114508 w 122"/>
              <a:gd name="T61" fmla="*/ 0 h 58"/>
              <a:gd name="T62" fmla="*/ 131684 w 122"/>
              <a:gd name="T63" fmla="*/ 0 h 58"/>
              <a:gd name="T64" fmla="*/ 140273 w 122"/>
              <a:gd name="T65" fmla="*/ 0 h 58"/>
              <a:gd name="T66" fmla="*/ 254781 w 122"/>
              <a:gd name="T67" fmla="*/ 20117 h 5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22" h="58">
                <a:moveTo>
                  <a:pt x="89" y="7"/>
                </a:moveTo>
                <a:lnTo>
                  <a:pt x="90" y="7"/>
                </a:lnTo>
                <a:lnTo>
                  <a:pt x="92" y="7"/>
                </a:lnTo>
                <a:lnTo>
                  <a:pt x="95" y="7"/>
                </a:lnTo>
                <a:lnTo>
                  <a:pt x="98" y="7"/>
                </a:lnTo>
                <a:lnTo>
                  <a:pt x="102" y="9"/>
                </a:lnTo>
                <a:lnTo>
                  <a:pt x="105" y="10"/>
                </a:lnTo>
                <a:lnTo>
                  <a:pt x="110" y="11"/>
                </a:lnTo>
                <a:lnTo>
                  <a:pt x="111" y="13"/>
                </a:lnTo>
                <a:lnTo>
                  <a:pt x="114" y="14"/>
                </a:lnTo>
                <a:lnTo>
                  <a:pt x="117" y="17"/>
                </a:lnTo>
                <a:lnTo>
                  <a:pt x="119" y="20"/>
                </a:lnTo>
                <a:lnTo>
                  <a:pt x="120" y="23"/>
                </a:lnTo>
                <a:lnTo>
                  <a:pt x="122" y="26"/>
                </a:lnTo>
                <a:lnTo>
                  <a:pt x="120" y="30"/>
                </a:lnTo>
                <a:lnTo>
                  <a:pt x="119" y="35"/>
                </a:lnTo>
                <a:lnTo>
                  <a:pt x="117" y="37"/>
                </a:lnTo>
                <a:lnTo>
                  <a:pt x="116" y="38"/>
                </a:lnTo>
                <a:lnTo>
                  <a:pt x="113" y="41"/>
                </a:lnTo>
                <a:lnTo>
                  <a:pt x="110" y="43"/>
                </a:lnTo>
                <a:lnTo>
                  <a:pt x="107" y="44"/>
                </a:lnTo>
                <a:lnTo>
                  <a:pt x="104" y="47"/>
                </a:lnTo>
                <a:lnTo>
                  <a:pt x="99" y="48"/>
                </a:lnTo>
                <a:lnTo>
                  <a:pt x="96" y="50"/>
                </a:lnTo>
                <a:lnTo>
                  <a:pt x="92" y="51"/>
                </a:lnTo>
                <a:lnTo>
                  <a:pt x="87" y="52"/>
                </a:lnTo>
                <a:lnTo>
                  <a:pt x="83" y="54"/>
                </a:lnTo>
                <a:lnTo>
                  <a:pt x="78" y="55"/>
                </a:lnTo>
                <a:lnTo>
                  <a:pt x="74" y="55"/>
                </a:lnTo>
                <a:lnTo>
                  <a:pt x="69" y="57"/>
                </a:lnTo>
                <a:lnTo>
                  <a:pt x="63" y="57"/>
                </a:lnTo>
                <a:lnTo>
                  <a:pt x="58" y="58"/>
                </a:lnTo>
                <a:lnTo>
                  <a:pt x="54" y="57"/>
                </a:lnTo>
                <a:lnTo>
                  <a:pt x="49" y="57"/>
                </a:lnTo>
                <a:lnTo>
                  <a:pt x="43" y="57"/>
                </a:lnTo>
                <a:lnTo>
                  <a:pt x="39" y="57"/>
                </a:lnTo>
                <a:lnTo>
                  <a:pt x="34" y="55"/>
                </a:lnTo>
                <a:lnTo>
                  <a:pt x="30" y="55"/>
                </a:lnTo>
                <a:lnTo>
                  <a:pt x="25" y="54"/>
                </a:lnTo>
                <a:lnTo>
                  <a:pt x="22" y="54"/>
                </a:lnTo>
                <a:lnTo>
                  <a:pt x="18" y="51"/>
                </a:lnTo>
                <a:lnTo>
                  <a:pt x="15" y="50"/>
                </a:lnTo>
                <a:lnTo>
                  <a:pt x="12" y="48"/>
                </a:lnTo>
                <a:lnTo>
                  <a:pt x="9" y="47"/>
                </a:lnTo>
                <a:lnTo>
                  <a:pt x="6" y="44"/>
                </a:lnTo>
                <a:lnTo>
                  <a:pt x="4" y="41"/>
                </a:lnTo>
                <a:lnTo>
                  <a:pt x="3" y="38"/>
                </a:lnTo>
                <a:lnTo>
                  <a:pt x="1" y="35"/>
                </a:lnTo>
                <a:lnTo>
                  <a:pt x="0" y="33"/>
                </a:lnTo>
                <a:lnTo>
                  <a:pt x="0" y="30"/>
                </a:lnTo>
                <a:lnTo>
                  <a:pt x="0" y="27"/>
                </a:lnTo>
                <a:lnTo>
                  <a:pt x="1" y="24"/>
                </a:lnTo>
                <a:lnTo>
                  <a:pt x="3" y="19"/>
                </a:lnTo>
                <a:lnTo>
                  <a:pt x="6" y="16"/>
                </a:lnTo>
                <a:lnTo>
                  <a:pt x="7" y="11"/>
                </a:lnTo>
                <a:lnTo>
                  <a:pt x="12" y="9"/>
                </a:lnTo>
                <a:lnTo>
                  <a:pt x="16" y="6"/>
                </a:lnTo>
                <a:lnTo>
                  <a:pt x="22" y="4"/>
                </a:lnTo>
                <a:lnTo>
                  <a:pt x="27" y="3"/>
                </a:lnTo>
                <a:lnTo>
                  <a:pt x="31" y="2"/>
                </a:lnTo>
                <a:lnTo>
                  <a:pt x="36" y="0"/>
                </a:lnTo>
                <a:lnTo>
                  <a:pt x="40" y="0"/>
                </a:lnTo>
                <a:lnTo>
                  <a:pt x="43" y="0"/>
                </a:lnTo>
                <a:lnTo>
                  <a:pt x="46" y="0"/>
                </a:lnTo>
                <a:lnTo>
                  <a:pt x="49" y="0"/>
                </a:lnTo>
                <a:lnTo>
                  <a:pt x="70" y="0"/>
                </a:lnTo>
                <a:lnTo>
                  <a:pt x="89" y="7"/>
                </a:lnTo>
                <a:close/>
              </a:path>
            </a:pathLst>
          </a:custGeom>
          <a:solidFill>
            <a:srgbClr val="8A99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9220" name="Freeform 4"/>
          <p:cNvSpPr>
            <a:spLocks/>
          </p:cNvSpPr>
          <p:nvPr/>
        </p:nvSpPr>
        <p:spPr bwMode="auto">
          <a:xfrm rot="757679">
            <a:off x="3198813" y="900114"/>
            <a:ext cx="398462" cy="268287"/>
          </a:xfrm>
          <a:custGeom>
            <a:avLst/>
            <a:gdLst>
              <a:gd name="T0" fmla="*/ 0 w 159"/>
              <a:gd name="T1" fmla="*/ 86910 h 71"/>
              <a:gd name="T2" fmla="*/ 10024 w 159"/>
              <a:gd name="T3" fmla="*/ 90689 h 71"/>
              <a:gd name="T4" fmla="*/ 17542 w 159"/>
              <a:gd name="T5" fmla="*/ 98246 h 71"/>
              <a:gd name="T6" fmla="*/ 32579 w 159"/>
              <a:gd name="T7" fmla="*/ 109582 h 71"/>
              <a:gd name="T8" fmla="*/ 47615 w 159"/>
              <a:gd name="T9" fmla="*/ 113361 h 71"/>
              <a:gd name="T10" fmla="*/ 70169 w 159"/>
              <a:gd name="T11" fmla="*/ 120918 h 71"/>
              <a:gd name="T12" fmla="*/ 92724 w 159"/>
              <a:gd name="T13" fmla="*/ 124697 h 71"/>
              <a:gd name="T14" fmla="*/ 115278 w 159"/>
              <a:gd name="T15" fmla="*/ 128475 h 71"/>
              <a:gd name="T16" fmla="*/ 135327 w 159"/>
              <a:gd name="T17" fmla="*/ 128475 h 71"/>
              <a:gd name="T18" fmla="*/ 150363 w 159"/>
              <a:gd name="T19" fmla="*/ 128475 h 71"/>
              <a:gd name="T20" fmla="*/ 165399 w 159"/>
              <a:gd name="T21" fmla="*/ 128475 h 71"/>
              <a:gd name="T22" fmla="*/ 180436 w 159"/>
              <a:gd name="T23" fmla="*/ 124697 h 71"/>
              <a:gd name="T24" fmla="*/ 190460 w 159"/>
              <a:gd name="T25" fmla="*/ 124697 h 71"/>
              <a:gd name="T26" fmla="*/ 210508 w 159"/>
              <a:gd name="T27" fmla="*/ 120918 h 71"/>
              <a:gd name="T28" fmla="*/ 225545 w 159"/>
              <a:gd name="T29" fmla="*/ 120918 h 71"/>
              <a:gd name="T30" fmla="*/ 240581 w 159"/>
              <a:gd name="T31" fmla="*/ 109582 h 71"/>
              <a:gd name="T32" fmla="*/ 260629 w 159"/>
              <a:gd name="T33" fmla="*/ 102025 h 71"/>
              <a:gd name="T34" fmla="*/ 275666 w 159"/>
              <a:gd name="T35" fmla="*/ 90689 h 71"/>
              <a:gd name="T36" fmla="*/ 293208 w 159"/>
              <a:gd name="T37" fmla="*/ 86910 h 71"/>
              <a:gd name="T38" fmla="*/ 313256 w 159"/>
              <a:gd name="T39" fmla="*/ 71795 h 71"/>
              <a:gd name="T40" fmla="*/ 328293 w 159"/>
              <a:gd name="T41" fmla="*/ 60459 h 71"/>
              <a:gd name="T42" fmla="*/ 345835 w 159"/>
              <a:gd name="T43" fmla="*/ 45344 h 71"/>
              <a:gd name="T44" fmla="*/ 398462 w 159"/>
              <a:gd name="T45" fmla="*/ 0 h 71"/>
              <a:gd name="T46" fmla="*/ 395956 w 159"/>
              <a:gd name="T47" fmla="*/ 120918 h 71"/>
              <a:gd name="T48" fmla="*/ 383426 w 159"/>
              <a:gd name="T49" fmla="*/ 128475 h 71"/>
              <a:gd name="T50" fmla="*/ 368389 w 159"/>
              <a:gd name="T51" fmla="*/ 139812 h 71"/>
              <a:gd name="T52" fmla="*/ 353353 w 159"/>
              <a:gd name="T53" fmla="*/ 154926 h 71"/>
              <a:gd name="T54" fmla="*/ 335811 w 159"/>
              <a:gd name="T55" fmla="*/ 177598 h 71"/>
              <a:gd name="T56" fmla="*/ 313256 w 159"/>
              <a:gd name="T57" fmla="*/ 192713 h 71"/>
              <a:gd name="T58" fmla="*/ 290702 w 159"/>
              <a:gd name="T59" fmla="*/ 215385 h 71"/>
              <a:gd name="T60" fmla="*/ 270653 w 159"/>
              <a:gd name="T61" fmla="*/ 226721 h 71"/>
              <a:gd name="T62" fmla="*/ 255617 w 159"/>
              <a:gd name="T63" fmla="*/ 238057 h 71"/>
              <a:gd name="T64" fmla="*/ 240581 w 159"/>
              <a:gd name="T65" fmla="*/ 241836 h 71"/>
              <a:gd name="T66" fmla="*/ 225545 w 159"/>
              <a:gd name="T67" fmla="*/ 245615 h 71"/>
              <a:gd name="T68" fmla="*/ 210508 w 159"/>
              <a:gd name="T69" fmla="*/ 256951 h 71"/>
              <a:gd name="T70" fmla="*/ 195472 w 159"/>
              <a:gd name="T71" fmla="*/ 256951 h 71"/>
              <a:gd name="T72" fmla="*/ 180436 w 159"/>
              <a:gd name="T73" fmla="*/ 264508 h 71"/>
              <a:gd name="T74" fmla="*/ 160387 w 159"/>
              <a:gd name="T75" fmla="*/ 268287 h 71"/>
              <a:gd name="T76" fmla="*/ 145351 w 159"/>
              <a:gd name="T77" fmla="*/ 268287 h 71"/>
              <a:gd name="T78" fmla="*/ 130315 w 159"/>
              <a:gd name="T79" fmla="*/ 268287 h 71"/>
              <a:gd name="T80" fmla="*/ 112772 w 159"/>
              <a:gd name="T81" fmla="*/ 268287 h 71"/>
              <a:gd name="T82" fmla="*/ 97736 w 159"/>
              <a:gd name="T83" fmla="*/ 264508 h 71"/>
              <a:gd name="T84" fmla="*/ 77688 w 159"/>
              <a:gd name="T85" fmla="*/ 256951 h 71"/>
              <a:gd name="T86" fmla="*/ 62651 w 159"/>
              <a:gd name="T87" fmla="*/ 253172 h 71"/>
              <a:gd name="T88" fmla="*/ 45109 w 159"/>
              <a:gd name="T89" fmla="*/ 245615 h 71"/>
              <a:gd name="T90" fmla="*/ 25061 w 159"/>
              <a:gd name="T91" fmla="*/ 238057 h 71"/>
              <a:gd name="T92" fmla="*/ 0 w 159"/>
              <a:gd name="T93" fmla="*/ 86910 h 7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59" h="71">
                <a:moveTo>
                  <a:pt x="0" y="23"/>
                </a:moveTo>
                <a:lnTo>
                  <a:pt x="0" y="23"/>
                </a:lnTo>
                <a:lnTo>
                  <a:pt x="3" y="24"/>
                </a:lnTo>
                <a:lnTo>
                  <a:pt x="4" y="24"/>
                </a:lnTo>
                <a:lnTo>
                  <a:pt x="6" y="26"/>
                </a:lnTo>
                <a:lnTo>
                  <a:pt x="7" y="26"/>
                </a:lnTo>
                <a:lnTo>
                  <a:pt x="10" y="27"/>
                </a:lnTo>
                <a:lnTo>
                  <a:pt x="13" y="29"/>
                </a:lnTo>
                <a:lnTo>
                  <a:pt x="16" y="29"/>
                </a:lnTo>
                <a:lnTo>
                  <a:pt x="19" y="30"/>
                </a:lnTo>
                <a:lnTo>
                  <a:pt x="24" y="32"/>
                </a:lnTo>
                <a:lnTo>
                  <a:pt x="28" y="32"/>
                </a:lnTo>
                <a:lnTo>
                  <a:pt x="33" y="33"/>
                </a:lnTo>
                <a:lnTo>
                  <a:pt x="37" y="33"/>
                </a:lnTo>
                <a:lnTo>
                  <a:pt x="42" y="34"/>
                </a:lnTo>
                <a:lnTo>
                  <a:pt x="46" y="34"/>
                </a:lnTo>
                <a:lnTo>
                  <a:pt x="52" y="34"/>
                </a:lnTo>
                <a:lnTo>
                  <a:pt x="54" y="34"/>
                </a:lnTo>
                <a:lnTo>
                  <a:pt x="57" y="34"/>
                </a:lnTo>
                <a:lnTo>
                  <a:pt x="60" y="34"/>
                </a:lnTo>
                <a:lnTo>
                  <a:pt x="63" y="34"/>
                </a:lnTo>
                <a:lnTo>
                  <a:pt x="66" y="34"/>
                </a:lnTo>
                <a:lnTo>
                  <a:pt x="69" y="33"/>
                </a:lnTo>
                <a:lnTo>
                  <a:pt x="72" y="33"/>
                </a:lnTo>
                <a:lnTo>
                  <a:pt x="73" y="33"/>
                </a:lnTo>
                <a:lnTo>
                  <a:pt x="76" y="33"/>
                </a:lnTo>
                <a:lnTo>
                  <a:pt x="81" y="33"/>
                </a:lnTo>
                <a:lnTo>
                  <a:pt x="84" y="32"/>
                </a:lnTo>
                <a:lnTo>
                  <a:pt x="87" y="32"/>
                </a:lnTo>
                <a:lnTo>
                  <a:pt x="90" y="32"/>
                </a:lnTo>
                <a:lnTo>
                  <a:pt x="93" y="30"/>
                </a:lnTo>
                <a:lnTo>
                  <a:pt x="96" y="29"/>
                </a:lnTo>
                <a:lnTo>
                  <a:pt x="101" y="29"/>
                </a:lnTo>
                <a:lnTo>
                  <a:pt x="104" y="27"/>
                </a:lnTo>
                <a:lnTo>
                  <a:pt x="107" y="26"/>
                </a:lnTo>
                <a:lnTo>
                  <a:pt x="110" y="24"/>
                </a:lnTo>
                <a:lnTo>
                  <a:pt x="114" y="24"/>
                </a:lnTo>
                <a:lnTo>
                  <a:pt x="117" y="23"/>
                </a:lnTo>
                <a:lnTo>
                  <a:pt x="122" y="22"/>
                </a:lnTo>
                <a:lnTo>
                  <a:pt x="125" y="19"/>
                </a:lnTo>
                <a:lnTo>
                  <a:pt x="128" y="17"/>
                </a:lnTo>
                <a:lnTo>
                  <a:pt x="131" y="16"/>
                </a:lnTo>
                <a:lnTo>
                  <a:pt x="135" y="15"/>
                </a:lnTo>
                <a:lnTo>
                  <a:pt x="138" y="12"/>
                </a:lnTo>
                <a:lnTo>
                  <a:pt x="143" y="10"/>
                </a:lnTo>
                <a:lnTo>
                  <a:pt x="159" y="0"/>
                </a:lnTo>
                <a:lnTo>
                  <a:pt x="159" y="30"/>
                </a:lnTo>
                <a:lnTo>
                  <a:pt x="158" y="32"/>
                </a:lnTo>
                <a:lnTo>
                  <a:pt x="155" y="33"/>
                </a:lnTo>
                <a:lnTo>
                  <a:pt x="153" y="34"/>
                </a:lnTo>
                <a:lnTo>
                  <a:pt x="150" y="36"/>
                </a:lnTo>
                <a:lnTo>
                  <a:pt x="147" y="37"/>
                </a:lnTo>
                <a:lnTo>
                  <a:pt x="146" y="40"/>
                </a:lnTo>
                <a:lnTo>
                  <a:pt x="141" y="41"/>
                </a:lnTo>
                <a:lnTo>
                  <a:pt x="138" y="44"/>
                </a:lnTo>
                <a:lnTo>
                  <a:pt x="134" y="47"/>
                </a:lnTo>
                <a:lnTo>
                  <a:pt x="131" y="50"/>
                </a:lnTo>
                <a:lnTo>
                  <a:pt x="125" y="51"/>
                </a:lnTo>
                <a:lnTo>
                  <a:pt x="122" y="54"/>
                </a:lnTo>
                <a:lnTo>
                  <a:pt x="116" y="57"/>
                </a:lnTo>
                <a:lnTo>
                  <a:pt x="111" y="60"/>
                </a:lnTo>
                <a:lnTo>
                  <a:pt x="108" y="60"/>
                </a:lnTo>
                <a:lnTo>
                  <a:pt x="105" y="61"/>
                </a:lnTo>
                <a:lnTo>
                  <a:pt x="102" y="63"/>
                </a:lnTo>
                <a:lnTo>
                  <a:pt x="99" y="63"/>
                </a:lnTo>
                <a:lnTo>
                  <a:pt x="96" y="64"/>
                </a:lnTo>
                <a:lnTo>
                  <a:pt x="93" y="65"/>
                </a:lnTo>
                <a:lnTo>
                  <a:pt x="90" y="65"/>
                </a:lnTo>
                <a:lnTo>
                  <a:pt x="87" y="67"/>
                </a:lnTo>
                <a:lnTo>
                  <a:pt x="84" y="68"/>
                </a:lnTo>
                <a:lnTo>
                  <a:pt x="81" y="68"/>
                </a:lnTo>
                <a:lnTo>
                  <a:pt x="78" y="68"/>
                </a:lnTo>
                <a:lnTo>
                  <a:pt x="75" y="70"/>
                </a:lnTo>
                <a:lnTo>
                  <a:pt x="72" y="70"/>
                </a:lnTo>
                <a:lnTo>
                  <a:pt x="69" y="71"/>
                </a:lnTo>
                <a:lnTo>
                  <a:pt x="64" y="71"/>
                </a:lnTo>
                <a:lnTo>
                  <a:pt x="63" y="71"/>
                </a:lnTo>
                <a:lnTo>
                  <a:pt x="58" y="71"/>
                </a:lnTo>
                <a:lnTo>
                  <a:pt x="55" y="71"/>
                </a:lnTo>
                <a:lnTo>
                  <a:pt x="52" y="71"/>
                </a:lnTo>
                <a:lnTo>
                  <a:pt x="49" y="71"/>
                </a:lnTo>
                <a:lnTo>
                  <a:pt x="45" y="71"/>
                </a:lnTo>
                <a:lnTo>
                  <a:pt x="42" y="71"/>
                </a:lnTo>
                <a:lnTo>
                  <a:pt x="39" y="70"/>
                </a:lnTo>
                <a:lnTo>
                  <a:pt x="36" y="70"/>
                </a:lnTo>
                <a:lnTo>
                  <a:pt x="31" y="68"/>
                </a:lnTo>
                <a:lnTo>
                  <a:pt x="28" y="68"/>
                </a:lnTo>
                <a:lnTo>
                  <a:pt x="25" y="67"/>
                </a:lnTo>
                <a:lnTo>
                  <a:pt x="21" y="67"/>
                </a:lnTo>
                <a:lnTo>
                  <a:pt x="18" y="65"/>
                </a:lnTo>
                <a:lnTo>
                  <a:pt x="15" y="64"/>
                </a:lnTo>
                <a:lnTo>
                  <a:pt x="10" y="63"/>
                </a:lnTo>
                <a:lnTo>
                  <a:pt x="7" y="61"/>
                </a:lnTo>
                <a:lnTo>
                  <a:pt x="0" y="23"/>
                </a:lnTo>
                <a:close/>
              </a:path>
            </a:pathLst>
          </a:custGeom>
          <a:solidFill>
            <a:srgbClr val="C2D6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9221" name="Freeform 5"/>
          <p:cNvSpPr>
            <a:spLocks/>
          </p:cNvSpPr>
          <p:nvPr/>
        </p:nvSpPr>
        <p:spPr bwMode="auto">
          <a:xfrm rot="757679">
            <a:off x="3154363" y="1179514"/>
            <a:ext cx="373062" cy="1093787"/>
          </a:xfrm>
          <a:custGeom>
            <a:avLst/>
            <a:gdLst>
              <a:gd name="T0" fmla="*/ 239215 w 131"/>
              <a:gd name="T1" fmla="*/ 1082304 h 381"/>
              <a:gd name="T2" fmla="*/ 0 w 131"/>
              <a:gd name="T3" fmla="*/ 11483 h 381"/>
              <a:gd name="T4" fmla="*/ 119608 w 131"/>
              <a:gd name="T5" fmla="*/ 0 h 381"/>
              <a:gd name="T6" fmla="*/ 373062 w 131"/>
              <a:gd name="T7" fmla="*/ 1050725 h 381"/>
              <a:gd name="T8" fmla="*/ 373062 w 131"/>
              <a:gd name="T9" fmla="*/ 1050725 h 381"/>
              <a:gd name="T10" fmla="*/ 367366 w 131"/>
              <a:gd name="T11" fmla="*/ 1053595 h 381"/>
              <a:gd name="T12" fmla="*/ 364519 w 131"/>
              <a:gd name="T13" fmla="*/ 1062208 h 381"/>
              <a:gd name="T14" fmla="*/ 355975 w 131"/>
              <a:gd name="T15" fmla="*/ 1070820 h 381"/>
              <a:gd name="T16" fmla="*/ 350280 w 131"/>
              <a:gd name="T17" fmla="*/ 1070820 h 381"/>
              <a:gd name="T18" fmla="*/ 341736 w 131"/>
              <a:gd name="T19" fmla="*/ 1073691 h 381"/>
              <a:gd name="T20" fmla="*/ 338888 w 131"/>
              <a:gd name="T21" fmla="*/ 1076562 h 381"/>
              <a:gd name="T22" fmla="*/ 330345 w 131"/>
              <a:gd name="T23" fmla="*/ 1082304 h 381"/>
              <a:gd name="T24" fmla="*/ 321802 w 131"/>
              <a:gd name="T25" fmla="*/ 1085175 h 381"/>
              <a:gd name="T26" fmla="*/ 313258 w 131"/>
              <a:gd name="T27" fmla="*/ 1090916 h 381"/>
              <a:gd name="T28" fmla="*/ 299019 w 131"/>
              <a:gd name="T29" fmla="*/ 1090916 h 381"/>
              <a:gd name="T30" fmla="*/ 290476 w 131"/>
              <a:gd name="T31" fmla="*/ 1093787 h 381"/>
              <a:gd name="T32" fmla="*/ 239215 w 131"/>
              <a:gd name="T33" fmla="*/ 1082304 h 381"/>
              <a:gd name="T34" fmla="*/ 239215 w 131"/>
              <a:gd name="T35" fmla="*/ 1082304 h 3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1" h="381">
                <a:moveTo>
                  <a:pt x="84" y="377"/>
                </a:moveTo>
                <a:lnTo>
                  <a:pt x="0" y="4"/>
                </a:lnTo>
                <a:lnTo>
                  <a:pt x="42" y="0"/>
                </a:lnTo>
                <a:lnTo>
                  <a:pt x="131" y="366"/>
                </a:lnTo>
                <a:lnTo>
                  <a:pt x="129" y="367"/>
                </a:lnTo>
                <a:lnTo>
                  <a:pt x="128" y="370"/>
                </a:lnTo>
                <a:lnTo>
                  <a:pt x="125" y="373"/>
                </a:lnTo>
                <a:lnTo>
                  <a:pt x="123" y="373"/>
                </a:lnTo>
                <a:lnTo>
                  <a:pt x="120" y="374"/>
                </a:lnTo>
                <a:lnTo>
                  <a:pt x="119" y="375"/>
                </a:lnTo>
                <a:lnTo>
                  <a:pt x="116" y="377"/>
                </a:lnTo>
                <a:lnTo>
                  <a:pt x="113" y="378"/>
                </a:lnTo>
                <a:lnTo>
                  <a:pt x="110" y="380"/>
                </a:lnTo>
                <a:lnTo>
                  <a:pt x="105" y="380"/>
                </a:lnTo>
                <a:lnTo>
                  <a:pt x="102" y="381"/>
                </a:lnTo>
                <a:lnTo>
                  <a:pt x="84" y="377"/>
                </a:lnTo>
                <a:close/>
              </a:path>
            </a:pathLst>
          </a:custGeom>
          <a:solidFill>
            <a:srgbClr val="8A99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9222" name="Freeform 6"/>
          <p:cNvSpPr>
            <a:spLocks/>
          </p:cNvSpPr>
          <p:nvPr/>
        </p:nvSpPr>
        <p:spPr bwMode="auto">
          <a:xfrm rot="757679">
            <a:off x="3187701" y="1222376"/>
            <a:ext cx="296863" cy="1090613"/>
          </a:xfrm>
          <a:custGeom>
            <a:avLst/>
            <a:gdLst>
              <a:gd name="T0" fmla="*/ 231211 w 104"/>
              <a:gd name="T1" fmla="*/ 1079133 h 380"/>
              <a:gd name="T2" fmla="*/ 0 w 104"/>
              <a:gd name="T3" fmla="*/ 0 h 380"/>
              <a:gd name="T4" fmla="*/ 68507 w 104"/>
              <a:gd name="T5" fmla="*/ 5740 h 380"/>
              <a:gd name="T6" fmla="*/ 296863 w 104"/>
              <a:gd name="T7" fmla="*/ 1090613 h 380"/>
              <a:gd name="T8" fmla="*/ 231211 w 104"/>
              <a:gd name="T9" fmla="*/ 1079133 h 380"/>
              <a:gd name="T10" fmla="*/ 231211 w 104"/>
              <a:gd name="T11" fmla="*/ 1079133 h 3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 h="380">
                <a:moveTo>
                  <a:pt x="81" y="376"/>
                </a:moveTo>
                <a:lnTo>
                  <a:pt x="0" y="0"/>
                </a:lnTo>
                <a:lnTo>
                  <a:pt x="24" y="2"/>
                </a:lnTo>
                <a:lnTo>
                  <a:pt x="104" y="380"/>
                </a:lnTo>
                <a:lnTo>
                  <a:pt x="81" y="376"/>
                </a:lnTo>
                <a:close/>
              </a:path>
            </a:pathLst>
          </a:custGeom>
          <a:solidFill>
            <a:srgbClr val="4047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9223" name="Freeform 7"/>
          <p:cNvSpPr>
            <a:spLocks/>
          </p:cNvSpPr>
          <p:nvPr/>
        </p:nvSpPr>
        <p:spPr bwMode="auto">
          <a:xfrm rot="757679">
            <a:off x="3324226" y="1227138"/>
            <a:ext cx="282575" cy="1077912"/>
          </a:xfrm>
          <a:custGeom>
            <a:avLst/>
            <a:gdLst>
              <a:gd name="T0" fmla="*/ 234052 w 99"/>
              <a:gd name="T1" fmla="*/ 1077912 h 376"/>
              <a:gd name="T2" fmla="*/ 0 w 99"/>
              <a:gd name="T3" fmla="*/ 22934 h 376"/>
              <a:gd name="T4" fmla="*/ 42814 w 99"/>
              <a:gd name="T5" fmla="*/ 0 h 376"/>
              <a:gd name="T6" fmla="*/ 282575 w 99"/>
              <a:gd name="T7" fmla="*/ 1060711 h 376"/>
              <a:gd name="T8" fmla="*/ 234052 w 99"/>
              <a:gd name="T9" fmla="*/ 1077912 h 376"/>
              <a:gd name="T10" fmla="*/ 234052 w 99"/>
              <a:gd name="T11" fmla="*/ 1077912 h 3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9" h="376">
                <a:moveTo>
                  <a:pt x="82" y="376"/>
                </a:moveTo>
                <a:lnTo>
                  <a:pt x="0" y="8"/>
                </a:lnTo>
                <a:lnTo>
                  <a:pt x="15" y="0"/>
                </a:lnTo>
                <a:lnTo>
                  <a:pt x="99" y="370"/>
                </a:lnTo>
                <a:lnTo>
                  <a:pt x="82" y="376"/>
                </a:lnTo>
                <a:close/>
              </a:path>
            </a:pathLst>
          </a:custGeom>
          <a:solidFill>
            <a:srgbClr val="525C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9224" name="Freeform 8"/>
          <p:cNvSpPr>
            <a:spLocks/>
          </p:cNvSpPr>
          <p:nvPr/>
        </p:nvSpPr>
        <p:spPr bwMode="auto">
          <a:xfrm rot="757679">
            <a:off x="3190876" y="954089"/>
            <a:ext cx="498475" cy="244475"/>
          </a:xfrm>
          <a:custGeom>
            <a:avLst/>
            <a:gdLst>
              <a:gd name="T0" fmla="*/ 347508 w 175"/>
              <a:gd name="T1" fmla="*/ 77657 h 85"/>
              <a:gd name="T2" fmla="*/ 321872 w 175"/>
              <a:gd name="T3" fmla="*/ 66152 h 85"/>
              <a:gd name="T4" fmla="*/ 279146 w 175"/>
              <a:gd name="T5" fmla="*/ 57524 h 85"/>
              <a:gd name="T6" fmla="*/ 253510 w 175"/>
              <a:gd name="T7" fmla="*/ 54647 h 85"/>
              <a:gd name="T8" fmla="*/ 227874 w 175"/>
              <a:gd name="T9" fmla="*/ 54647 h 85"/>
              <a:gd name="T10" fmla="*/ 196542 w 175"/>
              <a:gd name="T11" fmla="*/ 57524 h 85"/>
              <a:gd name="T12" fmla="*/ 170906 w 175"/>
              <a:gd name="T13" fmla="*/ 66152 h 85"/>
              <a:gd name="T14" fmla="*/ 150967 w 175"/>
              <a:gd name="T15" fmla="*/ 83409 h 85"/>
              <a:gd name="T16" fmla="*/ 128179 w 175"/>
              <a:gd name="T17" fmla="*/ 103542 h 85"/>
              <a:gd name="T18" fmla="*/ 119634 w 175"/>
              <a:gd name="T19" fmla="*/ 126552 h 85"/>
              <a:gd name="T20" fmla="*/ 136725 w 175"/>
              <a:gd name="T21" fmla="*/ 143809 h 85"/>
              <a:gd name="T22" fmla="*/ 159512 w 175"/>
              <a:gd name="T23" fmla="*/ 152437 h 85"/>
              <a:gd name="T24" fmla="*/ 193693 w 175"/>
              <a:gd name="T25" fmla="*/ 158190 h 85"/>
              <a:gd name="T26" fmla="*/ 227874 w 175"/>
              <a:gd name="T27" fmla="*/ 158190 h 85"/>
              <a:gd name="T28" fmla="*/ 267752 w 175"/>
              <a:gd name="T29" fmla="*/ 155314 h 85"/>
              <a:gd name="T30" fmla="*/ 310479 w 175"/>
              <a:gd name="T31" fmla="*/ 152437 h 85"/>
              <a:gd name="T32" fmla="*/ 353205 w 175"/>
              <a:gd name="T33" fmla="*/ 138056 h 85"/>
              <a:gd name="T34" fmla="*/ 395932 w 175"/>
              <a:gd name="T35" fmla="*/ 123676 h 85"/>
              <a:gd name="T36" fmla="*/ 498475 w 175"/>
              <a:gd name="T37" fmla="*/ 86285 h 85"/>
              <a:gd name="T38" fmla="*/ 492778 w 175"/>
              <a:gd name="T39" fmla="*/ 106419 h 85"/>
              <a:gd name="T40" fmla="*/ 472839 w 175"/>
              <a:gd name="T41" fmla="*/ 135180 h 85"/>
              <a:gd name="T42" fmla="*/ 450052 w 175"/>
              <a:gd name="T43" fmla="*/ 155314 h 85"/>
              <a:gd name="T44" fmla="*/ 421567 w 175"/>
              <a:gd name="T45" fmla="*/ 175447 h 85"/>
              <a:gd name="T46" fmla="*/ 381689 w 175"/>
              <a:gd name="T47" fmla="*/ 195580 h 85"/>
              <a:gd name="T48" fmla="*/ 361750 w 175"/>
              <a:gd name="T49" fmla="*/ 204209 h 85"/>
              <a:gd name="T50" fmla="*/ 336115 w 175"/>
              <a:gd name="T51" fmla="*/ 212837 h 85"/>
              <a:gd name="T52" fmla="*/ 304782 w 175"/>
              <a:gd name="T53" fmla="*/ 221466 h 85"/>
              <a:gd name="T54" fmla="*/ 276298 w 175"/>
              <a:gd name="T55" fmla="*/ 230094 h 85"/>
              <a:gd name="T56" fmla="*/ 250662 w 175"/>
              <a:gd name="T57" fmla="*/ 235846 h 85"/>
              <a:gd name="T58" fmla="*/ 219329 w 175"/>
              <a:gd name="T59" fmla="*/ 241599 h 85"/>
              <a:gd name="T60" fmla="*/ 193693 w 175"/>
              <a:gd name="T61" fmla="*/ 241599 h 85"/>
              <a:gd name="T62" fmla="*/ 170906 w 175"/>
              <a:gd name="T63" fmla="*/ 244475 h 85"/>
              <a:gd name="T64" fmla="*/ 145270 w 175"/>
              <a:gd name="T65" fmla="*/ 241599 h 85"/>
              <a:gd name="T66" fmla="*/ 111089 w 175"/>
              <a:gd name="T67" fmla="*/ 235846 h 85"/>
              <a:gd name="T68" fmla="*/ 74059 w 175"/>
              <a:gd name="T69" fmla="*/ 224342 h 85"/>
              <a:gd name="T70" fmla="*/ 42726 w 175"/>
              <a:gd name="T71" fmla="*/ 207085 h 85"/>
              <a:gd name="T72" fmla="*/ 17091 w 175"/>
              <a:gd name="T73" fmla="*/ 186951 h 85"/>
              <a:gd name="T74" fmla="*/ 5697 w 175"/>
              <a:gd name="T75" fmla="*/ 163942 h 85"/>
              <a:gd name="T76" fmla="*/ 0 w 175"/>
              <a:gd name="T77" fmla="*/ 138056 h 85"/>
              <a:gd name="T78" fmla="*/ 5697 w 175"/>
              <a:gd name="T79" fmla="*/ 112171 h 85"/>
              <a:gd name="T80" fmla="*/ 17091 w 175"/>
              <a:gd name="T81" fmla="*/ 83409 h 85"/>
              <a:gd name="T82" fmla="*/ 42726 w 175"/>
              <a:gd name="T83" fmla="*/ 57524 h 85"/>
              <a:gd name="T84" fmla="*/ 74059 w 175"/>
              <a:gd name="T85" fmla="*/ 37390 h 85"/>
              <a:gd name="T86" fmla="*/ 108240 w 175"/>
              <a:gd name="T87" fmla="*/ 25886 h 85"/>
              <a:gd name="T88" fmla="*/ 145270 w 175"/>
              <a:gd name="T89" fmla="*/ 14381 h 85"/>
              <a:gd name="T90" fmla="*/ 185148 w 175"/>
              <a:gd name="T91" fmla="*/ 8629 h 85"/>
              <a:gd name="T92" fmla="*/ 222177 w 175"/>
              <a:gd name="T93" fmla="*/ 0 h 85"/>
              <a:gd name="T94" fmla="*/ 259207 w 175"/>
              <a:gd name="T95" fmla="*/ 0 h 85"/>
              <a:gd name="T96" fmla="*/ 284843 w 175"/>
              <a:gd name="T97" fmla="*/ 0 h 85"/>
              <a:gd name="T98" fmla="*/ 304782 w 175"/>
              <a:gd name="T99" fmla="*/ 0 h 85"/>
              <a:gd name="T100" fmla="*/ 321872 w 175"/>
              <a:gd name="T101" fmla="*/ 0 h 85"/>
              <a:gd name="T102" fmla="*/ 353205 w 175"/>
              <a:gd name="T103" fmla="*/ 8629 h 85"/>
              <a:gd name="T104" fmla="*/ 387386 w 175"/>
              <a:gd name="T105" fmla="*/ 14381 h 85"/>
              <a:gd name="T106" fmla="*/ 415871 w 175"/>
              <a:gd name="T107" fmla="*/ 25886 h 85"/>
              <a:gd name="T108" fmla="*/ 441506 w 175"/>
              <a:gd name="T109" fmla="*/ 43143 h 85"/>
              <a:gd name="T110" fmla="*/ 356054 w 175"/>
              <a:gd name="T111" fmla="*/ 83409 h 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75" h="85">
                <a:moveTo>
                  <a:pt x="125" y="29"/>
                </a:moveTo>
                <a:lnTo>
                  <a:pt x="124" y="29"/>
                </a:lnTo>
                <a:lnTo>
                  <a:pt x="122" y="27"/>
                </a:lnTo>
                <a:lnTo>
                  <a:pt x="121" y="26"/>
                </a:lnTo>
                <a:lnTo>
                  <a:pt x="118" y="24"/>
                </a:lnTo>
                <a:lnTo>
                  <a:pt x="113" y="23"/>
                </a:lnTo>
                <a:lnTo>
                  <a:pt x="109" y="22"/>
                </a:lnTo>
                <a:lnTo>
                  <a:pt x="103" y="22"/>
                </a:lnTo>
                <a:lnTo>
                  <a:pt x="98" y="20"/>
                </a:lnTo>
                <a:lnTo>
                  <a:pt x="95" y="19"/>
                </a:lnTo>
                <a:lnTo>
                  <a:pt x="92" y="19"/>
                </a:lnTo>
                <a:lnTo>
                  <a:pt x="89" y="19"/>
                </a:lnTo>
                <a:lnTo>
                  <a:pt x="86" y="19"/>
                </a:lnTo>
                <a:lnTo>
                  <a:pt x="83" y="19"/>
                </a:lnTo>
                <a:lnTo>
                  <a:pt x="80" y="19"/>
                </a:lnTo>
                <a:lnTo>
                  <a:pt x="75" y="19"/>
                </a:lnTo>
                <a:lnTo>
                  <a:pt x="72" y="20"/>
                </a:lnTo>
                <a:lnTo>
                  <a:pt x="69" y="20"/>
                </a:lnTo>
                <a:lnTo>
                  <a:pt x="66" y="22"/>
                </a:lnTo>
                <a:lnTo>
                  <a:pt x="63" y="22"/>
                </a:lnTo>
                <a:lnTo>
                  <a:pt x="60" y="23"/>
                </a:lnTo>
                <a:lnTo>
                  <a:pt x="57" y="24"/>
                </a:lnTo>
                <a:lnTo>
                  <a:pt x="54" y="27"/>
                </a:lnTo>
                <a:lnTo>
                  <a:pt x="53" y="29"/>
                </a:lnTo>
                <a:lnTo>
                  <a:pt x="50" y="31"/>
                </a:lnTo>
                <a:lnTo>
                  <a:pt x="47" y="34"/>
                </a:lnTo>
                <a:lnTo>
                  <a:pt x="45" y="36"/>
                </a:lnTo>
                <a:lnTo>
                  <a:pt x="44" y="39"/>
                </a:lnTo>
                <a:lnTo>
                  <a:pt x="42" y="41"/>
                </a:lnTo>
                <a:lnTo>
                  <a:pt x="42" y="44"/>
                </a:lnTo>
                <a:lnTo>
                  <a:pt x="45" y="47"/>
                </a:lnTo>
                <a:lnTo>
                  <a:pt x="47" y="48"/>
                </a:lnTo>
                <a:lnTo>
                  <a:pt x="48" y="50"/>
                </a:lnTo>
                <a:lnTo>
                  <a:pt x="51" y="51"/>
                </a:lnTo>
                <a:lnTo>
                  <a:pt x="53" y="53"/>
                </a:lnTo>
                <a:lnTo>
                  <a:pt x="56" y="53"/>
                </a:lnTo>
                <a:lnTo>
                  <a:pt x="60" y="54"/>
                </a:lnTo>
                <a:lnTo>
                  <a:pt x="63" y="54"/>
                </a:lnTo>
                <a:lnTo>
                  <a:pt x="68" y="55"/>
                </a:lnTo>
                <a:lnTo>
                  <a:pt x="71" y="55"/>
                </a:lnTo>
                <a:lnTo>
                  <a:pt x="75" y="55"/>
                </a:lnTo>
                <a:lnTo>
                  <a:pt x="80" y="55"/>
                </a:lnTo>
                <a:lnTo>
                  <a:pt x="85" y="55"/>
                </a:lnTo>
                <a:lnTo>
                  <a:pt x="89" y="54"/>
                </a:lnTo>
                <a:lnTo>
                  <a:pt x="94" y="54"/>
                </a:lnTo>
                <a:lnTo>
                  <a:pt x="98" y="54"/>
                </a:lnTo>
                <a:lnTo>
                  <a:pt x="104" y="54"/>
                </a:lnTo>
                <a:lnTo>
                  <a:pt x="109" y="53"/>
                </a:lnTo>
                <a:lnTo>
                  <a:pt x="115" y="51"/>
                </a:lnTo>
                <a:lnTo>
                  <a:pt x="119" y="50"/>
                </a:lnTo>
                <a:lnTo>
                  <a:pt x="124" y="48"/>
                </a:lnTo>
                <a:lnTo>
                  <a:pt x="130" y="47"/>
                </a:lnTo>
                <a:lnTo>
                  <a:pt x="134" y="46"/>
                </a:lnTo>
                <a:lnTo>
                  <a:pt x="139" y="43"/>
                </a:lnTo>
                <a:lnTo>
                  <a:pt x="143" y="41"/>
                </a:lnTo>
                <a:lnTo>
                  <a:pt x="175" y="29"/>
                </a:lnTo>
                <a:lnTo>
                  <a:pt x="175" y="30"/>
                </a:lnTo>
                <a:lnTo>
                  <a:pt x="175" y="33"/>
                </a:lnTo>
                <a:lnTo>
                  <a:pt x="173" y="34"/>
                </a:lnTo>
                <a:lnTo>
                  <a:pt x="173" y="37"/>
                </a:lnTo>
                <a:lnTo>
                  <a:pt x="172" y="40"/>
                </a:lnTo>
                <a:lnTo>
                  <a:pt x="170" y="44"/>
                </a:lnTo>
                <a:lnTo>
                  <a:pt x="166" y="47"/>
                </a:lnTo>
                <a:lnTo>
                  <a:pt x="163" y="51"/>
                </a:lnTo>
                <a:lnTo>
                  <a:pt x="160" y="53"/>
                </a:lnTo>
                <a:lnTo>
                  <a:pt x="158" y="54"/>
                </a:lnTo>
                <a:lnTo>
                  <a:pt x="154" y="57"/>
                </a:lnTo>
                <a:lnTo>
                  <a:pt x="152" y="60"/>
                </a:lnTo>
                <a:lnTo>
                  <a:pt x="148" y="61"/>
                </a:lnTo>
                <a:lnTo>
                  <a:pt x="143" y="64"/>
                </a:lnTo>
                <a:lnTo>
                  <a:pt x="139" y="65"/>
                </a:lnTo>
                <a:lnTo>
                  <a:pt x="134" y="68"/>
                </a:lnTo>
                <a:lnTo>
                  <a:pt x="131" y="68"/>
                </a:lnTo>
                <a:lnTo>
                  <a:pt x="130" y="70"/>
                </a:lnTo>
                <a:lnTo>
                  <a:pt x="127" y="71"/>
                </a:lnTo>
                <a:lnTo>
                  <a:pt x="124" y="72"/>
                </a:lnTo>
                <a:lnTo>
                  <a:pt x="121" y="72"/>
                </a:lnTo>
                <a:lnTo>
                  <a:pt x="118" y="74"/>
                </a:lnTo>
                <a:lnTo>
                  <a:pt x="115" y="75"/>
                </a:lnTo>
                <a:lnTo>
                  <a:pt x="112" y="77"/>
                </a:lnTo>
                <a:lnTo>
                  <a:pt x="107" y="77"/>
                </a:lnTo>
                <a:lnTo>
                  <a:pt x="104" y="78"/>
                </a:lnTo>
                <a:lnTo>
                  <a:pt x="100" y="80"/>
                </a:lnTo>
                <a:lnTo>
                  <a:pt x="97" y="80"/>
                </a:lnTo>
                <a:lnTo>
                  <a:pt x="94" y="81"/>
                </a:lnTo>
                <a:lnTo>
                  <a:pt x="91" y="81"/>
                </a:lnTo>
                <a:lnTo>
                  <a:pt x="88" y="82"/>
                </a:lnTo>
                <a:lnTo>
                  <a:pt x="85" y="82"/>
                </a:lnTo>
                <a:lnTo>
                  <a:pt x="81" y="82"/>
                </a:lnTo>
                <a:lnTo>
                  <a:pt x="77" y="84"/>
                </a:lnTo>
                <a:lnTo>
                  <a:pt x="74" y="84"/>
                </a:lnTo>
                <a:lnTo>
                  <a:pt x="71" y="84"/>
                </a:lnTo>
                <a:lnTo>
                  <a:pt x="68" y="84"/>
                </a:lnTo>
                <a:lnTo>
                  <a:pt x="65" y="84"/>
                </a:lnTo>
                <a:lnTo>
                  <a:pt x="63" y="84"/>
                </a:lnTo>
                <a:lnTo>
                  <a:pt x="60" y="85"/>
                </a:lnTo>
                <a:lnTo>
                  <a:pt x="57" y="84"/>
                </a:lnTo>
                <a:lnTo>
                  <a:pt x="54" y="84"/>
                </a:lnTo>
                <a:lnTo>
                  <a:pt x="51" y="84"/>
                </a:lnTo>
                <a:lnTo>
                  <a:pt x="50" y="84"/>
                </a:lnTo>
                <a:lnTo>
                  <a:pt x="44" y="82"/>
                </a:lnTo>
                <a:lnTo>
                  <a:pt x="39" y="82"/>
                </a:lnTo>
                <a:lnTo>
                  <a:pt x="35" y="81"/>
                </a:lnTo>
                <a:lnTo>
                  <a:pt x="30" y="80"/>
                </a:lnTo>
                <a:lnTo>
                  <a:pt x="26" y="78"/>
                </a:lnTo>
                <a:lnTo>
                  <a:pt x="23" y="77"/>
                </a:lnTo>
                <a:lnTo>
                  <a:pt x="18" y="75"/>
                </a:lnTo>
                <a:lnTo>
                  <a:pt x="15" y="72"/>
                </a:lnTo>
                <a:lnTo>
                  <a:pt x="12" y="70"/>
                </a:lnTo>
                <a:lnTo>
                  <a:pt x="9" y="68"/>
                </a:lnTo>
                <a:lnTo>
                  <a:pt x="6" y="65"/>
                </a:lnTo>
                <a:lnTo>
                  <a:pt x="5" y="63"/>
                </a:lnTo>
                <a:lnTo>
                  <a:pt x="3" y="60"/>
                </a:lnTo>
                <a:lnTo>
                  <a:pt x="2" y="57"/>
                </a:lnTo>
                <a:lnTo>
                  <a:pt x="0" y="54"/>
                </a:lnTo>
                <a:lnTo>
                  <a:pt x="0" y="51"/>
                </a:lnTo>
                <a:lnTo>
                  <a:pt x="0" y="48"/>
                </a:lnTo>
                <a:lnTo>
                  <a:pt x="0" y="44"/>
                </a:lnTo>
                <a:lnTo>
                  <a:pt x="0" y="41"/>
                </a:lnTo>
                <a:lnTo>
                  <a:pt x="2" y="39"/>
                </a:lnTo>
                <a:lnTo>
                  <a:pt x="2" y="34"/>
                </a:lnTo>
                <a:lnTo>
                  <a:pt x="5" y="31"/>
                </a:lnTo>
                <a:lnTo>
                  <a:pt x="6" y="29"/>
                </a:lnTo>
                <a:lnTo>
                  <a:pt x="9" y="24"/>
                </a:lnTo>
                <a:lnTo>
                  <a:pt x="12" y="22"/>
                </a:lnTo>
                <a:lnTo>
                  <a:pt x="15" y="20"/>
                </a:lnTo>
                <a:lnTo>
                  <a:pt x="18" y="17"/>
                </a:lnTo>
                <a:lnTo>
                  <a:pt x="21" y="15"/>
                </a:lnTo>
                <a:lnTo>
                  <a:pt x="26" y="13"/>
                </a:lnTo>
                <a:lnTo>
                  <a:pt x="30" y="12"/>
                </a:lnTo>
                <a:lnTo>
                  <a:pt x="33" y="10"/>
                </a:lnTo>
                <a:lnTo>
                  <a:pt x="38" y="9"/>
                </a:lnTo>
                <a:lnTo>
                  <a:pt x="42" y="7"/>
                </a:lnTo>
                <a:lnTo>
                  <a:pt x="47" y="6"/>
                </a:lnTo>
                <a:lnTo>
                  <a:pt x="51" y="5"/>
                </a:lnTo>
                <a:lnTo>
                  <a:pt x="56" y="3"/>
                </a:lnTo>
                <a:lnTo>
                  <a:pt x="60" y="3"/>
                </a:lnTo>
                <a:lnTo>
                  <a:pt x="65" y="3"/>
                </a:lnTo>
                <a:lnTo>
                  <a:pt x="69" y="2"/>
                </a:lnTo>
                <a:lnTo>
                  <a:pt x="74" y="2"/>
                </a:lnTo>
                <a:lnTo>
                  <a:pt x="78" y="0"/>
                </a:lnTo>
                <a:lnTo>
                  <a:pt x="83" y="0"/>
                </a:lnTo>
                <a:lnTo>
                  <a:pt x="86" y="0"/>
                </a:lnTo>
                <a:lnTo>
                  <a:pt x="91" y="0"/>
                </a:lnTo>
                <a:lnTo>
                  <a:pt x="94" y="0"/>
                </a:lnTo>
                <a:lnTo>
                  <a:pt x="98" y="0"/>
                </a:lnTo>
                <a:lnTo>
                  <a:pt x="100" y="0"/>
                </a:lnTo>
                <a:lnTo>
                  <a:pt x="103" y="0"/>
                </a:lnTo>
                <a:lnTo>
                  <a:pt x="104" y="0"/>
                </a:lnTo>
                <a:lnTo>
                  <a:pt x="107" y="0"/>
                </a:lnTo>
                <a:lnTo>
                  <a:pt x="110" y="0"/>
                </a:lnTo>
                <a:lnTo>
                  <a:pt x="112" y="0"/>
                </a:lnTo>
                <a:lnTo>
                  <a:pt x="113" y="0"/>
                </a:lnTo>
                <a:lnTo>
                  <a:pt x="118" y="2"/>
                </a:lnTo>
                <a:lnTo>
                  <a:pt x="121" y="2"/>
                </a:lnTo>
                <a:lnTo>
                  <a:pt x="124" y="3"/>
                </a:lnTo>
                <a:lnTo>
                  <a:pt x="127" y="3"/>
                </a:lnTo>
                <a:lnTo>
                  <a:pt x="131" y="5"/>
                </a:lnTo>
                <a:lnTo>
                  <a:pt x="136" y="5"/>
                </a:lnTo>
                <a:lnTo>
                  <a:pt x="139" y="6"/>
                </a:lnTo>
                <a:lnTo>
                  <a:pt x="143" y="7"/>
                </a:lnTo>
                <a:lnTo>
                  <a:pt x="146" y="9"/>
                </a:lnTo>
                <a:lnTo>
                  <a:pt x="149" y="10"/>
                </a:lnTo>
                <a:lnTo>
                  <a:pt x="152" y="12"/>
                </a:lnTo>
                <a:lnTo>
                  <a:pt x="155" y="15"/>
                </a:lnTo>
                <a:lnTo>
                  <a:pt x="158" y="16"/>
                </a:lnTo>
                <a:lnTo>
                  <a:pt x="125" y="29"/>
                </a:lnTo>
                <a:close/>
              </a:path>
            </a:pathLst>
          </a:custGeom>
          <a:solidFill>
            <a:srgbClr val="525C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9225" name="Freeform 9"/>
          <p:cNvSpPr>
            <a:spLocks/>
          </p:cNvSpPr>
          <p:nvPr/>
        </p:nvSpPr>
        <p:spPr bwMode="auto">
          <a:xfrm rot="757679">
            <a:off x="3162300" y="1069975"/>
            <a:ext cx="458788" cy="160338"/>
          </a:xfrm>
          <a:custGeom>
            <a:avLst/>
            <a:gdLst>
              <a:gd name="T0" fmla="*/ 5699 w 161"/>
              <a:gd name="T1" fmla="*/ 83032 h 56"/>
              <a:gd name="T2" fmla="*/ 22797 w 161"/>
              <a:gd name="T3" fmla="*/ 88759 h 56"/>
              <a:gd name="T4" fmla="*/ 48443 w 161"/>
              <a:gd name="T5" fmla="*/ 91622 h 56"/>
              <a:gd name="T6" fmla="*/ 65541 w 161"/>
              <a:gd name="T7" fmla="*/ 97348 h 56"/>
              <a:gd name="T8" fmla="*/ 82639 w 161"/>
              <a:gd name="T9" fmla="*/ 100211 h 56"/>
              <a:gd name="T10" fmla="*/ 99737 w 161"/>
              <a:gd name="T11" fmla="*/ 100211 h 56"/>
              <a:gd name="T12" fmla="*/ 111135 w 161"/>
              <a:gd name="T13" fmla="*/ 100211 h 56"/>
              <a:gd name="T14" fmla="*/ 128233 w 161"/>
              <a:gd name="T15" fmla="*/ 100211 h 56"/>
              <a:gd name="T16" fmla="*/ 151030 w 161"/>
              <a:gd name="T17" fmla="*/ 100211 h 56"/>
              <a:gd name="T18" fmla="*/ 168127 w 161"/>
              <a:gd name="T19" fmla="*/ 100211 h 56"/>
              <a:gd name="T20" fmla="*/ 188075 w 161"/>
              <a:gd name="T21" fmla="*/ 97348 h 56"/>
              <a:gd name="T22" fmla="*/ 210872 w 161"/>
              <a:gd name="T23" fmla="*/ 91622 h 56"/>
              <a:gd name="T24" fmla="*/ 236518 w 161"/>
              <a:gd name="T25" fmla="*/ 91622 h 56"/>
              <a:gd name="T26" fmla="*/ 259315 w 161"/>
              <a:gd name="T27" fmla="*/ 83032 h 56"/>
              <a:gd name="T28" fmla="*/ 279262 w 161"/>
              <a:gd name="T29" fmla="*/ 80169 h 56"/>
              <a:gd name="T30" fmla="*/ 304909 w 161"/>
              <a:gd name="T31" fmla="*/ 68716 h 56"/>
              <a:gd name="T32" fmla="*/ 330555 w 161"/>
              <a:gd name="T33" fmla="*/ 60127 h 56"/>
              <a:gd name="T34" fmla="*/ 361901 w 161"/>
              <a:gd name="T35" fmla="*/ 48674 h 56"/>
              <a:gd name="T36" fmla="*/ 387548 w 161"/>
              <a:gd name="T37" fmla="*/ 31495 h 56"/>
              <a:gd name="T38" fmla="*/ 416044 w 161"/>
              <a:gd name="T39" fmla="*/ 14316 h 56"/>
              <a:gd name="T40" fmla="*/ 441690 w 161"/>
              <a:gd name="T41" fmla="*/ 0 h 56"/>
              <a:gd name="T42" fmla="*/ 455938 w 161"/>
              <a:gd name="T43" fmla="*/ 88759 h 56"/>
              <a:gd name="T44" fmla="*/ 441690 w 161"/>
              <a:gd name="T45" fmla="*/ 91622 h 56"/>
              <a:gd name="T46" fmla="*/ 430292 w 161"/>
              <a:gd name="T47" fmla="*/ 100211 h 56"/>
              <a:gd name="T48" fmla="*/ 416044 w 161"/>
              <a:gd name="T49" fmla="*/ 108801 h 56"/>
              <a:gd name="T50" fmla="*/ 396096 w 161"/>
              <a:gd name="T51" fmla="*/ 117390 h 56"/>
              <a:gd name="T52" fmla="*/ 370450 w 161"/>
              <a:gd name="T53" fmla="*/ 125980 h 56"/>
              <a:gd name="T54" fmla="*/ 344803 w 161"/>
              <a:gd name="T55" fmla="*/ 131706 h 56"/>
              <a:gd name="T56" fmla="*/ 322006 w 161"/>
              <a:gd name="T57" fmla="*/ 140296 h 56"/>
              <a:gd name="T58" fmla="*/ 304909 w 161"/>
              <a:gd name="T59" fmla="*/ 146022 h 56"/>
              <a:gd name="T60" fmla="*/ 293510 w 161"/>
              <a:gd name="T61" fmla="*/ 148885 h 56"/>
              <a:gd name="T62" fmla="*/ 276413 w 161"/>
              <a:gd name="T63" fmla="*/ 154612 h 56"/>
              <a:gd name="T64" fmla="*/ 259315 w 161"/>
              <a:gd name="T65" fmla="*/ 154612 h 56"/>
              <a:gd name="T66" fmla="*/ 242217 w 161"/>
              <a:gd name="T67" fmla="*/ 157475 h 56"/>
              <a:gd name="T68" fmla="*/ 225120 w 161"/>
              <a:gd name="T69" fmla="*/ 157475 h 56"/>
              <a:gd name="T70" fmla="*/ 208022 w 161"/>
              <a:gd name="T71" fmla="*/ 160338 h 56"/>
              <a:gd name="T72" fmla="*/ 188075 w 161"/>
              <a:gd name="T73" fmla="*/ 160338 h 56"/>
              <a:gd name="T74" fmla="*/ 170977 w 161"/>
              <a:gd name="T75" fmla="*/ 160338 h 56"/>
              <a:gd name="T76" fmla="*/ 151030 w 161"/>
              <a:gd name="T77" fmla="*/ 160338 h 56"/>
              <a:gd name="T78" fmla="*/ 133932 w 161"/>
              <a:gd name="T79" fmla="*/ 160338 h 56"/>
              <a:gd name="T80" fmla="*/ 111135 w 161"/>
              <a:gd name="T81" fmla="*/ 157475 h 56"/>
              <a:gd name="T82" fmla="*/ 94037 w 161"/>
              <a:gd name="T83" fmla="*/ 157475 h 56"/>
              <a:gd name="T84" fmla="*/ 74090 w 161"/>
              <a:gd name="T85" fmla="*/ 154612 h 56"/>
              <a:gd name="T86" fmla="*/ 56992 w 161"/>
              <a:gd name="T87" fmla="*/ 148885 h 56"/>
              <a:gd name="T88" fmla="*/ 0 w 161"/>
              <a:gd name="T89" fmla="*/ 80169 h 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61" h="56">
                <a:moveTo>
                  <a:pt x="0" y="28"/>
                </a:moveTo>
                <a:lnTo>
                  <a:pt x="2" y="29"/>
                </a:lnTo>
                <a:lnTo>
                  <a:pt x="3" y="29"/>
                </a:lnTo>
                <a:lnTo>
                  <a:pt x="8" y="31"/>
                </a:lnTo>
                <a:lnTo>
                  <a:pt x="11" y="32"/>
                </a:lnTo>
                <a:lnTo>
                  <a:pt x="17" y="32"/>
                </a:lnTo>
                <a:lnTo>
                  <a:pt x="20" y="32"/>
                </a:lnTo>
                <a:lnTo>
                  <a:pt x="23" y="34"/>
                </a:lnTo>
                <a:lnTo>
                  <a:pt x="26" y="34"/>
                </a:lnTo>
                <a:lnTo>
                  <a:pt x="29" y="35"/>
                </a:lnTo>
                <a:lnTo>
                  <a:pt x="32" y="35"/>
                </a:lnTo>
                <a:lnTo>
                  <a:pt x="35" y="35"/>
                </a:lnTo>
                <a:lnTo>
                  <a:pt x="38" y="35"/>
                </a:lnTo>
                <a:lnTo>
                  <a:pt x="39" y="35"/>
                </a:lnTo>
                <a:lnTo>
                  <a:pt x="42" y="35"/>
                </a:lnTo>
                <a:lnTo>
                  <a:pt x="45" y="35"/>
                </a:lnTo>
                <a:lnTo>
                  <a:pt x="48" y="35"/>
                </a:lnTo>
                <a:lnTo>
                  <a:pt x="53" y="35"/>
                </a:lnTo>
                <a:lnTo>
                  <a:pt x="56" y="35"/>
                </a:lnTo>
                <a:lnTo>
                  <a:pt x="59" y="35"/>
                </a:lnTo>
                <a:lnTo>
                  <a:pt x="62" y="35"/>
                </a:lnTo>
                <a:lnTo>
                  <a:pt x="66" y="34"/>
                </a:lnTo>
                <a:lnTo>
                  <a:pt x="70" y="34"/>
                </a:lnTo>
                <a:lnTo>
                  <a:pt x="74" y="32"/>
                </a:lnTo>
                <a:lnTo>
                  <a:pt x="79" y="32"/>
                </a:lnTo>
                <a:lnTo>
                  <a:pt x="83" y="32"/>
                </a:lnTo>
                <a:lnTo>
                  <a:pt x="86" y="31"/>
                </a:lnTo>
                <a:lnTo>
                  <a:pt x="91" y="29"/>
                </a:lnTo>
                <a:lnTo>
                  <a:pt x="94" y="28"/>
                </a:lnTo>
                <a:lnTo>
                  <a:pt x="98" y="28"/>
                </a:lnTo>
                <a:lnTo>
                  <a:pt x="103" y="25"/>
                </a:lnTo>
                <a:lnTo>
                  <a:pt x="107" y="24"/>
                </a:lnTo>
                <a:lnTo>
                  <a:pt x="112" y="22"/>
                </a:lnTo>
                <a:lnTo>
                  <a:pt x="116" y="21"/>
                </a:lnTo>
                <a:lnTo>
                  <a:pt x="121" y="18"/>
                </a:lnTo>
                <a:lnTo>
                  <a:pt x="127" y="17"/>
                </a:lnTo>
                <a:lnTo>
                  <a:pt x="131" y="14"/>
                </a:lnTo>
                <a:lnTo>
                  <a:pt x="136" y="11"/>
                </a:lnTo>
                <a:lnTo>
                  <a:pt x="140" y="8"/>
                </a:lnTo>
                <a:lnTo>
                  <a:pt x="146" y="5"/>
                </a:lnTo>
                <a:lnTo>
                  <a:pt x="151" y="3"/>
                </a:lnTo>
                <a:lnTo>
                  <a:pt x="155" y="0"/>
                </a:lnTo>
                <a:lnTo>
                  <a:pt x="161" y="31"/>
                </a:lnTo>
                <a:lnTo>
                  <a:pt x="160" y="31"/>
                </a:lnTo>
                <a:lnTo>
                  <a:pt x="158" y="32"/>
                </a:lnTo>
                <a:lnTo>
                  <a:pt x="155" y="32"/>
                </a:lnTo>
                <a:lnTo>
                  <a:pt x="154" y="34"/>
                </a:lnTo>
                <a:lnTo>
                  <a:pt x="151" y="35"/>
                </a:lnTo>
                <a:lnTo>
                  <a:pt x="149" y="37"/>
                </a:lnTo>
                <a:lnTo>
                  <a:pt x="146" y="38"/>
                </a:lnTo>
                <a:lnTo>
                  <a:pt x="142" y="39"/>
                </a:lnTo>
                <a:lnTo>
                  <a:pt x="139" y="41"/>
                </a:lnTo>
                <a:lnTo>
                  <a:pt x="134" y="42"/>
                </a:lnTo>
                <a:lnTo>
                  <a:pt x="130" y="44"/>
                </a:lnTo>
                <a:lnTo>
                  <a:pt x="127" y="45"/>
                </a:lnTo>
                <a:lnTo>
                  <a:pt x="121" y="46"/>
                </a:lnTo>
                <a:lnTo>
                  <a:pt x="116" y="49"/>
                </a:lnTo>
                <a:lnTo>
                  <a:pt x="113" y="49"/>
                </a:lnTo>
                <a:lnTo>
                  <a:pt x="110" y="49"/>
                </a:lnTo>
                <a:lnTo>
                  <a:pt x="107" y="51"/>
                </a:lnTo>
                <a:lnTo>
                  <a:pt x="106" y="51"/>
                </a:lnTo>
                <a:lnTo>
                  <a:pt x="103" y="52"/>
                </a:lnTo>
                <a:lnTo>
                  <a:pt x="100" y="52"/>
                </a:lnTo>
                <a:lnTo>
                  <a:pt x="97" y="54"/>
                </a:lnTo>
                <a:lnTo>
                  <a:pt x="94" y="54"/>
                </a:lnTo>
                <a:lnTo>
                  <a:pt x="91" y="54"/>
                </a:lnTo>
                <a:lnTo>
                  <a:pt x="88" y="55"/>
                </a:lnTo>
                <a:lnTo>
                  <a:pt x="85" y="55"/>
                </a:lnTo>
                <a:lnTo>
                  <a:pt x="83" y="55"/>
                </a:lnTo>
                <a:lnTo>
                  <a:pt x="79" y="55"/>
                </a:lnTo>
                <a:lnTo>
                  <a:pt x="76" y="56"/>
                </a:lnTo>
                <a:lnTo>
                  <a:pt x="73" y="56"/>
                </a:lnTo>
                <a:lnTo>
                  <a:pt x="70" y="56"/>
                </a:lnTo>
                <a:lnTo>
                  <a:pt x="66" y="56"/>
                </a:lnTo>
                <a:lnTo>
                  <a:pt x="63" y="56"/>
                </a:lnTo>
                <a:lnTo>
                  <a:pt x="60" y="56"/>
                </a:lnTo>
                <a:lnTo>
                  <a:pt x="56" y="56"/>
                </a:lnTo>
                <a:lnTo>
                  <a:pt x="53" y="56"/>
                </a:lnTo>
                <a:lnTo>
                  <a:pt x="50" y="56"/>
                </a:lnTo>
                <a:lnTo>
                  <a:pt x="47" y="56"/>
                </a:lnTo>
                <a:lnTo>
                  <a:pt x="44" y="56"/>
                </a:lnTo>
                <a:lnTo>
                  <a:pt x="39" y="55"/>
                </a:lnTo>
                <a:lnTo>
                  <a:pt x="36" y="55"/>
                </a:lnTo>
                <a:lnTo>
                  <a:pt x="33" y="55"/>
                </a:lnTo>
                <a:lnTo>
                  <a:pt x="30" y="54"/>
                </a:lnTo>
                <a:lnTo>
                  <a:pt x="26" y="54"/>
                </a:lnTo>
                <a:lnTo>
                  <a:pt x="23" y="54"/>
                </a:lnTo>
                <a:lnTo>
                  <a:pt x="20" y="52"/>
                </a:lnTo>
                <a:lnTo>
                  <a:pt x="17" y="52"/>
                </a:lnTo>
                <a:lnTo>
                  <a:pt x="0" y="28"/>
                </a:lnTo>
                <a:close/>
              </a:path>
            </a:pathLst>
          </a:custGeom>
          <a:solidFill>
            <a:srgbClr val="2E332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9226" name="Freeform 10"/>
          <p:cNvSpPr>
            <a:spLocks/>
          </p:cNvSpPr>
          <p:nvPr/>
        </p:nvSpPr>
        <p:spPr bwMode="auto">
          <a:xfrm rot="634655">
            <a:off x="3052764" y="2100263"/>
            <a:ext cx="687387" cy="311150"/>
          </a:xfrm>
          <a:custGeom>
            <a:avLst/>
            <a:gdLst>
              <a:gd name="T0" fmla="*/ 208213 w 241"/>
              <a:gd name="T1" fmla="*/ 106598 h 108"/>
              <a:gd name="T2" fmla="*/ 199656 w 241"/>
              <a:gd name="T3" fmla="*/ 126765 h 108"/>
              <a:gd name="T4" fmla="*/ 193952 w 241"/>
              <a:gd name="T5" fmla="*/ 155575 h 108"/>
              <a:gd name="T6" fmla="*/ 199656 w 241"/>
              <a:gd name="T7" fmla="*/ 184385 h 108"/>
              <a:gd name="T8" fmla="*/ 225326 w 241"/>
              <a:gd name="T9" fmla="*/ 207433 h 108"/>
              <a:gd name="T10" fmla="*/ 253848 w 241"/>
              <a:gd name="T11" fmla="*/ 221838 h 108"/>
              <a:gd name="T12" fmla="*/ 279518 w 241"/>
              <a:gd name="T13" fmla="*/ 224719 h 108"/>
              <a:gd name="T14" fmla="*/ 310893 w 241"/>
              <a:gd name="T15" fmla="*/ 227600 h 108"/>
              <a:gd name="T16" fmla="*/ 339415 w 241"/>
              <a:gd name="T17" fmla="*/ 224719 h 108"/>
              <a:gd name="T18" fmla="*/ 370790 w 241"/>
              <a:gd name="T19" fmla="*/ 216076 h 108"/>
              <a:gd name="T20" fmla="*/ 399312 w 241"/>
              <a:gd name="T21" fmla="*/ 207433 h 108"/>
              <a:gd name="T22" fmla="*/ 430686 w 241"/>
              <a:gd name="T23" fmla="*/ 195909 h 108"/>
              <a:gd name="T24" fmla="*/ 453504 w 241"/>
              <a:gd name="T25" fmla="*/ 178623 h 108"/>
              <a:gd name="T26" fmla="*/ 479174 w 241"/>
              <a:gd name="T27" fmla="*/ 149813 h 108"/>
              <a:gd name="T28" fmla="*/ 479174 w 241"/>
              <a:gd name="T29" fmla="*/ 115241 h 108"/>
              <a:gd name="T30" fmla="*/ 470618 w 241"/>
              <a:gd name="T31" fmla="*/ 95074 h 108"/>
              <a:gd name="T32" fmla="*/ 462061 w 241"/>
              <a:gd name="T33" fmla="*/ 66263 h 108"/>
              <a:gd name="T34" fmla="*/ 447800 w 241"/>
              <a:gd name="T35" fmla="*/ 54739 h 108"/>
              <a:gd name="T36" fmla="*/ 430686 w 241"/>
              <a:gd name="T37" fmla="*/ 37453 h 108"/>
              <a:gd name="T38" fmla="*/ 447800 w 241"/>
              <a:gd name="T39" fmla="*/ 5762 h 108"/>
              <a:gd name="T40" fmla="*/ 470618 w 241"/>
              <a:gd name="T41" fmla="*/ 5762 h 108"/>
              <a:gd name="T42" fmla="*/ 496288 w 241"/>
              <a:gd name="T43" fmla="*/ 0 h 108"/>
              <a:gd name="T44" fmla="*/ 530514 w 241"/>
              <a:gd name="T45" fmla="*/ 0 h 108"/>
              <a:gd name="T46" fmla="*/ 564741 w 241"/>
              <a:gd name="T47" fmla="*/ 5762 h 108"/>
              <a:gd name="T48" fmla="*/ 598968 w 241"/>
              <a:gd name="T49" fmla="*/ 5762 h 108"/>
              <a:gd name="T50" fmla="*/ 627490 w 241"/>
              <a:gd name="T51" fmla="*/ 11524 h 108"/>
              <a:gd name="T52" fmla="*/ 658865 w 241"/>
              <a:gd name="T53" fmla="*/ 25929 h 108"/>
              <a:gd name="T54" fmla="*/ 678830 w 241"/>
              <a:gd name="T55" fmla="*/ 40334 h 108"/>
              <a:gd name="T56" fmla="*/ 687387 w 241"/>
              <a:gd name="T57" fmla="*/ 60501 h 108"/>
              <a:gd name="T58" fmla="*/ 684535 w 241"/>
              <a:gd name="T59" fmla="*/ 89312 h 108"/>
              <a:gd name="T60" fmla="*/ 670274 w 241"/>
              <a:gd name="T61" fmla="*/ 118122 h 108"/>
              <a:gd name="T62" fmla="*/ 644604 w 241"/>
              <a:gd name="T63" fmla="*/ 149813 h 108"/>
              <a:gd name="T64" fmla="*/ 610377 w 241"/>
              <a:gd name="T65" fmla="*/ 175742 h 108"/>
              <a:gd name="T66" fmla="*/ 567593 w 241"/>
              <a:gd name="T67" fmla="*/ 207433 h 108"/>
              <a:gd name="T68" fmla="*/ 533367 w 241"/>
              <a:gd name="T69" fmla="*/ 227600 h 108"/>
              <a:gd name="T70" fmla="*/ 513401 w 241"/>
              <a:gd name="T71" fmla="*/ 242006 h 108"/>
              <a:gd name="T72" fmla="*/ 487731 w 241"/>
              <a:gd name="T73" fmla="*/ 247768 h 108"/>
              <a:gd name="T74" fmla="*/ 464913 w 241"/>
              <a:gd name="T75" fmla="*/ 262173 h 108"/>
              <a:gd name="T76" fmla="*/ 436391 w 241"/>
              <a:gd name="T77" fmla="*/ 273697 h 108"/>
              <a:gd name="T78" fmla="*/ 390755 w 241"/>
              <a:gd name="T79" fmla="*/ 290983 h 108"/>
              <a:gd name="T80" fmla="*/ 353676 w 241"/>
              <a:gd name="T81" fmla="*/ 296745 h 108"/>
              <a:gd name="T82" fmla="*/ 322302 w 241"/>
              <a:gd name="T83" fmla="*/ 305388 h 108"/>
              <a:gd name="T84" fmla="*/ 288075 w 241"/>
              <a:gd name="T85" fmla="*/ 305388 h 108"/>
              <a:gd name="T86" fmla="*/ 253848 w 241"/>
              <a:gd name="T87" fmla="*/ 305388 h 108"/>
              <a:gd name="T88" fmla="*/ 219622 w 241"/>
              <a:gd name="T89" fmla="*/ 311150 h 108"/>
              <a:gd name="T90" fmla="*/ 182543 w 241"/>
              <a:gd name="T91" fmla="*/ 311150 h 108"/>
              <a:gd name="T92" fmla="*/ 142611 w 241"/>
              <a:gd name="T93" fmla="*/ 311150 h 108"/>
              <a:gd name="T94" fmla="*/ 108385 w 241"/>
              <a:gd name="T95" fmla="*/ 305388 h 108"/>
              <a:gd name="T96" fmla="*/ 74158 w 241"/>
              <a:gd name="T97" fmla="*/ 293864 h 108"/>
              <a:gd name="T98" fmla="*/ 42783 w 241"/>
              <a:gd name="T99" fmla="*/ 282340 h 108"/>
              <a:gd name="T100" fmla="*/ 17113 w 241"/>
              <a:gd name="T101" fmla="*/ 262173 h 108"/>
              <a:gd name="T102" fmla="*/ 5704 w 241"/>
              <a:gd name="T103" fmla="*/ 236244 h 108"/>
              <a:gd name="T104" fmla="*/ 0 w 241"/>
              <a:gd name="T105" fmla="*/ 204552 h 108"/>
              <a:gd name="T106" fmla="*/ 5704 w 241"/>
              <a:gd name="T107" fmla="*/ 175742 h 108"/>
              <a:gd name="T108" fmla="*/ 14261 w 241"/>
              <a:gd name="T109" fmla="*/ 149813 h 108"/>
              <a:gd name="T110" fmla="*/ 34227 w 241"/>
              <a:gd name="T111" fmla="*/ 126765 h 108"/>
              <a:gd name="T112" fmla="*/ 57045 w 241"/>
              <a:gd name="T113" fmla="*/ 109479 h 108"/>
              <a:gd name="T114" fmla="*/ 82715 w 241"/>
              <a:gd name="T115" fmla="*/ 97955 h 108"/>
              <a:gd name="T116" fmla="*/ 108385 w 241"/>
              <a:gd name="T117" fmla="*/ 89312 h 108"/>
              <a:gd name="T118" fmla="*/ 134055 w 241"/>
              <a:gd name="T119" fmla="*/ 80669 h 108"/>
              <a:gd name="T120" fmla="*/ 165429 w 241"/>
              <a:gd name="T121" fmla="*/ 74906 h 108"/>
              <a:gd name="T122" fmla="*/ 182543 w 241"/>
              <a:gd name="T123" fmla="*/ 74906 h 1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1" h="108">
                <a:moveTo>
                  <a:pt x="64" y="26"/>
                </a:moveTo>
                <a:lnTo>
                  <a:pt x="73" y="36"/>
                </a:lnTo>
                <a:lnTo>
                  <a:pt x="73" y="37"/>
                </a:lnTo>
                <a:lnTo>
                  <a:pt x="71" y="40"/>
                </a:lnTo>
                <a:lnTo>
                  <a:pt x="70" y="41"/>
                </a:lnTo>
                <a:lnTo>
                  <a:pt x="70" y="44"/>
                </a:lnTo>
                <a:lnTo>
                  <a:pt x="68" y="47"/>
                </a:lnTo>
                <a:lnTo>
                  <a:pt x="68" y="51"/>
                </a:lnTo>
                <a:lnTo>
                  <a:pt x="68" y="54"/>
                </a:lnTo>
                <a:lnTo>
                  <a:pt x="68" y="57"/>
                </a:lnTo>
                <a:lnTo>
                  <a:pt x="70" y="61"/>
                </a:lnTo>
                <a:lnTo>
                  <a:pt x="70" y="64"/>
                </a:lnTo>
                <a:lnTo>
                  <a:pt x="73" y="67"/>
                </a:lnTo>
                <a:lnTo>
                  <a:pt x="76" y="69"/>
                </a:lnTo>
                <a:lnTo>
                  <a:pt x="79" y="72"/>
                </a:lnTo>
                <a:lnTo>
                  <a:pt x="83" y="75"/>
                </a:lnTo>
                <a:lnTo>
                  <a:pt x="86" y="75"/>
                </a:lnTo>
                <a:lnTo>
                  <a:pt x="89" y="77"/>
                </a:lnTo>
                <a:lnTo>
                  <a:pt x="92" y="77"/>
                </a:lnTo>
                <a:lnTo>
                  <a:pt x="95" y="78"/>
                </a:lnTo>
                <a:lnTo>
                  <a:pt x="98" y="78"/>
                </a:lnTo>
                <a:lnTo>
                  <a:pt x="101" y="78"/>
                </a:lnTo>
                <a:lnTo>
                  <a:pt x="106" y="78"/>
                </a:lnTo>
                <a:lnTo>
                  <a:pt x="109" y="79"/>
                </a:lnTo>
                <a:lnTo>
                  <a:pt x="112" y="78"/>
                </a:lnTo>
                <a:lnTo>
                  <a:pt x="116" y="78"/>
                </a:lnTo>
                <a:lnTo>
                  <a:pt x="119" y="78"/>
                </a:lnTo>
                <a:lnTo>
                  <a:pt x="124" y="77"/>
                </a:lnTo>
                <a:lnTo>
                  <a:pt x="127" y="77"/>
                </a:lnTo>
                <a:lnTo>
                  <a:pt x="130" y="75"/>
                </a:lnTo>
                <a:lnTo>
                  <a:pt x="134" y="74"/>
                </a:lnTo>
                <a:lnTo>
                  <a:pt x="137" y="74"/>
                </a:lnTo>
                <a:lnTo>
                  <a:pt x="140" y="72"/>
                </a:lnTo>
                <a:lnTo>
                  <a:pt x="145" y="71"/>
                </a:lnTo>
                <a:lnTo>
                  <a:pt x="148" y="69"/>
                </a:lnTo>
                <a:lnTo>
                  <a:pt x="151" y="68"/>
                </a:lnTo>
                <a:lnTo>
                  <a:pt x="153" y="65"/>
                </a:lnTo>
                <a:lnTo>
                  <a:pt x="156" y="64"/>
                </a:lnTo>
                <a:lnTo>
                  <a:pt x="159" y="62"/>
                </a:lnTo>
                <a:lnTo>
                  <a:pt x="160" y="61"/>
                </a:lnTo>
                <a:lnTo>
                  <a:pt x="165" y="57"/>
                </a:lnTo>
                <a:lnTo>
                  <a:pt x="168" y="52"/>
                </a:lnTo>
                <a:lnTo>
                  <a:pt x="168" y="48"/>
                </a:lnTo>
                <a:lnTo>
                  <a:pt x="168" y="43"/>
                </a:lnTo>
                <a:lnTo>
                  <a:pt x="168" y="40"/>
                </a:lnTo>
                <a:lnTo>
                  <a:pt x="166" y="38"/>
                </a:lnTo>
                <a:lnTo>
                  <a:pt x="166" y="36"/>
                </a:lnTo>
                <a:lnTo>
                  <a:pt x="165" y="33"/>
                </a:lnTo>
                <a:lnTo>
                  <a:pt x="163" y="30"/>
                </a:lnTo>
                <a:lnTo>
                  <a:pt x="163" y="27"/>
                </a:lnTo>
                <a:lnTo>
                  <a:pt x="162" y="23"/>
                </a:lnTo>
                <a:lnTo>
                  <a:pt x="160" y="21"/>
                </a:lnTo>
                <a:lnTo>
                  <a:pt x="159" y="19"/>
                </a:lnTo>
                <a:lnTo>
                  <a:pt x="157" y="19"/>
                </a:lnTo>
                <a:lnTo>
                  <a:pt x="154" y="16"/>
                </a:lnTo>
                <a:lnTo>
                  <a:pt x="153" y="14"/>
                </a:lnTo>
                <a:lnTo>
                  <a:pt x="151" y="13"/>
                </a:lnTo>
                <a:lnTo>
                  <a:pt x="154" y="3"/>
                </a:lnTo>
                <a:lnTo>
                  <a:pt x="154" y="2"/>
                </a:lnTo>
                <a:lnTo>
                  <a:pt x="157" y="2"/>
                </a:lnTo>
                <a:lnTo>
                  <a:pt x="159" y="2"/>
                </a:lnTo>
                <a:lnTo>
                  <a:pt x="162" y="2"/>
                </a:lnTo>
                <a:lnTo>
                  <a:pt x="165" y="2"/>
                </a:lnTo>
                <a:lnTo>
                  <a:pt x="168" y="2"/>
                </a:lnTo>
                <a:lnTo>
                  <a:pt x="171" y="0"/>
                </a:lnTo>
                <a:lnTo>
                  <a:pt x="174" y="0"/>
                </a:lnTo>
                <a:lnTo>
                  <a:pt x="177" y="0"/>
                </a:lnTo>
                <a:lnTo>
                  <a:pt x="181" y="0"/>
                </a:lnTo>
                <a:lnTo>
                  <a:pt x="186" y="0"/>
                </a:lnTo>
                <a:lnTo>
                  <a:pt x="189" y="0"/>
                </a:lnTo>
                <a:lnTo>
                  <a:pt x="193" y="0"/>
                </a:lnTo>
                <a:lnTo>
                  <a:pt x="198" y="2"/>
                </a:lnTo>
                <a:lnTo>
                  <a:pt x="202" y="2"/>
                </a:lnTo>
                <a:lnTo>
                  <a:pt x="205" y="2"/>
                </a:lnTo>
                <a:lnTo>
                  <a:pt x="210" y="2"/>
                </a:lnTo>
                <a:lnTo>
                  <a:pt x="214" y="3"/>
                </a:lnTo>
                <a:lnTo>
                  <a:pt x="217" y="3"/>
                </a:lnTo>
                <a:lnTo>
                  <a:pt x="220" y="4"/>
                </a:lnTo>
                <a:lnTo>
                  <a:pt x="225" y="6"/>
                </a:lnTo>
                <a:lnTo>
                  <a:pt x="228" y="7"/>
                </a:lnTo>
                <a:lnTo>
                  <a:pt x="231" y="9"/>
                </a:lnTo>
                <a:lnTo>
                  <a:pt x="234" y="10"/>
                </a:lnTo>
                <a:lnTo>
                  <a:pt x="235" y="11"/>
                </a:lnTo>
                <a:lnTo>
                  <a:pt x="238" y="14"/>
                </a:lnTo>
                <a:lnTo>
                  <a:pt x="240" y="17"/>
                </a:lnTo>
                <a:lnTo>
                  <a:pt x="240" y="19"/>
                </a:lnTo>
                <a:lnTo>
                  <a:pt x="241" y="21"/>
                </a:lnTo>
                <a:lnTo>
                  <a:pt x="241" y="26"/>
                </a:lnTo>
                <a:lnTo>
                  <a:pt x="241" y="28"/>
                </a:lnTo>
                <a:lnTo>
                  <a:pt x="240" y="31"/>
                </a:lnTo>
                <a:lnTo>
                  <a:pt x="240" y="36"/>
                </a:lnTo>
                <a:lnTo>
                  <a:pt x="238" y="38"/>
                </a:lnTo>
                <a:lnTo>
                  <a:pt x="235" y="41"/>
                </a:lnTo>
                <a:lnTo>
                  <a:pt x="232" y="45"/>
                </a:lnTo>
                <a:lnTo>
                  <a:pt x="229" y="48"/>
                </a:lnTo>
                <a:lnTo>
                  <a:pt x="226" y="52"/>
                </a:lnTo>
                <a:lnTo>
                  <a:pt x="222" y="55"/>
                </a:lnTo>
                <a:lnTo>
                  <a:pt x="219" y="58"/>
                </a:lnTo>
                <a:lnTo>
                  <a:pt x="214" y="61"/>
                </a:lnTo>
                <a:lnTo>
                  <a:pt x="210" y="65"/>
                </a:lnTo>
                <a:lnTo>
                  <a:pt x="205" y="68"/>
                </a:lnTo>
                <a:lnTo>
                  <a:pt x="199" y="72"/>
                </a:lnTo>
                <a:lnTo>
                  <a:pt x="195" y="74"/>
                </a:lnTo>
                <a:lnTo>
                  <a:pt x="190" y="78"/>
                </a:lnTo>
                <a:lnTo>
                  <a:pt x="187" y="79"/>
                </a:lnTo>
                <a:lnTo>
                  <a:pt x="184" y="81"/>
                </a:lnTo>
                <a:lnTo>
                  <a:pt x="181" y="82"/>
                </a:lnTo>
                <a:lnTo>
                  <a:pt x="180" y="84"/>
                </a:lnTo>
                <a:lnTo>
                  <a:pt x="177" y="85"/>
                </a:lnTo>
                <a:lnTo>
                  <a:pt x="174" y="85"/>
                </a:lnTo>
                <a:lnTo>
                  <a:pt x="171" y="86"/>
                </a:lnTo>
                <a:lnTo>
                  <a:pt x="169" y="88"/>
                </a:lnTo>
                <a:lnTo>
                  <a:pt x="166" y="89"/>
                </a:lnTo>
                <a:lnTo>
                  <a:pt x="163" y="91"/>
                </a:lnTo>
                <a:lnTo>
                  <a:pt x="160" y="92"/>
                </a:lnTo>
                <a:lnTo>
                  <a:pt x="157" y="93"/>
                </a:lnTo>
                <a:lnTo>
                  <a:pt x="153" y="95"/>
                </a:lnTo>
                <a:lnTo>
                  <a:pt x="148" y="98"/>
                </a:lnTo>
                <a:lnTo>
                  <a:pt x="142" y="99"/>
                </a:lnTo>
                <a:lnTo>
                  <a:pt x="137" y="101"/>
                </a:lnTo>
                <a:lnTo>
                  <a:pt x="133" y="102"/>
                </a:lnTo>
                <a:lnTo>
                  <a:pt x="128" y="103"/>
                </a:lnTo>
                <a:lnTo>
                  <a:pt x="124" y="103"/>
                </a:lnTo>
                <a:lnTo>
                  <a:pt x="119" y="105"/>
                </a:lnTo>
                <a:lnTo>
                  <a:pt x="116" y="105"/>
                </a:lnTo>
                <a:lnTo>
                  <a:pt x="113" y="106"/>
                </a:lnTo>
                <a:lnTo>
                  <a:pt x="109" y="106"/>
                </a:lnTo>
                <a:lnTo>
                  <a:pt x="106" y="106"/>
                </a:lnTo>
                <a:lnTo>
                  <a:pt x="101" y="106"/>
                </a:lnTo>
                <a:lnTo>
                  <a:pt x="98" y="106"/>
                </a:lnTo>
                <a:lnTo>
                  <a:pt x="94" y="106"/>
                </a:lnTo>
                <a:lnTo>
                  <a:pt x="89" y="106"/>
                </a:lnTo>
                <a:lnTo>
                  <a:pt x="85" y="108"/>
                </a:lnTo>
                <a:lnTo>
                  <a:pt x="82" y="108"/>
                </a:lnTo>
                <a:lnTo>
                  <a:pt x="77" y="108"/>
                </a:lnTo>
                <a:lnTo>
                  <a:pt x="73" y="108"/>
                </a:lnTo>
                <a:lnTo>
                  <a:pt x="68" y="108"/>
                </a:lnTo>
                <a:lnTo>
                  <a:pt x="64" y="108"/>
                </a:lnTo>
                <a:lnTo>
                  <a:pt x="59" y="108"/>
                </a:lnTo>
                <a:lnTo>
                  <a:pt x="55" y="108"/>
                </a:lnTo>
                <a:lnTo>
                  <a:pt x="50" y="108"/>
                </a:lnTo>
                <a:lnTo>
                  <a:pt x="46" y="108"/>
                </a:lnTo>
                <a:lnTo>
                  <a:pt x="41" y="106"/>
                </a:lnTo>
                <a:lnTo>
                  <a:pt x="38" y="106"/>
                </a:lnTo>
                <a:lnTo>
                  <a:pt x="34" y="105"/>
                </a:lnTo>
                <a:lnTo>
                  <a:pt x="29" y="103"/>
                </a:lnTo>
                <a:lnTo>
                  <a:pt x="26" y="102"/>
                </a:lnTo>
                <a:lnTo>
                  <a:pt x="21" y="101"/>
                </a:lnTo>
                <a:lnTo>
                  <a:pt x="18" y="99"/>
                </a:lnTo>
                <a:lnTo>
                  <a:pt x="15" y="98"/>
                </a:lnTo>
                <a:lnTo>
                  <a:pt x="12" y="96"/>
                </a:lnTo>
                <a:lnTo>
                  <a:pt x="9" y="93"/>
                </a:lnTo>
                <a:lnTo>
                  <a:pt x="6" y="91"/>
                </a:lnTo>
                <a:lnTo>
                  <a:pt x="5" y="88"/>
                </a:lnTo>
                <a:lnTo>
                  <a:pt x="3" y="85"/>
                </a:lnTo>
                <a:lnTo>
                  <a:pt x="2" y="82"/>
                </a:lnTo>
                <a:lnTo>
                  <a:pt x="0" y="78"/>
                </a:lnTo>
                <a:lnTo>
                  <a:pt x="0" y="75"/>
                </a:lnTo>
                <a:lnTo>
                  <a:pt x="0" y="71"/>
                </a:lnTo>
                <a:lnTo>
                  <a:pt x="0" y="67"/>
                </a:lnTo>
                <a:lnTo>
                  <a:pt x="0" y="64"/>
                </a:lnTo>
                <a:lnTo>
                  <a:pt x="2" y="61"/>
                </a:lnTo>
                <a:lnTo>
                  <a:pt x="2" y="57"/>
                </a:lnTo>
                <a:lnTo>
                  <a:pt x="3" y="54"/>
                </a:lnTo>
                <a:lnTo>
                  <a:pt x="5" y="52"/>
                </a:lnTo>
                <a:lnTo>
                  <a:pt x="8" y="50"/>
                </a:lnTo>
                <a:lnTo>
                  <a:pt x="9" y="47"/>
                </a:lnTo>
                <a:lnTo>
                  <a:pt x="12" y="44"/>
                </a:lnTo>
                <a:lnTo>
                  <a:pt x="15" y="43"/>
                </a:lnTo>
                <a:lnTo>
                  <a:pt x="17" y="40"/>
                </a:lnTo>
                <a:lnTo>
                  <a:pt x="20" y="38"/>
                </a:lnTo>
                <a:lnTo>
                  <a:pt x="23" y="37"/>
                </a:lnTo>
                <a:lnTo>
                  <a:pt x="26" y="36"/>
                </a:lnTo>
                <a:lnTo>
                  <a:pt x="29" y="34"/>
                </a:lnTo>
                <a:lnTo>
                  <a:pt x="32" y="33"/>
                </a:lnTo>
                <a:lnTo>
                  <a:pt x="35" y="31"/>
                </a:lnTo>
                <a:lnTo>
                  <a:pt x="38" y="31"/>
                </a:lnTo>
                <a:lnTo>
                  <a:pt x="41" y="30"/>
                </a:lnTo>
                <a:lnTo>
                  <a:pt x="44" y="28"/>
                </a:lnTo>
                <a:lnTo>
                  <a:pt x="47" y="28"/>
                </a:lnTo>
                <a:lnTo>
                  <a:pt x="50" y="27"/>
                </a:lnTo>
                <a:lnTo>
                  <a:pt x="53" y="27"/>
                </a:lnTo>
                <a:lnTo>
                  <a:pt x="58" y="26"/>
                </a:lnTo>
                <a:lnTo>
                  <a:pt x="61" y="26"/>
                </a:lnTo>
                <a:lnTo>
                  <a:pt x="64" y="26"/>
                </a:lnTo>
                <a:close/>
              </a:path>
            </a:pathLst>
          </a:custGeom>
          <a:solidFill>
            <a:srgbClr val="525C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9227" name="Freeform 11"/>
          <p:cNvSpPr>
            <a:spLocks/>
          </p:cNvSpPr>
          <p:nvPr/>
        </p:nvSpPr>
        <p:spPr bwMode="auto">
          <a:xfrm rot="574060">
            <a:off x="3309939" y="2228850"/>
            <a:ext cx="185737" cy="95250"/>
          </a:xfrm>
          <a:custGeom>
            <a:avLst/>
            <a:gdLst>
              <a:gd name="T0" fmla="*/ 14287 w 65"/>
              <a:gd name="T1" fmla="*/ 37523 h 33"/>
              <a:gd name="T2" fmla="*/ 17145 w 65"/>
              <a:gd name="T3" fmla="*/ 37523 h 33"/>
              <a:gd name="T4" fmla="*/ 25717 w 65"/>
              <a:gd name="T5" fmla="*/ 37523 h 33"/>
              <a:gd name="T6" fmla="*/ 34290 w 65"/>
              <a:gd name="T7" fmla="*/ 37523 h 33"/>
              <a:gd name="T8" fmla="*/ 42862 w 65"/>
              <a:gd name="T9" fmla="*/ 40409 h 33"/>
              <a:gd name="T10" fmla="*/ 51435 w 65"/>
              <a:gd name="T11" fmla="*/ 40409 h 33"/>
              <a:gd name="T12" fmla="*/ 65722 w 65"/>
              <a:gd name="T13" fmla="*/ 40409 h 33"/>
              <a:gd name="T14" fmla="*/ 74295 w 65"/>
              <a:gd name="T15" fmla="*/ 37523 h 33"/>
              <a:gd name="T16" fmla="*/ 85725 w 65"/>
              <a:gd name="T17" fmla="*/ 37523 h 33"/>
              <a:gd name="T18" fmla="*/ 100012 w 65"/>
              <a:gd name="T19" fmla="*/ 31750 h 33"/>
              <a:gd name="T20" fmla="*/ 108585 w 65"/>
              <a:gd name="T21" fmla="*/ 31750 h 33"/>
              <a:gd name="T22" fmla="*/ 120015 w 65"/>
              <a:gd name="T23" fmla="*/ 23091 h 33"/>
              <a:gd name="T24" fmla="*/ 134302 w 65"/>
              <a:gd name="T25" fmla="*/ 20205 h 33"/>
              <a:gd name="T26" fmla="*/ 142875 w 65"/>
              <a:gd name="T27" fmla="*/ 11545 h 33"/>
              <a:gd name="T28" fmla="*/ 157162 w 65"/>
              <a:gd name="T29" fmla="*/ 0 h 33"/>
              <a:gd name="T30" fmla="*/ 185737 w 65"/>
              <a:gd name="T31" fmla="*/ 23091 h 33"/>
              <a:gd name="T32" fmla="*/ 185737 w 65"/>
              <a:gd name="T33" fmla="*/ 28864 h 33"/>
              <a:gd name="T34" fmla="*/ 177165 w 65"/>
              <a:gd name="T35" fmla="*/ 40409 h 33"/>
              <a:gd name="T36" fmla="*/ 174307 w 65"/>
              <a:gd name="T37" fmla="*/ 46182 h 33"/>
              <a:gd name="T38" fmla="*/ 165735 w 65"/>
              <a:gd name="T39" fmla="*/ 51955 h 33"/>
              <a:gd name="T40" fmla="*/ 160020 w 65"/>
              <a:gd name="T41" fmla="*/ 57727 h 33"/>
              <a:gd name="T42" fmla="*/ 151447 w 65"/>
              <a:gd name="T43" fmla="*/ 66386 h 33"/>
              <a:gd name="T44" fmla="*/ 137160 w 65"/>
              <a:gd name="T45" fmla="*/ 72159 h 33"/>
              <a:gd name="T46" fmla="*/ 128587 w 65"/>
              <a:gd name="T47" fmla="*/ 80818 h 33"/>
              <a:gd name="T48" fmla="*/ 120015 w 65"/>
              <a:gd name="T49" fmla="*/ 80818 h 33"/>
              <a:gd name="T50" fmla="*/ 111442 w 65"/>
              <a:gd name="T51" fmla="*/ 86591 h 33"/>
              <a:gd name="T52" fmla="*/ 102870 w 65"/>
              <a:gd name="T53" fmla="*/ 86591 h 33"/>
              <a:gd name="T54" fmla="*/ 100012 w 65"/>
              <a:gd name="T55" fmla="*/ 89477 h 33"/>
              <a:gd name="T56" fmla="*/ 85725 w 65"/>
              <a:gd name="T57" fmla="*/ 89477 h 33"/>
              <a:gd name="T58" fmla="*/ 77152 w 65"/>
              <a:gd name="T59" fmla="*/ 89477 h 33"/>
              <a:gd name="T60" fmla="*/ 68580 w 65"/>
              <a:gd name="T61" fmla="*/ 89477 h 33"/>
              <a:gd name="T62" fmla="*/ 60007 w 65"/>
              <a:gd name="T63" fmla="*/ 95250 h 33"/>
              <a:gd name="T64" fmla="*/ 48577 w 65"/>
              <a:gd name="T65" fmla="*/ 89477 h 33"/>
              <a:gd name="T66" fmla="*/ 40005 w 65"/>
              <a:gd name="T67" fmla="*/ 89477 h 33"/>
              <a:gd name="T68" fmla="*/ 25717 w 65"/>
              <a:gd name="T69" fmla="*/ 89477 h 33"/>
              <a:gd name="T70" fmla="*/ 14287 w 65"/>
              <a:gd name="T71" fmla="*/ 89477 h 33"/>
              <a:gd name="T72" fmla="*/ 0 w 65"/>
              <a:gd name="T73" fmla="*/ 66386 h 33"/>
              <a:gd name="T74" fmla="*/ 14287 w 65"/>
              <a:gd name="T75" fmla="*/ 37523 h 33"/>
              <a:gd name="T76" fmla="*/ 14287 w 65"/>
              <a:gd name="T77" fmla="*/ 37523 h 3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5" h="33">
                <a:moveTo>
                  <a:pt x="5" y="13"/>
                </a:moveTo>
                <a:lnTo>
                  <a:pt x="6" y="13"/>
                </a:lnTo>
                <a:lnTo>
                  <a:pt x="9" y="13"/>
                </a:lnTo>
                <a:lnTo>
                  <a:pt x="12" y="13"/>
                </a:lnTo>
                <a:lnTo>
                  <a:pt x="15" y="14"/>
                </a:lnTo>
                <a:lnTo>
                  <a:pt x="18" y="14"/>
                </a:lnTo>
                <a:lnTo>
                  <a:pt x="23" y="14"/>
                </a:lnTo>
                <a:lnTo>
                  <a:pt x="26" y="13"/>
                </a:lnTo>
                <a:lnTo>
                  <a:pt x="30" y="13"/>
                </a:lnTo>
                <a:lnTo>
                  <a:pt x="35" y="11"/>
                </a:lnTo>
                <a:lnTo>
                  <a:pt x="38" y="11"/>
                </a:lnTo>
                <a:lnTo>
                  <a:pt x="42" y="8"/>
                </a:lnTo>
                <a:lnTo>
                  <a:pt x="47" y="7"/>
                </a:lnTo>
                <a:lnTo>
                  <a:pt x="50" y="4"/>
                </a:lnTo>
                <a:lnTo>
                  <a:pt x="55" y="0"/>
                </a:lnTo>
                <a:lnTo>
                  <a:pt x="65" y="8"/>
                </a:lnTo>
                <a:lnTo>
                  <a:pt x="65" y="10"/>
                </a:lnTo>
                <a:lnTo>
                  <a:pt x="62" y="14"/>
                </a:lnTo>
                <a:lnTo>
                  <a:pt x="61" y="16"/>
                </a:lnTo>
                <a:lnTo>
                  <a:pt x="58" y="18"/>
                </a:lnTo>
                <a:lnTo>
                  <a:pt x="56" y="20"/>
                </a:lnTo>
                <a:lnTo>
                  <a:pt x="53" y="23"/>
                </a:lnTo>
                <a:lnTo>
                  <a:pt x="48" y="25"/>
                </a:lnTo>
                <a:lnTo>
                  <a:pt x="45" y="28"/>
                </a:lnTo>
                <a:lnTo>
                  <a:pt x="42" y="28"/>
                </a:lnTo>
                <a:lnTo>
                  <a:pt x="39" y="30"/>
                </a:lnTo>
                <a:lnTo>
                  <a:pt x="36" y="30"/>
                </a:lnTo>
                <a:lnTo>
                  <a:pt x="35" y="31"/>
                </a:lnTo>
                <a:lnTo>
                  <a:pt x="30" y="31"/>
                </a:lnTo>
                <a:lnTo>
                  <a:pt x="27" y="31"/>
                </a:lnTo>
                <a:lnTo>
                  <a:pt x="24" y="31"/>
                </a:lnTo>
                <a:lnTo>
                  <a:pt x="21" y="33"/>
                </a:lnTo>
                <a:lnTo>
                  <a:pt x="17" y="31"/>
                </a:lnTo>
                <a:lnTo>
                  <a:pt x="14" y="31"/>
                </a:lnTo>
                <a:lnTo>
                  <a:pt x="9" y="31"/>
                </a:lnTo>
                <a:lnTo>
                  <a:pt x="5" y="31"/>
                </a:lnTo>
                <a:lnTo>
                  <a:pt x="0" y="23"/>
                </a:lnTo>
                <a:lnTo>
                  <a:pt x="5" y="13"/>
                </a:lnTo>
                <a:close/>
              </a:path>
            </a:pathLst>
          </a:custGeom>
          <a:solidFill>
            <a:srgbClr val="4047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9228" name="Freeform 12"/>
          <p:cNvSpPr>
            <a:spLocks/>
          </p:cNvSpPr>
          <p:nvPr/>
        </p:nvSpPr>
        <p:spPr bwMode="auto">
          <a:xfrm rot="757679">
            <a:off x="3252788" y="954089"/>
            <a:ext cx="347662" cy="166687"/>
          </a:xfrm>
          <a:custGeom>
            <a:avLst/>
            <a:gdLst>
              <a:gd name="T0" fmla="*/ 256472 w 122"/>
              <a:gd name="T1" fmla="*/ 20117 h 58"/>
              <a:gd name="T2" fmla="*/ 270720 w 122"/>
              <a:gd name="T3" fmla="*/ 20117 h 58"/>
              <a:gd name="T4" fmla="*/ 290668 w 122"/>
              <a:gd name="T5" fmla="*/ 25865 h 58"/>
              <a:gd name="T6" fmla="*/ 313466 w 122"/>
              <a:gd name="T7" fmla="*/ 31613 h 58"/>
              <a:gd name="T8" fmla="*/ 324864 w 122"/>
              <a:gd name="T9" fmla="*/ 40235 h 58"/>
              <a:gd name="T10" fmla="*/ 339113 w 122"/>
              <a:gd name="T11" fmla="*/ 57478 h 58"/>
              <a:gd name="T12" fmla="*/ 347662 w 122"/>
              <a:gd name="T13" fmla="*/ 74722 h 58"/>
              <a:gd name="T14" fmla="*/ 339113 w 122"/>
              <a:gd name="T15" fmla="*/ 100587 h 58"/>
              <a:gd name="T16" fmla="*/ 330564 w 122"/>
              <a:gd name="T17" fmla="*/ 109209 h 58"/>
              <a:gd name="T18" fmla="*/ 313466 w 122"/>
              <a:gd name="T19" fmla="*/ 123578 h 58"/>
              <a:gd name="T20" fmla="*/ 296368 w 122"/>
              <a:gd name="T21" fmla="*/ 135074 h 58"/>
              <a:gd name="T22" fmla="*/ 273570 w 122"/>
              <a:gd name="T23" fmla="*/ 143696 h 58"/>
              <a:gd name="T24" fmla="*/ 247923 w 122"/>
              <a:gd name="T25" fmla="*/ 149444 h 58"/>
              <a:gd name="T26" fmla="*/ 222276 w 122"/>
              <a:gd name="T27" fmla="*/ 158065 h 58"/>
              <a:gd name="T28" fmla="*/ 196629 w 122"/>
              <a:gd name="T29" fmla="*/ 163813 h 58"/>
              <a:gd name="T30" fmla="*/ 165282 w 122"/>
              <a:gd name="T31" fmla="*/ 166687 h 58"/>
              <a:gd name="T32" fmla="*/ 139635 w 122"/>
              <a:gd name="T33" fmla="*/ 163813 h 58"/>
              <a:gd name="T34" fmla="*/ 111138 w 122"/>
              <a:gd name="T35" fmla="*/ 163813 h 58"/>
              <a:gd name="T36" fmla="*/ 85491 w 122"/>
              <a:gd name="T37" fmla="*/ 158065 h 58"/>
              <a:gd name="T38" fmla="*/ 62693 w 122"/>
              <a:gd name="T39" fmla="*/ 155191 h 58"/>
              <a:gd name="T40" fmla="*/ 42745 w 122"/>
              <a:gd name="T41" fmla="*/ 143696 h 58"/>
              <a:gd name="T42" fmla="*/ 25647 w 122"/>
              <a:gd name="T43" fmla="*/ 135074 h 58"/>
              <a:gd name="T44" fmla="*/ 11399 w 122"/>
              <a:gd name="T45" fmla="*/ 117830 h 58"/>
              <a:gd name="T46" fmla="*/ 2850 w 122"/>
              <a:gd name="T47" fmla="*/ 100587 h 58"/>
              <a:gd name="T48" fmla="*/ 0 w 122"/>
              <a:gd name="T49" fmla="*/ 86217 h 58"/>
              <a:gd name="T50" fmla="*/ 2850 w 122"/>
              <a:gd name="T51" fmla="*/ 68974 h 58"/>
              <a:gd name="T52" fmla="*/ 17098 w 122"/>
              <a:gd name="T53" fmla="*/ 45983 h 58"/>
              <a:gd name="T54" fmla="*/ 34196 w 122"/>
              <a:gd name="T55" fmla="*/ 25865 h 58"/>
              <a:gd name="T56" fmla="*/ 62693 w 122"/>
              <a:gd name="T57" fmla="*/ 11496 h 58"/>
              <a:gd name="T58" fmla="*/ 88340 w 122"/>
              <a:gd name="T59" fmla="*/ 5748 h 58"/>
              <a:gd name="T60" fmla="*/ 113988 w 122"/>
              <a:gd name="T61" fmla="*/ 0 h 58"/>
              <a:gd name="T62" fmla="*/ 131086 w 122"/>
              <a:gd name="T63" fmla="*/ 0 h 58"/>
              <a:gd name="T64" fmla="*/ 139635 w 122"/>
              <a:gd name="T65" fmla="*/ 0 h 58"/>
              <a:gd name="T66" fmla="*/ 253622 w 122"/>
              <a:gd name="T67" fmla="*/ 20117 h 5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22" h="58">
                <a:moveTo>
                  <a:pt x="89" y="7"/>
                </a:moveTo>
                <a:lnTo>
                  <a:pt x="90" y="7"/>
                </a:lnTo>
                <a:lnTo>
                  <a:pt x="92" y="7"/>
                </a:lnTo>
                <a:lnTo>
                  <a:pt x="95" y="7"/>
                </a:lnTo>
                <a:lnTo>
                  <a:pt x="98" y="7"/>
                </a:lnTo>
                <a:lnTo>
                  <a:pt x="102" y="9"/>
                </a:lnTo>
                <a:lnTo>
                  <a:pt x="105" y="10"/>
                </a:lnTo>
                <a:lnTo>
                  <a:pt x="110" y="11"/>
                </a:lnTo>
                <a:lnTo>
                  <a:pt x="111" y="13"/>
                </a:lnTo>
                <a:lnTo>
                  <a:pt x="114" y="14"/>
                </a:lnTo>
                <a:lnTo>
                  <a:pt x="117" y="17"/>
                </a:lnTo>
                <a:lnTo>
                  <a:pt x="119" y="20"/>
                </a:lnTo>
                <a:lnTo>
                  <a:pt x="120" y="23"/>
                </a:lnTo>
                <a:lnTo>
                  <a:pt x="122" y="26"/>
                </a:lnTo>
                <a:lnTo>
                  <a:pt x="120" y="30"/>
                </a:lnTo>
                <a:lnTo>
                  <a:pt x="119" y="35"/>
                </a:lnTo>
                <a:lnTo>
                  <a:pt x="117" y="37"/>
                </a:lnTo>
                <a:lnTo>
                  <a:pt x="116" y="38"/>
                </a:lnTo>
                <a:lnTo>
                  <a:pt x="113" y="41"/>
                </a:lnTo>
                <a:lnTo>
                  <a:pt x="110" y="43"/>
                </a:lnTo>
                <a:lnTo>
                  <a:pt x="107" y="44"/>
                </a:lnTo>
                <a:lnTo>
                  <a:pt x="104" y="47"/>
                </a:lnTo>
                <a:lnTo>
                  <a:pt x="99" y="48"/>
                </a:lnTo>
                <a:lnTo>
                  <a:pt x="96" y="50"/>
                </a:lnTo>
                <a:lnTo>
                  <a:pt x="92" y="51"/>
                </a:lnTo>
                <a:lnTo>
                  <a:pt x="87" y="52"/>
                </a:lnTo>
                <a:lnTo>
                  <a:pt x="83" y="54"/>
                </a:lnTo>
                <a:lnTo>
                  <a:pt x="78" y="55"/>
                </a:lnTo>
                <a:lnTo>
                  <a:pt x="74" y="55"/>
                </a:lnTo>
                <a:lnTo>
                  <a:pt x="69" y="57"/>
                </a:lnTo>
                <a:lnTo>
                  <a:pt x="63" y="57"/>
                </a:lnTo>
                <a:lnTo>
                  <a:pt x="58" y="58"/>
                </a:lnTo>
                <a:lnTo>
                  <a:pt x="54" y="57"/>
                </a:lnTo>
                <a:lnTo>
                  <a:pt x="49" y="57"/>
                </a:lnTo>
                <a:lnTo>
                  <a:pt x="43" y="57"/>
                </a:lnTo>
                <a:lnTo>
                  <a:pt x="39" y="57"/>
                </a:lnTo>
                <a:lnTo>
                  <a:pt x="34" y="55"/>
                </a:lnTo>
                <a:lnTo>
                  <a:pt x="30" y="55"/>
                </a:lnTo>
                <a:lnTo>
                  <a:pt x="25" y="54"/>
                </a:lnTo>
                <a:lnTo>
                  <a:pt x="22" y="54"/>
                </a:lnTo>
                <a:lnTo>
                  <a:pt x="18" y="51"/>
                </a:lnTo>
                <a:lnTo>
                  <a:pt x="15" y="50"/>
                </a:lnTo>
                <a:lnTo>
                  <a:pt x="12" y="48"/>
                </a:lnTo>
                <a:lnTo>
                  <a:pt x="9" y="47"/>
                </a:lnTo>
                <a:lnTo>
                  <a:pt x="6" y="44"/>
                </a:lnTo>
                <a:lnTo>
                  <a:pt x="4" y="41"/>
                </a:lnTo>
                <a:lnTo>
                  <a:pt x="3" y="38"/>
                </a:lnTo>
                <a:lnTo>
                  <a:pt x="1" y="35"/>
                </a:lnTo>
                <a:lnTo>
                  <a:pt x="0" y="33"/>
                </a:lnTo>
                <a:lnTo>
                  <a:pt x="0" y="30"/>
                </a:lnTo>
                <a:lnTo>
                  <a:pt x="0" y="27"/>
                </a:lnTo>
                <a:lnTo>
                  <a:pt x="1" y="24"/>
                </a:lnTo>
                <a:lnTo>
                  <a:pt x="3" y="19"/>
                </a:lnTo>
                <a:lnTo>
                  <a:pt x="6" y="16"/>
                </a:lnTo>
                <a:lnTo>
                  <a:pt x="7" y="11"/>
                </a:lnTo>
                <a:lnTo>
                  <a:pt x="12" y="9"/>
                </a:lnTo>
                <a:lnTo>
                  <a:pt x="16" y="6"/>
                </a:lnTo>
                <a:lnTo>
                  <a:pt x="22" y="4"/>
                </a:lnTo>
                <a:lnTo>
                  <a:pt x="27" y="3"/>
                </a:lnTo>
                <a:lnTo>
                  <a:pt x="31" y="2"/>
                </a:lnTo>
                <a:lnTo>
                  <a:pt x="36" y="0"/>
                </a:lnTo>
                <a:lnTo>
                  <a:pt x="40" y="0"/>
                </a:lnTo>
                <a:lnTo>
                  <a:pt x="43" y="0"/>
                </a:lnTo>
                <a:lnTo>
                  <a:pt x="46" y="0"/>
                </a:lnTo>
                <a:lnTo>
                  <a:pt x="49" y="0"/>
                </a:lnTo>
                <a:lnTo>
                  <a:pt x="70" y="0"/>
                </a:lnTo>
                <a:lnTo>
                  <a:pt x="89" y="7"/>
                </a:lnTo>
                <a:close/>
              </a:path>
            </a:pathLst>
          </a:custGeom>
          <a:solidFill>
            <a:srgbClr val="8A99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9229" name="Freeform 13"/>
          <p:cNvSpPr>
            <a:spLocks/>
          </p:cNvSpPr>
          <p:nvPr/>
        </p:nvSpPr>
        <p:spPr bwMode="auto">
          <a:xfrm rot="757679">
            <a:off x="3187701" y="1193801"/>
            <a:ext cx="296863" cy="1090613"/>
          </a:xfrm>
          <a:custGeom>
            <a:avLst/>
            <a:gdLst>
              <a:gd name="T0" fmla="*/ 231211 w 104"/>
              <a:gd name="T1" fmla="*/ 1079133 h 380"/>
              <a:gd name="T2" fmla="*/ 0 w 104"/>
              <a:gd name="T3" fmla="*/ 0 h 380"/>
              <a:gd name="T4" fmla="*/ 68507 w 104"/>
              <a:gd name="T5" fmla="*/ 5740 h 380"/>
              <a:gd name="T6" fmla="*/ 296863 w 104"/>
              <a:gd name="T7" fmla="*/ 1090613 h 380"/>
              <a:gd name="T8" fmla="*/ 231211 w 104"/>
              <a:gd name="T9" fmla="*/ 1079133 h 380"/>
              <a:gd name="T10" fmla="*/ 231211 w 104"/>
              <a:gd name="T11" fmla="*/ 1079133 h 3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 h="380">
                <a:moveTo>
                  <a:pt x="81" y="376"/>
                </a:moveTo>
                <a:lnTo>
                  <a:pt x="0" y="0"/>
                </a:lnTo>
                <a:lnTo>
                  <a:pt x="24" y="2"/>
                </a:lnTo>
                <a:lnTo>
                  <a:pt x="104" y="380"/>
                </a:lnTo>
                <a:lnTo>
                  <a:pt x="81" y="376"/>
                </a:lnTo>
                <a:close/>
              </a:path>
            </a:pathLst>
          </a:custGeom>
          <a:solidFill>
            <a:srgbClr val="4047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9230" name="Freeform 14"/>
          <p:cNvSpPr>
            <a:spLocks/>
          </p:cNvSpPr>
          <p:nvPr/>
        </p:nvSpPr>
        <p:spPr bwMode="auto">
          <a:xfrm rot="757679">
            <a:off x="3324226" y="1198563"/>
            <a:ext cx="282575" cy="1077912"/>
          </a:xfrm>
          <a:custGeom>
            <a:avLst/>
            <a:gdLst>
              <a:gd name="T0" fmla="*/ 234052 w 99"/>
              <a:gd name="T1" fmla="*/ 1077912 h 376"/>
              <a:gd name="T2" fmla="*/ 0 w 99"/>
              <a:gd name="T3" fmla="*/ 22934 h 376"/>
              <a:gd name="T4" fmla="*/ 42814 w 99"/>
              <a:gd name="T5" fmla="*/ 0 h 376"/>
              <a:gd name="T6" fmla="*/ 282575 w 99"/>
              <a:gd name="T7" fmla="*/ 1060711 h 376"/>
              <a:gd name="T8" fmla="*/ 234052 w 99"/>
              <a:gd name="T9" fmla="*/ 1077912 h 376"/>
              <a:gd name="T10" fmla="*/ 234052 w 99"/>
              <a:gd name="T11" fmla="*/ 1077912 h 3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9" h="376">
                <a:moveTo>
                  <a:pt x="82" y="376"/>
                </a:moveTo>
                <a:lnTo>
                  <a:pt x="0" y="8"/>
                </a:lnTo>
                <a:lnTo>
                  <a:pt x="15" y="0"/>
                </a:lnTo>
                <a:lnTo>
                  <a:pt x="99" y="370"/>
                </a:lnTo>
                <a:lnTo>
                  <a:pt x="82" y="376"/>
                </a:lnTo>
                <a:close/>
              </a:path>
            </a:pathLst>
          </a:custGeom>
          <a:solidFill>
            <a:srgbClr val="525C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9231" name="Freeform 15"/>
          <p:cNvSpPr>
            <a:spLocks/>
          </p:cNvSpPr>
          <p:nvPr/>
        </p:nvSpPr>
        <p:spPr bwMode="auto">
          <a:xfrm rot="757679">
            <a:off x="3190876" y="954089"/>
            <a:ext cx="498475" cy="244475"/>
          </a:xfrm>
          <a:custGeom>
            <a:avLst/>
            <a:gdLst>
              <a:gd name="T0" fmla="*/ 347508 w 175"/>
              <a:gd name="T1" fmla="*/ 77657 h 85"/>
              <a:gd name="T2" fmla="*/ 321872 w 175"/>
              <a:gd name="T3" fmla="*/ 66152 h 85"/>
              <a:gd name="T4" fmla="*/ 279146 w 175"/>
              <a:gd name="T5" fmla="*/ 57524 h 85"/>
              <a:gd name="T6" fmla="*/ 253510 w 175"/>
              <a:gd name="T7" fmla="*/ 54647 h 85"/>
              <a:gd name="T8" fmla="*/ 227874 w 175"/>
              <a:gd name="T9" fmla="*/ 54647 h 85"/>
              <a:gd name="T10" fmla="*/ 196542 w 175"/>
              <a:gd name="T11" fmla="*/ 57524 h 85"/>
              <a:gd name="T12" fmla="*/ 170906 w 175"/>
              <a:gd name="T13" fmla="*/ 66152 h 85"/>
              <a:gd name="T14" fmla="*/ 150967 w 175"/>
              <a:gd name="T15" fmla="*/ 83409 h 85"/>
              <a:gd name="T16" fmla="*/ 128179 w 175"/>
              <a:gd name="T17" fmla="*/ 103542 h 85"/>
              <a:gd name="T18" fmla="*/ 119634 w 175"/>
              <a:gd name="T19" fmla="*/ 126552 h 85"/>
              <a:gd name="T20" fmla="*/ 136725 w 175"/>
              <a:gd name="T21" fmla="*/ 143809 h 85"/>
              <a:gd name="T22" fmla="*/ 159512 w 175"/>
              <a:gd name="T23" fmla="*/ 152437 h 85"/>
              <a:gd name="T24" fmla="*/ 193693 w 175"/>
              <a:gd name="T25" fmla="*/ 158190 h 85"/>
              <a:gd name="T26" fmla="*/ 227874 w 175"/>
              <a:gd name="T27" fmla="*/ 158190 h 85"/>
              <a:gd name="T28" fmla="*/ 267752 w 175"/>
              <a:gd name="T29" fmla="*/ 155314 h 85"/>
              <a:gd name="T30" fmla="*/ 310479 w 175"/>
              <a:gd name="T31" fmla="*/ 152437 h 85"/>
              <a:gd name="T32" fmla="*/ 353205 w 175"/>
              <a:gd name="T33" fmla="*/ 138056 h 85"/>
              <a:gd name="T34" fmla="*/ 395932 w 175"/>
              <a:gd name="T35" fmla="*/ 123676 h 85"/>
              <a:gd name="T36" fmla="*/ 498475 w 175"/>
              <a:gd name="T37" fmla="*/ 86285 h 85"/>
              <a:gd name="T38" fmla="*/ 492778 w 175"/>
              <a:gd name="T39" fmla="*/ 106419 h 85"/>
              <a:gd name="T40" fmla="*/ 472839 w 175"/>
              <a:gd name="T41" fmla="*/ 135180 h 85"/>
              <a:gd name="T42" fmla="*/ 450052 w 175"/>
              <a:gd name="T43" fmla="*/ 155314 h 85"/>
              <a:gd name="T44" fmla="*/ 421567 w 175"/>
              <a:gd name="T45" fmla="*/ 175447 h 85"/>
              <a:gd name="T46" fmla="*/ 381689 w 175"/>
              <a:gd name="T47" fmla="*/ 195580 h 85"/>
              <a:gd name="T48" fmla="*/ 361750 w 175"/>
              <a:gd name="T49" fmla="*/ 204209 h 85"/>
              <a:gd name="T50" fmla="*/ 336115 w 175"/>
              <a:gd name="T51" fmla="*/ 212837 h 85"/>
              <a:gd name="T52" fmla="*/ 304782 w 175"/>
              <a:gd name="T53" fmla="*/ 221466 h 85"/>
              <a:gd name="T54" fmla="*/ 276298 w 175"/>
              <a:gd name="T55" fmla="*/ 230094 h 85"/>
              <a:gd name="T56" fmla="*/ 250662 w 175"/>
              <a:gd name="T57" fmla="*/ 235846 h 85"/>
              <a:gd name="T58" fmla="*/ 219329 w 175"/>
              <a:gd name="T59" fmla="*/ 241599 h 85"/>
              <a:gd name="T60" fmla="*/ 193693 w 175"/>
              <a:gd name="T61" fmla="*/ 241599 h 85"/>
              <a:gd name="T62" fmla="*/ 170906 w 175"/>
              <a:gd name="T63" fmla="*/ 244475 h 85"/>
              <a:gd name="T64" fmla="*/ 145270 w 175"/>
              <a:gd name="T65" fmla="*/ 241599 h 85"/>
              <a:gd name="T66" fmla="*/ 111089 w 175"/>
              <a:gd name="T67" fmla="*/ 235846 h 85"/>
              <a:gd name="T68" fmla="*/ 74059 w 175"/>
              <a:gd name="T69" fmla="*/ 224342 h 85"/>
              <a:gd name="T70" fmla="*/ 42726 w 175"/>
              <a:gd name="T71" fmla="*/ 207085 h 85"/>
              <a:gd name="T72" fmla="*/ 17091 w 175"/>
              <a:gd name="T73" fmla="*/ 186951 h 85"/>
              <a:gd name="T74" fmla="*/ 5697 w 175"/>
              <a:gd name="T75" fmla="*/ 163942 h 85"/>
              <a:gd name="T76" fmla="*/ 0 w 175"/>
              <a:gd name="T77" fmla="*/ 138056 h 85"/>
              <a:gd name="T78" fmla="*/ 5697 w 175"/>
              <a:gd name="T79" fmla="*/ 112171 h 85"/>
              <a:gd name="T80" fmla="*/ 17091 w 175"/>
              <a:gd name="T81" fmla="*/ 83409 h 85"/>
              <a:gd name="T82" fmla="*/ 42726 w 175"/>
              <a:gd name="T83" fmla="*/ 57524 h 85"/>
              <a:gd name="T84" fmla="*/ 74059 w 175"/>
              <a:gd name="T85" fmla="*/ 37390 h 85"/>
              <a:gd name="T86" fmla="*/ 108240 w 175"/>
              <a:gd name="T87" fmla="*/ 25886 h 85"/>
              <a:gd name="T88" fmla="*/ 145270 w 175"/>
              <a:gd name="T89" fmla="*/ 14381 h 85"/>
              <a:gd name="T90" fmla="*/ 185148 w 175"/>
              <a:gd name="T91" fmla="*/ 8629 h 85"/>
              <a:gd name="T92" fmla="*/ 222177 w 175"/>
              <a:gd name="T93" fmla="*/ 0 h 85"/>
              <a:gd name="T94" fmla="*/ 259207 w 175"/>
              <a:gd name="T95" fmla="*/ 0 h 85"/>
              <a:gd name="T96" fmla="*/ 284843 w 175"/>
              <a:gd name="T97" fmla="*/ 0 h 85"/>
              <a:gd name="T98" fmla="*/ 304782 w 175"/>
              <a:gd name="T99" fmla="*/ 0 h 85"/>
              <a:gd name="T100" fmla="*/ 321872 w 175"/>
              <a:gd name="T101" fmla="*/ 0 h 85"/>
              <a:gd name="T102" fmla="*/ 353205 w 175"/>
              <a:gd name="T103" fmla="*/ 8629 h 85"/>
              <a:gd name="T104" fmla="*/ 387386 w 175"/>
              <a:gd name="T105" fmla="*/ 14381 h 85"/>
              <a:gd name="T106" fmla="*/ 415871 w 175"/>
              <a:gd name="T107" fmla="*/ 25886 h 85"/>
              <a:gd name="T108" fmla="*/ 441506 w 175"/>
              <a:gd name="T109" fmla="*/ 43143 h 85"/>
              <a:gd name="T110" fmla="*/ 356054 w 175"/>
              <a:gd name="T111" fmla="*/ 83409 h 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75" h="85">
                <a:moveTo>
                  <a:pt x="125" y="29"/>
                </a:moveTo>
                <a:lnTo>
                  <a:pt x="124" y="29"/>
                </a:lnTo>
                <a:lnTo>
                  <a:pt x="122" y="27"/>
                </a:lnTo>
                <a:lnTo>
                  <a:pt x="121" y="26"/>
                </a:lnTo>
                <a:lnTo>
                  <a:pt x="118" y="24"/>
                </a:lnTo>
                <a:lnTo>
                  <a:pt x="113" y="23"/>
                </a:lnTo>
                <a:lnTo>
                  <a:pt x="109" y="22"/>
                </a:lnTo>
                <a:lnTo>
                  <a:pt x="103" y="22"/>
                </a:lnTo>
                <a:lnTo>
                  <a:pt x="98" y="20"/>
                </a:lnTo>
                <a:lnTo>
                  <a:pt x="95" y="19"/>
                </a:lnTo>
                <a:lnTo>
                  <a:pt x="92" y="19"/>
                </a:lnTo>
                <a:lnTo>
                  <a:pt x="89" y="19"/>
                </a:lnTo>
                <a:lnTo>
                  <a:pt x="86" y="19"/>
                </a:lnTo>
                <a:lnTo>
                  <a:pt x="83" y="19"/>
                </a:lnTo>
                <a:lnTo>
                  <a:pt x="80" y="19"/>
                </a:lnTo>
                <a:lnTo>
                  <a:pt x="75" y="19"/>
                </a:lnTo>
                <a:lnTo>
                  <a:pt x="72" y="20"/>
                </a:lnTo>
                <a:lnTo>
                  <a:pt x="69" y="20"/>
                </a:lnTo>
                <a:lnTo>
                  <a:pt x="66" y="22"/>
                </a:lnTo>
                <a:lnTo>
                  <a:pt x="63" y="22"/>
                </a:lnTo>
                <a:lnTo>
                  <a:pt x="60" y="23"/>
                </a:lnTo>
                <a:lnTo>
                  <a:pt x="57" y="24"/>
                </a:lnTo>
                <a:lnTo>
                  <a:pt x="54" y="27"/>
                </a:lnTo>
                <a:lnTo>
                  <a:pt x="53" y="29"/>
                </a:lnTo>
                <a:lnTo>
                  <a:pt x="50" y="31"/>
                </a:lnTo>
                <a:lnTo>
                  <a:pt x="47" y="34"/>
                </a:lnTo>
                <a:lnTo>
                  <a:pt x="45" y="36"/>
                </a:lnTo>
                <a:lnTo>
                  <a:pt x="44" y="39"/>
                </a:lnTo>
                <a:lnTo>
                  <a:pt x="42" y="41"/>
                </a:lnTo>
                <a:lnTo>
                  <a:pt x="42" y="44"/>
                </a:lnTo>
                <a:lnTo>
                  <a:pt x="45" y="47"/>
                </a:lnTo>
                <a:lnTo>
                  <a:pt x="47" y="48"/>
                </a:lnTo>
                <a:lnTo>
                  <a:pt x="48" y="50"/>
                </a:lnTo>
                <a:lnTo>
                  <a:pt x="51" y="51"/>
                </a:lnTo>
                <a:lnTo>
                  <a:pt x="53" y="53"/>
                </a:lnTo>
                <a:lnTo>
                  <a:pt x="56" y="53"/>
                </a:lnTo>
                <a:lnTo>
                  <a:pt x="60" y="54"/>
                </a:lnTo>
                <a:lnTo>
                  <a:pt x="63" y="54"/>
                </a:lnTo>
                <a:lnTo>
                  <a:pt x="68" y="55"/>
                </a:lnTo>
                <a:lnTo>
                  <a:pt x="71" y="55"/>
                </a:lnTo>
                <a:lnTo>
                  <a:pt x="75" y="55"/>
                </a:lnTo>
                <a:lnTo>
                  <a:pt x="80" y="55"/>
                </a:lnTo>
                <a:lnTo>
                  <a:pt x="85" y="55"/>
                </a:lnTo>
                <a:lnTo>
                  <a:pt x="89" y="54"/>
                </a:lnTo>
                <a:lnTo>
                  <a:pt x="94" y="54"/>
                </a:lnTo>
                <a:lnTo>
                  <a:pt x="98" y="54"/>
                </a:lnTo>
                <a:lnTo>
                  <a:pt x="104" y="54"/>
                </a:lnTo>
                <a:lnTo>
                  <a:pt x="109" y="53"/>
                </a:lnTo>
                <a:lnTo>
                  <a:pt x="115" y="51"/>
                </a:lnTo>
                <a:lnTo>
                  <a:pt x="119" y="50"/>
                </a:lnTo>
                <a:lnTo>
                  <a:pt x="124" y="48"/>
                </a:lnTo>
                <a:lnTo>
                  <a:pt x="130" y="47"/>
                </a:lnTo>
                <a:lnTo>
                  <a:pt x="134" y="46"/>
                </a:lnTo>
                <a:lnTo>
                  <a:pt x="139" y="43"/>
                </a:lnTo>
                <a:lnTo>
                  <a:pt x="143" y="41"/>
                </a:lnTo>
                <a:lnTo>
                  <a:pt x="175" y="29"/>
                </a:lnTo>
                <a:lnTo>
                  <a:pt x="175" y="30"/>
                </a:lnTo>
                <a:lnTo>
                  <a:pt x="175" y="33"/>
                </a:lnTo>
                <a:lnTo>
                  <a:pt x="173" y="34"/>
                </a:lnTo>
                <a:lnTo>
                  <a:pt x="173" y="37"/>
                </a:lnTo>
                <a:lnTo>
                  <a:pt x="172" y="40"/>
                </a:lnTo>
                <a:lnTo>
                  <a:pt x="170" y="44"/>
                </a:lnTo>
                <a:lnTo>
                  <a:pt x="166" y="47"/>
                </a:lnTo>
                <a:lnTo>
                  <a:pt x="163" y="51"/>
                </a:lnTo>
                <a:lnTo>
                  <a:pt x="160" y="53"/>
                </a:lnTo>
                <a:lnTo>
                  <a:pt x="158" y="54"/>
                </a:lnTo>
                <a:lnTo>
                  <a:pt x="154" y="57"/>
                </a:lnTo>
                <a:lnTo>
                  <a:pt x="152" y="60"/>
                </a:lnTo>
                <a:lnTo>
                  <a:pt x="148" y="61"/>
                </a:lnTo>
                <a:lnTo>
                  <a:pt x="143" y="64"/>
                </a:lnTo>
                <a:lnTo>
                  <a:pt x="139" y="65"/>
                </a:lnTo>
                <a:lnTo>
                  <a:pt x="134" y="68"/>
                </a:lnTo>
                <a:lnTo>
                  <a:pt x="131" y="68"/>
                </a:lnTo>
                <a:lnTo>
                  <a:pt x="130" y="70"/>
                </a:lnTo>
                <a:lnTo>
                  <a:pt x="127" y="71"/>
                </a:lnTo>
                <a:lnTo>
                  <a:pt x="124" y="72"/>
                </a:lnTo>
                <a:lnTo>
                  <a:pt x="121" y="72"/>
                </a:lnTo>
                <a:lnTo>
                  <a:pt x="118" y="74"/>
                </a:lnTo>
                <a:lnTo>
                  <a:pt x="115" y="75"/>
                </a:lnTo>
                <a:lnTo>
                  <a:pt x="112" y="77"/>
                </a:lnTo>
                <a:lnTo>
                  <a:pt x="107" y="77"/>
                </a:lnTo>
                <a:lnTo>
                  <a:pt x="104" y="78"/>
                </a:lnTo>
                <a:lnTo>
                  <a:pt x="100" y="80"/>
                </a:lnTo>
                <a:lnTo>
                  <a:pt x="97" y="80"/>
                </a:lnTo>
                <a:lnTo>
                  <a:pt x="94" y="81"/>
                </a:lnTo>
                <a:lnTo>
                  <a:pt x="91" y="81"/>
                </a:lnTo>
                <a:lnTo>
                  <a:pt x="88" y="82"/>
                </a:lnTo>
                <a:lnTo>
                  <a:pt x="85" y="82"/>
                </a:lnTo>
                <a:lnTo>
                  <a:pt x="81" y="82"/>
                </a:lnTo>
                <a:lnTo>
                  <a:pt x="77" y="84"/>
                </a:lnTo>
                <a:lnTo>
                  <a:pt x="74" y="84"/>
                </a:lnTo>
                <a:lnTo>
                  <a:pt x="71" y="84"/>
                </a:lnTo>
                <a:lnTo>
                  <a:pt x="68" y="84"/>
                </a:lnTo>
                <a:lnTo>
                  <a:pt x="65" y="84"/>
                </a:lnTo>
                <a:lnTo>
                  <a:pt x="63" y="84"/>
                </a:lnTo>
                <a:lnTo>
                  <a:pt x="60" y="85"/>
                </a:lnTo>
                <a:lnTo>
                  <a:pt x="57" y="84"/>
                </a:lnTo>
                <a:lnTo>
                  <a:pt x="54" y="84"/>
                </a:lnTo>
                <a:lnTo>
                  <a:pt x="51" y="84"/>
                </a:lnTo>
                <a:lnTo>
                  <a:pt x="50" y="84"/>
                </a:lnTo>
                <a:lnTo>
                  <a:pt x="44" y="82"/>
                </a:lnTo>
                <a:lnTo>
                  <a:pt x="39" y="82"/>
                </a:lnTo>
                <a:lnTo>
                  <a:pt x="35" y="81"/>
                </a:lnTo>
                <a:lnTo>
                  <a:pt x="30" y="80"/>
                </a:lnTo>
                <a:lnTo>
                  <a:pt x="26" y="78"/>
                </a:lnTo>
                <a:lnTo>
                  <a:pt x="23" y="77"/>
                </a:lnTo>
                <a:lnTo>
                  <a:pt x="18" y="75"/>
                </a:lnTo>
                <a:lnTo>
                  <a:pt x="15" y="72"/>
                </a:lnTo>
                <a:lnTo>
                  <a:pt x="12" y="70"/>
                </a:lnTo>
                <a:lnTo>
                  <a:pt x="9" y="68"/>
                </a:lnTo>
                <a:lnTo>
                  <a:pt x="6" y="65"/>
                </a:lnTo>
                <a:lnTo>
                  <a:pt x="5" y="63"/>
                </a:lnTo>
                <a:lnTo>
                  <a:pt x="3" y="60"/>
                </a:lnTo>
                <a:lnTo>
                  <a:pt x="2" y="57"/>
                </a:lnTo>
                <a:lnTo>
                  <a:pt x="0" y="54"/>
                </a:lnTo>
                <a:lnTo>
                  <a:pt x="0" y="51"/>
                </a:lnTo>
                <a:lnTo>
                  <a:pt x="0" y="48"/>
                </a:lnTo>
                <a:lnTo>
                  <a:pt x="0" y="44"/>
                </a:lnTo>
                <a:lnTo>
                  <a:pt x="0" y="41"/>
                </a:lnTo>
                <a:lnTo>
                  <a:pt x="2" y="39"/>
                </a:lnTo>
                <a:lnTo>
                  <a:pt x="2" y="34"/>
                </a:lnTo>
                <a:lnTo>
                  <a:pt x="5" y="31"/>
                </a:lnTo>
                <a:lnTo>
                  <a:pt x="6" y="29"/>
                </a:lnTo>
                <a:lnTo>
                  <a:pt x="9" y="24"/>
                </a:lnTo>
                <a:lnTo>
                  <a:pt x="12" y="22"/>
                </a:lnTo>
                <a:lnTo>
                  <a:pt x="15" y="20"/>
                </a:lnTo>
                <a:lnTo>
                  <a:pt x="18" y="17"/>
                </a:lnTo>
                <a:lnTo>
                  <a:pt x="21" y="15"/>
                </a:lnTo>
                <a:lnTo>
                  <a:pt x="26" y="13"/>
                </a:lnTo>
                <a:lnTo>
                  <a:pt x="30" y="12"/>
                </a:lnTo>
                <a:lnTo>
                  <a:pt x="33" y="10"/>
                </a:lnTo>
                <a:lnTo>
                  <a:pt x="38" y="9"/>
                </a:lnTo>
                <a:lnTo>
                  <a:pt x="42" y="7"/>
                </a:lnTo>
                <a:lnTo>
                  <a:pt x="47" y="6"/>
                </a:lnTo>
                <a:lnTo>
                  <a:pt x="51" y="5"/>
                </a:lnTo>
                <a:lnTo>
                  <a:pt x="56" y="3"/>
                </a:lnTo>
                <a:lnTo>
                  <a:pt x="60" y="3"/>
                </a:lnTo>
                <a:lnTo>
                  <a:pt x="65" y="3"/>
                </a:lnTo>
                <a:lnTo>
                  <a:pt x="69" y="2"/>
                </a:lnTo>
                <a:lnTo>
                  <a:pt x="74" y="2"/>
                </a:lnTo>
                <a:lnTo>
                  <a:pt x="78" y="0"/>
                </a:lnTo>
                <a:lnTo>
                  <a:pt x="83" y="0"/>
                </a:lnTo>
                <a:lnTo>
                  <a:pt x="86" y="0"/>
                </a:lnTo>
                <a:lnTo>
                  <a:pt x="91" y="0"/>
                </a:lnTo>
                <a:lnTo>
                  <a:pt x="94" y="0"/>
                </a:lnTo>
                <a:lnTo>
                  <a:pt x="98" y="0"/>
                </a:lnTo>
                <a:lnTo>
                  <a:pt x="100" y="0"/>
                </a:lnTo>
                <a:lnTo>
                  <a:pt x="103" y="0"/>
                </a:lnTo>
                <a:lnTo>
                  <a:pt x="104" y="0"/>
                </a:lnTo>
                <a:lnTo>
                  <a:pt x="107" y="0"/>
                </a:lnTo>
                <a:lnTo>
                  <a:pt x="110" y="0"/>
                </a:lnTo>
                <a:lnTo>
                  <a:pt x="112" y="0"/>
                </a:lnTo>
                <a:lnTo>
                  <a:pt x="113" y="0"/>
                </a:lnTo>
                <a:lnTo>
                  <a:pt x="118" y="2"/>
                </a:lnTo>
                <a:lnTo>
                  <a:pt x="121" y="2"/>
                </a:lnTo>
                <a:lnTo>
                  <a:pt x="124" y="3"/>
                </a:lnTo>
                <a:lnTo>
                  <a:pt x="127" y="3"/>
                </a:lnTo>
                <a:lnTo>
                  <a:pt x="131" y="5"/>
                </a:lnTo>
                <a:lnTo>
                  <a:pt x="136" y="5"/>
                </a:lnTo>
                <a:lnTo>
                  <a:pt x="139" y="6"/>
                </a:lnTo>
                <a:lnTo>
                  <a:pt x="143" y="7"/>
                </a:lnTo>
                <a:lnTo>
                  <a:pt x="146" y="9"/>
                </a:lnTo>
                <a:lnTo>
                  <a:pt x="149" y="10"/>
                </a:lnTo>
                <a:lnTo>
                  <a:pt x="152" y="12"/>
                </a:lnTo>
                <a:lnTo>
                  <a:pt x="155" y="15"/>
                </a:lnTo>
                <a:lnTo>
                  <a:pt x="158" y="16"/>
                </a:lnTo>
                <a:lnTo>
                  <a:pt x="125" y="29"/>
                </a:lnTo>
                <a:close/>
              </a:path>
            </a:pathLst>
          </a:custGeom>
          <a:solidFill>
            <a:srgbClr val="525C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9232" name="Freeform 16"/>
          <p:cNvSpPr>
            <a:spLocks/>
          </p:cNvSpPr>
          <p:nvPr/>
        </p:nvSpPr>
        <p:spPr bwMode="auto">
          <a:xfrm rot="757679">
            <a:off x="3162300" y="1041400"/>
            <a:ext cx="458788" cy="158750"/>
          </a:xfrm>
          <a:custGeom>
            <a:avLst/>
            <a:gdLst>
              <a:gd name="T0" fmla="*/ 5699 w 161"/>
              <a:gd name="T1" fmla="*/ 82210 h 56"/>
              <a:gd name="T2" fmla="*/ 22797 w 161"/>
              <a:gd name="T3" fmla="*/ 87879 h 56"/>
              <a:gd name="T4" fmla="*/ 48443 w 161"/>
              <a:gd name="T5" fmla="*/ 90714 h 56"/>
              <a:gd name="T6" fmla="*/ 65541 w 161"/>
              <a:gd name="T7" fmla="*/ 96384 h 56"/>
              <a:gd name="T8" fmla="*/ 82639 w 161"/>
              <a:gd name="T9" fmla="*/ 99219 h 56"/>
              <a:gd name="T10" fmla="*/ 99737 w 161"/>
              <a:gd name="T11" fmla="*/ 99219 h 56"/>
              <a:gd name="T12" fmla="*/ 111135 w 161"/>
              <a:gd name="T13" fmla="*/ 99219 h 56"/>
              <a:gd name="T14" fmla="*/ 128233 w 161"/>
              <a:gd name="T15" fmla="*/ 99219 h 56"/>
              <a:gd name="T16" fmla="*/ 151030 w 161"/>
              <a:gd name="T17" fmla="*/ 99219 h 56"/>
              <a:gd name="T18" fmla="*/ 168127 w 161"/>
              <a:gd name="T19" fmla="*/ 99219 h 56"/>
              <a:gd name="T20" fmla="*/ 188075 w 161"/>
              <a:gd name="T21" fmla="*/ 96384 h 56"/>
              <a:gd name="T22" fmla="*/ 210872 w 161"/>
              <a:gd name="T23" fmla="*/ 90714 h 56"/>
              <a:gd name="T24" fmla="*/ 236518 w 161"/>
              <a:gd name="T25" fmla="*/ 90714 h 56"/>
              <a:gd name="T26" fmla="*/ 259315 w 161"/>
              <a:gd name="T27" fmla="*/ 82210 h 56"/>
              <a:gd name="T28" fmla="*/ 279262 w 161"/>
              <a:gd name="T29" fmla="*/ 79375 h 56"/>
              <a:gd name="T30" fmla="*/ 304909 w 161"/>
              <a:gd name="T31" fmla="*/ 68036 h 56"/>
              <a:gd name="T32" fmla="*/ 330555 w 161"/>
              <a:gd name="T33" fmla="*/ 59531 h 56"/>
              <a:gd name="T34" fmla="*/ 361901 w 161"/>
              <a:gd name="T35" fmla="*/ 48192 h 56"/>
              <a:gd name="T36" fmla="*/ 387548 w 161"/>
              <a:gd name="T37" fmla="*/ 31183 h 56"/>
              <a:gd name="T38" fmla="*/ 416044 w 161"/>
              <a:gd name="T39" fmla="*/ 14174 h 56"/>
              <a:gd name="T40" fmla="*/ 441690 w 161"/>
              <a:gd name="T41" fmla="*/ 0 h 56"/>
              <a:gd name="T42" fmla="*/ 455938 w 161"/>
              <a:gd name="T43" fmla="*/ 87879 h 56"/>
              <a:gd name="T44" fmla="*/ 441690 w 161"/>
              <a:gd name="T45" fmla="*/ 90714 h 56"/>
              <a:gd name="T46" fmla="*/ 430292 w 161"/>
              <a:gd name="T47" fmla="*/ 99219 h 56"/>
              <a:gd name="T48" fmla="*/ 416044 w 161"/>
              <a:gd name="T49" fmla="*/ 107723 h 56"/>
              <a:gd name="T50" fmla="*/ 396096 w 161"/>
              <a:gd name="T51" fmla="*/ 116228 h 56"/>
              <a:gd name="T52" fmla="*/ 370450 w 161"/>
              <a:gd name="T53" fmla="*/ 124732 h 56"/>
              <a:gd name="T54" fmla="*/ 344803 w 161"/>
              <a:gd name="T55" fmla="*/ 130402 h 56"/>
              <a:gd name="T56" fmla="*/ 322006 w 161"/>
              <a:gd name="T57" fmla="*/ 138906 h 56"/>
              <a:gd name="T58" fmla="*/ 304909 w 161"/>
              <a:gd name="T59" fmla="*/ 144576 h 56"/>
              <a:gd name="T60" fmla="*/ 293510 w 161"/>
              <a:gd name="T61" fmla="*/ 147411 h 56"/>
              <a:gd name="T62" fmla="*/ 276413 w 161"/>
              <a:gd name="T63" fmla="*/ 153080 h 56"/>
              <a:gd name="T64" fmla="*/ 259315 w 161"/>
              <a:gd name="T65" fmla="*/ 153080 h 56"/>
              <a:gd name="T66" fmla="*/ 242217 w 161"/>
              <a:gd name="T67" fmla="*/ 155915 h 56"/>
              <a:gd name="T68" fmla="*/ 225120 w 161"/>
              <a:gd name="T69" fmla="*/ 155915 h 56"/>
              <a:gd name="T70" fmla="*/ 208022 w 161"/>
              <a:gd name="T71" fmla="*/ 158750 h 56"/>
              <a:gd name="T72" fmla="*/ 188075 w 161"/>
              <a:gd name="T73" fmla="*/ 158750 h 56"/>
              <a:gd name="T74" fmla="*/ 170977 w 161"/>
              <a:gd name="T75" fmla="*/ 158750 h 56"/>
              <a:gd name="T76" fmla="*/ 151030 w 161"/>
              <a:gd name="T77" fmla="*/ 158750 h 56"/>
              <a:gd name="T78" fmla="*/ 133932 w 161"/>
              <a:gd name="T79" fmla="*/ 158750 h 56"/>
              <a:gd name="T80" fmla="*/ 111135 w 161"/>
              <a:gd name="T81" fmla="*/ 155915 h 56"/>
              <a:gd name="T82" fmla="*/ 94037 w 161"/>
              <a:gd name="T83" fmla="*/ 155915 h 56"/>
              <a:gd name="T84" fmla="*/ 74090 w 161"/>
              <a:gd name="T85" fmla="*/ 153080 h 56"/>
              <a:gd name="T86" fmla="*/ 56992 w 161"/>
              <a:gd name="T87" fmla="*/ 147411 h 56"/>
              <a:gd name="T88" fmla="*/ 0 w 161"/>
              <a:gd name="T89" fmla="*/ 79375 h 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61" h="56">
                <a:moveTo>
                  <a:pt x="0" y="28"/>
                </a:moveTo>
                <a:lnTo>
                  <a:pt x="2" y="29"/>
                </a:lnTo>
                <a:lnTo>
                  <a:pt x="3" y="29"/>
                </a:lnTo>
                <a:lnTo>
                  <a:pt x="8" y="31"/>
                </a:lnTo>
                <a:lnTo>
                  <a:pt x="11" y="32"/>
                </a:lnTo>
                <a:lnTo>
                  <a:pt x="17" y="32"/>
                </a:lnTo>
                <a:lnTo>
                  <a:pt x="20" y="32"/>
                </a:lnTo>
                <a:lnTo>
                  <a:pt x="23" y="34"/>
                </a:lnTo>
                <a:lnTo>
                  <a:pt x="26" y="34"/>
                </a:lnTo>
                <a:lnTo>
                  <a:pt x="29" y="35"/>
                </a:lnTo>
                <a:lnTo>
                  <a:pt x="32" y="35"/>
                </a:lnTo>
                <a:lnTo>
                  <a:pt x="35" y="35"/>
                </a:lnTo>
                <a:lnTo>
                  <a:pt x="38" y="35"/>
                </a:lnTo>
                <a:lnTo>
                  <a:pt x="39" y="35"/>
                </a:lnTo>
                <a:lnTo>
                  <a:pt x="42" y="35"/>
                </a:lnTo>
                <a:lnTo>
                  <a:pt x="45" y="35"/>
                </a:lnTo>
                <a:lnTo>
                  <a:pt x="48" y="35"/>
                </a:lnTo>
                <a:lnTo>
                  <a:pt x="53" y="35"/>
                </a:lnTo>
                <a:lnTo>
                  <a:pt x="56" y="35"/>
                </a:lnTo>
                <a:lnTo>
                  <a:pt x="59" y="35"/>
                </a:lnTo>
                <a:lnTo>
                  <a:pt x="62" y="35"/>
                </a:lnTo>
                <a:lnTo>
                  <a:pt x="66" y="34"/>
                </a:lnTo>
                <a:lnTo>
                  <a:pt x="70" y="34"/>
                </a:lnTo>
                <a:lnTo>
                  <a:pt x="74" y="32"/>
                </a:lnTo>
                <a:lnTo>
                  <a:pt x="79" y="32"/>
                </a:lnTo>
                <a:lnTo>
                  <a:pt x="83" y="32"/>
                </a:lnTo>
                <a:lnTo>
                  <a:pt x="86" y="31"/>
                </a:lnTo>
                <a:lnTo>
                  <a:pt x="91" y="29"/>
                </a:lnTo>
                <a:lnTo>
                  <a:pt x="94" y="28"/>
                </a:lnTo>
                <a:lnTo>
                  <a:pt x="98" y="28"/>
                </a:lnTo>
                <a:lnTo>
                  <a:pt x="103" y="25"/>
                </a:lnTo>
                <a:lnTo>
                  <a:pt x="107" y="24"/>
                </a:lnTo>
                <a:lnTo>
                  <a:pt x="112" y="22"/>
                </a:lnTo>
                <a:lnTo>
                  <a:pt x="116" y="21"/>
                </a:lnTo>
                <a:lnTo>
                  <a:pt x="121" y="18"/>
                </a:lnTo>
                <a:lnTo>
                  <a:pt x="127" y="17"/>
                </a:lnTo>
                <a:lnTo>
                  <a:pt x="131" y="14"/>
                </a:lnTo>
                <a:lnTo>
                  <a:pt x="136" y="11"/>
                </a:lnTo>
                <a:lnTo>
                  <a:pt x="140" y="8"/>
                </a:lnTo>
                <a:lnTo>
                  <a:pt x="146" y="5"/>
                </a:lnTo>
                <a:lnTo>
                  <a:pt x="151" y="3"/>
                </a:lnTo>
                <a:lnTo>
                  <a:pt x="155" y="0"/>
                </a:lnTo>
                <a:lnTo>
                  <a:pt x="161" y="31"/>
                </a:lnTo>
                <a:lnTo>
                  <a:pt x="160" y="31"/>
                </a:lnTo>
                <a:lnTo>
                  <a:pt x="158" y="32"/>
                </a:lnTo>
                <a:lnTo>
                  <a:pt x="155" y="32"/>
                </a:lnTo>
                <a:lnTo>
                  <a:pt x="154" y="34"/>
                </a:lnTo>
                <a:lnTo>
                  <a:pt x="151" y="35"/>
                </a:lnTo>
                <a:lnTo>
                  <a:pt x="149" y="37"/>
                </a:lnTo>
                <a:lnTo>
                  <a:pt x="146" y="38"/>
                </a:lnTo>
                <a:lnTo>
                  <a:pt x="142" y="39"/>
                </a:lnTo>
                <a:lnTo>
                  <a:pt x="139" y="41"/>
                </a:lnTo>
                <a:lnTo>
                  <a:pt x="134" y="42"/>
                </a:lnTo>
                <a:lnTo>
                  <a:pt x="130" y="44"/>
                </a:lnTo>
                <a:lnTo>
                  <a:pt x="127" y="45"/>
                </a:lnTo>
                <a:lnTo>
                  <a:pt x="121" y="46"/>
                </a:lnTo>
                <a:lnTo>
                  <a:pt x="116" y="49"/>
                </a:lnTo>
                <a:lnTo>
                  <a:pt x="113" y="49"/>
                </a:lnTo>
                <a:lnTo>
                  <a:pt x="110" y="49"/>
                </a:lnTo>
                <a:lnTo>
                  <a:pt x="107" y="51"/>
                </a:lnTo>
                <a:lnTo>
                  <a:pt x="106" y="51"/>
                </a:lnTo>
                <a:lnTo>
                  <a:pt x="103" y="52"/>
                </a:lnTo>
                <a:lnTo>
                  <a:pt x="100" y="52"/>
                </a:lnTo>
                <a:lnTo>
                  <a:pt x="97" y="54"/>
                </a:lnTo>
                <a:lnTo>
                  <a:pt x="94" y="54"/>
                </a:lnTo>
                <a:lnTo>
                  <a:pt x="91" y="54"/>
                </a:lnTo>
                <a:lnTo>
                  <a:pt x="88" y="55"/>
                </a:lnTo>
                <a:lnTo>
                  <a:pt x="85" y="55"/>
                </a:lnTo>
                <a:lnTo>
                  <a:pt x="83" y="55"/>
                </a:lnTo>
                <a:lnTo>
                  <a:pt x="79" y="55"/>
                </a:lnTo>
                <a:lnTo>
                  <a:pt x="76" y="56"/>
                </a:lnTo>
                <a:lnTo>
                  <a:pt x="73" y="56"/>
                </a:lnTo>
                <a:lnTo>
                  <a:pt x="70" y="56"/>
                </a:lnTo>
                <a:lnTo>
                  <a:pt x="66" y="56"/>
                </a:lnTo>
                <a:lnTo>
                  <a:pt x="63" y="56"/>
                </a:lnTo>
                <a:lnTo>
                  <a:pt x="60" y="56"/>
                </a:lnTo>
                <a:lnTo>
                  <a:pt x="56" y="56"/>
                </a:lnTo>
                <a:lnTo>
                  <a:pt x="53" y="56"/>
                </a:lnTo>
                <a:lnTo>
                  <a:pt x="50" y="56"/>
                </a:lnTo>
                <a:lnTo>
                  <a:pt x="47" y="56"/>
                </a:lnTo>
                <a:lnTo>
                  <a:pt x="44" y="56"/>
                </a:lnTo>
                <a:lnTo>
                  <a:pt x="39" y="55"/>
                </a:lnTo>
                <a:lnTo>
                  <a:pt x="36" y="55"/>
                </a:lnTo>
                <a:lnTo>
                  <a:pt x="33" y="55"/>
                </a:lnTo>
                <a:lnTo>
                  <a:pt x="30" y="54"/>
                </a:lnTo>
                <a:lnTo>
                  <a:pt x="26" y="54"/>
                </a:lnTo>
                <a:lnTo>
                  <a:pt x="23" y="54"/>
                </a:lnTo>
                <a:lnTo>
                  <a:pt x="20" y="52"/>
                </a:lnTo>
                <a:lnTo>
                  <a:pt x="17" y="52"/>
                </a:lnTo>
                <a:lnTo>
                  <a:pt x="0" y="28"/>
                </a:lnTo>
                <a:close/>
              </a:path>
            </a:pathLst>
          </a:custGeom>
          <a:solidFill>
            <a:srgbClr val="2E332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9233" name="Freeform 17"/>
          <p:cNvSpPr>
            <a:spLocks/>
          </p:cNvSpPr>
          <p:nvPr/>
        </p:nvSpPr>
        <p:spPr bwMode="auto">
          <a:xfrm rot="757679">
            <a:off x="3252788" y="954089"/>
            <a:ext cx="347662" cy="166687"/>
          </a:xfrm>
          <a:custGeom>
            <a:avLst/>
            <a:gdLst>
              <a:gd name="T0" fmla="*/ 256472 w 122"/>
              <a:gd name="T1" fmla="*/ 20117 h 58"/>
              <a:gd name="T2" fmla="*/ 270720 w 122"/>
              <a:gd name="T3" fmla="*/ 20117 h 58"/>
              <a:gd name="T4" fmla="*/ 290668 w 122"/>
              <a:gd name="T5" fmla="*/ 25865 h 58"/>
              <a:gd name="T6" fmla="*/ 313466 w 122"/>
              <a:gd name="T7" fmla="*/ 31613 h 58"/>
              <a:gd name="T8" fmla="*/ 324864 w 122"/>
              <a:gd name="T9" fmla="*/ 40235 h 58"/>
              <a:gd name="T10" fmla="*/ 339113 w 122"/>
              <a:gd name="T11" fmla="*/ 57478 h 58"/>
              <a:gd name="T12" fmla="*/ 347662 w 122"/>
              <a:gd name="T13" fmla="*/ 74722 h 58"/>
              <a:gd name="T14" fmla="*/ 339113 w 122"/>
              <a:gd name="T15" fmla="*/ 100587 h 58"/>
              <a:gd name="T16" fmla="*/ 330564 w 122"/>
              <a:gd name="T17" fmla="*/ 109209 h 58"/>
              <a:gd name="T18" fmla="*/ 313466 w 122"/>
              <a:gd name="T19" fmla="*/ 123578 h 58"/>
              <a:gd name="T20" fmla="*/ 296368 w 122"/>
              <a:gd name="T21" fmla="*/ 135074 h 58"/>
              <a:gd name="T22" fmla="*/ 273570 w 122"/>
              <a:gd name="T23" fmla="*/ 143696 h 58"/>
              <a:gd name="T24" fmla="*/ 247923 w 122"/>
              <a:gd name="T25" fmla="*/ 149444 h 58"/>
              <a:gd name="T26" fmla="*/ 222276 w 122"/>
              <a:gd name="T27" fmla="*/ 158065 h 58"/>
              <a:gd name="T28" fmla="*/ 196629 w 122"/>
              <a:gd name="T29" fmla="*/ 163813 h 58"/>
              <a:gd name="T30" fmla="*/ 165282 w 122"/>
              <a:gd name="T31" fmla="*/ 166687 h 58"/>
              <a:gd name="T32" fmla="*/ 139635 w 122"/>
              <a:gd name="T33" fmla="*/ 163813 h 58"/>
              <a:gd name="T34" fmla="*/ 111138 w 122"/>
              <a:gd name="T35" fmla="*/ 163813 h 58"/>
              <a:gd name="T36" fmla="*/ 85491 w 122"/>
              <a:gd name="T37" fmla="*/ 158065 h 58"/>
              <a:gd name="T38" fmla="*/ 62693 w 122"/>
              <a:gd name="T39" fmla="*/ 155191 h 58"/>
              <a:gd name="T40" fmla="*/ 42745 w 122"/>
              <a:gd name="T41" fmla="*/ 143696 h 58"/>
              <a:gd name="T42" fmla="*/ 25647 w 122"/>
              <a:gd name="T43" fmla="*/ 135074 h 58"/>
              <a:gd name="T44" fmla="*/ 11399 w 122"/>
              <a:gd name="T45" fmla="*/ 117830 h 58"/>
              <a:gd name="T46" fmla="*/ 2850 w 122"/>
              <a:gd name="T47" fmla="*/ 100587 h 58"/>
              <a:gd name="T48" fmla="*/ 0 w 122"/>
              <a:gd name="T49" fmla="*/ 86217 h 58"/>
              <a:gd name="T50" fmla="*/ 2850 w 122"/>
              <a:gd name="T51" fmla="*/ 68974 h 58"/>
              <a:gd name="T52" fmla="*/ 17098 w 122"/>
              <a:gd name="T53" fmla="*/ 45983 h 58"/>
              <a:gd name="T54" fmla="*/ 34196 w 122"/>
              <a:gd name="T55" fmla="*/ 25865 h 58"/>
              <a:gd name="T56" fmla="*/ 62693 w 122"/>
              <a:gd name="T57" fmla="*/ 11496 h 58"/>
              <a:gd name="T58" fmla="*/ 88340 w 122"/>
              <a:gd name="T59" fmla="*/ 5748 h 58"/>
              <a:gd name="T60" fmla="*/ 113988 w 122"/>
              <a:gd name="T61" fmla="*/ 0 h 58"/>
              <a:gd name="T62" fmla="*/ 131086 w 122"/>
              <a:gd name="T63" fmla="*/ 0 h 58"/>
              <a:gd name="T64" fmla="*/ 139635 w 122"/>
              <a:gd name="T65" fmla="*/ 0 h 58"/>
              <a:gd name="T66" fmla="*/ 253622 w 122"/>
              <a:gd name="T67" fmla="*/ 20117 h 5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22" h="58">
                <a:moveTo>
                  <a:pt x="89" y="7"/>
                </a:moveTo>
                <a:lnTo>
                  <a:pt x="90" y="7"/>
                </a:lnTo>
                <a:lnTo>
                  <a:pt x="92" y="7"/>
                </a:lnTo>
                <a:lnTo>
                  <a:pt x="95" y="7"/>
                </a:lnTo>
                <a:lnTo>
                  <a:pt x="98" y="7"/>
                </a:lnTo>
                <a:lnTo>
                  <a:pt x="102" y="9"/>
                </a:lnTo>
                <a:lnTo>
                  <a:pt x="105" y="10"/>
                </a:lnTo>
                <a:lnTo>
                  <a:pt x="110" y="11"/>
                </a:lnTo>
                <a:lnTo>
                  <a:pt x="111" y="13"/>
                </a:lnTo>
                <a:lnTo>
                  <a:pt x="114" y="14"/>
                </a:lnTo>
                <a:lnTo>
                  <a:pt x="117" y="17"/>
                </a:lnTo>
                <a:lnTo>
                  <a:pt x="119" y="20"/>
                </a:lnTo>
                <a:lnTo>
                  <a:pt x="120" y="23"/>
                </a:lnTo>
                <a:lnTo>
                  <a:pt x="122" y="26"/>
                </a:lnTo>
                <a:lnTo>
                  <a:pt x="120" y="30"/>
                </a:lnTo>
                <a:lnTo>
                  <a:pt x="119" y="35"/>
                </a:lnTo>
                <a:lnTo>
                  <a:pt x="117" y="37"/>
                </a:lnTo>
                <a:lnTo>
                  <a:pt x="116" y="38"/>
                </a:lnTo>
                <a:lnTo>
                  <a:pt x="113" y="41"/>
                </a:lnTo>
                <a:lnTo>
                  <a:pt x="110" y="43"/>
                </a:lnTo>
                <a:lnTo>
                  <a:pt x="107" y="44"/>
                </a:lnTo>
                <a:lnTo>
                  <a:pt x="104" y="47"/>
                </a:lnTo>
                <a:lnTo>
                  <a:pt x="99" y="48"/>
                </a:lnTo>
                <a:lnTo>
                  <a:pt x="96" y="50"/>
                </a:lnTo>
                <a:lnTo>
                  <a:pt x="92" y="51"/>
                </a:lnTo>
                <a:lnTo>
                  <a:pt x="87" y="52"/>
                </a:lnTo>
                <a:lnTo>
                  <a:pt x="83" y="54"/>
                </a:lnTo>
                <a:lnTo>
                  <a:pt x="78" y="55"/>
                </a:lnTo>
                <a:lnTo>
                  <a:pt x="74" y="55"/>
                </a:lnTo>
                <a:lnTo>
                  <a:pt x="69" y="57"/>
                </a:lnTo>
                <a:lnTo>
                  <a:pt x="63" y="57"/>
                </a:lnTo>
                <a:lnTo>
                  <a:pt x="58" y="58"/>
                </a:lnTo>
                <a:lnTo>
                  <a:pt x="54" y="57"/>
                </a:lnTo>
                <a:lnTo>
                  <a:pt x="49" y="57"/>
                </a:lnTo>
                <a:lnTo>
                  <a:pt x="43" y="57"/>
                </a:lnTo>
                <a:lnTo>
                  <a:pt x="39" y="57"/>
                </a:lnTo>
                <a:lnTo>
                  <a:pt x="34" y="55"/>
                </a:lnTo>
                <a:lnTo>
                  <a:pt x="30" y="55"/>
                </a:lnTo>
                <a:lnTo>
                  <a:pt x="25" y="54"/>
                </a:lnTo>
                <a:lnTo>
                  <a:pt x="22" y="54"/>
                </a:lnTo>
                <a:lnTo>
                  <a:pt x="18" y="51"/>
                </a:lnTo>
                <a:lnTo>
                  <a:pt x="15" y="50"/>
                </a:lnTo>
                <a:lnTo>
                  <a:pt x="12" y="48"/>
                </a:lnTo>
                <a:lnTo>
                  <a:pt x="9" y="47"/>
                </a:lnTo>
                <a:lnTo>
                  <a:pt x="6" y="44"/>
                </a:lnTo>
                <a:lnTo>
                  <a:pt x="4" y="41"/>
                </a:lnTo>
                <a:lnTo>
                  <a:pt x="3" y="38"/>
                </a:lnTo>
                <a:lnTo>
                  <a:pt x="1" y="35"/>
                </a:lnTo>
                <a:lnTo>
                  <a:pt x="0" y="33"/>
                </a:lnTo>
                <a:lnTo>
                  <a:pt x="0" y="30"/>
                </a:lnTo>
                <a:lnTo>
                  <a:pt x="0" y="27"/>
                </a:lnTo>
                <a:lnTo>
                  <a:pt x="1" y="24"/>
                </a:lnTo>
                <a:lnTo>
                  <a:pt x="3" y="19"/>
                </a:lnTo>
                <a:lnTo>
                  <a:pt x="6" y="16"/>
                </a:lnTo>
                <a:lnTo>
                  <a:pt x="7" y="11"/>
                </a:lnTo>
                <a:lnTo>
                  <a:pt x="12" y="9"/>
                </a:lnTo>
                <a:lnTo>
                  <a:pt x="16" y="6"/>
                </a:lnTo>
                <a:lnTo>
                  <a:pt x="22" y="4"/>
                </a:lnTo>
                <a:lnTo>
                  <a:pt x="27" y="3"/>
                </a:lnTo>
                <a:lnTo>
                  <a:pt x="31" y="2"/>
                </a:lnTo>
                <a:lnTo>
                  <a:pt x="36" y="0"/>
                </a:lnTo>
                <a:lnTo>
                  <a:pt x="40" y="0"/>
                </a:lnTo>
                <a:lnTo>
                  <a:pt x="43" y="0"/>
                </a:lnTo>
                <a:lnTo>
                  <a:pt x="46" y="0"/>
                </a:lnTo>
                <a:lnTo>
                  <a:pt x="49" y="0"/>
                </a:lnTo>
                <a:lnTo>
                  <a:pt x="70" y="0"/>
                </a:lnTo>
                <a:lnTo>
                  <a:pt x="89" y="7"/>
                </a:lnTo>
                <a:close/>
              </a:path>
            </a:pathLst>
          </a:custGeom>
          <a:solidFill>
            <a:srgbClr val="8A99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9234" name="Freeform 18"/>
          <p:cNvSpPr>
            <a:spLocks/>
          </p:cNvSpPr>
          <p:nvPr/>
        </p:nvSpPr>
        <p:spPr bwMode="auto">
          <a:xfrm rot="757679">
            <a:off x="3184525" y="1014413"/>
            <a:ext cx="496888" cy="182562"/>
          </a:xfrm>
          <a:custGeom>
            <a:avLst/>
            <a:gdLst>
              <a:gd name="T0" fmla="*/ 346402 w 175"/>
              <a:gd name="T1" fmla="*/ 57990 h 85"/>
              <a:gd name="T2" fmla="*/ 320848 w 175"/>
              <a:gd name="T3" fmla="*/ 49399 h 85"/>
              <a:gd name="T4" fmla="*/ 278257 w 175"/>
              <a:gd name="T5" fmla="*/ 42956 h 85"/>
              <a:gd name="T6" fmla="*/ 252703 w 175"/>
              <a:gd name="T7" fmla="*/ 40808 h 85"/>
              <a:gd name="T8" fmla="*/ 227149 w 175"/>
              <a:gd name="T9" fmla="*/ 40808 h 85"/>
              <a:gd name="T10" fmla="*/ 195916 w 175"/>
              <a:gd name="T11" fmla="*/ 42956 h 85"/>
              <a:gd name="T12" fmla="*/ 170362 w 175"/>
              <a:gd name="T13" fmla="*/ 49399 h 85"/>
              <a:gd name="T14" fmla="*/ 150486 w 175"/>
              <a:gd name="T15" fmla="*/ 62286 h 85"/>
              <a:gd name="T16" fmla="*/ 127771 w 175"/>
              <a:gd name="T17" fmla="*/ 77320 h 85"/>
              <a:gd name="T18" fmla="*/ 119253 w 175"/>
              <a:gd name="T19" fmla="*/ 94503 h 85"/>
              <a:gd name="T20" fmla="*/ 136289 w 175"/>
              <a:gd name="T21" fmla="*/ 107389 h 85"/>
              <a:gd name="T22" fmla="*/ 159004 w 175"/>
              <a:gd name="T23" fmla="*/ 113833 h 85"/>
              <a:gd name="T24" fmla="*/ 193076 w 175"/>
              <a:gd name="T25" fmla="*/ 118128 h 85"/>
              <a:gd name="T26" fmla="*/ 227149 w 175"/>
              <a:gd name="T27" fmla="*/ 118128 h 85"/>
              <a:gd name="T28" fmla="*/ 266900 w 175"/>
              <a:gd name="T29" fmla="*/ 115981 h 85"/>
              <a:gd name="T30" fmla="*/ 309490 w 175"/>
              <a:gd name="T31" fmla="*/ 113833 h 85"/>
              <a:gd name="T32" fmla="*/ 352081 w 175"/>
              <a:gd name="T33" fmla="*/ 103094 h 85"/>
              <a:gd name="T34" fmla="*/ 394671 w 175"/>
              <a:gd name="T35" fmla="*/ 92355 h 85"/>
              <a:gd name="T36" fmla="*/ 496888 w 175"/>
              <a:gd name="T37" fmla="*/ 64434 h 85"/>
              <a:gd name="T38" fmla="*/ 491209 w 175"/>
              <a:gd name="T39" fmla="*/ 79468 h 85"/>
              <a:gd name="T40" fmla="*/ 471334 w 175"/>
              <a:gd name="T41" fmla="*/ 100946 h 85"/>
              <a:gd name="T42" fmla="*/ 448619 w 175"/>
              <a:gd name="T43" fmla="*/ 115981 h 85"/>
              <a:gd name="T44" fmla="*/ 420225 w 175"/>
              <a:gd name="T45" fmla="*/ 131015 h 85"/>
              <a:gd name="T46" fmla="*/ 380474 w 175"/>
              <a:gd name="T47" fmla="*/ 146050 h 85"/>
              <a:gd name="T48" fmla="*/ 360599 w 175"/>
              <a:gd name="T49" fmla="*/ 152493 h 85"/>
              <a:gd name="T50" fmla="*/ 335044 w 175"/>
              <a:gd name="T51" fmla="*/ 158936 h 85"/>
              <a:gd name="T52" fmla="*/ 303812 w 175"/>
              <a:gd name="T53" fmla="*/ 165380 h 85"/>
              <a:gd name="T54" fmla="*/ 275418 w 175"/>
              <a:gd name="T55" fmla="*/ 171823 h 85"/>
              <a:gd name="T56" fmla="*/ 249864 w 175"/>
              <a:gd name="T57" fmla="*/ 176119 h 85"/>
              <a:gd name="T58" fmla="*/ 218631 w 175"/>
              <a:gd name="T59" fmla="*/ 180414 h 85"/>
              <a:gd name="T60" fmla="*/ 193076 w 175"/>
              <a:gd name="T61" fmla="*/ 180414 h 85"/>
              <a:gd name="T62" fmla="*/ 170362 w 175"/>
              <a:gd name="T63" fmla="*/ 182562 h 85"/>
              <a:gd name="T64" fmla="*/ 144807 w 175"/>
              <a:gd name="T65" fmla="*/ 180414 h 85"/>
              <a:gd name="T66" fmla="*/ 110735 w 175"/>
              <a:gd name="T67" fmla="*/ 176119 h 85"/>
              <a:gd name="T68" fmla="*/ 73823 w 175"/>
              <a:gd name="T69" fmla="*/ 167527 h 85"/>
              <a:gd name="T70" fmla="*/ 42590 w 175"/>
              <a:gd name="T71" fmla="*/ 154641 h 85"/>
              <a:gd name="T72" fmla="*/ 17036 w 175"/>
              <a:gd name="T73" fmla="*/ 139606 h 85"/>
              <a:gd name="T74" fmla="*/ 5679 w 175"/>
              <a:gd name="T75" fmla="*/ 122424 h 85"/>
              <a:gd name="T76" fmla="*/ 0 w 175"/>
              <a:gd name="T77" fmla="*/ 103094 h 85"/>
              <a:gd name="T78" fmla="*/ 5679 w 175"/>
              <a:gd name="T79" fmla="*/ 83764 h 85"/>
              <a:gd name="T80" fmla="*/ 17036 w 175"/>
              <a:gd name="T81" fmla="*/ 62286 h 85"/>
              <a:gd name="T82" fmla="*/ 42590 w 175"/>
              <a:gd name="T83" fmla="*/ 42956 h 85"/>
              <a:gd name="T84" fmla="*/ 73823 w 175"/>
              <a:gd name="T85" fmla="*/ 27921 h 85"/>
              <a:gd name="T86" fmla="*/ 107896 w 175"/>
              <a:gd name="T87" fmla="*/ 19330 h 85"/>
              <a:gd name="T88" fmla="*/ 144807 w 175"/>
              <a:gd name="T89" fmla="*/ 10739 h 85"/>
              <a:gd name="T90" fmla="*/ 184558 w 175"/>
              <a:gd name="T91" fmla="*/ 6443 h 85"/>
              <a:gd name="T92" fmla="*/ 221470 w 175"/>
              <a:gd name="T93" fmla="*/ 0 h 85"/>
              <a:gd name="T94" fmla="*/ 258382 w 175"/>
              <a:gd name="T95" fmla="*/ 0 h 85"/>
              <a:gd name="T96" fmla="*/ 283936 w 175"/>
              <a:gd name="T97" fmla="*/ 0 h 85"/>
              <a:gd name="T98" fmla="*/ 303812 w 175"/>
              <a:gd name="T99" fmla="*/ 0 h 85"/>
              <a:gd name="T100" fmla="*/ 320848 w 175"/>
              <a:gd name="T101" fmla="*/ 0 h 85"/>
              <a:gd name="T102" fmla="*/ 352081 w 175"/>
              <a:gd name="T103" fmla="*/ 6443 h 85"/>
              <a:gd name="T104" fmla="*/ 386153 w 175"/>
              <a:gd name="T105" fmla="*/ 10739 h 85"/>
              <a:gd name="T106" fmla="*/ 414547 w 175"/>
              <a:gd name="T107" fmla="*/ 19330 h 85"/>
              <a:gd name="T108" fmla="*/ 440101 w 175"/>
              <a:gd name="T109" fmla="*/ 32217 h 85"/>
              <a:gd name="T110" fmla="*/ 354920 w 175"/>
              <a:gd name="T111" fmla="*/ 62286 h 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75" h="85">
                <a:moveTo>
                  <a:pt x="125" y="29"/>
                </a:moveTo>
                <a:lnTo>
                  <a:pt x="124" y="29"/>
                </a:lnTo>
                <a:lnTo>
                  <a:pt x="122" y="27"/>
                </a:lnTo>
                <a:lnTo>
                  <a:pt x="121" y="26"/>
                </a:lnTo>
                <a:lnTo>
                  <a:pt x="118" y="24"/>
                </a:lnTo>
                <a:lnTo>
                  <a:pt x="113" y="23"/>
                </a:lnTo>
                <a:lnTo>
                  <a:pt x="109" y="22"/>
                </a:lnTo>
                <a:lnTo>
                  <a:pt x="103" y="22"/>
                </a:lnTo>
                <a:lnTo>
                  <a:pt x="98" y="20"/>
                </a:lnTo>
                <a:lnTo>
                  <a:pt x="95" y="19"/>
                </a:lnTo>
                <a:lnTo>
                  <a:pt x="92" y="19"/>
                </a:lnTo>
                <a:lnTo>
                  <a:pt x="89" y="19"/>
                </a:lnTo>
                <a:lnTo>
                  <a:pt x="86" y="19"/>
                </a:lnTo>
                <a:lnTo>
                  <a:pt x="83" y="19"/>
                </a:lnTo>
                <a:lnTo>
                  <a:pt x="80" y="19"/>
                </a:lnTo>
                <a:lnTo>
                  <a:pt x="75" y="19"/>
                </a:lnTo>
                <a:lnTo>
                  <a:pt x="72" y="20"/>
                </a:lnTo>
                <a:lnTo>
                  <a:pt x="69" y="20"/>
                </a:lnTo>
                <a:lnTo>
                  <a:pt x="66" y="22"/>
                </a:lnTo>
                <a:lnTo>
                  <a:pt x="63" y="22"/>
                </a:lnTo>
                <a:lnTo>
                  <a:pt x="60" y="23"/>
                </a:lnTo>
                <a:lnTo>
                  <a:pt x="57" y="24"/>
                </a:lnTo>
                <a:lnTo>
                  <a:pt x="54" y="27"/>
                </a:lnTo>
                <a:lnTo>
                  <a:pt x="53" y="29"/>
                </a:lnTo>
                <a:lnTo>
                  <a:pt x="50" y="31"/>
                </a:lnTo>
                <a:lnTo>
                  <a:pt x="47" y="34"/>
                </a:lnTo>
                <a:lnTo>
                  <a:pt x="45" y="36"/>
                </a:lnTo>
                <a:lnTo>
                  <a:pt x="44" y="39"/>
                </a:lnTo>
                <a:lnTo>
                  <a:pt x="42" y="41"/>
                </a:lnTo>
                <a:lnTo>
                  <a:pt x="42" y="44"/>
                </a:lnTo>
                <a:lnTo>
                  <a:pt x="45" y="47"/>
                </a:lnTo>
                <a:lnTo>
                  <a:pt x="47" y="48"/>
                </a:lnTo>
                <a:lnTo>
                  <a:pt x="48" y="50"/>
                </a:lnTo>
                <a:lnTo>
                  <a:pt x="51" y="51"/>
                </a:lnTo>
                <a:lnTo>
                  <a:pt x="53" y="53"/>
                </a:lnTo>
                <a:lnTo>
                  <a:pt x="56" y="53"/>
                </a:lnTo>
                <a:lnTo>
                  <a:pt x="60" y="54"/>
                </a:lnTo>
                <a:lnTo>
                  <a:pt x="63" y="54"/>
                </a:lnTo>
                <a:lnTo>
                  <a:pt x="68" y="55"/>
                </a:lnTo>
                <a:lnTo>
                  <a:pt x="71" y="55"/>
                </a:lnTo>
                <a:lnTo>
                  <a:pt x="75" y="55"/>
                </a:lnTo>
                <a:lnTo>
                  <a:pt x="80" y="55"/>
                </a:lnTo>
                <a:lnTo>
                  <a:pt x="85" y="55"/>
                </a:lnTo>
                <a:lnTo>
                  <a:pt x="89" y="54"/>
                </a:lnTo>
                <a:lnTo>
                  <a:pt x="94" y="54"/>
                </a:lnTo>
                <a:lnTo>
                  <a:pt x="98" y="54"/>
                </a:lnTo>
                <a:lnTo>
                  <a:pt x="104" y="54"/>
                </a:lnTo>
                <a:lnTo>
                  <a:pt x="109" y="53"/>
                </a:lnTo>
                <a:lnTo>
                  <a:pt x="115" y="51"/>
                </a:lnTo>
                <a:lnTo>
                  <a:pt x="119" y="50"/>
                </a:lnTo>
                <a:lnTo>
                  <a:pt x="124" y="48"/>
                </a:lnTo>
                <a:lnTo>
                  <a:pt x="130" y="47"/>
                </a:lnTo>
                <a:lnTo>
                  <a:pt x="134" y="46"/>
                </a:lnTo>
                <a:lnTo>
                  <a:pt x="139" y="43"/>
                </a:lnTo>
                <a:lnTo>
                  <a:pt x="143" y="41"/>
                </a:lnTo>
                <a:lnTo>
                  <a:pt x="175" y="29"/>
                </a:lnTo>
                <a:lnTo>
                  <a:pt x="175" y="30"/>
                </a:lnTo>
                <a:lnTo>
                  <a:pt x="175" y="33"/>
                </a:lnTo>
                <a:lnTo>
                  <a:pt x="173" y="34"/>
                </a:lnTo>
                <a:lnTo>
                  <a:pt x="173" y="37"/>
                </a:lnTo>
                <a:lnTo>
                  <a:pt x="172" y="40"/>
                </a:lnTo>
                <a:lnTo>
                  <a:pt x="170" y="44"/>
                </a:lnTo>
                <a:lnTo>
                  <a:pt x="166" y="47"/>
                </a:lnTo>
                <a:lnTo>
                  <a:pt x="163" y="51"/>
                </a:lnTo>
                <a:lnTo>
                  <a:pt x="160" y="53"/>
                </a:lnTo>
                <a:lnTo>
                  <a:pt x="158" y="54"/>
                </a:lnTo>
                <a:lnTo>
                  <a:pt x="154" y="57"/>
                </a:lnTo>
                <a:lnTo>
                  <a:pt x="152" y="60"/>
                </a:lnTo>
                <a:lnTo>
                  <a:pt x="148" y="61"/>
                </a:lnTo>
                <a:lnTo>
                  <a:pt x="143" y="64"/>
                </a:lnTo>
                <a:lnTo>
                  <a:pt x="139" y="65"/>
                </a:lnTo>
                <a:lnTo>
                  <a:pt x="134" y="68"/>
                </a:lnTo>
                <a:lnTo>
                  <a:pt x="131" y="68"/>
                </a:lnTo>
                <a:lnTo>
                  <a:pt x="130" y="70"/>
                </a:lnTo>
                <a:lnTo>
                  <a:pt x="127" y="71"/>
                </a:lnTo>
                <a:lnTo>
                  <a:pt x="124" y="72"/>
                </a:lnTo>
                <a:lnTo>
                  <a:pt x="121" y="72"/>
                </a:lnTo>
                <a:lnTo>
                  <a:pt x="118" y="74"/>
                </a:lnTo>
                <a:lnTo>
                  <a:pt x="115" y="75"/>
                </a:lnTo>
                <a:lnTo>
                  <a:pt x="112" y="77"/>
                </a:lnTo>
                <a:lnTo>
                  <a:pt x="107" y="77"/>
                </a:lnTo>
                <a:lnTo>
                  <a:pt x="104" y="78"/>
                </a:lnTo>
                <a:lnTo>
                  <a:pt x="100" y="80"/>
                </a:lnTo>
                <a:lnTo>
                  <a:pt x="97" y="80"/>
                </a:lnTo>
                <a:lnTo>
                  <a:pt x="94" y="81"/>
                </a:lnTo>
                <a:lnTo>
                  <a:pt x="91" y="81"/>
                </a:lnTo>
                <a:lnTo>
                  <a:pt x="88" y="82"/>
                </a:lnTo>
                <a:lnTo>
                  <a:pt x="85" y="82"/>
                </a:lnTo>
                <a:lnTo>
                  <a:pt x="81" y="82"/>
                </a:lnTo>
                <a:lnTo>
                  <a:pt x="77" y="84"/>
                </a:lnTo>
                <a:lnTo>
                  <a:pt x="74" y="84"/>
                </a:lnTo>
                <a:lnTo>
                  <a:pt x="71" y="84"/>
                </a:lnTo>
                <a:lnTo>
                  <a:pt x="68" y="84"/>
                </a:lnTo>
                <a:lnTo>
                  <a:pt x="65" y="84"/>
                </a:lnTo>
                <a:lnTo>
                  <a:pt x="63" y="84"/>
                </a:lnTo>
                <a:lnTo>
                  <a:pt x="60" y="85"/>
                </a:lnTo>
                <a:lnTo>
                  <a:pt x="57" y="84"/>
                </a:lnTo>
                <a:lnTo>
                  <a:pt x="54" y="84"/>
                </a:lnTo>
                <a:lnTo>
                  <a:pt x="51" y="84"/>
                </a:lnTo>
                <a:lnTo>
                  <a:pt x="50" y="84"/>
                </a:lnTo>
                <a:lnTo>
                  <a:pt x="44" y="82"/>
                </a:lnTo>
                <a:lnTo>
                  <a:pt x="39" y="82"/>
                </a:lnTo>
                <a:lnTo>
                  <a:pt x="35" y="81"/>
                </a:lnTo>
                <a:lnTo>
                  <a:pt x="30" y="80"/>
                </a:lnTo>
                <a:lnTo>
                  <a:pt x="26" y="78"/>
                </a:lnTo>
                <a:lnTo>
                  <a:pt x="23" y="77"/>
                </a:lnTo>
                <a:lnTo>
                  <a:pt x="18" y="75"/>
                </a:lnTo>
                <a:lnTo>
                  <a:pt x="15" y="72"/>
                </a:lnTo>
                <a:lnTo>
                  <a:pt x="12" y="70"/>
                </a:lnTo>
                <a:lnTo>
                  <a:pt x="9" y="68"/>
                </a:lnTo>
                <a:lnTo>
                  <a:pt x="6" y="65"/>
                </a:lnTo>
                <a:lnTo>
                  <a:pt x="5" y="63"/>
                </a:lnTo>
                <a:lnTo>
                  <a:pt x="3" y="60"/>
                </a:lnTo>
                <a:lnTo>
                  <a:pt x="2" y="57"/>
                </a:lnTo>
                <a:lnTo>
                  <a:pt x="0" y="54"/>
                </a:lnTo>
                <a:lnTo>
                  <a:pt x="0" y="51"/>
                </a:lnTo>
                <a:lnTo>
                  <a:pt x="0" y="48"/>
                </a:lnTo>
                <a:lnTo>
                  <a:pt x="0" y="44"/>
                </a:lnTo>
                <a:lnTo>
                  <a:pt x="0" y="41"/>
                </a:lnTo>
                <a:lnTo>
                  <a:pt x="2" y="39"/>
                </a:lnTo>
                <a:lnTo>
                  <a:pt x="2" y="34"/>
                </a:lnTo>
                <a:lnTo>
                  <a:pt x="5" y="31"/>
                </a:lnTo>
                <a:lnTo>
                  <a:pt x="6" y="29"/>
                </a:lnTo>
                <a:lnTo>
                  <a:pt x="9" y="24"/>
                </a:lnTo>
                <a:lnTo>
                  <a:pt x="12" y="22"/>
                </a:lnTo>
                <a:lnTo>
                  <a:pt x="15" y="20"/>
                </a:lnTo>
                <a:lnTo>
                  <a:pt x="18" y="17"/>
                </a:lnTo>
                <a:lnTo>
                  <a:pt x="21" y="15"/>
                </a:lnTo>
                <a:lnTo>
                  <a:pt x="26" y="13"/>
                </a:lnTo>
                <a:lnTo>
                  <a:pt x="30" y="12"/>
                </a:lnTo>
                <a:lnTo>
                  <a:pt x="33" y="10"/>
                </a:lnTo>
                <a:lnTo>
                  <a:pt x="38" y="9"/>
                </a:lnTo>
                <a:lnTo>
                  <a:pt x="42" y="7"/>
                </a:lnTo>
                <a:lnTo>
                  <a:pt x="47" y="6"/>
                </a:lnTo>
                <a:lnTo>
                  <a:pt x="51" y="5"/>
                </a:lnTo>
                <a:lnTo>
                  <a:pt x="56" y="3"/>
                </a:lnTo>
                <a:lnTo>
                  <a:pt x="60" y="3"/>
                </a:lnTo>
                <a:lnTo>
                  <a:pt x="65" y="3"/>
                </a:lnTo>
                <a:lnTo>
                  <a:pt x="69" y="2"/>
                </a:lnTo>
                <a:lnTo>
                  <a:pt x="74" y="2"/>
                </a:lnTo>
                <a:lnTo>
                  <a:pt x="78" y="0"/>
                </a:lnTo>
                <a:lnTo>
                  <a:pt x="83" y="0"/>
                </a:lnTo>
                <a:lnTo>
                  <a:pt x="86" y="0"/>
                </a:lnTo>
                <a:lnTo>
                  <a:pt x="91" y="0"/>
                </a:lnTo>
                <a:lnTo>
                  <a:pt x="94" y="0"/>
                </a:lnTo>
                <a:lnTo>
                  <a:pt x="98" y="0"/>
                </a:lnTo>
                <a:lnTo>
                  <a:pt x="100" y="0"/>
                </a:lnTo>
                <a:lnTo>
                  <a:pt x="103" y="0"/>
                </a:lnTo>
                <a:lnTo>
                  <a:pt x="104" y="0"/>
                </a:lnTo>
                <a:lnTo>
                  <a:pt x="107" y="0"/>
                </a:lnTo>
                <a:lnTo>
                  <a:pt x="110" y="0"/>
                </a:lnTo>
                <a:lnTo>
                  <a:pt x="112" y="0"/>
                </a:lnTo>
                <a:lnTo>
                  <a:pt x="113" y="0"/>
                </a:lnTo>
                <a:lnTo>
                  <a:pt x="118" y="2"/>
                </a:lnTo>
                <a:lnTo>
                  <a:pt x="121" y="2"/>
                </a:lnTo>
                <a:lnTo>
                  <a:pt x="124" y="3"/>
                </a:lnTo>
                <a:lnTo>
                  <a:pt x="127" y="3"/>
                </a:lnTo>
                <a:lnTo>
                  <a:pt x="131" y="5"/>
                </a:lnTo>
                <a:lnTo>
                  <a:pt x="136" y="5"/>
                </a:lnTo>
                <a:lnTo>
                  <a:pt x="139" y="6"/>
                </a:lnTo>
                <a:lnTo>
                  <a:pt x="143" y="7"/>
                </a:lnTo>
                <a:lnTo>
                  <a:pt x="146" y="9"/>
                </a:lnTo>
                <a:lnTo>
                  <a:pt x="149" y="10"/>
                </a:lnTo>
                <a:lnTo>
                  <a:pt x="152" y="12"/>
                </a:lnTo>
                <a:lnTo>
                  <a:pt x="155" y="15"/>
                </a:lnTo>
                <a:lnTo>
                  <a:pt x="158" y="16"/>
                </a:lnTo>
                <a:lnTo>
                  <a:pt x="125" y="29"/>
                </a:lnTo>
                <a:close/>
              </a:path>
            </a:pathLst>
          </a:custGeom>
          <a:solidFill>
            <a:srgbClr val="525C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9235" name="Freeform 19"/>
          <p:cNvSpPr>
            <a:spLocks/>
          </p:cNvSpPr>
          <p:nvPr/>
        </p:nvSpPr>
        <p:spPr bwMode="auto">
          <a:xfrm rot="757679">
            <a:off x="3179764" y="1039814"/>
            <a:ext cx="460375" cy="160337"/>
          </a:xfrm>
          <a:custGeom>
            <a:avLst/>
            <a:gdLst>
              <a:gd name="T0" fmla="*/ 5719 w 161"/>
              <a:gd name="T1" fmla="*/ 83032 h 56"/>
              <a:gd name="T2" fmla="*/ 22876 w 161"/>
              <a:gd name="T3" fmla="*/ 88758 h 56"/>
              <a:gd name="T4" fmla="*/ 48611 w 161"/>
              <a:gd name="T5" fmla="*/ 91621 h 56"/>
              <a:gd name="T6" fmla="*/ 65768 w 161"/>
              <a:gd name="T7" fmla="*/ 97347 h 56"/>
              <a:gd name="T8" fmla="*/ 82925 w 161"/>
              <a:gd name="T9" fmla="*/ 100211 h 56"/>
              <a:gd name="T10" fmla="*/ 100082 w 161"/>
              <a:gd name="T11" fmla="*/ 100211 h 56"/>
              <a:gd name="T12" fmla="*/ 111519 w 161"/>
              <a:gd name="T13" fmla="*/ 100211 h 56"/>
              <a:gd name="T14" fmla="*/ 128676 w 161"/>
              <a:gd name="T15" fmla="*/ 100211 h 56"/>
              <a:gd name="T16" fmla="*/ 151552 w 161"/>
              <a:gd name="T17" fmla="*/ 100211 h 56"/>
              <a:gd name="T18" fmla="*/ 168709 w 161"/>
              <a:gd name="T19" fmla="*/ 100211 h 56"/>
              <a:gd name="T20" fmla="*/ 188725 w 161"/>
              <a:gd name="T21" fmla="*/ 97347 h 56"/>
              <a:gd name="T22" fmla="*/ 211601 w 161"/>
              <a:gd name="T23" fmla="*/ 91621 h 56"/>
              <a:gd name="T24" fmla="*/ 237336 w 161"/>
              <a:gd name="T25" fmla="*/ 91621 h 56"/>
              <a:gd name="T26" fmla="*/ 260212 w 161"/>
              <a:gd name="T27" fmla="*/ 83032 h 56"/>
              <a:gd name="T28" fmla="*/ 280228 w 161"/>
              <a:gd name="T29" fmla="*/ 80169 h 56"/>
              <a:gd name="T30" fmla="*/ 305964 w 161"/>
              <a:gd name="T31" fmla="*/ 68716 h 56"/>
              <a:gd name="T32" fmla="*/ 331699 w 161"/>
              <a:gd name="T33" fmla="*/ 60126 h 56"/>
              <a:gd name="T34" fmla="*/ 363153 w 161"/>
              <a:gd name="T35" fmla="*/ 48674 h 56"/>
              <a:gd name="T36" fmla="*/ 388888 w 161"/>
              <a:gd name="T37" fmla="*/ 31495 h 56"/>
              <a:gd name="T38" fmla="*/ 417483 w 161"/>
              <a:gd name="T39" fmla="*/ 14316 h 56"/>
              <a:gd name="T40" fmla="*/ 443218 w 161"/>
              <a:gd name="T41" fmla="*/ 0 h 56"/>
              <a:gd name="T42" fmla="*/ 457516 w 161"/>
              <a:gd name="T43" fmla="*/ 88758 h 56"/>
              <a:gd name="T44" fmla="*/ 443218 w 161"/>
              <a:gd name="T45" fmla="*/ 91621 h 56"/>
              <a:gd name="T46" fmla="*/ 431780 w 161"/>
              <a:gd name="T47" fmla="*/ 100211 h 56"/>
              <a:gd name="T48" fmla="*/ 417483 w 161"/>
              <a:gd name="T49" fmla="*/ 108800 h 56"/>
              <a:gd name="T50" fmla="*/ 397467 w 161"/>
              <a:gd name="T51" fmla="*/ 117390 h 56"/>
              <a:gd name="T52" fmla="*/ 371731 w 161"/>
              <a:gd name="T53" fmla="*/ 125979 h 56"/>
              <a:gd name="T54" fmla="*/ 345996 w 161"/>
              <a:gd name="T55" fmla="*/ 131705 h 56"/>
              <a:gd name="T56" fmla="*/ 323120 w 161"/>
              <a:gd name="T57" fmla="*/ 140295 h 56"/>
              <a:gd name="T58" fmla="*/ 305964 w 161"/>
              <a:gd name="T59" fmla="*/ 146021 h 56"/>
              <a:gd name="T60" fmla="*/ 294526 w 161"/>
              <a:gd name="T61" fmla="*/ 148884 h 56"/>
              <a:gd name="T62" fmla="*/ 277369 w 161"/>
              <a:gd name="T63" fmla="*/ 154611 h 56"/>
              <a:gd name="T64" fmla="*/ 260212 w 161"/>
              <a:gd name="T65" fmla="*/ 154611 h 56"/>
              <a:gd name="T66" fmla="*/ 243055 w 161"/>
              <a:gd name="T67" fmla="*/ 157474 h 56"/>
              <a:gd name="T68" fmla="*/ 225898 w 161"/>
              <a:gd name="T69" fmla="*/ 157474 h 56"/>
              <a:gd name="T70" fmla="*/ 208741 w 161"/>
              <a:gd name="T71" fmla="*/ 160337 h 56"/>
              <a:gd name="T72" fmla="*/ 188725 w 161"/>
              <a:gd name="T73" fmla="*/ 160337 h 56"/>
              <a:gd name="T74" fmla="*/ 171568 w 161"/>
              <a:gd name="T75" fmla="*/ 160337 h 56"/>
              <a:gd name="T76" fmla="*/ 151552 w 161"/>
              <a:gd name="T77" fmla="*/ 160337 h 56"/>
              <a:gd name="T78" fmla="*/ 134395 w 161"/>
              <a:gd name="T79" fmla="*/ 160337 h 56"/>
              <a:gd name="T80" fmla="*/ 111519 w 161"/>
              <a:gd name="T81" fmla="*/ 157474 h 56"/>
              <a:gd name="T82" fmla="*/ 94363 w 161"/>
              <a:gd name="T83" fmla="*/ 157474 h 56"/>
              <a:gd name="T84" fmla="*/ 74346 w 161"/>
              <a:gd name="T85" fmla="*/ 154611 h 56"/>
              <a:gd name="T86" fmla="*/ 57189 w 161"/>
              <a:gd name="T87" fmla="*/ 148884 h 56"/>
              <a:gd name="T88" fmla="*/ 0 w 161"/>
              <a:gd name="T89" fmla="*/ 80169 h 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61" h="56">
                <a:moveTo>
                  <a:pt x="0" y="28"/>
                </a:moveTo>
                <a:lnTo>
                  <a:pt x="2" y="29"/>
                </a:lnTo>
                <a:lnTo>
                  <a:pt x="3" y="29"/>
                </a:lnTo>
                <a:lnTo>
                  <a:pt x="8" y="31"/>
                </a:lnTo>
                <a:lnTo>
                  <a:pt x="11" y="32"/>
                </a:lnTo>
                <a:lnTo>
                  <a:pt x="17" y="32"/>
                </a:lnTo>
                <a:lnTo>
                  <a:pt x="20" y="32"/>
                </a:lnTo>
                <a:lnTo>
                  <a:pt x="23" y="34"/>
                </a:lnTo>
                <a:lnTo>
                  <a:pt x="26" y="34"/>
                </a:lnTo>
                <a:lnTo>
                  <a:pt x="29" y="35"/>
                </a:lnTo>
                <a:lnTo>
                  <a:pt x="32" y="35"/>
                </a:lnTo>
                <a:lnTo>
                  <a:pt x="35" y="35"/>
                </a:lnTo>
                <a:lnTo>
                  <a:pt x="38" y="35"/>
                </a:lnTo>
                <a:lnTo>
                  <a:pt x="39" y="35"/>
                </a:lnTo>
                <a:lnTo>
                  <a:pt x="42" y="35"/>
                </a:lnTo>
                <a:lnTo>
                  <a:pt x="45" y="35"/>
                </a:lnTo>
                <a:lnTo>
                  <a:pt x="48" y="35"/>
                </a:lnTo>
                <a:lnTo>
                  <a:pt x="53" y="35"/>
                </a:lnTo>
                <a:lnTo>
                  <a:pt x="56" y="35"/>
                </a:lnTo>
                <a:lnTo>
                  <a:pt x="59" y="35"/>
                </a:lnTo>
                <a:lnTo>
                  <a:pt x="62" y="35"/>
                </a:lnTo>
                <a:lnTo>
                  <a:pt x="66" y="34"/>
                </a:lnTo>
                <a:lnTo>
                  <a:pt x="70" y="34"/>
                </a:lnTo>
                <a:lnTo>
                  <a:pt x="74" y="32"/>
                </a:lnTo>
                <a:lnTo>
                  <a:pt x="79" y="32"/>
                </a:lnTo>
                <a:lnTo>
                  <a:pt x="83" y="32"/>
                </a:lnTo>
                <a:lnTo>
                  <a:pt x="86" y="31"/>
                </a:lnTo>
                <a:lnTo>
                  <a:pt x="91" y="29"/>
                </a:lnTo>
                <a:lnTo>
                  <a:pt x="94" y="28"/>
                </a:lnTo>
                <a:lnTo>
                  <a:pt x="98" y="28"/>
                </a:lnTo>
                <a:lnTo>
                  <a:pt x="103" y="25"/>
                </a:lnTo>
                <a:lnTo>
                  <a:pt x="107" y="24"/>
                </a:lnTo>
                <a:lnTo>
                  <a:pt x="112" y="22"/>
                </a:lnTo>
                <a:lnTo>
                  <a:pt x="116" y="21"/>
                </a:lnTo>
                <a:lnTo>
                  <a:pt x="121" y="18"/>
                </a:lnTo>
                <a:lnTo>
                  <a:pt x="127" y="17"/>
                </a:lnTo>
                <a:lnTo>
                  <a:pt x="131" y="14"/>
                </a:lnTo>
                <a:lnTo>
                  <a:pt x="136" y="11"/>
                </a:lnTo>
                <a:lnTo>
                  <a:pt x="140" y="8"/>
                </a:lnTo>
                <a:lnTo>
                  <a:pt x="146" y="5"/>
                </a:lnTo>
                <a:lnTo>
                  <a:pt x="151" y="3"/>
                </a:lnTo>
                <a:lnTo>
                  <a:pt x="155" y="0"/>
                </a:lnTo>
                <a:lnTo>
                  <a:pt x="161" y="31"/>
                </a:lnTo>
                <a:lnTo>
                  <a:pt x="160" y="31"/>
                </a:lnTo>
                <a:lnTo>
                  <a:pt x="158" y="32"/>
                </a:lnTo>
                <a:lnTo>
                  <a:pt x="155" y="32"/>
                </a:lnTo>
                <a:lnTo>
                  <a:pt x="154" y="34"/>
                </a:lnTo>
                <a:lnTo>
                  <a:pt x="151" y="35"/>
                </a:lnTo>
                <a:lnTo>
                  <a:pt x="149" y="37"/>
                </a:lnTo>
                <a:lnTo>
                  <a:pt x="146" y="38"/>
                </a:lnTo>
                <a:lnTo>
                  <a:pt x="142" y="39"/>
                </a:lnTo>
                <a:lnTo>
                  <a:pt x="139" y="41"/>
                </a:lnTo>
                <a:lnTo>
                  <a:pt x="134" y="42"/>
                </a:lnTo>
                <a:lnTo>
                  <a:pt x="130" y="44"/>
                </a:lnTo>
                <a:lnTo>
                  <a:pt x="127" y="45"/>
                </a:lnTo>
                <a:lnTo>
                  <a:pt x="121" y="46"/>
                </a:lnTo>
                <a:lnTo>
                  <a:pt x="116" y="49"/>
                </a:lnTo>
                <a:lnTo>
                  <a:pt x="113" y="49"/>
                </a:lnTo>
                <a:lnTo>
                  <a:pt x="110" y="49"/>
                </a:lnTo>
                <a:lnTo>
                  <a:pt x="107" y="51"/>
                </a:lnTo>
                <a:lnTo>
                  <a:pt x="106" y="51"/>
                </a:lnTo>
                <a:lnTo>
                  <a:pt x="103" y="52"/>
                </a:lnTo>
                <a:lnTo>
                  <a:pt x="100" y="52"/>
                </a:lnTo>
                <a:lnTo>
                  <a:pt x="97" y="54"/>
                </a:lnTo>
                <a:lnTo>
                  <a:pt x="94" y="54"/>
                </a:lnTo>
                <a:lnTo>
                  <a:pt x="91" y="54"/>
                </a:lnTo>
                <a:lnTo>
                  <a:pt x="88" y="55"/>
                </a:lnTo>
                <a:lnTo>
                  <a:pt x="85" y="55"/>
                </a:lnTo>
                <a:lnTo>
                  <a:pt x="83" y="55"/>
                </a:lnTo>
                <a:lnTo>
                  <a:pt x="79" y="55"/>
                </a:lnTo>
                <a:lnTo>
                  <a:pt x="76" y="56"/>
                </a:lnTo>
                <a:lnTo>
                  <a:pt x="73" y="56"/>
                </a:lnTo>
                <a:lnTo>
                  <a:pt x="70" y="56"/>
                </a:lnTo>
                <a:lnTo>
                  <a:pt x="66" y="56"/>
                </a:lnTo>
                <a:lnTo>
                  <a:pt x="63" y="56"/>
                </a:lnTo>
                <a:lnTo>
                  <a:pt x="60" y="56"/>
                </a:lnTo>
                <a:lnTo>
                  <a:pt x="56" y="56"/>
                </a:lnTo>
                <a:lnTo>
                  <a:pt x="53" y="56"/>
                </a:lnTo>
                <a:lnTo>
                  <a:pt x="50" y="56"/>
                </a:lnTo>
                <a:lnTo>
                  <a:pt x="47" y="56"/>
                </a:lnTo>
                <a:lnTo>
                  <a:pt x="44" y="56"/>
                </a:lnTo>
                <a:lnTo>
                  <a:pt x="39" y="55"/>
                </a:lnTo>
                <a:lnTo>
                  <a:pt x="36" y="55"/>
                </a:lnTo>
                <a:lnTo>
                  <a:pt x="33" y="55"/>
                </a:lnTo>
                <a:lnTo>
                  <a:pt x="30" y="54"/>
                </a:lnTo>
                <a:lnTo>
                  <a:pt x="26" y="54"/>
                </a:lnTo>
                <a:lnTo>
                  <a:pt x="23" y="54"/>
                </a:lnTo>
                <a:lnTo>
                  <a:pt x="20" y="52"/>
                </a:lnTo>
                <a:lnTo>
                  <a:pt x="17" y="52"/>
                </a:lnTo>
                <a:lnTo>
                  <a:pt x="0" y="28"/>
                </a:lnTo>
                <a:close/>
              </a:path>
            </a:pathLst>
          </a:custGeom>
          <a:solidFill>
            <a:srgbClr val="2E332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9236" name="Freeform 20"/>
          <p:cNvSpPr>
            <a:spLocks/>
          </p:cNvSpPr>
          <p:nvPr/>
        </p:nvSpPr>
        <p:spPr bwMode="auto">
          <a:xfrm rot="757679">
            <a:off x="3344864" y="1169988"/>
            <a:ext cx="282575" cy="1077912"/>
          </a:xfrm>
          <a:custGeom>
            <a:avLst/>
            <a:gdLst>
              <a:gd name="T0" fmla="*/ 234052 w 99"/>
              <a:gd name="T1" fmla="*/ 1077912 h 376"/>
              <a:gd name="T2" fmla="*/ 0 w 99"/>
              <a:gd name="T3" fmla="*/ 22934 h 376"/>
              <a:gd name="T4" fmla="*/ 42814 w 99"/>
              <a:gd name="T5" fmla="*/ 0 h 376"/>
              <a:gd name="T6" fmla="*/ 282575 w 99"/>
              <a:gd name="T7" fmla="*/ 1060711 h 376"/>
              <a:gd name="T8" fmla="*/ 234052 w 99"/>
              <a:gd name="T9" fmla="*/ 1077912 h 376"/>
              <a:gd name="T10" fmla="*/ 234052 w 99"/>
              <a:gd name="T11" fmla="*/ 1077912 h 3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9" h="376">
                <a:moveTo>
                  <a:pt x="82" y="376"/>
                </a:moveTo>
                <a:lnTo>
                  <a:pt x="0" y="8"/>
                </a:lnTo>
                <a:lnTo>
                  <a:pt x="15" y="0"/>
                </a:lnTo>
                <a:lnTo>
                  <a:pt x="99" y="370"/>
                </a:lnTo>
                <a:lnTo>
                  <a:pt x="82" y="376"/>
                </a:lnTo>
                <a:close/>
              </a:path>
            </a:pathLst>
          </a:custGeom>
          <a:solidFill>
            <a:srgbClr val="525C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9237" name="Freeform 21"/>
          <p:cNvSpPr>
            <a:spLocks/>
          </p:cNvSpPr>
          <p:nvPr/>
        </p:nvSpPr>
        <p:spPr bwMode="auto">
          <a:xfrm rot="757679">
            <a:off x="3190876" y="954089"/>
            <a:ext cx="498475" cy="244475"/>
          </a:xfrm>
          <a:custGeom>
            <a:avLst/>
            <a:gdLst>
              <a:gd name="T0" fmla="*/ 347508 w 175"/>
              <a:gd name="T1" fmla="*/ 77657 h 85"/>
              <a:gd name="T2" fmla="*/ 321872 w 175"/>
              <a:gd name="T3" fmla="*/ 66152 h 85"/>
              <a:gd name="T4" fmla="*/ 279146 w 175"/>
              <a:gd name="T5" fmla="*/ 57524 h 85"/>
              <a:gd name="T6" fmla="*/ 253510 w 175"/>
              <a:gd name="T7" fmla="*/ 54647 h 85"/>
              <a:gd name="T8" fmla="*/ 227874 w 175"/>
              <a:gd name="T9" fmla="*/ 54647 h 85"/>
              <a:gd name="T10" fmla="*/ 196542 w 175"/>
              <a:gd name="T11" fmla="*/ 57524 h 85"/>
              <a:gd name="T12" fmla="*/ 170906 w 175"/>
              <a:gd name="T13" fmla="*/ 66152 h 85"/>
              <a:gd name="T14" fmla="*/ 150967 w 175"/>
              <a:gd name="T15" fmla="*/ 83409 h 85"/>
              <a:gd name="T16" fmla="*/ 128179 w 175"/>
              <a:gd name="T17" fmla="*/ 103542 h 85"/>
              <a:gd name="T18" fmla="*/ 119634 w 175"/>
              <a:gd name="T19" fmla="*/ 126552 h 85"/>
              <a:gd name="T20" fmla="*/ 136725 w 175"/>
              <a:gd name="T21" fmla="*/ 143809 h 85"/>
              <a:gd name="T22" fmla="*/ 159512 w 175"/>
              <a:gd name="T23" fmla="*/ 152437 h 85"/>
              <a:gd name="T24" fmla="*/ 193693 w 175"/>
              <a:gd name="T25" fmla="*/ 158190 h 85"/>
              <a:gd name="T26" fmla="*/ 227874 w 175"/>
              <a:gd name="T27" fmla="*/ 158190 h 85"/>
              <a:gd name="T28" fmla="*/ 267752 w 175"/>
              <a:gd name="T29" fmla="*/ 155314 h 85"/>
              <a:gd name="T30" fmla="*/ 310479 w 175"/>
              <a:gd name="T31" fmla="*/ 152437 h 85"/>
              <a:gd name="T32" fmla="*/ 353205 w 175"/>
              <a:gd name="T33" fmla="*/ 138056 h 85"/>
              <a:gd name="T34" fmla="*/ 395932 w 175"/>
              <a:gd name="T35" fmla="*/ 123676 h 85"/>
              <a:gd name="T36" fmla="*/ 498475 w 175"/>
              <a:gd name="T37" fmla="*/ 86285 h 85"/>
              <a:gd name="T38" fmla="*/ 492778 w 175"/>
              <a:gd name="T39" fmla="*/ 106419 h 85"/>
              <a:gd name="T40" fmla="*/ 472839 w 175"/>
              <a:gd name="T41" fmla="*/ 135180 h 85"/>
              <a:gd name="T42" fmla="*/ 450052 w 175"/>
              <a:gd name="T43" fmla="*/ 155314 h 85"/>
              <a:gd name="T44" fmla="*/ 421567 w 175"/>
              <a:gd name="T45" fmla="*/ 175447 h 85"/>
              <a:gd name="T46" fmla="*/ 381689 w 175"/>
              <a:gd name="T47" fmla="*/ 195580 h 85"/>
              <a:gd name="T48" fmla="*/ 361750 w 175"/>
              <a:gd name="T49" fmla="*/ 204209 h 85"/>
              <a:gd name="T50" fmla="*/ 336115 w 175"/>
              <a:gd name="T51" fmla="*/ 212837 h 85"/>
              <a:gd name="T52" fmla="*/ 304782 w 175"/>
              <a:gd name="T53" fmla="*/ 221466 h 85"/>
              <a:gd name="T54" fmla="*/ 276298 w 175"/>
              <a:gd name="T55" fmla="*/ 230094 h 85"/>
              <a:gd name="T56" fmla="*/ 250662 w 175"/>
              <a:gd name="T57" fmla="*/ 235846 h 85"/>
              <a:gd name="T58" fmla="*/ 219329 w 175"/>
              <a:gd name="T59" fmla="*/ 241599 h 85"/>
              <a:gd name="T60" fmla="*/ 193693 w 175"/>
              <a:gd name="T61" fmla="*/ 241599 h 85"/>
              <a:gd name="T62" fmla="*/ 170906 w 175"/>
              <a:gd name="T63" fmla="*/ 244475 h 85"/>
              <a:gd name="T64" fmla="*/ 145270 w 175"/>
              <a:gd name="T65" fmla="*/ 241599 h 85"/>
              <a:gd name="T66" fmla="*/ 111089 w 175"/>
              <a:gd name="T67" fmla="*/ 235846 h 85"/>
              <a:gd name="T68" fmla="*/ 74059 w 175"/>
              <a:gd name="T69" fmla="*/ 224342 h 85"/>
              <a:gd name="T70" fmla="*/ 42726 w 175"/>
              <a:gd name="T71" fmla="*/ 207085 h 85"/>
              <a:gd name="T72" fmla="*/ 17091 w 175"/>
              <a:gd name="T73" fmla="*/ 186951 h 85"/>
              <a:gd name="T74" fmla="*/ 5697 w 175"/>
              <a:gd name="T75" fmla="*/ 163942 h 85"/>
              <a:gd name="T76" fmla="*/ 0 w 175"/>
              <a:gd name="T77" fmla="*/ 138056 h 85"/>
              <a:gd name="T78" fmla="*/ 5697 w 175"/>
              <a:gd name="T79" fmla="*/ 112171 h 85"/>
              <a:gd name="T80" fmla="*/ 17091 w 175"/>
              <a:gd name="T81" fmla="*/ 83409 h 85"/>
              <a:gd name="T82" fmla="*/ 42726 w 175"/>
              <a:gd name="T83" fmla="*/ 57524 h 85"/>
              <a:gd name="T84" fmla="*/ 74059 w 175"/>
              <a:gd name="T85" fmla="*/ 37390 h 85"/>
              <a:gd name="T86" fmla="*/ 108240 w 175"/>
              <a:gd name="T87" fmla="*/ 25886 h 85"/>
              <a:gd name="T88" fmla="*/ 145270 w 175"/>
              <a:gd name="T89" fmla="*/ 14381 h 85"/>
              <a:gd name="T90" fmla="*/ 185148 w 175"/>
              <a:gd name="T91" fmla="*/ 8629 h 85"/>
              <a:gd name="T92" fmla="*/ 222177 w 175"/>
              <a:gd name="T93" fmla="*/ 0 h 85"/>
              <a:gd name="T94" fmla="*/ 259207 w 175"/>
              <a:gd name="T95" fmla="*/ 0 h 85"/>
              <a:gd name="T96" fmla="*/ 284843 w 175"/>
              <a:gd name="T97" fmla="*/ 0 h 85"/>
              <a:gd name="T98" fmla="*/ 304782 w 175"/>
              <a:gd name="T99" fmla="*/ 0 h 85"/>
              <a:gd name="T100" fmla="*/ 321872 w 175"/>
              <a:gd name="T101" fmla="*/ 0 h 85"/>
              <a:gd name="T102" fmla="*/ 353205 w 175"/>
              <a:gd name="T103" fmla="*/ 8629 h 85"/>
              <a:gd name="T104" fmla="*/ 387386 w 175"/>
              <a:gd name="T105" fmla="*/ 14381 h 85"/>
              <a:gd name="T106" fmla="*/ 415871 w 175"/>
              <a:gd name="T107" fmla="*/ 25886 h 85"/>
              <a:gd name="T108" fmla="*/ 441506 w 175"/>
              <a:gd name="T109" fmla="*/ 43143 h 85"/>
              <a:gd name="T110" fmla="*/ 356054 w 175"/>
              <a:gd name="T111" fmla="*/ 83409 h 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75" h="85">
                <a:moveTo>
                  <a:pt x="125" y="29"/>
                </a:moveTo>
                <a:lnTo>
                  <a:pt x="124" y="29"/>
                </a:lnTo>
                <a:lnTo>
                  <a:pt x="122" y="27"/>
                </a:lnTo>
                <a:lnTo>
                  <a:pt x="121" y="26"/>
                </a:lnTo>
                <a:lnTo>
                  <a:pt x="118" y="24"/>
                </a:lnTo>
                <a:lnTo>
                  <a:pt x="113" y="23"/>
                </a:lnTo>
                <a:lnTo>
                  <a:pt x="109" y="22"/>
                </a:lnTo>
                <a:lnTo>
                  <a:pt x="103" y="22"/>
                </a:lnTo>
                <a:lnTo>
                  <a:pt x="98" y="20"/>
                </a:lnTo>
                <a:lnTo>
                  <a:pt x="95" y="19"/>
                </a:lnTo>
                <a:lnTo>
                  <a:pt x="92" y="19"/>
                </a:lnTo>
                <a:lnTo>
                  <a:pt x="89" y="19"/>
                </a:lnTo>
                <a:lnTo>
                  <a:pt x="86" y="19"/>
                </a:lnTo>
                <a:lnTo>
                  <a:pt x="83" y="19"/>
                </a:lnTo>
                <a:lnTo>
                  <a:pt x="80" y="19"/>
                </a:lnTo>
                <a:lnTo>
                  <a:pt x="75" y="19"/>
                </a:lnTo>
                <a:lnTo>
                  <a:pt x="72" y="20"/>
                </a:lnTo>
                <a:lnTo>
                  <a:pt x="69" y="20"/>
                </a:lnTo>
                <a:lnTo>
                  <a:pt x="66" y="22"/>
                </a:lnTo>
                <a:lnTo>
                  <a:pt x="63" y="22"/>
                </a:lnTo>
                <a:lnTo>
                  <a:pt x="60" y="23"/>
                </a:lnTo>
                <a:lnTo>
                  <a:pt x="57" y="24"/>
                </a:lnTo>
                <a:lnTo>
                  <a:pt x="54" y="27"/>
                </a:lnTo>
                <a:lnTo>
                  <a:pt x="53" y="29"/>
                </a:lnTo>
                <a:lnTo>
                  <a:pt x="50" y="31"/>
                </a:lnTo>
                <a:lnTo>
                  <a:pt x="47" y="34"/>
                </a:lnTo>
                <a:lnTo>
                  <a:pt x="45" y="36"/>
                </a:lnTo>
                <a:lnTo>
                  <a:pt x="44" y="39"/>
                </a:lnTo>
                <a:lnTo>
                  <a:pt x="42" y="41"/>
                </a:lnTo>
                <a:lnTo>
                  <a:pt x="42" y="44"/>
                </a:lnTo>
                <a:lnTo>
                  <a:pt x="45" y="47"/>
                </a:lnTo>
                <a:lnTo>
                  <a:pt x="47" y="48"/>
                </a:lnTo>
                <a:lnTo>
                  <a:pt x="48" y="50"/>
                </a:lnTo>
                <a:lnTo>
                  <a:pt x="51" y="51"/>
                </a:lnTo>
                <a:lnTo>
                  <a:pt x="53" y="53"/>
                </a:lnTo>
                <a:lnTo>
                  <a:pt x="56" y="53"/>
                </a:lnTo>
                <a:lnTo>
                  <a:pt x="60" y="54"/>
                </a:lnTo>
                <a:lnTo>
                  <a:pt x="63" y="54"/>
                </a:lnTo>
                <a:lnTo>
                  <a:pt x="68" y="55"/>
                </a:lnTo>
                <a:lnTo>
                  <a:pt x="71" y="55"/>
                </a:lnTo>
                <a:lnTo>
                  <a:pt x="75" y="55"/>
                </a:lnTo>
                <a:lnTo>
                  <a:pt x="80" y="55"/>
                </a:lnTo>
                <a:lnTo>
                  <a:pt x="85" y="55"/>
                </a:lnTo>
                <a:lnTo>
                  <a:pt x="89" y="54"/>
                </a:lnTo>
                <a:lnTo>
                  <a:pt x="94" y="54"/>
                </a:lnTo>
                <a:lnTo>
                  <a:pt x="98" y="54"/>
                </a:lnTo>
                <a:lnTo>
                  <a:pt x="104" y="54"/>
                </a:lnTo>
                <a:lnTo>
                  <a:pt x="109" y="53"/>
                </a:lnTo>
                <a:lnTo>
                  <a:pt x="115" y="51"/>
                </a:lnTo>
                <a:lnTo>
                  <a:pt x="119" y="50"/>
                </a:lnTo>
                <a:lnTo>
                  <a:pt x="124" y="48"/>
                </a:lnTo>
                <a:lnTo>
                  <a:pt x="130" y="47"/>
                </a:lnTo>
                <a:lnTo>
                  <a:pt x="134" y="46"/>
                </a:lnTo>
                <a:lnTo>
                  <a:pt x="139" y="43"/>
                </a:lnTo>
                <a:lnTo>
                  <a:pt x="143" y="41"/>
                </a:lnTo>
                <a:lnTo>
                  <a:pt x="175" y="29"/>
                </a:lnTo>
                <a:lnTo>
                  <a:pt x="175" y="30"/>
                </a:lnTo>
                <a:lnTo>
                  <a:pt x="175" y="33"/>
                </a:lnTo>
                <a:lnTo>
                  <a:pt x="173" y="34"/>
                </a:lnTo>
                <a:lnTo>
                  <a:pt x="173" y="37"/>
                </a:lnTo>
                <a:lnTo>
                  <a:pt x="172" y="40"/>
                </a:lnTo>
                <a:lnTo>
                  <a:pt x="170" y="44"/>
                </a:lnTo>
                <a:lnTo>
                  <a:pt x="166" y="47"/>
                </a:lnTo>
                <a:lnTo>
                  <a:pt x="163" y="51"/>
                </a:lnTo>
                <a:lnTo>
                  <a:pt x="160" y="53"/>
                </a:lnTo>
                <a:lnTo>
                  <a:pt x="158" y="54"/>
                </a:lnTo>
                <a:lnTo>
                  <a:pt x="154" y="57"/>
                </a:lnTo>
                <a:lnTo>
                  <a:pt x="152" y="60"/>
                </a:lnTo>
                <a:lnTo>
                  <a:pt x="148" y="61"/>
                </a:lnTo>
                <a:lnTo>
                  <a:pt x="143" y="64"/>
                </a:lnTo>
                <a:lnTo>
                  <a:pt x="139" y="65"/>
                </a:lnTo>
                <a:lnTo>
                  <a:pt x="134" y="68"/>
                </a:lnTo>
                <a:lnTo>
                  <a:pt x="131" y="68"/>
                </a:lnTo>
                <a:lnTo>
                  <a:pt x="130" y="70"/>
                </a:lnTo>
                <a:lnTo>
                  <a:pt x="127" y="71"/>
                </a:lnTo>
                <a:lnTo>
                  <a:pt x="124" y="72"/>
                </a:lnTo>
                <a:lnTo>
                  <a:pt x="121" y="72"/>
                </a:lnTo>
                <a:lnTo>
                  <a:pt x="118" y="74"/>
                </a:lnTo>
                <a:lnTo>
                  <a:pt x="115" y="75"/>
                </a:lnTo>
                <a:lnTo>
                  <a:pt x="112" y="77"/>
                </a:lnTo>
                <a:lnTo>
                  <a:pt x="107" y="77"/>
                </a:lnTo>
                <a:lnTo>
                  <a:pt x="104" y="78"/>
                </a:lnTo>
                <a:lnTo>
                  <a:pt x="100" y="80"/>
                </a:lnTo>
                <a:lnTo>
                  <a:pt x="97" y="80"/>
                </a:lnTo>
                <a:lnTo>
                  <a:pt x="94" y="81"/>
                </a:lnTo>
                <a:lnTo>
                  <a:pt x="91" y="81"/>
                </a:lnTo>
                <a:lnTo>
                  <a:pt x="88" y="82"/>
                </a:lnTo>
                <a:lnTo>
                  <a:pt x="85" y="82"/>
                </a:lnTo>
                <a:lnTo>
                  <a:pt x="81" y="82"/>
                </a:lnTo>
                <a:lnTo>
                  <a:pt x="77" y="84"/>
                </a:lnTo>
                <a:lnTo>
                  <a:pt x="74" y="84"/>
                </a:lnTo>
                <a:lnTo>
                  <a:pt x="71" y="84"/>
                </a:lnTo>
                <a:lnTo>
                  <a:pt x="68" y="84"/>
                </a:lnTo>
                <a:lnTo>
                  <a:pt x="65" y="84"/>
                </a:lnTo>
                <a:lnTo>
                  <a:pt x="63" y="84"/>
                </a:lnTo>
                <a:lnTo>
                  <a:pt x="60" y="85"/>
                </a:lnTo>
                <a:lnTo>
                  <a:pt x="57" y="84"/>
                </a:lnTo>
                <a:lnTo>
                  <a:pt x="54" y="84"/>
                </a:lnTo>
                <a:lnTo>
                  <a:pt x="51" y="84"/>
                </a:lnTo>
                <a:lnTo>
                  <a:pt x="50" y="84"/>
                </a:lnTo>
                <a:lnTo>
                  <a:pt x="44" y="82"/>
                </a:lnTo>
                <a:lnTo>
                  <a:pt x="39" y="82"/>
                </a:lnTo>
                <a:lnTo>
                  <a:pt x="35" y="81"/>
                </a:lnTo>
                <a:lnTo>
                  <a:pt x="30" y="80"/>
                </a:lnTo>
                <a:lnTo>
                  <a:pt x="26" y="78"/>
                </a:lnTo>
                <a:lnTo>
                  <a:pt x="23" y="77"/>
                </a:lnTo>
                <a:lnTo>
                  <a:pt x="18" y="75"/>
                </a:lnTo>
                <a:lnTo>
                  <a:pt x="15" y="72"/>
                </a:lnTo>
                <a:lnTo>
                  <a:pt x="12" y="70"/>
                </a:lnTo>
                <a:lnTo>
                  <a:pt x="9" y="68"/>
                </a:lnTo>
                <a:lnTo>
                  <a:pt x="6" y="65"/>
                </a:lnTo>
                <a:lnTo>
                  <a:pt x="5" y="63"/>
                </a:lnTo>
                <a:lnTo>
                  <a:pt x="3" y="60"/>
                </a:lnTo>
                <a:lnTo>
                  <a:pt x="2" y="57"/>
                </a:lnTo>
                <a:lnTo>
                  <a:pt x="0" y="54"/>
                </a:lnTo>
                <a:lnTo>
                  <a:pt x="0" y="51"/>
                </a:lnTo>
                <a:lnTo>
                  <a:pt x="0" y="48"/>
                </a:lnTo>
                <a:lnTo>
                  <a:pt x="0" y="44"/>
                </a:lnTo>
                <a:lnTo>
                  <a:pt x="0" y="41"/>
                </a:lnTo>
                <a:lnTo>
                  <a:pt x="2" y="39"/>
                </a:lnTo>
                <a:lnTo>
                  <a:pt x="2" y="34"/>
                </a:lnTo>
                <a:lnTo>
                  <a:pt x="5" y="31"/>
                </a:lnTo>
                <a:lnTo>
                  <a:pt x="6" y="29"/>
                </a:lnTo>
                <a:lnTo>
                  <a:pt x="9" y="24"/>
                </a:lnTo>
                <a:lnTo>
                  <a:pt x="12" y="22"/>
                </a:lnTo>
                <a:lnTo>
                  <a:pt x="15" y="20"/>
                </a:lnTo>
                <a:lnTo>
                  <a:pt x="18" y="17"/>
                </a:lnTo>
                <a:lnTo>
                  <a:pt x="21" y="15"/>
                </a:lnTo>
                <a:lnTo>
                  <a:pt x="26" y="13"/>
                </a:lnTo>
                <a:lnTo>
                  <a:pt x="30" y="12"/>
                </a:lnTo>
                <a:lnTo>
                  <a:pt x="33" y="10"/>
                </a:lnTo>
                <a:lnTo>
                  <a:pt x="38" y="9"/>
                </a:lnTo>
                <a:lnTo>
                  <a:pt x="42" y="7"/>
                </a:lnTo>
                <a:lnTo>
                  <a:pt x="47" y="6"/>
                </a:lnTo>
                <a:lnTo>
                  <a:pt x="51" y="5"/>
                </a:lnTo>
                <a:lnTo>
                  <a:pt x="56" y="3"/>
                </a:lnTo>
                <a:lnTo>
                  <a:pt x="60" y="3"/>
                </a:lnTo>
                <a:lnTo>
                  <a:pt x="65" y="3"/>
                </a:lnTo>
                <a:lnTo>
                  <a:pt x="69" y="2"/>
                </a:lnTo>
                <a:lnTo>
                  <a:pt x="74" y="2"/>
                </a:lnTo>
                <a:lnTo>
                  <a:pt x="78" y="0"/>
                </a:lnTo>
                <a:lnTo>
                  <a:pt x="83" y="0"/>
                </a:lnTo>
                <a:lnTo>
                  <a:pt x="86" y="0"/>
                </a:lnTo>
                <a:lnTo>
                  <a:pt x="91" y="0"/>
                </a:lnTo>
                <a:lnTo>
                  <a:pt x="94" y="0"/>
                </a:lnTo>
                <a:lnTo>
                  <a:pt x="98" y="0"/>
                </a:lnTo>
                <a:lnTo>
                  <a:pt x="100" y="0"/>
                </a:lnTo>
                <a:lnTo>
                  <a:pt x="103" y="0"/>
                </a:lnTo>
                <a:lnTo>
                  <a:pt x="104" y="0"/>
                </a:lnTo>
                <a:lnTo>
                  <a:pt x="107" y="0"/>
                </a:lnTo>
                <a:lnTo>
                  <a:pt x="110" y="0"/>
                </a:lnTo>
                <a:lnTo>
                  <a:pt x="112" y="0"/>
                </a:lnTo>
                <a:lnTo>
                  <a:pt x="113" y="0"/>
                </a:lnTo>
                <a:lnTo>
                  <a:pt x="118" y="2"/>
                </a:lnTo>
                <a:lnTo>
                  <a:pt x="121" y="2"/>
                </a:lnTo>
                <a:lnTo>
                  <a:pt x="124" y="3"/>
                </a:lnTo>
                <a:lnTo>
                  <a:pt x="127" y="3"/>
                </a:lnTo>
                <a:lnTo>
                  <a:pt x="131" y="5"/>
                </a:lnTo>
                <a:lnTo>
                  <a:pt x="136" y="5"/>
                </a:lnTo>
                <a:lnTo>
                  <a:pt x="139" y="6"/>
                </a:lnTo>
                <a:lnTo>
                  <a:pt x="143" y="7"/>
                </a:lnTo>
                <a:lnTo>
                  <a:pt x="146" y="9"/>
                </a:lnTo>
                <a:lnTo>
                  <a:pt x="149" y="10"/>
                </a:lnTo>
                <a:lnTo>
                  <a:pt x="152" y="12"/>
                </a:lnTo>
                <a:lnTo>
                  <a:pt x="155" y="15"/>
                </a:lnTo>
                <a:lnTo>
                  <a:pt x="158" y="16"/>
                </a:lnTo>
                <a:lnTo>
                  <a:pt x="125" y="29"/>
                </a:lnTo>
                <a:close/>
              </a:path>
            </a:pathLst>
          </a:custGeom>
          <a:solidFill>
            <a:srgbClr val="525C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9238" name="Freeform 22"/>
          <p:cNvSpPr>
            <a:spLocks/>
          </p:cNvSpPr>
          <p:nvPr/>
        </p:nvSpPr>
        <p:spPr bwMode="auto">
          <a:xfrm rot="757679">
            <a:off x="3200400" y="1011239"/>
            <a:ext cx="458788" cy="160337"/>
          </a:xfrm>
          <a:custGeom>
            <a:avLst/>
            <a:gdLst>
              <a:gd name="T0" fmla="*/ 5699 w 161"/>
              <a:gd name="T1" fmla="*/ 83032 h 56"/>
              <a:gd name="T2" fmla="*/ 22797 w 161"/>
              <a:gd name="T3" fmla="*/ 88758 h 56"/>
              <a:gd name="T4" fmla="*/ 48443 w 161"/>
              <a:gd name="T5" fmla="*/ 91621 h 56"/>
              <a:gd name="T6" fmla="*/ 65541 w 161"/>
              <a:gd name="T7" fmla="*/ 97347 h 56"/>
              <a:gd name="T8" fmla="*/ 82639 w 161"/>
              <a:gd name="T9" fmla="*/ 100211 h 56"/>
              <a:gd name="T10" fmla="*/ 99737 w 161"/>
              <a:gd name="T11" fmla="*/ 100211 h 56"/>
              <a:gd name="T12" fmla="*/ 111135 w 161"/>
              <a:gd name="T13" fmla="*/ 100211 h 56"/>
              <a:gd name="T14" fmla="*/ 128233 w 161"/>
              <a:gd name="T15" fmla="*/ 100211 h 56"/>
              <a:gd name="T16" fmla="*/ 151030 w 161"/>
              <a:gd name="T17" fmla="*/ 100211 h 56"/>
              <a:gd name="T18" fmla="*/ 168127 w 161"/>
              <a:gd name="T19" fmla="*/ 100211 h 56"/>
              <a:gd name="T20" fmla="*/ 188075 w 161"/>
              <a:gd name="T21" fmla="*/ 97347 h 56"/>
              <a:gd name="T22" fmla="*/ 210872 w 161"/>
              <a:gd name="T23" fmla="*/ 91621 h 56"/>
              <a:gd name="T24" fmla="*/ 236518 w 161"/>
              <a:gd name="T25" fmla="*/ 91621 h 56"/>
              <a:gd name="T26" fmla="*/ 259315 w 161"/>
              <a:gd name="T27" fmla="*/ 83032 h 56"/>
              <a:gd name="T28" fmla="*/ 279262 w 161"/>
              <a:gd name="T29" fmla="*/ 80169 h 56"/>
              <a:gd name="T30" fmla="*/ 304909 w 161"/>
              <a:gd name="T31" fmla="*/ 68716 h 56"/>
              <a:gd name="T32" fmla="*/ 330555 w 161"/>
              <a:gd name="T33" fmla="*/ 60126 h 56"/>
              <a:gd name="T34" fmla="*/ 361901 w 161"/>
              <a:gd name="T35" fmla="*/ 48674 h 56"/>
              <a:gd name="T36" fmla="*/ 387548 w 161"/>
              <a:gd name="T37" fmla="*/ 31495 h 56"/>
              <a:gd name="T38" fmla="*/ 416044 w 161"/>
              <a:gd name="T39" fmla="*/ 14316 h 56"/>
              <a:gd name="T40" fmla="*/ 441690 w 161"/>
              <a:gd name="T41" fmla="*/ 0 h 56"/>
              <a:gd name="T42" fmla="*/ 455938 w 161"/>
              <a:gd name="T43" fmla="*/ 88758 h 56"/>
              <a:gd name="T44" fmla="*/ 441690 w 161"/>
              <a:gd name="T45" fmla="*/ 91621 h 56"/>
              <a:gd name="T46" fmla="*/ 430292 w 161"/>
              <a:gd name="T47" fmla="*/ 100211 h 56"/>
              <a:gd name="T48" fmla="*/ 416044 w 161"/>
              <a:gd name="T49" fmla="*/ 108800 h 56"/>
              <a:gd name="T50" fmla="*/ 396096 w 161"/>
              <a:gd name="T51" fmla="*/ 117390 h 56"/>
              <a:gd name="T52" fmla="*/ 370450 w 161"/>
              <a:gd name="T53" fmla="*/ 125979 h 56"/>
              <a:gd name="T54" fmla="*/ 344803 w 161"/>
              <a:gd name="T55" fmla="*/ 131705 h 56"/>
              <a:gd name="T56" fmla="*/ 322006 w 161"/>
              <a:gd name="T57" fmla="*/ 140295 h 56"/>
              <a:gd name="T58" fmla="*/ 304909 w 161"/>
              <a:gd name="T59" fmla="*/ 146021 h 56"/>
              <a:gd name="T60" fmla="*/ 293510 w 161"/>
              <a:gd name="T61" fmla="*/ 148884 h 56"/>
              <a:gd name="T62" fmla="*/ 276413 w 161"/>
              <a:gd name="T63" fmla="*/ 154611 h 56"/>
              <a:gd name="T64" fmla="*/ 259315 w 161"/>
              <a:gd name="T65" fmla="*/ 154611 h 56"/>
              <a:gd name="T66" fmla="*/ 242217 w 161"/>
              <a:gd name="T67" fmla="*/ 157474 h 56"/>
              <a:gd name="T68" fmla="*/ 225120 w 161"/>
              <a:gd name="T69" fmla="*/ 157474 h 56"/>
              <a:gd name="T70" fmla="*/ 208022 w 161"/>
              <a:gd name="T71" fmla="*/ 160337 h 56"/>
              <a:gd name="T72" fmla="*/ 188075 w 161"/>
              <a:gd name="T73" fmla="*/ 160337 h 56"/>
              <a:gd name="T74" fmla="*/ 170977 w 161"/>
              <a:gd name="T75" fmla="*/ 160337 h 56"/>
              <a:gd name="T76" fmla="*/ 151030 w 161"/>
              <a:gd name="T77" fmla="*/ 160337 h 56"/>
              <a:gd name="T78" fmla="*/ 133932 w 161"/>
              <a:gd name="T79" fmla="*/ 160337 h 56"/>
              <a:gd name="T80" fmla="*/ 111135 w 161"/>
              <a:gd name="T81" fmla="*/ 157474 h 56"/>
              <a:gd name="T82" fmla="*/ 94037 w 161"/>
              <a:gd name="T83" fmla="*/ 157474 h 56"/>
              <a:gd name="T84" fmla="*/ 74090 w 161"/>
              <a:gd name="T85" fmla="*/ 154611 h 56"/>
              <a:gd name="T86" fmla="*/ 56992 w 161"/>
              <a:gd name="T87" fmla="*/ 148884 h 56"/>
              <a:gd name="T88" fmla="*/ 0 w 161"/>
              <a:gd name="T89" fmla="*/ 80169 h 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61" h="56">
                <a:moveTo>
                  <a:pt x="0" y="28"/>
                </a:moveTo>
                <a:lnTo>
                  <a:pt x="2" y="29"/>
                </a:lnTo>
                <a:lnTo>
                  <a:pt x="3" y="29"/>
                </a:lnTo>
                <a:lnTo>
                  <a:pt x="8" y="31"/>
                </a:lnTo>
                <a:lnTo>
                  <a:pt x="11" y="32"/>
                </a:lnTo>
                <a:lnTo>
                  <a:pt x="17" y="32"/>
                </a:lnTo>
                <a:lnTo>
                  <a:pt x="20" y="32"/>
                </a:lnTo>
                <a:lnTo>
                  <a:pt x="23" y="34"/>
                </a:lnTo>
                <a:lnTo>
                  <a:pt x="26" y="34"/>
                </a:lnTo>
                <a:lnTo>
                  <a:pt x="29" y="35"/>
                </a:lnTo>
                <a:lnTo>
                  <a:pt x="32" y="35"/>
                </a:lnTo>
                <a:lnTo>
                  <a:pt x="35" y="35"/>
                </a:lnTo>
                <a:lnTo>
                  <a:pt x="38" y="35"/>
                </a:lnTo>
                <a:lnTo>
                  <a:pt x="39" y="35"/>
                </a:lnTo>
                <a:lnTo>
                  <a:pt x="42" y="35"/>
                </a:lnTo>
                <a:lnTo>
                  <a:pt x="45" y="35"/>
                </a:lnTo>
                <a:lnTo>
                  <a:pt x="48" y="35"/>
                </a:lnTo>
                <a:lnTo>
                  <a:pt x="53" y="35"/>
                </a:lnTo>
                <a:lnTo>
                  <a:pt x="56" y="35"/>
                </a:lnTo>
                <a:lnTo>
                  <a:pt x="59" y="35"/>
                </a:lnTo>
                <a:lnTo>
                  <a:pt x="62" y="35"/>
                </a:lnTo>
                <a:lnTo>
                  <a:pt x="66" y="34"/>
                </a:lnTo>
                <a:lnTo>
                  <a:pt x="70" y="34"/>
                </a:lnTo>
                <a:lnTo>
                  <a:pt x="74" y="32"/>
                </a:lnTo>
                <a:lnTo>
                  <a:pt x="79" y="32"/>
                </a:lnTo>
                <a:lnTo>
                  <a:pt x="83" y="32"/>
                </a:lnTo>
                <a:lnTo>
                  <a:pt x="86" y="31"/>
                </a:lnTo>
                <a:lnTo>
                  <a:pt x="91" y="29"/>
                </a:lnTo>
                <a:lnTo>
                  <a:pt x="94" y="28"/>
                </a:lnTo>
                <a:lnTo>
                  <a:pt x="98" y="28"/>
                </a:lnTo>
                <a:lnTo>
                  <a:pt x="103" y="25"/>
                </a:lnTo>
                <a:lnTo>
                  <a:pt x="107" y="24"/>
                </a:lnTo>
                <a:lnTo>
                  <a:pt x="112" y="22"/>
                </a:lnTo>
                <a:lnTo>
                  <a:pt x="116" y="21"/>
                </a:lnTo>
                <a:lnTo>
                  <a:pt x="121" y="18"/>
                </a:lnTo>
                <a:lnTo>
                  <a:pt x="127" y="17"/>
                </a:lnTo>
                <a:lnTo>
                  <a:pt x="131" y="14"/>
                </a:lnTo>
                <a:lnTo>
                  <a:pt x="136" y="11"/>
                </a:lnTo>
                <a:lnTo>
                  <a:pt x="140" y="8"/>
                </a:lnTo>
                <a:lnTo>
                  <a:pt x="146" y="5"/>
                </a:lnTo>
                <a:lnTo>
                  <a:pt x="151" y="3"/>
                </a:lnTo>
                <a:lnTo>
                  <a:pt x="155" y="0"/>
                </a:lnTo>
                <a:lnTo>
                  <a:pt x="161" y="31"/>
                </a:lnTo>
                <a:lnTo>
                  <a:pt x="160" y="31"/>
                </a:lnTo>
                <a:lnTo>
                  <a:pt x="158" y="32"/>
                </a:lnTo>
                <a:lnTo>
                  <a:pt x="155" y="32"/>
                </a:lnTo>
                <a:lnTo>
                  <a:pt x="154" y="34"/>
                </a:lnTo>
                <a:lnTo>
                  <a:pt x="151" y="35"/>
                </a:lnTo>
                <a:lnTo>
                  <a:pt x="149" y="37"/>
                </a:lnTo>
                <a:lnTo>
                  <a:pt x="146" y="38"/>
                </a:lnTo>
                <a:lnTo>
                  <a:pt x="142" y="39"/>
                </a:lnTo>
                <a:lnTo>
                  <a:pt x="139" y="41"/>
                </a:lnTo>
                <a:lnTo>
                  <a:pt x="134" y="42"/>
                </a:lnTo>
                <a:lnTo>
                  <a:pt x="130" y="44"/>
                </a:lnTo>
                <a:lnTo>
                  <a:pt x="127" y="45"/>
                </a:lnTo>
                <a:lnTo>
                  <a:pt x="121" y="46"/>
                </a:lnTo>
                <a:lnTo>
                  <a:pt x="116" y="49"/>
                </a:lnTo>
                <a:lnTo>
                  <a:pt x="113" y="49"/>
                </a:lnTo>
                <a:lnTo>
                  <a:pt x="110" y="49"/>
                </a:lnTo>
                <a:lnTo>
                  <a:pt x="107" y="51"/>
                </a:lnTo>
                <a:lnTo>
                  <a:pt x="106" y="51"/>
                </a:lnTo>
                <a:lnTo>
                  <a:pt x="103" y="52"/>
                </a:lnTo>
                <a:lnTo>
                  <a:pt x="100" y="52"/>
                </a:lnTo>
                <a:lnTo>
                  <a:pt x="97" y="54"/>
                </a:lnTo>
                <a:lnTo>
                  <a:pt x="94" y="54"/>
                </a:lnTo>
                <a:lnTo>
                  <a:pt x="91" y="54"/>
                </a:lnTo>
                <a:lnTo>
                  <a:pt x="88" y="55"/>
                </a:lnTo>
                <a:lnTo>
                  <a:pt x="85" y="55"/>
                </a:lnTo>
                <a:lnTo>
                  <a:pt x="83" y="55"/>
                </a:lnTo>
                <a:lnTo>
                  <a:pt x="79" y="55"/>
                </a:lnTo>
                <a:lnTo>
                  <a:pt x="76" y="56"/>
                </a:lnTo>
                <a:lnTo>
                  <a:pt x="73" y="56"/>
                </a:lnTo>
                <a:lnTo>
                  <a:pt x="70" y="56"/>
                </a:lnTo>
                <a:lnTo>
                  <a:pt x="66" y="56"/>
                </a:lnTo>
                <a:lnTo>
                  <a:pt x="63" y="56"/>
                </a:lnTo>
                <a:lnTo>
                  <a:pt x="60" y="56"/>
                </a:lnTo>
                <a:lnTo>
                  <a:pt x="56" y="56"/>
                </a:lnTo>
                <a:lnTo>
                  <a:pt x="53" y="56"/>
                </a:lnTo>
                <a:lnTo>
                  <a:pt x="50" y="56"/>
                </a:lnTo>
                <a:lnTo>
                  <a:pt x="47" y="56"/>
                </a:lnTo>
                <a:lnTo>
                  <a:pt x="44" y="56"/>
                </a:lnTo>
                <a:lnTo>
                  <a:pt x="39" y="55"/>
                </a:lnTo>
                <a:lnTo>
                  <a:pt x="36" y="55"/>
                </a:lnTo>
                <a:lnTo>
                  <a:pt x="33" y="55"/>
                </a:lnTo>
                <a:lnTo>
                  <a:pt x="30" y="54"/>
                </a:lnTo>
                <a:lnTo>
                  <a:pt x="26" y="54"/>
                </a:lnTo>
                <a:lnTo>
                  <a:pt x="23" y="54"/>
                </a:lnTo>
                <a:lnTo>
                  <a:pt x="20" y="52"/>
                </a:lnTo>
                <a:lnTo>
                  <a:pt x="17" y="52"/>
                </a:lnTo>
                <a:lnTo>
                  <a:pt x="0" y="28"/>
                </a:lnTo>
                <a:close/>
              </a:path>
            </a:pathLst>
          </a:custGeom>
          <a:solidFill>
            <a:srgbClr val="2E332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9239" name="Freeform 23"/>
          <p:cNvSpPr>
            <a:spLocks/>
          </p:cNvSpPr>
          <p:nvPr/>
        </p:nvSpPr>
        <p:spPr bwMode="auto">
          <a:xfrm rot="799844">
            <a:off x="3729038" y="3505200"/>
            <a:ext cx="900112" cy="287338"/>
          </a:xfrm>
          <a:custGeom>
            <a:avLst/>
            <a:gdLst>
              <a:gd name="T0" fmla="*/ 28485 w 316"/>
              <a:gd name="T1" fmla="*/ 186770 h 100"/>
              <a:gd name="T2" fmla="*/ 854537 w 316"/>
              <a:gd name="T3" fmla="*/ 0 h 100"/>
              <a:gd name="T4" fmla="*/ 900112 w 316"/>
              <a:gd name="T5" fmla="*/ 71835 h 100"/>
              <a:gd name="T6" fmla="*/ 51272 w 316"/>
              <a:gd name="T7" fmla="*/ 287338 h 100"/>
              <a:gd name="T8" fmla="*/ 48424 w 316"/>
              <a:gd name="T9" fmla="*/ 287338 h 100"/>
              <a:gd name="T10" fmla="*/ 42727 w 316"/>
              <a:gd name="T11" fmla="*/ 287338 h 100"/>
              <a:gd name="T12" fmla="*/ 28485 w 316"/>
              <a:gd name="T13" fmla="*/ 284465 h 100"/>
              <a:gd name="T14" fmla="*/ 25636 w 316"/>
              <a:gd name="T15" fmla="*/ 278718 h 100"/>
              <a:gd name="T16" fmla="*/ 11394 w 316"/>
              <a:gd name="T17" fmla="*/ 270098 h 100"/>
              <a:gd name="T18" fmla="*/ 8545 w 316"/>
              <a:gd name="T19" fmla="*/ 258604 h 100"/>
              <a:gd name="T20" fmla="*/ 2848 w 316"/>
              <a:gd name="T21" fmla="*/ 249984 h 100"/>
              <a:gd name="T22" fmla="*/ 2848 w 316"/>
              <a:gd name="T23" fmla="*/ 244237 h 100"/>
              <a:gd name="T24" fmla="*/ 0 w 316"/>
              <a:gd name="T25" fmla="*/ 229870 h 100"/>
              <a:gd name="T26" fmla="*/ 2848 w 316"/>
              <a:gd name="T27" fmla="*/ 224124 h 100"/>
              <a:gd name="T28" fmla="*/ 28485 w 316"/>
              <a:gd name="T29" fmla="*/ 186770 h 100"/>
              <a:gd name="T30" fmla="*/ 28485 w 316"/>
              <a:gd name="T31" fmla="*/ 186770 h 1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6" h="100">
                <a:moveTo>
                  <a:pt x="10" y="65"/>
                </a:moveTo>
                <a:lnTo>
                  <a:pt x="300" y="0"/>
                </a:lnTo>
                <a:lnTo>
                  <a:pt x="316" y="25"/>
                </a:lnTo>
                <a:lnTo>
                  <a:pt x="18" y="100"/>
                </a:lnTo>
                <a:lnTo>
                  <a:pt x="17" y="100"/>
                </a:lnTo>
                <a:lnTo>
                  <a:pt x="15" y="100"/>
                </a:lnTo>
                <a:lnTo>
                  <a:pt x="10" y="99"/>
                </a:lnTo>
                <a:lnTo>
                  <a:pt x="9" y="97"/>
                </a:lnTo>
                <a:lnTo>
                  <a:pt x="4" y="94"/>
                </a:lnTo>
                <a:lnTo>
                  <a:pt x="3" y="90"/>
                </a:lnTo>
                <a:lnTo>
                  <a:pt x="1" y="87"/>
                </a:lnTo>
                <a:lnTo>
                  <a:pt x="1" y="85"/>
                </a:lnTo>
                <a:lnTo>
                  <a:pt x="0" y="80"/>
                </a:lnTo>
                <a:lnTo>
                  <a:pt x="1" y="78"/>
                </a:lnTo>
                <a:lnTo>
                  <a:pt x="10" y="6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9240" name="Freeform 24"/>
          <p:cNvSpPr>
            <a:spLocks/>
          </p:cNvSpPr>
          <p:nvPr/>
        </p:nvSpPr>
        <p:spPr bwMode="auto">
          <a:xfrm rot="781945">
            <a:off x="3773489" y="3600450"/>
            <a:ext cx="814387" cy="209550"/>
          </a:xfrm>
          <a:custGeom>
            <a:avLst/>
            <a:gdLst>
              <a:gd name="T0" fmla="*/ 59798 w 286"/>
              <a:gd name="T1" fmla="*/ 169362 h 73"/>
              <a:gd name="T2" fmla="*/ 811539 w 286"/>
              <a:gd name="T3" fmla="*/ 0 h 73"/>
              <a:gd name="T4" fmla="*/ 814387 w 286"/>
              <a:gd name="T5" fmla="*/ 51670 h 73"/>
              <a:gd name="T6" fmla="*/ 85425 w 286"/>
              <a:gd name="T7" fmla="*/ 209550 h 73"/>
              <a:gd name="T8" fmla="*/ 0 w 286"/>
              <a:gd name="T9" fmla="*/ 175103 h 73"/>
              <a:gd name="T10" fmla="*/ 59798 w 286"/>
              <a:gd name="T11" fmla="*/ 169362 h 73"/>
              <a:gd name="T12" fmla="*/ 59798 w 286"/>
              <a:gd name="T13" fmla="*/ 169362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6" h="73">
                <a:moveTo>
                  <a:pt x="21" y="59"/>
                </a:moveTo>
                <a:lnTo>
                  <a:pt x="285" y="0"/>
                </a:lnTo>
                <a:lnTo>
                  <a:pt x="286" y="18"/>
                </a:lnTo>
                <a:lnTo>
                  <a:pt x="30" y="73"/>
                </a:lnTo>
                <a:lnTo>
                  <a:pt x="0" y="61"/>
                </a:lnTo>
                <a:lnTo>
                  <a:pt x="21" y="59"/>
                </a:lnTo>
                <a:close/>
              </a:path>
            </a:pathLst>
          </a:custGeom>
          <a:solidFill>
            <a:srgbClr val="525C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9241" name="Freeform 25"/>
          <p:cNvSpPr>
            <a:spLocks/>
          </p:cNvSpPr>
          <p:nvPr/>
        </p:nvSpPr>
        <p:spPr bwMode="auto">
          <a:xfrm rot="579604">
            <a:off x="2797175" y="3643314"/>
            <a:ext cx="236538" cy="90487"/>
          </a:xfrm>
          <a:custGeom>
            <a:avLst/>
            <a:gdLst>
              <a:gd name="T0" fmla="*/ 25649 w 83"/>
              <a:gd name="T1" fmla="*/ 14595 h 31"/>
              <a:gd name="T2" fmla="*/ 205190 w 83"/>
              <a:gd name="T3" fmla="*/ 0 h 31"/>
              <a:gd name="T4" fmla="*/ 236538 w 83"/>
              <a:gd name="T5" fmla="*/ 49622 h 31"/>
              <a:gd name="T6" fmla="*/ 34198 w 83"/>
              <a:gd name="T7" fmla="*/ 90487 h 31"/>
              <a:gd name="T8" fmla="*/ 14249 w 83"/>
              <a:gd name="T9" fmla="*/ 37946 h 31"/>
              <a:gd name="T10" fmla="*/ 0 w 83"/>
              <a:gd name="T11" fmla="*/ 14595 h 31"/>
              <a:gd name="T12" fmla="*/ 25649 w 83"/>
              <a:gd name="T13" fmla="*/ 14595 h 31"/>
              <a:gd name="T14" fmla="*/ 25649 w 83"/>
              <a:gd name="T15" fmla="*/ 14595 h 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3" h="31">
                <a:moveTo>
                  <a:pt x="9" y="5"/>
                </a:moveTo>
                <a:lnTo>
                  <a:pt x="72" y="0"/>
                </a:lnTo>
                <a:lnTo>
                  <a:pt x="83" y="17"/>
                </a:lnTo>
                <a:lnTo>
                  <a:pt x="12" y="31"/>
                </a:lnTo>
                <a:lnTo>
                  <a:pt x="5" y="13"/>
                </a:lnTo>
                <a:lnTo>
                  <a:pt x="0" y="5"/>
                </a:lnTo>
                <a:lnTo>
                  <a:pt x="9" y="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9242" name="Freeform 26"/>
          <p:cNvSpPr>
            <a:spLocks/>
          </p:cNvSpPr>
          <p:nvPr/>
        </p:nvSpPr>
        <p:spPr bwMode="auto">
          <a:xfrm rot="508601">
            <a:off x="2747964" y="3627439"/>
            <a:ext cx="231775" cy="92075"/>
          </a:xfrm>
          <a:custGeom>
            <a:avLst/>
            <a:gdLst>
              <a:gd name="T0" fmla="*/ 22891 w 81"/>
              <a:gd name="T1" fmla="*/ 17264 h 32"/>
              <a:gd name="T2" fmla="*/ 203161 w 81"/>
              <a:gd name="T3" fmla="*/ 0 h 32"/>
              <a:gd name="T4" fmla="*/ 231775 w 81"/>
              <a:gd name="T5" fmla="*/ 46038 h 32"/>
              <a:gd name="T6" fmla="*/ 34337 w 81"/>
              <a:gd name="T7" fmla="*/ 92075 h 32"/>
              <a:gd name="T8" fmla="*/ 14307 w 81"/>
              <a:gd name="T9" fmla="*/ 34528 h 32"/>
              <a:gd name="T10" fmla="*/ 0 w 81"/>
              <a:gd name="T11" fmla="*/ 14387 h 32"/>
              <a:gd name="T12" fmla="*/ 22891 w 81"/>
              <a:gd name="T13" fmla="*/ 17264 h 32"/>
              <a:gd name="T14" fmla="*/ 22891 w 81"/>
              <a:gd name="T15" fmla="*/ 17264 h 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1" h="32">
                <a:moveTo>
                  <a:pt x="8" y="6"/>
                </a:moveTo>
                <a:lnTo>
                  <a:pt x="71" y="0"/>
                </a:lnTo>
                <a:lnTo>
                  <a:pt x="81" y="16"/>
                </a:lnTo>
                <a:lnTo>
                  <a:pt x="12" y="32"/>
                </a:lnTo>
                <a:lnTo>
                  <a:pt x="5" y="12"/>
                </a:lnTo>
                <a:lnTo>
                  <a:pt x="0" y="5"/>
                </a:lnTo>
                <a:lnTo>
                  <a:pt x="8" y="6"/>
                </a:lnTo>
                <a:close/>
              </a:path>
            </a:pathLst>
          </a:custGeom>
          <a:solidFill>
            <a:srgbClr val="525C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9243" name="Freeform 27"/>
          <p:cNvSpPr>
            <a:spLocks/>
          </p:cNvSpPr>
          <p:nvPr/>
        </p:nvSpPr>
        <p:spPr bwMode="auto">
          <a:xfrm rot="619786">
            <a:off x="2720975" y="3503613"/>
            <a:ext cx="128588" cy="323850"/>
          </a:xfrm>
          <a:custGeom>
            <a:avLst/>
            <a:gdLst>
              <a:gd name="T0" fmla="*/ 50317 w 46"/>
              <a:gd name="T1" fmla="*/ 20062 h 113"/>
              <a:gd name="T2" fmla="*/ 50317 w 46"/>
              <a:gd name="T3" fmla="*/ 28659 h 113"/>
              <a:gd name="T4" fmla="*/ 53112 w 46"/>
              <a:gd name="T5" fmla="*/ 40123 h 113"/>
              <a:gd name="T6" fmla="*/ 53112 w 46"/>
              <a:gd name="T7" fmla="*/ 57319 h 113"/>
              <a:gd name="T8" fmla="*/ 58703 w 46"/>
              <a:gd name="T9" fmla="*/ 71648 h 113"/>
              <a:gd name="T10" fmla="*/ 61499 w 46"/>
              <a:gd name="T11" fmla="*/ 91710 h 113"/>
              <a:gd name="T12" fmla="*/ 67089 w 46"/>
              <a:gd name="T13" fmla="*/ 117503 h 113"/>
              <a:gd name="T14" fmla="*/ 69885 w 46"/>
              <a:gd name="T15" fmla="*/ 137565 h 113"/>
              <a:gd name="T16" fmla="*/ 75476 w 46"/>
              <a:gd name="T17" fmla="*/ 160492 h 113"/>
              <a:gd name="T18" fmla="*/ 83862 w 46"/>
              <a:gd name="T19" fmla="*/ 186285 h 113"/>
              <a:gd name="T20" fmla="*/ 86657 w 46"/>
              <a:gd name="T21" fmla="*/ 214945 h 113"/>
              <a:gd name="T22" fmla="*/ 95043 w 46"/>
              <a:gd name="T23" fmla="*/ 237872 h 113"/>
              <a:gd name="T24" fmla="*/ 103429 w 46"/>
              <a:gd name="T25" fmla="*/ 263665 h 113"/>
              <a:gd name="T26" fmla="*/ 111816 w 46"/>
              <a:gd name="T27" fmla="*/ 286593 h 113"/>
              <a:gd name="T28" fmla="*/ 125793 w 46"/>
              <a:gd name="T29" fmla="*/ 312386 h 113"/>
              <a:gd name="T30" fmla="*/ 86657 w 46"/>
              <a:gd name="T31" fmla="*/ 323850 h 113"/>
              <a:gd name="T32" fmla="*/ 83862 w 46"/>
              <a:gd name="T33" fmla="*/ 315252 h 113"/>
              <a:gd name="T34" fmla="*/ 75476 w 46"/>
              <a:gd name="T35" fmla="*/ 303788 h 113"/>
              <a:gd name="T36" fmla="*/ 61499 w 46"/>
              <a:gd name="T37" fmla="*/ 277995 h 113"/>
              <a:gd name="T38" fmla="*/ 53112 w 46"/>
              <a:gd name="T39" fmla="*/ 263665 h 113"/>
              <a:gd name="T40" fmla="*/ 50317 w 46"/>
              <a:gd name="T41" fmla="*/ 246470 h 113"/>
              <a:gd name="T42" fmla="*/ 41931 w 46"/>
              <a:gd name="T43" fmla="*/ 226408 h 113"/>
              <a:gd name="T44" fmla="*/ 33545 w 46"/>
              <a:gd name="T45" fmla="*/ 206347 h 113"/>
              <a:gd name="T46" fmla="*/ 25159 w 46"/>
              <a:gd name="T47" fmla="*/ 183419 h 113"/>
              <a:gd name="T48" fmla="*/ 19568 w 46"/>
              <a:gd name="T49" fmla="*/ 154760 h 113"/>
              <a:gd name="T50" fmla="*/ 16772 w 46"/>
              <a:gd name="T51" fmla="*/ 137565 h 113"/>
              <a:gd name="T52" fmla="*/ 11182 w 46"/>
              <a:gd name="T53" fmla="*/ 126101 h 113"/>
              <a:gd name="T54" fmla="*/ 8386 w 46"/>
              <a:gd name="T55" fmla="*/ 108905 h 113"/>
              <a:gd name="T56" fmla="*/ 8386 w 46"/>
              <a:gd name="T57" fmla="*/ 91710 h 113"/>
              <a:gd name="T58" fmla="*/ 2795 w 46"/>
              <a:gd name="T59" fmla="*/ 77380 h 113"/>
              <a:gd name="T60" fmla="*/ 2795 w 46"/>
              <a:gd name="T61" fmla="*/ 60185 h 113"/>
              <a:gd name="T62" fmla="*/ 0 w 46"/>
              <a:gd name="T63" fmla="*/ 42989 h 113"/>
              <a:gd name="T64" fmla="*/ 0 w 46"/>
              <a:gd name="T65" fmla="*/ 22927 h 113"/>
              <a:gd name="T66" fmla="*/ 50317 w 46"/>
              <a:gd name="T67" fmla="*/ 17196 h 11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6" h="113">
                <a:moveTo>
                  <a:pt x="18" y="6"/>
                </a:moveTo>
                <a:lnTo>
                  <a:pt x="18" y="7"/>
                </a:lnTo>
                <a:lnTo>
                  <a:pt x="18" y="8"/>
                </a:lnTo>
                <a:lnTo>
                  <a:pt x="18" y="10"/>
                </a:lnTo>
                <a:lnTo>
                  <a:pt x="19" y="13"/>
                </a:lnTo>
                <a:lnTo>
                  <a:pt x="19" y="14"/>
                </a:lnTo>
                <a:lnTo>
                  <a:pt x="19" y="17"/>
                </a:lnTo>
                <a:lnTo>
                  <a:pt x="19" y="20"/>
                </a:lnTo>
                <a:lnTo>
                  <a:pt x="21" y="23"/>
                </a:lnTo>
                <a:lnTo>
                  <a:pt x="21" y="25"/>
                </a:lnTo>
                <a:lnTo>
                  <a:pt x="21" y="30"/>
                </a:lnTo>
                <a:lnTo>
                  <a:pt x="22" y="32"/>
                </a:lnTo>
                <a:lnTo>
                  <a:pt x="22" y="37"/>
                </a:lnTo>
                <a:lnTo>
                  <a:pt x="24" y="41"/>
                </a:lnTo>
                <a:lnTo>
                  <a:pt x="25" y="45"/>
                </a:lnTo>
                <a:lnTo>
                  <a:pt x="25" y="48"/>
                </a:lnTo>
                <a:lnTo>
                  <a:pt x="27" y="52"/>
                </a:lnTo>
                <a:lnTo>
                  <a:pt x="27" y="56"/>
                </a:lnTo>
                <a:lnTo>
                  <a:pt x="28" y="61"/>
                </a:lnTo>
                <a:lnTo>
                  <a:pt x="30" y="65"/>
                </a:lnTo>
                <a:lnTo>
                  <a:pt x="30" y="71"/>
                </a:lnTo>
                <a:lnTo>
                  <a:pt x="31" y="75"/>
                </a:lnTo>
                <a:lnTo>
                  <a:pt x="33" y="79"/>
                </a:lnTo>
                <a:lnTo>
                  <a:pt x="34" y="83"/>
                </a:lnTo>
                <a:lnTo>
                  <a:pt x="36" y="88"/>
                </a:lnTo>
                <a:lnTo>
                  <a:pt x="37" y="92"/>
                </a:lnTo>
                <a:lnTo>
                  <a:pt x="39" y="96"/>
                </a:lnTo>
                <a:lnTo>
                  <a:pt x="40" y="100"/>
                </a:lnTo>
                <a:lnTo>
                  <a:pt x="42" y="105"/>
                </a:lnTo>
                <a:lnTo>
                  <a:pt x="45" y="109"/>
                </a:lnTo>
                <a:lnTo>
                  <a:pt x="46" y="113"/>
                </a:lnTo>
                <a:lnTo>
                  <a:pt x="31" y="113"/>
                </a:lnTo>
                <a:lnTo>
                  <a:pt x="31" y="112"/>
                </a:lnTo>
                <a:lnTo>
                  <a:pt x="30" y="110"/>
                </a:lnTo>
                <a:lnTo>
                  <a:pt x="28" y="109"/>
                </a:lnTo>
                <a:lnTo>
                  <a:pt x="27" y="106"/>
                </a:lnTo>
                <a:lnTo>
                  <a:pt x="25" y="102"/>
                </a:lnTo>
                <a:lnTo>
                  <a:pt x="22" y="97"/>
                </a:lnTo>
                <a:lnTo>
                  <a:pt x="21" y="95"/>
                </a:lnTo>
                <a:lnTo>
                  <a:pt x="19" y="92"/>
                </a:lnTo>
                <a:lnTo>
                  <a:pt x="18" y="89"/>
                </a:lnTo>
                <a:lnTo>
                  <a:pt x="18" y="86"/>
                </a:lnTo>
                <a:lnTo>
                  <a:pt x="16" y="83"/>
                </a:lnTo>
                <a:lnTo>
                  <a:pt x="15" y="79"/>
                </a:lnTo>
                <a:lnTo>
                  <a:pt x="13" y="75"/>
                </a:lnTo>
                <a:lnTo>
                  <a:pt x="12" y="72"/>
                </a:lnTo>
                <a:lnTo>
                  <a:pt x="10" y="68"/>
                </a:lnTo>
                <a:lnTo>
                  <a:pt x="9" y="64"/>
                </a:lnTo>
                <a:lnTo>
                  <a:pt x="7" y="59"/>
                </a:lnTo>
                <a:lnTo>
                  <a:pt x="7" y="54"/>
                </a:lnTo>
                <a:lnTo>
                  <a:pt x="6" y="51"/>
                </a:lnTo>
                <a:lnTo>
                  <a:pt x="6" y="48"/>
                </a:lnTo>
                <a:lnTo>
                  <a:pt x="4" y="47"/>
                </a:lnTo>
                <a:lnTo>
                  <a:pt x="4" y="44"/>
                </a:lnTo>
                <a:lnTo>
                  <a:pt x="4" y="41"/>
                </a:lnTo>
                <a:lnTo>
                  <a:pt x="3" y="38"/>
                </a:lnTo>
                <a:lnTo>
                  <a:pt x="3" y="35"/>
                </a:lnTo>
                <a:lnTo>
                  <a:pt x="3" y="32"/>
                </a:lnTo>
                <a:lnTo>
                  <a:pt x="1" y="30"/>
                </a:lnTo>
                <a:lnTo>
                  <a:pt x="1" y="27"/>
                </a:lnTo>
                <a:lnTo>
                  <a:pt x="1" y="24"/>
                </a:lnTo>
                <a:lnTo>
                  <a:pt x="1" y="21"/>
                </a:lnTo>
                <a:lnTo>
                  <a:pt x="0" y="18"/>
                </a:lnTo>
                <a:lnTo>
                  <a:pt x="0" y="15"/>
                </a:lnTo>
                <a:lnTo>
                  <a:pt x="0" y="11"/>
                </a:lnTo>
                <a:lnTo>
                  <a:pt x="0" y="8"/>
                </a:lnTo>
                <a:lnTo>
                  <a:pt x="18" y="0"/>
                </a:lnTo>
                <a:lnTo>
                  <a:pt x="18" y="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9244" name="Freeform 28"/>
          <p:cNvSpPr>
            <a:spLocks/>
          </p:cNvSpPr>
          <p:nvPr/>
        </p:nvSpPr>
        <p:spPr bwMode="auto">
          <a:xfrm rot="683948">
            <a:off x="2986089" y="3597275"/>
            <a:ext cx="669925" cy="331788"/>
          </a:xfrm>
          <a:custGeom>
            <a:avLst/>
            <a:gdLst>
              <a:gd name="T0" fmla="*/ 0 w 235"/>
              <a:gd name="T1" fmla="*/ 165894 h 116"/>
              <a:gd name="T2" fmla="*/ 17104 w 235"/>
              <a:gd name="T3" fmla="*/ 168754 h 116"/>
              <a:gd name="T4" fmla="*/ 34209 w 235"/>
              <a:gd name="T5" fmla="*/ 177335 h 116"/>
              <a:gd name="T6" fmla="*/ 54164 w 235"/>
              <a:gd name="T7" fmla="*/ 185916 h 116"/>
              <a:gd name="T8" fmla="*/ 76970 w 235"/>
              <a:gd name="T9" fmla="*/ 188776 h 116"/>
              <a:gd name="T10" fmla="*/ 102627 w 235"/>
              <a:gd name="T11" fmla="*/ 194496 h 116"/>
              <a:gd name="T12" fmla="*/ 128284 w 235"/>
              <a:gd name="T13" fmla="*/ 200217 h 116"/>
              <a:gd name="T14" fmla="*/ 153940 w 235"/>
              <a:gd name="T15" fmla="*/ 200217 h 116"/>
              <a:gd name="T16" fmla="*/ 171045 w 235"/>
              <a:gd name="T17" fmla="*/ 200217 h 116"/>
              <a:gd name="T18" fmla="*/ 188149 w 235"/>
              <a:gd name="T19" fmla="*/ 200217 h 116"/>
              <a:gd name="T20" fmla="*/ 205254 w 235"/>
              <a:gd name="T21" fmla="*/ 200217 h 116"/>
              <a:gd name="T22" fmla="*/ 222358 w 235"/>
              <a:gd name="T23" fmla="*/ 200217 h 116"/>
              <a:gd name="T24" fmla="*/ 245164 w 235"/>
              <a:gd name="T25" fmla="*/ 200217 h 116"/>
              <a:gd name="T26" fmla="*/ 265119 w 235"/>
              <a:gd name="T27" fmla="*/ 197357 h 116"/>
              <a:gd name="T28" fmla="*/ 287925 w 235"/>
              <a:gd name="T29" fmla="*/ 194496 h 116"/>
              <a:gd name="T30" fmla="*/ 307880 w 235"/>
              <a:gd name="T31" fmla="*/ 194496 h 116"/>
              <a:gd name="T32" fmla="*/ 330686 w 235"/>
              <a:gd name="T33" fmla="*/ 188776 h 116"/>
              <a:gd name="T34" fmla="*/ 356343 w 235"/>
              <a:gd name="T35" fmla="*/ 180195 h 116"/>
              <a:gd name="T36" fmla="*/ 376298 w 235"/>
              <a:gd name="T37" fmla="*/ 177335 h 116"/>
              <a:gd name="T38" fmla="*/ 401955 w 235"/>
              <a:gd name="T39" fmla="*/ 168754 h 116"/>
              <a:gd name="T40" fmla="*/ 430462 w 235"/>
              <a:gd name="T41" fmla="*/ 165894 h 116"/>
              <a:gd name="T42" fmla="*/ 441865 w 235"/>
              <a:gd name="T43" fmla="*/ 157313 h 116"/>
              <a:gd name="T44" fmla="*/ 458970 w 235"/>
              <a:gd name="T45" fmla="*/ 154453 h 116"/>
              <a:gd name="T46" fmla="*/ 481776 w 235"/>
              <a:gd name="T47" fmla="*/ 140152 h 116"/>
              <a:gd name="T48" fmla="*/ 501731 w 235"/>
              <a:gd name="T49" fmla="*/ 128711 h 116"/>
              <a:gd name="T50" fmla="*/ 518836 w 235"/>
              <a:gd name="T51" fmla="*/ 120130 h 116"/>
              <a:gd name="T52" fmla="*/ 535940 w 235"/>
              <a:gd name="T53" fmla="*/ 108689 h 116"/>
              <a:gd name="T54" fmla="*/ 553044 w 235"/>
              <a:gd name="T55" fmla="*/ 97248 h 116"/>
              <a:gd name="T56" fmla="*/ 570149 w 235"/>
              <a:gd name="T57" fmla="*/ 85807 h 116"/>
              <a:gd name="T58" fmla="*/ 587253 w 235"/>
              <a:gd name="T59" fmla="*/ 71506 h 116"/>
              <a:gd name="T60" fmla="*/ 601507 w 235"/>
              <a:gd name="T61" fmla="*/ 57205 h 116"/>
              <a:gd name="T62" fmla="*/ 618612 w 235"/>
              <a:gd name="T63" fmla="*/ 40043 h 116"/>
              <a:gd name="T64" fmla="*/ 630015 w 235"/>
              <a:gd name="T65" fmla="*/ 22882 h 116"/>
              <a:gd name="T66" fmla="*/ 638567 w 235"/>
              <a:gd name="T67" fmla="*/ 8581 h 116"/>
              <a:gd name="T68" fmla="*/ 669925 w 235"/>
              <a:gd name="T69" fmla="*/ 174475 h 116"/>
              <a:gd name="T70" fmla="*/ 655671 w 235"/>
              <a:gd name="T71" fmla="*/ 180195 h 116"/>
              <a:gd name="T72" fmla="*/ 638567 w 235"/>
              <a:gd name="T73" fmla="*/ 194496 h 116"/>
              <a:gd name="T74" fmla="*/ 621462 w 235"/>
              <a:gd name="T75" fmla="*/ 205937 h 116"/>
              <a:gd name="T76" fmla="*/ 592955 w 235"/>
              <a:gd name="T77" fmla="*/ 223099 h 116"/>
              <a:gd name="T78" fmla="*/ 578701 w 235"/>
              <a:gd name="T79" fmla="*/ 228819 h 116"/>
              <a:gd name="T80" fmla="*/ 561597 w 235"/>
              <a:gd name="T81" fmla="*/ 237400 h 116"/>
              <a:gd name="T82" fmla="*/ 544492 w 235"/>
              <a:gd name="T83" fmla="*/ 245981 h 116"/>
              <a:gd name="T84" fmla="*/ 527388 w 235"/>
              <a:gd name="T85" fmla="*/ 257422 h 116"/>
              <a:gd name="T86" fmla="*/ 507433 w 235"/>
              <a:gd name="T87" fmla="*/ 263142 h 116"/>
              <a:gd name="T88" fmla="*/ 490328 w 235"/>
              <a:gd name="T89" fmla="*/ 274583 h 116"/>
              <a:gd name="T90" fmla="*/ 467522 w 235"/>
              <a:gd name="T91" fmla="*/ 283164 h 116"/>
              <a:gd name="T92" fmla="*/ 441865 w 235"/>
              <a:gd name="T93" fmla="*/ 291745 h 116"/>
              <a:gd name="T94" fmla="*/ 419059 w 235"/>
              <a:gd name="T95" fmla="*/ 294605 h 116"/>
              <a:gd name="T96" fmla="*/ 399104 w 235"/>
              <a:gd name="T97" fmla="*/ 303186 h 116"/>
              <a:gd name="T98" fmla="*/ 373448 w 235"/>
              <a:gd name="T99" fmla="*/ 311766 h 116"/>
              <a:gd name="T100" fmla="*/ 347791 w 235"/>
              <a:gd name="T101" fmla="*/ 314627 h 116"/>
              <a:gd name="T102" fmla="*/ 322134 w 235"/>
              <a:gd name="T103" fmla="*/ 323207 h 116"/>
              <a:gd name="T104" fmla="*/ 296477 w 235"/>
              <a:gd name="T105" fmla="*/ 326068 h 116"/>
              <a:gd name="T106" fmla="*/ 265119 w 235"/>
              <a:gd name="T107" fmla="*/ 326068 h 116"/>
              <a:gd name="T108" fmla="*/ 236612 w 235"/>
              <a:gd name="T109" fmla="*/ 331788 h 116"/>
              <a:gd name="T110" fmla="*/ 210955 w 235"/>
              <a:gd name="T111" fmla="*/ 331788 h 116"/>
              <a:gd name="T112" fmla="*/ 179597 w 235"/>
              <a:gd name="T113" fmla="*/ 331788 h 116"/>
              <a:gd name="T114" fmla="*/ 151089 w 235"/>
              <a:gd name="T115" fmla="*/ 326068 h 116"/>
              <a:gd name="T116" fmla="*/ 119731 w 235"/>
              <a:gd name="T117" fmla="*/ 326068 h 116"/>
              <a:gd name="T118" fmla="*/ 91224 w 235"/>
              <a:gd name="T119" fmla="*/ 323207 h 116"/>
              <a:gd name="T120" fmla="*/ 59866 w 235"/>
              <a:gd name="T121" fmla="*/ 314627 h 116"/>
              <a:gd name="T122" fmla="*/ 0 w 235"/>
              <a:gd name="T123" fmla="*/ 165894 h 11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5" h="116">
                <a:moveTo>
                  <a:pt x="0" y="58"/>
                </a:moveTo>
                <a:lnTo>
                  <a:pt x="0" y="58"/>
                </a:lnTo>
                <a:lnTo>
                  <a:pt x="3" y="59"/>
                </a:lnTo>
                <a:lnTo>
                  <a:pt x="6" y="59"/>
                </a:lnTo>
                <a:lnTo>
                  <a:pt x="10" y="62"/>
                </a:lnTo>
                <a:lnTo>
                  <a:pt x="12" y="62"/>
                </a:lnTo>
                <a:lnTo>
                  <a:pt x="16" y="63"/>
                </a:lnTo>
                <a:lnTo>
                  <a:pt x="19" y="65"/>
                </a:lnTo>
                <a:lnTo>
                  <a:pt x="22" y="65"/>
                </a:lnTo>
                <a:lnTo>
                  <a:pt x="27" y="66"/>
                </a:lnTo>
                <a:lnTo>
                  <a:pt x="32" y="68"/>
                </a:lnTo>
                <a:lnTo>
                  <a:pt x="36" y="68"/>
                </a:lnTo>
                <a:lnTo>
                  <a:pt x="41" y="69"/>
                </a:lnTo>
                <a:lnTo>
                  <a:pt x="45" y="70"/>
                </a:lnTo>
                <a:lnTo>
                  <a:pt x="51" y="70"/>
                </a:lnTo>
                <a:lnTo>
                  <a:pt x="54" y="70"/>
                </a:lnTo>
                <a:lnTo>
                  <a:pt x="57" y="70"/>
                </a:lnTo>
                <a:lnTo>
                  <a:pt x="60" y="70"/>
                </a:lnTo>
                <a:lnTo>
                  <a:pt x="63" y="70"/>
                </a:lnTo>
                <a:lnTo>
                  <a:pt x="66" y="70"/>
                </a:lnTo>
                <a:lnTo>
                  <a:pt x="69" y="70"/>
                </a:lnTo>
                <a:lnTo>
                  <a:pt x="72" y="70"/>
                </a:lnTo>
                <a:lnTo>
                  <a:pt x="75" y="70"/>
                </a:lnTo>
                <a:lnTo>
                  <a:pt x="78" y="70"/>
                </a:lnTo>
                <a:lnTo>
                  <a:pt x="83" y="70"/>
                </a:lnTo>
                <a:lnTo>
                  <a:pt x="86" y="70"/>
                </a:lnTo>
                <a:lnTo>
                  <a:pt x="90" y="70"/>
                </a:lnTo>
                <a:lnTo>
                  <a:pt x="93" y="69"/>
                </a:lnTo>
                <a:lnTo>
                  <a:pt x="96" y="69"/>
                </a:lnTo>
                <a:lnTo>
                  <a:pt x="101" y="68"/>
                </a:lnTo>
                <a:lnTo>
                  <a:pt x="104" y="68"/>
                </a:lnTo>
                <a:lnTo>
                  <a:pt x="108" y="68"/>
                </a:lnTo>
                <a:lnTo>
                  <a:pt x="111" y="66"/>
                </a:lnTo>
                <a:lnTo>
                  <a:pt x="116" y="66"/>
                </a:lnTo>
                <a:lnTo>
                  <a:pt x="120" y="65"/>
                </a:lnTo>
                <a:lnTo>
                  <a:pt x="125" y="63"/>
                </a:lnTo>
                <a:lnTo>
                  <a:pt x="129" y="63"/>
                </a:lnTo>
                <a:lnTo>
                  <a:pt x="132" y="62"/>
                </a:lnTo>
                <a:lnTo>
                  <a:pt x="137" y="61"/>
                </a:lnTo>
                <a:lnTo>
                  <a:pt x="141" y="59"/>
                </a:lnTo>
                <a:lnTo>
                  <a:pt x="146" y="59"/>
                </a:lnTo>
                <a:lnTo>
                  <a:pt x="151" y="58"/>
                </a:lnTo>
                <a:lnTo>
                  <a:pt x="155" y="56"/>
                </a:lnTo>
                <a:lnTo>
                  <a:pt x="155" y="55"/>
                </a:lnTo>
                <a:lnTo>
                  <a:pt x="158" y="55"/>
                </a:lnTo>
                <a:lnTo>
                  <a:pt x="161" y="54"/>
                </a:lnTo>
                <a:lnTo>
                  <a:pt x="164" y="52"/>
                </a:lnTo>
                <a:lnTo>
                  <a:pt x="169" y="49"/>
                </a:lnTo>
                <a:lnTo>
                  <a:pt x="173" y="46"/>
                </a:lnTo>
                <a:lnTo>
                  <a:pt x="176" y="45"/>
                </a:lnTo>
                <a:lnTo>
                  <a:pt x="179" y="44"/>
                </a:lnTo>
                <a:lnTo>
                  <a:pt x="182" y="42"/>
                </a:lnTo>
                <a:lnTo>
                  <a:pt x="185" y="41"/>
                </a:lnTo>
                <a:lnTo>
                  <a:pt x="188" y="38"/>
                </a:lnTo>
                <a:lnTo>
                  <a:pt x="191" y="37"/>
                </a:lnTo>
                <a:lnTo>
                  <a:pt x="194" y="34"/>
                </a:lnTo>
                <a:lnTo>
                  <a:pt x="197" y="32"/>
                </a:lnTo>
                <a:lnTo>
                  <a:pt x="200" y="30"/>
                </a:lnTo>
                <a:lnTo>
                  <a:pt x="203" y="27"/>
                </a:lnTo>
                <a:lnTo>
                  <a:pt x="206" y="25"/>
                </a:lnTo>
                <a:lnTo>
                  <a:pt x="209" y="22"/>
                </a:lnTo>
                <a:lnTo>
                  <a:pt x="211" y="20"/>
                </a:lnTo>
                <a:lnTo>
                  <a:pt x="214" y="17"/>
                </a:lnTo>
                <a:lnTo>
                  <a:pt x="217" y="14"/>
                </a:lnTo>
                <a:lnTo>
                  <a:pt x="220" y="11"/>
                </a:lnTo>
                <a:lnTo>
                  <a:pt x="221" y="8"/>
                </a:lnTo>
                <a:lnTo>
                  <a:pt x="223" y="5"/>
                </a:lnTo>
                <a:lnTo>
                  <a:pt x="224" y="3"/>
                </a:lnTo>
                <a:lnTo>
                  <a:pt x="227" y="0"/>
                </a:lnTo>
                <a:lnTo>
                  <a:pt x="235" y="61"/>
                </a:lnTo>
                <a:lnTo>
                  <a:pt x="233" y="62"/>
                </a:lnTo>
                <a:lnTo>
                  <a:pt x="230" y="63"/>
                </a:lnTo>
                <a:lnTo>
                  <a:pt x="227" y="65"/>
                </a:lnTo>
                <a:lnTo>
                  <a:pt x="224" y="68"/>
                </a:lnTo>
                <a:lnTo>
                  <a:pt x="221" y="70"/>
                </a:lnTo>
                <a:lnTo>
                  <a:pt x="218" y="72"/>
                </a:lnTo>
                <a:lnTo>
                  <a:pt x="212" y="75"/>
                </a:lnTo>
                <a:lnTo>
                  <a:pt x="208" y="78"/>
                </a:lnTo>
                <a:lnTo>
                  <a:pt x="205" y="79"/>
                </a:lnTo>
                <a:lnTo>
                  <a:pt x="203" y="80"/>
                </a:lnTo>
                <a:lnTo>
                  <a:pt x="200" y="82"/>
                </a:lnTo>
                <a:lnTo>
                  <a:pt x="197" y="83"/>
                </a:lnTo>
                <a:lnTo>
                  <a:pt x="194" y="85"/>
                </a:lnTo>
                <a:lnTo>
                  <a:pt x="191" y="86"/>
                </a:lnTo>
                <a:lnTo>
                  <a:pt x="188" y="87"/>
                </a:lnTo>
                <a:lnTo>
                  <a:pt x="185" y="90"/>
                </a:lnTo>
                <a:lnTo>
                  <a:pt x="182" y="92"/>
                </a:lnTo>
                <a:lnTo>
                  <a:pt x="178" y="92"/>
                </a:lnTo>
                <a:lnTo>
                  <a:pt x="175" y="95"/>
                </a:lnTo>
                <a:lnTo>
                  <a:pt x="172" y="96"/>
                </a:lnTo>
                <a:lnTo>
                  <a:pt x="167" y="97"/>
                </a:lnTo>
                <a:lnTo>
                  <a:pt x="164" y="99"/>
                </a:lnTo>
                <a:lnTo>
                  <a:pt x="160" y="100"/>
                </a:lnTo>
                <a:lnTo>
                  <a:pt x="155" y="102"/>
                </a:lnTo>
                <a:lnTo>
                  <a:pt x="152" y="103"/>
                </a:lnTo>
                <a:lnTo>
                  <a:pt x="147" y="103"/>
                </a:lnTo>
                <a:lnTo>
                  <a:pt x="143" y="104"/>
                </a:lnTo>
                <a:lnTo>
                  <a:pt x="140" y="106"/>
                </a:lnTo>
                <a:lnTo>
                  <a:pt x="134" y="107"/>
                </a:lnTo>
                <a:lnTo>
                  <a:pt x="131" y="109"/>
                </a:lnTo>
                <a:lnTo>
                  <a:pt x="126" y="109"/>
                </a:lnTo>
                <a:lnTo>
                  <a:pt x="122" y="110"/>
                </a:lnTo>
                <a:lnTo>
                  <a:pt x="117" y="111"/>
                </a:lnTo>
                <a:lnTo>
                  <a:pt x="113" y="113"/>
                </a:lnTo>
                <a:lnTo>
                  <a:pt x="108" y="113"/>
                </a:lnTo>
                <a:lnTo>
                  <a:pt x="104" y="114"/>
                </a:lnTo>
                <a:lnTo>
                  <a:pt x="98" y="114"/>
                </a:lnTo>
                <a:lnTo>
                  <a:pt x="93" y="114"/>
                </a:lnTo>
                <a:lnTo>
                  <a:pt x="87" y="114"/>
                </a:lnTo>
                <a:lnTo>
                  <a:pt x="83" y="116"/>
                </a:lnTo>
                <a:lnTo>
                  <a:pt x="78" y="116"/>
                </a:lnTo>
                <a:lnTo>
                  <a:pt x="74" y="116"/>
                </a:lnTo>
                <a:lnTo>
                  <a:pt x="68" y="116"/>
                </a:lnTo>
                <a:lnTo>
                  <a:pt x="63" y="116"/>
                </a:lnTo>
                <a:lnTo>
                  <a:pt x="57" y="116"/>
                </a:lnTo>
                <a:lnTo>
                  <a:pt x="53" y="114"/>
                </a:lnTo>
                <a:lnTo>
                  <a:pt x="47" y="114"/>
                </a:lnTo>
                <a:lnTo>
                  <a:pt x="42" y="114"/>
                </a:lnTo>
                <a:lnTo>
                  <a:pt x="36" y="113"/>
                </a:lnTo>
                <a:lnTo>
                  <a:pt x="32" y="113"/>
                </a:lnTo>
                <a:lnTo>
                  <a:pt x="25" y="111"/>
                </a:lnTo>
                <a:lnTo>
                  <a:pt x="21" y="110"/>
                </a:lnTo>
                <a:lnTo>
                  <a:pt x="0" y="5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9245" name="Freeform 29"/>
          <p:cNvSpPr>
            <a:spLocks/>
          </p:cNvSpPr>
          <p:nvPr/>
        </p:nvSpPr>
        <p:spPr bwMode="auto">
          <a:xfrm rot="634655">
            <a:off x="3028950" y="3467100"/>
            <a:ext cx="687388" cy="311150"/>
          </a:xfrm>
          <a:custGeom>
            <a:avLst/>
            <a:gdLst>
              <a:gd name="T0" fmla="*/ 208213 w 241"/>
              <a:gd name="T1" fmla="*/ 106598 h 108"/>
              <a:gd name="T2" fmla="*/ 199656 w 241"/>
              <a:gd name="T3" fmla="*/ 126765 h 108"/>
              <a:gd name="T4" fmla="*/ 193952 w 241"/>
              <a:gd name="T5" fmla="*/ 155575 h 108"/>
              <a:gd name="T6" fmla="*/ 199656 w 241"/>
              <a:gd name="T7" fmla="*/ 184385 h 108"/>
              <a:gd name="T8" fmla="*/ 225326 w 241"/>
              <a:gd name="T9" fmla="*/ 207433 h 108"/>
              <a:gd name="T10" fmla="*/ 253849 w 241"/>
              <a:gd name="T11" fmla="*/ 221838 h 108"/>
              <a:gd name="T12" fmla="*/ 279519 w 241"/>
              <a:gd name="T13" fmla="*/ 224719 h 108"/>
              <a:gd name="T14" fmla="*/ 310893 w 241"/>
              <a:gd name="T15" fmla="*/ 227600 h 108"/>
              <a:gd name="T16" fmla="*/ 339416 w 241"/>
              <a:gd name="T17" fmla="*/ 224719 h 108"/>
              <a:gd name="T18" fmla="*/ 370790 w 241"/>
              <a:gd name="T19" fmla="*/ 216076 h 108"/>
              <a:gd name="T20" fmla="*/ 399313 w 241"/>
              <a:gd name="T21" fmla="*/ 207433 h 108"/>
              <a:gd name="T22" fmla="*/ 430687 w 241"/>
              <a:gd name="T23" fmla="*/ 195909 h 108"/>
              <a:gd name="T24" fmla="*/ 453505 w 241"/>
              <a:gd name="T25" fmla="*/ 178623 h 108"/>
              <a:gd name="T26" fmla="*/ 479175 w 241"/>
              <a:gd name="T27" fmla="*/ 149813 h 108"/>
              <a:gd name="T28" fmla="*/ 479175 w 241"/>
              <a:gd name="T29" fmla="*/ 115241 h 108"/>
              <a:gd name="T30" fmla="*/ 470618 w 241"/>
              <a:gd name="T31" fmla="*/ 95074 h 108"/>
              <a:gd name="T32" fmla="*/ 462062 w 241"/>
              <a:gd name="T33" fmla="*/ 66263 h 108"/>
              <a:gd name="T34" fmla="*/ 447800 w 241"/>
              <a:gd name="T35" fmla="*/ 54739 h 108"/>
              <a:gd name="T36" fmla="*/ 430687 w 241"/>
              <a:gd name="T37" fmla="*/ 37453 h 108"/>
              <a:gd name="T38" fmla="*/ 447800 w 241"/>
              <a:gd name="T39" fmla="*/ 5762 h 108"/>
              <a:gd name="T40" fmla="*/ 470618 w 241"/>
              <a:gd name="T41" fmla="*/ 5762 h 108"/>
              <a:gd name="T42" fmla="*/ 496288 w 241"/>
              <a:gd name="T43" fmla="*/ 0 h 108"/>
              <a:gd name="T44" fmla="*/ 530515 w 241"/>
              <a:gd name="T45" fmla="*/ 0 h 108"/>
              <a:gd name="T46" fmla="*/ 564742 w 241"/>
              <a:gd name="T47" fmla="*/ 5762 h 108"/>
              <a:gd name="T48" fmla="*/ 598969 w 241"/>
              <a:gd name="T49" fmla="*/ 5762 h 108"/>
              <a:gd name="T50" fmla="*/ 627491 w 241"/>
              <a:gd name="T51" fmla="*/ 11524 h 108"/>
              <a:gd name="T52" fmla="*/ 658866 w 241"/>
              <a:gd name="T53" fmla="*/ 25929 h 108"/>
              <a:gd name="T54" fmla="*/ 678831 w 241"/>
              <a:gd name="T55" fmla="*/ 40334 h 108"/>
              <a:gd name="T56" fmla="*/ 687388 w 241"/>
              <a:gd name="T57" fmla="*/ 60501 h 108"/>
              <a:gd name="T58" fmla="*/ 684536 w 241"/>
              <a:gd name="T59" fmla="*/ 89312 h 108"/>
              <a:gd name="T60" fmla="*/ 670275 w 241"/>
              <a:gd name="T61" fmla="*/ 118122 h 108"/>
              <a:gd name="T62" fmla="*/ 644605 w 241"/>
              <a:gd name="T63" fmla="*/ 149813 h 108"/>
              <a:gd name="T64" fmla="*/ 610378 w 241"/>
              <a:gd name="T65" fmla="*/ 175742 h 108"/>
              <a:gd name="T66" fmla="*/ 567594 w 241"/>
              <a:gd name="T67" fmla="*/ 207433 h 108"/>
              <a:gd name="T68" fmla="*/ 533367 w 241"/>
              <a:gd name="T69" fmla="*/ 227600 h 108"/>
              <a:gd name="T70" fmla="*/ 513402 w 241"/>
              <a:gd name="T71" fmla="*/ 242006 h 108"/>
              <a:gd name="T72" fmla="*/ 487732 w 241"/>
              <a:gd name="T73" fmla="*/ 247768 h 108"/>
              <a:gd name="T74" fmla="*/ 464914 w 241"/>
              <a:gd name="T75" fmla="*/ 262173 h 108"/>
              <a:gd name="T76" fmla="*/ 436392 w 241"/>
              <a:gd name="T77" fmla="*/ 273697 h 108"/>
              <a:gd name="T78" fmla="*/ 390756 w 241"/>
              <a:gd name="T79" fmla="*/ 290983 h 108"/>
              <a:gd name="T80" fmla="*/ 353677 w 241"/>
              <a:gd name="T81" fmla="*/ 296745 h 108"/>
              <a:gd name="T82" fmla="*/ 322302 w 241"/>
              <a:gd name="T83" fmla="*/ 305388 h 108"/>
              <a:gd name="T84" fmla="*/ 288075 w 241"/>
              <a:gd name="T85" fmla="*/ 305388 h 108"/>
              <a:gd name="T86" fmla="*/ 253849 w 241"/>
              <a:gd name="T87" fmla="*/ 305388 h 108"/>
              <a:gd name="T88" fmla="*/ 219622 w 241"/>
              <a:gd name="T89" fmla="*/ 311150 h 108"/>
              <a:gd name="T90" fmla="*/ 182543 w 241"/>
              <a:gd name="T91" fmla="*/ 311150 h 108"/>
              <a:gd name="T92" fmla="*/ 142612 w 241"/>
              <a:gd name="T93" fmla="*/ 311150 h 108"/>
              <a:gd name="T94" fmla="*/ 108385 w 241"/>
              <a:gd name="T95" fmla="*/ 305388 h 108"/>
              <a:gd name="T96" fmla="*/ 74158 w 241"/>
              <a:gd name="T97" fmla="*/ 293864 h 108"/>
              <a:gd name="T98" fmla="*/ 42783 w 241"/>
              <a:gd name="T99" fmla="*/ 282340 h 108"/>
              <a:gd name="T100" fmla="*/ 17113 w 241"/>
              <a:gd name="T101" fmla="*/ 262173 h 108"/>
              <a:gd name="T102" fmla="*/ 5704 w 241"/>
              <a:gd name="T103" fmla="*/ 236244 h 108"/>
              <a:gd name="T104" fmla="*/ 0 w 241"/>
              <a:gd name="T105" fmla="*/ 204552 h 108"/>
              <a:gd name="T106" fmla="*/ 5704 w 241"/>
              <a:gd name="T107" fmla="*/ 175742 h 108"/>
              <a:gd name="T108" fmla="*/ 14261 w 241"/>
              <a:gd name="T109" fmla="*/ 149813 h 108"/>
              <a:gd name="T110" fmla="*/ 34227 w 241"/>
              <a:gd name="T111" fmla="*/ 126765 h 108"/>
              <a:gd name="T112" fmla="*/ 57045 w 241"/>
              <a:gd name="T113" fmla="*/ 109479 h 108"/>
              <a:gd name="T114" fmla="*/ 82715 w 241"/>
              <a:gd name="T115" fmla="*/ 97955 h 108"/>
              <a:gd name="T116" fmla="*/ 108385 w 241"/>
              <a:gd name="T117" fmla="*/ 89312 h 108"/>
              <a:gd name="T118" fmla="*/ 134055 w 241"/>
              <a:gd name="T119" fmla="*/ 80669 h 108"/>
              <a:gd name="T120" fmla="*/ 165429 w 241"/>
              <a:gd name="T121" fmla="*/ 74906 h 108"/>
              <a:gd name="T122" fmla="*/ 182543 w 241"/>
              <a:gd name="T123" fmla="*/ 74906 h 1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1" h="108">
                <a:moveTo>
                  <a:pt x="64" y="26"/>
                </a:moveTo>
                <a:lnTo>
                  <a:pt x="73" y="36"/>
                </a:lnTo>
                <a:lnTo>
                  <a:pt x="73" y="37"/>
                </a:lnTo>
                <a:lnTo>
                  <a:pt x="71" y="40"/>
                </a:lnTo>
                <a:lnTo>
                  <a:pt x="70" y="41"/>
                </a:lnTo>
                <a:lnTo>
                  <a:pt x="70" y="44"/>
                </a:lnTo>
                <a:lnTo>
                  <a:pt x="68" y="47"/>
                </a:lnTo>
                <a:lnTo>
                  <a:pt x="68" y="51"/>
                </a:lnTo>
                <a:lnTo>
                  <a:pt x="68" y="54"/>
                </a:lnTo>
                <a:lnTo>
                  <a:pt x="68" y="57"/>
                </a:lnTo>
                <a:lnTo>
                  <a:pt x="70" y="61"/>
                </a:lnTo>
                <a:lnTo>
                  <a:pt x="70" y="64"/>
                </a:lnTo>
                <a:lnTo>
                  <a:pt x="73" y="67"/>
                </a:lnTo>
                <a:lnTo>
                  <a:pt x="76" y="69"/>
                </a:lnTo>
                <a:lnTo>
                  <a:pt x="79" y="72"/>
                </a:lnTo>
                <a:lnTo>
                  <a:pt x="83" y="75"/>
                </a:lnTo>
                <a:lnTo>
                  <a:pt x="86" y="75"/>
                </a:lnTo>
                <a:lnTo>
                  <a:pt x="89" y="77"/>
                </a:lnTo>
                <a:lnTo>
                  <a:pt x="92" y="77"/>
                </a:lnTo>
                <a:lnTo>
                  <a:pt x="95" y="78"/>
                </a:lnTo>
                <a:lnTo>
                  <a:pt x="98" y="78"/>
                </a:lnTo>
                <a:lnTo>
                  <a:pt x="101" y="78"/>
                </a:lnTo>
                <a:lnTo>
                  <a:pt x="106" y="78"/>
                </a:lnTo>
                <a:lnTo>
                  <a:pt x="109" y="79"/>
                </a:lnTo>
                <a:lnTo>
                  <a:pt x="112" y="78"/>
                </a:lnTo>
                <a:lnTo>
                  <a:pt x="116" y="78"/>
                </a:lnTo>
                <a:lnTo>
                  <a:pt x="119" y="78"/>
                </a:lnTo>
                <a:lnTo>
                  <a:pt x="124" y="77"/>
                </a:lnTo>
                <a:lnTo>
                  <a:pt x="127" y="77"/>
                </a:lnTo>
                <a:lnTo>
                  <a:pt x="130" y="75"/>
                </a:lnTo>
                <a:lnTo>
                  <a:pt x="134" y="74"/>
                </a:lnTo>
                <a:lnTo>
                  <a:pt x="137" y="74"/>
                </a:lnTo>
                <a:lnTo>
                  <a:pt x="140" y="72"/>
                </a:lnTo>
                <a:lnTo>
                  <a:pt x="145" y="71"/>
                </a:lnTo>
                <a:lnTo>
                  <a:pt x="148" y="69"/>
                </a:lnTo>
                <a:lnTo>
                  <a:pt x="151" y="68"/>
                </a:lnTo>
                <a:lnTo>
                  <a:pt x="153" y="65"/>
                </a:lnTo>
                <a:lnTo>
                  <a:pt x="156" y="64"/>
                </a:lnTo>
                <a:lnTo>
                  <a:pt x="159" y="62"/>
                </a:lnTo>
                <a:lnTo>
                  <a:pt x="160" y="61"/>
                </a:lnTo>
                <a:lnTo>
                  <a:pt x="165" y="57"/>
                </a:lnTo>
                <a:lnTo>
                  <a:pt x="168" y="52"/>
                </a:lnTo>
                <a:lnTo>
                  <a:pt x="168" y="48"/>
                </a:lnTo>
                <a:lnTo>
                  <a:pt x="168" y="43"/>
                </a:lnTo>
                <a:lnTo>
                  <a:pt x="168" y="40"/>
                </a:lnTo>
                <a:lnTo>
                  <a:pt x="166" y="38"/>
                </a:lnTo>
                <a:lnTo>
                  <a:pt x="166" y="36"/>
                </a:lnTo>
                <a:lnTo>
                  <a:pt x="165" y="33"/>
                </a:lnTo>
                <a:lnTo>
                  <a:pt x="163" y="30"/>
                </a:lnTo>
                <a:lnTo>
                  <a:pt x="163" y="27"/>
                </a:lnTo>
                <a:lnTo>
                  <a:pt x="162" y="23"/>
                </a:lnTo>
                <a:lnTo>
                  <a:pt x="160" y="21"/>
                </a:lnTo>
                <a:lnTo>
                  <a:pt x="159" y="19"/>
                </a:lnTo>
                <a:lnTo>
                  <a:pt x="157" y="19"/>
                </a:lnTo>
                <a:lnTo>
                  <a:pt x="154" y="16"/>
                </a:lnTo>
                <a:lnTo>
                  <a:pt x="153" y="14"/>
                </a:lnTo>
                <a:lnTo>
                  <a:pt x="151" y="13"/>
                </a:lnTo>
                <a:lnTo>
                  <a:pt x="154" y="3"/>
                </a:lnTo>
                <a:lnTo>
                  <a:pt x="154" y="2"/>
                </a:lnTo>
                <a:lnTo>
                  <a:pt x="157" y="2"/>
                </a:lnTo>
                <a:lnTo>
                  <a:pt x="159" y="2"/>
                </a:lnTo>
                <a:lnTo>
                  <a:pt x="162" y="2"/>
                </a:lnTo>
                <a:lnTo>
                  <a:pt x="165" y="2"/>
                </a:lnTo>
                <a:lnTo>
                  <a:pt x="168" y="2"/>
                </a:lnTo>
                <a:lnTo>
                  <a:pt x="171" y="0"/>
                </a:lnTo>
                <a:lnTo>
                  <a:pt x="174" y="0"/>
                </a:lnTo>
                <a:lnTo>
                  <a:pt x="177" y="0"/>
                </a:lnTo>
                <a:lnTo>
                  <a:pt x="181" y="0"/>
                </a:lnTo>
                <a:lnTo>
                  <a:pt x="186" y="0"/>
                </a:lnTo>
                <a:lnTo>
                  <a:pt x="189" y="0"/>
                </a:lnTo>
                <a:lnTo>
                  <a:pt x="193" y="0"/>
                </a:lnTo>
                <a:lnTo>
                  <a:pt x="198" y="2"/>
                </a:lnTo>
                <a:lnTo>
                  <a:pt x="202" y="2"/>
                </a:lnTo>
                <a:lnTo>
                  <a:pt x="205" y="2"/>
                </a:lnTo>
                <a:lnTo>
                  <a:pt x="210" y="2"/>
                </a:lnTo>
                <a:lnTo>
                  <a:pt x="214" y="3"/>
                </a:lnTo>
                <a:lnTo>
                  <a:pt x="217" y="3"/>
                </a:lnTo>
                <a:lnTo>
                  <a:pt x="220" y="4"/>
                </a:lnTo>
                <a:lnTo>
                  <a:pt x="225" y="6"/>
                </a:lnTo>
                <a:lnTo>
                  <a:pt x="228" y="7"/>
                </a:lnTo>
                <a:lnTo>
                  <a:pt x="231" y="9"/>
                </a:lnTo>
                <a:lnTo>
                  <a:pt x="234" y="10"/>
                </a:lnTo>
                <a:lnTo>
                  <a:pt x="235" y="11"/>
                </a:lnTo>
                <a:lnTo>
                  <a:pt x="238" y="14"/>
                </a:lnTo>
                <a:lnTo>
                  <a:pt x="240" y="17"/>
                </a:lnTo>
                <a:lnTo>
                  <a:pt x="240" y="19"/>
                </a:lnTo>
                <a:lnTo>
                  <a:pt x="241" y="21"/>
                </a:lnTo>
                <a:lnTo>
                  <a:pt x="241" y="26"/>
                </a:lnTo>
                <a:lnTo>
                  <a:pt x="241" y="28"/>
                </a:lnTo>
                <a:lnTo>
                  <a:pt x="240" y="31"/>
                </a:lnTo>
                <a:lnTo>
                  <a:pt x="240" y="36"/>
                </a:lnTo>
                <a:lnTo>
                  <a:pt x="238" y="38"/>
                </a:lnTo>
                <a:lnTo>
                  <a:pt x="235" y="41"/>
                </a:lnTo>
                <a:lnTo>
                  <a:pt x="232" y="45"/>
                </a:lnTo>
                <a:lnTo>
                  <a:pt x="229" y="48"/>
                </a:lnTo>
                <a:lnTo>
                  <a:pt x="226" y="52"/>
                </a:lnTo>
                <a:lnTo>
                  <a:pt x="222" y="55"/>
                </a:lnTo>
                <a:lnTo>
                  <a:pt x="219" y="58"/>
                </a:lnTo>
                <a:lnTo>
                  <a:pt x="214" y="61"/>
                </a:lnTo>
                <a:lnTo>
                  <a:pt x="210" y="65"/>
                </a:lnTo>
                <a:lnTo>
                  <a:pt x="205" y="68"/>
                </a:lnTo>
                <a:lnTo>
                  <a:pt x="199" y="72"/>
                </a:lnTo>
                <a:lnTo>
                  <a:pt x="195" y="74"/>
                </a:lnTo>
                <a:lnTo>
                  <a:pt x="190" y="78"/>
                </a:lnTo>
                <a:lnTo>
                  <a:pt x="187" y="79"/>
                </a:lnTo>
                <a:lnTo>
                  <a:pt x="184" y="81"/>
                </a:lnTo>
                <a:lnTo>
                  <a:pt x="181" y="82"/>
                </a:lnTo>
                <a:lnTo>
                  <a:pt x="180" y="84"/>
                </a:lnTo>
                <a:lnTo>
                  <a:pt x="177" y="85"/>
                </a:lnTo>
                <a:lnTo>
                  <a:pt x="174" y="85"/>
                </a:lnTo>
                <a:lnTo>
                  <a:pt x="171" y="86"/>
                </a:lnTo>
                <a:lnTo>
                  <a:pt x="169" y="88"/>
                </a:lnTo>
                <a:lnTo>
                  <a:pt x="166" y="89"/>
                </a:lnTo>
                <a:lnTo>
                  <a:pt x="163" y="91"/>
                </a:lnTo>
                <a:lnTo>
                  <a:pt x="160" y="92"/>
                </a:lnTo>
                <a:lnTo>
                  <a:pt x="157" y="93"/>
                </a:lnTo>
                <a:lnTo>
                  <a:pt x="153" y="95"/>
                </a:lnTo>
                <a:lnTo>
                  <a:pt x="148" y="98"/>
                </a:lnTo>
                <a:lnTo>
                  <a:pt x="142" y="99"/>
                </a:lnTo>
                <a:lnTo>
                  <a:pt x="137" y="101"/>
                </a:lnTo>
                <a:lnTo>
                  <a:pt x="133" y="102"/>
                </a:lnTo>
                <a:lnTo>
                  <a:pt x="128" y="103"/>
                </a:lnTo>
                <a:lnTo>
                  <a:pt x="124" y="103"/>
                </a:lnTo>
                <a:lnTo>
                  <a:pt x="119" y="105"/>
                </a:lnTo>
                <a:lnTo>
                  <a:pt x="116" y="105"/>
                </a:lnTo>
                <a:lnTo>
                  <a:pt x="113" y="106"/>
                </a:lnTo>
                <a:lnTo>
                  <a:pt x="109" y="106"/>
                </a:lnTo>
                <a:lnTo>
                  <a:pt x="106" y="106"/>
                </a:lnTo>
                <a:lnTo>
                  <a:pt x="101" y="106"/>
                </a:lnTo>
                <a:lnTo>
                  <a:pt x="98" y="106"/>
                </a:lnTo>
                <a:lnTo>
                  <a:pt x="94" y="106"/>
                </a:lnTo>
                <a:lnTo>
                  <a:pt x="89" y="106"/>
                </a:lnTo>
                <a:lnTo>
                  <a:pt x="85" y="108"/>
                </a:lnTo>
                <a:lnTo>
                  <a:pt x="82" y="108"/>
                </a:lnTo>
                <a:lnTo>
                  <a:pt x="77" y="108"/>
                </a:lnTo>
                <a:lnTo>
                  <a:pt x="73" y="108"/>
                </a:lnTo>
                <a:lnTo>
                  <a:pt x="68" y="108"/>
                </a:lnTo>
                <a:lnTo>
                  <a:pt x="64" y="108"/>
                </a:lnTo>
                <a:lnTo>
                  <a:pt x="59" y="108"/>
                </a:lnTo>
                <a:lnTo>
                  <a:pt x="55" y="108"/>
                </a:lnTo>
                <a:lnTo>
                  <a:pt x="50" y="108"/>
                </a:lnTo>
                <a:lnTo>
                  <a:pt x="46" y="108"/>
                </a:lnTo>
                <a:lnTo>
                  <a:pt x="41" y="106"/>
                </a:lnTo>
                <a:lnTo>
                  <a:pt x="38" y="106"/>
                </a:lnTo>
                <a:lnTo>
                  <a:pt x="34" y="105"/>
                </a:lnTo>
                <a:lnTo>
                  <a:pt x="29" y="103"/>
                </a:lnTo>
                <a:lnTo>
                  <a:pt x="26" y="102"/>
                </a:lnTo>
                <a:lnTo>
                  <a:pt x="21" y="101"/>
                </a:lnTo>
                <a:lnTo>
                  <a:pt x="18" y="99"/>
                </a:lnTo>
                <a:lnTo>
                  <a:pt x="15" y="98"/>
                </a:lnTo>
                <a:lnTo>
                  <a:pt x="12" y="96"/>
                </a:lnTo>
                <a:lnTo>
                  <a:pt x="9" y="93"/>
                </a:lnTo>
                <a:lnTo>
                  <a:pt x="6" y="91"/>
                </a:lnTo>
                <a:lnTo>
                  <a:pt x="5" y="88"/>
                </a:lnTo>
                <a:lnTo>
                  <a:pt x="3" y="85"/>
                </a:lnTo>
                <a:lnTo>
                  <a:pt x="2" y="82"/>
                </a:lnTo>
                <a:lnTo>
                  <a:pt x="0" y="78"/>
                </a:lnTo>
                <a:lnTo>
                  <a:pt x="0" y="75"/>
                </a:lnTo>
                <a:lnTo>
                  <a:pt x="0" y="71"/>
                </a:lnTo>
                <a:lnTo>
                  <a:pt x="0" y="67"/>
                </a:lnTo>
                <a:lnTo>
                  <a:pt x="0" y="64"/>
                </a:lnTo>
                <a:lnTo>
                  <a:pt x="2" y="61"/>
                </a:lnTo>
                <a:lnTo>
                  <a:pt x="2" y="57"/>
                </a:lnTo>
                <a:lnTo>
                  <a:pt x="3" y="54"/>
                </a:lnTo>
                <a:lnTo>
                  <a:pt x="5" y="52"/>
                </a:lnTo>
                <a:lnTo>
                  <a:pt x="8" y="50"/>
                </a:lnTo>
                <a:lnTo>
                  <a:pt x="9" y="47"/>
                </a:lnTo>
                <a:lnTo>
                  <a:pt x="12" y="44"/>
                </a:lnTo>
                <a:lnTo>
                  <a:pt x="15" y="43"/>
                </a:lnTo>
                <a:lnTo>
                  <a:pt x="17" y="40"/>
                </a:lnTo>
                <a:lnTo>
                  <a:pt x="20" y="38"/>
                </a:lnTo>
                <a:lnTo>
                  <a:pt x="23" y="37"/>
                </a:lnTo>
                <a:lnTo>
                  <a:pt x="26" y="36"/>
                </a:lnTo>
                <a:lnTo>
                  <a:pt x="29" y="34"/>
                </a:lnTo>
                <a:lnTo>
                  <a:pt x="32" y="33"/>
                </a:lnTo>
                <a:lnTo>
                  <a:pt x="35" y="31"/>
                </a:lnTo>
                <a:lnTo>
                  <a:pt x="38" y="31"/>
                </a:lnTo>
                <a:lnTo>
                  <a:pt x="41" y="30"/>
                </a:lnTo>
                <a:lnTo>
                  <a:pt x="44" y="28"/>
                </a:lnTo>
                <a:lnTo>
                  <a:pt x="47" y="28"/>
                </a:lnTo>
                <a:lnTo>
                  <a:pt x="50" y="27"/>
                </a:lnTo>
                <a:lnTo>
                  <a:pt x="53" y="27"/>
                </a:lnTo>
                <a:lnTo>
                  <a:pt x="58" y="26"/>
                </a:lnTo>
                <a:lnTo>
                  <a:pt x="61" y="26"/>
                </a:lnTo>
                <a:lnTo>
                  <a:pt x="64" y="26"/>
                </a:lnTo>
                <a:close/>
              </a:path>
            </a:pathLst>
          </a:custGeom>
          <a:solidFill>
            <a:srgbClr val="525C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9246" name="Freeform 30"/>
          <p:cNvSpPr>
            <a:spLocks/>
          </p:cNvSpPr>
          <p:nvPr/>
        </p:nvSpPr>
        <p:spPr bwMode="auto">
          <a:xfrm rot="574060">
            <a:off x="3284539" y="3597276"/>
            <a:ext cx="187325" cy="93663"/>
          </a:xfrm>
          <a:custGeom>
            <a:avLst/>
            <a:gdLst>
              <a:gd name="T0" fmla="*/ 14410 w 65"/>
              <a:gd name="T1" fmla="*/ 36898 h 33"/>
              <a:gd name="T2" fmla="*/ 17292 w 65"/>
              <a:gd name="T3" fmla="*/ 36898 h 33"/>
              <a:gd name="T4" fmla="*/ 25937 w 65"/>
              <a:gd name="T5" fmla="*/ 36898 h 33"/>
              <a:gd name="T6" fmla="*/ 34583 w 65"/>
              <a:gd name="T7" fmla="*/ 36898 h 33"/>
              <a:gd name="T8" fmla="*/ 43229 w 65"/>
              <a:gd name="T9" fmla="*/ 39736 h 33"/>
              <a:gd name="T10" fmla="*/ 51875 w 65"/>
              <a:gd name="T11" fmla="*/ 39736 h 33"/>
              <a:gd name="T12" fmla="*/ 66284 w 65"/>
              <a:gd name="T13" fmla="*/ 39736 h 33"/>
              <a:gd name="T14" fmla="*/ 74930 w 65"/>
              <a:gd name="T15" fmla="*/ 36898 h 33"/>
              <a:gd name="T16" fmla="*/ 86458 w 65"/>
              <a:gd name="T17" fmla="*/ 36898 h 33"/>
              <a:gd name="T18" fmla="*/ 100867 w 65"/>
              <a:gd name="T19" fmla="*/ 31221 h 33"/>
              <a:gd name="T20" fmla="*/ 109513 w 65"/>
              <a:gd name="T21" fmla="*/ 31221 h 33"/>
              <a:gd name="T22" fmla="*/ 121041 w 65"/>
              <a:gd name="T23" fmla="*/ 22706 h 33"/>
              <a:gd name="T24" fmla="*/ 135450 w 65"/>
              <a:gd name="T25" fmla="*/ 19868 h 33"/>
              <a:gd name="T26" fmla="*/ 144096 w 65"/>
              <a:gd name="T27" fmla="*/ 11353 h 33"/>
              <a:gd name="T28" fmla="*/ 158506 w 65"/>
              <a:gd name="T29" fmla="*/ 0 h 33"/>
              <a:gd name="T30" fmla="*/ 187325 w 65"/>
              <a:gd name="T31" fmla="*/ 22706 h 33"/>
              <a:gd name="T32" fmla="*/ 187325 w 65"/>
              <a:gd name="T33" fmla="*/ 28383 h 33"/>
              <a:gd name="T34" fmla="*/ 178679 w 65"/>
              <a:gd name="T35" fmla="*/ 39736 h 33"/>
              <a:gd name="T36" fmla="*/ 175797 w 65"/>
              <a:gd name="T37" fmla="*/ 45412 h 33"/>
              <a:gd name="T38" fmla="*/ 167152 w 65"/>
              <a:gd name="T39" fmla="*/ 51089 h 33"/>
              <a:gd name="T40" fmla="*/ 161388 w 65"/>
              <a:gd name="T41" fmla="*/ 56765 h 33"/>
              <a:gd name="T42" fmla="*/ 152742 w 65"/>
              <a:gd name="T43" fmla="*/ 65280 h 33"/>
              <a:gd name="T44" fmla="*/ 138332 w 65"/>
              <a:gd name="T45" fmla="*/ 70957 h 33"/>
              <a:gd name="T46" fmla="*/ 129687 w 65"/>
              <a:gd name="T47" fmla="*/ 79472 h 33"/>
              <a:gd name="T48" fmla="*/ 121041 w 65"/>
              <a:gd name="T49" fmla="*/ 79472 h 33"/>
              <a:gd name="T50" fmla="*/ 112395 w 65"/>
              <a:gd name="T51" fmla="*/ 85148 h 33"/>
              <a:gd name="T52" fmla="*/ 103749 w 65"/>
              <a:gd name="T53" fmla="*/ 85148 h 33"/>
              <a:gd name="T54" fmla="*/ 100867 w 65"/>
              <a:gd name="T55" fmla="*/ 87986 h 33"/>
              <a:gd name="T56" fmla="*/ 86458 w 65"/>
              <a:gd name="T57" fmla="*/ 87986 h 33"/>
              <a:gd name="T58" fmla="*/ 77812 w 65"/>
              <a:gd name="T59" fmla="*/ 87986 h 33"/>
              <a:gd name="T60" fmla="*/ 69166 w 65"/>
              <a:gd name="T61" fmla="*/ 87986 h 33"/>
              <a:gd name="T62" fmla="*/ 60520 w 65"/>
              <a:gd name="T63" fmla="*/ 93663 h 33"/>
              <a:gd name="T64" fmla="*/ 48993 w 65"/>
              <a:gd name="T65" fmla="*/ 87986 h 33"/>
              <a:gd name="T66" fmla="*/ 40347 w 65"/>
              <a:gd name="T67" fmla="*/ 87986 h 33"/>
              <a:gd name="T68" fmla="*/ 25937 w 65"/>
              <a:gd name="T69" fmla="*/ 87986 h 33"/>
              <a:gd name="T70" fmla="*/ 14410 w 65"/>
              <a:gd name="T71" fmla="*/ 87986 h 33"/>
              <a:gd name="T72" fmla="*/ 0 w 65"/>
              <a:gd name="T73" fmla="*/ 65280 h 33"/>
              <a:gd name="T74" fmla="*/ 14410 w 65"/>
              <a:gd name="T75" fmla="*/ 36898 h 33"/>
              <a:gd name="T76" fmla="*/ 14410 w 65"/>
              <a:gd name="T77" fmla="*/ 36898 h 3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5" h="33">
                <a:moveTo>
                  <a:pt x="5" y="13"/>
                </a:moveTo>
                <a:lnTo>
                  <a:pt x="6" y="13"/>
                </a:lnTo>
                <a:lnTo>
                  <a:pt x="9" y="13"/>
                </a:lnTo>
                <a:lnTo>
                  <a:pt x="12" y="13"/>
                </a:lnTo>
                <a:lnTo>
                  <a:pt x="15" y="14"/>
                </a:lnTo>
                <a:lnTo>
                  <a:pt x="18" y="14"/>
                </a:lnTo>
                <a:lnTo>
                  <a:pt x="23" y="14"/>
                </a:lnTo>
                <a:lnTo>
                  <a:pt x="26" y="13"/>
                </a:lnTo>
                <a:lnTo>
                  <a:pt x="30" y="13"/>
                </a:lnTo>
                <a:lnTo>
                  <a:pt x="35" y="11"/>
                </a:lnTo>
                <a:lnTo>
                  <a:pt x="38" y="11"/>
                </a:lnTo>
                <a:lnTo>
                  <a:pt x="42" y="8"/>
                </a:lnTo>
                <a:lnTo>
                  <a:pt x="47" y="7"/>
                </a:lnTo>
                <a:lnTo>
                  <a:pt x="50" y="4"/>
                </a:lnTo>
                <a:lnTo>
                  <a:pt x="55" y="0"/>
                </a:lnTo>
                <a:lnTo>
                  <a:pt x="65" y="8"/>
                </a:lnTo>
                <a:lnTo>
                  <a:pt x="65" y="10"/>
                </a:lnTo>
                <a:lnTo>
                  <a:pt x="62" y="14"/>
                </a:lnTo>
                <a:lnTo>
                  <a:pt x="61" y="16"/>
                </a:lnTo>
                <a:lnTo>
                  <a:pt x="58" y="18"/>
                </a:lnTo>
                <a:lnTo>
                  <a:pt x="56" y="20"/>
                </a:lnTo>
                <a:lnTo>
                  <a:pt x="53" y="23"/>
                </a:lnTo>
                <a:lnTo>
                  <a:pt x="48" y="25"/>
                </a:lnTo>
                <a:lnTo>
                  <a:pt x="45" y="28"/>
                </a:lnTo>
                <a:lnTo>
                  <a:pt x="42" y="28"/>
                </a:lnTo>
                <a:lnTo>
                  <a:pt x="39" y="30"/>
                </a:lnTo>
                <a:lnTo>
                  <a:pt x="36" y="30"/>
                </a:lnTo>
                <a:lnTo>
                  <a:pt x="35" y="31"/>
                </a:lnTo>
                <a:lnTo>
                  <a:pt x="30" y="31"/>
                </a:lnTo>
                <a:lnTo>
                  <a:pt x="27" y="31"/>
                </a:lnTo>
                <a:lnTo>
                  <a:pt x="24" y="31"/>
                </a:lnTo>
                <a:lnTo>
                  <a:pt x="21" y="33"/>
                </a:lnTo>
                <a:lnTo>
                  <a:pt x="17" y="31"/>
                </a:lnTo>
                <a:lnTo>
                  <a:pt x="14" y="31"/>
                </a:lnTo>
                <a:lnTo>
                  <a:pt x="9" y="31"/>
                </a:lnTo>
                <a:lnTo>
                  <a:pt x="5" y="31"/>
                </a:lnTo>
                <a:lnTo>
                  <a:pt x="0" y="23"/>
                </a:lnTo>
                <a:lnTo>
                  <a:pt x="5" y="13"/>
                </a:lnTo>
                <a:close/>
              </a:path>
            </a:pathLst>
          </a:custGeom>
          <a:solidFill>
            <a:srgbClr val="4047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9247" name="Text Box 31"/>
          <p:cNvSpPr txBox="1">
            <a:spLocks noChangeArrowheads="1"/>
          </p:cNvSpPr>
          <p:nvPr/>
        </p:nvSpPr>
        <p:spPr bwMode="auto">
          <a:xfrm>
            <a:off x="5334000" y="5791200"/>
            <a:ext cx="2209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en-US" altLang="vi-VN" sz="3200" b="1"/>
              <a:t>Hình 4.1</a:t>
            </a:r>
          </a:p>
        </p:txBody>
      </p:sp>
      <p:grpSp>
        <p:nvGrpSpPr>
          <p:cNvPr id="9248" name="Group 32"/>
          <p:cNvGrpSpPr>
            <a:grpSpLocks/>
          </p:cNvGrpSpPr>
          <p:nvPr/>
        </p:nvGrpSpPr>
        <p:grpSpPr bwMode="auto">
          <a:xfrm>
            <a:off x="2590800" y="685800"/>
            <a:ext cx="5181600" cy="4876800"/>
            <a:chOff x="672" y="432"/>
            <a:chExt cx="3264" cy="3072"/>
          </a:xfrm>
        </p:grpSpPr>
        <p:sp>
          <p:nvSpPr>
            <p:cNvPr id="9274" name="Freeform 33"/>
            <p:cNvSpPr>
              <a:spLocks/>
            </p:cNvSpPr>
            <p:nvPr/>
          </p:nvSpPr>
          <p:spPr bwMode="auto">
            <a:xfrm rot="757679">
              <a:off x="1050" y="1554"/>
              <a:ext cx="351" cy="1382"/>
            </a:xfrm>
            <a:custGeom>
              <a:avLst/>
              <a:gdLst>
                <a:gd name="T0" fmla="*/ 29 w 195"/>
                <a:gd name="T1" fmla="*/ 0 h 765"/>
                <a:gd name="T2" fmla="*/ 279 w 195"/>
                <a:gd name="T3" fmla="*/ 1066 h 765"/>
                <a:gd name="T4" fmla="*/ 351 w 195"/>
                <a:gd name="T5" fmla="*/ 1382 h 765"/>
                <a:gd name="T6" fmla="*/ 317 w 195"/>
                <a:gd name="T7" fmla="*/ 1362 h 765"/>
                <a:gd name="T8" fmla="*/ 0 w 195"/>
                <a:gd name="T9" fmla="*/ 5 h 765"/>
                <a:gd name="T10" fmla="*/ 29 w 195"/>
                <a:gd name="T11" fmla="*/ 0 h 765"/>
                <a:gd name="T12" fmla="*/ 29 w 195"/>
                <a:gd name="T13" fmla="*/ 0 h 7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5" h="765">
                  <a:moveTo>
                    <a:pt x="16" y="0"/>
                  </a:moveTo>
                  <a:lnTo>
                    <a:pt x="155" y="590"/>
                  </a:lnTo>
                  <a:lnTo>
                    <a:pt x="195" y="765"/>
                  </a:lnTo>
                  <a:lnTo>
                    <a:pt x="176" y="754"/>
                  </a:lnTo>
                  <a:lnTo>
                    <a:pt x="0" y="3"/>
                  </a:lnTo>
                  <a:lnTo>
                    <a:pt x="16" y="0"/>
                  </a:lnTo>
                  <a:close/>
                </a:path>
              </a:pathLst>
            </a:custGeom>
            <a:solidFill>
              <a:srgbClr val="525C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9275" name="Freeform 34"/>
            <p:cNvSpPr>
              <a:spLocks/>
            </p:cNvSpPr>
            <p:nvPr/>
          </p:nvSpPr>
          <p:spPr bwMode="auto">
            <a:xfrm rot="757679">
              <a:off x="962" y="1561"/>
              <a:ext cx="432" cy="1424"/>
            </a:xfrm>
            <a:custGeom>
              <a:avLst/>
              <a:gdLst>
                <a:gd name="T0" fmla="*/ 47 w 240"/>
                <a:gd name="T1" fmla="*/ 14 h 788"/>
                <a:gd name="T2" fmla="*/ 358 w 240"/>
                <a:gd name="T3" fmla="*/ 1348 h 788"/>
                <a:gd name="T4" fmla="*/ 401 w 240"/>
                <a:gd name="T5" fmla="*/ 1361 h 788"/>
                <a:gd name="T6" fmla="*/ 432 w 240"/>
                <a:gd name="T7" fmla="*/ 1386 h 788"/>
                <a:gd name="T8" fmla="*/ 432 w 240"/>
                <a:gd name="T9" fmla="*/ 1390 h 788"/>
                <a:gd name="T10" fmla="*/ 427 w 240"/>
                <a:gd name="T11" fmla="*/ 1397 h 788"/>
                <a:gd name="T12" fmla="*/ 423 w 240"/>
                <a:gd name="T13" fmla="*/ 1399 h 788"/>
                <a:gd name="T14" fmla="*/ 421 w 240"/>
                <a:gd name="T15" fmla="*/ 1402 h 788"/>
                <a:gd name="T16" fmla="*/ 416 w 240"/>
                <a:gd name="T17" fmla="*/ 1408 h 788"/>
                <a:gd name="T18" fmla="*/ 412 w 240"/>
                <a:gd name="T19" fmla="*/ 1411 h 788"/>
                <a:gd name="T20" fmla="*/ 405 w 240"/>
                <a:gd name="T21" fmla="*/ 1415 h 788"/>
                <a:gd name="T22" fmla="*/ 396 w 240"/>
                <a:gd name="T23" fmla="*/ 1420 h 788"/>
                <a:gd name="T24" fmla="*/ 389 w 240"/>
                <a:gd name="T25" fmla="*/ 1422 h 788"/>
                <a:gd name="T26" fmla="*/ 380 w 240"/>
                <a:gd name="T27" fmla="*/ 1424 h 788"/>
                <a:gd name="T28" fmla="*/ 374 w 240"/>
                <a:gd name="T29" fmla="*/ 1424 h 788"/>
                <a:gd name="T30" fmla="*/ 369 w 240"/>
                <a:gd name="T31" fmla="*/ 1424 h 788"/>
                <a:gd name="T32" fmla="*/ 364 w 240"/>
                <a:gd name="T33" fmla="*/ 1424 h 788"/>
                <a:gd name="T34" fmla="*/ 356 w 240"/>
                <a:gd name="T35" fmla="*/ 1424 h 788"/>
                <a:gd name="T36" fmla="*/ 351 w 240"/>
                <a:gd name="T37" fmla="*/ 1424 h 788"/>
                <a:gd name="T38" fmla="*/ 342 w 240"/>
                <a:gd name="T39" fmla="*/ 1422 h 788"/>
                <a:gd name="T40" fmla="*/ 337 w 240"/>
                <a:gd name="T41" fmla="*/ 1422 h 788"/>
                <a:gd name="T42" fmla="*/ 329 w 240"/>
                <a:gd name="T43" fmla="*/ 1420 h 788"/>
                <a:gd name="T44" fmla="*/ 0 w 240"/>
                <a:gd name="T45" fmla="*/ 0 h 788"/>
                <a:gd name="T46" fmla="*/ 47 w 240"/>
                <a:gd name="T47" fmla="*/ 14 h 788"/>
                <a:gd name="T48" fmla="*/ 47 w 240"/>
                <a:gd name="T49" fmla="*/ 14 h 7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40" h="788">
                  <a:moveTo>
                    <a:pt x="26" y="8"/>
                  </a:moveTo>
                  <a:lnTo>
                    <a:pt x="199" y="746"/>
                  </a:lnTo>
                  <a:lnTo>
                    <a:pt x="223" y="753"/>
                  </a:lnTo>
                  <a:lnTo>
                    <a:pt x="240" y="767"/>
                  </a:lnTo>
                  <a:lnTo>
                    <a:pt x="240" y="769"/>
                  </a:lnTo>
                  <a:lnTo>
                    <a:pt x="237" y="773"/>
                  </a:lnTo>
                  <a:lnTo>
                    <a:pt x="235" y="774"/>
                  </a:lnTo>
                  <a:lnTo>
                    <a:pt x="234" y="776"/>
                  </a:lnTo>
                  <a:lnTo>
                    <a:pt x="231" y="779"/>
                  </a:lnTo>
                  <a:lnTo>
                    <a:pt x="229" y="781"/>
                  </a:lnTo>
                  <a:lnTo>
                    <a:pt x="225" y="783"/>
                  </a:lnTo>
                  <a:lnTo>
                    <a:pt x="220" y="786"/>
                  </a:lnTo>
                  <a:lnTo>
                    <a:pt x="216" y="787"/>
                  </a:lnTo>
                  <a:lnTo>
                    <a:pt x="211" y="788"/>
                  </a:lnTo>
                  <a:lnTo>
                    <a:pt x="208" y="788"/>
                  </a:lnTo>
                  <a:lnTo>
                    <a:pt x="205" y="788"/>
                  </a:lnTo>
                  <a:lnTo>
                    <a:pt x="202" y="788"/>
                  </a:lnTo>
                  <a:lnTo>
                    <a:pt x="198" y="788"/>
                  </a:lnTo>
                  <a:lnTo>
                    <a:pt x="195" y="788"/>
                  </a:lnTo>
                  <a:lnTo>
                    <a:pt x="190" y="787"/>
                  </a:lnTo>
                  <a:lnTo>
                    <a:pt x="187" y="787"/>
                  </a:lnTo>
                  <a:lnTo>
                    <a:pt x="183" y="786"/>
                  </a:lnTo>
                  <a:lnTo>
                    <a:pt x="0" y="0"/>
                  </a:lnTo>
                  <a:lnTo>
                    <a:pt x="26" y="8"/>
                  </a:lnTo>
                  <a:close/>
                </a:path>
              </a:pathLst>
            </a:custGeom>
            <a:solidFill>
              <a:srgbClr val="4047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9276" name="Freeform 35"/>
            <p:cNvSpPr>
              <a:spLocks/>
            </p:cNvSpPr>
            <p:nvPr/>
          </p:nvSpPr>
          <p:spPr bwMode="auto">
            <a:xfrm rot="634655">
              <a:off x="963" y="1305"/>
              <a:ext cx="433" cy="195"/>
            </a:xfrm>
            <a:custGeom>
              <a:avLst/>
              <a:gdLst>
                <a:gd name="T0" fmla="*/ 131 w 241"/>
                <a:gd name="T1" fmla="*/ 67 h 108"/>
                <a:gd name="T2" fmla="*/ 126 w 241"/>
                <a:gd name="T3" fmla="*/ 79 h 108"/>
                <a:gd name="T4" fmla="*/ 122 w 241"/>
                <a:gd name="T5" fmla="*/ 98 h 108"/>
                <a:gd name="T6" fmla="*/ 126 w 241"/>
                <a:gd name="T7" fmla="*/ 116 h 108"/>
                <a:gd name="T8" fmla="*/ 142 w 241"/>
                <a:gd name="T9" fmla="*/ 130 h 108"/>
                <a:gd name="T10" fmla="*/ 160 w 241"/>
                <a:gd name="T11" fmla="*/ 139 h 108"/>
                <a:gd name="T12" fmla="*/ 176 w 241"/>
                <a:gd name="T13" fmla="*/ 141 h 108"/>
                <a:gd name="T14" fmla="*/ 196 w 241"/>
                <a:gd name="T15" fmla="*/ 143 h 108"/>
                <a:gd name="T16" fmla="*/ 214 w 241"/>
                <a:gd name="T17" fmla="*/ 141 h 108"/>
                <a:gd name="T18" fmla="*/ 234 w 241"/>
                <a:gd name="T19" fmla="*/ 135 h 108"/>
                <a:gd name="T20" fmla="*/ 252 w 241"/>
                <a:gd name="T21" fmla="*/ 130 h 108"/>
                <a:gd name="T22" fmla="*/ 271 w 241"/>
                <a:gd name="T23" fmla="*/ 123 h 108"/>
                <a:gd name="T24" fmla="*/ 286 w 241"/>
                <a:gd name="T25" fmla="*/ 112 h 108"/>
                <a:gd name="T26" fmla="*/ 302 w 241"/>
                <a:gd name="T27" fmla="*/ 94 h 108"/>
                <a:gd name="T28" fmla="*/ 302 w 241"/>
                <a:gd name="T29" fmla="*/ 72 h 108"/>
                <a:gd name="T30" fmla="*/ 296 w 241"/>
                <a:gd name="T31" fmla="*/ 60 h 108"/>
                <a:gd name="T32" fmla="*/ 291 w 241"/>
                <a:gd name="T33" fmla="*/ 42 h 108"/>
                <a:gd name="T34" fmla="*/ 282 w 241"/>
                <a:gd name="T35" fmla="*/ 34 h 108"/>
                <a:gd name="T36" fmla="*/ 271 w 241"/>
                <a:gd name="T37" fmla="*/ 23 h 108"/>
                <a:gd name="T38" fmla="*/ 282 w 241"/>
                <a:gd name="T39" fmla="*/ 4 h 108"/>
                <a:gd name="T40" fmla="*/ 296 w 241"/>
                <a:gd name="T41" fmla="*/ 4 h 108"/>
                <a:gd name="T42" fmla="*/ 313 w 241"/>
                <a:gd name="T43" fmla="*/ 0 h 108"/>
                <a:gd name="T44" fmla="*/ 334 w 241"/>
                <a:gd name="T45" fmla="*/ 0 h 108"/>
                <a:gd name="T46" fmla="*/ 356 w 241"/>
                <a:gd name="T47" fmla="*/ 4 h 108"/>
                <a:gd name="T48" fmla="*/ 377 w 241"/>
                <a:gd name="T49" fmla="*/ 4 h 108"/>
                <a:gd name="T50" fmla="*/ 395 w 241"/>
                <a:gd name="T51" fmla="*/ 7 h 108"/>
                <a:gd name="T52" fmla="*/ 415 w 241"/>
                <a:gd name="T53" fmla="*/ 16 h 108"/>
                <a:gd name="T54" fmla="*/ 428 w 241"/>
                <a:gd name="T55" fmla="*/ 25 h 108"/>
                <a:gd name="T56" fmla="*/ 433 w 241"/>
                <a:gd name="T57" fmla="*/ 38 h 108"/>
                <a:gd name="T58" fmla="*/ 431 w 241"/>
                <a:gd name="T59" fmla="*/ 56 h 108"/>
                <a:gd name="T60" fmla="*/ 422 w 241"/>
                <a:gd name="T61" fmla="*/ 74 h 108"/>
                <a:gd name="T62" fmla="*/ 406 w 241"/>
                <a:gd name="T63" fmla="*/ 94 h 108"/>
                <a:gd name="T64" fmla="*/ 384 w 241"/>
                <a:gd name="T65" fmla="*/ 110 h 108"/>
                <a:gd name="T66" fmla="*/ 358 w 241"/>
                <a:gd name="T67" fmla="*/ 130 h 108"/>
                <a:gd name="T68" fmla="*/ 336 w 241"/>
                <a:gd name="T69" fmla="*/ 143 h 108"/>
                <a:gd name="T70" fmla="*/ 323 w 241"/>
                <a:gd name="T71" fmla="*/ 152 h 108"/>
                <a:gd name="T72" fmla="*/ 307 w 241"/>
                <a:gd name="T73" fmla="*/ 155 h 108"/>
                <a:gd name="T74" fmla="*/ 293 w 241"/>
                <a:gd name="T75" fmla="*/ 164 h 108"/>
                <a:gd name="T76" fmla="*/ 275 w 241"/>
                <a:gd name="T77" fmla="*/ 172 h 108"/>
                <a:gd name="T78" fmla="*/ 246 w 241"/>
                <a:gd name="T79" fmla="*/ 182 h 108"/>
                <a:gd name="T80" fmla="*/ 223 w 241"/>
                <a:gd name="T81" fmla="*/ 186 h 108"/>
                <a:gd name="T82" fmla="*/ 203 w 241"/>
                <a:gd name="T83" fmla="*/ 191 h 108"/>
                <a:gd name="T84" fmla="*/ 181 w 241"/>
                <a:gd name="T85" fmla="*/ 191 h 108"/>
                <a:gd name="T86" fmla="*/ 160 w 241"/>
                <a:gd name="T87" fmla="*/ 191 h 108"/>
                <a:gd name="T88" fmla="*/ 138 w 241"/>
                <a:gd name="T89" fmla="*/ 195 h 108"/>
                <a:gd name="T90" fmla="*/ 115 w 241"/>
                <a:gd name="T91" fmla="*/ 195 h 108"/>
                <a:gd name="T92" fmla="*/ 90 w 241"/>
                <a:gd name="T93" fmla="*/ 195 h 108"/>
                <a:gd name="T94" fmla="*/ 68 w 241"/>
                <a:gd name="T95" fmla="*/ 191 h 108"/>
                <a:gd name="T96" fmla="*/ 47 w 241"/>
                <a:gd name="T97" fmla="*/ 184 h 108"/>
                <a:gd name="T98" fmla="*/ 27 w 241"/>
                <a:gd name="T99" fmla="*/ 177 h 108"/>
                <a:gd name="T100" fmla="*/ 11 w 241"/>
                <a:gd name="T101" fmla="*/ 164 h 108"/>
                <a:gd name="T102" fmla="*/ 4 w 241"/>
                <a:gd name="T103" fmla="*/ 148 h 108"/>
                <a:gd name="T104" fmla="*/ 0 w 241"/>
                <a:gd name="T105" fmla="*/ 128 h 108"/>
                <a:gd name="T106" fmla="*/ 4 w 241"/>
                <a:gd name="T107" fmla="*/ 110 h 108"/>
                <a:gd name="T108" fmla="*/ 9 w 241"/>
                <a:gd name="T109" fmla="*/ 94 h 108"/>
                <a:gd name="T110" fmla="*/ 22 w 241"/>
                <a:gd name="T111" fmla="*/ 79 h 108"/>
                <a:gd name="T112" fmla="*/ 36 w 241"/>
                <a:gd name="T113" fmla="*/ 69 h 108"/>
                <a:gd name="T114" fmla="*/ 52 w 241"/>
                <a:gd name="T115" fmla="*/ 61 h 108"/>
                <a:gd name="T116" fmla="*/ 68 w 241"/>
                <a:gd name="T117" fmla="*/ 56 h 108"/>
                <a:gd name="T118" fmla="*/ 84 w 241"/>
                <a:gd name="T119" fmla="*/ 51 h 108"/>
                <a:gd name="T120" fmla="*/ 104 w 241"/>
                <a:gd name="T121" fmla="*/ 47 h 108"/>
                <a:gd name="T122" fmla="*/ 115 w 241"/>
                <a:gd name="T123" fmla="*/ 47 h 1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1" h="108">
                  <a:moveTo>
                    <a:pt x="64" y="26"/>
                  </a:moveTo>
                  <a:lnTo>
                    <a:pt x="73" y="36"/>
                  </a:lnTo>
                  <a:lnTo>
                    <a:pt x="73" y="37"/>
                  </a:lnTo>
                  <a:lnTo>
                    <a:pt x="71" y="40"/>
                  </a:lnTo>
                  <a:lnTo>
                    <a:pt x="70" y="41"/>
                  </a:lnTo>
                  <a:lnTo>
                    <a:pt x="70" y="44"/>
                  </a:lnTo>
                  <a:lnTo>
                    <a:pt x="68" y="47"/>
                  </a:lnTo>
                  <a:lnTo>
                    <a:pt x="68" y="51"/>
                  </a:lnTo>
                  <a:lnTo>
                    <a:pt x="68" y="54"/>
                  </a:lnTo>
                  <a:lnTo>
                    <a:pt x="68" y="57"/>
                  </a:lnTo>
                  <a:lnTo>
                    <a:pt x="70" y="61"/>
                  </a:lnTo>
                  <a:lnTo>
                    <a:pt x="70" y="64"/>
                  </a:lnTo>
                  <a:lnTo>
                    <a:pt x="73" y="67"/>
                  </a:lnTo>
                  <a:lnTo>
                    <a:pt x="76" y="69"/>
                  </a:lnTo>
                  <a:lnTo>
                    <a:pt x="79" y="72"/>
                  </a:lnTo>
                  <a:lnTo>
                    <a:pt x="83" y="75"/>
                  </a:lnTo>
                  <a:lnTo>
                    <a:pt x="86" y="75"/>
                  </a:lnTo>
                  <a:lnTo>
                    <a:pt x="89" y="77"/>
                  </a:lnTo>
                  <a:lnTo>
                    <a:pt x="92" y="77"/>
                  </a:lnTo>
                  <a:lnTo>
                    <a:pt x="95" y="78"/>
                  </a:lnTo>
                  <a:lnTo>
                    <a:pt x="98" y="78"/>
                  </a:lnTo>
                  <a:lnTo>
                    <a:pt x="101" y="78"/>
                  </a:lnTo>
                  <a:lnTo>
                    <a:pt x="106" y="78"/>
                  </a:lnTo>
                  <a:lnTo>
                    <a:pt x="109" y="79"/>
                  </a:lnTo>
                  <a:lnTo>
                    <a:pt x="112" y="78"/>
                  </a:lnTo>
                  <a:lnTo>
                    <a:pt x="116" y="78"/>
                  </a:lnTo>
                  <a:lnTo>
                    <a:pt x="119" y="78"/>
                  </a:lnTo>
                  <a:lnTo>
                    <a:pt x="124" y="77"/>
                  </a:lnTo>
                  <a:lnTo>
                    <a:pt x="127" y="77"/>
                  </a:lnTo>
                  <a:lnTo>
                    <a:pt x="130" y="75"/>
                  </a:lnTo>
                  <a:lnTo>
                    <a:pt x="134" y="74"/>
                  </a:lnTo>
                  <a:lnTo>
                    <a:pt x="137" y="74"/>
                  </a:lnTo>
                  <a:lnTo>
                    <a:pt x="140" y="72"/>
                  </a:lnTo>
                  <a:lnTo>
                    <a:pt x="145" y="71"/>
                  </a:lnTo>
                  <a:lnTo>
                    <a:pt x="148" y="69"/>
                  </a:lnTo>
                  <a:lnTo>
                    <a:pt x="151" y="68"/>
                  </a:lnTo>
                  <a:lnTo>
                    <a:pt x="153" y="65"/>
                  </a:lnTo>
                  <a:lnTo>
                    <a:pt x="156" y="64"/>
                  </a:lnTo>
                  <a:lnTo>
                    <a:pt x="159" y="62"/>
                  </a:lnTo>
                  <a:lnTo>
                    <a:pt x="160" y="61"/>
                  </a:lnTo>
                  <a:lnTo>
                    <a:pt x="165" y="57"/>
                  </a:lnTo>
                  <a:lnTo>
                    <a:pt x="168" y="52"/>
                  </a:lnTo>
                  <a:lnTo>
                    <a:pt x="168" y="48"/>
                  </a:lnTo>
                  <a:lnTo>
                    <a:pt x="168" y="43"/>
                  </a:lnTo>
                  <a:lnTo>
                    <a:pt x="168" y="40"/>
                  </a:lnTo>
                  <a:lnTo>
                    <a:pt x="166" y="38"/>
                  </a:lnTo>
                  <a:lnTo>
                    <a:pt x="166" y="36"/>
                  </a:lnTo>
                  <a:lnTo>
                    <a:pt x="165" y="33"/>
                  </a:lnTo>
                  <a:lnTo>
                    <a:pt x="163" y="30"/>
                  </a:lnTo>
                  <a:lnTo>
                    <a:pt x="163" y="27"/>
                  </a:lnTo>
                  <a:lnTo>
                    <a:pt x="162" y="23"/>
                  </a:lnTo>
                  <a:lnTo>
                    <a:pt x="160" y="21"/>
                  </a:lnTo>
                  <a:lnTo>
                    <a:pt x="159" y="19"/>
                  </a:lnTo>
                  <a:lnTo>
                    <a:pt x="157" y="19"/>
                  </a:lnTo>
                  <a:lnTo>
                    <a:pt x="154" y="16"/>
                  </a:lnTo>
                  <a:lnTo>
                    <a:pt x="153" y="14"/>
                  </a:lnTo>
                  <a:lnTo>
                    <a:pt x="151" y="13"/>
                  </a:lnTo>
                  <a:lnTo>
                    <a:pt x="154" y="3"/>
                  </a:lnTo>
                  <a:lnTo>
                    <a:pt x="154" y="2"/>
                  </a:lnTo>
                  <a:lnTo>
                    <a:pt x="157" y="2"/>
                  </a:lnTo>
                  <a:lnTo>
                    <a:pt x="159" y="2"/>
                  </a:lnTo>
                  <a:lnTo>
                    <a:pt x="162" y="2"/>
                  </a:lnTo>
                  <a:lnTo>
                    <a:pt x="165" y="2"/>
                  </a:lnTo>
                  <a:lnTo>
                    <a:pt x="168" y="2"/>
                  </a:lnTo>
                  <a:lnTo>
                    <a:pt x="171" y="0"/>
                  </a:lnTo>
                  <a:lnTo>
                    <a:pt x="174" y="0"/>
                  </a:lnTo>
                  <a:lnTo>
                    <a:pt x="177" y="0"/>
                  </a:lnTo>
                  <a:lnTo>
                    <a:pt x="181" y="0"/>
                  </a:lnTo>
                  <a:lnTo>
                    <a:pt x="186" y="0"/>
                  </a:lnTo>
                  <a:lnTo>
                    <a:pt x="189" y="0"/>
                  </a:lnTo>
                  <a:lnTo>
                    <a:pt x="193" y="0"/>
                  </a:lnTo>
                  <a:lnTo>
                    <a:pt x="198" y="2"/>
                  </a:lnTo>
                  <a:lnTo>
                    <a:pt x="202" y="2"/>
                  </a:lnTo>
                  <a:lnTo>
                    <a:pt x="205" y="2"/>
                  </a:lnTo>
                  <a:lnTo>
                    <a:pt x="210" y="2"/>
                  </a:lnTo>
                  <a:lnTo>
                    <a:pt x="214" y="3"/>
                  </a:lnTo>
                  <a:lnTo>
                    <a:pt x="217" y="3"/>
                  </a:lnTo>
                  <a:lnTo>
                    <a:pt x="220" y="4"/>
                  </a:lnTo>
                  <a:lnTo>
                    <a:pt x="225" y="6"/>
                  </a:lnTo>
                  <a:lnTo>
                    <a:pt x="228" y="7"/>
                  </a:lnTo>
                  <a:lnTo>
                    <a:pt x="231" y="9"/>
                  </a:lnTo>
                  <a:lnTo>
                    <a:pt x="234" y="10"/>
                  </a:lnTo>
                  <a:lnTo>
                    <a:pt x="235" y="11"/>
                  </a:lnTo>
                  <a:lnTo>
                    <a:pt x="238" y="14"/>
                  </a:lnTo>
                  <a:lnTo>
                    <a:pt x="240" y="17"/>
                  </a:lnTo>
                  <a:lnTo>
                    <a:pt x="240" y="19"/>
                  </a:lnTo>
                  <a:lnTo>
                    <a:pt x="241" y="21"/>
                  </a:lnTo>
                  <a:lnTo>
                    <a:pt x="241" y="26"/>
                  </a:lnTo>
                  <a:lnTo>
                    <a:pt x="241" y="28"/>
                  </a:lnTo>
                  <a:lnTo>
                    <a:pt x="240" y="31"/>
                  </a:lnTo>
                  <a:lnTo>
                    <a:pt x="240" y="36"/>
                  </a:lnTo>
                  <a:lnTo>
                    <a:pt x="238" y="38"/>
                  </a:lnTo>
                  <a:lnTo>
                    <a:pt x="235" y="41"/>
                  </a:lnTo>
                  <a:lnTo>
                    <a:pt x="232" y="45"/>
                  </a:lnTo>
                  <a:lnTo>
                    <a:pt x="229" y="48"/>
                  </a:lnTo>
                  <a:lnTo>
                    <a:pt x="226" y="52"/>
                  </a:lnTo>
                  <a:lnTo>
                    <a:pt x="222" y="55"/>
                  </a:lnTo>
                  <a:lnTo>
                    <a:pt x="219" y="58"/>
                  </a:lnTo>
                  <a:lnTo>
                    <a:pt x="214" y="61"/>
                  </a:lnTo>
                  <a:lnTo>
                    <a:pt x="210" y="65"/>
                  </a:lnTo>
                  <a:lnTo>
                    <a:pt x="205" y="68"/>
                  </a:lnTo>
                  <a:lnTo>
                    <a:pt x="199" y="72"/>
                  </a:lnTo>
                  <a:lnTo>
                    <a:pt x="195" y="74"/>
                  </a:lnTo>
                  <a:lnTo>
                    <a:pt x="190" y="78"/>
                  </a:lnTo>
                  <a:lnTo>
                    <a:pt x="187" y="79"/>
                  </a:lnTo>
                  <a:lnTo>
                    <a:pt x="184" y="81"/>
                  </a:lnTo>
                  <a:lnTo>
                    <a:pt x="181" y="82"/>
                  </a:lnTo>
                  <a:lnTo>
                    <a:pt x="180" y="84"/>
                  </a:lnTo>
                  <a:lnTo>
                    <a:pt x="177" y="85"/>
                  </a:lnTo>
                  <a:lnTo>
                    <a:pt x="174" y="85"/>
                  </a:lnTo>
                  <a:lnTo>
                    <a:pt x="171" y="86"/>
                  </a:lnTo>
                  <a:lnTo>
                    <a:pt x="169" y="88"/>
                  </a:lnTo>
                  <a:lnTo>
                    <a:pt x="166" y="89"/>
                  </a:lnTo>
                  <a:lnTo>
                    <a:pt x="163" y="91"/>
                  </a:lnTo>
                  <a:lnTo>
                    <a:pt x="160" y="92"/>
                  </a:lnTo>
                  <a:lnTo>
                    <a:pt x="157" y="93"/>
                  </a:lnTo>
                  <a:lnTo>
                    <a:pt x="153" y="95"/>
                  </a:lnTo>
                  <a:lnTo>
                    <a:pt x="148" y="98"/>
                  </a:lnTo>
                  <a:lnTo>
                    <a:pt x="142" y="99"/>
                  </a:lnTo>
                  <a:lnTo>
                    <a:pt x="137" y="101"/>
                  </a:lnTo>
                  <a:lnTo>
                    <a:pt x="133" y="102"/>
                  </a:lnTo>
                  <a:lnTo>
                    <a:pt x="128" y="103"/>
                  </a:lnTo>
                  <a:lnTo>
                    <a:pt x="124" y="103"/>
                  </a:lnTo>
                  <a:lnTo>
                    <a:pt x="119" y="105"/>
                  </a:lnTo>
                  <a:lnTo>
                    <a:pt x="116" y="105"/>
                  </a:lnTo>
                  <a:lnTo>
                    <a:pt x="113" y="106"/>
                  </a:lnTo>
                  <a:lnTo>
                    <a:pt x="109" y="106"/>
                  </a:lnTo>
                  <a:lnTo>
                    <a:pt x="106" y="106"/>
                  </a:lnTo>
                  <a:lnTo>
                    <a:pt x="101" y="106"/>
                  </a:lnTo>
                  <a:lnTo>
                    <a:pt x="98" y="106"/>
                  </a:lnTo>
                  <a:lnTo>
                    <a:pt x="94" y="106"/>
                  </a:lnTo>
                  <a:lnTo>
                    <a:pt x="89" y="106"/>
                  </a:lnTo>
                  <a:lnTo>
                    <a:pt x="85" y="108"/>
                  </a:lnTo>
                  <a:lnTo>
                    <a:pt x="82" y="108"/>
                  </a:lnTo>
                  <a:lnTo>
                    <a:pt x="77" y="108"/>
                  </a:lnTo>
                  <a:lnTo>
                    <a:pt x="73" y="108"/>
                  </a:lnTo>
                  <a:lnTo>
                    <a:pt x="68" y="108"/>
                  </a:lnTo>
                  <a:lnTo>
                    <a:pt x="64" y="108"/>
                  </a:lnTo>
                  <a:lnTo>
                    <a:pt x="59" y="108"/>
                  </a:lnTo>
                  <a:lnTo>
                    <a:pt x="55" y="108"/>
                  </a:lnTo>
                  <a:lnTo>
                    <a:pt x="50" y="108"/>
                  </a:lnTo>
                  <a:lnTo>
                    <a:pt x="46" y="108"/>
                  </a:lnTo>
                  <a:lnTo>
                    <a:pt x="41" y="106"/>
                  </a:lnTo>
                  <a:lnTo>
                    <a:pt x="38" y="106"/>
                  </a:lnTo>
                  <a:lnTo>
                    <a:pt x="34" y="105"/>
                  </a:lnTo>
                  <a:lnTo>
                    <a:pt x="29" y="103"/>
                  </a:lnTo>
                  <a:lnTo>
                    <a:pt x="26" y="102"/>
                  </a:lnTo>
                  <a:lnTo>
                    <a:pt x="21" y="101"/>
                  </a:lnTo>
                  <a:lnTo>
                    <a:pt x="18" y="99"/>
                  </a:lnTo>
                  <a:lnTo>
                    <a:pt x="15" y="98"/>
                  </a:lnTo>
                  <a:lnTo>
                    <a:pt x="12" y="96"/>
                  </a:lnTo>
                  <a:lnTo>
                    <a:pt x="9" y="93"/>
                  </a:lnTo>
                  <a:lnTo>
                    <a:pt x="6" y="91"/>
                  </a:lnTo>
                  <a:lnTo>
                    <a:pt x="5" y="88"/>
                  </a:lnTo>
                  <a:lnTo>
                    <a:pt x="3" y="85"/>
                  </a:lnTo>
                  <a:lnTo>
                    <a:pt x="2" y="82"/>
                  </a:lnTo>
                  <a:lnTo>
                    <a:pt x="0" y="78"/>
                  </a:lnTo>
                  <a:lnTo>
                    <a:pt x="0" y="75"/>
                  </a:lnTo>
                  <a:lnTo>
                    <a:pt x="0" y="71"/>
                  </a:lnTo>
                  <a:lnTo>
                    <a:pt x="0" y="67"/>
                  </a:lnTo>
                  <a:lnTo>
                    <a:pt x="0" y="64"/>
                  </a:lnTo>
                  <a:lnTo>
                    <a:pt x="2" y="61"/>
                  </a:lnTo>
                  <a:lnTo>
                    <a:pt x="2" y="57"/>
                  </a:lnTo>
                  <a:lnTo>
                    <a:pt x="3" y="54"/>
                  </a:lnTo>
                  <a:lnTo>
                    <a:pt x="5" y="52"/>
                  </a:lnTo>
                  <a:lnTo>
                    <a:pt x="8" y="50"/>
                  </a:lnTo>
                  <a:lnTo>
                    <a:pt x="9" y="47"/>
                  </a:lnTo>
                  <a:lnTo>
                    <a:pt x="12" y="44"/>
                  </a:lnTo>
                  <a:lnTo>
                    <a:pt x="15" y="43"/>
                  </a:lnTo>
                  <a:lnTo>
                    <a:pt x="17" y="40"/>
                  </a:lnTo>
                  <a:lnTo>
                    <a:pt x="20" y="38"/>
                  </a:lnTo>
                  <a:lnTo>
                    <a:pt x="23" y="37"/>
                  </a:lnTo>
                  <a:lnTo>
                    <a:pt x="26" y="36"/>
                  </a:lnTo>
                  <a:lnTo>
                    <a:pt x="29" y="34"/>
                  </a:lnTo>
                  <a:lnTo>
                    <a:pt x="32" y="33"/>
                  </a:lnTo>
                  <a:lnTo>
                    <a:pt x="35" y="31"/>
                  </a:lnTo>
                  <a:lnTo>
                    <a:pt x="38" y="31"/>
                  </a:lnTo>
                  <a:lnTo>
                    <a:pt x="41" y="30"/>
                  </a:lnTo>
                  <a:lnTo>
                    <a:pt x="44" y="28"/>
                  </a:lnTo>
                  <a:lnTo>
                    <a:pt x="47" y="28"/>
                  </a:lnTo>
                  <a:lnTo>
                    <a:pt x="50" y="27"/>
                  </a:lnTo>
                  <a:lnTo>
                    <a:pt x="53" y="27"/>
                  </a:lnTo>
                  <a:lnTo>
                    <a:pt x="58" y="26"/>
                  </a:lnTo>
                  <a:lnTo>
                    <a:pt x="61" y="26"/>
                  </a:lnTo>
                  <a:lnTo>
                    <a:pt x="64" y="26"/>
                  </a:lnTo>
                  <a:close/>
                </a:path>
              </a:pathLst>
            </a:custGeom>
            <a:solidFill>
              <a:srgbClr val="525C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9277" name="Freeform 36"/>
            <p:cNvSpPr>
              <a:spLocks/>
            </p:cNvSpPr>
            <p:nvPr/>
          </p:nvSpPr>
          <p:spPr bwMode="auto">
            <a:xfrm rot="757679">
              <a:off x="1062" y="733"/>
              <a:ext cx="185" cy="688"/>
            </a:xfrm>
            <a:custGeom>
              <a:avLst/>
              <a:gdLst>
                <a:gd name="T0" fmla="*/ 144 w 104"/>
                <a:gd name="T1" fmla="*/ 681 h 380"/>
                <a:gd name="T2" fmla="*/ 0 w 104"/>
                <a:gd name="T3" fmla="*/ 0 h 380"/>
                <a:gd name="T4" fmla="*/ 43 w 104"/>
                <a:gd name="T5" fmla="*/ 4 h 380"/>
                <a:gd name="T6" fmla="*/ 185 w 104"/>
                <a:gd name="T7" fmla="*/ 688 h 380"/>
                <a:gd name="T8" fmla="*/ 144 w 104"/>
                <a:gd name="T9" fmla="*/ 681 h 380"/>
                <a:gd name="T10" fmla="*/ 144 w 104"/>
                <a:gd name="T11" fmla="*/ 681 h 3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 h="380">
                  <a:moveTo>
                    <a:pt x="81" y="376"/>
                  </a:moveTo>
                  <a:lnTo>
                    <a:pt x="0" y="0"/>
                  </a:lnTo>
                  <a:lnTo>
                    <a:pt x="24" y="2"/>
                  </a:lnTo>
                  <a:lnTo>
                    <a:pt x="104" y="380"/>
                  </a:lnTo>
                  <a:lnTo>
                    <a:pt x="81" y="376"/>
                  </a:lnTo>
                  <a:close/>
                </a:path>
              </a:pathLst>
            </a:custGeom>
            <a:solidFill>
              <a:srgbClr val="4047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9278" name="Freeform 37"/>
            <p:cNvSpPr>
              <a:spLocks/>
            </p:cNvSpPr>
            <p:nvPr/>
          </p:nvSpPr>
          <p:spPr bwMode="auto">
            <a:xfrm rot="605194">
              <a:off x="728" y="2200"/>
              <a:ext cx="76" cy="200"/>
            </a:xfrm>
            <a:custGeom>
              <a:avLst/>
              <a:gdLst>
                <a:gd name="T0" fmla="*/ 25 w 42"/>
                <a:gd name="T1" fmla="*/ 9 h 111"/>
                <a:gd name="T2" fmla="*/ 25 w 42"/>
                <a:gd name="T3" fmla="*/ 14 h 111"/>
                <a:gd name="T4" fmla="*/ 27 w 42"/>
                <a:gd name="T5" fmla="*/ 25 h 111"/>
                <a:gd name="T6" fmla="*/ 27 w 42"/>
                <a:gd name="T7" fmla="*/ 32 h 111"/>
                <a:gd name="T8" fmla="*/ 31 w 42"/>
                <a:gd name="T9" fmla="*/ 43 h 111"/>
                <a:gd name="T10" fmla="*/ 33 w 42"/>
                <a:gd name="T11" fmla="*/ 56 h 111"/>
                <a:gd name="T12" fmla="*/ 36 w 42"/>
                <a:gd name="T13" fmla="*/ 70 h 111"/>
                <a:gd name="T14" fmla="*/ 38 w 42"/>
                <a:gd name="T15" fmla="*/ 86 h 111"/>
                <a:gd name="T16" fmla="*/ 42 w 42"/>
                <a:gd name="T17" fmla="*/ 101 h 111"/>
                <a:gd name="T18" fmla="*/ 47 w 42"/>
                <a:gd name="T19" fmla="*/ 117 h 111"/>
                <a:gd name="T20" fmla="*/ 49 w 42"/>
                <a:gd name="T21" fmla="*/ 132 h 111"/>
                <a:gd name="T22" fmla="*/ 54 w 42"/>
                <a:gd name="T23" fmla="*/ 150 h 111"/>
                <a:gd name="T24" fmla="*/ 60 w 42"/>
                <a:gd name="T25" fmla="*/ 164 h 111"/>
                <a:gd name="T26" fmla="*/ 65 w 42"/>
                <a:gd name="T27" fmla="*/ 180 h 111"/>
                <a:gd name="T28" fmla="*/ 74 w 42"/>
                <a:gd name="T29" fmla="*/ 193 h 111"/>
                <a:gd name="T30" fmla="*/ 49 w 42"/>
                <a:gd name="T31" fmla="*/ 200 h 111"/>
                <a:gd name="T32" fmla="*/ 47 w 42"/>
                <a:gd name="T33" fmla="*/ 198 h 111"/>
                <a:gd name="T34" fmla="*/ 42 w 42"/>
                <a:gd name="T35" fmla="*/ 187 h 111"/>
                <a:gd name="T36" fmla="*/ 33 w 42"/>
                <a:gd name="T37" fmla="*/ 173 h 111"/>
                <a:gd name="T38" fmla="*/ 27 w 42"/>
                <a:gd name="T39" fmla="*/ 164 h 111"/>
                <a:gd name="T40" fmla="*/ 25 w 42"/>
                <a:gd name="T41" fmla="*/ 155 h 111"/>
                <a:gd name="T42" fmla="*/ 20 w 42"/>
                <a:gd name="T43" fmla="*/ 142 h 111"/>
                <a:gd name="T44" fmla="*/ 14 w 42"/>
                <a:gd name="T45" fmla="*/ 126 h 111"/>
                <a:gd name="T46" fmla="*/ 9 w 42"/>
                <a:gd name="T47" fmla="*/ 112 h 111"/>
                <a:gd name="T48" fmla="*/ 5 w 42"/>
                <a:gd name="T49" fmla="*/ 95 h 111"/>
                <a:gd name="T50" fmla="*/ 4 w 42"/>
                <a:gd name="T51" fmla="*/ 86 h 111"/>
                <a:gd name="T52" fmla="*/ 0 w 42"/>
                <a:gd name="T53" fmla="*/ 76 h 111"/>
                <a:gd name="T54" fmla="*/ 0 w 42"/>
                <a:gd name="T55" fmla="*/ 68 h 111"/>
                <a:gd name="T56" fmla="*/ 0 w 42"/>
                <a:gd name="T57" fmla="*/ 58 h 111"/>
                <a:gd name="T58" fmla="*/ 0 w 42"/>
                <a:gd name="T59" fmla="*/ 47 h 111"/>
                <a:gd name="T60" fmla="*/ 0 w 42"/>
                <a:gd name="T61" fmla="*/ 38 h 111"/>
                <a:gd name="T62" fmla="*/ 0 w 42"/>
                <a:gd name="T63" fmla="*/ 25 h 111"/>
                <a:gd name="T64" fmla="*/ 0 w 42"/>
                <a:gd name="T65" fmla="*/ 14 h 111"/>
                <a:gd name="T66" fmla="*/ 25 w 42"/>
                <a:gd name="T67" fmla="*/ 9 h 1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 h="111">
                  <a:moveTo>
                    <a:pt x="14" y="5"/>
                  </a:moveTo>
                  <a:lnTo>
                    <a:pt x="14" y="5"/>
                  </a:lnTo>
                  <a:lnTo>
                    <a:pt x="14" y="8"/>
                  </a:lnTo>
                  <a:lnTo>
                    <a:pt x="14" y="11"/>
                  </a:lnTo>
                  <a:lnTo>
                    <a:pt x="15" y="14"/>
                  </a:lnTo>
                  <a:lnTo>
                    <a:pt x="15" y="16"/>
                  </a:lnTo>
                  <a:lnTo>
                    <a:pt x="15" y="18"/>
                  </a:lnTo>
                  <a:lnTo>
                    <a:pt x="17" y="21"/>
                  </a:lnTo>
                  <a:lnTo>
                    <a:pt x="17" y="24"/>
                  </a:lnTo>
                  <a:lnTo>
                    <a:pt x="17" y="28"/>
                  </a:lnTo>
                  <a:lnTo>
                    <a:pt x="18" y="31"/>
                  </a:lnTo>
                  <a:lnTo>
                    <a:pt x="18" y="35"/>
                  </a:lnTo>
                  <a:lnTo>
                    <a:pt x="20" y="39"/>
                  </a:lnTo>
                  <a:lnTo>
                    <a:pt x="20" y="43"/>
                  </a:lnTo>
                  <a:lnTo>
                    <a:pt x="21" y="48"/>
                  </a:lnTo>
                  <a:lnTo>
                    <a:pt x="21" y="52"/>
                  </a:lnTo>
                  <a:lnTo>
                    <a:pt x="23" y="56"/>
                  </a:lnTo>
                  <a:lnTo>
                    <a:pt x="24" y="60"/>
                  </a:lnTo>
                  <a:lnTo>
                    <a:pt x="26" y="65"/>
                  </a:lnTo>
                  <a:lnTo>
                    <a:pt x="26" y="70"/>
                  </a:lnTo>
                  <a:lnTo>
                    <a:pt x="27" y="73"/>
                  </a:lnTo>
                  <a:lnTo>
                    <a:pt x="29" y="79"/>
                  </a:lnTo>
                  <a:lnTo>
                    <a:pt x="30" y="83"/>
                  </a:lnTo>
                  <a:lnTo>
                    <a:pt x="32" y="87"/>
                  </a:lnTo>
                  <a:lnTo>
                    <a:pt x="33" y="91"/>
                  </a:lnTo>
                  <a:lnTo>
                    <a:pt x="35" y="96"/>
                  </a:lnTo>
                  <a:lnTo>
                    <a:pt x="36" y="100"/>
                  </a:lnTo>
                  <a:lnTo>
                    <a:pt x="38" y="104"/>
                  </a:lnTo>
                  <a:lnTo>
                    <a:pt x="41" y="107"/>
                  </a:lnTo>
                  <a:lnTo>
                    <a:pt x="42" y="111"/>
                  </a:lnTo>
                  <a:lnTo>
                    <a:pt x="27" y="111"/>
                  </a:lnTo>
                  <a:lnTo>
                    <a:pt x="26" y="110"/>
                  </a:lnTo>
                  <a:lnTo>
                    <a:pt x="24" y="107"/>
                  </a:lnTo>
                  <a:lnTo>
                    <a:pt x="23" y="104"/>
                  </a:lnTo>
                  <a:lnTo>
                    <a:pt x="20" y="100"/>
                  </a:lnTo>
                  <a:lnTo>
                    <a:pt x="18" y="96"/>
                  </a:lnTo>
                  <a:lnTo>
                    <a:pt x="17" y="94"/>
                  </a:lnTo>
                  <a:lnTo>
                    <a:pt x="15" y="91"/>
                  </a:lnTo>
                  <a:lnTo>
                    <a:pt x="14" y="89"/>
                  </a:lnTo>
                  <a:lnTo>
                    <a:pt x="14" y="86"/>
                  </a:lnTo>
                  <a:lnTo>
                    <a:pt x="12" y="81"/>
                  </a:lnTo>
                  <a:lnTo>
                    <a:pt x="11" y="79"/>
                  </a:lnTo>
                  <a:lnTo>
                    <a:pt x="9" y="74"/>
                  </a:lnTo>
                  <a:lnTo>
                    <a:pt x="8" y="70"/>
                  </a:lnTo>
                  <a:lnTo>
                    <a:pt x="6" y="66"/>
                  </a:lnTo>
                  <a:lnTo>
                    <a:pt x="5" y="62"/>
                  </a:lnTo>
                  <a:lnTo>
                    <a:pt x="3" y="57"/>
                  </a:lnTo>
                  <a:lnTo>
                    <a:pt x="3" y="53"/>
                  </a:lnTo>
                  <a:lnTo>
                    <a:pt x="2" y="50"/>
                  </a:lnTo>
                  <a:lnTo>
                    <a:pt x="2" y="48"/>
                  </a:lnTo>
                  <a:lnTo>
                    <a:pt x="0" y="45"/>
                  </a:lnTo>
                  <a:lnTo>
                    <a:pt x="0" y="42"/>
                  </a:lnTo>
                  <a:lnTo>
                    <a:pt x="0" y="40"/>
                  </a:lnTo>
                  <a:lnTo>
                    <a:pt x="0" y="38"/>
                  </a:lnTo>
                  <a:lnTo>
                    <a:pt x="0" y="35"/>
                  </a:lnTo>
                  <a:lnTo>
                    <a:pt x="0" y="32"/>
                  </a:lnTo>
                  <a:lnTo>
                    <a:pt x="0" y="29"/>
                  </a:lnTo>
                  <a:lnTo>
                    <a:pt x="0" y="26"/>
                  </a:lnTo>
                  <a:lnTo>
                    <a:pt x="0" y="24"/>
                  </a:lnTo>
                  <a:lnTo>
                    <a:pt x="0" y="21"/>
                  </a:lnTo>
                  <a:lnTo>
                    <a:pt x="0" y="16"/>
                  </a:lnTo>
                  <a:lnTo>
                    <a:pt x="0" y="14"/>
                  </a:lnTo>
                  <a:lnTo>
                    <a:pt x="0" y="11"/>
                  </a:lnTo>
                  <a:lnTo>
                    <a:pt x="0" y="8"/>
                  </a:lnTo>
                  <a:lnTo>
                    <a:pt x="14" y="0"/>
                  </a:lnTo>
                  <a:lnTo>
                    <a:pt x="14" y="5"/>
                  </a:lnTo>
                  <a:close/>
                </a:path>
              </a:pathLst>
            </a:custGeom>
            <a:solidFill>
              <a:srgbClr val="525C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9279" name="Group 38"/>
            <p:cNvGrpSpPr>
              <a:grpSpLocks/>
            </p:cNvGrpSpPr>
            <p:nvPr/>
          </p:nvGrpSpPr>
          <p:grpSpPr bwMode="auto">
            <a:xfrm>
              <a:off x="672" y="432"/>
              <a:ext cx="3264" cy="3072"/>
              <a:chOff x="672" y="432"/>
              <a:chExt cx="3264" cy="3072"/>
            </a:xfrm>
          </p:grpSpPr>
          <p:grpSp>
            <p:nvGrpSpPr>
              <p:cNvPr id="9282" name="Group 39"/>
              <p:cNvGrpSpPr>
                <a:grpSpLocks/>
              </p:cNvGrpSpPr>
              <p:nvPr/>
            </p:nvGrpSpPr>
            <p:grpSpPr bwMode="auto">
              <a:xfrm>
                <a:off x="672" y="432"/>
                <a:ext cx="3264" cy="3072"/>
                <a:chOff x="720" y="384"/>
                <a:chExt cx="3190" cy="3107"/>
              </a:xfrm>
            </p:grpSpPr>
            <p:grpSp>
              <p:nvGrpSpPr>
                <p:cNvPr id="9284" name="Group 40"/>
                <p:cNvGrpSpPr>
                  <a:grpSpLocks/>
                </p:cNvGrpSpPr>
                <p:nvPr/>
              </p:nvGrpSpPr>
              <p:grpSpPr bwMode="auto">
                <a:xfrm>
                  <a:off x="720" y="528"/>
                  <a:ext cx="3190" cy="2963"/>
                  <a:chOff x="720" y="528"/>
                  <a:chExt cx="3190" cy="2963"/>
                </a:xfrm>
              </p:grpSpPr>
              <p:grpSp>
                <p:nvGrpSpPr>
                  <p:cNvPr id="9286" name="Group 41"/>
                  <p:cNvGrpSpPr>
                    <a:grpSpLocks/>
                  </p:cNvGrpSpPr>
                  <p:nvPr/>
                </p:nvGrpSpPr>
                <p:grpSpPr bwMode="auto">
                  <a:xfrm>
                    <a:off x="720" y="528"/>
                    <a:ext cx="3190" cy="2963"/>
                    <a:chOff x="720" y="528"/>
                    <a:chExt cx="3190" cy="2963"/>
                  </a:xfrm>
                </p:grpSpPr>
                <p:grpSp>
                  <p:nvGrpSpPr>
                    <p:cNvPr id="9288" name="Group 42"/>
                    <p:cNvGrpSpPr>
                      <a:grpSpLocks/>
                    </p:cNvGrpSpPr>
                    <p:nvPr/>
                  </p:nvGrpSpPr>
                  <p:grpSpPr bwMode="auto">
                    <a:xfrm>
                      <a:off x="720" y="528"/>
                      <a:ext cx="3190" cy="2963"/>
                      <a:chOff x="672" y="601"/>
                      <a:chExt cx="3190" cy="2963"/>
                    </a:xfrm>
                  </p:grpSpPr>
                  <p:grpSp>
                    <p:nvGrpSpPr>
                      <p:cNvPr id="9290" name="Group 43"/>
                      <p:cNvGrpSpPr>
                        <a:grpSpLocks/>
                      </p:cNvGrpSpPr>
                      <p:nvPr/>
                    </p:nvGrpSpPr>
                    <p:grpSpPr bwMode="auto">
                      <a:xfrm rot="-1269552">
                        <a:off x="672" y="2304"/>
                        <a:ext cx="1920" cy="1104"/>
                        <a:chOff x="1759" y="3024"/>
                        <a:chExt cx="1920" cy="1104"/>
                      </a:xfrm>
                    </p:grpSpPr>
                    <p:sp>
                      <p:nvSpPr>
                        <p:cNvPr id="9301" name="Rectangle 44"/>
                        <p:cNvSpPr>
                          <a:spLocks noChangeArrowheads="1"/>
                        </p:cNvSpPr>
                        <p:nvPr/>
                      </p:nvSpPr>
                      <p:spPr bwMode="auto">
                        <a:xfrm rot="2700000" flipV="1">
                          <a:off x="1759" y="3693"/>
                          <a:ext cx="66" cy="67"/>
                        </a:xfrm>
                        <a:prstGeom prst="rect">
                          <a:avLst/>
                        </a:prstGeom>
                        <a:solidFill>
                          <a:schemeClr val="bg2"/>
                        </a:solidFill>
                        <a:ln w="9525">
                          <a:miter lim="800000"/>
                          <a:headEnd/>
                          <a:tailEnd/>
                        </a:ln>
                        <a:effectLst/>
                        <a:scene3d>
                          <a:camera prst="legacyPerspectiveFront">
                            <a:rot lat="18000000" lon="0" rev="0"/>
                          </a:camera>
                          <a:lightRig rig="legacyFlat4" dir="b"/>
                        </a:scene3d>
                        <a:sp3d extrusionH="49200" prstMaterial="legacyMatte">
                          <a:bevelT w="13500" h="13500" prst="angle"/>
                          <a:bevelB w="13500" h="13500" prst="angle"/>
                          <a:extrusionClr>
                            <a:schemeClr val="bg2"/>
                          </a:extrusionClr>
                          <a:contourClr>
                            <a:schemeClr val="bg2"/>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sp>
                      <p:nvSpPr>
                        <p:cNvPr id="9302" name="Rectangle 45"/>
                        <p:cNvSpPr>
                          <a:spLocks noChangeArrowheads="1"/>
                        </p:cNvSpPr>
                        <p:nvPr/>
                      </p:nvSpPr>
                      <p:spPr bwMode="auto">
                        <a:xfrm rot="2700000" flipV="1">
                          <a:off x="3612" y="3486"/>
                          <a:ext cx="67" cy="66"/>
                        </a:xfrm>
                        <a:prstGeom prst="rect">
                          <a:avLst/>
                        </a:prstGeom>
                        <a:solidFill>
                          <a:schemeClr val="bg2"/>
                        </a:solidFill>
                        <a:ln w="9525">
                          <a:miter lim="800000"/>
                          <a:headEnd/>
                          <a:tailEnd/>
                        </a:ln>
                        <a:effectLst/>
                        <a:scene3d>
                          <a:camera prst="legacyPerspectiveFront">
                            <a:rot lat="18000000" lon="0" rev="0"/>
                          </a:camera>
                          <a:lightRig rig="legacyFlat4" dir="b"/>
                        </a:scene3d>
                        <a:sp3d extrusionH="49200" prstMaterial="legacyMatte">
                          <a:bevelT w="13500" h="13500" prst="angle"/>
                          <a:bevelB w="13500" h="13500" prst="angle"/>
                          <a:extrusionClr>
                            <a:schemeClr val="bg2"/>
                          </a:extrusionClr>
                          <a:contourClr>
                            <a:schemeClr val="bg2"/>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sp>
                      <p:nvSpPr>
                        <p:cNvPr id="9303" name="Rectangle 46"/>
                        <p:cNvSpPr>
                          <a:spLocks noChangeArrowheads="1"/>
                        </p:cNvSpPr>
                        <p:nvPr/>
                      </p:nvSpPr>
                      <p:spPr bwMode="auto">
                        <a:xfrm rot="2700000" flipV="1">
                          <a:off x="3312" y="4032"/>
                          <a:ext cx="67" cy="68"/>
                        </a:xfrm>
                        <a:prstGeom prst="rect">
                          <a:avLst/>
                        </a:prstGeom>
                        <a:solidFill>
                          <a:schemeClr val="bg2"/>
                        </a:solidFill>
                        <a:ln w="9525">
                          <a:miter lim="800000"/>
                          <a:headEnd/>
                          <a:tailEnd/>
                        </a:ln>
                        <a:effectLst/>
                        <a:scene3d>
                          <a:camera prst="legacyPerspectiveFront">
                            <a:rot lat="18000000" lon="0" rev="0"/>
                          </a:camera>
                          <a:lightRig rig="legacyFlat4" dir="b"/>
                        </a:scene3d>
                        <a:sp3d extrusionH="49200" prstMaterial="legacyMatte">
                          <a:bevelT w="13500" h="13500" prst="angle"/>
                          <a:bevelB w="13500" h="13500" prst="angle"/>
                          <a:extrusionClr>
                            <a:schemeClr val="bg2"/>
                          </a:extrusionClr>
                          <a:contourClr>
                            <a:schemeClr val="bg2"/>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sp>
                      <p:nvSpPr>
                        <p:cNvPr id="9304" name="Rectangle 47"/>
                        <p:cNvSpPr>
                          <a:spLocks noChangeArrowheads="1"/>
                        </p:cNvSpPr>
                        <p:nvPr/>
                      </p:nvSpPr>
                      <p:spPr bwMode="auto">
                        <a:xfrm rot="1320872" flipV="1">
                          <a:off x="1933" y="3024"/>
                          <a:ext cx="1622" cy="1104"/>
                        </a:xfrm>
                        <a:prstGeom prst="rect">
                          <a:avLst/>
                        </a:prstGeom>
                        <a:gradFill rotWithShape="1">
                          <a:gsLst>
                            <a:gs pos="0">
                              <a:srgbClr val="2C2C2C"/>
                            </a:gs>
                            <a:gs pos="100000">
                              <a:srgbClr val="5F5F5F"/>
                            </a:gs>
                          </a:gsLst>
                          <a:lin ang="18900000" scaled="1"/>
                        </a:gradFill>
                        <a:ln w="9525">
                          <a:miter lim="800000"/>
                          <a:headEnd/>
                          <a:tailEnd/>
                        </a:ln>
                        <a:effectLst/>
                        <a:scene3d>
                          <a:camera prst="legacyPerspectiveFront">
                            <a:rot lat="18000000" lon="0" rev="0"/>
                          </a:camera>
                          <a:lightRig rig="legacyFlat4" dir="b"/>
                        </a:scene3d>
                        <a:sp3d extrusionH="23800" prstMaterial="legacyMatte">
                          <a:bevelT w="13500" h="13500" prst="angle"/>
                          <a:bevelB w="13500" h="13500" prst="angle"/>
                          <a:extrusionClr>
                            <a:schemeClr val="bg2"/>
                          </a:extrusionClr>
                          <a:contourClr>
                            <a:srgbClr val="2C2C2C"/>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grpSp>
                  <p:sp>
                    <p:nvSpPr>
                      <p:cNvPr id="9291" name="Freeform 48"/>
                      <p:cNvSpPr>
                        <a:spLocks/>
                      </p:cNvSpPr>
                      <p:nvPr/>
                    </p:nvSpPr>
                    <p:spPr bwMode="auto">
                      <a:xfrm rot="683948">
                        <a:off x="936" y="1404"/>
                        <a:ext cx="423" cy="209"/>
                      </a:xfrm>
                      <a:custGeom>
                        <a:avLst/>
                        <a:gdLst>
                          <a:gd name="T0" fmla="*/ 0 w 235"/>
                          <a:gd name="T1" fmla="*/ 105 h 116"/>
                          <a:gd name="T2" fmla="*/ 11 w 235"/>
                          <a:gd name="T3" fmla="*/ 106 h 116"/>
                          <a:gd name="T4" fmla="*/ 22 w 235"/>
                          <a:gd name="T5" fmla="*/ 112 h 116"/>
                          <a:gd name="T6" fmla="*/ 34 w 235"/>
                          <a:gd name="T7" fmla="*/ 117 h 116"/>
                          <a:gd name="T8" fmla="*/ 49 w 235"/>
                          <a:gd name="T9" fmla="*/ 119 h 116"/>
                          <a:gd name="T10" fmla="*/ 65 w 235"/>
                          <a:gd name="T11" fmla="*/ 123 h 116"/>
                          <a:gd name="T12" fmla="*/ 81 w 235"/>
                          <a:gd name="T13" fmla="*/ 126 h 116"/>
                          <a:gd name="T14" fmla="*/ 97 w 235"/>
                          <a:gd name="T15" fmla="*/ 126 h 116"/>
                          <a:gd name="T16" fmla="*/ 108 w 235"/>
                          <a:gd name="T17" fmla="*/ 126 h 116"/>
                          <a:gd name="T18" fmla="*/ 119 w 235"/>
                          <a:gd name="T19" fmla="*/ 126 h 116"/>
                          <a:gd name="T20" fmla="*/ 130 w 235"/>
                          <a:gd name="T21" fmla="*/ 126 h 116"/>
                          <a:gd name="T22" fmla="*/ 140 w 235"/>
                          <a:gd name="T23" fmla="*/ 126 h 116"/>
                          <a:gd name="T24" fmla="*/ 155 w 235"/>
                          <a:gd name="T25" fmla="*/ 126 h 116"/>
                          <a:gd name="T26" fmla="*/ 167 w 235"/>
                          <a:gd name="T27" fmla="*/ 124 h 116"/>
                          <a:gd name="T28" fmla="*/ 182 w 235"/>
                          <a:gd name="T29" fmla="*/ 123 h 116"/>
                          <a:gd name="T30" fmla="*/ 194 w 235"/>
                          <a:gd name="T31" fmla="*/ 123 h 116"/>
                          <a:gd name="T32" fmla="*/ 209 w 235"/>
                          <a:gd name="T33" fmla="*/ 119 h 116"/>
                          <a:gd name="T34" fmla="*/ 225 w 235"/>
                          <a:gd name="T35" fmla="*/ 114 h 116"/>
                          <a:gd name="T36" fmla="*/ 238 w 235"/>
                          <a:gd name="T37" fmla="*/ 112 h 116"/>
                          <a:gd name="T38" fmla="*/ 254 w 235"/>
                          <a:gd name="T39" fmla="*/ 106 h 116"/>
                          <a:gd name="T40" fmla="*/ 272 w 235"/>
                          <a:gd name="T41" fmla="*/ 105 h 116"/>
                          <a:gd name="T42" fmla="*/ 279 w 235"/>
                          <a:gd name="T43" fmla="*/ 99 h 116"/>
                          <a:gd name="T44" fmla="*/ 290 w 235"/>
                          <a:gd name="T45" fmla="*/ 97 h 116"/>
                          <a:gd name="T46" fmla="*/ 304 w 235"/>
                          <a:gd name="T47" fmla="*/ 88 h 116"/>
                          <a:gd name="T48" fmla="*/ 317 w 235"/>
                          <a:gd name="T49" fmla="*/ 81 h 116"/>
                          <a:gd name="T50" fmla="*/ 328 w 235"/>
                          <a:gd name="T51" fmla="*/ 76 h 116"/>
                          <a:gd name="T52" fmla="*/ 338 w 235"/>
                          <a:gd name="T53" fmla="*/ 68 h 116"/>
                          <a:gd name="T54" fmla="*/ 349 w 235"/>
                          <a:gd name="T55" fmla="*/ 61 h 116"/>
                          <a:gd name="T56" fmla="*/ 360 w 235"/>
                          <a:gd name="T57" fmla="*/ 54 h 116"/>
                          <a:gd name="T58" fmla="*/ 371 w 235"/>
                          <a:gd name="T59" fmla="*/ 45 h 116"/>
                          <a:gd name="T60" fmla="*/ 380 w 235"/>
                          <a:gd name="T61" fmla="*/ 36 h 116"/>
                          <a:gd name="T62" fmla="*/ 391 w 235"/>
                          <a:gd name="T63" fmla="*/ 25 h 116"/>
                          <a:gd name="T64" fmla="*/ 398 w 235"/>
                          <a:gd name="T65" fmla="*/ 14 h 116"/>
                          <a:gd name="T66" fmla="*/ 403 w 235"/>
                          <a:gd name="T67" fmla="*/ 5 h 116"/>
                          <a:gd name="T68" fmla="*/ 423 w 235"/>
                          <a:gd name="T69" fmla="*/ 110 h 116"/>
                          <a:gd name="T70" fmla="*/ 414 w 235"/>
                          <a:gd name="T71" fmla="*/ 114 h 116"/>
                          <a:gd name="T72" fmla="*/ 403 w 235"/>
                          <a:gd name="T73" fmla="*/ 123 h 116"/>
                          <a:gd name="T74" fmla="*/ 392 w 235"/>
                          <a:gd name="T75" fmla="*/ 130 h 116"/>
                          <a:gd name="T76" fmla="*/ 374 w 235"/>
                          <a:gd name="T77" fmla="*/ 141 h 116"/>
                          <a:gd name="T78" fmla="*/ 365 w 235"/>
                          <a:gd name="T79" fmla="*/ 144 h 116"/>
                          <a:gd name="T80" fmla="*/ 355 w 235"/>
                          <a:gd name="T81" fmla="*/ 150 h 116"/>
                          <a:gd name="T82" fmla="*/ 344 w 235"/>
                          <a:gd name="T83" fmla="*/ 155 h 116"/>
                          <a:gd name="T84" fmla="*/ 333 w 235"/>
                          <a:gd name="T85" fmla="*/ 162 h 116"/>
                          <a:gd name="T86" fmla="*/ 320 w 235"/>
                          <a:gd name="T87" fmla="*/ 166 h 116"/>
                          <a:gd name="T88" fmla="*/ 310 w 235"/>
                          <a:gd name="T89" fmla="*/ 173 h 116"/>
                          <a:gd name="T90" fmla="*/ 295 w 235"/>
                          <a:gd name="T91" fmla="*/ 178 h 116"/>
                          <a:gd name="T92" fmla="*/ 279 w 235"/>
                          <a:gd name="T93" fmla="*/ 184 h 116"/>
                          <a:gd name="T94" fmla="*/ 265 w 235"/>
                          <a:gd name="T95" fmla="*/ 186 h 116"/>
                          <a:gd name="T96" fmla="*/ 252 w 235"/>
                          <a:gd name="T97" fmla="*/ 191 h 116"/>
                          <a:gd name="T98" fmla="*/ 236 w 235"/>
                          <a:gd name="T99" fmla="*/ 196 h 116"/>
                          <a:gd name="T100" fmla="*/ 220 w 235"/>
                          <a:gd name="T101" fmla="*/ 198 h 116"/>
                          <a:gd name="T102" fmla="*/ 203 w 235"/>
                          <a:gd name="T103" fmla="*/ 204 h 116"/>
                          <a:gd name="T104" fmla="*/ 187 w 235"/>
                          <a:gd name="T105" fmla="*/ 205 h 116"/>
                          <a:gd name="T106" fmla="*/ 167 w 235"/>
                          <a:gd name="T107" fmla="*/ 205 h 116"/>
                          <a:gd name="T108" fmla="*/ 149 w 235"/>
                          <a:gd name="T109" fmla="*/ 209 h 116"/>
                          <a:gd name="T110" fmla="*/ 133 w 235"/>
                          <a:gd name="T111" fmla="*/ 209 h 116"/>
                          <a:gd name="T112" fmla="*/ 113 w 235"/>
                          <a:gd name="T113" fmla="*/ 209 h 116"/>
                          <a:gd name="T114" fmla="*/ 95 w 235"/>
                          <a:gd name="T115" fmla="*/ 205 h 116"/>
                          <a:gd name="T116" fmla="*/ 76 w 235"/>
                          <a:gd name="T117" fmla="*/ 205 h 116"/>
                          <a:gd name="T118" fmla="*/ 58 w 235"/>
                          <a:gd name="T119" fmla="*/ 204 h 116"/>
                          <a:gd name="T120" fmla="*/ 38 w 235"/>
                          <a:gd name="T121" fmla="*/ 198 h 116"/>
                          <a:gd name="T122" fmla="*/ 0 w 235"/>
                          <a:gd name="T123" fmla="*/ 105 h 11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5" h="116">
                            <a:moveTo>
                              <a:pt x="0" y="58"/>
                            </a:moveTo>
                            <a:lnTo>
                              <a:pt x="0" y="58"/>
                            </a:lnTo>
                            <a:lnTo>
                              <a:pt x="3" y="59"/>
                            </a:lnTo>
                            <a:lnTo>
                              <a:pt x="6" y="59"/>
                            </a:lnTo>
                            <a:lnTo>
                              <a:pt x="10" y="62"/>
                            </a:lnTo>
                            <a:lnTo>
                              <a:pt x="12" y="62"/>
                            </a:lnTo>
                            <a:lnTo>
                              <a:pt x="16" y="63"/>
                            </a:lnTo>
                            <a:lnTo>
                              <a:pt x="19" y="65"/>
                            </a:lnTo>
                            <a:lnTo>
                              <a:pt x="22" y="65"/>
                            </a:lnTo>
                            <a:lnTo>
                              <a:pt x="27" y="66"/>
                            </a:lnTo>
                            <a:lnTo>
                              <a:pt x="32" y="68"/>
                            </a:lnTo>
                            <a:lnTo>
                              <a:pt x="36" y="68"/>
                            </a:lnTo>
                            <a:lnTo>
                              <a:pt x="41" y="69"/>
                            </a:lnTo>
                            <a:lnTo>
                              <a:pt x="45" y="70"/>
                            </a:lnTo>
                            <a:lnTo>
                              <a:pt x="51" y="70"/>
                            </a:lnTo>
                            <a:lnTo>
                              <a:pt x="54" y="70"/>
                            </a:lnTo>
                            <a:lnTo>
                              <a:pt x="57" y="70"/>
                            </a:lnTo>
                            <a:lnTo>
                              <a:pt x="60" y="70"/>
                            </a:lnTo>
                            <a:lnTo>
                              <a:pt x="63" y="70"/>
                            </a:lnTo>
                            <a:lnTo>
                              <a:pt x="66" y="70"/>
                            </a:lnTo>
                            <a:lnTo>
                              <a:pt x="69" y="70"/>
                            </a:lnTo>
                            <a:lnTo>
                              <a:pt x="72" y="70"/>
                            </a:lnTo>
                            <a:lnTo>
                              <a:pt x="75" y="70"/>
                            </a:lnTo>
                            <a:lnTo>
                              <a:pt x="78" y="70"/>
                            </a:lnTo>
                            <a:lnTo>
                              <a:pt x="83" y="70"/>
                            </a:lnTo>
                            <a:lnTo>
                              <a:pt x="86" y="70"/>
                            </a:lnTo>
                            <a:lnTo>
                              <a:pt x="90" y="70"/>
                            </a:lnTo>
                            <a:lnTo>
                              <a:pt x="93" y="69"/>
                            </a:lnTo>
                            <a:lnTo>
                              <a:pt x="96" y="69"/>
                            </a:lnTo>
                            <a:lnTo>
                              <a:pt x="101" y="68"/>
                            </a:lnTo>
                            <a:lnTo>
                              <a:pt x="104" y="68"/>
                            </a:lnTo>
                            <a:lnTo>
                              <a:pt x="108" y="68"/>
                            </a:lnTo>
                            <a:lnTo>
                              <a:pt x="111" y="66"/>
                            </a:lnTo>
                            <a:lnTo>
                              <a:pt x="116" y="66"/>
                            </a:lnTo>
                            <a:lnTo>
                              <a:pt x="120" y="65"/>
                            </a:lnTo>
                            <a:lnTo>
                              <a:pt x="125" y="63"/>
                            </a:lnTo>
                            <a:lnTo>
                              <a:pt x="129" y="63"/>
                            </a:lnTo>
                            <a:lnTo>
                              <a:pt x="132" y="62"/>
                            </a:lnTo>
                            <a:lnTo>
                              <a:pt x="137" y="61"/>
                            </a:lnTo>
                            <a:lnTo>
                              <a:pt x="141" y="59"/>
                            </a:lnTo>
                            <a:lnTo>
                              <a:pt x="146" y="59"/>
                            </a:lnTo>
                            <a:lnTo>
                              <a:pt x="151" y="58"/>
                            </a:lnTo>
                            <a:lnTo>
                              <a:pt x="155" y="56"/>
                            </a:lnTo>
                            <a:lnTo>
                              <a:pt x="155" y="55"/>
                            </a:lnTo>
                            <a:lnTo>
                              <a:pt x="158" y="55"/>
                            </a:lnTo>
                            <a:lnTo>
                              <a:pt x="161" y="54"/>
                            </a:lnTo>
                            <a:lnTo>
                              <a:pt x="164" y="52"/>
                            </a:lnTo>
                            <a:lnTo>
                              <a:pt x="169" y="49"/>
                            </a:lnTo>
                            <a:lnTo>
                              <a:pt x="173" y="46"/>
                            </a:lnTo>
                            <a:lnTo>
                              <a:pt x="176" y="45"/>
                            </a:lnTo>
                            <a:lnTo>
                              <a:pt x="179" y="44"/>
                            </a:lnTo>
                            <a:lnTo>
                              <a:pt x="182" y="42"/>
                            </a:lnTo>
                            <a:lnTo>
                              <a:pt x="185" y="41"/>
                            </a:lnTo>
                            <a:lnTo>
                              <a:pt x="188" y="38"/>
                            </a:lnTo>
                            <a:lnTo>
                              <a:pt x="191" y="37"/>
                            </a:lnTo>
                            <a:lnTo>
                              <a:pt x="194" y="34"/>
                            </a:lnTo>
                            <a:lnTo>
                              <a:pt x="197" y="32"/>
                            </a:lnTo>
                            <a:lnTo>
                              <a:pt x="200" y="30"/>
                            </a:lnTo>
                            <a:lnTo>
                              <a:pt x="203" y="27"/>
                            </a:lnTo>
                            <a:lnTo>
                              <a:pt x="206" y="25"/>
                            </a:lnTo>
                            <a:lnTo>
                              <a:pt x="209" y="22"/>
                            </a:lnTo>
                            <a:lnTo>
                              <a:pt x="211" y="20"/>
                            </a:lnTo>
                            <a:lnTo>
                              <a:pt x="214" y="17"/>
                            </a:lnTo>
                            <a:lnTo>
                              <a:pt x="217" y="14"/>
                            </a:lnTo>
                            <a:lnTo>
                              <a:pt x="220" y="11"/>
                            </a:lnTo>
                            <a:lnTo>
                              <a:pt x="221" y="8"/>
                            </a:lnTo>
                            <a:lnTo>
                              <a:pt x="223" y="5"/>
                            </a:lnTo>
                            <a:lnTo>
                              <a:pt x="224" y="3"/>
                            </a:lnTo>
                            <a:lnTo>
                              <a:pt x="227" y="0"/>
                            </a:lnTo>
                            <a:lnTo>
                              <a:pt x="235" y="61"/>
                            </a:lnTo>
                            <a:lnTo>
                              <a:pt x="233" y="62"/>
                            </a:lnTo>
                            <a:lnTo>
                              <a:pt x="230" y="63"/>
                            </a:lnTo>
                            <a:lnTo>
                              <a:pt x="227" y="65"/>
                            </a:lnTo>
                            <a:lnTo>
                              <a:pt x="224" y="68"/>
                            </a:lnTo>
                            <a:lnTo>
                              <a:pt x="221" y="70"/>
                            </a:lnTo>
                            <a:lnTo>
                              <a:pt x="218" y="72"/>
                            </a:lnTo>
                            <a:lnTo>
                              <a:pt x="212" y="75"/>
                            </a:lnTo>
                            <a:lnTo>
                              <a:pt x="208" y="78"/>
                            </a:lnTo>
                            <a:lnTo>
                              <a:pt x="205" y="79"/>
                            </a:lnTo>
                            <a:lnTo>
                              <a:pt x="203" y="80"/>
                            </a:lnTo>
                            <a:lnTo>
                              <a:pt x="200" y="82"/>
                            </a:lnTo>
                            <a:lnTo>
                              <a:pt x="197" y="83"/>
                            </a:lnTo>
                            <a:lnTo>
                              <a:pt x="194" y="85"/>
                            </a:lnTo>
                            <a:lnTo>
                              <a:pt x="191" y="86"/>
                            </a:lnTo>
                            <a:lnTo>
                              <a:pt x="188" y="87"/>
                            </a:lnTo>
                            <a:lnTo>
                              <a:pt x="185" y="90"/>
                            </a:lnTo>
                            <a:lnTo>
                              <a:pt x="182" y="92"/>
                            </a:lnTo>
                            <a:lnTo>
                              <a:pt x="178" y="92"/>
                            </a:lnTo>
                            <a:lnTo>
                              <a:pt x="175" y="95"/>
                            </a:lnTo>
                            <a:lnTo>
                              <a:pt x="172" y="96"/>
                            </a:lnTo>
                            <a:lnTo>
                              <a:pt x="167" y="97"/>
                            </a:lnTo>
                            <a:lnTo>
                              <a:pt x="164" y="99"/>
                            </a:lnTo>
                            <a:lnTo>
                              <a:pt x="160" y="100"/>
                            </a:lnTo>
                            <a:lnTo>
                              <a:pt x="155" y="102"/>
                            </a:lnTo>
                            <a:lnTo>
                              <a:pt x="152" y="103"/>
                            </a:lnTo>
                            <a:lnTo>
                              <a:pt x="147" y="103"/>
                            </a:lnTo>
                            <a:lnTo>
                              <a:pt x="143" y="104"/>
                            </a:lnTo>
                            <a:lnTo>
                              <a:pt x="140" y="106"/>
                            </a:lnTo>
                            <a:lnTo>
                              <a:pt x="134" y="107"/>
                            </a:lnTo>
                            <a:lnTo>
                              <a:pt x="131" y="109"/>
                            </a:lnTo>
                            <a:lnTo>
                              <a:pt x="126" y="109"/>
                            </a:lnTo>
                            <a:lnTo>
                              <a:pt x="122" y="110"/>
                            </a:lnTo>
                            <a:lnTo>
                              <a:pt x="117" y="111"/>
                            </a:lnTo>
                            <a:lnTo>
                              <a:pt x="113" y="113"/>
                            </a:lnTo>
                            <a:lnTo>
                              <a:pt x="108" y="113"/>
                            </a:lnTo>
                            <a:lnTo>
                              <a:pt x="104" y="114"/>
                            </a:lnTo>
                            <a:lnTo>
                              <a:pt x="98" y="114"/>
                            </a:lnTo>
                            <a:lnTo>
                              <a:pt x="93" y="114"/>
                            </a:lnTo>
                            <a:lnTo>
                              <a:pt x="87" y="114"/>
                            </a:lnTo>
                            <a:lnTo>
                              <a:pt x="83" y="116"/>
                            </a:lnTo>
                            <a:lnTo>
                              <a:pt x="78" y="116"/>
                            </a:lnTo>
                            <a:lnTo>
                              <a:pt x="74" y="116"/>
                            </a:lnTo>
                            <a:lnTo>
                              <a:pt x="68" y="116"/>
                            </a:lnTo>
                            <a:lnTo>
                              <a:pt x="63" y="116"/>
                            </a:lnTo>
                            <a:lnTo>
                              <a:pt x="57" y="116"/>
                            </a:lnTo>
                            <a:lnTo>
                              <a:pt x="53" y="114"/>
                            </a:lnTo>
                            <a:lnTo>
                              <a:pt x="47" y="114"/>
                            </a:lnTo>
                            <a:lnTo>
                              <a:pt x="42" y="114"/>
                            </a:lnTo>
                            <a:lnTo>
                              <a:pt x="36" y="113"/>
                            </a:lnTo>
                            <a:lnTo>
                              <a:pt x="32" y="113"/>
                            </a:lnTo>
                            <a:lnTo>
                              <a:pt x="25" y="111"/>
                            </a:lnTo>
                            <a:lnTo>
                              <a:pt x="21" y="110"/>
                            </a:lnTo>
                            <a:lnTo>
                              <a:pt x="0" y="5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9292" name="Freeform 49"/>
                      <p:cNvSpPr>
                        <a:spLocks/>
                      </p:cNvSpPr>
                      <p:nvPr/>
                    </p:nvSpPr>
                    <p:spPr bwMode="auto">
                      <a:xfrm rot="757679">
                        <a:off x="1050" y="601"/>
                        <a:ext cx="220" cy="105"/>
                      </a:xfrm>
                      <a:custGeom>
                        <a:avLst/>
                        <a:gdLst>
                          <a:gd name="T0" fmla="*/ 162 w 122"/>
                          <a:gd name="T1" fmla="*/ 13 h 58"/>
                          <a:gd name="T2" fmla="*/ 171 w 122"/>
                          <a:gd name="T3" fmla="*/ 13 h 58"/>
                          <a:gd name="T4" fmla="*/ 184 w 122"/>
                          <a:gd name="T5" fmla="*/ 16 h 58"/>
                          <a:gd name="T6" fmla="*/ 198 w 122"/>
                          <a:gd name="T7" fmla="*/ 20 h 58"/>
                          <a:gd name="T8" fmla="*/ 206 w 122"/>
                          <a:gd name="T9" fmla="*/ 25 h 58"/>
                          <a:gd name="T10" fmla="*/ 215 w 122"/>
                          <a:gd name="T11" fmla="*/ 36 h 58"/>
                          <a:gd name="T12" fmla="*/ 220 w 122"/>
                          <a:gd name="T13" fmla="*/ 47 h 58"/>
                          <a:gd name="T14" fmla="*/ 215 w 122"/>
                          <a:gd name="T15" fmla="*/ 63 h 58"/>
                          <a:gd name="T16" fmla="*/ 209 w 122"/>
                          <a:gd name="T17" fmla="*/ 69 h 58"/>
                          <a:gd name="T18" fmla="*/ 198 w 122"/>
                          <a:gd name="T19" fmla="*/ 78 h 58"/>
                          <a:gd name="T20" fmla="*/ 188 w 122"/>
                          <a:gd name="T21" fmla="*/ 85 h 58"/>
                          <a:gd name="T22" fmla="*/ 173 w 122"/>
                          <a:gd name="T23" fmla="*/ 91 h 58"/>
                          <a:gd name="T24" fmla="*/ 157 w 122"/>
                          <a:gd name="T25" fmla="*/ 94 h 58"/>
                          <a:gd name="T26" fmla="*/ 141 w 122"/>
                          <a:gd name="T27" fmla="*/ 100 h 58"/>
                          <a:gd name="T28" fmla="*/ 124 w 122"/>
                          <a:gd name="T29" fmla="*/ 103 h 58"/>
                          <a:gd name="T30" fmla="*/ 105 w 122"/>
                          <a:gd name="T31" fmla="*/ 105 h 58"/>
                          <a:gd name="T32" fmla="*/ 88 w 122"/>
                          <a:gd name="T33" fmla="*/ 103 h 58"/>
                          <a:gd name="T34" fmla="*/ 70 w 122"/>
                          <a:gd name="T35" fmla="*/ 103 h 58"/>
                          <a:gd name="T36" fmla="*/ 54 w 122"/>
                          <a:gd name="T37" fmla="*/ 100 h 58"/>
                          <a:gd name="T38" fmla="*/ 40 w 122"/>
                          <a:gd name="T39" fmla="*/ 98 h 58"/>
                          <a:gd name="T40" fmla="*/ 27 w 122"/>
                          <a:gd name="T41" fmla="*/ 91 h 58"/>
                          <a:gd name="T42" fmla="*/ 16 w 122"/>
                          <a:gd name="T43" fmla="*/ 85 h 58"/>
                          <a:gd name="T44" fmla="*/ 7 w 122"/>
                          <a:gd name="T45" fmla="*/ 74 h 58"/>
                          <a:gd name="T46" fmla="*/ 2 w 122"/>
                          <a:gd name="T47" fmla="*/ 63 h 58"/>
                          <a:gd name="T48" fmla="*/ 0 w 122"/>
                          <a:gd name="T49" fmla="*/ 54 h 58"/>
                          <a:gd name="T50" fmla="*/ 2 w 122"/>
                          <a:gd name="T51" fmla="*/ 43 h 58"/>
                          <a:gd name="T52" fmla="*/ 11 w 122"/>
                          <a:gd name="T53" fmla="*/ 29 h 58"/>
                          <a:gd name="T54" fmla="*/ 22 w 122"/>
                          <a:gd name="T55" fmla="*/ 16 h 58"/>
                          <a:gd name="T56" fmla="*/ 40 w 122"/>
                          <a:gd name="T57" fmla="*/ 7 h 58"/>
                          <a:gd name="T58" fmla="*/ 56 w 122"/>
                          <a:gd name="T59" fmla="*/ 4 h 58"/>
                          <a:gd name="T60" fmla="*/ 72 w 122"/>
                          <a:gd name="T61" fmla="*/ 0 h 58"/>
                          <a:gd name="T62" fmla="*/ 83 w 122"/>
                          <a:gd name="T63" fmla="*/ 0 h 58"/>
                          <a:gd name="T64" fmla="*/ 88 w 122"/>
                          <a:gd name="T65" fmla="*/ 0 h 58"/>
                          <a:gd name="T66" fmla="*/ 160 w 122"/>
                          <a:gd name="T67" fmla="*/ 13 h 5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22" h="58">
                            <a:moveTo>
                              <a:pt x="89" y="7"/>
                            </a:moveTo>
                            <a:lnTo>
                              <a:pt x="90" y="7"/>
                            </a:lnTo>
                            <a:lnTo>
                              <a:pt x="92" y="7"/>
                            </a:lnTo>
                            <a:lnTo>
                              <a:pt x="95" y="7"/>
                            </a:lnTo>
                            <a:lnTo>
                              <a:pt x="98" y="7"/>
                            </a:lnTo>
                            <a:lnTo>
                              <a:pt x="102" y="9"/>
                            </a:lnTo>
                            <a:lnTo>
                              <a:pt x="105" y="10"/>
                            </a:lnTo>
                            <a:lnTo>
                              <a:pt x="110" y="11"/>
                            </a:lnTo>
                            <a:lnTo>
                              <a:pt x="111" y="13"/>
                            </a:lnTo>
                            <a:lnTo>
                              <a:pt x="114" y="14"/>
                            </a:lnTo>
                            <a:lnTo>
                              <a:pt x="117" y="17"/>
                            </a:lnTo>
                            <a:lnTo>
                              <a:pt x="119" y="20"/>
                            </a:lnTo>
                            <a:lnTo>
                              <a:pt x="120" y="23"/>
                            </a:lnTo>
                            <a:lnTo>
                              <a:pt x="122" y="26"/>
                            </a:lnTo>
                            <a:lnTo>
                              <a:pt x="120" y="30"/>
                            </a:lnTo>
                            <a:lnTo>
                              <a:pt x="119" y="35"/>
                            </a:lnTo>
                            <a:lnTo>
                              <a:pt x="117" y="37"/>
                            </a:lnTo>
                            <a:lnTo>
                              <a:pt x="116" y="38"/>
                            </a:lnTo>
                            <a:lnTo>
                              <a:pt x="113" y="41"/>
                            </a:lnTo>
                            <a:lnTo>
                              <a:pt x="110" y="43"/>
                            </a:lnTo>
                            <a:lnTo>
                              <a:pt x="107" y="44"/>
                            </a:lnTo>
                            <a:lnTo>
                              <a:pt x="104" y="47"/>
                            </a:lnTo>
                            <a:lnTo>
                              <a:pt x="99" y="48"/>
                            </a:lnTo>
                            <a:lnTo>
                              <a:pt x="96" y="50"/>
                            </a:lnTo>
                            <a:lnTo>
                              <a:pt x="92" y="51"/>
                            </a:lnTo>
                            <a:lnTo>
                              <a:pt x="87" y="52"/>
                            </a:lnTo>
                            <a:lnTo>
                              <a:pt x="83" y="54"/>
                            </a:lnTo>
                            <a:lnTo>
                              <a:pt x="78" y="55"/>
                            </a:lnTo>
                            <a:lnTo>
                              <a:pt x="74" y="55"/>
                            </a:lnTo>
                            <a:lnTo>
                              <a:pt x="69" y="57"/>
                            </a:lnTo>
                            <a:lnTo>
                              <a:pt x="63" y="57"/>
                            </a:lnTo>
                            <a:lnTo>
                              <a:pt x="58" y="58"/>
                            </a:lnTo>
                            <a:lnTo>
                              <a:pt x="54" y="57"/>
                            </a:lnTo>
                            <a:lnTo>
                              <a:pt x="49" y="57"/>
                            </a:lnTo>
                            <a:lnTo>
                              <a:pt x="43" y="57"/>
                            </a:lnTo>
                            <a:lnTo>
                              <a:pt x="39" y="57"/>
                            </a:lnTo>
                            <a:lnTo>
                              <a:pt x="34" y="55"/>
                            </a:lnTo>
                            <a:lnTo>
                              <a:pt x="30" y="55"/>
                            </a:lnTo>
                            <a:lnTo>
                              <a:pt x="25" y="54"/>
                            </a:lnTo>
                            <a:lnTo>
                              <a:pt x="22" y="54"/>
                            </a:lnTo>
                            <a:lnTo>
                              <a:pt x="18" y="51"/>
                            </a:lnTo>
                            <a:lnTo>
                              <a:pt x="15" y="50"/>
                            </a:lnTo>
                            <a:lnTo>
                              <a:pt x="12" y="48"/>
                            </a:lnTo>
                            <a:lnTo>
                              <a:pt x="9" y="47"/>
                            </a:lnTo>
                            <a:lnTo>
                              <a:pt x="6" y="44"/>
                            </a:lnTo>
                            <a:lnTo>
                              <a:pt x="4" y="41"/>
                            </a:lnTo>
                            <a:lnTo>
                              <a:pt x="3" y="38"/>
                            </a:lnTo>
                            <a:lnTo>
                              <a:pt x="1" y="35"/>
                            </a:lnTo>
                            <a:lnTo>
                              <a:pt x="0" y="33"/>
                            </a:lnTo>
                            <a:lnTo>
                              <a:pt x="0" y="30"/>
                            </a:lnTo>
                            <a:lnTo>
                              <a:pt x="0" y="27"/>
                            </a:lnTo>
                            <a:lnTo>
                              <a:pt x="1" y="24"/>
                            </a:lnTo>
                            <a:lnTo>
                              <a:pt x="3" y="19"/>
                            </a:lnTo>
                            <a:lnTo>
                              <a:pt x="6" y="16"/>
                            </a:lnTo>
                            <a:lnTo>
                              <a:pt x="7" y="11"/>
                            </a:lnTo>
                            <a:lnTo>
                              <a:pt x="12" y="9"/>
                            </a:lnTo>
                            <a:lnTo>
                              <a:pt x="16" y="6"/>
                            </a:lnTo>
                            <a:lnTo>
                              <a:pt x="22" y="4"/>
                            </a:lnTo>
                            <a:lnTo>
                              <a:pt x="27" y="3"/>
                            </a:lnTo>
                            <a:lnTo>
                              <a:pt x="31" y="2"/>
                            </a:lnTo>
                            <a:lnTo>
                              <a:pt x="36" y="0"/>
                            </a:lnTo>
                            <a:lnTo>
                              <a:pt x="40" y="0"/>
                            </a:lnTo>
                            <a:lnTo>
                              <a:pt x="43" y="0"/>
                            </a:lnTo>
                            <a:lnTo>
                              <a:pt x="46" y="0"/>
                            </a:lnTo>
                            <a:lnTo>
                              <a:pt x="49" y="0"/>
                            </a:lnTo>
                            <a:lnTo>
                              <a:pt x="70" y="0"/>
                            </a:lnTo>
                            <a:lnTo>
                              <a:pt x="89" y="7"/>
                            </a:lnTo>
                            <a:close/>
                          </a:path>
                        </a:pathLst>
                      </a:custGeom>
                      <a:solidFill>
                        <a:srgbClr val="8A99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9293" name="Freeform 50"/>
                      <p:cNvSpPr>
                        <a:spLocks/>
                      </p:cNvSpPr>
                      <p:nvPr/>
                    </p:nvSpPr>
                    <p:spPr bwMode="auto">
                      <a:xfrm rot="829341">
                        <a:off x="1360" y="2216"/>
                        <a:ext cx="578" cy="198"/>
                      </a:xfrm>
                      <a:custGeom>
                        <a:avLst/>
                        <a:gdLst>
                          <a:gd name="T0" fmla="*/ 47 w 321"/>
                          <a:gd name="T1" fmla="*/ 106 h 110"/>
                          <a:gd name="T2" fmla="*/ 555 w 321"/>
                          <a:gd name="T3" fmla="*/ 0 h 110"/>
                          <a:gd name="T4" fmla="*/ 578 w 321"/>
                          <a:gd name="T5" fmla="*/ 25 h 110"/>
                          <a:gd name="T6" fmla="*/ 63 w 321"/>
                          <a:gd name="T7" fmla="*/ 140 h 110"/>
                          <a:gd name="T8" fmla="*/ 61 w 321"/>
                          <a:gd name="T9" fmla="*/ 140 h 110"/>
                          <a:gd name="T10" fmla="*/ 58 w 321"/>
                          <a:gd name="T11" fmla="*/ 142 h 110"/>
                          <a:gd name="T12" fmla="*/ 54 w 321"/>
                          <a:gd name="T13" fmla="*/ 148 h 110"/>
                          <a:gd name="T14" fmla="*/ 54 w 321"/>
                          <a:gd name="T15" fmla="*/ 155 h 110"/>
                          <a:gd name="T16" fmla="*/ 52 w 321"/>
                          <a:gd name="T17" fmla="*/ 162 h 110"/>
                          <a:gd name="T18" fmla="*/ 54 w 321"/>
                          <a:gd name="T19" fmla="*/ 171 h 110"/>
                          <a:gd name="T20" fmla="*/ 58 w 321"/>
                          <a:gd name="T21" fmla="*/ 176 h 110"/>
                          <a:gd name="T22" fmla="*/ 63 w 321"/>
                          <a:gd name="T23" fmla="*/ 180 h 110"/>
                          <a:gd name="T24" fmla="*/ 68 w 321"/>
                          <a:gd name="T25" fmla="*/ 185 h 110"/>
                          <a:gd name="T26" fmla="*/ 77 w 321"/>
                          <a:gd name="T27" fmla="*/ 191 h 110"/>
                          <a:gd name="T28" fmla="*/ 43 w 321"/>
                          <a:gd name="T29" fmla="*/ 198 h 110"/>
                          <a:gd name="T30" fmla="*/ 38 w 321"/>
                          <a:gd name="T31" fmla="*/ 196 h 110"/>
                          <a:gd name="T32" fmla="*/ 32 w 321"/>
                          <a:gd name="T33" fmla="*/ 189 h 110"/>
                          <a:gd name="T34" fmla="*/ 27 w 321"/>
                          <a:gd name="T35" fmla="*/ 184 h 110"/>
                          <a:gd name="T36" fmla="*/ 22 w 321"/>
                          <a:gd name="T37" fmla="*/ 178 h 110"/>
                          <a:gd name="T38" fmla="*/ 16 w 321"/>
                          <a:gd name="T39" fmla="*/ 173 h 110"/>
                          <a:gd name="T40" fmla="*/ 11 w 321"/>
                          <a:gd name="T41" fmla="*/ 167 h 110"/>
                          <a:gd name="T42" fmla="*/ 5 w 321"/>
                          <a:gd name="T43" fmla="*/ 160 h 110"/>
                          <a:gd name="T44" fmla="*/ 4 w 321"/>
                          <a:gd name="T45" fmla="*/ 153 h 110"/>
                          <a:gd name="T46" fmla="*/ 0 w 321"/>
                          <a:gd name="T47" fmla="*/ 148 h 110"/>
                          <a:gd name="T48" fmla="*/ 0 w 321"/>
                          <a:gd name="T49" fmla="*/ 140 h 110"/>
                          <a:gd name="T50" fmla="*/ 0 w 321"/>
                          <a:gd name="T51" fmla="*/ 131 h 110"/>
                          <a:gd name="T52" fmla="*/ 5 w 321"/>
                          <a:gd name="T53" fmla="*/ 128 h 110"/>
                          <a:gd name="T54" fmla="*/ 9 w 321"/>
                          <a:gd name="T55" fmla="*/ 122 h 110"/>
                          <a:gd name="T56" fmla="*/ 11 w 321"/>
                          <a:gd name="T57" fmla="*/ 119 h 110"/>
                          <a:gd name="T58" fmla="*/ 14 w 321"/>
                          <a:gd name="T59" fmla="*/ 117 h 110"/>
                          <a:gd name="T60" fmla="*/ 20 w 321"/>
                          <a:gd name="T61" fmla="*/ 115 h 110"/>
                          <a:gd name="T62" fmla="*/ 47 w 321"/>
                          <a:gd name="T63" fmla="*/ 106 h 110"/>
                          <a:gd name="T64" fmla="*/ 47 w 321"/>
                          <a:gd name="T65" fmla="*/ 106 h 1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21" h="110">
                            <a:moveTo>
                              <a:pt x="26" y="59"/>
                            </a:moveTo>
                            <a:lnTo>
                              <a:pt x="308" y="0"/>
                            </a:lnTo>
                            <a:lnTo>
                              <a:pt x="321" y="14"/>
                            </a:lnTo>
                            <a:lnTo>
                              <a:pt x="35" y="78"/>
                            </a:lnTo>
                            <a:lnTo>
                              <a:pt x="34" y="78"/>
                            </a:lnTo>
                            <a:lnTo>
                              <a:pt x="32" y="79"/>
                            </a:lnTo>
                            <a:lnTo>
                              <a:pt x="30" y="82"/>
                            </a:lnTo>
                            <a:lnTo>
                              <a:pt x="30" y="86"/>
                            </a:lnTo>
                            <a:lnTo>
                              <a:pt x="29" y="90"/>
                            </a:lnTo>
                            <a:lnTo>
                              <a:pt x="30" y="95"/>
                            </a:lnTo>
                            <a:lnTo>
                              <a:pt x="32" y="98"/>
                            </a:lnTo>
                            <a:lnTo>
                              <a:pt x="35" y="100"/>
                            </a:lnTo>
                            <a:lnTo>
                              <a:pt x="38" y="103"/>
                            </a:lnTo>
                            <a:lnTo>
                              <a:pt x="43" y="106"/>
                            </a:lnTo>
                            <a:lnTo>
                              <a:pt x="24" y="110"/>
                            </a:lnTo>
                            <a:lnTo>
                              <a:pt x="21" y="109"/>
                            </a:lnTo>
                            <a:lnTo>
                              <a:pt x="18" y="105"/>
                            </a:lnTo>
                            <a:lnTo>
                              <a:pt x="15" y="102"/>
                            </a:lnTo>
                            <a:lnTo>
                              <a:pt x="12" y="99"/>
                            </a:lnTo>
                            <a:lnTo>
                              <a:pt x="9" y="96"/>
                            </a:lnTo>
                            <a:lnTo>
                              <a:pt x="6" y="93"/>
                            </a:lnTo>
                            <a:lnTo>
                              <a:pt x="3" y="89"/>
                            </a:lnTo>
                            <a:lnTo>
                              <a:pt x="2" y="85"/>
                            </a:lnTo>
                            <a:lnTo>
                              <a:pt x="0" y="82"/>
                            </a:lnTo>
                            <a:lnTo>
                              <a:pt x="0" y="78"/>
                            </a:lnTo>
                            <a:lnTo>
                              <a:pt x="0" y="73"/>
                            </a:lnTo>
                            <a:lnTo>
                              <a:pt x="3" y="71"/>
                            </a:lnTo>
                            <a:lnTo>
                              <a:pt x="5" y="68"/>
                            </a:lnTo>
                            <a:lnTo>
                              <a:pt x="6" y="66"/>
                            </a:lnTo>
                            <a:lnTo>
                              <a:pt x="8" y="65"/>
                            </a:lnTo>
                            <a:lnTo>
                              <a:pt x="11" y="64"/>
                            </a:lnTo>
                            <a:lnTo>
                              <a:pt x="26" y="59"/>
                            </a:lnTo>
                            <a:close/>
                          </a:path>
                        </a:pathLst>
                      </a:custGeom>
                      <a:solidFill>
                        <a:srgbClr val="525C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9294" name="Freeform 51"/>
                      <p:cNvSpPr>
                        <a:spLocks/>
                      </p:cNvSpPr>
                      <p:nvPr/>
                    </p:nvSpPr>
                    <p:spPr bwMode="auto">
                      <a:xfrm rot="650871">
                        <a:off x="964" y="2312"/>
                        <a:ext cx="411" cy="178"/>
                      </a:xfrm>
                      <a:custGeom>
                        <a:avLst/>
                        <a:gdLst>
                          <a:gd name="T0" fmla="*/ 4 w 229"/>
                          <a:gd name="T1" fmla="*/ 116 h 98"/>
                          <a:gd name="T2" fmla="*/ 11 w 229"/>
                          <a:gd name="T3" fmla="*/ 116 h 98"/>
                          <a:gd name="T4" fmla="*/ 22 w 229"/>
                          <a:gd name="T5" fmla="*/ 116 h 98"/>
                          <a:gd name="T6" fmla="*/ 31 w 229"/>
                          <a:gd name="T7" fmla="*/ 116 h 98"/>
                          <a:gd name="T8" fmla="*/ 41 w 229"/>
                          <a:gd name="T9" fmla="*/ 118 h 98"/>
                          <a:gd name="T10" fmla="*/ 48 w 229"/>
                          <a:gd name="T11" fmla="*/ 118 h 98"/>
                          <a:gd name="T12" fmla="*/ 59 w 229"/>
                          <a:gd name="T13" fmla="*/ 118 h 98"/>
                          <a:gd name="T14" fmla="*/ 70 w 229"/>
                          <a:gd name="T15" fmla="*/ 118 h 98"/>
                          <a:gd name="T16" fmla="*/ 84 w 229"/>
                          <a:gd name="T17" fmla="*/ 118 h 98"/>
                          <a:gd name="T18" fmla="*/ 97 w 229"/>
                          <a:gd name="T19" fmla="*/ 116 h 98"/>
                          <a:gd name="T20" fmla="*/ 111 w 229"/>
                          <a:gd name="T21" fmla="*/ 116 h 98"/>
                          <a:gd name="T22" fmla="*/ 124 w 229"/>
                          <a:gd name="T23" fmla="*/ 116 h 98"/>
                          <a:gd name="T24" fmla="*/ 140 w 229"/>
                          <a:gd name="T25" fmla="*/ 116 h 98"/>
                          <a:gd name="T26" fmla="*/ 154 w 229"/>
                          <a:gd name="T27" fmla="*/ 113 h 98"/>
                          <a:gd name="T28" fmla="*/ 167 w 229"/>
                          <a:gd name="T29" fmla="*/ 111 h 98"/>
                          <a:gd name="T30" fmla="*/ 183 w 229"/>
                          <a:gd name="T31" fmla="*/ 107 h 98"/>
                          <a:gd name="T32" fmla="*/ 199 w 229"/>
                          <a:gd name="T33" fmla="*/ 105 h 98"/>
                          <a:gd name="T34" fmla="*/ 215 w 229"/>
                          <a:gd name="T35" fmla="*/ 100 h 98"/>
                          <a:gd name="T36" fmla="*/ 230 w 229"/>
                          <a:gd name="T37" fmla="*/ 98 h 98"/>
                          <a:gd name="T38" fmla="*/ 246 w 229"/>
                          <a:gd name="T39" fmla="*/ 93 h 98"/>
                          <a:gd name="T40" fmla="*/ 266 w 229"/>
                          <a:gd name="T41" fmla="*/ 87 h 98"/>
                          <a:gd name="T42" fmla="*/ 278 w 229"/>
                          <a:gd name="T43" fmla="*/ 82 h 98"/>
                          <a:gd name="T44" fmla="*/ 294 w 229"/>
                          <a:gd name="T45" fmla="*/ 74 h 98"/>
                          <a:gd name="T46" fmla="*/ 309 w 229"/>
                          <a:gd name="T47" fmla="*/ 67 h 98"/>
                          <a:gd name="T48" fmla="*/ 325 w 229"/>
                          <a:gd name="T49" fmla="*/ 60 h 98"/>
                          <a:gd name="T50" fmla="*/ 337 w 229"/>
                          <a:gd name="T51" fmla="*/ 51 h 98"/>
                          <a:gd name="T52" fmla="*/ 352 w 229"/>
                          <a:gd name="T53" fmla="*/ 42 h 98"/>
                          <a:gd name="T54" fmla="*/ 368 w 229"/>
                          <a:gd name="T55" fmla="*/ 31 h 98"/>
                          <a:gd name="T56" fmla="*/ 380 w 229"/>
                          <a:gd name="T57" fmla="*/ 20 h 98"/>
                          <a:gd name="T58" fmla="*/ 411 w 229"/>
                          <a:gd name="T59" fmla="*/ 73 h 98"/>
                          <a:gd name="T60" fmla="*/ 400 w 229"/>
                          <a:gd name="T61" fmla="*/ 80 h 98"/>
                          <a:gd name="T62" fmla="*/ 391 w 229"/>
                          <a:gd name="T63" fmla="*/ 85 h 98"/>
                          <a:gd name="T64" fmla="*/ 379 w 229"/>
                          <a:gd name="T65" fmla="*/ 94 h 98"/>
                          <a:gd name="T66" fmla="*/ 363 w 229"/>
                          <a:gd name="T67" fmla="*/ 105 h 98"/>
                          <a:gd name="T68" fmla="*/ 352 w 229"/>
                          <a:gd name="T69" fmla="*/ 111 h 98"/>
                          <a:gd name="T70" fmla="*/ 343 w 229"/>
                          <a:gd name="T71" fmla="*/ 116 h 98"/>
                          <a:gd name="T72" fmla="*/ 332 w 229"/>
                          <a:gd name="T73" fmla="*/ 124 h 98"/>
                          <a:gd name="T74" fmla="*/ 321 w 229"/>
                          <a:gd name="T75" fmla="*/ 129 h 98"/>
                          <a:gd name="T76" fmla="*/ 309 w 229"/>
                          <a:gd name="T77" fmla="*/ 134 h 98"/>
                          <a:gd name="T78" fmla="*/ 294 w 229"/>
                          <a:gd name="T79" fmla="*/ 142 h 98"/>
                          <a:gd name="T80" fmla="*/ 282 w 229"/>
                          <a:gd name="T81" fmla="*/ 147 h 98"/>
                          <a:gd name="T82" fmla="*/ 267 w 229"/>
                          <a:gd name="T83" fmla="*/ 151 h 98"/>
                          <a:gd name="T84" fmla="*/ 251 w 229"/>
                          <a:gd name="T85" fmla="*/ 156 h 98"/>
                          <a:gd name="T86" fmla="*/ 235 w 229"/>
                          <a:gd name="T87" fmla="*/ 162 h 98"/>
                          <a:gd name="T88" fmla="*/ 219 w 229"/>
                          <a:gd name="T89" fmla="*/ 163 h 98"/>
                          <a:gd name="T90" fmla="*/ 203 w 229"/>
                          <a:gd name="T91" fmla="*/ 169 h 98"/>
                          <a:gd name="T92" fmla="*/ 187 w 229"/>
                          <a:gd name="T93" fmla="*/ 173 h 98"/>
                          <a:gd name="T94" fmla="*/ 167 w 229"/>
                          <a:gd name="T95" fmla="*/ 174 h 98"/>
                          <a:gd name="T96" fmla="*/ 149 w 229"/>
                          <a:gd name="T97" fmla="*/ 174 h 98"/>
                          <a:gd name="T98" fmla="*/ 129 w 229"/>
                          <a:gd name="T99" fmla="*/ 178 h 98"/>
                          <a:gd name="T100" fmla="*/ 111 w 229"/>
                          <a:gd name="T101" fmla="*/ 178 h 98"/>
                          <a:gd name="T102" fmla="*/ 92 w 229"/>
                          <a:gd name="T103" fmla="*/ 178 h 98"/>
                          <a:gd name="T104" fmla="*/ 70 w 229"/>
                          <a:gd name="T105" fmla="*/ 174 h 98"/>
                          <a:gd name="T106" fmla="*/ 48 w 229"/>
                          <a:gd name="T107" fmla="*/ 173 h 98"/>
                          <a:gd name="T108" fmla="*/ 27 w 229"/>
                          <a:gd name="T109" fmla="*/ 167 h 98"/>
                          <a:gd name="T110" fmla="*/ 5 w 229"/>
                          <a:gd name="T111" fmla="*/ 162 h 98"/>
                          <a:gd name="T112" fmla="*/ 0 w 229"/>
                          <a:gd name="T113" fmla="*/ 116 h 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29" h="98">
                            <a:moveTo>
                              <a:pt x="0" y="64"/>
                            </a:moveTo>
                            <a:lnTo>
                              <a:pt x="2" y="64"/>
                            </a:lnTo>
                            <a:lnTo>
                              <a:pt x="3" y="64"/>
                            </a:lnTo>
                            <a:lnTo>
                              <a:pt x="6" y="64"/>
                            </a:lnTo>
                            <a:lnTo>
                              <a:pt x="9" y="64"/>
                            </a:lnTo>
                            <a:lnTo>
                              <a:pt x="12" y="64"/>
                            </a:lnTo>
                            <a:lnTo>
                              <a:pt x="15" y="64"/>
                            </a:lnTo>
                            <a:lnTo>
                              <a:pt x="17" y="64"/>
                            </a:lnTo>
                            <a:lnTo>
                              <a:pt x="20" y="64"/>
                            </a:lnTo>
                            <a:lnTo>
                              <a:pt x="23" y="65"/>
                            </a:lnTo>
                            <a:lnTo>
                              <a:pt x="24" y="65"/>
                            </a:lnTo>
                            <a:lnTo>
                              <a:pt x="27" y="65"/>
                            </a:lnTo>
                            <a:lnTo>
                              <a:pt x="30" y="65"/>
                            </a:lnTo>
                            <a:lnTo>
                              <a:pt x="33" y="65"/>
                            </a:lnTo>
                            <a:lnTo>
                              <a:pt x="36" y="65"/>
                            </a:lnTo>
                            <a:lnTo>
                              <a:pt x="39" y="65"/>
                            </a:lnTo>
                            <a:lnTo>
                              <a:pt x="44" y="65"/>
                            </a:lnTo>
                            <a:lnTo>
                              <a:pt x="47" y="65"/>
                            </a:lnTo>
                            <a:lnTo>
                              <a:pt x="50" y="64"/>
                            </a:lnTo>
                            <a:lnTo>
                              <a:pt x="54" y="64"/>
                            </a:lnTo>
                            <a:lnTo>
                              <a:pt x="57" y="64"/>
                            </a:lnTo>
                            <a:lnTo>
                              <a:pt x="62" y="64"/>
                            </a:lnTo>
                            <a:lnTo>
                              <a:pt x="65" y="64"/>
                            </a:lnTo>
                            <a:lnTo>
                              <a:pt x="69" y="64"/>
                            </a:lnTo>
                            <a:lnTo>
                              <a:pt x="74" y="64"/>
                            </a:lnTo>
                            <a:lnTo>
                              <a:pt x="78" y="64"/>
                            </a:lnTo>
                            <a:lnTo>
                              <a:pt x="81" y="62"/>
                            </a:lnTo>
                            <a:lnTo>
                              <a:pt x="86" y="62"/>
                            </a:lnTo>
                            <a:lnTo>
                              <a:pt x="90" y="61"/>
                            </a:lnTo>
                            <a:lnTo>
                              <a:pt x="93" y="61"/>
                            </a:lnTo>
                            <a:lnTo>
                              <a:pt x="98" y="59"/>
                            </a:lnTo>
                            <a:lnTo>
                              <a:pt x="102" y="59"/>
                            </a:lnTo>
                            <a:lnTo>
                              <a:pt x="107" y="58"/>
                            </a:lnTo>
                            <a:lnTo>
                              <a:pt x="111" y="58"/>
                            </a:lnTo>
                            <a:lnTo>
                              <a:pt x="116" y="57"/>
                            </a:lnTo>
                            <a:lnTo>
                              <a:pt x="120" y="55"/>
                            </a:lnTo>
                            <a:lnTo>
                              <a:pt x="125" y="55"/>
                            </a:lnTo>
                            <a:lnTo>
                              <a:pt x="128" y="54"/>
                            </a:lnTo>
                            <a:lnTo>
                              <a:pt x="133" y="52"/>
                            </a:lnTo>
                            <a:lnTo>
                              <a:pt x="137" y="51"/>
                            </a:lnTo>
                            <a:lnTo>
                              <a:pt x="142" y="49"/>
                            </a:lnTo>
                            <a:lnTo>
                              <a:pt x="148" y="48"/>
                            </a:lnTo>
                            <a:lnTo>
                              <a:pt x="151" y="47"/>
                            </a:lnTo>
                            <a:lnTo>
                              <a:pt x="155" y="45"/>
                            </a:lnTo>
                            <a:lnTo>
                              <a:pt x="160" y="42"/>
                            </a:lnTo>
                            <a:lnTo>
                              <a:pt x="164" y="41"/>
                            </a:lnTo>
                            <a:lnTo>
                              <a:pt x="167" y="38"/>
                            </a:lnTo>
                            <a:lnTo>
                              <a:pt x="172" y="37"/>
                            </a:lnTo>
                            <a:lnTo>
                              <a:pt x="176" y="35"/>
                            </a:lnTo>
                            <a:lnTo>
                              <a:pt x="181" y="33"/>
                            </a:lnTo>
                            <a:lnTo>
                              <a:pt x="184" y="30"/>
                            </a:lnTo>
                            <a:lnTo>
                              <a:pt x="188" y="28"/>
                            </a:lnTo>
                            <a:lnTo>
                              <a:pt x="193" y="25"/>
                            </a:lnTo>
                            <a:lnTo>
                              <a:pt x="196" y="23"/>
                            </a:lnTo>
                            <a:lnTo>
                              <a:pt x="200" y="20"/>
                            </a:lnTo>
                            <a:lnTo>
                              <a:pt x="205" y="17"/>
                            </a:lnTo>
                            <a:lnTo>
                              <a:pt x="208" y="14"/>
                            </a:lnTo>
                            <a:lnTo>
                              <a:pt x="212" y="11"/>
                            </a:lnTo>
                            <a:lnTo>
                              <a:pt x="223" y="0"/>
                            </a:lnTo>
                            <a:lnTo>
                              <a:pt x="229" y="40"/>
                            </a:lnTo>
                            <a:lnTo>
                              <a:pt x="227" y="41"/>
                            </a:lnTo>
                            <a:lnTo>
                              <a:pt x="223" y="44"/>
                            </a:lnTo>
                            <a:lnTo>
                              <a:pt x="220" y="45"/>
                            </a:lnTo>
                            <a:lnTo>
                              <a:pt x="218" y="47"/>
                            </a:lnTo>
                            <a:lnTo>
                              <a:pt x="215" y="49"/>
                            </a:lnTo>
                            <a:lnTo>
                              <a:pt x="211" y="52"/>
                            </a:lnTo>
                            <a:lnTo>
                              <a:pt x="206" y="55"/>
                            </a:lnTo>
                            <a:lnTo>
                              <a:pt x="202" y="58"/>
                            </a:lnTo>
                            <a:lnTo>
                              <a:pt x="199" y="59"/>
                            </a:lnTo>
                            <a:lnTo>
                              <a:pt x="196" y="61"/>
                            </a:lnTo>
                            <a:lnTo>
                              <a:pt x="194" y="62"/>
                            </a:lnTo>
                            <a:lnTo>
                              <a:pt x="191" y="64"/>
                            </a:lnTo>
                            <a:lnTo>
                              <a:pt x="188" y="65"/>
                            </a:lnTo>
                            <a:lnTo>
                              <a:pt x="185" y="68"/>
                            </a:lnTo>
                            <a:lnTo>
                              <a:pt x="182" y="69"/>
                            </a:lnTo>
                            <a:lnTo>
                              <a:pt x="179" y="71"/>
                            </a:lnTo>
                            <a:lnTo>
                              <a:pt x="175" y="72"/>
                            </a:lnTo>
                            <a:lnTo>
                              <a:pt x="172" y="74"/>
                            </a:lnTo>
                            <a:lnTo>
                              <a:pt x="169" y="76"/>
                            </a:lnTo>
                            <a:lnTo>
                              <a:pt x="164" y="78"/>
                            </a:lnTo>
                            <a:lnTo>
                              <a:pt x="160" y="79"/>
                            </a:lnTo>
                            <a:lnTo>
                              <a:pt x="157" y="81"/>
                            </a:lnTo>
                            <a:lnTo>
                              <a:pt x="152" y="82"/>
                            </a:lnTo>
                            <a:lnTo>
                              <a:pt x="149" y="83"/>
                            </a:lnTo>
                            <a:lnTo>
                              <a:pt x="145" y="85"/>
                            </a:lnTo>
                            <a:lnTo>
                              <a:pt x="140" y="86"/>
                            </a:lnTo>
                            <a:lnTo>
                              <a:pt x="136" y="88"/>
                            </a:lnTo>
                            <a:lnTo>
                              <a:pt x="131" y="89"/>
                            </a:lnTo>
                            <a:lnTo>
                              <a:pt x="127" y="89"/>
                            </a:lnTo>
                            <a:lnTo>
                              <a:pt x="122" y="90"/>
                            </a:lnTo>
                            <a:lnTo>
                              <a:pt x="117" y="92"/>
                            </a:lnTo>
                            <a:lnTo>
                              <a:pt x="113" y="93"/>
                            </a:lnTo>
                            <a:lnTo>
                              <a:pt x="108" y="93"/>
                            </a:lnTo>
                            <a:lnTo>
                              <a:pt x="104" y="95"/>
                            </a:lnTo>
                            <a:lnTo>
                              <a:pt x="98" y="95"/>
                            </a:lnTo>
                            <a:lnTo>
                              <a:pt x="93" y="96"/>
                            </a:lnTo>
                            <a:lnTo>
                              <a:pt x="89" y="96"/>
                            </a:lnTo>
                            <a:lnTo>
                              <a:pt x="83" y="96"/>
                            </a:lnTo>
                            <a:lnTo>
                              <a:pt x="78" y="96"/>
                            </a:lnTo>
                            <a:lnTo>
                              <a:pt x="72" y="98"/>
                            </a:lnTo>
                            <a:lnTo>
                              <a:pt x="66" y="98"/>
                            </a:lnTo>
                            <a:lnTo>
                              <a:pt x="62" y="98"/>
                            </a:lnTo>
                            <a:lnTo>
                              <a:pt x="56" y="98"/>
                            </a:lnTo>
                            <a:lnTo>
                              <a:pt x="51" y="98"/>
                            </a:lnTo>
                            <a:lnTo>
                              <a:pt x="45" y="96"/>
                            </a:lnTo>
                            <a:lnTo>
                              <a:pt x="39" y="96"/>
                            </a:lnTo>
                            <a:lnTo>
                              <a:pt x="33" y="95"/>
                            </a:lnTo>
                            <a:lnTo>
                              <a:pt x="27" y="95"/>
                            </a:lnTo>
                            <a:lnTo>
                              <a:pt x="21" y="93"/>
                            </a:lnTo>
                            <a:lnTo>
                              <a:pt x="15" y="92"/>
                            </a:lnTo>
                            <a:lnTo>
                              <a:pt x="9" y="90"/>
                            </a:lnTo>
                            <a:lnTo>
                              <a:pt x="3" y="89"/>
                            </a:lnTo>
                            <a:lnTo>
                              <a:pt x="0" y="64"/>
                            </a:lnTo>
                            <a:close/>
                          </a:path>
                        </a:pathLst>
                      </a:custGeom>
                      <a:solidFill>
                        <a:srgbClr val="2E332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9295" name="Freeform 52"/>
                      <p:cNvSpPr>
                        <a:spLocks/>
                      </p:cNvSpPr>
                      <p:nvPr/>
                    </p:nvSpPr>
                    <p:spPr bwMode="auto">
                      <a:xfrm rot="757679">
                        <a:off x="977" y="2836"/>
                        <a:ext cx="390" cy="149"/>
                      </a:xfrm>
                      <a:custGeom>
                        <a:avLst/>
                        <a:gdLst>
                          <a:gd name="T0" fmla="*/ 79 w 217"/>
                          <a:gd name="T1" fmla="*/ 69 h 82"/>
                          <a:gd name="T2" fmla="*/ 56 w 217"/>
                          <a:gd name="T3" fmla="*/ 80 h 82"/>
                          <a:gd name="T4" fmla="*/ 36 w 217"/>
                          <a:gd name="T5" fmla="*/ 96 h 82"/>
                          <a:gd name="T6" fmla="*/ 32 w 217"/>
                          <a:gd name="T7" fmla="*/ 113 h 82"/>
                          <a:gd name="T8" fmla="*/ 56 w 217"/>
                          <a:gd name="T9" fmla="*/ 127 h 82"/>
                          <a:gd name="T10" fmla="*/ 83 w 217"/>
                          <a:gd name="T11" fmla="*/ 131 h 82"/>
                          <a:gd name="T12" fmla="*/ 110 w 217"/>
                          <a:gd name="T13" fmla="*/ 131 h 82"/>
                          <a:gd name="T14" fmla="*/ 128 w 217"/>
                          <a:gd name="T15" fmla="*/ 129 h 82"/>
                          <a:gd name="T16" fmla="*/ 149 w 217"/>
                          <a:gd name="T17" fmla="*/ 129 h 82"/>
                          <a:gd name="T18" fmla="*/ 171 w 217"/>
                          <a:gd name="T19" fmla="*/ 124 h 82"/>
                          <a:gd name="T20" fmla="*/ 192 w 217"/>
                          <a:gd name="T21" fmla="*/ 118 h 82"/>
                          <a:gd name="T22" fmla="*/ 217 w 217"/>
                          <a:gd name="T23" fmla="*/ 113 h 82"/>
                          <a:gd name="T24" fmla="*/ 239 w 217"/>
                          <a:gd name="T25" fmla="*/ 105 h 82"/>
                          <a:gd name="T26" fmla="*/ 264 w 217"/>
                          <a:gd name="T27" fmla="*/ 96 h 82"/>
                          <a:gd name="T28" fmla="*/ 286 w 217"/>
                          <a:gd name="T29" fmla="*/ 84 h 82"/>
                          <a:gd name="T30" fmla="*/ 309 w 217"/>
                          <a:gd name="T31" fmla="*/ 73 h 82"/>
                          <a:gd name="T32" fmla="*/ 325 w 217"/>
                          <a:gd name="T33" fmla="*/ 56 h 82"/>
                          <a:gd name="T34" fmla="*/ 324 w 217"/>
                          <a:gd name="T35" fmla="*/ 36 h 82"/>
                          <a:gd name="T36" fmla="*/ 297 w 217"/>
                          <a:gd name="T37" fmla="*/ 31 h 82"/>
                          <a:gd name="T38" fmla="*/ 275 w 217"/>
                          <a:gd name="T39" fmla="*/ 31 h 82"/>
                          <a:gd name="T40" fmla="*/ 255 w 217"/>
                          <a:gd name="T41" fmla="*/ 35 h 82"/>
                          <a:gd name="T42" fmla="*/ 223 w 217"/>
                          <a:gd name="T43" fmla="*/ 13 h 82"/>
                          <a:gd name="T44" fmla="*/ 241 w 217"/>
                          <a:gd name="T45" fmla="*/ 9 h 82"/>
                          <a:gd name="T46" fmla="*/ 270 w 217"/>
                          <a:gd name="T47" fmla="*/ 4 h 82"/>
                          <a:gd name="T48" fmla="*/ 302 w 217"/>
                          <a:gd name="T49" fmla="*/ 0 h 82"/>
                          <a:gd name="T50" fmla="*/ 334 w 217"/>
                          <a:gd name="T51" fmla="*/ 0 h 82"/>
                          <a:gd name="T52" fmla="*/ 361 w 217"/>
                          <a:gd name="T53" fmla="*/ 5 h 82"/>
                          <a:gd name="T54" fmla="*/ 383 w 217"/>
                          <a:gd name="T55" fmla="*/ 16 h 82"/>
                          <a:gd name="T56" fmla="*/ 388 w 217"/>
                          <a:gd name="T57" fmla="*/ 36 h 82"/>
                          <a:gd name="T58" fmla="*/ 383 w 217"/>
                          <a:gd name="T59" fmla="*/ 53 h 82"/>
                          <a:gd name="T60" fmla="*/ 358 w 217"/>
                          <a:gd name="T61" fmla="*/ 73 h 82"/>
                          <a:gd name="T62" fmla="*/ 336 w 217"/>
                          <a:gd name="T63" fmla="*/ 87 h 82"/>
                          <a:gd name="T64" fmla="*/ 307 w 217"/>
                          <a:gd name="T65" fmla="*/ 105 h 82"/>
                          <a:gd name="T66" fmla="*/ 277 w 217"/>
                          <a:gd name="T67" fmla="*/ 118 h 82"/>
                          <a:gd name="T68" fmla="*/ 255 w 217"/>
                          <a:gd name="T69" fmla="*/ 127 h 82"/>
                          <a:gd name="T70" fmla="*/ 230 w 217"/>
                          <a:gd name="T71" fmla="*/ 131 h 82"/>
                          <a:gd name="T72" fmla="*/ 207 w 217"/>
                          <a:gd name="T73" fmla="*/ 136 h 82"/>
                          <a:gd name="T74" fmla="*/ 180 w 217"/>
                          <a:gd name="T75" fmla="*/ 142 h 82"/>
                          <a:gd name="T76" fmla="*/ 153 w 217"/>
                          <a:gd name="T77" fmla="*/ 144 h 82"/>
                          <a:gd name="T78" fmla="*/ 131 w 217"/>
                          <a:gd name="T79" fmla="*/ 147 h 82"/>
                          <a:gd name="T80" fmla="*/ 110 w 217"/>
                          <a:gd name="T81" fmla="*/ 147 h 82"/>
                          <a:gd name="T82" fmla="*/ 90 w 217"/>
                          <a:gd name="T83" fmla="*/ 147 h 82"/>
                          <a:gd name="T84" fmla="*/ 68 w 217"/>
                          <a:gd name="T85" fmla="*/ 147 h 82"/>
                          <a:gd name="T86" fmla="*/ 40 w 217"/>
                          <a:gd name="T87" fmla="*/ 142 h 82"/>
                          <a:gd name="T88" fmla="*/ 20 w 217"/>
                          <a:gd name="T89" fmla="*/ 134 h 82"/>
                          <a:gd name="T90" fmla="*/ 0 w 217"/>
                          <a:gd name="T91" fmla="*/ 113 h 82"/>
                          <a:gd name="T92" fmla="*/ 5 w 217"/>
                          <a:gd name="T93" fmla="*/ 91 h 82"/>
                          <a:gd name="T94" fmla="*/ 31 w 217"/>
                          <a:gd name="T95" fmla="*/ 65 h 82"/>
                          <a:gd name="T96" fmla="*/ 58 w 217"/>
                          <a:gd name="T97" fmla="*/ 47 h 82"/>
                          <a:gd name="T98" fmla="*/ 83 w 217"/>
                          <a:gd name="T99" fmla="*/ 35 h 8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7" h="82">
                            <a:moveTo>
                              <a:pt x="47" y="19"/>
                            </a:moveTo>
                            <a:lnTo>
                              <a:pt x="50" y="37"/>
                            </a:lnTo>
                            <a:lnTo>
                              <a:pt x="49" y="37"/>
                            </a:lnTo>
                            <a:lnTo>
                              <a:pt x="44" y="38"/>
                            </a:lnTo>
                            <a:lnTo>
                              <a:pt x="41" y="40"/>
                            </a:lnTo>
                            <a:lnTo>
                              <a:pt x="38" y="41"/>
                            </a:lnTo>
                            <a:lnTo>
                              <a:pt x="34" y="43"/>
                            </a:lnTo>
                            <a:lnTo>
                              <a:pt x="31" y="44"/>
                            </a:lnTo>
                            <a:lnTo>
                              <a:pt x="28" y="46"/>
                            </a:lnTo>
                            <a:lnTo>
                              <a:pt x="25" y="48"/>
                            </a:lnTo>
                            <a:lnTo>
                              <a:pt x="22" y="50"/>
                            </a:lnTo>
                            <a:lnTo>
                              <a:pt x="20" y="53"/>
                            </a:lnTo>
                            <a:lnTo>
                              <a:pt x="18" y="55"/>
                            </a:lnTo>
                            <a:lnTo>
                              <a:pt x="17" y="58"/>
                            </a:lnTo>
                            <a:lnTo>
                              <a:pt x="17" y="61"/>
                            </a:lnTo>
                            <a:lnTo>
                              <a:pt x="18" y="62"/>
                            </a:lnTo>
                            <a:lnTo>
                              <a:pt x="20" y="65"/>
                            </a:lnTo>
                            <a:lnTo>
                              <a:pt x="25" y="68"/>
                            </a:lnTo>
                            <a:lnTo>
                              <a:pt x="28" y="68"/>
                            </a:lnTo>
                            <a:lnTo>
                              <a:pt x="31" y="70"/>
                            </a:lnTo>
                            <a:lnTo>
                              <a:pt x="34" y="70"/>
                            </a:lnTo>
                            <a:lnTo>
                              <a:pt x="38" y="71"/>
                            </a:lnTo>
                            <a:lnTo>
                              <a:pt x="41" y="71"/>
                            </a:lnTo>
                            <a:lnTo>
                              <a:pt x="46" y="72"/>
                            </a:lnTo>
                            <a:lnTo>
                              <a:pt x="50" y="72"/>
                            </a:lnTo>
                            <a:lnTo>
                              <a:pt x="55" y="72"/>
                            </a:lnTo>
                            <a:lnTo>
                              <a:pt x="58" y="72"/>
                            </a:lnTo>
                            <a:lnTo>
                              <a:pt x="61" y="72"/>
                            </a:lnTo>
                            <a:lnTo>
                              <a:pt x="64" y="72"/>
                            </a:lnTo>
                            <a:lnTo>
                              <a:pt x="65" y="72"/>
                            </a:lnTo>
                            <a:lnTo>
                              <a:pt x="68" y="71"/>
                            </a:lnTo>
                            <a:lnTo>
                              <a:pt x="71" y="71"/>
                            </a:lnTo>
                            <a:lnTo>
                              <a:pt x="74" y="71"/>
                            </a:lnTo>
                            <a:lnTo>
                              <a:pt x="77" y="71"/>
                            </a:lnTo>
                            <a:lnTo>
                              <a:pt x="80" y="71"/>
                            </a:lnTo>
                            <a:lnTo>
                              <a:pt x="83" y="71"/>
                            </a:lnTo>
                            <a:lnTo>
                              <a:pt x="86" y="70"/>
                            </a:lnTo>
                            <a:lnTo>
                              <a:pt x="89" y="70"/>
                            </a:lnTo>
                            <a:lnTo>
                              <a:pt x="92" y="68"/>
                            </a:lnTo>
                            <a:lnTo>
                              <a:pt x="95" y="68"/>
                            </a:lnTo>
                            <a:lnTo>
                              <a:pt x="98" y="68"/>
                            </a:lnTo>
                            <a:lnTo>
                              <a:pt x="101" y="67"/>
                            </a:lnTo>
                            <a:lnTo>
                              <a:pt x="104" y="67"/>
                            </a:lnTo>
                            <a:lnTo>
                              <a:pt x="107" y="65"/>
                            </a:lnTo>
                            <a:lnTo>
                              <a:pt x="110" y="64"/>
                            </a:lnTo>
                            <a:lnTo>
                              <a:pt x="115" y="64"/>
                            </a:lnTo>
                            <a:lnTo>
                              <a:pt x="118" y="62"/>
                            </a:lnTo>
                            <a:lnTo>
                              <a:pt x="121" y="62"/>
                            </a:lnTo>
                            <a:lnTo>
                              <a:pt x="124" y="61"/>
                            </a:lnTo>
                            <a:lnTo>
                              <a:pt x="127" y="61"/>
                            </a:lnTo>
                            <a:lnTo>
                              <a:pt x="130" y="60"/>
                            </a:lnTo>
                            <a:lnTo>
                              <a:pt x="133" y="58"/>
                            </a:lnTo>
                            <a:lnTo>
                              <a:pt x="136" y="57"/>
                            </a:lnTo>
                            <a:lnTo>
                              <a:pt x="141" y="55"/>
                            </a:lnTo>
                            <a:lnTo>
                              <a:pt x="142" y="54"/>
                            </a:lnTo>
                            <a:lnTo>
                              <a:pt x="147" y="53"/>
                            </a:lnTo>
                            <a:lnTo>
                              <a:pt x="150" y="51"/>
                            </a:lnTo>
                            <a:lnTo>
                              <a:pt x="153" y="50"/>
                            </a:lnTo>
                            <a:lnTo>
                              <a:pt x="156" y="48"/>
                            </a:lnTo>
                            <a:lnTo>
                              <a:pt x="159" y="46"/>
                            </a:lnTo>
                            <a:lnTo>
                              <a:pt x="162" y="44"/>
                            </a:lnTo>
                            <a:lnTo>
                              <a:pt x="165" y="43"/>
                            </a:lnTo>
                            <a:lnTo>
                              <a:pt x="168" y="41"/>
                            </a:lnTo>
                            <a:lnTo>
                              <a:pt x="172" y="40"/>
                            </a:lnTo>
                            <a:lnTo>
                              <a:pt x="175" y="37"/>
                            </a:lnTo>
                            <a:lnTo>
                              <a:pt x="178" y="36"/>
                            </a:lnTo>
                            <a:lnTo>
                              <a:pt x="178" y="34"/>
                            </a:lnTo>
                            <a:lnTo>
                              <a:pt x="181" y="31"/>
                            </a:lnTo>
                            <a:lnTo>
                              <a:pt x="183" y="29"/>
                            </a:lnTo>
                            <a:lnTo>
                              <a:pt x="184" y="24"/>
                            </a:lnTo>
                            <a:lnTo>
                              <a:pt x="183" y="21"/>
                            </a:lnTo>
                            <a:lnTo>
                              <a:pt x="180" y="20"/>
                            </a:lnTo>
                            <a:lnTo>
                              <a:pt x="177" y="19"/>
                            </a:lnTo>
                            <a:lnTo>
                              <a:pt x="172" y="19"/>
                            </a:lnTo>
                            <a:lnTo>
                              <a:pt x="169" y="17"/>
                            </a:lnTo>
                            <a:lnTo>
                              <a:pt x="165" y="17"/>
                            </a:lnTo>
                            <a:lnTo>
                              <a:pt x="162" y="17"/>
                            </a:lnTo>
                            <a:lnTo>
                              <a:pt x="157" y="17"/>
                            </a:lnTo>
                            <a:lnTo>
                              <a:pt x="156" y="17"/>
                            </a:lnTo>
                            <a:lnTo>
                              <a:pt x="153" y="17"/>
                            </a:lnTo>
                            <a:lnTo>
                              <a:pt x="150" y="17"/>
                            </a:lnTo>
                            <a:lnTo>
                              <a:pt x="148" y="17"/>
                            </a:lnTo>
                            <a:lnTo>
                              <a:pt x="145" y="17"/>
                            </a:lnTo>
                            <a:lnTo>
                              <a:pt x="142" y="19"/>
                            </a:lnTo>
                            <a:lnTo>
                              <a:pt x="139" y="19"/>
                            </a:lnTo>
                            <a:lnTo>
                              <a:pt x="136" y="20"/>
                            </a:lnTo>
                            <a:lnTo>
                              <a:pt x="122" y="7"/>
                            </a:lnTo>
                            <a:lnTo>
                              <a:pt x="124" y="7"/>
                            </a:lnTo>
                            <a:lnTo>
                              <a:pt x="127" y="6"/>
                            </a:lnTo>
                            <a:lnTo>
                              <a:pt x="128" y="5"/>
                            </a:lnTo>
                            <a:lnTo>
                              <a:pt x="131" y="5"/>
                            </a:lnTo>
                            <a:lnTo>
                              <a:pt x="134" y="5"/>
                            </a:lnTo>
                            <a:lnTo>
                              <a:pt x="139" y="5"/>
                            </a:lnTo>
                            <a:lnTo>
                              <a:pt x="142" y="3"/>
                            </a:lnTo>
                            <a:lnTo>
                              <a:pt x="145" y="3"/>
                            </a:lnTo>
                            <a:lnTo>
                              <a:pt x="150" y="2"/>
                            </a:lnTo>
                            <a:lnTo>
                              <a:pt x="154" y="2"/>
                            </a:lnTo>
                            <a:lnTo>
                              <a:pt x="159" y="0"/>
                            </a:lnTo>
                            <a:lnTo>
                              <a:pt x="163" y="0"/>
                            </a:lnTo>
                            <a:lnTo>
                              <a:pt x="168" y="0"/>
                            </a:lnTo>
                            <a:lnTo>
                              <a:pt x="172" y="0"/>
                            </a:lnTo>
                            <a:lnTo>
                              <a:pt x="177" y="0"/>
                            </a:lnTo>
                            <a:lnTo>
                              <a:pt x="181" y="0"/>
                            </a:lnTo>
                            <a:lnTo>
                              <a:pt x="186" y="0"/>
                            </a:lnTo>
                            <a:lnTo>
                              <a:pt x="189" y="0"/>
                            </a:lnTo>
                            <a:lnTo>
                              <a:pt x="193" y="0"/>
                            </a:lnTo>
                            <a:lnTo>
                              <a:pt x="198" y="2"/>
                            </a:lnTo>
                            <a:lnTo>
                              <a:pt x="201" y="3"/>
                            </a:lnTo>
                            <a:lnTo>
                              <a:pt x="205" y="5"/>
                            </a:lnTo>
                            <a:lnTo>
                              <a:pt x="207" y="6"/>
                            </a:lnTo>
                            <a:lnTo>
                              <a:pt x="210" y="7"/>
                            </a:lnTo>
                            <a:lnTo>
                              <a:pt x="213" y="9"/>
                            </a:lnTo>
                            <a:lnTo>
                              <a:pt x="214" y="12"/>
                            </a:lnTo>
                            <a:lnTo>
                              <a:pt x="216" y="14"/>
                            </a:lnTo>
                            <a:lnTo>
                              <a:pt x="216" y="17"/>
                            </a:lnTo>
                            <a:lnTo>
                              <a:pt x="216" y="20"/>
                            </a:lnTo>
                            <a:lnTo>
                              <a:pt x="217" y="24"/>
                            </a:lnTo>
                            <a:lnTo>
                              <a:pt x="216" y="24"/>
                            </a:lnTo>
                            <a:lnTo>
                              <a:pt x="214" y="26"/>
                            </a:lnTo>
                            <a:lnTo>
                              <a:pt x="213" y="29"/>
                            </a:lnTo>
                            <a:lnTo>
                              <a:pt x="210" y="31"/>
                            </a:lnTo>
                            <a:lnTo>
                              <a:pt x="207" y="34"/>
                            </a:lnTo>
                            <a:lnTo>
                              <a:pt x="202" y="38"/>
                            </a:lnTo>
                            <a:lnTo>
                              <a:pt x="199" y="40"/>
                            </a:lnTo>
                            <a:lnTo>
                              <a:pt x="198" y="43"/>
                            </a:lnTo>
                            <a:lnTo>
                              <a:pt x="195" y="44"/>
                            </a:lnTo>
                            <a:lnTo>
                              <a:pt x="192" y="47"/>
                            </a:lnTo>
                            <a:lnTo>
                              <a:pt x="187" y="48"/>
                            </a:lnTo>
                            <a:lnTo>
                              <a:pt x="184" y="51"/>
                            </a:lnTo>
                            <a:lnTo>
                              <a:pt x="180" y="53"/>
                            </a:lnTo>
                            <a:lnTo>
                              <a:pt x="175" y="55"/>
                            </a:lnTo>
                            <a:lnTo>
                              <a:pt x="171" y="58"/>
                            </a:lnTo>
                            <a:lnTo>
                              <a:pt x="166" y="60"/>
                            </a:lnTo>
                            <a:lnTo>
                              <a:pt x="162" y="62"/>
                            </a:lnTo>
                            <a:lnTo>
                              <a:pt x="157" y="65"/>
                            </a:lnTo>
                            <a:lnTo>
                              <a:pt x="154" y="65"/>
                            </a:lnTo>
                            <a:lnTo>
                              <a:pt x="151" y="67"/>
                            </a:lnTo>
                            <a:lnTo>
                              <a:pt x="148" y="67"/>
                            </a:lnTo>
                            <a:lnTo>
                              <a:pt x="145" y="68"/>
                            </a:lnTo>
                            <a:lnTo>
                              <a:pt x="142" y="70"/>
                            </a:lnTo>
                            <a:lnTo>
                              <a:pt x="139" y="71"/>
                            </a:lnTo>
                            <a:lnTo>
                              <a:pt x="136" y="71"/>
                            </a:lnTo>
                            <a:lnTo>
                              <a:pt x="133" y="72"/>
                            </a:lnTo>
                            <a:lnTo>
                              <a:pt x="128" y="72"/>
                            </a:lnTo>
                            <a:lnTo>
                              <a:pt x="125" y="74"/>
                            </a:lnTo>
                            <a:lnTo>
                              <a:pt x="122" y="74"/>
                            </a:lnTo>
                            <a:lnTo>
                              <a:pt x="119" y="75"/>
                            </a:lnTo>
                            <a:lnTo>
                              <a:pt x="115" y="75"/>
                            </a:lnTo>
                            <a:lnTo>
                              <a:pt x="112" y="77"/>
                            </a:lnTo>
                            <a:lnTo>
                              <a:pt x="107" y="78"/>
                            </a:lnTo>
                            <a:lnTo>
                              <a:pt x="104" y="78"/>
                            </a:lnTo>
                            <a:lnTo>
                              <a:pt x="100" y="78"/>
                            </a:lnTo>
                            <a:lnTo>
                              <a:pt x="97" y="79"/>
                            </a:lnTo>
                            <a:lnTo>
                              <a:pt x="92" y="79"/>
                            </a:lnTo>
                            <a:lnTo>
                              <a:pt x="89" y="79"/>
                            </a:lnTo>
                            <a:lnTo>
                              <a:pt x="85" y="79"/>
                            </a:lnTo>
                            <a:lnTo>
                              <a:pt x="82" y="81"/>
                            </a:lnTo>
                            <a:lnTo>
                              <a:pt x="79" y="81"/>
                            </a:lnTo>
                            <a:lnTo>
                              <a:pt x="76" y="81"/>
                            </a:lnTo>
                            <a:lnTo>
                              <a:pt x="73" y="81"/>
                            </a:lnTo>
                            <a:lnTo>
                              <a:pt x="68" y="81"/>
                            </a:lnTo>
                            <a:lnTo>
                              <a:pt x="65" y="81"/>
                            </a:lnTo>
                            <a:lnTo>
                              <a:pt x="64" y="81"/>
                            </a:lnTo>
                            <a:lnTo>
                              <a:pt x="61" y="81"/>
                            </a:lnTo>
                            <a:lnTo>
                              <a:pt x="58" y="81"/>
                            </a:lnTo>
                            <a:lnTo>
                              <a:pt x="55" y="81"/>
                            </a:lnTo>
                            <a:lnTo>
                              <a:pt x="53" y="82"/>
                            </a:lnTo>
                            <a:lnTo>
                              <a:pt x="50" y="81"/>
                            </a:lnTo>
                            <a:lnTo>
                              <a:pt x="47" y="81"/>
                            </a:lnTo>
                            <a:lnTo>
                              <a:pt x="44" y="81"/>
                            </a:lnTo>
                            <a:lnTo>
                              <a:pt x="43" y="81"/>
                            </a:lnTo>
                            <a:lnTo>
                              <a:pt x="38" y="81"/>
                            </a:lnTo>
                            <a:lnTo>
                              <a:pt x="34" y="79"/>
                            </a:lnTo>
                            <a:lnTo>
                              <a:pt x="29" y="79"/>
                            </a:lnTo>
                            <a:lnTo>
                              <a:pt x="26" y="78"/>
                            </a:lnTo>
                            <a:lnTo>
                              <a:pt x="22" y="78"/>
                            </a:lnTo>
                            <a:lnTo>
                              <a:pt x="18" y="77"/>
                            </a:lnTo>
                            <a:lnTo>
                              <a:pt x="15" y="75"/>
                            </a:lnTo>
                            <a:lnTo>
                              <a:pt x="12" y="74"/>
                            </a:lnTo>
                            <a:lnTo>
                              <a:pt x="11" y="74"/>
                            </a:lnTo>
                            <a:lnTo>
                              <a:pt x="8" y="72"/>
                            </a:lnTo>
                            <a:lnTo>
                              <a:pt x="5" y="70"/>
                            </a:lnTo>
                            <a:lnTo>
                              <a:pt x="3" y="67"/>
                            </a:lnTo>
                            <a:lnTo>
                              <a:pt x="0" y="62"/>
                            </a:lnTo>
                            <a:lnTo>
                              <a:pt x="0" y="60"/>
                            </a:lnTo>
                            <a:lnTo>
                              <a:pt x="0" y="57"/>
                            </a:lnTo>
                            <a:lnTo>
                              <a:pt x="2" y="53"/>
                            </a:lnTo>
                            <a:lnTo>
                              <a:pt x="3" y="50"/>
                            </a:lnTo>
                            <a:lnTo>
                              <a:pt x="6" y="46"/>
                            </a:lnTo>
                            <a:lnTo>
                              <a:pt x="9" y="41"/>
                            </a:lnTo>
                            <a:lnTo>
                              <a:pt x="12" y="40"/>
                            </a:lnTo>
                            <a:lnTo>
                              <a:pt x="17" y="36"/>
                            </a:lnTo>
                            <a:lnTo>
                              <a:pt x="20" y="33"/>
                            </a:lnTo>
                            <a:lnTo>
                              <a:pt x="25" y="30"/>
                            </a:lnTo>
                            <a:lnTo>
                              <a:pt x="29" y="29"/>
                            </a:lnTo>
                            <a:lnTo>
                              <a:pt x="32" y="26"/>
                            </a:lnTo>
                            <a:lnTo>
                              <a:pt x="35" y="24"/>
                            </a:lnTo>
                            <a:lnTo>
                              <a:pt x="38" y="21"/>
                            </a:lnTo>
                            <a:lnTo>
                              <a:pt x="41" y="20"/>
                            </a:lnTo>
                            <a:lnTo>
                              <a:pt x="46" y="19"/>
                            </a:lnTo>
                            <a:lnTo>
                              <a:pt x="47" y="19"/>
                            </a:lnTo>
                            <a:close/>
                          </a:path>
                        </a:pathLst>
                      </a:custGeom>
                      <a:solidFill>
                        <a:srgbClr val="525C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9296" name="Group 53"/>
                      <p:cNvGrpSpPr>
                        <a:grpSpLocks/>
                      </p:cNvGrpSpPr>
                      <p:nvPr/>
                    </p:nvGrpSpPr>
                    <p:grpSpPr bwMode="auto">
                      <a:xfrm>
                        <a:off x="1776" y="1104"/>
                        <a:ext cx="2086" cy="2460"/>
                        <a:chOff x="3888" y="2304"/>
                        <a:chExt cx="1392" cy="1392"/>
                      </a:xfrm>
                    </p:grpSpPr>
                    <p:grpSp>
                      <p:nvGrpSpPr>
                        <p:cNvPr id="9297" name="Group 54"/>
                        <p:cNvGrpSpPr>
                          <a:grpSpLocks/>
                        </p:cNvGrpSpPr>
                        <p:nvPr/>
                      </p:nvGrpSpPr>
                      <p:grpSpPr bwMode="auto">
                        <a:xfrm>
                          <a:off x="3888" y="2928"/>
                          <a:ext cx="734" cy="113"/>
                          <a:chOff x="1584" y="2352"/>
                          <a:chExt cx="1344" cy="144"/>
                        </a:xfrm>
                      </p:grpSpPr>
                      <p:sp>
                        <p:nvSpPr>
                          <p:cNvPr id="9299" name="Rectangle 55"/>
                          <p:cNvSpPr>
                            <a:spLocks noChangeArrowheads="1"/>
                          </p:cNvSpPr>
                          <p:nvPr/>
                        </p:nvSpPr>
                        <p:spPr bwMode="auto">
                          <a:xfrm>
                            <a:off x="1584" y="2352"/>
                            <a:ext cx="672" cy="144"/>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sp>
                        <p:nvSpPr>
                          <p:cNvPr id="9300" name="Rectangle 56"/>
                          <p:cNvSpPr>
                            <a:spLocks noChangeArrowheads="1"/>
                          </p:cNvSpPr>
                          <p:nvPr/>
                        </p:nvSpPr>
                        <p:spPr bwMode="auto">
                          <a:xfrm>
                            <a:off x="2256" y="2352"/>
                            <a:ext cx="672" cy="144"/>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grpSp>
                    <p:sp>
                      <p:nvSpPr>
                        <p:cNvPr id="9298" name="Oval 57"/>
                        <p:cNvSpPr>
                          <a:spLocks noChangeArrowheads="1"/>
                        </p:cNvSpPr>
                        <p:nvPr/>
                      </p:nvSpPr>
                      <p:spPr bwMode="auto">
                        <a:xfrm>
                          <a:off x="3888" y="2304"/>
                          <a:ext cx="1392" cy="139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grpSp>
                </p:grpSp>
                <p:pic>
                  <p:nvPicPr>
                    <p:cNvPr id="9289" name="Picture 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8" y="2352"/>
                      <a:ext cx="14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287" name="Picture 5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 y="3216"/>
                    <a:ext cx="19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285" name="Picture 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 y="384"/>
                  <a:ext cx="384"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283" name="Picture 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8" y="480"/>
                <a:ext cx="43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80" name="Text Box 62"/>
            <p:cNvSpPr txBox="1">
              <a:spLocks noChangeArrowheads="1"/>
            </p:cNvSpPr>
            <p:nvPr/>
          </p:nvSpPr>
          <p:spPr bwMode="auto">
            <a:xfrm>
              <a:off x="2688" y="2169"/>
              <a:ext cx="4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en-US" altLang="vi-VN" b="1"/>
                <a:t>N</a:t>
              </a:r>
            </a:p>
          </p:txBody>
        </p:sp>
        <p:sp>
          <p:nvSpPr>
            <p:cNvPr id="9281" name="Text Box 63"/>
            <p:cNvSpPr txBox="1">
              <a:spLocks noChangeArrowheads="1"/>
            </p:cNvSpPr>
            <p:nvPr/>
          </p:nvSpPr>
          <p:spPr bwMode="auto">
            <a:xfrm>
              <a:off x="1824" y="2150"/>
              <a:ext cx="4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en-US" altLang="vi-VN" sz="2000" b="1">
                  <a:solidFill>
                    <a:schemeClr val="bg1"/>
                  </a:solidFill>
                </a:rPr>
                <a:t>S</a:t>
              </a:r>
            </a:p>
          </p:txBody>
        </p:sp>
      </p:grpSp>
      <p:grpSp>
        <p:nvGrpSpPr>
          <p:cNvPr id="60480" name="Group 64"/>
          <p:cNvGrpSpPr>
            <a:grpSpLocks/>
          </p:cNvGrpSpPr>
          <p:nvPr/>
        </p:nvGrpSpPr>
        <p:grpSpPr bwMode="auto">
          <a:xfrm>
            <a:off x="7239000" y="3387726"/>
            <a:ext cx="3041650" cy="1565275"/>
            <a:chOff x="3648" y="2129"/>
            <a:chExt cx="1916" cy="986"/>
          </a:xfrm>
        </p:grpSpPr>
        <p:grpSp>
          <p:nvGrpSpPr>
            <p:cNvPr id="9262" name="Group 65"/>
            <p:cNvGrpSpPr>
              <a:grpSpLocks/>
            </p:cNvGrpSpPr>
            <p:nvPr/>
          </p:nvGrpSpPr>
          <p:grpSpPr bwMode="auto">
            <a:xfrm>
              <a:off x="4080" y="2352"/>
              <a:ext cx="1484" cy="763"/>
              <a:chOff x="3984" y="2352"/>
              <a:chExt cx="1440" cy="747"/>
            </a:xfrm>
          </p:grpSpPr>
          <p:grpSp>
            <p:nvGrpSpPr>
              <p:cNvPr id="9268" name="Group 66"/>
              <p:cNvGrpSpPr>
                <a:grpSpLocks/>
              </p:cNvGrpSpPr>
              <p:nvPr/>
            </p:nvGrpSpPr>
            <p:grpSpPr bwMode="auto">
              <a:xfrm>
                <a:off x="3984" y="2352"/>
                <a:ext cx="1440" cy="747"/>
                <a:chOff x="3600" y="2640"/>
                <a:chExt cx="816" cy="480"/>
              </a:xfrm>
            </p:grpSpPr>
            <p:sp>
              <p:nvSpPr>
                <p:cNvPr id="9271" name="Rectangle 67" descr="Medium wood"/>
                <p:cNvSpPr>
                  <a:spLocks noChangeArrowheads="1"/>
                </p:cNvSpPr>
                <p:nvPr/>
              </p:nvSpPr>
              <p:spPr bwMode="auto">
                <a:xfrm>
                  <a:off x="3600" y="2640"/>
                  <a:ext cx="816" cy="384"/>
                </a:xfrm>
                <a:prstGeom prst="rect">
                  <a:avLst/>
                </a:prstGeom>
                <a:blipFill dpi="0" rotWithShape="1">
                  <a:blip r:embed="rId3"/>
                  <a:srcRect/>
                  <a:tile tx="0" ty="0" sx="100000" sy="100000" flip="none" algn="tl"/>
                </a:blip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sp>
              <p:nvSpPr>
                <p:cNvPr id="9272" name="Oval 68"/>
                <p:cNvSpPr>
                  <a:spLocks noChangeArrowheads="1"/>
                </p:cNvSpPr>
                <p:nvPr/>
              </p:nvSpPr>
              <p:spPr bwMode="auto">
                <a:xfrm>
                  <a:off x="3648" y="2928"/>
                  <a:ext cx="192" cy="192"/>
                </a:xfrm>
                <a:prstGeom prst="ellipse">
                  <a:avLst/>
                </a:prstGeom>
                <a:solidFill>
                  <a:schemeClr val="tx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sp>
              <p:nvSpPr>
                <p:cNvPr id="9273" name="Oval 69"/>
                <p:cNvSpPr>
                  <a:spLocks noChangeArrowheads="1"/>
                </p:cNvSpPr>
                <p:nvPr/>
              </p:nvSpPr>
              <p:spPr bwMode="auto">
                <a:xfrm>
                  <a:off x="4176" y="2928"/>
                  <a:ext cx="192" cy="192"/>
                </a:xfrm>
                <a:prstGeom prst="ellipse">
                  <a:avLst/>
                </a:prstGeom>
                <a:solidFill>
                  <a:schemeClr val="tx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grpSp>
          <p:sp>
            <p:nvSpPr>
              <p:cNvPr id="9269" name="Oval 70"/>
              <p:cNvSpPr>
                <a:spLocks noChangeArrowheads="1"/>
              </p:cNvSpPr>
              <p:nvPr/>
            </p:nvSpPr>
            <p:spPr bwMode="auto">
              <a:xfrm>
                <a:off x="5104" y="2907"/>
                <a:ext cx="107" cy="10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sp>
            <p:nvSpPr>
              <p:cNvPr id="9270" name="Oval 71"/>
              <p:cNvSpPr>
                <a:spLocks noChangeArrowheads="1"/>
              </p:cNvSpPr>
              <p:nvPr/>
            </p:nvSpPr>
            <p:spPr bwMode="auto">
              <a:xfrm>
                <a:off x="4197" y="2907"/>
                <a:ext cx="107" cy="10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grpSp>
        <p:grpSp>
          <p:nvGrpSpPr>
            <p:cNvPr id="9263" name="Group 72"/>
            <p:cNvGrpSpPr>
              <a:grpSpLocks/>
            </p:cNvGrpSpPr>
            <p:nvPr/>
          </p:nvGrpSpPr>
          <p:grpSpPr bwMode="auto">
            <a:xfrm>
              <a:off x="3648" y="2129"/>
              <a:ext cx="1361" cy="271"/>
              <a:chOff x="2592" y="1401"/>
              <a:chExt cx="1361" cy="271"/>
            </a:xfrm>
          </p:grpSpPr>
          <p:sp>
            <p:nvSpPr>
              <p:cNvPr id="9264" name="Rectangle 73"/>
              <p:cNvSpPr>
                <a:spLocks noChangeArrowheads="1"/>
              </p:cNvSpPr>
              <p:nvPr/>
            </p:nvSpPr>
            <p:spPr bwMode="auto">
              <a:xfrm>
                <a:off x="2592" y="1432"/>
                <a:ext cx="585" cy="201"/>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sp>
            <p:nvSpPr>
              <p:cNvPr id="9265" name="Rectangle 74"/>
              <p:cNvSpPr>
                <a:spLocks noChangeArrowheads="1"/>
              </p:cNvSpPr>
              <p:nvPr/>
            </p:nvSpPr>
            <p:spPr bwMode="auto">
              <a:xfrm>
                <a:off x="3138" y="1432"/>
                <a:ext cx="584" cy="201"/>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sp>
            <p:nvSpPr>
              <p:cNvPr id="9266" name="Text Box 75"/>
              <p:cNvSpPr txBox="1">
                <a:spLocks noChangeArrowheads="1"/>
              </p:cNvSpPr>
              <p:nvPr/>
            </p:nvSpPr>
            <p:spPr bwMode="auto">
              <a:xfrm>
                <a:off x="2592" y="1422"/>
                <a:ext cx="44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en-US" altLang="vi-VN" sz="2000" b="1">
                    <a:solidFill>
                      <a:schemeClr val="bg1"/>
                    </a:solidFill>
                  </a:rPr>
                  <a:t>S</a:t>
                </a:r>
              </a:p>
            </p:txBody>
          </p:sp>
          <p:sp>
            <p:nvSpPr>
              <p:cNvPr id="9267" name="Text Box 76"/>
              <p:cNvSpPr txBox="1">
                <a:spLocks noChangeArrowheads="1"/>
              </p:cNvSpPr>
              <p:nvPr/>
            </p:nvSpPr>
            <p:spPr bwMode="auto">
              <a:xfrm>
                <a:off x="3504" y="1401"/>
                <a:ext cx="44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en-US" altLang="vi-VN" b="1"/>
                  <a:t>N</a:t>
                </a:r>
              </a:p>
            </p:txBody>
          </p:sp>
        </p:grpSp>
      </p:grpSp>
      <p:grpSp>
        <p:nvGrpSpPr>
          <p:cNvPr id="60493" name="Group 77"/>
          <p:cNvGrpSpPr>
            <a:grpSpLocks/>
          </p:cNvGrpSpPr>
          <p:nvPr/>
        </p:nvGrpSpPr>
        <p:grpSpPr bwMode="auto">
          <a:xfrm rot="10666633">
            <a:off x="9982200" y="3810000"/>
            <a:ext cx="1195388" cy="584200"/>
            <a:chOff x="957" y="1034"/>
            <a:chExt cx="837" cy="409"/>
          </a:xfrm>
        </p:grpSpPr>
        <p:sp>
          <p:nvSpPr>
            <p:cNvPr id="9252" name="Freeform 78"/>
            <p:cNvSpPr>
              <a:spLocks/>
            </p:cNvSpPr>
            <p:nvPr/>
          </p:nvSpPr>
          <p:spPr bwMode="auto">
            <a:xfrm>
              <a:off x="1100" y="1034"/>
              <a:ext cx="694" cy="409"/>
            </a:xfrm>
            <a:custGeom>
              <a:avLst/>
              <a:gdLst>
                <a:gd name="T0" fmla="*/ 395 w 694"/>
                <a:gd name="T1" fmla="*/ 307 h 409"/>
                <a:gd name="T2" fmla="*/ 435 w 694"/>
                <a:gd name="T3" fmla="*/ 326 h 409"/>
                <a:gd name="T4" fmla="*/ 480 w 694"/>
                <a:gd name="T5" fmla="*/ 336 h 409"/>
                <a:gd name="T6" fmla="*/ 543 w 694"/>
                <a:gd name="T7" fmla="*/ 338 h 409"/>
                <a:gd name="T8" fmla="*/ 570 w 694"/>
                <a:gd name="T9" fmla="*/ 365 h 409"/>
                <a:gd name="T10" fmla="*/ 530 w 694"/>
                <a:gd name="T11" fmla="*/ 383 h 409"/>
                <a:gd name="T12" fmla="*/ 464 w 694"/>
                <a:gd name="T13" fmla="*/ 409 h 409"/>
                <a:gd name="T14" fmla="*/ 398 w 694"/>
                <a:gd name="T15" fmla="*/ 405 h 409"/>
                <a:gd name="T16" fmla="*/ 303 w 694"/>
                <a:gd name="T17" fmla="*/ 395 h 409"/>
                <a:gd name="T18" fmla="*/ 246 w 694"/>
                <a:gd name="T19" fmla="*/ 374 h 409"/>
                <a:gd name="T20" fmla="*/ 211 w 694"/>
                <a:gd name="T21" fmla="*/ 364 h 409"/>
                <a:gd name="T22" fmla="*/ 174 w 694"/>
                <a:gd name="T23" fmla="*/ 352 h 409"/>
                <a:gd name="T24" fmla="*/ 141 w 694"/>
                <a:gd name="T25" fmla="*/ 345 h 409"/>
                <a:gd name="T26" fmla="*/ 91 w 694"/>
                <a:gd name="T27" fmla="*/ 344 h 409"/>
                <a:gd name="T28" fmla="*/ 51 w 694"/>
                <a:gd name="T29" fmla="*/ 351 h 409"/>
                <a:gd name="T30" fmla="*/ 11 w 694"/>
                <a:gd name="T31" fmla="*/ 345 h 409"/>
                <a:gd name="T32" fmla="*/ 8 w 694"/>
                <a:gd name="T33" fmla="*/ 328 h 409"/>
                <a:gd name="T34" fmla="*/ 27 w 694"/>
                <a:gd name="T35" fmla="*/ 285 h 409"/>
                <a:gd name="T36" fmla="*/ 27 w 694"/>
                <a:gd name="T37" fmla="*/ 223 h 409"/>
                <a:gd name="T38" fmla="*/ 33 w 694"/>
                <a:gd name="T39" fmla="*/ 157 h 409"/>
                <a:gd name="T40" fmla="*/ 41 w 694"/>
                <a:gd name="T41" fmla="*/ 122 h 409"/>
                <a:gd name="T42" fmla="*/ 75 w 694"/>
                <a:gd name="T43" fmla="*/ 117 h 409"/>
                <a:gd name="T44" fmla="*/ 111 w 694"/>
                <a:gd name="T45" fmla="*/ 125 h 409"/>
                <a:gd name="T46" fmla="*/ 137 w 694"/>
                <a:gd name="T47" fmla="*/ 125 h 409"/>
                <a:gd name="T48" fmla="*/ 235 w 694"/>
                <a:gd name="T49" fmla="*/ 74 h 409"/>
                <a:gd name="T50" fmla="*/ 312 w 694"/>
                <a:gd name="T51" fmla="*/ 38 h 409"/>
                <a:gd name="T52" fmla="*/ 359 w 694"/>
                <a:gd name="T53" fmla="*/ 25 h 409"/>
                <a:gd name="T54" fmla="*/ 400 w 694"/>
                <a:gd name="T55" fmla="*/ 3 h 409"/>
                <a:gd name="T56" fmla="*/ 430 w 694"/>
                <a:gd name="T57" fmla="*/ 3 h 409"/>
                <a:gd name="T58" fmla="*/ 472 w 694"/>
                <a:gd name="T59" fmla="*/ 19 h 409"/>
                <a:gd name="T60" fmla="*/ 530 w 694"/>
                <a:gd name="T61" fmla="*/ 50 h 409"/>
                <a:gd name="T62" fmla="*/ 575 w 694"/>
                <a:gd name="T63" fmla="*/ 76 h 409"/>
                <a:gd name="T64" fmla="*/ 607 w 694"/>
                <a:gd name="T65" fmla="*/ 88 h 409"/>
                <a:gd name="T66" fmla="*/ 636 w 694"/>
                <a:gd name="T67" fmla="*/ 128 h 409"/>
                <a:gd name="T68" fmla="*/ 655 w 694"/>
                <a:gd name="T69" fmla="*/ 155 h 409"/>
                <a:gd name="T70" fmla="*/ 671 w 694"/>
                <a:gd name="T71" fmla="*/ 185 h 409"/>
                <a:gd name="T72" fmla="*/ 692 w 694"/>
                <a:gd name="T73" fmla="*/ 247 h 409"/>
                <a:gd name="T74" fmla="*/ 694 w 694"/>
                <a:gd name="T75" fmla="*/ 299 h 409"/>
                <a:gd name="T76" fmla="*/ 687 w 694"/>
                <a:gd name="T77" fmla="*/ 328 h 409"/>
                <a:gd name="T78" fmla="*/ 655 w 694"/>
                <a:gd name="T79" fmla="*/ 320 h 409"/>
                <a:gd name="T80" fmla="*/ 641 w 694"/>
                <a:gd name="T81" fmla="*/ 293 h 409"/>
                <a:gd name="T82" fmla="*/ 636 w 694"/>
                <a:gd name="T83" fmla="*/ 256 h 409"/>
                <a:gd name="T84" fmla="*/ 590 w 694"/>
                <a:gd name="T85" fmla="*/ 207 h 409"/>
                <a:gd name="T86" fmla="*/ 570 w 694"/>
                <a:gd name="T87" fmla="*/ 179 h 409"/>
                <a:gd name="T88" fmla="*/ 536 w 694"/>
                <a:gd name="T89" fmla="*/ 176 h 409"/>
                <a:gd name="T90" fmla="*/ 501 w 694"/>
                <a:gd name="T91" fmla="*/ 169 h 409"/>
                <a:gd name="T92" fmla="*/ 470 w 694"/>
                <a:gd name="T93" fmla="*/ 175 h 409"/>
                <a:gd name="T94" fmla="*/ 434 w 694"/>
                <a:gd name="T95" fmla="*/ 201 h 409"/>
                <a:gd name="T96" fmla="*/ 397 w 694"/>
                <a:gd name="T97" fmla="*/ 236 h 409"/>
                <a:gd name="T98" fmla="*/ 385 w 694"/>
                <a:gd name="T99" fmla="*/ 287 h 4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94" h="409">
                  <a:moveTo>
                    <a:pt x="385" y="287"/>
                  </a:moveTo>
                  <a:lnTo>
                    <a:pt x="395" y="307"/>
                  </a:lnTo>
                  <a:lnTo>
                    <a:pt x="409" y="317"/>
                  </a:lnTo>
                  <a:lnTo>
                    <a:pt x="435" y="326"/>
                  </a:lnTo>
                  <a:lnTo>
                    <a:pt x="457" y="339"/>
                  </a:lnTo>
                  <a:lnTo>
                    <a:pt x="480" y="336"/>
                  </a:lnTo>
                  <a:lnTo>
                    <a:pt x="516" y="331"/>
                  </a:lnTo>
                  <a:lnTo>
                    <a:pt x="543" y="338"/>
                  </a:lnTo>
                  <a:lnTo>
                    <a:pt x="563" y="351"/>
                  </a:lnTo>
                  <a:lnTo>
                    <a:pt x="570" y="365"/>
                  </a:lnTo>
                  <a:lnTo>
                    <a:pt x="553" y="374"/>
                  </a:lnTo>
                  <a:lnTo>
                    <a:pt x="530" y="383"/>
                  </a:lnTo>
                  <a:lnTo>
                    <a:pt x="493" y="396"/>
                  </a:lnTo>
                  <a:lnTo>
                    <a:pt x="464" y="409"/>
                  </a:lnTo>
                  <a:lnTo>
                    <a:pt x="428" y="406"/>
                  </a:lnTo>
                  <a:lnTo>
                    <a:pt x="398" y="405"/>
                  </a:lnTo>
                  <a:lnTo>
                    <a:pt x="375" y="403"/>
                  </a:lnTo>
                  <a:lnTo>
                    <a:pt x="303" y="395"/>
                  </a:lnTo>
                  <a:lnTo>
                    <a:pt x="276" y="383"/>
                  </a:lnTo>
                  <a:lnTo>
                    <a:pt x="246" y="374"/>
                  </a:lnTo>
                  <a:lnTo>
                    <a:pt x="231" y="368"/>
                  </a:lnTo>
                  <a:lnTo>
                    <a:pt x="211" y="364"/>
                  </a:lnTo>
                  <a:lnTo>
                    <a:pt x="190" y="356"/>
                  </a:lnTo>
                  <a:lnTo>
                    <a:pt x="174" y="352"/>
                  </a:lnTo>
                  <a:lnTo>
                    <a:pt x="157" y="346"/>
                  </a:lnTo>
                  <a:lnTo>
                    <a:pt x="141" y="345"/>
                  </a:lnTo>
                  <a:lnTo>
                    <a:pt x="120" y="342"/>
                  </a:lnTo>
                  <a:lnTo>
                    <a:pt x="91" y="344"/>
                  </a:lnTo>
                  <a:lnTo>
                    <a:pt x="70" y="348"/>
                  </a:lnTo>
                  <a:lnTo>
                    <a:pt x="51" y="351"/>
                  </a:lnTo>
                  <a:lnTo>
                    <a:pt x="32" y="349"/>
                  </a:lnTo>
                  <a:lnTo>
                    <a:pt x="11" y="345"/>
                  </a:lnTo>
                  <a:lnTo>
                    <a:pt x="0" y="343"/>
                  </a:lnTo>
                  <a:lnTo>
                    <a:pt x="8" y="328"/>
                  </a:lnTo>
                  <a:lnTo>
                    <a:pt x="16" y="313"/>
                  </a:lnTo>
                  <a:lnTo>
                    <a:pt x="27" y="285"/>
                  </a:lnTo>
                  <a:lnTo>
                    <a:pt x="26" y="244"/>
                  </a:lnTo>
                  <a:lnTo>
                    <a:pt x="27" y="223"/>
                  </a:lnTo>
                  <a:lnTo>
                    <a:pt x="31" y="181"/>
                  </a:lnTo>
                  <a:lnTo>
                    <a:pt x="33" y="157"/>
                  </a:lnTo>
                  <a:lnTo>
                    <a:pt x="35" y="134"/>
                  </a:lnTo>
                  <a:lnTo>
                    <a:pt x="41" y="122"/>
                  </a:lnTo>
                  <a:lnTo>
                    <a:pt x="31" y="109"/>
                  </a:lnTo>
                  <a:lnTo>
                    <a:pt x="75" y="117"/>
                  </a:lnTo>
                  <a:lnTo>
                    <a:pt x="91" y="118"/>
                  </a:lnTo>
                  <a:lnTo>
                    <a:pt x="111" y="125"/>
                  </a:lnTo>
                  <a:lnTo>
                    <a:pt x="125" y="126"/>
                  </a:lnTo>
                  <a:lnTo>
                    <a:pt x="137" y="125"/>
                  </a:lnTo>
                  <a:lnTo>
                    <a:pt x="161" y="113"/>
                  </a:lnTo>
                  <a:lnTo>
                    <a:pt x="235" y="74"/>
                  </a:lnTo>
                  <a:lnTo>
                    <a:pt x="275" y="54"/>
                  </a:lnTo>
                  <a:lnTo>
                    <a:pt x="312" y="38"/>
                  </a:lnTo>
                  <a:lnTo>
                    <a:pt x="334" y="33"/>
                  </a:lnTo>
                  <a:lnTo>
                    <a:pt x="359" y="25"/>
                  </a:lnTo>
                  <a:lnTo>
                    <a:pt x="379" y="15"/>
                  </a:lnTo>
                  <a:lnTo>
                    <a:pt x="400" y="3"/>
                  </a:lnTo>
                  <a:lnTo>
                    <a:pt x="416" y="0"/>
                  </a:lnTo>
                  <a:lnTo>
                    <a:pt x="430" y="3"/>
                  </a:lnTo>
                  <a:lnTo>
                    <a:pt x="452" y="14"/>
                  </a:lnTo>
                  <a:lnTo>
                    <a:pt x="472" y="19"/>
                  </a:lnTo>
                  <a:lnTo>
                    <a:pt x="490" y="25"/>
                  </a:lnTo>
                  <a:lnTo>
                    <a:pt x="530" y="50"/>
                  </a:lnTo>
                  <a:lnTo>
                    <a:pt x="551" y="59"/>
                  </a:lnTo>
                  <a:lnTo>
                    <a:pt x="575" y="76"/>
                  </a:lnTo>
                  <a:lnTo>
                    <a:pt x="595" y="83"/>
                  </a:lnTo>
                  <a:lnTo>
                    <a:pt x="607" y="88"/>
                  </a:lnTo>
                  <a:lnTo>
                    <a:pt x="622" y="109"/>
                  </a:lnTo>
                  <a:lnTo>
                    <a:pt x="636" y="128"/>
                  </a:lnTo>
                  <a:lnTo>
                    <a:pt x="649" y="144"/>
                  </a:lnTo>
                  <a:lnTo>
                    <a:pt x="655" y="155"/>
                  </a:lnTo>
                  <a:lnTo>
                    <a:pt x="664" y="170"/>
                  </a:lnTo>
                  <a:lnTo>
                    <a:pt x="671" y="185"/>
                  </a:lnTo>
                  <a:lnTo>
                    <a:pt x="689" y="220"/>
                  </a:lnTo>
                  <a:lnTo>
                    <a:pt x="692" y="247"/>
                  </a:lnTo>
                  <a:lnTo>
                    <a:pt x="692" y="276"/>
                  </a:lnTo>
                  <a:lnTo>
                    <a:pt x="694" y="299"/>
                  </a:lnTo>
                  <a:lnTo>
                    <a:pt x="692" y="317"/>
                  </a:lnTo>
                  <a:lnTo>
                    <a:pt x="687" y="328"/>
                  </a:lnTo>
                  <a:lnTo>
                    <a:pt x="675" y="331"/>
                  </a:lnTo>
                  <a:lnTo>
                    <a:pt x="655" y="320"/>
                  </a:lnTo>
                  <a:lnTo>
                    <a:pt x="645" y="306"/>
                  </a:lnTo>
                  <a:lnTo>
                    <a:pt x="641" y="293"/>
                  </a:lnTo>
                  <a:lnTo>
                    <a:pt x="636" y="275"/>
                  </a:lnTo>
                  <a:lnTo>
                    <a:pt x="636" y="256"/>
                  </a:lnTo>
                  <a:lnTo>
                    <a:pt x="612" y="231"/>
                  </a:lnTo>
                  <a:lnTo>
                    <a:pt x="590" y="207"/>
                  </a:lnTo>
                  <a:lnTo>
                    <a:pt x="580" y="190"/>
                  </a:lnTo>
                  <a:lnTo>
                    <a:pt x="570" y="179"/>
                  </a:lnTo>
                  <a:lnTo>
                    <a:pt x="553" y="180"/>
                  </a:lnTo>
                  <a:lnTo>
                    <a:pt x="536" y="176"/>
                  </a:lnTo>
                  <a:lnTo>
                    <a:pt x="515" y="175"/>
                  </a:lnTo>
                  <a:lnTo>
                    <a:pt x="501" y="169"/>
                  </a:lnTo>
                  <a:lnTo>
                    <a:pt x="482" y="171"/>
                  </a:lnTo>
                  <a:lnTo>
                    <a:pt x="470" y="175"/>
                  </a:lnTo>
                  <a:lnTo>
                    <a:pt x="453" y="188"/>
                  </a:lnTo>
                  <a:lnTo>
                    <a:pt x="434" y="201"/>
                  </a:lnTo>
                  <a:lnTo>
                    <a:pt x="412" y="215"/>
                  </a:lnTo>
                  <a:lnTo>
                    <a:pt x="397" y="236"/>
                  </a:lnTo>
                  <a:lnTo>
                    <a:pt x="381" y="252"/>
                  </a:lnTo>
                  <a:lnTo>
                    <a:pt x="385" y="287"/>
                  </a:lnTo>
                  <a:close/>
                </a:path>
              </a:pathLst>
            </a:custGeom>
            <a:solidFill>
              <a:srgbClr val="FFBFBF"/>
            </a:solidFill>
            <a:ln w="9525">
              <a:solidFill>
                <a:srgbClr val="000000"/>
              </a:solidFill>
              <a:prstDash val="solid"/>
              <a:round/>
              <a:headEnd/>
              <a:tailEnd/>
            </a:ln>
          </p:spPr>
          <p:txBody>
            <a:bodyPr/>
            <a:lstStyle/>
            <a:p>
              <a:endParaRPr lang="vi-VN"/>
            </a:p>
          </p:txBody>
        </p:sp>
        <p:sp>
          <p:nvSpPr>
            <p:cNvPr id="9253" name="Freeform 79"/>
            <p:cNvSpPr>
              <a:spLocks/>
            </p:cNvSpPr>
            <p:nvPr/>
          </p:nvSpPr>
          <p:spPr bwMode="auto">
            <a:xfrm rot="2180584" flipH="1">
              <a:off x="1590" y="1083"/>
              <a:ext cx="111" cy="53"/>
            </a:xfrm>
            <a:custGeom>
              <a:avLst/>
              <a:gdLst>
                <a:gd name="T0" fmla="*/ 0 w 138"/>
                <a:gd name="T1" fmla="*/ 0 h 66"/>
                <a:gd name="T2" fmla="*/ 53 w 138"/>
                <a:gd name="T3" fmla="*/ 22 h 66"/>
                <a:gd name="T4" fmla="*/ 111 w 138"/>
                <a:gd name="T5" fmla="*/ 53 h 66"/>
                <a:gd name="T6" fmla="*/ 0 60000 65536"/>
                <a:gd name="T7" fmla="*/ 0 60000 65536"/>
                <a:gd name="T8" fmla="*/ 0 60000 65536"/>
              </a:gdLst>
              <a:ahLst/>
              <a:cxnLst>
                <a:cxn ang="T6">
                  <a:pos x="T0" y="T1"/>
                </a:cxn>
                <a:cxn ang="T7">
                  <a:pos x="T2" y="T3"/>
                </a:cxn>
                <a:cxn ang="T8">
                  <a:pos x="T4" y="T5"/>
                </a:cxn>
              </a:cxnLst>
              <a:rect l="0" t="0" r="r" b="b"/>
              <a:pathLst>
                <a:path w="138" h="66">
                  <a:moveTo>
                    <a:pt x="0" y="0"/>
                  </a:moveTo>
                  <a:lnTo>
                    <a:pt x="66" y="27"/>
                  </a:lnTo>
                  <a:lnTo>
                    <a:pt x="138" y="6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9254" name="Freeform 80"/>
            <p:cNvSpPr>
              <a:spLocks/>
            </p:cNvSpPr>
            <p:nvPr/>
          </p:nvSpPr>
          <p:spPr bwMode="auto">
            <a:xfrm rot="3423405" flipH="1">
              <a:off x="1629" y="1374"/>
              <a:ext cx="16" cy="54"/>
            </a:xfrm>
            <a:custGeom>
              <a:avLst/>
              <a:gdLst>
                <a:gd name="T0" fmla="*/ 5 w 70"/>
                <a:gd name="T1" fmla="*/ 0 h 169"/>
                <a:gd name="T2" fmla="*/ 12 w 70"/>
                <a:gd name="T3" fmla="*/ 17 h 169"/>
                <a:gd name="T4" fmla="*/ 16 w 70"/>
                <a:gd name="T5" fmla="*/ 27 h 169"/>
                <a:gd name="T6" fmla="*/ 16 w 70"/>
                <a:gd name="T7" fmla="*/ 36 h 169"/>
                <a:gd name="T8" fmla="*/ 13 w 70"/>
                <a:gd name="T9" fmla="*/ 45 h 169"/>
                <a:gd name="T10" fmla="*/ 6 w 70"/>
                <a:gd name="T11" fmla="*/ 50 h 169"/>
                <a:gd name="T12" fmla="*/ 0 w 70"/>
                <a:gd name="T13" fmla="*/ 54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 h="169">
                  <a:moveTo>
                    <a:pt x="23" y="0"/>
                  </a:moveTo>
                  <a:lnTo>
                    <a:pt x="53" y="52"/>
                  </a:lnTo>
                  <a:lnTo>
                    <a:pt x="69" y="83"/>
                  </a:lnTo>
                  <a:lnTo>
                    <a:pt x="70" y="113"/>
                  </a:lnTo>
                  <a:lnTo>
                    <a:pt x="58" y="140"/>
                  </a:lnTo>
                  <a:lnTo>
                    <a:pt x="27" y="158"/>
                  </a:lnTo>
                  <a:lnTo>
                    <a:pt x="0" y="169"/>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9255" name="Freeform 81"/>
            <p:cNvSpPr>
              <a:spLocks/>
            </p:cNvSpPr>
            <p:nvPr/>
          </p:nvSpPr>
          <p:spPr bwMode="auto">
            <a:xfrm rot="3012925" flipH="1">
              <a:off x="1676" y="1190"/>
              <a:ext cx="13" cy="33"/>
            </a:xfrm>
            <a:custGeom>
              <a:avLst/>
              <a:gdLst>
                <a:gd name="T0" fmla="*/ 0 w 50"/>
                <a:gd name="T1" fmla="*/ 0 h 93"/>
                <a:gd name="T2" fmla="*/ 0 w 50"/>
                <a:gd name="T3" fmla="*/ 11 h 93"/>
                <a:gd name="T4" fmla="*/ 2 w 50"/>
                <a:gd name="T5" fmla="*/ 20 h 93"/>
                <a:gd name="T6" fmla="*/ 7 w 50"/>
                <a:gd name="T7" fmla="*/ 29 h 93"/>
                <a:gd name="T8" fmla="*/ 13 w 50"/>
                <a:gd name="T9" fmla="*/ 33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93">
                  <a:moveTo>
                    <a:pt x="0" y="0"/>
                  </a:moveTo>
                  <a:lnTo>
                    <a:pt x="0" y="32"/>
                  </a:lnTo>
                  <a:lnTo>
                    <a:pt x="6" y="57"/>
                  </a:lnTo>
                  <a:lnTo>
                    <a:pt x="25" y="82"/>
                  </a:lnTo>
                  <a:lnTo>
                    <a:pt x="50" y="93"/>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9256" name="Freeform 82"/>
            <p:cNvSpPr>
              <a:spLocks/>
            </p:cNvSpPr>
            <p:nvPr/>
          </p:nvSpPr>
          <p:spPr bwMode="auto">
            <a:xfrm rot="3892858" flipH="1">
              <a:off x="1736" y="1271"/>
              <a:ext cx="10" cy="25"/>
            </a:xfrm>
            <a:custGeom>
              <a:avLst/>
              <a:gdLst>
                <a:gd name="T0" fmla="*/ 0 w 19"/>
                <a:gd name="T1" fmla="*/ 0 h 43"/>
                <a:gd name="T2" fmla="*/ 0 w 19"/>
                <a:gd name="T3" fmla="*/ 8 h 43"/>
                <a:gd name="T4" fmla="*/ 2 w 19"/>
                <a:gd name="T5" fmla="*/ 16 h 43"/>
                <a:gd name="T6" fmla="*/ 10 w 19"/>
                <a:gd name="T7" fmla="*/ 25 h 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43">
                  <a:moveTo>
                    <a:pt x="0" y="0"/>
                  </a:moveTo>
                  <a:lnTo>
                    <a:pt x="0" y="14"/>
                  </a:lnTo>
                  <a:lnTo>
                    <a:pt x="4" y="28"/>
                  </a:lnTo>
                  <a:lnTo>
                    <a:pt x="19" y="43"/>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nvGrpSpPr>
            <p:cNvPr id="9257" name="Group 83"/>
            <p:cNvGrpSpPr>
              <a:grpSpLocks/>
            </p:cNvGrpSpPr>
            <p:nvPr/>
          </p:nvGrpSpPr>
          <p:grpSpPr bwMode="auto">
            <a:xfrm rot="11405476" flipH="1">
              <a:off x="957" y="1115"/>
              <a:ext cx="261" cy="307"/>
              <a:chOff x="2457" y="2549"/>
              <a:chExt cx="557" cy="547"/>
            </a:xfrm>
          </p:grpSpPr>
          <p:sp>
            <p:nvSpPr>
              <p:cNvPr id="9260" name="Freeform 84"/>
              <p:cNvSpPr>
                <a:spLocks/>
              </p:cNvSpPr>
              <p:nvPr/>
            </p:nvSpPr>
            <p:spPr bwMode="auto">
              <a:xfrm>
                <a:off x="2457" y="2549"/>
                <a:ext cx="557" cy="547"/>
              </a:xfrm>
              <a:custGeom>
                <a:avLst/>
                <a:gdLst>
                  <a:gd name="T0" fmla="*/ 557 w 1112"/>
                  <a:gd name="T1" fmla="*/ 70 h 1094"/>
                  <a:gd name="T2" fmla="*/ 529 w 1112"/>
                  <a:gd name="T3" fmla="*/ 136 h 1094"/>
                  <a:gd name="T4" fmla="*/ 509 w 1112"/>
                  <a:gd name="T5" fmla="*/ 187 h 1094"/>
                  <a:gd name="T6" fmla="*/ 486 w 1112"/>
                  <a:gd name="T7" fmla="*/ 238 h 1094"/>
                  <a:gd name="T8" fmla="*/ 472 w 1112"/>
                  <a:gd name="T9" fmla="*/ 294 h 1094"/>
                  <a:gd name="T10" fmla="*/ 463 w 1112"/>
                  <a:gd name="T11" fmla="*/ 351 h 1094"/>
                  <a:gd name="T12" fmla="*/ 453 w 1112"/>
                  <a:gd name="T13" fmla="*/ 407 h 1094"/>
                  <a:gd name="T14" fmla="*/ 453 w 1112"/>
                  <a:gd name="T15" fmla="*/ 458 h 1094"/>
                  <a:gd name="T16" fmla="*/ 453 w 1112"/>
                  <a:gd name="T17" fmla="*/ 501 h 1094"/>
                  <a:gd name="T18" fmla="*/ 453 w 1112"/>
                  <a:gd name="T19" fmla="*/ 519 h 1094"/>
                  <a:gd name="T20" fmla="*/ 121 w 1112"/>
                  <a:gd name="T21" fmla="*/ 547 h 1094"/>
                  <a:gd name="T22" fmla="*/ 65 w 1112"/>
                  <a:gd name="T23" fmla="*/ 224 h 1094"/>
                  <a:gd name="T24" fmla="*/ 14 w 1112"/>
                  <a:gd name="T25" fmla="*/ 33 h 1094"/>
                  <a:gd name="T26" fmla="*/ 0 w 1112"/>
                  <a:gd name="T27" fmla="*/ 0 h 1094"/>
                  <a:gd name="T28" fmla="*/ 210 w 1112"/>
                  <a:gd name="T29" fmla="*/ 38 h 1094"/>
                  <a:gd name="T30" fmla="*/ 383 w 1112"/>
                  <a:gd name="T31" fmla="*/ 52 h 1094"/>
                  <a:gd name="T32" fmla="*/ 495 w 1112"/>
                  <a:gd name="T33" fmla="*/ 52 h 1094"/>
                  <a:gd name="T34" fmla="*/ 557 w 1112"/>
                  <a:gd name="T35" fmla="*/ 70 h 10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112" h="1094">
                    <a:moveTo>
                      <a:pt x="1112" y="140"/>
                    </a:moveTo>
                    <a:lnTo>
                      <a:pt x="1056" y="271"/>
                    </a:lnTo>
                    <a:lnTo>
                      <a:pt x="1017" y="373"/>
                    </a:lnTo>
                    <a:lnTo>
                      <a:pt x="971" y="476"/>
                    </a:lnTo>
                    <a:lnTo>
                      <a:pt x="943" y="588"/>
                    </a:lnTo>
                    <a:lnTo>
                      <a:pt x="924" y="702"/>
                    </a:lnTo>
                    <a:lnTo>
                      <a:pt x="905" y="814"/>
                    </a:lnTo>
                    <a:lnTo>
                      <a:pt x="905" y="916"/>
                    </a:lnTo>
                    <a:lnTo>
                      <a:pt x="905" y="1001"/>
                    </a:lnTo>
                    <a:lnTo>
                      <a:pt x="905" y="1038"/>
                    </a:lnTo>
                    <a:lnTo>
                      <a:pt x="242" y="1094"/>
                    </a:lnTo>
                    <a:lnTo>
                      <a:pt x="130" y="448"/>
                    </a:lnTo>
                    <a:lnTo>
                      <a:pt x="28" y="65"/>
                    </a:lnTo>
                    <a:lnTo>
                      <a:pt x="0" y="0"/>
                    </a:lnTo>
                    <a:lnTo>
                      <a:pt x="420" y="75"/>
                    </a:lnTo>
                    <a:lnTo>
                      <a:pt x="765" y="103"/>
                    </a:lnTo>
                    <a:lnTo>
                      <a:pt x="989" y="103"/>
                    </a:lnTo>
                    <a:lnTo>
                      <a:pt x="1112" y="140"/>
                    </a:lnTo>
                    <a:close/>
                  </a:path>
                </a:pathLst>
              </a:custGeom>
              <a:solidFill>
                <a:srgbClr val="5F7FFF"/>
              </a:solidFill>
              <a:ln w="9525">
                <a:solidFill>
                  <a:srgbClr val="000000"/>
                </a:solidFill>
                <a:prstDash val="solid"/>
                <a:round/>
                <a:headEnd/>
                <a:tailEnd/>
              </a:ln>
            </p:spPr>
            <p:txBody>
              <a:bodyPr/>
              <a:lstStyle/>
              <a:p>
                <a:endParaRPr lang="vi-VN"/>
              </a:p>
            </p:txBody>
          </p:sp>
          <p:sp>
            <p:nvSpPr>
              <p:cNvPr id="9261" name="Oval 85"/>
              <p:cNvSpPr>
                <a:spLocks noChangeArrowheads="1"/>
              </p:cNvSpPr>
              <p:nvPr/>
            </p:nvSpPr>
            <p:spPr bwMode="auto">
              <a:xfrm>
                <a:off x="2793" y="2961"/>
                <a:ext cx="61" cy="70"/>
              </a:xfrm>
              <a:prstGeom prst="ellipse">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grpSp>
        <p:sp>
          <p:nvSpPr>
            <p:cNvPr id="9258" name="Freeform 86"/>
            <p:cNvSpPr>
              <a:spLocks/>
            </p:cNvSpPr>
            <p:nvPr/>
          </p:nvSpPr>
          <p:spPr bwMode="auto">
            <a:xfrm rot="8068401" flipH="1">
              <a:off x="1546" y="1379"/>
              <a:ext cx="15" cy="10"/>
            </a:xfrm>
            <a:custGeom>
              <a:avLst/>
              <a:gdLst>
                <a:gd name="T0" fmla="*/ 15 w 55"/>
                <a:gd name="T1" fmla="*/ 10 h 33"/>
                <a:gd name="T2" fmla="*/ 7 w 55"/>
                <a:gd name="T3" fmla="*/ 7 h 33"/>
                <a:gd name="T4" fmla="*/ 2 w 55"/>
                <a:gd name="T5" fmla="*/ 2 h 33"/>
                <a:gd name="T6" fmla="*/ 0 w 55"/>
                <a:gd name="T7" fmla="*/ 0 h 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33">
                  <a:moveTo>
                    <a:pt x="55" y="33"/>
                  </a:moveTo>
                  <a:lnTo>
                    <a:pt x="26" y="22"/>
                  </a:lnTo>
                  <a:lnTo>
                    <a:pt x="7" y="8"/>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9259" name="Freeform 87"/>
            <p:cNvSpPr>
              <a:spLocks/>
            </p:cNvSpPr>
            <p:nvPr/>
          </p:nvSpPr>
          <p:spPr bwMode="auto">
            <a:xfrm rot="2668401" flipH="1">
              <a:off x="1554" y="1050"/>
              <a:ext cx="51" cy="32"/>
            </a:xfrm>
            <a:custGeom>
              <a:avLst/>
              <a:gdLst>
                <a:gd name="T0" fmla="*/ 0 w 53"/>
                <a:gd name="T1" fmla="*/ 0 h 34"/>
                <a:gd name="T2" fmla="*/ 16 w 53"/>
                <a:gd name="T3" fmla="*/ 8 h 34"/>
                <a:gd name="T4" fmla="*/ 51 w 53"/>
                <a:gd name="T5" fmla="*/ 32 h 34"/>
                <a:gd name="T6" fmla="*/ 0 60000 65536"/>
                <a:gd name="T7" fmla="*/ 0 60000 65536"/>
                <a:gd name="T8" fmla="*/ 0 60000 65536"/>
              </a:gdLst>
              <a:ahLst/>
              <a:cxnLst>
                <a:cxn ang="T6">
                  <a:pos x="T0" y="T1"/>
                </a:cxn>
                <a:cxn ang="T7">
                  <a:pos x="T2" y="T3"/>
                </a:cxn>
                <a:cxn ang="T8">
                  <a:pos x="T4" y="T5"/>
                </a:cxn>
              </a:cxnLst>
              <a:rect l="0" t="0" r="r" b="b"/>
              <a:pathLst>
                <a:path w="53" h="34">
                  <a:moveTo>
                    <a:pt x="0" y="0"/>
                  </a:moveTo>
                  <a:lnTo>
                    <a:pt x="17" y="8"/>
                  </a:lnTo>
                  <a:lnTo>
                    <a:pt x="53" y="34"/>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sp>
        <p:nvSpPr>
          <p:cNvPr id="60504" name="Text Box 88"/>
          <p:cNvSpPr txBox="1">
            <a:spLocks noChangeArrowheads="1"/>
          </p:cNvSpPr>
          <p:nvPr/>
        </p:nvSpPr>
        <p:spPr bwMode="auto">
          <a:xfrm>
            <a:off x="1981200" y="381000"/>
            <a:ext cx="533400" cy="406400"/>
          </a:xfrm>
          <a:prstGeom prst="rect">
            <a:avLst/>
          </a:prstGeom>
          <a:solidFill>
            <a:srgbClr val="0099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en-US" altLang="vi-VN" sz="2000" b="1">
                <a:solidFill>
                  <a:schemeClr val="bg1"/>
                </a:solidFill>
                <a:latin typeface="Times New Roman" panose="02020603050405020304" pitchFamily="18" charset="0"/>
              </a:rPr>
              <a:t>C3</a:t>
            </a:r>
          </a:p>
        </p:txBody>
      </p:sp>
    </p:spTree>
    <p:extLst>
      <p:ext uri="{BB962C8B-B14F-4D97-AF65-F5344CB8AC3E}">
        <p14:creationId xmlns:p14="http://schemas.microsoft.com/office/powerpoint/2010/main" val="42669488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60493"/>
                                        </p:tgtEl>
                                        <p:attrNameLst>
                                          <p:attrName>style.visibility</p:attrName>
                                        </p:attrNameLst>
                                      </p:cBhvr>
                                      <p:to>
                                        <p:strVal val="hidden"/>
                                      </p:to>
                                    </p:set>
                                  </p:childTnLst>
                                </p:cTn>
                              </p:par>
                            </p:childTnLst>
                          </p:cTn>
                        </p:par>
                        <p:par>
                          <p:cTn id="7" fill="hold" nodeType="afterGroup">
                            <p:stCondLst>
                              <p:cond delay="0"/>
                            </p:stCondLst>
                            <p:childTnLst>
                              <p:par>
                                <p:cTn id="8" presetID="35" presetClass="path" presetSubtype="0" accel="50000" decel="50000" fill="hold" nodeType="afterEffect">
                                  <p:stCondLst>
                                    <p:cond delay="0"/>
                                  </p:stCondLst>
                                  <p:childTnLst>
                                    <p:animMotion origin="layout" path="M 0.13298 -4.44444E-6 L -0.11702 -4.44444E-6 " pathEditMode="relative" rAng="0" ptsTypes="AA">
                                      <p:cBhvr>
                                        <p:cTn id="9" dur="2000" fill="hold"/>
                                        <p:tgtEl>
                                          <p:spTgt spid="60480"/>
                                        </p:tgtEl>
                                        <p:attrNameLst>
                                          <p:attrName>ppt_x</p:attrName>
                                          <p:attrName>ppt_y</p:attrName>
                                        </p:attrNameLst>
                                      </p:cBhvr>
                                      <p:rCtr x="-12500" y="0"/>
                                    </p:animMotion>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32" fill="hold" grpId="0" nodeType="clickEffect">
                                  <p:stCondLst>
                                    <p:cond delay="0"/>
                                  </p:stCondLst>
                                  <p:childTnLst>
                                    <p:set>
                                      <p:cBhvr>
                                        <p:cTn id="13" dur="1" fill="hold">
                                          <p:stCondLst>
                                            <p:cond delay="0"/>
                                          </p:stCondLst>
                                        </p:cTn>
                                        <p:tgtEl>
                                          <p:spTgt spid="60504"/>
                                        </p:tgtEl>
                                        <p:attrNameLst>
                                          <p:attrName>style.visibility</p:attrName>
                                        </p:attrNameLst>
                                      </p:cBhvr>
                                      <p:to>
                                        <p:strVal val="visible"/>
                                      </p:to>
                                    </p:set>
                                    <p:animEffect transition="in" filter="box(out)">
                                      <p:cBhvr>
                                        <p:cTn id="14" dur="1000"/>
                                        <p:tgtEl>
                                          <p:spTgt spid="605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50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reeform 2"/>
          <p:cNvSpPr>
            <a:spLocks/>
          </p:cNvSpPr>
          <p:nvPr/>
        </p:nvSpPr>
        <p:spPr bwMode="auto">
          <a:xfrm rot="757679">
            <a:off x="3025775" y="2363788"/>
            <a:ext cx="647700" cy="2273300"/>
          </a:xfrm>
          <a:custGeom>
            <a:avLst/>
            <a:gdLst>
              <a:gd name="T0" fmla="*/ 0 w 227"/>
              <a:gd name="T1" fmla="*/ 45867 h 793"/>
              <a:gd name="T2" fmla="*/ 116985 w 227"/>
              <a:gd name="T3" fmla="*/ 0 h 793"/>
              <a:gd name="T4" fmla="*/ 647700 w 227"/>
              <a:gd name="T5" fmla="*/ 2218833 h 793"/>
              <a:gd name="T6" fmla="*/ 644847 w 227"/>
              <a:gd name="T7" fmla="*/ 2221699 h 793"/>
              <a:gd name="T8" fmla="*/ 639140 w 227"/>
              <a:gd name="T9" fmla="*/ 2230299 h 793"/>
              <a:gd name="T10" fmla="*/ 636287 w 227"/>
              <a:gd name="T11" fmla="*/ 2233166 h 793"/>
              <a:gd name="T12" fmla="*/ 630580 w 227"/>
              <a:gd name="T13" fmla="*/ 2241766 h 793"/>
              <a:gd name="T14" fmla="*/ 622020 w 227"/>
              <a:gd name="T15" fmla="*/ 2250366 h 793"/>
              <a:gd name="T16" fmla="*/ 619167 w 227"/>
              <a:gd name="T17" fmla="*/ 2258966 h 793"/>
              <a:gd name="T18" fmla="*/ 610607 w 227"/>
              <a:gd name="T19" fmla="*/ 2261833 h 793"/>
              <a:gd name="T20" fmla="*/ 602047 w 227"/>
              <a:gd name="T21" fmla="*/ 2264700 h 793"/>
              <a:gd name="T22" fmla="*/ 587781 w 227"/>
              <a:gd name="T23" fmla="*/ 2270433 h 793"/>
              <a:gd name="T24" fmla="*/ 579221 w 227"/>
              <a:gd name="T25" fmla="*/ 2273300 h 793"/>
              <a:gd name="T26" fmla="*/ 567807 w 227"/>
              <a:gd name="T27" fmla="*/ 2270433 h 793"/>
              <a:gd name="T28" fmla="*/ 559248 w 227"/>
              <a:gd name="T29" fmla="*/ 2270433 h 793"/>
              <a:gd name="T30" fmla="*/ 544981 w 227"/>
              <a:gd name="T31" fmla="*/ 2264700 h 793"/>
              <a:gd name="T32" fmla="*/ 533568 w 227"/>
              <a:gd name="T33" fmla="*/ 2261833 h 793"/>
              <a:gd name="T34" fmla="*/ 25680 w 227"/>
              <a:gd name="T35" fmla="*/ 123268 h 793"/>
              <a:gd name="T36" fmla="*/ 0 w 227"/>
              <a:gd name="T37" fmla="*/ 45867 h 793"/>
              <a:gd name="T38" fmla="*/ 0 w 227"/>
              <a:gd name="T39" fmla="*/ 45867 h 79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27" h="793">
                <a:moveTo>
                  <a:pt x="0" y="16"/>
                </a:moveTo>
                <a:lnTo>
                  <a:pt x="41" y="0"/>
                </a:lnTo>
                <a:lnTo>
                  <a:pt x="227" y="774"/>
                </a:lnTo>
                <a:lnTo>
                  <a:pt x="226" y="775"/>
                </a:lnTo>
                <a:lnTo>
                  <a:pt x="224" y="778"/>
                </a:lnTo>
                <a:lnTo>
                  <a:pt x="223" y="779"/>
                </a:lnTo>
                <a:lnTo>
                  <a:pt x="221" y="782"/>
                </a:lnTo>
                <a:lnTo>
                  <a:pt x="218" y="785"/>
                </a:lnTo>
                <a:lnTo>
                  <a:pt x="217" y="788"/>
                </a:lnTo>
                <a:lnTo>
                  <a:pt x="214" y="789"/>
                </a:lnTo>
                <a:lnTo>
                  <a:pt x="211" y="790"/>
                </a:lnTo>
                <a:lnTo>
                  <a:pt x="206" y="792"/>
                </a:lnTo>
                <a:lnTo>
                  <a:pt x="203" y="793"/>
                </a:lnTo>
                <a:lnTo>
                  <a:pt x="199" y="792"/>
                </a:lnTo>
                <a:lnTo>
                  <a:pt x="196" y="792"/>
                </a:lnTo>
                <a:lnTo>
                  <a:pt x="191" y="790"/>
                </a:lnTo>
                <a:lnTo>
                  <a:pt x="187" y="789"/>
                </a:lnTo>
                <a:lnTo>
                  <a:pt x="9" y="43"/>
                </a:lnTo>
                <a:lnTo>
                  <a:pt x="0" y="16"/>
                </a:lnTo>
                <a:close/>
              </a:path>
            </a:pathLst>
          </a:custGeom>
          <a:solidFill>
            <a:srgbClr val="8A99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243" name="Freeform 3"/>
          <p:cNvSpPr>
            <a:spLocks/>
          </p:cNvSpPr>
          <p:nvPr/>
        </p:nvSpPr>
        <p:spPr bwMode="auto">
          <a:xfrm rot="757679">
            <a:off x="3190875" y="954089"/>
            <a:ext cx="349250" cy="166687"/>
          </a:xfrm>
          <a:custGeom>
            <a:avLst/>
            <a:gdLst>
              <a:gd name="T0" fmla="*/ 257643 w 122"/>
              <a:gd name="T1" fmla="*/ 20117 h 58"/>
              <a:gd name="T2" fmla="*/ 271957 w 122"/>
              <a:gd name="T3" fmla="*/ 20117 h 58"/>
              <a:gd name="T4" fmla="*/ 291996 w 122"/>
              <a:gd name="T5" fmla="*/ 25865 h 58"/>
              <a:gd name="T6" fmla="*/ 314898 w 122"/>
              <a:gd name="T7" fmla="*/ 31613 h 58"/>
              <a:gd name="T8" fmla="*/ 326348 w 122"/>
              <a:gd name="T9" fmla="*/ 40235 h 58"/>
              <a:gd name="T10" fmla="*/ 340662 w 122"/>
              <a:gd name="T11" fmla="*/ 57478 h 58"/>
              <a:gd name="T12" fmla="*/ 349250 w 122"/>
              <a:gd name="T13" fmla="*/ 74722 h 58"/>
              <a:gd name="T14" fmla="*/ 340662 w 122"/>
              <a:gd name="T15" fmla="*/ 100587 h 58"/>
              <a:gd name="T16" fmla="*/ 332074 w 122"/>
              <a:gd name="T17" fmla="*/ 109209 h 58"/>
              <a:gd name="T18" fmla="*/ 314898 w 122"/>
              <a:gd name="T19" fmla="*/ 123578 h 58"/>
              <a:gd name="T20" fmla="*/ 297721 w 122"/>
              <a:gd name="T21" fmla="*/ 135074 h 58"/>
              <a:gd name="T22" fmla="*/ 274820 w 122"/>
              <a:gd name="T23" fmla="*/ 143696 h 58"/>
              <a:gd name="T24" fmla="*/ 249055 w 122"/>
              <a:gd name="T25" fmla="*/ 149444 h 58"/>
              <a:gd name="T26" fmla="*/ 223291 w 122"/>
              <a:gd name="T27" fmla="*/ 158065 h 58"/>
              <a:gd name="T28" fmla="*/ 197527 w 122"/>
              <a:gd name="T29" fmla="*/ 163813 h 58"/>
              <a:gd name="T30" fmla="*/ 166037 w 122"/>
              <a:gd name="T31" fmla="*/ 166687 h 58"/>
              <a:gd name="T32" fmla="*/ 140273 w 122"/>
              <a:gd name="T33" fmla="*/ 163813 h 58"/>
              <a:gd name="T34" fmla="*/ 111645 w 122"/>
              <a:gd name="T35" fmla="*/ 163813 h 58"/>
              <a:gd name="T36" fmla="*/ 85881 w 122"/>
              <a:gd name="T37" fmla="*/ 158065 h 58"/>
              <a:gd name="T38" fmla="*/ 62980 w 122"/>
              <a:gd name="T39" fmla="*/ 155191 h 58"/>
              <a:gd name="T40" fmla="*/ 42941 w 122"/>
              <a:gd name="T41" fmla="*/ 143696 h 58"/>
              <a:gd name="T42" fmla="*/ 25764 w 122"/>
              <a:gd name="T43" fmla="*/ 135074 h 58"/>
              <a:gd name="T44" fmla="*/ 11451 w 122"/>
              <a:gd name="T45" fmla="*/ 117830 h 58"/>
              <a:gd name="T46" fmla="*/ 2863 w 122"/>
              <a:gd name="T47" fmla="*/ 100587 h 58"/>
              <a:gd name="T48" fmla="*/ 0 w 122"/>
              <a:gd name="T49" fmla="*/ 86217 h 58"/>
              <a:gd name="T50" fmla="*/ 2863 w 122"/>
              <a:gd name="T51" fmla="*/ 68974 h 58"/>
              <a:gd name="T52" fmla="*/ 17176 w 122"/>
              <a:gd name="T53" fmla="*/ 45983 h 58"/>
              <a:gd name="T54" fmla="*/ 34352 w 122"/>
              <a:gd name="T55" fmla="*/ 25865 h 58"/>
              <a:gd name="T56" fmla="*/ 62980 w 122"/>
              <a:gd name="T57" fmla="*/ 11496 h 58"/>
              <a:gd name="T58" fmla="*/ 88744 w 122"/>
              <a:gd name="T59" fmla="*/ 5748 h 58"/>
              <a:gd name="T60" fmla="*/ 114508 w 122"/>
              <a:gd name="T61" fmla="*/ 0 h 58"/>
              <a:gd name="T62" fmla="*/ 131684 w 122"/>
              <a:gd name="T63" fmla="*/ 0 h 58"/>
              <a:gd name="T64" fmla="*/ 140273 w 122"/>
              <a:gd name="T65" fmla="*/ 0 h 58"/>
              <a:gd name="T66" fmla="*/ 254781 w 122"/>
              <a:gd name="T67" fmla="*/ 20117 h 5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22" h="58">
                <a:moveTo>
                  <a:pt x="89" y="7"/>
                </a:moveTo>
                <a:lnTo>
                  <a:pt x="90" y="7"/>
                </a:lnTo>
                <a:lnTo>
                  <a:pt x="92" y="7"/>
                </a:lnTo>
                <a:lnTo>
                  <a:pt x="95" y="7"/>
                </a:lnTo>
                <a:lnTo>
                  <a:pt x="98" y="7"/>
                </a:lnTo>
                <a:lnTo>
                  <a:pt x="102" y="9"/>
                </a:lnTo>
                <a:lnTo>
                  <a:pt x="105" y="10"/>
                </a:lnTo>
                <a:lnTo>
                  <a:pt x="110" y="11"/>
                </a:lnTo>
                <a:lnTo>
                  <a:pt x="111" y="13"/>
                </a:lnTo>
                <a:lnTo>
                  <a:pt x="114" y="14"/>
                </a:lnTo>
                <a:lnTo>
                  <a:pt x="117" y="17"/>
                </a:lnTo>
                <a:lnTo>
                  <a:pt x="119" y="20"/>
                </a:lnTo>
                <a:lnTo>
                  <a:pt x="120" y="23"/>
                </a:lnTo>
                <a:lnTo>
                  <a:pt x="122" y="26"/>
                </a:lnTo>
                <a:lnTo>
                  <a:pt x="120" y="30"/>
                </a:lnTo>
                <a:lnTo>
                  <a:pt x="119" y="35"/>
                </a:lnTo>
                <a:lnTo>
                  <a:pt x="117" y="37"/>
                </a:lnTo>
                <a:lnTo>
                  <a:pt x="116" y="38"/>
                </a:lnTo>
                <a:lnTo>
                  <a:pt x="113" y="41"/>
                </a:lnTo>
                <a:lnTo>
                  <a:pt x="110" y="43"/>
                </a:lnTo>
                <a:lnTo>
                  <a:pt x="107" y="44"/>
                </a:lnTo>
                <a:lnTo>
                  <a:pt x="104" y="47"/>
                </a:lnTo>
                <a:lnTo>
                  <a:pt x="99" y="48"/>
                </a:lnTo>
                <a:lnTo>
                  <a:pt x="96" y="50"/>
                </a:lnTo>
                <a:lnTo>
                  <a:pt x="92" y="51"/>
                </a:lnTo>
                <a:lnTo>
                  <a:pt x="87" y="52"/>
                </a:lnTo>
                <a:lnTo>
                  <a:pt x="83" y="54"/>
                </a:lnTo>
                <a:lnTo>
                  <a:pt x="78" y="55"/>
                </a:lnTo>
                <a:lnTo>
                  <a:pt x="74" y="55"/>
                </a:lnTo>
                <a:lnTo>
                  <a:pt x="69" y="57"/>
                </a:lnTo>
                <a:lnTo>
                  <a:pt x="63" y="57"/>
                </a:lnTo>
                <a:lnTo>
                  <a:pt x="58" y="58"/>
                </a:lnTo>
                <a:lnTo>
                  <a:pt x="54" y="57"/>
                </a:lnTo>
                <a:lnTo>
                  <a:pt x="49" y="57"/>
                </a:lnTo>
                <a:lnTo>
                  <a:pt x="43" y="57"/>
                </a:lnTo>
                <a:lnTo>
                  <a:pt x="39" y="57"/>
                </a:lnTo>
                <a:lnTo>
                  <a:pt x="34" y="55"/>
                </a:lnTo>
                <a:lnTo>
                  <a:pt x="30" y="55"/>
                </a:lnTo>
                <a:lnTo>
                  <a:pt x="25" y="54"/>
                </a:lnTo>
                <a:lnTo>
                  <a:pt x="22" y="54"/>
                </a:lnTo>
                <a:lnTo>
                  <a:pt x="18" y="51"/>
                </a:lnTo>
                <a:lnTo>
                  <a:pt x="15" y="50"/>
                </a:lnTo>
                <a:lnTo>
                  <a:pt x="12" y="48"/>
                </a:lnTo>
                <a:lnTo>
                  <a:pt x="9" y="47"/>
                </a:lnTo>
                <a:lnTo>
                  <a:pt x="6" y="44"/>
                </a:lnTo>
                <a:lnTo>
                  <a:pt x="4" y="41"/>
                </a:lnTo>
                <a:lnTo>
                  <a:pt x="3" y="38"/>
                </a:lnTo>
                <a:lnTo>
                  <a:pt x="1" y="35"/>
                </a:lnTo>
                <a:lnTo>
                  <a:pt x="0" y="33"/>
                </a:lnTo>
                <a:lnTo>
                  <a:pt x="0" y="30"/>
                </a:lnTo>
                <a:lnTo>
                  <a:pt x="0" y="27"/>
                </a:lnTo>
                <a:lnTo>
                  <a:pt x="1" y="24"/>
                </a:lnTo>
                <a:lnTo>
                  <a:pt x="3" y="19"/>
                </a:lnTo>
                <a:lnTo>
                  <a:pt x="6" y="16"/>
                </a:lnTo>
                <a:lnTo>
                  <a:pt x="7" y="11"/>
                </a:lnTo>
                <a:lnTo>
                  <a:pt x="12" y="9"/>
                </a:lnTo>
                <a:lnTo>
                  <a:pt x="16" y="6"/>
                </a:lnTo>
                <a:lnTo>
                  <a:pt x="22" y="4"/>
                </a:lnTo>
                <a:lnTo>
                  <a:pt x="27" y="3"/>
                </a:lnTo>
                <a:lnTo>
                  <a:pt x="31" y="2"/>
                </a:lnTo>
                <a:lnTo>
                  <a:pt x="36" y="0"/>
                </a:lnTo>
                <a:lnTo>
                  <a:pt x="40" y="0"/>
                </a:lnTo>
                <a:lnTo>
                  <a:pt x="43" y="0"/>
                </a:lnTo>
                <a:lnTo>
                  <a:pt x="46" y="0"/>
                </a:lnTo>
                <a:lnTo>
                  <a:pt x="49" y="0"/>
                </a:lnTo>
                <a:lnTo>
                  <a:pt x="70" y="0"/>
                </a:lnTo>
                <a:lnTo>
                  <a:pt x="89" y="7"/>
                </a:lnTo>
                <a:close/>
              </a:path>
            </a:pathLst>
          </a:custGeom>
          <a:solidFill>
            <a:srgbClr val="8A99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244" name="Freeform 4"/>
          <p:cNvSpPr>
            <a:spLocks/>
          </p:cNvSpPr>
          <p:nvPr/>
        </p:nvSpPr>
        <p:spPr bwMode="auto">
          <a:xfrm rot="757679">
            <a:off x="3198813" y="900114"/>
            <a:ext cx="398462" cy="268287"/>
          </a:xfrm>
          <a:custGeom>
            <a:avLst/>
            <a:gdLst>
              <a:gd name="T0" fmla="*/ 0 w 159"/>
              <a:gd name="T1" fmla="*/ 86910 h 71"/>
              <a:gd name="T2" fmla="*/ 10024 w 159"/>
              <a:gd name="T3" fmla="*/ 90689 h 71"/>
              <a:gd name="T4" fmla="*/ 17542 w 159"/>
              <a:gd name="T5" fmla="*/ 98246 h 71"/>
              <a:gd name="T6" fmla="*/ 32579 w 159"/>
              <a:gd name="T7" fmla="*/ 109582 h 71"/>
              <a:gd name="T8" fmla="*/ 47615 w 159"/>
              <a:gd name="T9" fmla="*/ 113361 h 71"/>
              <a:gd name="T10" fmla="*/ 70169 w 159"/>
              <a:gd name="T11" fmla="*/ 120918 h 71"/>
              <a:gd name="T12" fmla="*/ 92724 w 159"/>
              <a:gd name="T13" fmla="*/ 124697 h 71"/>
              <a:gd name="T14" fmla="*/ 115278 w 159"/>
              <a:gd name="T15" fmla="*/ 128475 h 71"/>
              <a:gd name="T16" fmla="*/ 135327 w 159"/>
              <a:gd name="T17" fmla="*/ 128475 h 71"/>
              <a:gd name="T18" fmla="*/ 150363 w 159"/>
              <a:gd name="T19" fmla="*/ 128475 h 71"/>
              <a:gd name="T20" fmla="*/ 165399 w 159"/>
              <a:gd name="T21" fmla="*/ 128475 h 71"/>
              <a:gd name="T22" fmla="*/ 180436 w 159"/>
              <a:gd name="T23" fmla="*/ 124697 h 71"/>
              <a:gd name="T24" fmla="*/ 190460 w 159"/>
              <a:gd name="T25" fmla="*/ 124697 h 71"/>
              <a:gd name="T26" fmla="*/ 210508 w 159"/>
              <a:gd name="T27" fmla="*/ 120918 h 71"/>
              <a:gd name="T28" fmla="*/ 225545 w 159"/>
              <a:gd name="T29" fmla="*/ 120918 h 71"/>
              <a:gd name="T30" fmla="*/ 240581 w 159"/>
              <a:gd name="T31" fmla="*/ 109582 h 71"/>
              <a:gd name="T32" fmla="*/ 260629 w 159"/>
              <a:gd name="T33" fmla="*/ 102025 h 71"/>
              <a:gd name="T34" fmla="*/ 275666 w 159"/>
              <a:gd name="T35" fmla="*/ 90689 h 71"/>
              <a:gd name="T36" fmla="*/ 293208 w 159"/>
              <a:gd name="T37" fmla="*/ 86910 h 71"/>
              <a:gd name="T38" fmla="*/ 313256 w 159"/>
              <a:gd name="T39" fmla="*/ 71795 h 71"/>
              <a:gd name="T40" fmla="*/ 328293 w 159"/>
              <a:gd name="T41" fmla="*/ 60459 h 71"/>
              <a:gd name="T42" fmla="*/ 345835 w 159"/>
              <a:gd name="T43" fmla="*/ 45344 h 71"/>
              <a:gd name="T44" fmla="*/ 398462 w 159"/>
              <a:gd name="T45" fmla="*/ 0 h 71"/>
              <a:gd name="T46" fmla="*/ 395956 w 159"/>
              <a:gd name="T47" fmla="*/ 120918 h 71"/>
              <a:gd name="T48" fmla="*/ 383426 w 159"/>
              <a:gd name="T49" fmla="*/ 128475 h 71"/>
              <a:gd name="T50" fmla="*/ 368389 w 159"/>
              <a:gd name="T51" fmla="*/ 139812 h 71"/>
              <a:gd name="T52" fmla="*/ 353353 w 159"/>
              <a:gd name="T53" fmla="*/ 154926 h 71"/>
              <a:gd name="T54" fmla="*/ 335811 w 159"/>
              <a:gd name="T55" fmla="*/ 177598 h 71"/>
              <a:gd name="T56" fmla="*/ 313256 w 159"/>
              <a:gd name="T57" fmla="*/ 192713 h 71"/>
              <a:gd name="T58" fmla="*/ 290702 w 159"/>
              <a:gd name="T59" fmla="*/ 215385 h 71"/>
              <a:gd name="T60" fmla="*/ 270653 w 159"/>
              <a:gd name="T61" fmla="*/ 226721 h 71"/>
              <a:gd name="T62" fmla="*/ 255617 w 159"/>
              <a:gd name="T63" fmla="*/ 238057 h 71"/>
              <a:gd name="T64" fmla="*/ 240581 w 159"/>
              <a:gd name="T65" fmla="*/ 241836 h 71"/>
              <a:gd name="T66" fmla="*/ 225545 w 159"/>
              <a:gd name="T67" fmla="*/ 245615 h 71"/>
              <a:gd name="T68" fmla="*/ 210508 w 159"/>
              <a:gd name="T69" fmla="*/ 256951 h 71"/>
              <a:gd name="T70" fmla="*/ 195472 w 159"/>
              <a:gd name="T71" fmla="*/ 256951 h 71"/>
              <a:gd name="T72" fmla="*/ 180436 w 159"/>
              <a:gd name="T73" fmla="*/ 264508 h 71"/>
              <a:gd name="T74" fmla="*/ 160387 w 159"/>
              <a:gd name="T75" fmla="*/ 268287 h 71"/>
              <a:gd name="T76" fmla="*/ 145351 w 159"/>
              <a:gd name="T77" fmla="*/ 268287 h 71"/>
              <a:gd name="T78" fmla="*/ 130315 w 159"/>
              <a:gd name="T79" fmla="*/ 268287 h 71"/>
              <a:gd name="T80" fmla="*/ 112772 w 159"/>
              <a:gd name="T81" fmla="*/ 268287 h 71"/>
              <a:gd name="T82" fmla="*/ 97736 w 159"/>
              <a:gd name="T83" fmla="*/ 264508 h 71"/>
              <a:gd name="T84" fmla="*/ 77688 w 159"/>
              <a:gd name="T85" fmla="*/ 256951 h 71"/>
              <a:gd name="T86" fmla="*/ 62651 w 159"/>
              <a:gd name="T87" fmla="*/ 253172 h 71"/>
              <a:gd name="T88" fmla="*/ 45109 w 159"/>
              <a:gd name="T89" fmla="*/ 245615 h 71"/>
              <a:gd name="T90" fmla="*/ 25061 w 159"/>
              <a:gd name="T91" fmla="*/ 238057 h 71"/>
              <a:gd name="T92" fmla="*/ 0 w 159"/>
              <a:gd name="T93" fmla="*/ 86910 h 7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59" h="71">
                <a:moveTo>
                  <a:pt x="0" y="23"/>
                </a:moveTo>
                <a:lnTo>
                  <a:pt x="0" y="23"/>
                </a:lnTo>
                <a:lnTo>
                  <a:pt x="3" y="24"/>
                </a:lnTo>
                <a:lnTo>
                  <a:pt x="4" y="24"/>
                </a:lnTo>
                <a:lnTo>
                  <a:pt x="6" y="26"/>
                </a:lnTo>
                <a:lnTo>
                  <a:pt x="7" y="26"/>
                </a:lnTo>
                <a:lnTo>
                  <a:pt x="10" y="27"/>
                </a:lnTo>
                <a:lnTo>
                  <a:pt x="13" y="29"/>
                </a:lnTo>
                <a:lnTo>
                  <a:pt x="16" y="29"/>
                </a:lnTo>
                <a:lnTo>
                  <a:pt x="19" y="30"/>
                </a:lnTo>
                <a:lnTo>
                  <a:pt x="24" y="32"/>
                </a:lnTo>
                <a:lnTo>
                  <a:pt x="28" y="32"/>
                </a:lnTo>
                <a:lnTo>
                  <a:pt x="33" y="33"/>
                </a:lnTo>
                <a:lnTo>
                  <a:pt x="37" y="33"/>
                </a:lnTo>
                <a:lnTo>
                  <a:pt x="42" y="34"/>
                </a:lnTo>
                <a:lnTo>
                  <a:pt x="46" y="34"/>
                </a:lnTo>
                <a:lnTo>
                  <a:pt x="52" y="34"/>
                </a:lnTo>
                <a:lnTo>
                  <a:pt x="54" y="34"/>
                </a:lnTo>
                <a:lnTo>
                  <a:pt x="57" y="34"/>
                </a:lnTo>
                <a:lnTo>
                  <a:pt x="60" y="34"/>
                </a:lnTo>
                <a:lnTo>
                  <a:pt x="63" y="34"/>
                </a:lnTo>
                <a:lnTo>
                  <a:pt x="66" y="34"/>
                </a:lnTo>
                <a:lnTo>
                  <a:pt x="69" y="33"/>
                </a:lnTo>
                <a:lnTo>
                  <a:pt x="72" y="33"/>
                </a:lnTo>
                <a:lnTo>
                  <a:pt x="73" y="33"/>
                </a:lnTo>
                <a:lnTo>
                  <a:pt x="76" y="33"/>
                </a:lnTo>
                <a:lnTo>
                  <a:pt x="81" y="33"/>
                </a:lnTo>
                <a:lnTo>
                  <a:pt x="84" y="32"/>
                </a:lnTo>
                <a:lnTo>
                  <a:pt x="87" y="32"/>
                </a:lnTo>
                <a:lnTo>
                  <a:pt x="90" y="32"/>
                </a:lnTo>
                <a:lnTo>
                  <a:pt x="93" y="30"/>
                </a:lnTo>
                <a:lnTo>
                  <a:pt x="96" y="29"/>
                </a:lnTo>
                <a:lnTo>
                  <a:pt x="101" y="29"/>
                </a:lnTo>
                <a:lnTo>
                  <a:pt x="104" y="27"/>
                </a:lnTo>
                <a:lnTo>
                  <a:pt x="107" y="26"/>
                </a:lnTo>
                <a:lnTo>
                  <a:pt x="110" y="24"/>
                </a:lnTo>
                <a:lnTo>
                  <a:pt x="114" y="24"/>
                </a:lnTo>
                <a:lnTo>
                  <a:pt x="117" y="23"/>
                </a:lnTo>
                <a:lnTo>
                  <a:pt x="122" y="22"/>
                </a:lnTo>
                <a:lnTo>
                  <a:pt x="125" y="19"/>
                </a:lnTo>
                <a:lnTo>
                  <a:pt x="128" y="17"/>
                </a:lnTo>
                <a:lnTo>
                  <a:pt x="131" y="16"/>
                </a:lnTo>
                <a:lnTo>
                  <a:pt x="135" y="15"/>
                </a:lnTo>
                <a:lnTo>
                  <a:pt x="138" y="12"/>
                </a:lnTo>
                <a:lnTo>
                  <a:pt x="143" y="10"/>
                </a:lnTo>
                <a:lnTo>
                  <a:pt x="159" y="0"/>
                </a:lnTo>
                <a:lnTo>
                  <a:pt x="159" y="30"/>
                </a:lnTo>
                <a:lnTo>
                  <a:pt x="158" y="32"/>
                </a:lnTo>
                <a:lnTo>
                  <a:pt x="155" y="33"/>
                </a:lnTo>
                <a:lnTo>
                  <a:pt x="153" y="34"/>
                </a:lnTo>
                <a:lnTo>
                  <a:pt x="150" y="36"/>
                </a:lnTo>
                <a:lnTo>
                  <a:pt x="147" y="37"/>
                </a:lnTo>
                <a:lnTo>
                  <a:pt x="146" y="40"/>
                </a:lnTo>
                <a:lnTo>
                  <a:pt x="141" y="41"/>
                </a:lnTo>
                <a:lnTo>
                  <a:pt x="138" y="44"/>
                </a:lnTo>
                <a:lnTo>
                  <a:pt x="134" y="47"/>
                </a:lnTo>
                <a:lnTo>
                  <a:pt x="131" y="50"/>
                </a:lnTo>
                <a:lnTo>
                  <a:pt x="125" y="51"/>
                </a:lnTo>
                <a:lnTo>
                  <a:pt x="122" y="54"/>
                </a:lnTo>
                <a:lnTo>
                  <a:pt x="116" y="57"/>
                </a:lnTo>
                <a:lnTo>
                  <a:pt x="111" y="60"/>
                </a:lnTo>
                <a:lnTo>
                  <a:pt x="108" y="60"/>
                </a:lnTo>
                <a:lnTo>
                  <a:pt x="105" y="61"/>
                </a:lnTo>
                <a:lnTo>
                  <a:pt x="102" y="63"/>
                </a:lnTo>
                <a:lnTo>
                  <a:pt x="99" y="63"/>
                </a:lnTo>
                <a:lnTo>
                  <a:pt x="96" y="64"/>
                </a:lnTo>
                <a:lnTo>
                  <a:pt x="93" y="65"/>
                </a:lnTo>
                <a:lnTo>
                  <a:pt x="90" y="65"/>
                </a:lnTo>
                <a:lnTo>
                  <a:pt x="87" y="67"/>
                </a:lnTo>
                <a:lnTo>
                  <a:pt x="84" y="68"/>
                </a:lnTo>
                <a:lnTo>
                  <a:pt x="81" y="68"/>
                </a:lnTo>
                <a:lnTo>
                  <a:pt x="78" y="68"/>
                </a:lnTo>
                <a:lnTo>
                  <a:pt x="75" y="70"/>
                </a:lnTo>
                <a:lnTo>
                  <a:pt x="72" y="70"/>
                </a:lnTo>
                <a:lnTo>
                  <a:pt x="69" y="71"/>
                </a:lnTo>
                <a:lnTo>
                  <a:pt x="64" y="71"/>
                </a:lnTo>
                <a:lnTo>
                  <a:pt x="63" y="71"/>
                </a:lnTo>
                <a:lnTo>
                  <a:pt x="58" y="71"/>
                </a:lnTo>
                <a:lnTo>
                  <a:pt x="55" y="71"/>
                </a:lnTo>
                <a:lnTo>
                  <a:pt x="52" y="71"/>
                </a:lnTo>
                <a:lnTo>
                  <a:pt x="49" y="71"/>
                </a:lnTo>
                <a:lnTo>
                  <a:pt x="45" y="71"/>
                </a:lnTo>
                <a:lnTo>
                  <a:pt x="42" y="71"/>
                </a:lnTo>
                <a:lnTo>
                  <a:pt x="39" y="70"/>
                </a:lnTo>
                <a:lnTo>
                  <a:pt x="36" y="70"/>
                </a:lnTo>
                <a:lnTo>
                  <a:pt x="31" y="68"/>
                </a:lnTo>
                <a:lnTo>
                  <a:pt x="28" y="68"/>
                </a:lnTo>
                <a:lnTo>
                  <a:pt x="25" y="67"/>
                </a:lnTo>
                <a:lnTo>
                  <a:pt x="21" y="67"/>
                </a:lnTo>
                <a:lnTo>
                  <a:pt x="18" y="65"/>
                </a:lnTo>
                <a:lnTo>
                  <a:pt x="15" y="64"/>
                </a:lnTo>
                <a:lnTo>
                  <a:pt x="10" y="63"/>
                </a:lnTo>
                <a:lnTo>
                  <a:pt x="7" y="61"/>
                </a:lnTo>
                <a:lnTo>
                  <a:pt x="0" y="23"/>
                </a:lnTo>
                <a:close/>
              </a:path>
            </a:pathLst>
          </a:custGeom>
          <a:solidFill>
            <a:srgbClr val="C2D6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245" name="Freeform 5"/>
          <p:cNvSpPr>
            <a:spLocks/>
          </p:cNvSpPr>
          <p:nvPr/>
        </p:nvSpPr>
        <p:spPr bwMode="auto">
          <a:xfrm rot="757679">
            <a:off x="3154363" y="1179514"/>
            <a:ext cx="373062" cy="1093787"/>
          </a:xfrm>
          <a:custGeom>
            <a:avLst/>
            <a:gdLst>
              <a:gd name="T0" fmla="*/ 239215 w 131"/>
              <a:gd name="T1" fmla="*/ 1082304 h 381"/>
              <a:gd name="T2" fmla="*/ 0 w 131"/>
              <a:gd name="T3" fmla="*/ 11483 h 381"/>
              <a:gd name="T4" fmla="*/ 119608 w 131"/>
              <a:gd name="T5" fmla="*/ 0 h 381"/>
              <a:gd name="T6" fmla="*/ 373062 w 131"/>
              <a:gd name="T7" fmla="*/ 1050725 h 381"/>
              <a:gd name="T8" fmla="*/ 373062 w 131"/>
              <a:gd name="T9" fmla="*/ 1050725 h 381"/>
              <a:gd name="T10" fmla="*/ 367366 w 131"/>
              <a:gd name="T11" fmla="*/ 1053595 h 381"/>
              <a:gd name="T12" fmla="*/ 364519 w 131"/>
              <a:gd name="T13" fmla="*/ 1062208 h 381"/>
              <a:gd name="T14" fmla="*/ 355975 w 131"/>
              <a:gd name="T15" fmla="*/ 1070820 h 381"/>
              <a:gd name="T16" fmla="*/ 350280 w 131"/>
              <a:gd name="T17" fmla="*/ 1070820 h 381"/>
              <a:gd name="T18" fmla="*/ 341736 w 131"/>
              <a:gd name="T19" fmla="*/ 1073691 h 381"/>
              <a:gd name="T20" fmla="*/ 338888 w 131"/>
              <a:gd name="T21" fmla="*/ 1076562 h 381"/>
              <a:gd name="T22" fmla="*/ 330345 w 131"/>
              <a:gd name="T23" fmla="*/ 1082304 h 381"/>
              <a:gd name="T24" fmla="*/ 321802 w 131"/>
              <a:gd name="T25" fmla="*/ 1085175 h 381"/>
              <a:gd name="T26" fmla="*/ 313258 w 131"/>
              <a:gd name="T27" fmla="*/ 1090916 h 381"/>
              <a:gd name="T28" fmla="*/ 299019 w 131"/>
              <a:gd name="T29" fmla="*/ 1090916 h 381"/>
              <a:gd name="T30" fmla="*/ 290476 w 131"/>
              <a:gd name="T31" fmla="*/ 1093787 h 381"/>
              <a:gd name="T32" fmla="*/ 239215 w 131"/>
              <a:gd name="T33" fmla="*/ 1082304 h 381"/>
              <a:gd name="T34" fmla="*/ 239215 w 131"/>
              <a:gd name="T35" fmla="*/ 1082304 h 3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1" h="381">
                <a:moveTo>
                  <a:pt x="84" y="377"/>
                </a:moveTo>
                <a:lnTo>
                  <a:pt x="0" y="4"/>
                </a:lnTo>
                <a:lnTo>
                  <a:pt x="42" y="0"/>
                </a:lnTo>
                <a:lnTo>
                  <a:pt x="131" y="366"/>
                </a:lnTo>
                <a:lnTo>
                  <a:pt x="129" y="367"/>
                </a:lnTo>
                <a:lnTo>
                  <a:pt x="128" y="370"/>
                </a:lnTo>
                <a:lnTo>
                  <a:pt x="125" y="373"/>
                </a:lnTo>
                <a:lnTo>
                  <a:pt x="123" y="373"/>
                </a:lnTo>
                <a:lnTo>
                  <a:pt x="120" y="374"/>
                </a:lnTo>
                <a:lnTo>
                  <a:pt x="119" y="375"/>
                </a:lnTo>
                <a:lnTo>
                  <a:pt x="116" y="377"/>
                </a:lnTo>
                <a:lnTo>
                  <a:pt x="113" y="378"/>
                </a:lnTo>
                <a:lnTo>
                  <a:pt x="110" y="380"/>
                </a:lnTo>
                <a:lnTo>
                  <a:pt x="105" y="380"/>
                </a:lnTo>
                <a:lnTo>
                  <a:pt x="102" y="381"/>
                </a:lnTo>
                <a:lnTo>
                  <a:pt x="84" y="377"/>
                </a:lnTo>
                <a:close/>
              </a:path>
            </a:pathLst>
          </a:custGeom>
          <a:solidFill>
            <a:srgbClr val="8A99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246" name="Freeform 6"/>
          <p:cNvSpPr>
            <a:spLocks/>
          </p:cNvSpPr>
          <p:nvPr/>
        </p:nvSpPr>
        <p:spPr bwMode="auto">
          <a:xfrm rot="757679">
            <a:off x="3187701" y="1222376"/>
            <a:ext cx="296863" cy="1090613"/>
          </a:xfrm>
          <a:custGeom>
            <a:avLst/>
            <a:gdLst>
              <a:gd name="T0" fmla="*/ 231211 w 104"/>
              <a:gd name="T1" fmla="*/ 1079133 h 380"/>
              <a:gd name="T2" fmla="*/ 0 w 104"/>
              <a:gd name="T3" fmla="*/ 0 h 380"/>
              <a:gd name="T4" fmla="*/ 68507 w 104"/>
              <a:gd name="T5" fmla="*/ 5740 h 380"/>
              <a:gd name="T6" fmla="*/ 296863 w 104"/>
              <a:gd name="T7" fmla="*/ 1090613 h 380"/>
              <a:gd name="T8" fmla="*/ 231211 w 104"/>
              <a:gd name="T9" fmla="*/ 1079133 h 380"/>
              <a:gd name="T10" fmla="*/ 231211 w 104"/>
              <a:gd name="T11" fmla="*/ 1079133 h 3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 h="380">
                <a:moveTo>
                  <a:pt x="81" y="376"/>
                </a:moveTo>
                <a:lnTo>
                  <a:pt x="0" y="0"/>
                </a:lnTo>
                <a:lnTo>
                  <a:pt x="24" y="2"/>
                </a:lnTo>
                <a:lnTo>
                  <a:pt x="104" y="380"/>
                </a:lnTo>
                <a:lnTo>
                  <a:pt x="81" y="376"/>
                </a:lnTo>
                <a:close/>
              </a:path>
            </a:pathLst>
          </a:custGeom>
          <a:solidFill>
            <a:srgbClr val="4047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247" name="Freeform 7"/>
          <p:cNvSpPr>
            <a:spLocks/>
          </p:cNvSpPr>
          <p:nvPr/>
        </p:nvSpPr>
        <p:spPr bwMode="auto">
          <a:xfrm rot="757679">
            <a:off x="3324226" y="1227138"/>
            <a:ext cx="282575" cy="1077912"/>
          </a:xfrm>
          <a:custGeom>
            <a:avLst/>
            <a:gdLst>
              <a:gd name="T0" fmla="*/ 234052 w 99"/>
              <a:gd name="T1" fmla="*/ 1077912 h 376"/>
              <a:gd name="T2" fmla="*/ 0 w 99"/>
              <a:gd name="T3" fmla="*/ 22934 h 376"/>
              <a:gd name="T4" fmla="*/ 42814 w 99"/>
              <a:gd name="T5" fmla="*/ 0 h 376"/>
              <a:gd name="T6" fmla="*/ 282575 w 99"/>
              <a:gd name="T7" fmla="*/ 1060711 h 376"/>
              <a:gd name="T8" fmla="*/ 234052 w 99"/>
              <a:gd name="T9" fmla="*/ 1077912 h 376"/>
              <a:gd name="T10" fmla="*/ 234052 w 99"/>
              <a:gd name="T11" fmla="*/ 1077912 h 3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9" h="376">
                <a:moveTo>
                  <a:pt x="82" y="376"/>
                </a:moveTo>
                <a:lnTo>
                  <a:pt x="0" y="8"/>
                </a:lnTo>
                <a:lnTo>
                  <a:pt x="15" y="0"/>
                </a:lnTo>
                <a:lnTo>
                  <a:pt x="99" y="370"/>
                </a:lnTo>
                <a:lnTo>
                  <a:pt x="82" y="376"/>
                </a:lnTo>
                <a:close/>
              </a:path>
            </a:pathLst>
          </a:custGeom>
          <a:solidFill>
            <a:srgbClr val="525C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248" name="Freeform 8"/>
          <p:cNvSpPr>
            <a:spLocks/>
          </p:cNvSpPr>
          <p:nvPr/>
        </p:nvSpPr>
        <p:spPr bwMode="auto">
          <a:xfrm rot="757679">
            <a:off x="3190876" y="954089"/>
            <a:ext cx="498475" cy="244475"/>
          </a:xfrm>
          <a:custGeom>
            <a:avLst/>
            <a:gdLst>
              <a:gd name="T0" fmla="*/ 347508 w 175"/>
              <a:gd name="T1" fmla="*/ 77657 h 85"/>
              <a:gd name="T2" fmla="*/ 321872 w 175"/>
              <a:gd name="T3" fmla="*/ 66152 h 85"/>
              <a:gd name="T4" fmla="*/ 279146 w 175"/>
              <a:gd name="T5" fmla="*/ 57524 h 85"/>
              <a:gd name="T6" fmla="*/ 253510 w 175"/>
              <a:gd name="T7" fmla="*/ 54647 h 85"/>
              <a:gd name="T8" fmla="*/ 227874 w 175"/>
              <a:gd name="T9" fmla="*/ 54647 h 85"/>
              <a:gd name="T10" fmla="*/ 196542 w 175"/>
              <a:gd name="T11" fmla="*/ 57524 h 85"/>
              <a:gd name="T12" fmla="*/ 170906 w 175"/>
              <a:gd name="T13" fmla="*/ 66152 h 85"/>
              <a:gd name="T14" fmla="*/ 150967 w 175"/>
              <a:gd name="T15" fmla="*/ 83409 h 85"/>
              <a:gd name="T16" fmla="*/ 128179 w 175"/>
              <a:gd name="T17" fmla="*/ 103542 h 85"/>
              <a:gd name="T18" fmla="*/ 119634 w 175"/>
              <a:gd name="T19" fmla="*/ 126552 h 85"/>
              <a:gd name="T20" fmla="*/ 136725 w 175"/>
              <a:gd name="T21" fmla="*/ 143809 h 85"/>
              <a:gd name="T22" fmla="*/ 159512 w 175"/>
              <a:gd name="T23" fmla="*/ 152437 h 85"/>
              <a:gd name="T24" fmla="*/ 193693 w 175"/>
              <a:gd name="T25" fmla="*/ 158190 h 85"/>
              <a:gd name="T26" fmla="*/ 227874 w 175"/>
              <a:gd name="T27" fmla="*/ 158190 h 85"/>
              <a:gd name="T28" fmla="*/ 267752 w 175"/>
              <a:gd name="T29" fmla="*/ 155314 h 85"/>
              <a:gd name="T30" fmla="*/ 310479 w 175"/>
              <a:gd name="T31" fmla="*/ 152437 h 85"/>
              <a:gd name="T32" fmla="*/ 353205 w 175"/>
              <a:gd name="T33" fmla="*/ 138056 h 85"/>
              <a:gd name="T34" fmla="*/ 395932 w 175"/>
              <a:gd name="T35" fmla="*/ 123676 h 85"/>
              <a:gd name="T36" fmla="*/ 498475 w 175"/>
              <a:gd name="T37" fmla="*/ 86285 h 85"/>
              <a:gd name="T38" fmla="*/ 492778 w 175"/>
              <a:gd name="T39" fmla="*/ 106419 h 85"/>
              <a:gd name="T40" fmla="*/ 472839 w 175"/>
              <a:gd name="T41" fmla="*/ 135180 h 85"/>
              <a:gd name="T42" fmla="*/ 450052 w 175"/>
              <a:gd name="T43" fmla="*/ 155314 h 85"/>
              <a:gd name="T44" fmla="*/ 421567 w 175"/>
              <a:gd name="T45" fmla="*/ 175447 h 85"/>
              <a:gd name="T46" fmla="*/ 381689 w 175"/>
              <a:gd name="T47" fmla="*/ 195580 h 85"/>
              <a:gd name="T48" fmla="*/ 361750 w 175"/>
              <a:gd name="T49" fmla="*/ 204209 h 85"/>
              <a:gd name="T50" fmla="*/ 336115 w 175"/>
              <a:gd name="T51" fmla="*/ 212837 h 85"/>
              <a:gd name="T52" fmla="*/ 304782 w 175"/>
              <a:gd name="T53" fmla="*/ 221466 h 85"/>
              <a:gd name="T54" fmla="*/ 276298 w 175"/>
              <a:gd name="T55" fmla="*/ 230094 h 85"/>
              <a:gd name="T56" fmla="*/ 250662 w 175"/>
              <a:gd name="T57" fmla="*/ 235846 h 85"/>
              <a:gd name="T58" fmla="*/ 219329 w 175"/>
              <a:gd name="T59" fmla="*/ 241599 h 85"/>
              <a:gd name="T60" fmla="*/ 193693 w 175"/>
              <a:gd name="T61" fmla="*/ 241599 h 85"/>
              <a:gd name="T62" fmla="*/ 170906 w 175"/>
              <a:gd name="T63" fmla="*/ 244475 h 85"/>
              <a:gd name="T64" fmla="*/ 145270 w 175"/>
              <a:gd name="T65" fmla="*/ 241599 h 85"/>
              <a:gd name="T66" fmla="*/ 111089 w 175"/>
              <a:gd name="T67" fmla="*/ 235846 h 85"/>
              <a:gd name="T68" fmla="*/ 74059 w 175"/>
              <a:gd name="T69" fmla="*/ 224342 h 85"/>
              <a:gd name="T70" fmla="*/ 42726 w 175"/>
              <a:gd name="T71" fmla="*/ 207085 h 85"/>
              <a:gd name="T72" fmla="*/ 17091 w 175"/>
              <a:gd name="T73" fmla="*/ 186951 h 85"/>
              <a:gd name="T74" fmla="*/ 5697 w 175"/>
              <a:gd name="T75" fmla="*/ 163942 h 85"/>
              <a:gd name="T76" fmla="*/ 0 w 175"/>
              <a:gd name="T77" fmla="*/ 138056 h 85"/>
              <a:gd name="T78" fmla="*/ 5697 w 175"/>
              <a:gd name="T79" fmla="*/ 112171 h 85"/>
              <a:gd name="T80" fmla="*/ 17091 w 175"/>
              <a:gd name="T81" fmla="*/ 83409 h 85"/>
              <a:gd name="T82" fmla="*/ 42726 w 175"/>
              <a:gd name="T83" fmla="*/ 57524 h 85"/>
              <a:gd name="T84" fmla="*/ 74059 w 175"/>
              <a:gd name="T85" fmla="*/ 37390 h 85"/>
              <a:gd name="T86" fmla="*/ 108240 w 175"/>
              <a:gd name="T87" fmla="*/ 25886 h 85"/>
              <a:gd name="T88" fmla="*/ 145270 w 175"/>
              <a:gd name="T89" fmla="*/ 14381 h 85"/>
              <a:gd name="T90" fmla="*/ 185148 w 175"/>
              <a:gd name="T91" fmla="*/ 8629 h 85"/>
              <a:gd name="T92" fmla="*/ 222177 w 175"/>
              <a:gd name="T93" fmla="*/ 0 h 85"/>
              <a:gd name="T94" fmla="*/ 259207 w 175"/>
              <a:gd name="T95" fmla="*/ 0 h 85"/>
              <a:gd name="T96" fmla="*/ 284843 w 175"/>
              <a:gd name="T97" fmla="*/ 0 h 85"/>
              <a:gd name="T98" fmla="*/ 304782 w 175"/>
              <a:gd name="T99" fmla="*/ 0 h 85"/>
              <a:gd name="T100" fmla="*/ 321872 w 175"/>
              <a:gd name="T101" fmla="*/ 0 h 85"/>
              <a:gd name="T102" fmla="*/ 353205 w 175"/>
              <a:gd name="T103" fmla="*/ 8629 h 85"/>
              <a:gd name="T104" fmla="*/ 387386 w 175"/>
              <a:gd name="T105" fmla="*/ 14381 h 85"/>
              <a:gd name="T106" fmla="*/ 415871 w 175"/>
              <a:gd name="T107" fmla="*/ 25886 h 85"/>
              <a:gd name="T108" fmla="*/ 441506 w 175"/>
              <a:gd name="T109" fmla="*/ 43143 h 85"/>
              <a:gd name="T110" fmla="*/ 356054 w 175"/>
              <a:gd name="T111" fmla="*/ 83409 h 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75" h="85">
                <a:moveTo>
                  <a:pt x="125" y="29"/>
                </a:moveTo>
                <a:lnTo>
                  <a:pt x="124" y="29"/>
                </a:lnTo>
                <a:lnTo>
                  <a:pt x="122" y="27"/>
                </a:lnTo>
                <a:lnTo>
                  <a:pt x="121" y="26"/>
                </a:lnTo>
                <a:lnTo>
                  <a:pt x="118" y="24"/>
                </a:lnTo>
                <a:lnTo>
                  <a:pt x="113" y="23"/>
                </a:lnTo>
                <a:lnTo>
                  <a:pt x="109" y="22"/>
                </a:lnTo>
                <a:lnTo>
                  <a:pt x="103" y="22"/>
                </a:lnTo>
                <a:lnTo>
                  <a:pt x="98" y="20"/>
                </a:lnTo>
                <a:lnTo>
                  <a:pt x="95" y="19"/>
                </a:lnTo>
                <a:lnTo>
                  <a:pt x="92" y="19"/>
                </a:lnTo>
                <a:lnTo>
                  <a:pt x="89" y="19"/>
                </a:lnTo>
                <a:lnTo>
                  <a:pt x="86" y="19"/>
                </a:lnTo>
                <a:lnTo>
                  <a:pt x="83" y="19"/>
                </a:lnTo>
                <a:lnTo>
                  <a:pt x="80" y="19"/>
                </a:lnTo>
                <a:lnTo>
                  <a:pt x="75" y="19"/>
                </a:lnTo>
                <a:lnTo>
                  <a:pt x="72" y="20"/>
                </a:lnTo>
                <a:lnTo>
                  <a:pt x="69" y="20"/>
                </a:lnTo>
                <a:lnTo>
                  <a:pt x="66" y="22"/>
                </a:lnTo>
                <a:lnTo>
                  <a:pt x="63" y="22"/>
                </a:lnTo>
                <a:lnTo>
                  <a:pt x="60" y="23"/>
                </a:lnTo>
                <a:lnTo>
                  <a:pt x="57" y="24"/>
                </a:lnTo>
                <a:lnTo>
                  <a:pt x="54" y="27"/>
                </a:lnTo>
                <a:lnTo>
                  <a:pt x="53" y="29"/>
                </a:lnTo>
                <a:lnTo>
                  <a:pt x="50" y="31"/>
                </a:lnTo>
                <a:lnTo>
                  <a:pt x="47" y="34"/>
                </a:lnTo>
                <a:lnTo>
                  <a:pt x="45" y="36"/>
                </a:lnTo>
                <a:lnTo>
                  <a:pt x="44" y="39"/>
                </a:lnTo>
                <a:lnTo>
                  <a:pt x="42" y="41"/>
                </a:lnTo>
                <a:lnTo>
                  <a:pt x="42" y="44"/>
                </a:lnTo>
                <a:lnTo>
                  <a:pt x="45" y="47"/>
                </a:lnTo>
                <a:lnTo>
                  <a:pt x="47" y="48"/>
                </a:lnTo>
                <a:lnTo>
                  <a:pt x="48" y="50"/>
                </a:lnTo>
                <a:lnTo>
                  <a:pt x="51" y="51"/>
                </a:lnTo>
                <a:lnTo>
                  <a:pt x="53" y="53"/>
                </a:lnTo>
                <a:lnTo>
                  <a:pt x="56" y="53"/>
                </a:lnTo>
                <a:lnTo>
                  <a:pt x="60" y="54"/>
                </a:lnTo>
                <a:lnTo>
                  <a:pt x="63" y="54"/>
                </a:lnTo>
                <a:lnTo>
                  <a:pt x="68" y="55"/>
                </a:lnTo>
                <a:lnTo>
                  <a:pt x="71" y="55"/>
                </a:lnTo>
                <a:lnTo>
                  <a:pt x="75" y="55"/>
                </a:lnTo>
                <a:lnTo>
                  <a:pt x="80" y="55"/>
                </a:lnTo>
                <a:lnTo>
                  <a:pt x="85" y="55"/>
                </a:lnTo>
                <a:lnTo>
                  <a:pt x="89" y="54"/>
                </a:lnTo>
                <a:lnTo>
                  <a:pt x="94" y="54"/>
                </a:lnTo>
                <a:lnTo>
                  <a:pt x="98" y="54"/>
                </a:lnTo>
                <a:lnTo>
                  <a:pt x="104" y="54"/>
                </a:lnTo>
                <a:lnTo>
                  <a:pt x="109" y="53"/>
                </a:lnTo>
                <a:lnTo>
                  <a:pt x="115" y="51"/>
                </a:lnTo>
                <a:lnTo>
                  <a:pt x="119" y="50"/>
                </a:lnTo>
                <a:lnTo>
                  <a:pt x="124" y="48"/>
                </a:lnTo>
                <a:lnTo>
                  <a:pt x="130" y="47"/>
                </a:lnTo>
                <a:lnTo>
                  <a:pt x="134" y="46"/>
                </a:lnTo>
                <a:lnTo>
                  <a:pt x="139" y="43"/>
                </a:lnTo>
                <a:lnTo>
                  <a:pt x="143" y="41"/>
                </a:lnTo>
                <a:lnTo>
                  <a:pt x="175" y="29"/>
                </a:lnTo>
                <a:lnTo>
                  <a:pt x="175" y="30"/>
                </a:lnTo>
                <a:lnTo>
                  <a:pt x="175" y="33"/>
                </a:lnTo>
                <a:lnTo>
                  <a:pt x="173" y="34"/>
                </a:lnTo>
                <a:lnTo>
                  <a:pt x="173" y="37"/>
                </a:lnTo>
                <a:lnTo>
                  <a:pt x="172" y="40"/>
                </a:lnTo>
                <a:lnTo>
                  <a:pt x="170" y="44"/>
                </a:lnTo>
                <a:lnTo>
                  <a:pt x="166" y="47"/>
                </a:lnTo>
                <a:lnTo>
                  <a:pt x="163" y="51"/>
                </a:lnTo>
                <a:lnTo>
                  <a:pt x="160" y="53"/>
                </a:lnTo>
                <a:lnTo>
                  <a:pt x="158" y="54"/>
                </a:lnTo>
                <a:lnTo>
                  <a:pt x="154" y="57"/>
                </a:lnTo>
                <a:lnTo>
                  <a:pt x="152" y="60"/>
                </a:lnTo>
                <a:lnTo>
                  <a:pt x="148" y="61"/>
                </a:lnTo>
                <a:lnTo>
                  <a:pt x="143" y="64"/>
                </a:lnTo>
                <a:lnTo>
                  <a:pt x="139" y="65"/>
                </a:lnTo>
                <a:lnTo>
                  <a:pt x="134" y="68"/>
                </a:lnTo>
                <a:lnTo>
                  <a:pt x="131" y="68"/>
                </a:lnTo>
                <a:lnTo>
                  <a:pt x="130" y="70"/>
                </a:lnTo>
                <a:lnTo>
                  <a:pt x="127" y="71"/>
                </a:lnTo>
                <a:lnTo>
                  <a:pt x="124" y="72"/>
                </a:lnTo>
                <a:lnTo>
                  <a:pt x="121" y="72"/>
                </a:lnTo>
                <a:lnTo>
                  <a:pt x="118" y="74"/>
                </a:lnTo>
                <a:lnTo>
                  <a:pt x="115" y="75"/>
                </a:lnTo>
                <a:lnTo>
                  <a:pt x="112" y="77"/>
                </a:lnTo>
                <a:lnTo>
                  <a:pt x="107" y="77"/>
                </a:lnTo>
                <a:lnTo>
                  <a:pt x="104" y="78"/>
                </a:lnTo>
                <a:lnTo>
                  <a:pt x="100" y="80"/>
                </a:lnTo>
                <a:lnTo>
                  <a:pt x="97" y="80"/>
                </a:lnTo>
                <a:lnTo>
                  <a:pt x="94" y="81"/>
                </a:lnTo>
                <a:lnTo>
                  <a:pt x="91" y="81"/>
                </a:lnTo>
                <a:lnTo>
                  <a:pt x="88" y="82"/>
                </a:lnTo>
                <a:lnTo>
                  <a:pt x="85" y="82"/>
                </a:lnTo>
                <a:lnTo>
                  <a:pt x="81" y="82"/>
                </a:lnTo>
                <a:lnTo>
                  <a:pt x="77" y="84"/>
                </a:lnTo>
                <a:lnTo>
                  <a:pt x="74" y="84"/>
                </a:lnTo>
                <a:lnTo>
                  <a:pt x="71" y="84"/>
                </a:lnTo>
                <a:lnTo>
                  <a:pt x="68" y="84"/>
                </a:lnTo>
                <a:lnTo>
                  <a:pt x="65" y="84"/>
                </a:lnTo>
                <a:lnTo>
                  <a:pt x="63" y="84"/>
                </a:lnTo>
                <a:lnTo>
                  <a:pt x="60" y="85"/>
                </a:lnTo>
                <a:lnTo>
                  <a:pt x="57" y="84"/>
                </a:lnTo>
                <a:lnTo>
                  <a:pt x="54" y="84"/>
                </a:lnTo>
                <a:lnTo>
                  <a:pt x="51" y="84"/>
                </a:lnTo>
                <a:lnTo>
                  <a:pt x="50" y="84"/>
                </a:lnTo>
                <a:lnTo>
                  <a:pt x="44" y="82"/>
                </a:lnTo>
                <a:lnTo>
                  <a:pt x="39" y="82"/>
                </a:lnTo>
                <a:lnTo>
                  <a:pt x="35" y="81"/>
                </a:lnTo>
                <a:lnTo>
                  <a:pt x="30" y="80"/>
                </a:lnTo>
                <a:lnTo>
                  <a:pt x="26" y="78"/>
                </a:lnTo>
                <a:lnTo>
                  <a:pt x="23" y="77"/>
                </a:lnTo>
                <a:lnTo>
                  <a:pt x="18" y="75"/>
                </a:lnTo>
                <a:lnTo>
                  <a:pt x="15" y="72"/>
                </a:lnTo>
                <a:lnTo>
                  <a:pt x="12" y="70"/>
                </a:lnTo>
                <a:lnTo>
                  <a:pt x="9" y="68"/>
                </a:lnTo>
                <a:lnTo>
                  <a:pt x="6" y="65"/>
                </a:lnTo>
                <a:lnTo>
                  <a:pt x="5" y="63"/>
                </a:lnTo>
                <a:lnTo>
                  <a:pt x="3" y="60"/>
                </a:lnTo>
                <a:lnTo>
                  <a:pt x="2" y="57"/>
                </a:lnTo>
                <a:lnTo>
                  <a:pt x="0" y="54"/>
                </a:lnTo>
                <a:lnTo>
                  <a:pt x="0" y="51"/>
                </a:lnTo>
                <a:lnTo>
                  <a:pt x="0" y="48"/>
                </a:lnTo>
                <a:lnTo>
                  <a:pt x="0" y="44"/>
                </a:lnTo>
                <a:lnTo>
                  <a:pt x="0" y="41"/>
                </a:lnTo>
                <a:lnTo>
                  <a:pt x="2" y="39"/>
                </a:lnTo>
                <a:lnTo>
                  <a:pt x="2" y="34"/>
                </a:lnTo>
                <a:lnTo>
                  <a:pt x="5" y="31"/>
                </a:lnTo>
                <a:lnTo>
                  <a:pt x="6" y="29"/>
                </a:lnTo>
                <a:lnTo>
                  <a:pt x="9" y="24"/>
                </a:lnTo>
                <a:lnTo>
                  <a:pt x="12" y="22"/>
                </a:lnTo>
                <a:lnTo>
                  <a:pt x="15" y="20"/>
                </a:lnTo>
                <a:lnTo>
                  <a:pt x="18" y="17"/>
                </a:lnTo>
                <a:lnTo>
                  <a:pt x="21" y="15"/>
                </a:lnTo>
                <a:lnTo>
                  <a:pt x="26" y="13"/>
                </a:lnTo>
                <a:lnTo>
                  <a:pt x="30" y="12"/>
                </a:lnTo>
                <a:lnTo>
                  <a:pt x="33" y="10"/>
                </a:lnTo>
                <a:lnTo>
                  <a:pt x="38" y="9"/>
                </a:lnTo>
                <a:lnTo>
                  <a:pt x="42" y="7"/>
                </a:lnTo>
                <a:lnTo>
                  <a:pt x="47" y="6"/>
                </a:lnTo>
                <a:lnTo>
                  <a:pt x="51" y="5"/>
                </a:lnTo>
                <a:lnTo>
                  <a:pt x="56" y="3"/>
                </a:lnTo>
                <a:lnTo>
                  <a:pt x="60" y="3"/>
                </a:lnTo>
                <a:lnTo>
                  <a:pt x="65" y="3"/>
                </a:lnTo>
                <a:lnTo>
                  <a:pt x="69" y="2"/>
                </a:lnTo>
                <a:lnTo>
                  <a:pt x="74" y="2"/>
                </a:lnTo>
                <a:lnTo>
                  <a:pt x="78" y="0"/>
                </a:lnTo>
                <a:lnTo>
                  <a:pt x="83" y="0"/>
                </a:lnTo>
                <a:lnTo>
                  <a:pt x="86" y="0"/>
                </a:lnTo>
                <a:lnTo>
                  <a:pt x="91" y="0"/>
                </a:lnTo>
                <a:lnTo>
                  <a:pt x="94" y="0"/>
                </a:lnTo>
                <a:lnTo>
                  <a:pt x="98" y="0"/>
                </a:lnTo>
                <a:lnTo>
                  <a:pt x="100" y="0"/>
                </a:lnTo>
                <a:lnTo>
                  <a:pt x="103" y="0"/>
                </a:lnTo>
                <a:lnTo>
                  <a:pt x="104" y="0"/>
                </a:lnTo>
                <a:lnTo>
                  <a:pt x="107" y="0"/>
                </a:lnTo>
                <a:lnTo>
                  <a:pt x="110" y="0"/>
                </a:lnTo>
                <a:lnTo>
                  <a:pt x="112" y="0"/>
                </a:lnTo>
                <a:lnTo>
                  <a:pt x="113" y="0"/>
                </a:lnTo>
                <a:lnTo>
                  <a:pt x="118" y="2"/>
                </a:lnTo>
                <a:lnTo>
                  <a:pt x="121" y="2"/>
                </a:lnTo>
                <a:lnTo>
                  <a:pt x="124" y="3"/>
                </a:lnTo>
                <a:lnTo>
                  <a:pt x="127" y="3"/>
                </a:lnTo>
                <a:lnTo>
                  <a:pt x="131" y="5"/>
                </a:lnTo>
                <a:lnTo>
                  <a:pt x="136" y="5"/>
                </a:lnTo>
                <a:lnTo>
                  <a:pt x="139" y="6"/>
                </a:lnTo>
                <a:lnTo>
                  <a:pt x="143" y="7"/>
                </a:lnTo>
                <a:lnTo>
                  <a:pt x="146" y="9"/>
                </a:lnTo>
                <a:lnTo>
                  <a:pt x="149" y="10"/>
                </a:lnTo>
                <a:lnTo>
                  <a:pt x="152" y="12"/>
                </a:lnTo>
                <a:lnTo>
                  <a:pt x="155" y="15"/>
                </a:lnTo>
                <a:lnTo>
                  <a:pt x="158" y="16"/>
                </a:lnTo>
                <a:lnTo>
                  <a:pt x="125" y="29"/>
                </a:lnTo>
                <a:close/>
              </a:path>
            </a:pathLst>
          </a:custGeom>
          <a:solidFill>
            <a:srgbClr val="525C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249" name="Freeform 9"/>
          <p:cNvSpPr>
            <a:spLocks/>
          </p:cNvSpPr>
          <p:nvPr/>
        </p:nvSpPr>
        <p:spPr bwMode="auto">
          <a:xfrm rot="757679">
            <a:off x="3162300" y="1069975"/>
            <a:ext cx="458788" cy="160338"/>
          </a:xfrm>
          <a:custGeom>
            <a:avLst/>
            <a:gdLst>
              <a:gd name="T0" fmla="*/ 5699 w 161"/>
              <a:gd name="T1" fmla="*/ 83032 h 56"/>
              <a:gd name="T2" fmla="*/ 22797 w 161"/>
              <a:gd name="T3" fmla="*/ 88759 h 56"/>
              <a:gd name="T4" fmla="*/ 48443 w 161"/>
              <a:gd name="T5" fmla="*/ 91622 h 56"/>
              <a:gd name="T6" fmla="*/ 65541 w 161"/>
              <a:gd name="T7" fmla="*/ 97348 h 56"/>
              <a:gd name="T8" fmla="*/ 82639 w 161"/>
              <a:gd name="T9" fmla="*/ 100211 h 56"/>
              <a:gd name="T10" fmla="*/ 99737 w 161"/>
              <a:gd name="T11" fmla="*/ 100211 h 56"/>
              <a:gd name="T12" fmla="*/ 111135 w 161"/>
              <a:gd name="T13" fmla="*/ 100211 h 56"/>
              <a:gd name="T14" fmla="*/ 128233 w 161"/>
              <a:gd name="T15" fmla="*/ 100211 h 56"/>
              <a:gd name="T16" fmla="*/ 151030 w 161"/>
              <a:gd name="T17" fmla="*/ 100211 h 56"/>
              <a:gd name="T18" fmla="*/ 168127 w 161"/>
              <a:gd name="T19" fmla="*/ 100211 h 56"/>
              <a:gd name="T20" fmla="*/ 188075 w 161"/>
              <a:gd name="T21" fmla="*/ 97348 h 56"/>
              <a:gd name="T22" fmla="*/ 210872 w 161"/>
              <a:gd name="T23" fmla="*/ 91622 h 56"/>
              <a:gd name="T24" fmla="*/ 236518 w 161"/>
              <a:gd name="T25" fmla="*/ 91622 h 56"/>
              <a:gd name="T26" fmla="*/ 259315 w 161"/>
              <a:gd name="T27" fmla="*/ 83032 h 56"/>
              <a:gd name="T28" fmla="*/ 279262 w 161"/>
              <a:gd name="T29" fmla="*/ 80169 h 56"/>
              <a:gd name="T30" fmla="*/ 304909 w 161"/>
              <a:gd name="T31" fmla="*/ 68716 h 56"/>
              <a:gd name="T32" fmla="*/ 330555 w 161"/>
              <a:gd name="T33" fmla="*/ 60127 h 56"/>
              <a:gd name="T34" fmla="*/ 361901 w 161"/>
              <a:gd name="T35" fmla="*/ 48674 h 56"/>
              <a:gd name="T36" fmla="*/ 387548 w 161"/>
              <a:gd name="T37" fmla="*/ 31495 h 56"/>
              <a:gd name="T38" fmla="*/ 416044 w 161"/>
              <a:gd name="T39" fmla="*/ 14316 h 56"/>
              <a:gd name="T40" fmla="*/ 441690 w 161"/>
              <a:gd name="T41" fmla="*/ 0 h 56"/>
              <a:gd name="T42" fmla="*/ 455938 w 161"/>
              <a:gd name="T43" fmla="*/ 88759 h 56"/>
              <a:gd name="T44" fmla="*/ 441690 w 161"/>
              <a:gd name="T45" fmla="*/ 91622 h 56"/>
              <a:gd name="T46" fmla="*/ 430292 w 161"/>
              <a:gd name="T47" fmla="*/ 100211 h 56"/>
              <a:gd name="T48" fmla="*/ 416044 w 161"/>
              <a:gd name="T49" fmla="*/ 108801 h 56"/>
              <a:gd name="T50" fmla="*/ 396096 w 161"/>
              <a:gd name="T51" fmla="*/ 117390 h 56"/>
              <a:gd name="T52" fmla="*/ 370450 w 161"/>
              <a:gd name="T53" fmla="*/ 125980 h 56"/>
              <a:gd name="T54" fmla="*/ 344803 w 161"/>
              <a:gd name="T55" fmla="*/ 131706 h 56"/>
              <a:gd name="T56" fmla="*/ 322006 w 161"/>
              <a:gd name="T57" fmla="*/ 140296 h 56"/>
              <a:gd name="T58" fmla="*/ 304909 w 161"/>
              <a:gd name="T59" fmla="*/ 146022 h 56"/>
              <a:gd name="T60" fmla="*/ 293510 w 161"/>
              <a:gd name="T61" fmla="*/ 148885 h 56"/>
              <a:gd name="T62" fmla="*/ 276413 w 161"/>
              <a:gd name="T63" fmla="*/ 154612 h 56"/>
              <a:gd name="T64" fmla="*/ 259315 w 161"/>
              <a:gd name="T65" fmla="*/ 154612 h 56"/>
              <a:gd name="T66" fmla="*/ 242217 w 161"/>
              <a:gd name="T67" fmla="*/ 157475 h 56"/>
              <a:gd name="T68" fmla="*/ 225120 w 161"/>
              <a:gd name="T69" fmla="*/ 157475 h 56"/>
              <a:gd name="T70" fmla="*/ 208022 w 161"/>
              <a:gd name="T71" fmla="*/ 160338 h 56"/>
              <a:gd name="T72" fmla="*/ 188075 w 161"/>
              <a:gd name="T73" fmla="*/ 160338 h 56"/>
              <a:gd name="T74" fmla="*/ 170977 w 161"/>
              <a:gd name="T75" fmla="*/ 160338 h 56"/>
              <a:gd name="T76" fmla="*/ 151030 w 161"/>
              <a:gd name="T77" fmla="*/ 160338 h 56"/>
              <a:gd name="T78" fmla="*/ 133932 w 161"/>
              <a:gd name="T79" fmla="*/ 160338 h 56"/>
              <a:gd name="T80" fmla="*/ 111135 w 161"/>
              <a:gd name="T81" fmla="*/ 157475 h 56"/>
              <a:gd name="T82" fmla="*/ 94037 w 161"/>
              <a:gd name="T83" fmla="*/ 157475 h 56"/>
              <a:gd name="T84" fmla="*/ 74090 w 161"/>
              <a:gd name="T85" fmla="*/ 154612 h 56"/>
              <a:gd name="T86" fmla="*/ 56992 w 161"/>
              <a:gd name="T87" fmla="*/ 148885 h 56"/>
              <a:gd name="T88" fmla="*/ 0 w 161"/>
              <a:gd name="T89" fmla="*/ 80169 h 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61" h="56">
                <a:moveTo>
                  <a:pt x="0" y="28"/>
                </a:moveTo>
                <a:lnTo>
                  <a:pt x="2" y="29"/>
                </a:lnTo>
                <a:lnTo>
                  <a:pt x="3" y="29"/>
                </a:lnTo>
                <a:lnTo>
                  <a:pt x="8" y="31"/>
                </a:lnTo>
                <a:lnTo>
                  <a:pt x="11" y="32"/>
                </a:lnTo>
                <a:lnTo>
                  <a:pt x="17" y="32"/>
                </a:lnTo>
                <a:lnTo>
                  <a:pt x="20" y="32"/>
                </a:lnTo>
                <a:lnTo>
                  <a:pt x="23" y="34"/>
                </a:lnTo>
                <a:lnTo>
                  <a:pt x="26" y="34"/>
                </a:lnTo>
                <a:lnTo>
                  <a:pt x="29" y="35"/>
                </a:lnTo>
                <a:lnTo>
                  <a:pt x="32" y="35"/>
                </a:lnTo>
                <a:lnTo>
                  <a:pt x="35" y="35"/>
                </a:lnTo>
                <a:lnTo>
                  <a:pt x="38" y="35"/>
                </a:lnTo>
                <a:lnTo>
                  <a:pt x="39" y="35"/>
                </a:lnTo>
                <a:lnTo>
                  <a:pt x="42" y="35"/>
                </a:lnTo>
                <a:lnTo>
                  <a:pt x="45" y="35"/>
                </a:lnTo>
                <a:lnTo>
                  <a:pt x="48" y="35"/>
                </a:lnTo>
                <a:lnTo>
                  <a:pt x="53" y="35"/>
                </a:lnTo>
                <a:lnTo>
                  <a:pt x="56" y="35"/>
                </a:lnTo>
                <a:lnTo>
                  <a:pt x="59" y="35"/>
                </a:lnTo>
                <a:lnTo>
                  <a:pt x="62" y="35"/>
                </a:lnTo>
                <a:lnTo>
                  <a:pt x="66" y="34"/>
                </a:lnTo>
                <a:lnTo>
                  <a:pt x="70" y="34"/>
                </a:lnTo>
                <a:lnTo>
                  <a:pt x="74" y="32"/>
                </a:lnTo>
                <a:lnTo>
                  <a:pt x="79" y="32"/>
                </a:lnTo>
                <a:lnTo>
                  <a:pt x="83" y="32"/>
                </a:lnTo>
                <a:lnTo>
                  <a:pt x="86" y="31"/>
                </a:lnTo>
                <a:lnTo>
                  <a:pt x="91" y="29"/>
                </a:lnTo>
                <a:lnTo>
                  <a:pt x="94" y="28"/>
                </a:lnTo>
                <a:lnTo>
                  <a:pt x="98" y="28"/>
                </a:lnTo>
                <a:lnTo>
                  <a:pt x="103" y="25"/>
                </a:lnTo>
                <a:lnTo>
                  <a:pt x="107" y="24"/>
                </a:lnTo>
                <a:lnTo>
                  <a:pt x="112" y="22"/>
                </a:lnTo>
                <a:lnTo>
                  <a:pt x="116" y="21"/>
                </a:lnTo>
                <a:lnTo>
                  <a:pt x="121" y="18"/>
                </a:lnTo>
                <a:lnTo>
                  <a:pt x="127" y="17"/>
                </a:lnTo>
                <a:lnTo>
                  <a:pt x="131" y="14"/>
                </a:lnTo>
                <a:lnTo>
                  <a:pt x="136" y="11"/>
                </a:lnTo>
                <a:lnTo>
                  <a:pt x="140" y="8"/>
                </a:lnTo>
                <a:lnTo>
                  <a:pt x="146" y="5"/>
                </a:lnTo>
                <a:lnTo>
                  <a:pt x="151" y="3"/>
                </a:lnTo>
                <a:lnTo>
                  <a:pt x="155" y="0"/>
                </a:lnTo>
                <a:lnTo>
                  <a:pt x="161" y="31"/>
                </a:lnTo>
                <a:lnTo>
                  <a:pt x="160" y="31"/>
                </a:lnTo>
                <a:lnTo>
                  <a:pt x="158" y="32"/>
                </a:lnTo>
                <a:lnTo>
                  <a:pt x="155" y="32"/>
                </a:lnTo>
                <a:lnTo>
                  <a:pt x="154" y="34"/>
                </a:lnTo>
                <a:lnTo>
                  <a:pt x="151" y="35"/>
                </a:lnTo>
                <a:lnTo>
                  <a:pt x="149" y="37"/>
                </a:lnTo>
                <a:lnTo>
                  <a:pt x="146" y="38"/>
                </a:lnTo>
                <a:lnTo>
                  <a:pt x="142" y="39"/>
                </a:lnTo>
                <a:lnTo>
                  <a:pt x="139" y="41"/>
                </a:lnTo>
                <a:lnTo>
                  <a:pt x="134" y="42"/>
                </a:lnTo>
                <a:lnTo>
                  <a:pt x="130" y="44"/>
                </a:lnTo>
                <a:lnTo>
                  <a:pt x="127" y="45"/>
                </a:lnTo>
                <a:lnTo>
                  <a:pt x="121" y="46"/>
                </a:lnTo>
                <a:lnTo>
                  <a:pt x="116" y="49"/>
                </a:lnTo>
                <a:lnTo>
                  <a:pt x="113" y="49"/>
                </a:lnTo>
                <a:lnTo>
                  <a:pt x="110" y="49"/>
                </a:lnTo>
                <a:lnTo>
                  <a:pt x="107" y="51"/>
                </a:lnTo>
                <a:lnTo>
                  <a:pt x="106" y="51"/>
                </a:lnTo>
                <a:lnTo>
                  <a:pt x="103" y="52"/>
                </a:lnTo>
                <a:lnTo>
                  <a:pt x="100" y="52"/>
                </a:lnTo>
                <a:lnTo>
                  <a:pt x="97" y="54"/>
                </a:lnTo>
                <a:lnTo>
                  <a:pt x="94" y="54"/>
                </a:lnTo>
                <a:lnTo>
                  <a:pt x="91" y="54"/>
                </a:lnTo>
                <a:lnTo>
                  <a:pt x="88" y="55"/>
                </a:lnTo>
                <a:lnTo>
                  <a:pt x="85" y="55"/>
                </a:lnTo>
                <a:lnTo>
                  <a:pt x="83" y="55"/>
                </a:lnTo>
                <a:lnTo>
                  <a:pt x="79" y="55"/>
                </a:lnTo>
                <a:lnTo>
                  <a:pt x="76" y="56"/>
                </a:lnTo>
                <a:lnTo>
                  <a:pt x="73" y="56"/>
                </a:lnTo>
                <a:lnTo>
                  <a:pt x="70" y="56"/>
                </a:lnTo>
                <a:lnTo>
                  <a:pt x="66" y="56"/>
                </a:lnTo>
                <a:lnTo>
                  <a:pt x="63" y="56"/>
                </a:lnTo>
                <a:lnTo>
                  <a:pt x="60" y="56"/>
                </a:lnTo>
                <a:lnTo>
                  <a:pt x="56" y="56"/>
                </a:lnTo>
                <a:lnTo>
                  <a:pt x="53" y="56"/>
                </a:lnTo>
                <a:lnTo>
                  <a:pt x="50" y="56"/>
                </a:lnTo>
                <a:lnTo>
                  <a:pt x="47" y="56"/>
                </a:lnTo>
                <a:lnTo>
                  <a:pt x="44" y="56"/>
                </a:lnTo>
                <a:lnTo>
                  <a:pt x="39" y="55"/>
                </a:lnTo>
                <a:lnTo>
                  <a:pt x="36" y="55"/>
                </a:lnTo>
                <a:lnTo>
                  <a:pt x="33" y="55"/>
                </a:lnTo>
                <a:lnTo>
                  <a:pt x="30" y="54"/>
                </a:lnTo>
                <a:lnTo>
                  <a:pt x="26" y="54"/>
                </a:lnTo>
                <a:lnTo>
                  <a:pt x="23" y="54"/>
                </a:lnTo>
                <a:lnTo>
                  <a:pt x="20" y="52"/>
                </a:lnTo>
                <a:lnTo>
                  <a:pt x="17" y="52"/>
                </a:lnTo>
                <a:lnTo>
                  <a:pt x="0" y="28"/>
                </a:lnTo>
                <a:close/>
              </a:path>
            </a:pathLst>
          </a:custGeom>
          <a:solidFill>
            <a:srgbClr val="2E332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250" name="Freeform 10"/>
          <p:cNvSpPr>
            <a:spLocks/>
          </p:cNvSpPr>
          <p:nvPr/>
        </p:nvSpPr>
        <p:spPr bwMode="auto">
          <a:xfrm rot="634655">
            <a:off x="3052764" y="2100263"/>
            <a:ext cx="687387" cy="311150"/>
          </a:xfrm>
          <a:custGeom>
            <a:avLst/>
            <a:gdLst>
              <a:gd name="T0" fmla="*/ 208213 w 241"/>
              <a:gd name="T1" fmla="*/ 106598 h 108"/>
              <a:gd name="T2" fmla="*/ 199656 w 241"/>
              <a:gd name="T3" fmla="*/ 126765 h 108"/>
              <a:gd name="T4" fmla="*/ 193952 w 241"/>
              <a:gd name="T5" fmla="*/ 155575 h 108"/>
              <a:gd name="T6" fmla="*/ 199656 w 241"/>
              <a:gd name="T7" fmla="*/ 184385 h 108"/>
              <a:gd name="T8" fmla="*/ 225326 w 241"/>
              <a:gd name="T9" fmla="*/ 207433 h 108"/>
              <a:gd name="T10" fmla="*/ 253848 w 241"/>
              <a:gd name="T11" fmla="*/ 221838 h 108"/>
              <a:gd name="T12" fmla="*/ 279518 w 241"/>
              <a:gd name="T13" fmla="*/ 224719 h 108"/>
              <a:gd name="T14" fmla="*/ 310893 w 241"/>
              <a:gd name="T15" fmla="*/ 227600 h 108"/>
              <a:gd name="T16" fmla="*/ 339415 w 241"/>
              <a:gd name="T17" fmla="*/ 224719 h 108"/>
              <a:gd name="T18" fmla="*/ 370790 w 241"/>
              <a:gd name="T19" fmla="*/ 216076 h 108"/>
              <a:gd name="T20" fmla="*/ 399312 w 241"/>
              <a:gd name="T21" fmla="*/ 207433 h 108"/>
              <a:gd name="T22" fmla="*/ 430686 w 241"/>
              <a:gd name="T23" fmla="*/ 195909 h 108"/>
              <a:gd name="T24" fmla="*/ 453504 w 241"/>
              <a:gd name="T25" fmla="*/ 178623 h 108"/>
              <a:gd name="T26" fmla="*/ 479174 w 241"/>
              <a:gd name="T27" fmla="*/ 149813 h 108"/>
              <a:gd name="T28" fmla="*/ 479174 w 241"/>
              <a:gd name="T29" fmla="*/ 115241 h 108"/>
              <a:gd name="T30" fmla="*/ 470618 w 241"/>
              <a:gd name="T31" fmla="*/ 95074 h 108"/>
              <a:gd name="T32" fmla="*/ 462061 w 241"/>
              <a:gd name="T33" fmla="*/ 66263 h 108"/>
              <a:gd name="T34" fmla="*/ 447800 w 241"/>
              <a:gd name="T35" fmla="*/ 54739 h 108"/>
              <a:gd name="T36" fmla="*/ 430686 w 241"/>
              <a:gd name="T37" fmla="*/ 37453 h 108"/>
              <a:gd name="T38" fmla="*/ 447800 w 241"/>
              <a:gd name="T39" fmla="*/ 5762 h 108"/>
              <a:gd name="T40" fmla="*/ 470618 w 241"/>
              <a:gd name="T41" fmla="*/ 5762 h 108"/>
              <a:gd name="T42" fmla="*/ 496288 w 241"/>
              <a:gd name="T43" fmla="*/ 0 h 108"/>
              <a:gd name="T44" fmla="*/ 530514 w 241"/>
              <a:gd name="T45" fmla="*/ 0 h 108"/>
              <a:gd name="T46" fmla="*/ 564741 w 241"/>
              <a:gd name="T47" fmla="*/ 5762 h 108"/>
              <a:gd name="T48" fmla="*/ 598968 w 241"/>
              <a:gd name="T49" fmla="*/ 5762 h 108"/>
              <a:gd name="T50" fmla="*/ 627490 w 241"/>
              <a:gd name="T51" fmla="*/ 11524 h 108"/>
              <a:gd name="T52" fmla="*/ 658865 w 241"/>
              <a:gd name="T53" fmla="*/ 25929 h 108"/>
              <a:gd name="T54" fmla="*/ 678830 w 241"/>
              <a:gd name="T55" fmla="*/ 40334 h 108"/>
              <a:gd name="T56" fmla="*/ 687387 w 241"/>
              <a:gd name="T57" fmla="*/ 60501 h 108"/>
              <a:gd name="T58" fmla="*/ 684535 w 241"/>
              <a:gd name="T59" fmla="*/ 89312 h 108"/>
              <a:gd name="T60" fmla="*/ 670274 w 241"/>
              <a:gd name="T61" fmla="*/ 118122 h 108"/>
              <a:gd name="T62" fmla="*/ 644604 w 241"/>
              <a:gd name="T63" fmla="*/ 149813 h 108"/>
              <a:gd name="T64" fmla="*/ 610377 w 241"/>
              <a:gd name="T65" fmla="*/ 175742 h 108"/>
              <a:gd name="T66" fmla="*/ 567593 w 241"/>
              <a:gd name="T67" fmla="*/ 207433 h 108"/>
              <a:gd name="T68" fmla="*/ 533367 w 241"/>
              <a:gd name="T69" fmla="*/ 227600 h 108"/>
              <a:gd name="T70" fmla="*/ 513401 w 241"/>
              <a:gd name="T71" fmla="*/ 242006 h 108"/>
              <a:gd name="T72" fmla="*/ 487731 w 241"/>
              <a:gd name="T73" fmla="*/ 247768 h 108"/>
              <a:gd name="T74" fmla="*/ 464913 w 241"/>
              <a:gd name="T75" fmla="*/ 262173 h 108"/>
              <a:gd name="T76" fmla="*/ 436391 w 241"/>
              <a:gd name="T77" fmla="*/ 273697 h 108"/>
              <a:gd name="T78" fmla="*/ 390755 w 241"/>
              <a:gd name="T79" fmla="*/ 290983 h 108"/>
              <a:gd name="T80" fmla="*/ 353676 w 241"/>
              <a:gd name="T81" fmla="*/ 296745 h 108"/>
              <a:gd name="T82" fmla="*/ 322302 w 241"/>
              <a:gd name="T83" fmla="*/ 305388 h 108"/>
              <a:gd name="T84" fmla="*/ 288075 w 241"/>
              <a:gd name="T85" fmla="*/ 305388 h 108"/>
              <a:gd name="T86" fmla="*/ 253848 w 241"/>
              <a:gd name="T87" fmla="*/ 305388 h 108"/>
              <a:gd name="T88" fmla="*/ 219622 w 241"/>
              <a:gd name="T89" fmla="*/ 311150 h 108"/>
              <a:gd name="T90" fmla="*/ 182543 w 241"/>
              <a:gd name="T91" fmla="*/ 311150 h 108"/>
              <a:gd name="T92" fmla="*/ 142611 w 241"/>
              <a:gd name="T93" fmla="*/ 311150 h 108"/>
              <a:gd name="T94" fmla="*/ 108385 w 241"/>
              <a:gd name="T95" fmla="*/ 305388 h 108"/>
              <a:gd name="T96" fmla="*/ 74158 w 241"/>
              <a:gd name="T97" fmla="*/ 293864 h 108"/>
              <a:gd name="T98" fmla="*/ 42783 w 241"/>
              <a:gd name="T99" fmla="*/ 282340 h 108"/>
              <a:gd name="T100" fmla="*/ 17113 w 241"/>
              <a:gd name="T101" fmla="*/ 262173 h 108"/>
              <a:gd name="T102" fmla="*/ 5704 w 241"/>
              <a:gd name="T103" fmla="*/ 236244 h 108"/>
              <a:gd name="T104" fmla="*/ 0 w 241"/>
              <a:gd name="T105" fmla="*/ 204552 h 108"/>
              <a:gd name="T106" fmla="*/ 5704 w 241"/>
              <a:gd name="T107" fmla="*/ 175742 h 108"/>
              <a:gd name="T108" fmla="*/ 14261 w 241"/>
              <a:gd name="T109" fmla="*/ 149813 h 108"/>
              <a:gd name="T110" fmla="*/ 34227 w 241"/>
              <a:gd name="T111" fmla="*/ 126765 h 108"/>
              <a:gd name="T112" fmla="*/ 57045 w 241"/>
              <a:gd name="T113" fmla="*/ 109479 h 108"/>
              <a:gd name="T114" fmla="*/ 82715 w 241"/>
              <a:gd name="T115" fmla="*/ 97955 h 108"/>
              <a:gd name="T116" fmla="*/ 108385 w 241"/>
              <a:gd name="T117" fmla="*/ 89312 h 108"/>
              <a:gd name="T118" fmla="*/ 134055 w 241"/>
              <a:gd name="T119" fmla="*/ 80669 h 108"/>
              <a:gd name="T120" fmla="*/ 165429 w 241"/>
              <a:gd name="T121" fmla="*/ 74906 h 108"/>
              <a:gd name="T122" fmla="*/ 182543 w 241"/>
              <a:gd name="T123" fmla="*/ 74906 h 1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1" h="108">
                <a:moveTo>
                  <a:pt x="64" y="26"/>
                </a:moveTo>
                <a:lnTo>
                  <a:pt x="73" y="36"/>
                </a:lnTo>
                <a:lnTo>
                  <a:pt x="73" y="37"/>
                </a:lnTo>
                <a:lnTo>
                  <a:pt x="71" y="40"/>
                </a:lnTo>
                <a:lnTo>
                  <a:pt x="70" y="41"/>
                </a:lnTo>
                <a:lnTo>
                  <a:pt x="70" y="44"/>
                </a:lnTo>
                <a:lnTo>
                  <a:pt x="68" y="47"/>
                </a:lnTo>
                <a:lnTo>
                  <a:pt x="68" y="51"/>
                </a:lnTo>
                <a:lnTo>
                  <a:pt x="68" y="54"/>
                </a:lnTo>
                <a:lnTo>
                  <a:pt x="68" y="57"/>
                </a:lnTo>
                <a:lnTo>
                  <a:pt x="70" y="61"/>
                </a:lnTo>
                <a:lnTo>
                  <a:pt x="70" y="64"/>
                </a:lnTo>
                <a:lnTo>
                  <a:pt x="73" y="67"/>
                </a:lnTo>
                <a:lnTo>
                  <a:pt x="76" y="69"/>
                </a:lnTo>
                <a:lnTo>
                  <a:pt x="79" y="72"/>
                </a:lnTo>
                <a:lnTo>
                  <a:pt x="83" y="75"/>
                </a:lnTo>
                <a:lnTo>
                  <a:pt x="86" y="75"/>
                </a:lnTo>
                <a:lnTo>
                  <a:pt x="89" y="77"/>
                </a:lnTo>
                <a:lnTo>
                  <a:pt x="92" y="77"/>
                </a:lnTo>
                <a:lnTo>
                  <a:pt x="95" y="78"/>
                </a:lnTo>
                <a:lnTo>
                  <a:pt x="98" y="78"/>
                </a:lnTo>
                <a:lnTo>
                  <a:pt x="101" y="78"/>
                </a:lnTo>
                <a:lnTo>
                  <a:pt x="106" y="78"/>
                </a:lnTo>
                <a:lnTo>
                  <a:pt x="109" y="79"/>
                </a:lnTo>
                <a:lnTo>
                  <a:pt x="112" y="78"/>
                </a:lnTo>
                <a:lnTo>
                  <a:pt x="116" y="78"/>
                </a:lnTo>
                <a:lnTo>
                  <a:pt x="119" y="78"/>
                </a:lnTo>
                <a:lnTo>
                  <a:pt x="124" y="77"/>
                </a:lnTo>
                <a:lnTo>
                  <a:pt x="127" y="77"/>
                </a:lnTo>
                <a:lnTo>
                  <a:pt x="130" y="75"/>
                </a:lnTo>
                <a:lnTo>
                  <a:pt x="134" y="74"/>
                </a:lnTo>
                <a:lnTo>
                  <a:pt x="137" y="74"/>
                </a:lnTo>
                <a:lnTo>
                  <a:pt x="140" y="72"/>
                </a:lnTo>
                <a:lnTo>
                  <a:pt x="145" y="71"/>
                </a:lnTo>
                <a:lnTo>
                  <a:pt x="148" y="69"/>
                </a:lnTo>
                <a:lnTo>
                  <a:pt x="151" y="68"/>
                </a:lnTo>
                <a:lnTo>
                  <a:pt x="153" y="65"/>
                </a:lnTo>
                <a:lnTo>
                  <a:pt x="156" y="64"/>
                </a:lnTo>
                <a:lnTo>
                  <a:pt x="159" y="62"/>
                </a:lnTo>
                <a:lnTo>
                  <a:pt x="160" y="61"/>
                </a:lnTo>
                <a:lnTo>
                  <a:pt x="165" y="57"/>
                </a:lnTo>
                <a:lnTo>
                  <a:pt x="168" y="52"/>
                </a:lnTo>
                <a:lnTo>
                  <a:pt x="168" y="48"/>
                </a:lnTo>
                <a:lnTo>
                  <a:pt x="168" y="43"/>
                </a:lnTo>
                <a:lnTo>
                  <a:pt x="168" y="40"/>
                </a:lnTo>
                <a:lnTo>
                  <a:pt x="166" y="38"/>
                </a:lnTo>
                <a:lnTo>
                  <a:pt x="166" y="36"/>
                </a:lnTo>
                <a:lnTo>
                  <a:pt x="165" y="33"/>
                </a:lnTo>
                <a:lnTo>
                  <a:pt x="163" y="30"/>
                </a:lnTo>
                <a:lnTo>
                  <a:pt x="163" y="27"/>
                </a:lnTo>
                <a:lnTo>
                  <a:pt x="162" y="23"/>
                </a:lnTo>
                <a:lnTo>
                  <a:pt x="160" y="21"/>
                </a:lnTo>
                <a:lnTo>
                  <a:pt x="159" y="19"/>
                </a:lnTo>
                <a:lnTo>
                  <a:pt x="157" y="19"/>
                </a:lnTo>
                <a:lnTo>
                  <a:pt x="154" y="16"/>
                </a:lnTo>
                <a:lnTo>
                  <a:pt x="153" y="14"/>
                </a:lnTo>
                <a:lnTo>
                  <a:pt x="151" y="13"/>
                </a:lnTo>
                <a:lnTo>
                  <a:pt x="154" y="3"/>
                </a:lnTo>
                <a:lnTo>
                  <a:pt x="154" y="2"/>
                </a:lnTo>
                <a:lnTo>
                  <a:pt x="157" y="2"/>
                </a:lnTo>
                <a:lnTo>
                  <a:pt x="159" y="2"/>
                </a:lnTo>
                <a:lnTo>
                  <a:pt x="162" y="2"/>
                </a:lnTo>
                <a:lnTo>
                  <a:pt x="165" y="2"/>
                </a:lnTo>
                <a:lnTo>
                  <a:pt x="168" y="2"/>
                </a:lnTo>
                <a:lnTo>
                  <a:pt x="171" y="0"/>
                </a:lnTo>
                <a:lnTo>
                  <a:pt x="174" y="0"/>
                </a:lnTo>
                <a:lnTo>
                  <a:pt x="177" y="0"/>
                </a:lnTo>
                <a:lnTo>
                  <a:pt x="181" y="0"/>
                </a:lnTo>
                <a:lnTo>
                  <a:pt x="186" y="0"/>
                </a:lnTo>
                <a:lnTo>
                  <a:pt x="189" y="0"/>
                </a:lnTo>
                <a:lnTo>
                  <a:pt x="193" y="0"/>
                </a:lnTo>
                <a:lnTo>
                  <a:pt x="198" y="2"/>
                </a:lnTo>
                <a:lnTo>
                  <a:pt x="202" y="2"/>
                </a:lnTo>
                <a:lnTo>
                  <a:pt x="205" y="2"/>
                </a:lnTo>
                <a:lnTo>
                  <a:pt x="210" y="2"/>
                </a:lnTo>
                <a:lnTo>
                  <a:pt x="214" y="3"/>
                </a:lnTo>
                <a:lnTo>
                  <a:pt x="217" y="3"/>
                </a:lnTo>
                <a:lnTo>
                  <a:pt x="220" y="4"/>
                </a:lnTo>
                <a:lnTo>
                  <a:pt x="225" y="6"/>
                </a:lnTo>
                <a:lnTo>
                  <a:pt x="228" y="7"/>
                </a:lnTo>
                <a:lnTo>
                  <a:pt x="231" y="9"/>
                </a:lnTo>
                <a:lnTo>
                  <a:pt x="234" y="10"/>
                </a:lnTo>
                <a:lnTo>
                  <a:pt x="235" y="11"/>
                </a:lnTo>
                <a:lnTo>
                  <a:pt x="238" y="14"/>
                </a:lnTo>
                <a:lnTo>
                  <a:pt x="240" y="17"/>
                </a:lnTo>
                <a:lnTo>
                  <a:pt x="240" y="19"/>
                </a:lnTo>
                <a:lnTo>
                  <a:pt x="241" y="21"/>
                </a:lnTo>
                <a:lnTo>
                  <a:pt x="241" y="26"/>
                </a:lnTo>
                <a:lnTo>
                  <a:pt x="241" y="28"/>
                </a:lnTo>
                <a:lnTo>
                  <a:pt x="240" y="31"/>
                </a:lnTo>
                <a:lnTo>
                  <a:pt x="240" y="36"/>
                </a:lnTo>
                <a:lnTo>
                  <a:pt x="238" y="38"/>
                </a:lnTo>
                <a:lnTo>
                  <a:pt x="235" y="41"/>
                </a:lnTo>
                <a:lnTo>
                  <a:pt x="232" y="45"/>
                </a:lnTo>
                <a:lnTo>
                  <a:pt x="229" y="48"/>
                </a:lnTo>
                <a:lnTo>
                  <a:pt x="226" y="52"/>
                </a:lnTo>
                <a:lnTo>
                  <a:pt x="222" y="55"/>
                </a:lnTo>
                <a:lnTo>
                  <a:pt x="219" y="58"/>
                </a:lnTo>
                <a:lnTo>
                  <a:pt x="214" y="61"/>
                </a:lnTo>
                <a:lnTo>
                  <a:pt x="210" y="65"/>
                </a:lnTo>
                <a:lnTo>
                  <a:pt x="205" y="68"/>
                </a:lnTo>
                <a:lnTo>
                  <a:pt x="199" y="72"/>
                </a:lnTo>
                <a:lnTo>
                  <a:pt x="195" y="74"/>
                </a:lnTo>
                <a:lnTo>
                  <a:pt x="190" y="78"/>
                </a:lnTo>
                <a:lnTo>
                  <a:pt x="187" y="79"/>
                </a:lnTo>
                <a:lnTo>
                  <a:pt x="184" y="81"/>
                </a:lnTo>
                <a:lnTo>
                  <a:pt x="181" y="82"/>
                </a:lnTo>
                <a:lnTo>
                  <a:pt x="180" y="84"/>
                </a:lnTo>
                <a:lnTo>
                  <a:pt x="177" y="85"/>
                </a:lnTo>
                <a:lnTo>
                  <a:pt x="174" y="85"/>
                </a:lnTo>
                <a:lnTo>
                  <a:pt x="171" y="86"/>
                </a:lnTo>
                <a:lnTo>
                  <a:pt x="169" y="88"/>
                </a:lnTo>
                <a:lnTo>
                  <a:pt x="166" y="89"/>
                </a:lnTo>
                <a:lnTo>
                  <a:pt x="163" y="91"/>
                </a:lnTo>
                <a:lnTo>
                  <a:pt x="160" y="92"/>
                </a:lnTo>
                <a:lnTo>
                  <a:pt x="157" y="93"/>
                </a:lnTo>
                <a:lnTo>
                  <a:pt x="153" y="95"/>
                </a:lnTo>
                <a:lnTo>
                  <a:pt x="148" y="98"/>
                </a:lnTo>
                <a:lnTo>
                  <a:pt x="142" y="99"/>
                </a:lnTo>
                <a:lnTo>
                  <a:pt x="137" y="101"/>
                </a:lnTo>
                <a:lnTo>
                  <a:pt x="133" y="102"/>
                </a:lnTo>
                <a:lnTo>
                  <a:pt x="128" y="103"/>
                </a:lnTo>
                <a:lnTo>
                  <a:pt x="124" y="103"/>
                </a:lnTo>
                <a:lnTo>
                  <a:pt x="119" y="105"/>
                </a:lnTo>
                <a:lnTo>
                  <a:pt x="116" y="105"/>
                </a:lnTo>
                <a:lnTo>
                  <a:pt x="113" y="106"/>
                </a:lnTo>
                <a:lnTo>
                  <a:pt x="109" y="106"/>
                </a:lnTo>
                <a:lnTo>
                  <a:pt x="106" y="106"/>
                </a:lnTo>
                <a:lnTo>
                  <a:pt x="101" y="106"/>
                </a:lnTo>
                <a:lnTo>
                  <a:pt x="98" y="106"/>
                </a:lnTo>
                <a:lnTo>
                  <a:pt x="94" y="106"/>
                </a:lnTo>
                <a:lnTo>
                  <a:pt x="89" y="106"/>
                </a:lnTo>
                <a:lnTo>
                  <a:pt x="85" y="108"/>
                </a:lnTo>
                <a:lnTo>
                  <a:pt x="82" y="108"/>
                </a:lnTo>
                <a:lnTo>
                  <a:pt x="77" y="108"/>
                </a:lnTo>
                <a:lnTo>
                  <a:pt x="73" y="108"/>
                </a:lnTo>
                <a:lnTo>
                  <a:pt x="68" y="108"/>
                </a:lnTo>
                <a:lnTo>
                  <a:pt x="64" y="108"/>
                </a:lnTo>
                <a:lnTo>
                  <a:pt x="59" y="108"/>
                </a:lnTo>
                <a:lnTo>
                  <a:pt x="55" y="108"/>
                </a:lnTo>
                <a:lnTo>
                  <a:pt x="50" y="108"/>
                </a:lnTo>
                <a:lnTo>
                  <a:pt x="46" y="108"/>
                </a:lnTo>
                <a:lnTo>
                  <a:pt x="41" y="106"/>
                </a:lnTo>
                <a:lnTo>
                  <a:pt x="38" y="106"/>
                </a:lnTo>
                <a:lnTo>
                  <a:pt x="34" y="105"/>
                </a:lnTo>
                <a:lnTo>
                  <a:pt x="29" y="103"/>
                </a:lnTo>
                <a:lnTo>
                  <a:pt x="26" y="102"/>
                </a:lnTo>
                <a:lnTo>
                  <a:pt x="21" y="101"/>
                </a:lnTo>
                <a:lnTo>
                  <a:pt x="18" y="99"/>
                </a:lnTo>
                <a:lnTo>
                  <a:pt x="15" y="98"/>
                </a:lnTo>
                <a:lnTo>
                  <a:pt x="12" y="96"/>
                </a:lnTo>
                <a:lnTo>
                  <a:pt x="9" y="93"/>
                </a:lnTo>
                <a:lnTo>
                  <a:pt x="6" y="91"/>
                </a:lnTo>
                <a:lnTo>
                  <a:pt x="5" y="88"/>
                </a:lnTo>
                <a:lnTo>
                  <a:pt x="3" y="85"/>
                </a:lnTo>
                <a:lnTo>
                  <a:pt x="2" y="82"/>
                </a:lnTo>
                <a:lnTo>
                  <a:pt x="0" y="78"/>
                </a:lnTo>
                <a:lnTo>
                  <a:pt x="0" y="75"/>
                </a:lnTo>
                <a:lnTo>
                  <a:pt x="0" y="71"/>
                </a:lnTo>
                <a:lnTo>
                  <a:pt x="0" y="67"/>
                </a:lnTo>
                <a:lnTo>
                  <a:pt x="0" y="64"/>
                </a:lnTo>
                <a:lnTo>
                  <a:pt x="2" y="61"/>
                </a:lnTo>
                <a:lnTo>
                  <a:pt x="2" y="57"/>
                </a:lnTo>
                <a:lnTo>
                  <a:pt x="3" y="54"/>
                </a:lnTo>
                <a:lnTo>
                  <a:pt x="5" y="52"/>
                </a:lnTo>
                <a:lnTo>
                  <a:pt x="8" y="50"/>
                </a:lnTo>
                <a:lnTo>
                  <a:pt x="9" y="47"/>
                </a:lnTo>
                <a:lnTo>
                  <a:pt x="12" y="44"/>
                </a:lnTo>
                <a:lnTo>
                  <a:pt x="15" y="43"/>
                </a:lnTo>
                <a:lnTo>
                  <a:pt x="17" y="40"/>
                </a:lnTo>
                <a:lnTo>
                  <a:pt x="20" y="38"/>
                </a:lnTo>
                <a:lnTo>
                  <a:pt x="23" y="37"/>
                </a:lnTo>
                <a:lnTo>
                  <a:pt x="26" y="36"/>
                </a:lnTo>
                <a:lnTo>
                  <a:pt x="29" y="34"/>
                </a:lnTo>
                <a:lnTo>
                  <a:pt x="32" y="33"/>
                </a:lnTo>
                <a:lnTo>
                  <a:pt x="35" y="31"/>
                </a:lnTo>
                <a:lnTo>
                  <a:pt x="38" y="31"/>
                </a:lnTo>
                <a:lnTo>
                  <a:pt x="41" y="30"/>
                </a:lnTo>
                <a:lnTo>
                  <a:pt x="44" y="28"/>
                </a:lnTo>
                <a:lnTo>
                  <a:pt x="47" y="28"/>
                </a:lnTo>
                <a:lnTo>
                  <a:pt x="50" y="27"/>
                </a:lnTo>
                <a:lnTo>
                  <a:pt x="53" y="27"/>
                </a:lnTo>
                <a:lnTo>
                  <a:pt x="58" y="26"/>
                </a:lnTo>
                <a:lnTo>
                  <a:pt x="61" y="26"/>
                </a:lnTo>
                <a:lnTo>
                  <a:pt x="64" y="26"/>
                </a:lnTo>
                <a:close/>
              </a:path>
            </a:pathLst>
          </a:custGeom>
          <a:solidFill>
            <a:srgbClr val="525C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251" name="Freeform 11"/>
          <p:cNvSpPr>
            <a:spLocks/>
          </p:cNvSpPr>
          <p:nvPr/>
        </p:nvSpPr>
        <p:spPr bwMode="auto">
          <a:xfrm rot="574060">
            <a:off x="3309939" y="2228850"/>
            <a:ext cx="185737" cy="95250"/>
          </a:xfrm>
          <a:custGeom>
            <a:avLst/>
            <a:gdLst>
              <a:gd name="T0" fmla="*/ 14287 w 65"/>
              <a:gd name="T1" fmla="*/ 37523 h 33"/>
              <a:gd name="T2" fmla="*/ 17145 w 65"/>
              <a:gd name="T3" fmla="*/ 37523 h 33"/>
              <a:gd name="T4" fmla="*/ 25717 w 65"/>
              <a:gd name="T5" fmla="*/ 37523 h 33"/>
              <a:gd name="T6" fmla="*/ 34290 w 65"/>
              <a:gd name="T7" fmla="*/ 37523 h 33"/>
              <a:gd name="T8" fmla="*/ 42862 w 65"/>
              <a:gd name="T9" fmla="*/ 40409 h 33"/>
              <a:gd name="T10" fmla="*/ 51435 w 65"/>
              <a:gd name="T11" fmla="*/ 40409 h 33"/>
              <a:gd name="T12" fmla="*/ 65722 w 65"/>
              <a:gd name="T13" fmla="*/ 40409 h 33"/>
              <a:gd name="T14" fmla="*/ 74295 w 65"/>
              <a:gd name="T15" fmla="*/ 37523 h 33"/>
              <a:gd name="T16" fmla="*/ 85725 w 65"/>
              <a:gd name="T17" fmla="*/ 37523 h 33"/>
              <a:gd name="T18" fmla="*/ 100012 w 65"/>
              <a:gd name="T19" fmla="*/ 31750 h 33"/>
              <a:gd name="T20" fmla="*/ 108585 w 65"/>
              <a:gd name="T21" fmla="*/ 31750 h 33"/>
              <a:gd name="T22" fmla="*/ 120015 w 65"/>
              <a:gd name="T23" fmla="*/ 23091 h 33"/>
              <a:gd name="T24" fmla="*/ 134302 w 65"/>
              <a:gd name="T25" fmla="*/ 20205 h 33"/>
              <a:gd name="T26" fmla="*/ 142875 w 65"/>
              <a:gd name="T27" fmla="*/ 11545 h 33"/>
              <a:gd name="T28" fmla="*/ 157162 w 65"/>
              <a:gd name="T29" fmla="*/ 0 h 33"/>
              <a:gd name="T30" fmla="*/ 185737 w 65"/>
              <a:gd name="T31" fmla="*/ 23091 h 33"/>
              <a:gd name="T32" fmla="*/ 185737 w 65"/>
              <a:gd name="T33" fmla="*/ 28864 h 33"/>
              <a:gd name="T34" fmla="*/ 177165 w 65"/>
              <a:gd name="T35" fmla="*/ 40409 h 33"/>
              <a:gd name="T36" fmla="*/ 174307 w 65"/>
              <a:gd name="T37" fmla="*/ 46182 h 33"/>
              <a:gd name="T38" fmla="*/ 165735 w 65"/>
              <a:gd name="T39" fmla="*/ 51955 h 33"/>
              <a:gd name="T40" fmla="*/ 160020 w 65"/>
              <a:gd name="T41" fmla="*/ 57727 h 33"/>
              <a:gd name="T42" fmla="*/ 151447 w 65"/>
              <a:gd name="T43" fmla="*/ 66386 h 33"/>
              <a:gd name="T44" fmla="*/ 137160 w 65"/>
              <a:gd name="T45" fmla="*/ 72159 h 33"/>
              <a:gd name="T46" fmla="*/ 128587 w 65"/>
              <a:gd name="T47" fmla="*/ 80818 h 33"/>
              <a:gd name="T48" fmla="*/ 120015 w 65"/>
              <a:gd name="T49" fmla="*/ 80818 h 33"/>
              <a:gd name="T50" fmla="*/ 111442 w 65"/>
              <a:gd name="T51" fmla="*/ 86591 h 33"/>
              <a:gd name="T52" fmla="*/ 102870 w 65"/>
              <a:gd name="T53" fmla="*/ 86591 h 33"/>
              <a:gd name="T54" fmla="*/ 100012 w 65"/>
              <a:gd name="T55" fmla="*/ 89477 h 33"/>
              <a:gd name="T56" fmla="*/ 85725 w 65"/>
              <a:gd name="T57" fmla="*/ 89477 h 33"/>
              <a:gd name="T58" fmla="*/ 77152 w 65"/>
              <a:gd name="T59" fmla="*/ 89477 h 33"/>
              <a:gd name="T60" fmla="*/ 68580 w 65"/>
              <a:gd name="T61" fmla="*/ 89477 h 33"/>
              <a:gd name="T62" fmla="*/ 60007 w 65"/>
              <a:gd name="T63" fmla="*/ 95250 h 33"/>
              <a:gd name="T64" fmla="*/ 48577 w 65"/>
              <a:gd name="T65" fmla="*/ 89477 h 33"/>
              <a:gd name="T66" fmla="*/ 40005 w 65"/>
              <a:gd name="T67" fmla="*/ 89477 h 33"/>
              <a:gd name="T68" fmla="*/ 25717 w 65"/>
              <a:gd name="T69" fmla="*/ 89477 h 33"/>
              <a:gd name="T70" fmla="*/ 14287 w 65"/>
              <a:gd name="T71" fmla="*/ 89477 h 33"/>
              <a:gd name="T72" fmla="*/ 0 w 65"/>
              <a:gd name="T73" fmla="*/ 66386 h 33"/>
              <a:gd name="T74" fmla="*/ 14287 w 65"/>
              <a:gd name="T75" fmla="*/ 37523 h 33"/>
              <a:gd name="T76" fmla="*/ 14287 w 65"/>
              <a:gd name="T77" fmla="*/ 37523 h 3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5" h="33">
                <a:moveTo>
                  <a:pt x="5" y="13"/>
                </a:moveTo>
                <a:lnTo>
                  <a:pt x="6" y="13"/>
                </a:lnTo>
                <a:lnTo>
                  <a:pt x="9" y="13"/>
                </a:lnTo>
                <a:lnTo>
                  <a:pt x="12" y="13"/>
                </a:lnTo>
                <a:lnTo>
                  <a:pt x="15" y="14"/>
                </a:lnTo>
                <a:lnTo>
                  <a:pt x="18" y="14"/>
                </a:lnTo>
                <a:lnTo>
                  <a:pt x="23" y="14"/>
                </a:lnTo>
                <a:lnTo>
                  <a:pt x="26" y="13"/>
                </a:lnTo>
                <a:lnTo>
                  <a:pt x="30" y="13"/>
                </a:lnTo>
                <a:lnTo>
                  <a:pt x="35" y="11"/>
                </a:lnTo>
                <a:lnTo>
                  <a:pt x="38" y="11"/>
                </a:lnTo>
                <a:lnTo>
                  <a:pt x="42" y="8"/>
                </a:lnTo>
                <a:lnTo>
                  <a:pt x="47" y="7"/>
                </a:lnTo>
                <a:lnTo>
                  <a:pt x="50" y="4"/>
                </a:lnTo>
                <a:lnTo>
                  <a:pt x="55" y="0"/>
                </a:lnTo>
                <a:lnTo>
                  <a:pt x="65" y="8"/>
                </a:lnTo>
                <a:lnTo>
                  <a:pt x="65" y="10"/>
                </a:lnTo>
                <a:lnTo>
                  <a:pt x="62" y="14"/>
                </a:lnTo>
                <a:lnTo>
                  <a:pt x="61" y="16"/>
                </a:lnTo>
                <a:lnTo>
                  <a:pt x="58" y="18"/>
                </a:lnTo>
                <a:lnTo>
                  <a:pt x="56" y="20"/>
                </a:lnTo>
                <a:lnTo>
                  <a:pt x="53" y="23"/>
                </a:lnTo>
                <a:lnTo>
                  <a:pt x="48" y="25"/>
                </a:lnTo>
                <a:lnTo>
                  <a:pt x="45" y="28"/>
                </a:lnTo>
                <a:lnTo>
                  <a:pt x="42" y="28"/>
                </a:lnTo>
                <a:lnTo>
                  <a:pt x="39" y="30"/>
                </a:lnTo>
                <a:lnTo>
                  <a:pt x="36" y="30"/>
                </a:lnTo>
                <a:lnTo>
                  <a:pt x="35" y="31"/>
                </a:lnTo>
                <a:lnTo>
                  <a:pt x="30" y="31"/>
                </a:lnTo>
                <a:lnTo>
                  <a:pt x="27" y="31"/>
                </a:lnTo>
                <a:lnTo>
                  <a:pt x="24" y="31"/>
                </a:lnTo>
                <a:lnTo>
                  <a:pt x="21" y="33"/>
                </a:lnTo>
                <a:lnTo>
                  <a:pt x="17" y="31"/>
                </a:lnTo>
                <a:lnTo>
                  <a:pt x="14" y="31"/>
                </a:lnTo>
                <a:lnTo>
                  <a:pt x="9" y="31"/>
                </a:lnTo>
                <a:lnTo>
                  <a:pt x="5" y="31"/>
                </a:lnTo>
                <a:lnTo>
                  <a:pt x="0" y="23"/>
                </a:lnTo>
                <a:lnTo>
                  <a:pt x="5" y="13"/>
                </a:lnTo>
                <a:close/>
              </a:path>
            </a:pathLst>
          </a:custGeom>
          <a:solidFill>
            <a:srgbClr val="4047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252" name="Freeform 12"/>
          <p:cNvSpPr>
            <a:spLocks/>
          </p:cNvSpPr>
          <p:nvPr/>
        </p:nvSpPr>
        <p:spPr bwMode="auto">
          <a:xfrm rot="757679">
            <a:off x="3252788" y="954089"/>
            <a:ext cx="347662" cy="166687"/>
          </a:xfrm>
          <a:custGeom>
            <a:avLst/>
            <a:gdLst>
              <a:gd name="T0" fmla="*/ 256472 w 122"/>
              <a:gd name="T1" fmla="*/ 20117 h 58"/>
              <a:gd name="T2" fmla="*/ 270720 w 122"/>
              <a:gd name="T3" fmla="*/ 20117 h 58"/>
              <a:gd name="T4" fmla="*/ 290668 w 122"/>
              <a:gd name="T5" fmla="*/ 25865 h 58"/>
              <a:gd name="T6" fmla="*/ 313466 w 122"/>
              <a:gd name="T7" fmla="*/ 31613 h 58"/>
              <a:gd name="T8" fmla="*/ 324864 w 122"/>
              <a:gd name="T9" fmla="*/ 40235 h 58"/>
              <a:gd name="T10" fmla="*/ 339113 w 122"/>
              <a:gd name="T11" fmla="*/ 57478 h 58"/>
              <a:gd name="T12" fmla="*/ 347662 w 122"/>
              <a:gd name="T13" fmla="*/ 74722 h 58"/>
              <a:gd name="T14" fmla="*/ 339113 w 122"/>
              <a:gd name="T15" fmla="*/ 100587 h 58"/>
              <a:gd name="T16" fmla="*/ 330564 w 122"/>
              <a:gd name="T17" fmla="*/ 109209 h 58"/>
              <a:gd name="T18" fmla="*/ 313466 w 122"/>
              <a:gd name="T19" fmla="*/ 123578 h 58"/>
              <a:gd name="T20" fmla="*/ 296368 w 122"/>
              <a:gd name="T21" fmla="*/ 135074 h 58"/>
              <a:gd name="T22" fmla="*/ 273570 w 122"/>
              <a:gd name="T23" fmla="*/ 143696 h 58"/>
              <a:gd name="T24" fmla="*/ 247923 w 122"/>
              <a:gd name="T25" fmla="*/ 149444 h 58"/>
              <a:gd name="T26" fmla="*/ 222276 w 122"/>
              <a:gd name="T27" fmla="*/ 158065 h 58"/>
              <a:gd name="T28" fmla="*/ 196629 w 122"/>
              <a:gd name="T29" fmla="*/ 163813 h 58"/>
              <a:gd name="T30" fmla="*/ 165282 w 122"/>
              <a:gd name="T31" fmla="*/ 166687 h 58"/>
              <a:gd name="T32" fmla="*/ 139635 w 122"/>
              <a:gd name="T33" fmla="*/ 163813 h 58"/>
              <a:gd name="T34" fmla="*/ 111138 w 122"/>
              <a:gd name="T35" fmla="*/ 163813 h 58"/>
              <a:gd name="T36" fmla="*/ 85491 w 122"/>
              <a:gd name="T37" fmla="*/ 158065 h 58"/>
              <a:gd name="T38" fmla="*/ 62693 w 122"/>
              <a:gd name="T39" fmla="*/ 155191 h 58"/>
              <a:gd name="T40" fmla="*/ 42745 w 122"/>
              <a:gd name="T41" fmla="*/ 143696 h 58"/>
              <a:gd name="T42" fmla="*/ 25647 w 122"/>
              <a:gd name="T43" fmla="*/ 135074 h 58"/>
              <a:gd name="T44" fmla="*/ 11399 w 122"/>
              <a:gd name="T45" fmla="*/ 117830 h 58"/>
              <a:gd name="T46" fmla="*/ 2850 w 122"/>
              <a:gd name="T47" fmla="*/ 100587 h 58"/>
              <a:gd name="T48" fmla="*/ 0 w 122"/>
              <a:gd name="T49" fmla="*/ 86217 h 58"/>
              <a:gd name="T50" fmla="*/ 2850 w 122"/>
              <a:gd name="T51" fmla="*/ 68974 h 58"/>
              <a:gd name="T52" fmla="*/ 17098 w 122"/>
              <a:gd name="T53" fmla="*/ 45983 h 58"/>
              <a:gd name="T54" fmla="*/ 34196 w 122"/>
              <a:gd name="T55" fmla="*/ 25865 h 58"/>
              <a:gd name="T56" fmla="*/ 62693 w 122"/>
              <a:gd name="T57" fmla="*/ 11496 h 58"/>
              <a:gd name="T58" fmla="*/ 88340 w 122"/>
              <a:gd name="T59" fmla="*/ 5748 h 58"/>
              <a:gd name="T60" fmla="*/ 113988 w 122"/>
              <a:gd name="T61" fmla="*/ 0 h 58"/>
              <a:gd name="T62" fmla="*/ 131086 w 122"/>
              <a:gd name="T63" fmla="*/ 0 h 58"/>
              <a:gd name="T64" fmla="*/ 139635 w 122"/>
              <a:gd name="T65" fmla="*/ 0 h 58"/>
              <a:gd name="T66" fmla="*/ 253622 w 122"/>
              <a:gd name="T67" fmla="*/ 20117 h 5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22" h="58">
                <a:moveTo>
                  <a:pt x="89" y="7"/>
                </a:moveTo>
                <a:lnTo>
                  <a:pt x="90" y="7"/>
                </a:lnTo>
                <a:lnTo>
                  <a:pt x="92" y="7"/>
                </a:lnTo>
                <a:lnTo>
                  <a:pt x="95" y="7"/>
                </a:lnTo>
                <a:lnTo>
                  <a:pt x="98" y="7"/>
                </a:lnTo>
                <a:lnTo>
                  <a:pt x="102" y="9"/>
                </a:lnTo>
                <a:lnTo>
                  <a:pt x="105" y="10"/>
                </a:lnTo>
                <a:lnTo>
                  <a:pt x="110" y="11"/>
                </a:lnTo>
                <a:lnTo>
                  <a:pt x="111" y="13"/>
                </a:lnTo>
                <a:lnTo>
                  <a:pt x="114" y="14"/>
                </a:lnTo>
                <a:lnTo>
                  <a:pt x="117" y="17"/>
                </a:lnTo>
                <a:lnTo>
                  <a:pt x="119" y="20"/>
                </a:lnTo>
                <a:lnTo>
                  <a:pt x="120" y="23"/>
                </a:lnTo>
                <a:lnTo>
                  <a:pt x="122" y="26"/>
                </a:lnTo>
                <a:lnTo>
                  <a:pt x="120" y="30"/>
                </a:lnTo>
                <a:lnTo>
                  <a:pt x="119" y="35"/>
                </a:lnTo>
                <a:lnTo>
                  <a:pt x="117" y="37"/>
                </a:lnTo>
                <a:lnTo>
                  <a:pt x="116" y="38"/>
                </a:lnTo>
                <a:lnTo>
                  <a:pt x="113" y="41"/>
                </a:lnTo>
                <a:lnTo>
                  <a:pt x="110" y="43"/>
                </a:lnTo>
                <a:lnTo>
                  <a:pt x="107" y="44"/>
                </a:lnTo>
                <a:lnTo>
                  <a:pt x="104" y="47"/>
                </a:lnTo>
                <a:lnTo>
                  <a:pt x="99" y="48"/>
                </a:lnTo>
                <a:lnTo>
                  <a:pt x="96" y="50"/>
                </a:lnTo>
                <a:lnTo>
                  <a:pt x="92" y="51"/>
                </a:lnTo>
                <a:lnTo>
                  <a:pt x="87" y="52"/>
                </a:lnTo>
                <a:lnTo>
                  <a:pt x="83" y="54"/>
                </a:lnTo>
                <a:lnTo>
                  <a:pt x="78" y="55"/>
                </a:lnTo>
                <a:lnTo>
                  <a:pt x="74" y="55"/>
                </a:lnTo>
                <a:lnTo>
                  <a:pt x="69" y="57"/>
                </a:lnTo>
                <a:lnTo>
                  <a:pt x="63" y="57"/>
                </a:lnTo>
                <a:lnTo>
                  <a:pt x="58" y="58"/>
                </a:lnTo>
                <a:lnTo>
                  <a:pt x="54" y="57"/>
                </a:lnTo>
                <a:lnTo>
                  <a:pt x="49" y="57"/>
                </a:lnTo>
                <a:lnTo>
                  <a:pt x="43" y="57"/>
                </a:lnTo>
                <a:lnTo>
                  <a:pt x="39" y="57"/>
                </a:lnTo>
                <a:lnTo>
                  <a:pt x="34" y="55"/>
                </a:lnTo>
                <a:lnTo>
                  <a:pt x="30" y="55"/>
                </a:lnTo>
                <a:lnTo>
                  <a:pt x="25" y="54"/>
                </a:lnTo>
                <a:lnTo>
                  <a:pt x="22" y="54"/>
                </a:lnTo>
                <a:lnTo>
                  <a:pt x="18" y="51"/>
                </a:lnTo>
                <a:lnTo>
                  <a:pt x="15" y="50"/>
                </a:lnTo>
                <a:lnTo>
                  <a:pt x="12" y="48"/>
                </a:lnTo>
                <a:lnTo>
                  <a:pt x="9" y="47"/>
                </a:lnTo>
                <a:lnTo>
                  <a:pt x="6" y="44"/>
                </a:lnTo>
                <a:lnTo>
                  <a:pt x="4" y="41"/>
                </a:lnTo>
                <a:lnTo>
                  <a:pt x="3" y="38"/>
                </a:lnTo>
                <a:lnTo>
                  <a:pt x="1" y="35"/>
                </a:lnTo>
                <a:lnTo>
                  <a:pt x="0" y="33"/>
                </a:lnTo>
                <a:lnTo>
                  <a:pt x="0" y="30"/>
                </a:lnTo>
                <a:lnTo>
                  <a:pt x="0" y="27"/>
                </a:lnTo>
                <a:lnTo>
                  <a:pt x="1" y="24"/>
                </a:lnTo>
                <a:lnTo>
                  <a:pt x="3" y="19"/>
                </a:lnTo>
                <a:lnTo>
                  <a:pt x="6" y="16"/>
                </a:lnTo>
                <a:lnTo>
                  <a:pt x="7" y="11"/>
                </a:lnTo>
                <a:lnTo>
                  <a:pt x="12" y="9"/>
                </a:lnTo>
                <a:lnTo>
                  <a:pt x="16" y="6"/>
                </a:lnTo>
                <a:lnTo>
                  <a:pt x="22" y="4"/>
                </a:lnTo>
                <a:lnTo>
                  <a:pt x="27" y="3"/>
                </a:lnTo>
                <a:lnTo>
                  <a:pt x="31" y="2"/>
                </a:lnTo>
                <a:lnTo>
                  <a:pt x="36" y="0"/>
                </a:lnTo>
                <a:lnTo>
                  <a:pt x="40" y="0"/>
                </a:lnTo>
                <a:lnTo>
                  <a:pt x="43" y="0"/>
                </a:lnTo>
                <a:lnTo>
                  <a:pt x="46" y="0"/>
                </a:lnTo>
                <a:lnTo>
                  <a:pt x="49" y="0"/>
                </a:lnTo>
                <a:lnTo>
                  <a:pt x="70" y="0"/>
                </a:lnTo>
                <a:lnTo>
                  <a:pt x="89" y="7"/>
                </a:lnTo>
                <a:close/>
              </a:path>
            </a:pathLst>
          </a:custGeom>
          <a:solidFill>
            <a:srgbClr val="8A99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253" name="Freeform 13"/>
          <p:cNvSpPr>
            <a:spLocks/>
          </p:cNvSpPr>
          <p:nvPr/>
        </p:nvSpPr>
        <p:spPr bwMode="auto">
          <a:xfrm rot="757679">
            <a:off x="3187701" y="1193801"/>
            <a:ext cx="296863" cy="1090613"/>
          </a:xfrm>
          <a:custGeom>
            <a:avLst/>
            <a:gdLst>
              <a:gd name="T0" fmla="*/ 231211 w 104"/>
              <a:gd name="T1" fmla="*/ 1079133 h 380"/>
              <a:gd name="T2" fmla="*/ 0 w 104"/>
              <a:gd name="T3" fmla="*/ 0 h 380"/>
              <a:gd name="T4" fmla="*/ 68507 w 104"/>
              <a:gd name="T5" fmla="*/ 5740 h 380"/>
              <a:gd name="T6" fmla="*/ 296863 w 104"/>
              <a:gd name="T7" fmla="*/ 1090613 h 380"/>
              <a:gd name="T8" fmla="*/ 231211 w 104"/>
              <a:gd name="T9" fmla="*/ 1079133 h 380"/>
              <a:gd name="T10" fmla="*/ 231211 w 104"/>
              <a:gd name="T11" fmla="*/ 1079133 h 3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 h="380">
                <a:moveTo>
                  <a:pt x="81" y="376"/>
                </a:moveTo>
                <a:lnTo>
                  <a:pt x="0" y="0"/>
                </a:lnTo>
                <a:lnTo>
                  <a:pt x="24" y="2"/>
                </a:lnTo>
                <a:lnTo>
                  <a:pt x="104" y="380"/>
                </a:lnTo>
                <a:lnTo>
                  <a:pt x="81" y="376"/>
                </a:lnTo>
                <a:close/>
              </a:path>
            </a:pathLst>
          </a:custGeom>
          <a:solidFill>
            <a:srgbClr val="4047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254" name="Freeform 14"/>
          <p:cNvSpPr>
            <a:spLocks/>
          </p:cNvSpPr>
          <p:nvPr/>
        </p:nvSpPr>
        <p:spPr bwMode="auto">
          <a:xfrm rot="757679">
            <a:off x="3324226" y="1198563"/>
            <a:ext cx="282575" cy="1077912"/>
          </a:xfrm>
          <a:custGeom>
            <a:avLst/>
            <a:gdLst>
              <a:gd name="T0" fmla="*/ 234052 w 99"/>
              <a:gd name="T1" fmla="*/ 1077912 h 376"/>
              <a:gd name="T2" fmla="*/ 0 w 99"/>
              <a:gd name="T3" fmla="*/ 22934 h 376"/>
              <a:gd name="T4" fmla="*/ 42814 w 99"/>
              <a:gd name="T5" fmla="*/ 0 h 376"/>
              <a:gd name="T6" fmla="*/ 282575 w 99"/>
              <a:gd name="T7" fmla="*/ 1060711 h 376"/>
              <a:gd name="T8" fmla="*/ 234052 w 99"/>
              <a:gd name="T9" fmla="*/ 1077912 h 376"/>
              <a:gd name="T10" fmla="*/ 234052 w 99"/>
              <a:gd name="T11" fmla="*/ 1077912 h 3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9" h="376">
                <a:moveTo>
                  <a:pt x="82" y="376"/>
                </a:moveTo>
                <a:lnTo>
                  <a:pt x="0" y="8"/>
                </a:lnTo>
                <a:lnTo>
                  <a:pt x="15" y="0"/>
                </a:lnTo>
                <a:lnTo>
                  <a:pt x="99" y="370"/>
                </a:lnTo>
                <a:lnTo>
                  <a:pt x="82" y="376"/>
                </a:lnTo>
                <a:close/>
              </a:path>
            </a:pathLst>
          </a:custGeom>
          <a:solidFill>
            <a:srgbClr val="525C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255" name="Freeform 15"/>
          <p:cNvSpPr>
            <a:spLocks/>
          </p:cNvSpPr>
          <p:nvPr/>
        </p:nvSpPr>
        <p:spPr bwMode="auto">
          <a:xfrm rot="757679">
            <a:off x="3190876" y="954089"/>
            <a:ext cx="498475" cy="244475"/>
          </a:xfrm>
          <a:custGeom>
            <a:avLst/>
            <a:gdLst>
              <a:gd name="T0" fmla="*/ 347508 w 175"/>
              <a:gd name="T1" fmla="*/ 77657 h 85"/>
              <a:gd name="T2" fmla="*/ 321872 w 175"/>
              <a:gd name="T3" fmla="*/ 66152 h 85"/>
              <a:gd name="T4" fmla="*/ 279146 w 175"/>
              <a:gd name="T5" fmla="*/ 57524 h 85"/>
              <a:gd name="T6" fmla="*/ 253510 w 175"/>
              <a:gd name="T7" fmla="*/ 54647 h 85"/>
              <a:gd name="T8" fmla="*/ 227874 w 175"/>
              <a:gd name="T9" fmla="*/ 54647 h 85"/>
              <a:gd name="T10" fmla="*/ 196542 w 175"/>
              <a:gd name="T11" fmla="*/ 57524 h 85"/>
              <a:gd name="T12" fmla="*/ 170906 w 175"/>
              <a:gd name="T13" fmla="*/ 66152 h 85"/>
              <a:gd name="T14" fmla="*/ 150967 w 175"/>
              <a:gd name="T15" fmla="*/ 83409 h 85"/>
              <a:gd name="T16" fmla="*/ 128179 w 175"/>
              <a:gd name="T17" fmla="*/ 103542 h 85"/>
              <a:gd name="T18" fmla="*/ 119634 w 175"/>
              <a:gd name="T19" fmla="*/ 126552 h 85"/>
              <a:gd name="T20" fmla="*/ 136725 w 175"/>
              <a:gd name="T21" fmla="*/ 143809 h 85"/>
              <a:gd name="T22" fmla="*/ 159512 w 175"/>
              <a:gd name="T23" fmla="*/ 152437 h 85"/>
              <a:gd name="T24" fmla="*/ 193693 w 175"/>
              <a:gd name="T25" fmla="*/ 158190 h 85"/>
              <a:gd name="T26" fmla="*/ 227874 w 175"/>
              <a:gd name="T27" fmla="*/ 158190 h 85"/>
              <a:gd name="T28" fmla="*/ 267752 w 175"/>
              <a:gd name="T29" fmla="*/ 155314 h 85"/>
              <a:gd name="T30" fmla="*/ 310479 w 175"/>
              <a:gd name="T31" fmla="*/ 152437 h 85"/>
              <a:gd name="T32" fmla="*/ 353205 w 175"/>
              <a:gd name="T33" fmla="*/ 138056 h 85"/>
              <a:gd name="T34" fmla="*/ 395932 w 175"/>
              <a:gd name="T35" fmla="*/ 123676 h 85"/>
              <a:gd name="T36" fmla="*/ 498475 w 175"/>
              <a:gd name="T37" fmla="*/ 86285 h 85"/>
              <a:gd name="T38" fmla="*/ 492778 w 175"/>
              <a:gd name="T39" fmla="*/ 106419 h 85"/>
              <a:gd name="T40" fmla="*/ 472839 w 175"/>
              <a:gd name="T41" fmla="*/ 135180 h 85"/>
              <a:gd name="T42" fmla="*/ 450052 w 175"/>
              <a:gd name="T43" fmla="*/ 155314 h 85"/>
              <a:gd name="T44" fmla="*/ 421567 w 175"/>
              <a:gd name="T45" fmla="*/ 175447 h 85"/>
              <a:gd name="T46" fmla="*/ 381689 w 175"/>
              <a:gd name="T47" fmla="*/ 195580 h 85"/>
              <a:gd name="T48" fmla="*/ 361750 w 175"/>
              <a:gd name="T49" fmla="*/ 204209 h 85"/>
              <a:gd name="T50" fmla="*/ 336115 w 175"/>
              <a:gd name="T51" fmla="*/ 212837 h 85"/>
              <a:gd name="T52" fmla="*/ 304782 w 175"/>
              <a:gd name="T53" fmla="*/ 221466 h 85"/>
              <a:gd name="T54" fmla="*/ 276298 w 175"/>
              <a:gd name="T55" fmla="*/ 230094 h 85"/>
              <a:gd name="T56" fmla="*/ 250662 w 175"/>
              <a:gd name="T57" fmla="*/ 235846 h 85"/>
              <a:gd name="T58" fmla="*/ 219329 w 175"/>
              <a:gd name="T59" fmla="*/ 241599 h 85"/>
              <a:gd name="T60" fmla="*/ 193693 w 175"/>
              <a:gd name="T61" fmla="*/ 241599 h 85"/>
              <a:gd name="T62" fmla="*/ 170906 w 175"/>
              <a:gd name="T63" fmla="*/ 244475 h 85"/>
              <a:gd name="T64" fmla="*/ 145270 w 175"/>
              <a:gd name="T65" fmla="*/ 241599 h 85"/>
              <a:gd name="T66" fmla="*/ 111089 w 175"/>
              <a:gd name="T67" fmla="*/ 235846 h 85"/>
              <a:gd name="T68" fmla="*/ 74059 w 175"/>
              <a:gd name="T69" fmla="*/ 224342 h 85"/>
              <a:gd name="T70" fmla="*/ 42726 w 175"/>
              <a:gd name="T71" fmla="*/ 207085 h 85"/>
              <a:gd name="T72" fmla="*/ 17091 w 175"/>
              <a:gd name="T73" fmla="*/ 186951 h 85"/>
              <a:gd name="T74" fmla="*/ 5697 w 175"/>
              <a:gd name="T75" fmla="*/ 163942 h 85"/>
              <a:gd name="T76" fmla="*/ 0 w 175"/>
              <a:gd name="T77" fmla="*/ 138056 h 85"/>
              <a:gd name="T78" fmla="*/ 5697 w 175"/>
              <a:gd name="T79" fmla="*/ 112171 h 85"/>
              <a:gd name="T80" fmla="*/ 17091 w 175"/>
              <a:gd name="T81" fmla="*/ 83409 h 85"/>
              <a:gd name="T82" fmla="*/ 42726 w 175"/>
              <a:gd name="T83" fmla="*/ 57524 h 85"/>
              <a:gd name="T84" fmla="*/ 74059 w 175"/>
              <a:gd name="T85" fmla="*/ 37390 h 85"/>
              <a:gd name="T86" fmla="*/ 108240 w 175"/>
              <a:gd name="T87" fmla="*/ 25886 h 85"/>
              <a:gd name="T88" fmla="*/ 145270 w 175"/>
              <a:gd name="T89" fmla="*/ 14381 h 85"/>
              <a:gd name="T90" fmla="*/ 185148 w 175"/>
              <a:gd name="T91" fmla="*/ 8629 h 85"/>
              <a:gd name="T92" fmla="*/ 222177 w 175"/>
              <a:gd name="T93" fmla="*/ 0 h 85"/>
              <a:gd name="T94" fmla="*/ 259207 w 175"/>
              <a:gd name="T95" fmla="*/ 0 h 85"/>
              <a:gd name="T96" fmla="*/ 284843 w 175"/>
              <a:gd name="T97" fmla="*/ 0 h 85"/>
              <a:gd name="T98" fmla="*/ 304782 w 175"/>
              <a:gd name="T99" fmla="*/ 0 h 85"/>
              <a:gd name="T100" fmla="*/ 321872 w 175"/>
              <a:gd name="T101" fmla="*/ 0 h 85"/>
              <a:gd name="T102" fmla="*/ 353205 w 175"/>
              <a:gd name="T103" fmla="*/ 8629 h 85"/>
              <a:gd name="T104" fmla="*/ 387386 w 175"/>
              <a:gd name="T105" fmla="*/ 14381 h 85"/>
              <a:gd name="T106" fmla="*/ 415871 w 175"/>
              <a:gd name="T107" fmla="*/ 25886 h 85"/>
              <a:gd name="T108" fmla="*/ 441506 w 175"/>
              <a:gd name="T109" fmla="*/ 43143 h 85"/>
              <a:gd name="T110" fmla="*/ 356054 w 175"/>
              <a:gd name="T111" fmla="*/ 83409 h 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75" h="85">
                <a:moveTo>
                  <a:pt x="125" y="29"/>
                </a:moveTo>
                <a:lnTo>
                  <a:pt x="124" y="29"/>
                </a:lnTo>
                <a:lnTo>
                  <a:pt x="122" y="27"/>
                </a:lnTo>
                <a:lnTo>
                  <a:pt x="121" y="26"/>
                </a:lnTo>
                <a:lnTo>
                  <a:pt x="118" y="24"/>
                </a:lnTo>
                <a:lnTo>
                  <a:pt x="113" y="23"/>
                </a:lnTo>
                <a:lnTo>
                  <a:pt x="109" y="22"/>
                </a:lnTo>
                <a:lnTo>
                  <a:pt x="103" y="22"/>
                </a:lnTo>
                <a:lnTo>
                  <a:pt x="98" y="20"/>
                </a:lnTo>
                <a:lnTo>
                  <a:pt x="95" y="19"/>
                </a:lnTo>
                <a:lnTo>
                  <a:pt x="92" y="19"/>
                </a:lnTo>
                <a:lnTo>
                  <a:pt x="89" y="19"/>
                </a:lnTo>
                <a:lnTo>
                  <a:pt x="86" y="19"/>
                </a:lnTo>
                <a:lnTo>
                  <a:pt x="83" y="19"/>
                </a:lnTo>
                <a:lnTo>
                  <a:pt x="80" y="19"/>
                </a:lnTo>
                <a:lnTo>
                  <a:pt x="75" y="19"/>
                </a:lnTo>
                <a:lnTo>
                  <a:pt x="72" y="20"/>
                </a:lnTo>
                <a:lnTo>
                  <a:pt x="69" y="20"/>
                </a:lnTo>
                <a:lnTo>
                  <a:pt x="66" y="22"/>
                </a:lnTo>
                <a:lnTo>
                  <a:pt x="63" y="22"/>
                </a:lnTo>
                <a:lnTo>
                  <a:pt x="60" y="23"/>
                </a:lnTo>
                <a:lnTo>
                  <a:pt x="57" y="24"/>
                </a:lnTo>
                <a:lnTo>
                  <a:pt x="54" y="27"/>
                </a:lnTo>
                <a:lnTo>
                  <a:pt x="53" y="29"/>
                </a:lnTo>
                <a:lnTo>
                  <a:pt x="50" y="31"/>
                </a:lnTo>
                <a:lnTo>
                  <a:pt x="47" y="34"/>
                </a:lnTo>
                <a:lnTo>
                  <a:pt x="45" y="36"/>
                </a:lnTo>
                <a:lnTo>
                  <a:pt x="44" y="39"/>
                </a:lnTo>
                <a:lnTo>
                  <a:pt x="42" y="41"/>
                </a:lnTo>
                <a:lnTo>
                  <a:pt x="42" y="44"/>
                </a:lnTo>
                <a:lnTo>
                  <a:pt x="45" y="47"/>
                </a:lnTo>
                <a:lnTo>
                  <a:pt x="47" y="48"/>
                </a:lnTo>
                <a:lnTo>
                  <a:pt x="48" y="50"/>
                </a:lnTo>
                <a:lnTo>
                  <a:pt x="51" y="51"/>
                </a:lnTo>
                <a:lnTo>
                  <a:pt x="53" y="53"/>
                </a:lnTo>
                <a:lnTo>
                  <a:pt x="56" y="53"/>
                </a:lnTo>
                <a:lnTo>
                  <a:pt x="60" y="54"/>
                </a:lnTo>
                <a:lnTo>
                  <a:pt x="63" y="54"/>
                </a:lnTo>
                <a:lnTo>
                  <a:pt x="68" y="55"/>
                </a:lnTo>
                <a:lnTo>
                  <a:pt x="71" y="55"/>
                </a:lnTo>
                <a:lnTo>
                  <a:pt x="75" y="55"/>
                </a:lnTo>
                <a:lnTo>
                  <a:pt x="80" y="55"/>
                </a:lnTo>
                <a:lnTo>
                  <a:pt x="85" y="55"/>
                </a:lnTo>
                <a:lnTo>
                  <a:pt x="89" y="54"/>
                </a:lnTo>
                <a:lnTo>
                  <a:pt x="94" y="54"/>
                </a:lnTo>
                <a:lnTo>
                  <a:pt x="98" y="54"/>
                </a:lnTo>
                <a:lnTo>
                  <a:pt x="104" y="54"/>
                </a:lnTo>
                <a:lnTo>
                  <a:pt x="109" y="53"/>
                </a:lnTo>
                <a:lnTo>
                  <a:pt x="115" y="51"/>
                </a:lnTo>
                <a:lnTo>
                  <a:pt x="119" y="50"/>
                </a:lnTo>
                <a:lnTo>
                  <a:pt x="124" y="48"/>
                </a:lnTo>
                <a:lnTo>
                  <a:pt x="130" y="47"/>
                </a:lnTo>
                <a:lnTo>
                  <a:pt x="134" y="46"/>
                </a:lnTo>
                <a:lnTo>
                  <a:pt x="139" y="43"/>
                </a:lnTo>
                <a:lnTo>
                  <a:pt x="143" y="41"/>
                </a:lnTo>
                <a:lnTo>
                  <a:pt x="175" y="29"/>
                </a:lnTo>
                <a:lnTo>
                  <a:pt x="175" y="30"/>
                </a:lnTo>
                <a:lnTo>
                  <a:pt x="175" y="33"/>
                </a:lnTo>
                <a:lnTo>
                  <a:pt x="173" y="34"/>
                </a:lnTo>
                <a:lnTo>
                  <a:pt x="173" y="37"/>
                </a:lnTo>
                <a:lnTo>
                  <a:pt x="172" y="40"/>
                </a:lnTo>
                <a:lnTo>
                  <a:pt x="170" y="44"/>
                </a:lnTo>
                <a:lnTo>
                  <a:pt x="166" y="47"/>
                </a:lnTo>
                <a:lnTo>
                  <a:pt x="163" y="51"/>
                </a:lnTo>
                <a:lnTo>
                  <a:pt x="160" y="53"/>
                </a:lnTo>
                <a:lnTo>
                  <a:pt x="158" y="54"/>
                </a:lnTo>
                <a:lnTo>
                  <a:pt x="154" y="57"/>
                </a:lnTo>
                <a:lnTo>
                  <a:pt x="152" y="60"/>
                </a:lnTo>
                <a:lnTo>
                  <a:pt x="148" y="61"/>
                </a:lnTo>
                <a:lnTo>
                  <a:pt x="143" y="64"/>
                </a:lnTo>
                <a:lnTo>
                  <a:pt x="139" y="65"/>
                </a:lnTo>
                <a:lnTo>
                  <a:pt x="134" y="68"/>
                </a:lnTo>
                <a:lnTo>
                  <a:pt x="131" y="68"/>
                </a:lnTo>
                <a:lnTo>
                  <a:pt x="130" y="70"/>
                </a:lnTo>
                <a:lnTo>
                  <a:pt x="127" y="71"/>
                </a:lnTo>
                <a:lnTo>
                  <a:pt x="124" y="72"/>
                </a:lnTo>
                <a:lnTo>
                  <a:pt x="121" y="72"/>
                </a:lnTo>
                <a:lnTo>
                  <a:pt x="118" y="74"/>
                </a:lnTo>
                <a:lnTo>
                  <a:pt x="115" y="75"/>
                </a:lnTo>
                <a:lnTo>
                  <a:pt x="112" y="77"/>
                </a:lnTo>
                <a:lnTo>
                  <a:pt x="107" y="77"/>
                </a:lnTo>
                <a:lnTo>
                  <a:pt x="104" y="78"/>
                </a:lnTo>
                <a:lnTo>
                  <a:pt x="100" y="80"/>
                </a:lnTo>
                <a:lnTo>
                  <a:pt x="97" y="80"/>
                </a:lnTo>
                <a:lnTo>
                  <a:pt x="94" y="81"/>
                </a:lnTo>
                <a:lnTo>
                  <a:pt x="91" y="81"/>
                </a:lnTo>
                <a:lnTo>
                  <a:pt x="88" y="82"/>
                </a:lnTo>
                <a:lnTo>
                  <a:pt x="85" y="82"/>
                </a:lnTo>
                <a:lnTo>
                  <a:pt x="81" y="82"/>
                </a:lnTo>
                <a:lnTo>
                  <a:pt x="77" y="84"/>
                </a:lnTo>
                <a:lnTo>
                  <a:pt x="74" y="84"/>
                </a:lnTo>
                <a:lnTo>
                  <a:pt x="71" y="84"/>
                </a:lnTo>
                <a:lnTo>
                  <a:pt x="68" y="84"/>
                </a:lnTo>
                <a:lnTo>
                  <a:pt x="65" y="84"/>
                </a:lnTo>
                <a:lnTo>
                  <a:pt x="63" y="84"/>
                </a:lnTo>
                <a:lnTo>
                  <a:pt x="60" y="85"/>
                </a:lnTo>
                <a:lnTo>
                  <a:pt x="57" y="84"/>
                </a:lnTo>
                <a:lnTo>
                  <a:pt x="54" y="84"/>
                </a:lnTo>
                <a:lnTo>
                  <a:pt x="51" y="84"/>
                </a:lnTo>
                <a:lnTo>
                  <a:pt x="50" y="84"/>
                </a:lnTo>
                <a:lnTo>
                  <a:pt x="44" y="82"/>
                </a:lnTo>
                <a:lnTo>
                  <a:pt x="39" y="82"/>
                </a:lnTo>
                <a:lnTo>
                  <a:pt x="35" y="81"/>
                </a:lnTo>
                <a:lnTo>
                  <a:pt x="30" y="80"/>
                </a:lnTo>
                <a:lnTo>
                  <a:pt x="26" y="78"/>
                </a:lnTo>
                <a:lnTo>
                  <a:pt x="23" y="77"/>
                </a:lnTo>
                <a:lnTo>
                  <a:pt x="18" y="75"/>
                </a:lnTo>
                <a:lnTo>
                  <a:pt x="15" y="72"/>
                </a:lnTo>
                <a:lnTo>
                  <a:pt x="12" y="70"/>
                </a:lnTo>
                <a:lnTo>
                  <a:pt x="9" y="68"/>
                </a:lnTo>
                <a:lnTo>
                  <a:pt x="6" y="65"/>
                </a:lnTo>
                <a:lnTo>
                  <a:pt x="5" y="63"/>
                </a:lnTo>
                <a:lnTo>
                  <a:pt x="3" y="60"/>
                </a:lnTo>
                <a:lnTo>
                  <a:pt x="2" y="57"/>
                </a:lnTo>
                <a:lnTo>
                  <a:pt x="0" y="54"/>
                </a:lnTo>
                <a:lnTo>
                  <a:pt x="0" y="51"/>
                </a:lnTo>
                <a:lnTo>
                  <a:pt x="0" y="48"/>
                </a:lnTo>
                <a:lnTo>
                  <a:pt x="0" y="44"/>
                </a:lnTo>
                <a:lnTo>
                  <a:pt x="0" y="41"/>
                </a:lnTo>
                <a:lnTo>
                  <a:pt x="2" y="39"/>
                </a:lnTo>
                <a:lnTo>
                  <a:pt x="2" y="34"/>
                </a:lnTo>
                <a:lnTo>
                  <a:pt x="5" y="31"/>
                </a:lnTo>
                <a:lnTo>
                  <a:pt x="6" y="29"/>
                </a:lnTo>
                <a:lnTo>
                  <a:pt x="9" y="24"/>
                </a:lnTo>
                <a:lnTo>
                  <a:pt x="12" y="22"/>
                </a:lnTo>
                <a:lnTo>
                  <a:pt x="15" y="20"/>
                </a:lnTo>
                <a:lnTo>
                  <a:pt x="18" y="17"/>
                </a:lnTo>
                <a:lnTo>
                  <a:pt x="21" y="15"/>
                </a:lnTo>
                <a:lnTo>
                  <a:pt x="26" y="13"/>
                </a:lnTo>
                <a:lnTo>
                  <a:pt x="30" y="12"/>
                </a:lnTo>
                <a:lnTo>
                  <a:pt x="33" y="10"/>
                </a:lnTo>
                <a:lnTo>
                  <a:pt x="38" y="9"/>
                </a:lnTo>
                <a:lnTo>
                  <a:pt x="42" y="7"/>
                </a:lnTo>
                <a:lnTo>
                  <a:pt x="47" y="6"/>
                </a:lnTo>
                <a:lnTo>
                  <a:pt x="51" y="5"/>
                </a:lnTo>
                <a:lnTo>
                  <a:pt x="56" y="3"/>
                </a:lnTo>
                <a:lnTo>
                  <a:pt x="60" y="3"/>
                </a:lnTo>
                <a:lnTo>
                  <a:pt x="65" y="3"/>
                </a:lnTo>
                <a:lnTo>
                  <a:pt x="69" y="2"/>
                </a:lnTo>
                <a:lnTo>
                  <a:pt x="74" y="2"/>
                </a:lnTo>
                <a:lnTo>
                  <a:pt x="78" y="0"/>
                </a:lnTo>
                <a:lnTo>
                  <a:pt x="83" y="0"/>
                </a:lnTo>
                <a:lnTo>
                  <a:pt x="86" y="0"/>
                </a:lnTo>
                <a:lnTo>
                  <a:pt x="91" y="0"/>
                </a:lnTo>
                <a:lnTo>
                  <a:pt x="94" y="0"/>
                </a:lnTo>
                <a:lnTo>
                  <a:pt x="98" y="0"/>
                </a:lnTo>
                <a:lnTo>
                  <a:pt x="100" y="0"/>
                </a:lnTo>
                <a:lnTo>
                  <a:pt x="103" y="0"/>
                </a:lnTo>
                <a:lnTo>
                  <a:pt x="104" y="0"/>
                </a:lnTo>
                <a:lnTo>
                  <a:pt x="107" y="0"/>
                </a:lnTo>
                <a:lnTo>
                  <a:pt x="110" y="0"/>
                </a:lnTo>
                <a:lnTo>
                  <a:pt x="112" y="0"/>
                </a:lnTo>
                <a:lnTo>
                  <a:pt x="113" y="0"/>
                </a:lnTo>
                <a:lnTo>
                  <a:pt x="118" y="2"/>
                </a:lnTo>
                <a:lnTo>
                  <a:pt x="121" y="2"/>
                </a:lnTo>
                <a:lnTo>
                  <a:pt x="124" y="3"/>
                </a:lnTo>
                <a:lnTo>
                  <a:pt x="127" y="3"/>
                </a:lnTo>
                <a:lnTo>
                  <a:pt x="131" y="5"/>
                </a:lnTo>
                <a:lnTo>
                  <a:pt x="136" y="5"/>
                </a:lnTo>
                <a:lnTo>
                  <a:pt x="139" y="6"/>
                </a:lnTo>
                <a:lnTo>
                  <a:pt x="143" y="7"/>
                </a:lnTo>
                <a:lnTo>
                  <a:pt x="146" y="9"/>
                </a:lnTo>
                <a:lnTo>
                  <a:pt x="149" y="10"/>
                </a:lnTo>
                <a:lnTo>
                  <a:pt x="152" y="12"/>
                </a:lnTo>
                <a:lnTo>
                  <a:pt x="155" y="15"/>
                </a:lnTo>
                <a:lnTo>
                  <a:pt x="158" y="16"/>
                </a:lnTo>
                <a:lnTo>
                  <a:pt x="125" y="29"/>
                </a:lnTo>
                <a:close/>
              </a:path>
            </a:pathLst>
          </a:custGeom>
          <a:solidFill>
            <a:srgbClr val="525C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256" name="Freeform 16"/>
          <p:cNvSpPr>
            <a:spLocks/>
          </p:cNvSpPr>
          <p:nvPr/>
        </p:nvSpPr>
        <p:spPr bwMode="auto">
          <a:xfrm rot="757679">
            <a:off x="3162300" y="1041400"/>
            <a:ext cx="458788" cy="158750"/>
          </a:xfrm>
          <a:custGeom>
            <a:avLst/>
            <a:gdLst>
              <a:gd name="T0" fmla="*/ 5699 w 161"/>
              <a:gd name="T1" fmla="*/ 82210 h 56"/>
              <a:gd name="T2" fmla="*/ 22797 w 161"/>
              <a:gd name="T3" fmla="*/ 87879 h 56"/>
              <a:gd name="T4" fmla="*/ 48443 w 161"/>
              <a:gd name="T5" fmla="*/ 90714 h 56"/>
              <a:gd name="T6" fmla="*/ 65541 w 161"/>
              <a:gd name="T7" fmla="*/ 96384 h 56"/>
              <a:gd name="T8" fmla="*/ 82639 w 161"/>
              <a:gd name="T9" fmla="*/ 99219 h 56"/>
              <a:gd name="T10" fmla="*/ 99737 w 161"/>
              <a:gd name="T11" fmla="*/ 99219 h 56"/>
              <a:gd name="T12" fmla="*/ 111135 w 161"/>
              <a:gd name="T13" fmla="*/ 99219 h 56"/>
              <a:gd name="T14" fmla="*/ 128233 w 161"/>
              <a:gd name="T15" fmla="*/ 99219 h 56"/>
              <a:gd name="T16" fmla="*/ 151030 w 161"/>
              <a:gd name="T17" fmla="*/ 99219 h 56"/>
              <a:gd name="T18" fmla="*/ 168127 w 161"/>
              <a:gd name="T19" fmla="*/ 99219 h 56"/>
              <a:gd name="T20" fmla="*/ 188075 w 161"/>
              <a:gd name="T21" fmla="*/ 96384 h 56"/>
              <a:gd name="T22" fmla="*/ 210872 w 161"/>
              <a:gd name="T23" fmla="*/ 90714 h 56"/>
              <a:gd name="T24" fmla="*/ 236518 w 161"/>
              <a:gd name="T25" fmla="*/ 90714 h 56"/>
              <a:gd name="T26" fmla="*/ 259315 w 161"/>
              <a:gd name="T27" fmla="*/ 82210 h 56"/>
              <a:gd name="T28" fmla="*/ 279262 w 161"/>
              <a:gd name="T29" fmla="*/ 79375 h 56"/>
              <a:gd name="T30" fmla="*/ 304909 w 161"/>
              <a:gd name="T31" fmla="*/ 68036 h 56"/>
              <a:gd name="T32" fmla="*/ 330555 w 161"/>
              <a:gd name="T33" fmla="*/ 59531 h 56"/>
              <a:gd name="T34" fmla="*/ 361901 w 161"/>
              <a:gd name="T35" fmla="*/ 48192 h 56"/>
              <a:gd name="T36" fmla="*/ 387548 w 161"/>
              <a:gd name="T37" fmla="*/ 31183 h 56"/>
              <a:gd name="T38" fmla="*/ 416044 w 161"/>
              <a:gd name="T39" fmla="*/ 14174 h 56"/>
              <a:gd name="T40" fmla="*/ 441690 w 161"/>
              <a:gd name="T41" fmla="*/ 0 h 56"/>
              <a:gd name="T42" fmla="*/ 455938 w 161"/>
              <a:gd name="T43" fmla="*/ 87879 h 56"/>
              <a:gd name="T44" fmla="*/ 441690 w 161"/>
              <a:gd name="T45" fmla="*/ 90714 h 56"/>
              <a:gd name="T46" fmla="*/ 430292 w 161"/>
              <a:gd name="T47" fmla="*/ 99219 h 56"/>
              <a:gd name="T48" fmla="*/ 416044 w 161"/>
              <a:gd name="T49" fmla="*/ 107723 h 56"/>
              <a:gd name="T50" fmla="*/ 396096 w 161"/>
              <a:gd name="T51" fmla="*/ 116228 h 56"/>
              <a:gd name="T52" fmla="*/ 370450 w 161"/>
              <a:gd name="T53" fmla="*/ 124732 h 56"/>
              <a:gd name="T54" fmla="*/ 344803 w 161"/>
              <a:gd name="T55" fmla="*/ 130402 h 56"/>
              <a:gd name="T56" fmla="*/ 322006 w 161"/>
              <a:gd name="T57" fmla="*/ 138906 h 56"/>
              <a:gd name="T58" fmla="*/ 304909 w 161"/>
              <a:gd name="T59" fmla="*/ 144576 h 56"/>
              <a:gd name="T60" fmla="*/ 293510 w 161"/>
              <a:gd name="T61" fmla="*/ 147411 h 56"/>
              <a:gd name="T62" fmla="*/ 276413 w 161"/>
              <a:gd name="T63" fmla="*/ 153080 h 56"/>
              <a:gd name="T64" fmla="*/ 259315 w 161"/>
              <a:gd name="T65" fmla="*/ 153080 h 56"/>
              <a:gd name="T66" fmla="*/ 242217 w 161"/>
              <a:gd name="T67" fmla="*/ 155915 h 56"/>
              <a:gd name="T68" fmla="*/ 225120 w 161"/>
              <a:gd name="T69" fmla="*/ 155915 h 56"/>
              <a:gd name="T70" fmla="*/ 208022 w 161"/>
              <a:gd name="T71" fmla="*/ 158750 h 56"/>
              <a:gd name="T72" fmla="*/ 188075 w 161"/>
              <a:gd name="T73" fmla="*/ 158750 h 56"/>
              <a:gd name="T74" fmla="*/ 170977 w 161"/>
              <a:gd name="T75" fmla="*/ 158750 h 56"/>
              <a:gd name="T76" fmla="*/ 151030 w 161"/>
              <a:gd name="T77" fmla="*/ 158750 h 56"/>
              <a:gd name="T78" fmla="*/ 133932 w 161"/>
              <a:gd name="T79" fmla="*/ 158750 h 56"/>
              <a:gd name="T80" fmla="*/ 111135 w 161"/>
              <a:gd name="T81" fmla="*/ 155915 h 56"/>
              <a:gd name="T82" fmla="*/ 94037 w 161"/>
              <a:gd name="T83" fmla="*/ 155915 h 56"/>
              <a:gd name="T84" fmla="*/ 74090 w 161"/>
              <a:gd name="T85" fmla="*/ 153080 h 56"/>
              <a:gd name="T86" fmla="*/ 56992 w 161"/>
              <a:gd name="T87" fmla="*/ 147411 h 56"/>
              <a:gd name="T88" fmla="*/ 0 w 161"/>
              <a:gd name="T89" fmla="*/ 79375 h 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61" h="56">
                <a:moveTo>
                  <a:pt x="0" y="28"/>
                </a:moveTo>
                <a:lnTo>
                  <a:pt x="2" y="29"/>
                </a:lnTo>
                <a:lnTo>
                  <a:pt x="3" y="29"/>
                </a:lnTo>
                <a:lnTo>
                  <a:pt x="8" y="31"/>
                </a:lnTo>
                <a:lnTo>
                  <a:pt x="11" y="32"/>
                </a:lnTo>
                <a:lnTo>
                  <a:pt x="17" y="32"/>
                </a:lnTo>
                <a:lnTo>
                  <a:pt x="20" y="32"/>
                </a:lnTo>
                <a:lnTo>
                  <a:pt x="23" y="34"/>
                </a:lnTo>
                <a:lnTo>
                  <a:pt x="26" y="34"/>
                </a:lnTo>
                <a:lnTo>
                  <a:pt x="29" y="35"/>
                </a:lnTo>
                <a:lnTo>
                  <a:pt x="32" y="35"/>
                </a:lnTo>
                <a:lnTo>
                  <a:pt x="35" y="35"/>
                </a:lnTo>
                <a:lnTo>
                  <a:pt x="38" y="35"/>
                </a:lnTo>
                <a:lnTo>
                  <a:pt x="39" y="35"/>
                </a:lnTo>
                <a:lnTo>
                  <a:pt x="42" y="35"/>
                </a:lnTo>
                <a:lnTo>
                  <a:pt x="45" y="35"/>
                </a:lnTo>
                <a:lnTo>
                  <a:pt x="48" y="35"/>
                </a:lnTo>
                <a:lnTo>
                  <a:pt x="53" y="35"/>
                </a:lnTo>
                <a:lnTo>
                  <a:pt x="56" y="35"/>
                </a:lnTo>
                <a:lnTo>
                  <a:pt x="59" y="35"/>
                </a:lnTo>
                <a:lnTo>
                  <a:pt x="62" y="35"/>
                </a:lnTo>
                <a:lnTo>
                  <a:pt x="66" y="34"/>
                </a:lnTo>
                <a:lnTo>
                  <a:pt x="70" y="34"/>
                </a:lnTo>
                <a:lnTo>
                  <a:pt x="74" y="32"/>
                </a:lnTo>
                <a:lnTo>
                  <a:pt x="79" y="32"/>
                </a:lnTo>
                <a:lnTo>
                  <a:pt x="83" y="32"/>
                </a:lnTo>
                <a:lnTo>
                  <a:pt x="86" y="31"/>
                </a:lnTo>
                <a:lnTo>
                  <a:pt x="91" y="29"/>
                </a:lnTo>
                <a:lnTo>
                  <a:pt x="94" y="28"/>
                </a:lnTo>
                <a:lnTo>
                  <a:pt x="98" y="28"/>
                </a:lnTo>
                <a:lnTo>
                  <a:pt x="103" y="25"/>
                </a:lnTo>
                <a:lnTo>
                  <a:pt x="107" y="24"/>
                </a:lnTo>
                <a:lnTo>
                  <a:pt x="112" y="22"/>
                </a:lnTo>
                <a:lnTo>
                  <a:pt x="116" y="21"/>
                </a:lnTo>
                <a:lnTo>
                  <a:pt x="121" y="18"/>
                </a:lnTo>
                <a:lnTo>
                  <a:pt x="127" y="17"/>
                </a:lnTo>
                <a:lnTo>
                  <a:pt x="131" y="14"/>
                </a:lnTo>
                <a:lnTo>
                  <a:pt x="136" y="11"/>
                </a:lnTo>
                <a:lnTo>
                  <a:pt x="140" y="8"/>
                </a:lnTo>
                <a:lnTo>
                  <a:pt x="146" y="5"/>
                </a:lnTo>
                <a:lnTo>
                  <a:pt x="151" y="3"/>
                </a:lnTo>
                <a:lnTo>
                  <a:pt x="155" y="0"/>
                </a:lnTo>
                <a:lnTo>
                  <a:pt x="161" y="31"/>
                </a:lnTo>
                <a:lnTo>
                  <a:pt x="160" y="31"/>
                </a:lnTo>
                <a:lnTo>
                  <a:pt x="158" y="32"/>
                </a:lnTo>
                <a:lnTo>
                  <a:pt x="155" y="32"/>
                </a:lnTo>
                <a:lnTo>
                  <a:pt x="154" y="34"/>
                </a:lnTo>
                <a:lnTo>
                  <a:pt x="151" y="35"/>
                </a:lnTo>
                <a:lnTo>
                  <a:pt x="149" y="37"/>
                </a:lnTo>
                <a:lnTo>
                  <a:pt x="146" y="38"/>
                </a:lnTo>
                <a:lnTo>
                  <a:pt x="142" y="39"/>
                </a:lnTo>
                <a:lnTo>
                  <a:pt x="139" y="41"/>
                </a:lnTo>
                <a:lnTo>
                  <a:pt x="134" y="42"/>
                </a:lnTo>
                <a:lnTo>
                  <a:pt x="130" y="44"/>
                </a:lnTo>
                <a:lnTo>
                  <a:pt x="127" y="45"/>
                </a:lnTo>
                <a:lnTo>
                  <a:pt x="121" y="46"/>
                </a:lnTo>
                <a:lnTo>
                  <a:pt x="116" y="49"/>
                </a:lnTo>
                <a:lnTo>
                  <a:pt x="113" y="49"/>
                </a:lnTo>
                <a:lnTo>
                  <a:pt x="110" y="49"/>
                </a:lnTo>
                <a:lnTo>
                  <a:pt x="107" y="51"/>
                </a:lnTo>
                <a:lnTo>
                  <a:pt x="106" y="51"/>
                </a:lnTo>
                <a:lnTo>
                  <a:pt x="103" y="52"/>
                </a:lnTo>
                <a:lnTo>
                  <a:pt x="100" y="52"/>
                </a:lnTo>
                <a:lnTo>
                  <a:pt x="97" y="54"/>
                </a:lnTo>
                <a:lnTo>
                  <a:pt x="94" y="54"/>
                </a:lnTo>
                <a:lnTo>
                  <a:pt x="91" y="54"/>
                </a:lnTo>
                <a:lnTo>
                  <a:pt x="88" y="55"/>
                </a:lnTo>
                <a:lnTo>
                  <a:pt x="85" y="55"/>
                </a:lnTo>
                <a:lnTo>
                  <a:pt x="83" y="55"/>
                </a:lnTo>
                <a:lnTo>
                  <a:pt x="79" y="55"/>
                </a:lnTo>
                <a:lnTo>
                  <a:pt x="76" y="56"/>
                </a:lnTo>
                <a:lnTo>
                  <a:pt x="73" y="56"/>
                </a:lnTo>
                <a:lnTo>
                  <a:pt x="70" y="56"/>
                </a:lnTo>
                <a:lnTo>
                  <a:pt x="66" y="56"/>
                </a:lnTo>
                <a:lnTo>
                  <a:pt x="63" y="56"/>
                </a:lnTo>
                <a:lnTo>
                  <a:pt x="60" y="56"/>
                </a:lnTo>
                <a:lnTo>
                  <a:pt x="56" y="56"/>
                </a:lnTo>
                <a:lnTo>
                  <a:pt x="53" y="56"/>
                </a:lnTo>
                <a:lnTo>
                  <a:pt x="50" y="56"/>
                </a:lnTo>
                <a:lnTo>
                  <a:pt x="47" y="56"/>
                </a:lnTo>
                <a:lnTo>
                  <a:pt x="44" y="56"/>
                </a:lnTo>
                <a:lnTo>
                  <a:pt x="39" y="55"/>
                </a:lnTo>
                <a:lnTo>
                  <a:pt x="36" y="55"/>
                </a:lnTo>
                <a:lnTo>
                  <a:pt x="33" y="55"/>
                </a:lnTo>
                <a:lnTo>
                  <a:pt x="30" y="54"/>
                </a:lnTo>
                <a:lnTo>
                  <a:pt x="26" y="54"/>
                </a:lnTo>
                <a:lnTo>
                  <a:pt x="23" y="54"/>
                </a:lnTo>
                <a:lnTo>
                  <a:pt x="20" y="52"/>
                </a:lnTo>
                <a:lnTo>
                  <a:pt x="17" y="52"/>
                </a:lnTo>
                <a:lnTo>
                  <a:pt x="0" y="28"/>
                </a:lnTo>
                <a:close/>
              </a:path>
            </a:pathLst>
          </a:custGeom>
          <a:solidFill>
            <a:srgbClr val="2E332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257" name="Freeform 17"/>
          <p:cNvSpPr>
            <a:spLocks/>
          </p:cNvSpPr>
          <p:nvPr/>
        </p:nvSpPr>
        <p:spPr bwMode="auto">
          <a:xfrm rot="757679">
            <a:off x="3252788" y="954089"/>
            <a:ext cx="347662" cy="166687"/>
          </a:xfrm>
          <a:custGeom>
            <a:avLst/>
            <a:gdLst>
              <a:gd name="T0" fmla="*/ 256472 w 122"/>
              <a:gd name="T1" fmla="*/ 20117 h 58"/>
              <a:gd name="T2" fmla="*/ 270720 w 122"/>
              <a:gd name="T3" fmla="*/ 20117 h 58"/>
              <a:gd name="T4" fmla="*/ 290668 w 122"/>
              <a:gd name="T5" fmla="*/ 25865 h 58"/>
              <a:gd name="T6" fmla="*/ 313466 w 122"/>
              <a:gd name="T7" fmla="*/ 31613 h 58"/>
              <a:gd name="T8" fmla="*/ 324864 w 122"/>
              <a:gd name="T9" fmla="*/ 40235 h 58"/>
              <a:gd name="T10" fmla="*/ 339113 w 122"/>
              <a:gd name="T11" fmla="*/ 57478 h 58"/>
              <a:gd name="T12" fmla="*/ 347662 w 122"/>
              <a:gd name="T13" fmla="*/ 74722 h 58"/>
              <a:gd name="T14" fmla="*/ 339113 w 122"/>
              <a:gd name="T15" fmla="*/ 100587 h 58"/>
              <a:gd name="T16" fmla="*/ 330564 w 122"/>
              <a:gd name="T17" fmla="*/ 109209 h 58"/>
              <a:gd name="T18" fmla="*/ 313466 w 122"/>
              <a:gd name="T19" fmla="*/ 123578 h 58"/>
              <a:gd name="T20" fmla="*/ 296368 w 122"/>
              <a:gd name="T21" fmla="*/ 135074 h 58"/>
              <a:gd name="T22" fmla="*/ 273570 w 122"/>
              <a:gd name="T23" fmla="*/ 143696 h 58"/>
              <a:gd name="T24" fmla="*/ 247923 w 122"/>
              <a:gd name="T25" fmla="*/ 149444 h 58"/>
              <a:gd name="T26" fmla="*/ 222276 w 122"/>
              <a:gd name="T27" fmla="*/ 158065 h 58"/>
              <a:gd name="T28" fmla="*/ 196629 w 122"/>
              <a:gd name="T29" fmla="*/ 163813 h 58"/>
              <a:gd name="T30" fmla="*/ 165282 w 122"/>
              <a:gd name="T31" fmla="*/ 166687 h 58"/>
              <a:gd name="T32" fmla="*/ 139635 w 122"/>
              <a:gd name="T33" fmla="*/ 163813 h 58"/>
              <a:gd name="T34" fmla="*/ 111138 w 122"/>
              <a:gd name="T35" fmla="*/ 163813 h 58"/>
              <a:gd name="T36" fmla="*/ 85491 w 122"/>
              <a:gd name="T37" fmla="*/ 158065 h 58"/>
              <a:gd name="T38" fmla="*/ 62693 w 122"/>
              <a:gd name="T39" fmla="*/ 155191 h 58"/>
              <a:gd name="T40" fmla="*/ 42745 w 122"/>
              <a:gd name="T41" fmla="*/ 143696 h 58"/>
              <a:gd name="T42" fmla="*/ 25647 w 122"/>
              <a:gd name="T43" fmla="*/ 135074 h 58"/>
              <a:gd name="T44" fmla="*/ 11399 w 122"/>
              <a:gd name="T45" fmla="*/ 117830 h 58"/>
              <a:gd name="T46" fmla="*/ 2850 w 122"/>
              <a:gd name="T47" fmla="*/ 100587 h 58"/>
              <a:gd name="T48" fmla="*/ 0 w 122"/>
              <a:gd name="T49" fmla="*/ 86217 h 58"/>
              <a:gd name="T50" fmla="*/ 2850 w 122"/>
              <a:gd name="T51" fmla="*/ 68974 h 58"/>
              <a:gd name="T52" fmla="*/ 17098 w 122"/>
              <a:gd name="T53" fmla="*/ 45983 h 58"/>
              <a:gd name="T54" fmla="*/ 34196 w 122"/>
              <a:gd name="T55" fmla="*/ 25865 h 58"/>
              <a:gd name="T56" fmla="*/ 62693 w 122"/>
              <a:gd name="T57" fmla="*/ 11496 h 58"/>
              <a:gd name="T58" fmla="*/ 88340 w 122"/>
              <a:gd name="T59" fmla="*/ 5748 h 58"/>
              <a:gd name="T60" fmla="*/ 113988 w 122"/>
              <a:gd name="T61" fmla="*/ 0 h 58"/>
              <a:gd name="T62" fmla="*/ 131086 w 122"/>
              <a:gd name="T63" fmla="*/ 0 h 58"/>
              <a:gd name="T64" fmla="*/ 139635 w 122"/>
              <a:gd name="T65" fmla="*/ 0 h 58"/>
              <a:gd name="T66" fmla="*/ 253622 w 122"/>
              <a:gd name="T67" fmla="*/ 20117 h 5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22" h="58">
                <a:moveTo>
                  <a:pt x="89" y="7"/>
                </a:moveTo>
                <a:lnTo>
                  <a:pt x="90" y="7"/>
                </a:lnTo>
                <a:lnTo>
                  <a:pt x="92" y="7"/>
                </a:lnTo>
                <a:lnTo>
                  <a:pt x="95" y="7"/>
                </a:lnTo>
                <a:lnTo>
                  <a:pt x="98" y="7"/>
                </a:lnTo>
                <a:lnTo>
                  <a:pt x="102" y="9"/>
                </a:lnTo>
                <a:lnTo>
                  <a:pt x="105" y="10"/>
                </a:lnTo>
                <a:lnTo>
                  <a:pt x="110" y="11"/>
                </a:lnTo>
                <a:lnTo>
                  <a:pt x="111" y="13"/>
                </a:lnTo>
                <a:lnTo>
                  <a:pt x="114" y="14"/>
                </a:lnTo>
                <a:lnTo>
                  <a:pt x="117" y="17"/>
                </a:lnTo>
                <a:lnTo>
                  <a:pt x="119" y="20"/>
                </a:lnTo>
                <a:lnTo>
                  <a:pt x="120" y="23"/>
                </a:lnTo>
                <a:lnTo>
                  <a:pt x="122" y="26"/>
                </a:lnTo>
                <a:lnTo>
                  <a:pt x="120" y="30"/>
                </a:lnTo>
                <a:lnTo>
                  <a:pt x="119" y="35"/>
                </a:lnTo>
                <a:lnTo>
                  <a:pt x="117" y="37"/>
                </a:lnTo>
                <a:lnTo>
                  <a:pt x="116" y="38"/>
                </a:lnTo>
                <a:lnTo>
                  <a:pt x="113" y="41"/>
                </a:lnTo>
                <a:lnTo>
                  <a:pt x="110" y="43"/>
                </a:lnTo>
                <a:lnTo>
                  <a:pt x="107" y="44"/>
                </a:lnTo>
                <a:lnTo>
                  <a:pt x="104" y="47"/>
                </a:lnTo>
                <a:lnTo>
                  <a:pt x="99" y="48"/>
                </a:lnTo>
                <a:lnTo>
                  <a:pt x="96" y="50"/>
                </a:lnTo>
                <a:lnTo>
                  <a:pt x="92" y="51"/>
                </a:lnTo>
                <a:lnTo>
                  <a:pt x="87" y="52"/>
                </a:lnTo>
                <a:lnTo>
                  <a:pt x="83" y="54"/>
                </a:lnTo>
                <a:lnTo>
                  <a:pt x="78" y="55"/>
                </a:lnTo>
                <a:lnTo>
                  <a:pt x="74" y="55"/>
                </a:lnTo>
                <a:lnTo>
                  <a:pt x="69" y="57"/>
                </a:lnTo>
                <a:lnTo>
                  <a:pt x="63" y="57"/>
                </a:lnTo>
                <a:lnTo>
                  <a:pt x="58" y="58"/>
                </a:lnTo>
                <a:lnTo>
                  <a:pt x="54" y="57"/>
                </a:lnTo>
                <a:lnTo>
                  <a:pt x="49" y="57"/>
                </a:lnTo>
                <a:lnTo>
                  <a:pt x="43" y="57"/>
                </a:lnTo>
                <a:lnTo>
                  <a:pt x="39" y="57"/>
                </a:lnTo>
                <a:lnTo>
                  <a:pt x="34" y="55"/>
                </a:lnTo>
                <a:lnTo>
                  <a:pt x="30" y="55"/>
                </a:lnTo>
                <a:lnTo>
                  <a:pt x="25" y="54"/>
                </a:lnTo>
                <a:lnTo>
                  <a:pt x="22" y="54"/>
                </a:lnTo>
                <a:lnTo>
                  <a:pt x="18" y="51"/>
                </a:lnTo>
                <a:lnTo>
                  <a:pt x="15" y="50"/>
                </a:lnTo>
                <a:lnTo>
                  <a:pt x="12" y="48"/>
                </a:lnTo>
                <a:lnTo>
                  <a:pt x="9" y="47"/>
                </a:lnTo>
                <a:lnTo>
                  <a:pt x="6" y="44"/>
                </a:lnTo>
                <a:lnTo>
                  <a:pt x="4" y="41"/>
                </a:lnTo>
                <a:lnTo>
                  <a:pt x="3" y="38"/>
                </a:lnTo>
                <a:lnTo>
                  <a:pt x="1" y="35"/>
                </a:lnTo>
                <a:lnTo>
                  <a:pt x="0" y="33"/>
                </a:lnTo>
                <a:lnTo>
                  <a:pt x="0" y="30"/>
                </a:lnTo>
                <a:lnTo>
                  <a:pt x="0" y="27"/>
                </a:lnTo>
                <a:lnTo>
                  <a:pt x="1" y="24"/>
                </a:lnTo>
                <a:lnTo>
                  <a:pt x="3" y="19"/>
                </a:lnTo>
                <a:lnTo>
                  <a:pt x="6" y="16"/>
                </a:lnTo>
                <a:lnTo>
                  <a:pt x="7" y="11"/>
                </a:lnTo>
                <a:lnTo>
                  <a:pt x="12" y="9"/>
                </a:lnTo>
                <a:lnTo>
                  <a:pt x="16" y="6"/>
                </a:lnTo>
                <a:lnTo>
                  <a:pt x="22" y="4"/>
                </a:lnTo>
                <a:lnTo>
                  <a:pt x="27" y="3"/>
                </a:lnTo>
                <a:lnTo>
                  <a:pt x="31" y="2"/>
                </a:lnTo>
                <a:lnTo>
                  <a:pt x="36" y="0"/>
                </a:lnTo>
                <a:lnTo>
                  <a:pt x="40" y="0"/>
                </a:lnTo>
                <a:lnTo>
                  <a:pt x="43" y="0"/>
                </a:lnTo>
                <a:lnTo>
                  <a:pt x="46" y="0"/>
                </a:lnTo>
                <a:lnTo>
                  <a:pt x="49" y="0"/>
                </a:lnTo>
                <a:lnTo>
                  <a:pt x="70" y="0"/>
                </a:lnTo>
                <a:lnTo>
                  <a:pt x="89" y="7"/>
                </a:lnTo>
                <a:close/>
              </a:path>
            </a:pathLst>
          </a:custGeom>
          <a:solidFill>
            <a:srgbClr val="8A99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258" name="Freeform 18"/>
          <p:cNvSpPr>
            <a:spLocks/>
          </p:cNvSpPr>
          <p:nvPr/>
        </p:nvSpPr>
        <p:spPr bwMode="auto">
          <a:xfrm rot="757679">
            <a:off x="3184525" y="1014413"/>
            <a:ext cx="496888" cy="182562"/>
          </a:xfrm>
          <a:custGeom>
            <a:avLst/>
            <a:gdLst>
              <a:gd name="T0" fmla="*/ 346402 w 175"/>
              <a:gd name="T1" fmla="*/ 57990 h 85"/>
              <a:gd name="T2" fmla="*/ 320848 w 175"/>
              <a:gd name="T3" fmla="*/ 49399 h 85"/>
              <a:gd name="T4" fmla="*/ 278257 w 175"/>
              <a:gd name="T5" fmla="*/ 42956 h 85"/>
              <a:gd name="T6" fmla="*/ 252703 w 175"/>
              <a:gd name="T7" fmla="*/ 40808 h 85"/>
              <a:gd name="T8" fmla="*/ 227149 w 175"/>
              <a:gd name="T9" fmla="*/ 40808 h 85"/>
              <a:gd name="T10" fmla="*/ 195916 w 175"/>
              <a:gd name="T11" fmla="*/ 42956 h 85"/>
              <a:gd name="T12" fmla="*/ 170362 w 175"/>
              <a:gd name="T13" fmla="*/ 49399 h 85"/>
              <a:gd name="T14" fmla="*/ 150486 w 175"/>
              <a:gd name="T15" fmla="*/ 62286 h 85"/>
              <a:gd name="T16" fmla="*/ 127771 w 175"/>
              <a:gd name="T17" fmla="*/ 77320 h 85"/>
              <a:gd name="T18" fmla="*/ 119253 w 175"/>
              <a:gd name="T19" fmla="*/ 94503 h 85"/>
              <a:gd name="T20" fmla="*/ 136289 w 175"/>
              <a:gd name="T21" fmla="*/ 107389 h 85"/>
              <a:gd name="T22" fmla="*/ 159004 w 175"/>
              <a:gd name="T23" fmla="*/ 113833 h 85"/>
              <a:gd name="T24" fmla="*/ 193076 w 175"/>
              <a:gd name="T25" fmla="*/ 118128 h 85"/>
              <a:gd name="T26" fmla="*/ 227149 w 175"/>
              <a:gd name="T27" fmla="*/ 118128 h 85"/>
              <a:gd name="T28" fmla="*/ 266900 w 175"/>
              <a:gd name="T29" fmla="*/ 115981 h 85"/>
              <a:gd name="T30" fmla="*/ 309490 w 175"/>
              <a:gd name="T31" fmla="*/ 113833 h 85"/>
              <a:gd name="T32" fmla="*/ 352081 w 175"/>
              <a:gd name="T33" fmla="*/ 103094 h 85"/>
              <a:gd name="T34" fmla="*/ 394671 w 175"/>
              <a:gd name="T35" fmla="*/ 92355 h 85"/>
              <a:gd name="T36" fmla="*/ 496888 w 175"/>
              <a:gd name="T37" fmla="*/ 64434 h 85"/>
              <a:gd name="T38" fmla="*/ 491209 w 175"/>
              <a:gd name="T39" fmla="*/ 79468 h 85"/>
              <a:gd name="T40" fmla="*/ 471334 w 175"/>
              <a:gd name="T41" fmla="*/ 100946 h 85"/>
              <a:gd name="T42" fmla="*/ 448619 w 175"/>
              <a:gd name="T43" fmla="*/ 115981 h 85"/>
              <a:gd name="T44" fmla="*/ 420225 w 175"/>
              <a:gd name="T45" fmla="*/ 131015 h 85"/>
              <a:gd name="T46" fmla="*/ 380474 w 175"/>
              <a:gd name="T47" fmla="*/ 146050 h 85"/>
              <a:gd name="T48" fmla="*/ 360599 w 175"/>
              <a:gd name="T49" fmla="*/ 152493 h 85"/>
              <a:gd name="T50" fmla="*/ 335044 w 175"/>
              <a:gd name="T51" fmla="*/ 158936 h 85"/>
              <a:gd name="T52" fmla="*/ 303812 w 175"/>
              <a:gd name="T53" fmla="*/ 165380 h 85"/>
              <a:gd name="T54" fmla="*/ 275418 w 175"/>
              <a:gd name="T55" fmla="*/ 171823 h 85"/>
              <a:gd name="T56" fmla="*/ 249864 w 175"/>
              <a:gd name="T57" fmla="*/ 176119 h 85"/>
              <a:gd name="T58" fmla="*/ 218631 w 175"/>
              <a:gd name="T59" fmla="*/ 180414 h 85"/>
              <a:gd name="T60" fmla="*/ 193076 w 175"/>
              <a:gd name="T61" fmla="*/ 180414 h 85"/>
              <a:gd name="T62" fmla="*/ 170362 w 175"/>
              <a:gd name="T63" fmla="*/ 182562 h 85"/>
              <a:gd name="T64" fmla="*/ 144807 w 175"/>
              <a:gd name="T65" fmla="*/ 180414 h 85"/>
              <a:gd name="T66" fmla="*/ 110735 w 175"/>
              <a:gd name="T67" fmla="*/ 176119 h 85"/>
              <a:gd name="T68" fmla="*/ 73823 w 175"/>
              <a:gd name="T69" fmla="*/ 167527 h 85"/>
              <a:gd name="T70" fmla="*/ 42590 w 175"/>
              <a:gd name="T71" fmla="*/ 154641 h 85"/>
              <a:gd name="T72" fmla="*/ 17036 w 175"/>
              <a:gd name="T73" fmla="*/ 139606 h 85"/>
              <a:gd name="T74" fmla="*/ 5679 w 175"/>
              <a:gd name="T75" fmla="*/ 122424 h 85"/>
              <a:gd name="T76" fmla="*/ 0 w 175"/>
              <a:gd name="T77" fmla="*/ 103094 h 85"/>
              <a:gd name="T78" fmla="*/ 5679 w 175"/>
              <a:gd name="T79" fmla="*/ 83764 h 85"/>
              <a:gd name="T80" fmla="*/ 17036 w 175"/>
              <a:gd name="T81" fmla="*/ 62286 h 85"/>
              <a:gd name="T82" fmla="*/ 42590 w 175"/>
              <a:gd name="T83" fmla="*/ 42956 h 85"/>
              <a:gd name="T84" fmla="*/ 73823 w 175"/>
              <a:gd name="T85" fmla="*/ 27921 h 85"/>
              <a:gd name="T86" fmla="*/ 107896 w 175"/>
              <a:gd name="T87" fmla="*/ 19330 h 85"/>
              <a:gd name="T88" fmla="*/ 144807 w 175"/>
              <a:gd name="T89" fmla="*/ 10739 h 85"/>
              <a:gd name="T90" fmla="*/ 184558 w 175"/>
              <a:gd name="T91" fmla="*/ 6443 h 85"/>
              <a:gd name="T92" fmla="*/ 221470 w 175"/>
              <a:gd name="T93" fmla="*/ 0 h 85"/>
              <a:gd name="T94" fmla="*/ 258382 w 175"/>
              <a:gd name="T95" fmla="*/ 0 h 85"/>
              <a:gd name="T96" fmla="*/ 283936 w 175"/>
              <a:gd name="T97" fmla="*/ 0 h 85"/>
              <a:gd name="T98" fmla="*/ 303812 w 175"/>
              <a:gd name="T99" fmla="*/ 0 h 85"/>
              <a:gd name="T100" fmla="*/ 320848 w 175"/>
              <a:gd name="T101" fmla="*/ 0 h 85"/>
              <a:gd name="T102" fmla="*/ 352081 w 175"/>
              <a:gd name="T103" fmla="*/ 6443 h 85"/>
              <a:gd name="T104" fmla="*/ 386153 w 175"/>
              <a:gd name="T105" fmla="*/ 10739 h 85"/>
              <a:gd name="T106" fmla="*/ 414547 w 175"/>
              <a:gd name="T107" fmla="*/ 19330 h 85"/>
              <a:gd name="T108" fmla="*/ 440101 w 175"/>
              <a:gd name="T109" fmla="*/ 32217 h 85"/>
              <a:gd name="T110" fmla="*/ 354920 w 175"/>
              <a:gd name="T111" fmla="*/ 62286 h 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75" h="85">
                <a:moveTo>
                  <a:pt x="125" y="29"/>
                </a:moveTo>
                <a:lnTo>
                  <a:pt x="124" y="29"/>
                </a:lnTo>
                <a:lnTo>
                  <a:pt x="122" y="27"/>
                </a:lnTo>
                <a:lnTo>
                  <a:pt x="121" y="26"/>
                </a:lnTo>
                <a:lnTo>
                  <a:pt x="118" y="24"/>
                </a:lnTo>
                <a:lnTo>
                  <a:pt x="113" y="23"/>
                </a:lnTo>
                <a:lnTo>
                  <a:pt x="109" y="22"/>
                </a:lnTo>
                <a:lnTo>
                  <a:pt x="103" y="22"/>
                </a:lnTo>
                <a:lnTo>
                  <a:pt x="98" y="20"/>
                </a:lnTo>
                <a:lnTo>
                  <a:pt x="95" y="19"/>
                </a:lnTo>
                <a:lnTo>
                  <a:pt x="92" y="19"/>
                </a:lnTo>
                <a:lnTo>
                  <a:pt x="89" y="19"/>
                </a:lnTo>
                <a:lnTo>
                  <a:pt x="86" y="19"/>
                </a:lnTo>
                <a:lnTo>
                  <a:pt x="83" y="19"/>
                </a:lnTo>
                <a:lnTo>
                  <a:pt x="80" y="19"/>
                </a:lnTo>
                <a:lnTo>
                  <a:pt x="75" y="19"/>
                </a:lnTo>
                <a:lnTo>
                  <a:pt x="72" y="20"/>
                </a:lnTo>
                <a:lnTo>
                  <a:pt x="69" y="20"/>
                </a:lnTo>
                <a:lnTo>
                  <a:pt x="66" y="22"/>
                </a:lnTo>
                <a:lnTo>
                  <a:pt x="63" y="22"/>
                </a:lnTo>
                <a:lnTo>
                  <a:pt x="60" y="23"/>
                </a:lnTo>
                <a:lnTo>
                  <a:pt x="57" y="24"/>
                </a:lnTo>
                <a:lnTo>
                  <a:pt x="54" y="27"/>
                </a:lnTo>
                <a:lnTo>
                  <a:pt x="53" y="29"/>
                </a:lnTo>
                <a:lnTo>
                  <a:pt x="50" y="31"/>
                </a:lnTo>
                <a:lnTo>
                  <a:pt x="47" y="34"/>
                </a:lnTo>
                <a:lnTo>
                  <a:pt x="45" y="36"/>
                </a:lnTo>
                <a:lnTo>
                  <a:pt x="44" y="39"/>
                </a:lnTo>
                <a:lnTo>
                  <a:pt x="42" y="41"/>
                </a:lnTo>
                <a:lnTo>
                  <a:pt x="42" y="44"/>
                </a:lnTo>
                <a:lnTo>
                  <a:pt x="45" y="47"/>
                </a:lnTo>
                <a:lnTo>
                  <a:pt x="47" y="48"/>
                </a:lnTo>
                <a:lnTo>
                  <a:pt x="48" y="50"/>
                </a:lnTo>
                <a:lnTo>
                  <a:pt x="51" y="51"/>
                </a:lnTo>
                <a:lnTo>
                  <a:pt x="53" y="53"/>
                </a:lnTo>
                <a:lnTo>
                  <a:pt x="56" y="53"/>
                </a:lnTo>
                <a:lnTo>
                  <a:pt x="60" y="54"/>
                </a:lnTo>
                <a:lnTo>
                  <a:pt x="63" y="54"/>
                </a:lnTo>
                <a:lnTo>
                  <a:pt x="68" y="55"/>
                </a:lnTo>
                <a:lnTo>
                  <a:pt x="71" y="55"/>
                </a:lnTo>
                <a:lnTo>
                  <a:pt x="75" y="55"/>
                </a:lnTo>
                <a:lnTo>
                  <a:pt x="80" y="55"/>
                </a:lnTo>
                <a:lnTo>
                  <a:pt x="85" y="55"/>
                </a:lnTo>
                <a:lnTo>
                  <a:pt x="89" y="54"/>
                </a:lnTo>
                <a:lnTo>
                  <a:pt x="94" y="54"/>
                </a:lnTo>
                <a:lnTo>
                  <a:pt x="98" y="54"/>
                </a:lnTo>
                <a:lnTo>
                  <a:pt x="104" y="54"/>
                </a:lnTo>
                <a:lnTo>
                  <a:pt x="109" y="53"/>
                </a:lnTo>
                <a:lnTo>
                  <a:pt x="115" y="51"/>
                </a:lnTo>
                <a:lnTo>
                  <a:pt x="119" y="50"/>
                </a:lnTo>
                <a:lnTo>
                  <a:pt x="124" y="48"/>
                </a:lnTo>
                <a:lnTo>
                  <a:pt x="130" y="47"/>
                </a:lnTo>
                <a:lnTo>
                  <a:pt x="134" y="46"/>
                </a:lnTo>
                <a:lnTo>
                  <a:pt x="139" y="43"/>
                </a:lnTo>
                <a:lnTo>
                  <a:pt x="143" y="41"/>
                </a:lnTo>
                <a:lnTo>
                  <a:pt x="175" y="29"/>
                </a:lnTo>
                <a:lnTo>
                  <a:pt x="175" y="30"/>
                </a:lnTo>
                <a:lnTo>
                  <a:pt x="175" y="33"/>
                </a:lnTo>
                <a:lnTo>
                  <a:pt x="173" y="34"/>
                </a:lnTo>
                <a:lnTo>
                  <a:pt x="173" y="37"/>
                </a:lnTo>
                <a:lnTo>
                  <a:pt x="172" y="40"/>
                </a:lnTo>
                <a:lnTo>
                  <a:pt x="170" y="44"/>
                </a:lnTo>
                <a:lnTo>
                  <a:pt x="166" y="47"/>
                </a:lnTo>
                <a:lnTo>
                  <a:pt x="163" y="51"/>
                </a:lnTo>
                <a:lnTo>
                  <a:pt x="160" y="53"/>
                </a:lnTo>
                <a:lnTo>
                  <a:pt x="158" y="54"/>
                </a:lnTo>
                <a:lnTo>
                  <a:pt x="154" y="57"/>
                </a:lnTo>
                <a:lnTo>
                  <a:pt x="152" y="60"/>
                </a:lnTo>
                <a:lnTo>
                  <a:pt x="148" y="61"/>
                </a:lnTo>
                <a:lnTo>
                  <a:pt x="143" y="64"/>
                </a:lnTo>
                <a:lnTo>
                  <a:pt x="139" y="65"/>
                </a:lnTo>
                <a:lnTo>
                  <a:pt x="134" y="68"/>
                </a:lnTo>
                <a:lnTo>
                  <a:pt x="131" y="68"/>
                </a:lnTo>
                <a:lnTo>
                  <a:pt x="130" y="70"/>
                </a:lnTo>
                <a:lnTo>
                  <a:pt x="127" y="71"/>
                </a:lnTo>
                <a:lnTo>
                  <a:pt x="124" y="72"/>
                </a:lnTo>
                <a:lnTo>
                  <a:pt x="121" y="72"/>
                </a:lnTo>
                <a:lnTo>
                  <a:pt x="118" y="74"/>
                </a:lnTo>
                <a:lnTo>
                  <a:pt x="115" y="75"/>
                </a:lnTo>
                <a:lnTo>
                  <a:pt x="112" y="77"/>
                </a:lnTo>
                <a:lnTo>
                  <a:pt x="107" y="77"/>
                </a:lnTo>
                <a:lnTo>
                  <a:pt x="104" y="78"/>
                </a:lnTo>
                <a:lnTo>
                  <a:pt x="100" y="80"/>
                </a:lnTo>
                <a:lnTo>
                  <a:pt x="97" y="80"/>
                </a:lnTo>
                <a:lnTo>
                  <a:pt x="94" y="81"/>
                </a:lnTo>
                <a:lnTo>
                  <a:pt x="91" y="81"/>
                </a:lnTo>
                <a:lnTo>
                  <a:pt x="88" y="82"/>
                </a:lnTo>
                <a:lnTo>
                  <a:pt x="85" y="82"/>
                </a:lnTo>
                <a:lnTo>
                  <a:pt x="81" y="82"/>
                </a:lnTo>
                <a:lnTo>
                  <a:pt x="77" y="84"/>
                </a:lnTo>
                <a:lnTo>
                  <a:pt x="74" y="84"/>
                </a:lnTo>
                <a:lnTo>
                  <a:pt x="71" y="84"/>
                </a:lnTo>
                <a:lnTo>
                  <a:pt x="68" y="84"/>
                </a:lnTo>
                <a:lnTo>
                  <a:pt x="65" y="84"/>
                </a:lnTo>
                <a:lnTo>
                  <a:pt x="63" y="84"/>
                </a:lnTo>
                <a:lnTo>
                  <a:pt x="60" y="85"/>
                </a:lnTo>
                <a:lnTo>
                  <a:pt x="57" y="84"/>
                </a:lnTo>
                <a:lnTo>
                  <a:pt x="54" y="84"/>
                </a:lnTo>
                <a:lnTo>
                  <a:pt x="51" y="84"/>
                </a:lnTo>
                <a:lnTo>
                  <a:pt x="50" y="84"/>
                </a:lnTo>
                <a:lnTo>
                  <a:pt x="44" y="82"/>
                </a:lnTo>
                <a:lnTo>
                  <a:pt x="39" y="82"/>
                </a:lnTo>
                <a:lnTo>
                  <a:pt x="35" y="81"/>
                </a:lnTo>
                <a:lnTo>
                  <a:pt x="30" y="80"/>
                </a:lnTo>
                <a:lnTo>
                  <a:pt x="26" y="78"/>
                </a:lnTo>
                <a:lnTo>
                  <a:pt x="23" y="77"/>
                </a:lnTo>
                <a:lnTo>
                  <a:pt x="18" y="75"/>
                </a:lnTo>
                <a:lnTo>
                  <a:pt x="15" y="72"/>
                </a:lnTo>
                <a:lnTo>
                  <a:pt x="12" y="70"/>
                </a:lnTo>
                <a:lnTo>
                  <a:pt x="9" y="68"/>
                </a:lnTo>
                <a:lnTo>
                  <a:pt x="6" y="65"/>
                </a:lnTo>
                <a:lnTo>
                  <a:pt x="5" y="63"/>
                </a:lnTo>
                <a:lnTo>
                  <a:pt x="3" y="60"/>
                </a:lnTo>
                <a:lnTo>
                  <a:pt x="2" y="57"/>
                </a:lnTo>
                <a:lnTo>
                  <a:pt x="0" y="54"/>
                </a:lnTo>
                <a:lnTo>
                  <a:pt x="0" y="51"/>
                </a:lnTo>
                <a:lnTo>
                  <a:pt x="0" y="48"/>
                </a:lnTo>
                <a:lnTo>
                  <a:pt x="0" y="44"/>
                </a:lnTo>
                <a:lnTo>
                  <a:pt x="0" y="41"/>
                </a:lnTo>
                <a:lnTo>
                  <a:pt x="2" y="39"/>
                </a:lnTo>
                <a:lnTo>
                  <a:pt x="2" y="34"/>
                </a:lnTo>
                <a:lnTo>
                  <a:pt x="5" y="31"/>
                </a:lnTo>
                <a:lnTo>
                  <a:pt x="6" y="29"/>
                </a:lnTo>
                <a:lnTo>
                  <a:pt x="9" y="24"/>
                </a:lnTo>
                <a:lnTo>
                  <a:pt x="12" y="22"/>
                </a:lnTo>
                <a:lnTo>
                  <a:pt x="15" y="20"/>
                </a:lnTo>
                <a:lnTo>
                  <a:pt x="18" y="17"/>
                </a:lnTo>
                <a:lnTo>
                  <a:pt x="21" y="15"/>
                </a:lnTo>
                <a:lnTo>
                  <a:pt x="26" y="13"/>
                </a:lnTo>
                <a:lnTo>
                  <a:pt x="30" y="12"/>
                </a:lnTo>
                <a:lnTo>
                  <a:pt x="33" y="10"/>
                </a:lnTo>
                <a:lnTo>
                  <a:pt x="38" y="9"/>
                </a:lnTo>
                <a:lnTo>
                  <a:pt x="42" y="7"/>
                </a:lnTo>
                <a:lnTo>
                  <a:pt x="47" y="6"/>
                </a:lnTo>
                <a:lnTo>
                  <a:pt x="51" y="5"/>
                </a:lnTo>
                <a:lnTo>
                  <a:pt x="56" y="3"/>
                </a:lnTo>
                <a:lnTo>
                  <a:pt x="60" y="3"/>
                </a:lnTo>
                <a:lnTo>
                  <a:pt x="65" y="3"/>
                </a:lnTo>
                <a:lnTo>
                  <a:pt x="69" y="2"/>
                </a:lnTo>
                <a:lnTo>
                  <a:pt x="74" y="2"/>
                </a:lnTo>
                <a:lnTo>
                  <a:pt x="78" y="0"/>
                </a:lnTo>
                <a:lnTo>
                  <a:pt x="83" y="0"/>
                </a:lnTo>
                <a:lnTo>
                  <a:pt x="86" y="0"/>
                </a:lnTo>
                <a:lnTo>
                  <a:pt x="91" y="0"/>
                </a:lnTo>
                <a:lnTo>
                  <a:pt x="94" y="0"/>
                </a:lnTo>
                <a:lnTo>
                  <a:pt x="98" y="0"/>
                </a:lnTo>
                <a:lnTo>
                  <a:pt x="100" y="0"/>
                </a:lnTo>
                <a:lnTo>
                  <a:pt x="103" y="0"/>
                </a:lnTo>
                <a:lnTo>
                  <a:pt x="104" y="0"/>
                </a:lnTo>
                <a:lnTo>
                  <a:pt x="107" y="0"/>
                </a:lnTo>
                <a:lnTo>
                  <a:pt x="110" y="0"/>
                </a:lnTo>
                <a:lnTo>
                  <a:pt x="112" y="0"/>
                </a:lnTo>
                <a:lnTo>
                  <a:pt x="113" y="0"/>
                </a:lnTo>
                <a:lnTo>
                  <a:pt x="118" y="2"/>
                </a:lnTo>
                <a:lnTo>
                  <a:pt x="121" y="2"/>
                </a:lnTo>
                <a:lnTo>
                  <a:pt x="124" y="3"/>
                </a:lnTo>
                <a:lnTo>
                  <a:pt x="127" y="3"/>
                </a:lnTo>
                <a:lnTo>
                  <a:pt x="131" y="5"/>
                </a:lnTo>
                <a:lnTo>
                  <a:pt x="136" y="5"/>
                </a:lnTo>
                <a:lnTo>
                  <a:pt x="139" y="6"/>
                </a:lnTo>
                <a:lnTo>
                  <a:pt x="143" y="7"/>
                </a:lnTo>
                <a:lnTo>
                  <a:pt x="146" y="9"/>
                </a:lnTo>
                <a:lnTo>
                  <a:pt x="149" y="10"/>
                </a:lnTo>
                <a:lnTo>
                  <a:pt x="152" y="12"/>
                </a:lnTo>
                <a:lnTo>
                  <a:pt x="155" y="15"/>
                </a:lnTo>
                <a:lnTo>
                  <a:pt x="158" y="16"/>
                </a:lnTo>
                <a:lnTo>
                  <a:pt x="125" y="29"/>
                </a:lnTo>
                <a:close/>
              </a:path>
            </a:pathLst>
          </a:custGeom>
          <a:solidFill>
            <a:srgbClr val="525C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259" name="Freeform 19"/>
          <p:cNvSpPr>
            <a:spLocks/>
          </p:cNvSpPr>
          <p:nvPr/>
        </p:nvSpPr>
        <p:spPr bwMode="auto">
          <a:xfrm rot="757679">
            <a:off x="3179764" y="1039814"/>
            <a:ext cx="460375" cy="160337"/>
          </a:xfrm>
          <a:custGeom>
            <a:avLst/>
            <a:gdLst>
              <a:gd name="T0" fmla="*/ 5719 w 161"/>
              <a:gd name="T1" fmla="*/ 83032 h 56"/>
              <a:gd name="T2" fmla="*/ 22876 w 161"/>
              <a:gd name="T3" fmla="*/ 88758 h 56"/>
              <a:gd name="T4" fmla="*/ 48611 w 161"/>
              <a:gd name="T5" fmla="*/ 91621 h 56"/>
              <a:gd name="T6" fmla="*/ 65768 w 161"/>
              <a:gd name="T7" fmla="*/ 97347 h 56"/>
              <a:gd name="T8" fmla="*/ 82925 w 161"/>
              <a:gd name="T9" fmla="*/ 100211 h 56"/>
              <a:gd name="T10" fmla="*/ 100082 w 161"/>
              <a:gd name="T11" fmla="*/ 100211 h 56"/>
              <a:gd name="T12" fmla="*/ 111519 w 161"/>
              <a:gd name="T13" fmla="*/ 100211 h 56"/>
              <a:gd name="T14" fmla="*/ 128676 w 161"/>
              <a:gd name="T15" fmla="*/ 100211 h 56"/>
              <a:gd name="T16" fmla="*/ 151552 w 161"/>
              <a:gd name="T17" fmla="*/ 100211 h 56"/>
              <a:gd name="T18" fmla="*/ 168709 w 161"/>
              <a:gd name="T19" fmla="*/ 100211 h 56"/>
              <a:gd name="T20" fmla="*/ 188725 w 161"/>
              <a:gd name="T21" fmla="*/ 97347 h 56"/>
              <a:gd name="T22" fmla="*/ 211601 w 161"/>
              <a:gd name="T23" fmla="*/ 91621 h 56"/>
              <a:gd name="T24" fmla="*/ 237336 w 161"/>
              <a:gd name="T25" fmla="*/ 91621 h 56"/>
              <a:gd name="T26" fmla="*/ 260212 w 161"/>
              <a:gd name="T27" fmla="*/ 83032 h 56"/>
              <a:gd name="T28" fmla="*/ 280228 w 161"/>
              <a:gd name="T29" fmla="*/ 80169 h 56"/>
              <a:gd name="T30" fmla="*/ 305964 w 161"/>
              <a:gd name="T31" fmla="*/ 68716 h 56"/>
              <a:gd name="T32" fmla="*/ 331699 w 161"/>
              <a:gd name="T33" fmla="*/ 60126 h 56"/>
              <a:gd name="T34" fmla="*/ 363153 w 161"/>
              <a:gd name="T35" fmla="*/ 48674 h 56"/>
              <a:gd name="T36" fmla="*/ 388888 w 161"/>
              <a:gd name="T37" fmla="*/ 31495 h 56"/>
              <a:gd name="T38" fmla="*/ 417483 w 161"/>
              <a:gd name="T39" fmla="*/ 14316 h 56"/>
              <a:gd name="T40" fmla="*/ 443218 w 161"/>
              <a:gd name="T41" fmla="*/ 0 h 56"/>
              <a:gd name="T42" fmla="*/ 457516 w 161"/>
              <a:gd name="T43" fmla="*/ 88758 h 56"/>
              <a:gd name="T44" fmla="*/ 443218 w 161"/>
              <a:gd name="T45" fmla="*/ 91621 h 56"/>
              <a:gd name="T46" fmla="*/ 431780 w 161"/>
              <a:gd name="T47" fmla="*/ 100211 h 56"/>
              <a:gd name="T48" fmla="*/ 417483 w 161"/>
              <a:gd name="T49" fmla="*/ 108800 h 56"/>
              <a:gd name="T50" fmla="*/ 397467 w 161"/>
              <a:gd name="T51" fmla="*/ 117390 h 56"/>
              <a:gd name="T52" fmla="*/ 371731 w 161"/>
              <a:gd name="T53" fmla="*/ 125979 h 56"/>
              <a:gd name="T54" fmla="*/ 345996 w 161"/>
              <a:gd name="T55" fmla="*/ 131705 h 56"/>
              <a:gd name="T56" fmla="*/ 323120 w 161"/>
              <a:gd name="T57" fmla="*/ 140295 h 56"/>
              <a:gd name="T58" fmla="*/ 305964 w 161"/>
              <a:gd name="T59" fmla="*/ 146021 h 56"/>
              <a:gd name="T60" fmla="*/ 294526 w 161"/>
              <a:gd name="T61" fmla="*/ 148884 h 56"/>
              <a:gd name="T62" fmla="*/ 277369 w 161"/>
              <a:gd name="T63" fmla="*/ 154611 h 56"/>
              <a:gd name="T64" fmla="*/ 260212 w 161"/>
              <a:gd name="T65" fmla="*/ 154611 h 56"/>
              <a:gd name="T66" fmla="*/ 243055 w 161"/>
              <a:gd name="T67" fmla="*/ 157474 h 56"/>
              <a:gd name="T68" fmla="*/ 225898 w 161"/>
              <a:gd name="T69" fmla="*/ 157474 h 56"/>
              <a:gd name="T70" fmla="*/ 208741 w 161"/>
              <a:gd name="T71" fmla="*/ 160337 h 56"/>
              <a:gd name="T72" fmla="*/ 188725 w 161"/>
              <a:gd name="T73" fmla="*/ 160337 h 56"/>
              <a:gd name="T74" fmla="*/ 171568 w 161"/>
              <a:gd name="T75" fmla="*/ 160337 h 56"/>
              <a:gd name="T76" fmla="*/ 151552 w 161"/>
              <a:gd name="T77" fmla="*/ 160337 h 56"/>
              <a:gd name="T78" fmla="*/ 134395 w 161"/>
              <a:gd name="T79" fmla="*/ 160337 h 56"/>
              <a:gd name="T80" fmla="*/ 111519 w 161"/>
              <a:gd name="T81" fmla="*/ 157474 h 56"/>
              <a:gd name="T82" fmla="*/ 94363 w 161"/>
              <a:gd name="T83" fmla="*/ 157474 h 56"/>
              <a:gd name="T84" fmla="*/ 74346 w 161"/>
              <a:gd name="T85" fmla="*/ 154611 h 56"/>
              <a:gd name="T86" fmla="*/ 57189 w 161"/>
              <a:gd name="T87" fmla="*/ 148884 h 56"/>
              <a:gd name="T88" fmla="*/ 0 w 161"/>
              <a:gd name="T89" fmla="*/ 80169 h 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61" h="56">
                <a:moveTo>
                  <a:pt x="0" y="28"/>
                </a:moveTo>
                <a:lnTo>
                  <a:pt x="2" y="29"/>
                </a:lnTo>
                <a:lnTo>
                  <a:pt x="3" y="29"/>
                </a:lnTo>
                <a:lnTo>
                  <a:pt x="8" y="31"/>
                </a:lnTo>
                <a:lnTo>
                  <a:pt x="11" y="32"/>
                </a:lnTo>
                <a:lnTo>
                  <a:pt x="17" y="32"/>
                </a:lnTo>
                <a:lnTo>
                  <a:pt x="20" y="32"/>
                </a:lnTo>
                <a:lnTo>
                  <a:pt x="23" y="34"/>
                </a:lnTo>
                <a:lnTo>
                  <a:pt x="26" y="34"/>
                </a:lnTo>
                <a:lnTo>
                  <a:pt x="29" y="35"/>
                </a:lnTo>
                <a:lnTo>
                  <a:pt x="32" y="35"/>
                </a:lnTo>
                <a:lnTo>
                  <a:pt x="35" y="35"/>
                </a:lnTo>
                <a:lnTo>
                  <a:pt x="38" y="35"/>
                </a:lnTo>
                <a:lnTo>
                  <a:pt x="39" y="35"/>
                </a:lnTo>
                <a:lnTo>
                  <a:pt x="42" y="35"/>
                </a:lnTo>
                <a:lnTo>
                  <a:pt x="45" y="35"/>
                </a:lnTo>
                <a:lnTo>
                  <a:pt x="48" y="35"/>
                </a:lnTo>
                <a:lnTo>
                  <a:pt x="53" y="35"/>
                </a:lnTo>
                <a:lnTo>
                  <a:pt x="56" y="35"/>
                </a:lnTo>
                <a:lnTo>
                  <a:pt x="59" y="35"/>
                </a:lnTo>
                <a:lnTo>
                  <a:pt x="62" y="35"/>
                </a:lnTo>
                <a:lnTo>
                  <a:pt x="66" y="34"/>
                </a:lnTo>
                <a:lnTo>
                  <a:pt x="70" y="34"/>
                </a:lnTo>
                <a:lnTo>
                  <a:pt x="74" y="32"/>
                </a:lnTo>
                <a:lnTo>
                  <a:pt x="79" y="32"/>
                </a:lnTo>
                <a:lnTo>
                  <a:pt x="83" y="32"/>
                </a:lnTo>
                <a:lnTo>
                  <a:pt x="86" y="31"/>
                </a:lnTo>
                <a:lnTo>
                  <a:pt x="91" y="29"/>
                </a:lnTo>
                <a:lnTo>
                  <a:pt x="94" y="28"/>
                </a:lnTo>
                <a:lnTo>
                  <a:pt x="98" y="28"/>
                </a:lnTo>
                <a:lnTo>
                  <a:pt x="103" y="25"/>
                </a:lnTo>
                <a:lnTo>
                  <a:pt x="107" y="24"/>
                </a:lnTo>
                <a:lnTo>
                  <a:pt x="112" y="22"/>
                </a:lnTo>
                <a:lnTo>
                  <a:pt x="116" y="21"/>
                </a:lnTo>
                <a:lnTo>
                  <a:pt x="121" y="18"/>
                </a:lnTo>
                <a:lnTo>
                  <a:pt x="127" y="17"/>
                </a:lnTo>
                <a:lnTo>
                  <a:pt x="131" y="14"/>
                </a:lnTo>
                <a:lnTo>
                  <a:pt x="136" y="11"/>
                </a:lnTo>
                <a:lnTo>
                  <a:pt x="140" y="8"/>
                </a:lnTo>
                <a:lnTo>
                  <a:pt x="146" y="5"/>
                </a:lnTo>
                <a:lnTo>
                  <a:pt x="151" y="3"/>
                </a:lnTo>
                <a:lnTo>
                  <a:pt x="155" y="0"/>
                </a:lnTo>
                <a:lnTo>
                  <a:pt x="161" y="31"/>
                </a:lnTo>
                <a:lnTo>
                  <a:pt x="160" y="31"/>
                </a:lnTo>
                <a:lnTo>
                  <a:pt x="158" y="32"/>
                </a:lnTo>
                <a:lnTo>
                  <a:pt x="155" y="32"/>
                </a:lnTo>
                <a:lnTo>
                  <a:pt x="154" y="34"/>
                </a:lnTo>
                <a:lnTo>
                  <a:pt x="151" y="35"/>
                </a:lnTo>
                <a:lnTo>
                  <a:pt x="149" y="37"/>
                </a:lnTo>
                <a:lnTo>
                  <a:pt x="146" y="38"/>
                </a:lnTo>
                <a:lnTo>
                  <a:pt x="142" y="39"/>
                </a:lnTo>
                <a:lnTo>
                  <a:pt x="139" y="41"/>
                </a:lnTo>
                <a:lnTo>
                  <a:pt x="134" y="42"/>
                </a:lnTo>
                <a:lnTo>
                  <a:pt x="130" y="44"/>
                </a:lnTo>
                <a:lnTo>
                  <a:pt x="127" y="45"/>
                </a:lnTo>
                <a:lnTo>
                  <a:pt x="121" y="46"/>
                </a:lnTo>
                <a:lnTo>
                  <a:pt x="116" y="49"/>
                </a:lnTo>
                <a:lnTo>
                  <a:pt x="113" y="49"/>
                </a:lnTo>
                <a:lnTo>
                  <a:pt x="110" y="49"/>
                </a:lnTo>
                <a:lnTo>
                  <a:pt x="107" y="51"/>
                </a:lnTo>
                <a:lnTo>
                  <a:pt x="106" y="51"/>
                </a:lnTo>
                <a:lnTo>
                  <a:pt x="103" y="52"/>
                </a:lnTo>
                <a:lnTo>
                  <a:pt x="100" y="52"/>
                </a:lnTo>
                <a:lnTo>
                  <a:pt x="97" y="54"/>
                </a:lnTo>
                <a:lnTo>
                  <a:pt x="94" y="54"/>
                </a:lnTo>
                <a:lnTo>
                  <a:pt x="91" y="54"/>
                </a:lnTo>
                <a:lnTo>
                  <a:pt x="88" y="55"/>
                </a:lnTo>
                <a:lnTo>
                  <a:pt x="85" y="55"/>
                </a:lnTo>
                <a:lnTo>
                  <a:pt x="83" y="55"/>
                </a:lnTo>
                <a:lnTo>
                  <a:pt x="79" y="55"/>
                </a:lnTo>
                <a:lnTo>
                  <a:pt x="76" y="56"/>
                </a:lnTo>
                <a:lnTo>
                  <a:pt x="73" y="56"/>
                </a:lnTo>
                <a:lnTo>
                  <a:pt x="70" y="56"/>
                </a:lnTo>
                <a:lnTo>
                  <a:pt x="66" y="56"/>
                </a:lnTo>
                <a:lnTo>
                  <a:pt x="63" y="56"/>
                </a:lnTo>
                <a:lnTo>
                  <a:pt x="60" y="56"/>
                </a:lnTo>
                <a:lnTo>
                  <a:pt x="56" y="56"/>
                </a:lnTo>
                <a:lnTo>
                  <a:pt x="53" y="56"/>
                </a:lnTo>
                <a:lnTo>
                  <a:pt x="50" y="56"/>
                </a:lnTo>
                <a:lnTo>
                  <a:pt x="47" y="56"/>
                </a:lnTo>
                <a:lnTo>
                  <a:pt x="44" y="56"/>
                </a:lnTo>
                <a:lnTo>
                  <a:pt x="39" y="55"/>
                </a:lnTo>
                <a:lnTo>
                  <a:pt x="36" y="55"/>
                </a:lnTo>
                <a:lnTo>
                  <a:pt x="33" y="55"/>
                </a:lnTo>
                <a:lnTo>
                  <a:pt x="30" y="54"/>
                </a:lnTo>
                <a:lnTo>
                  <a:pt x="26" y="54"/>
                </a:lnTo>
                <a:lnTo>
                  <a:pt x="23" y="54"/>
                </a:lnTo>
                <a:lnTo>
                  <a:pt x="20" y="52"/>
                </a:lnTo>
                <a:lnTo>
                  <a:pt x="17" y="52"/>
                </a:lnTo>
                <a:lnTo>
                  <a:pt x="0" y="28"/>
                </a:lnTo>
                <a:close/>
              </a:path>
            </a:pathLst>
          </a:custGeom>
          <a:solidFill>
            <a:srgbClr val="2E332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260" name="Freeform 20"/>
          <p:cNvSpPr>
            <a:spLocks/>
          </p:cNvSpPr>
          <p:nvPr/>
        </p:nvSpPr>
        <p:spPr bwMode="auto">
          <a:xfrm rot="757679">
            <a:off x="3344864" y="1169988"/>
            <a:ext cx="282575" cy="1077912"/>
          </a:xfrm>
          <a:custGeom>
            <a:avLst/>
            <a:gdLst>
              <a:gd name="T0" fmla="*/ 234052 w 99"/>
              <a:gd name="T1" fmla="*/ 1077912 h 376"/>
              <a:gd name="T2" fmla="*/ 0 w 99"/>
              <a:gd name="T3" fmla="*/ 22934 h 376"/>
              <a:gd name="T4" fmla="*/ 42814 w 99"/>
              <a:gd name="T5" fmla="*/ 0 h 376"/>
              <a:gd name="T6" fmla="*/ 282575 w 99"/>
              <a:gd name="T7" fmla="*/ 1060711 h 376"/>
              <a:gd name="T8" fmla="*/ 234052 w 99"/>
              <a:gd name="T9" fmla="*/ 1077912 h 376"/>
              <a:gd name="T10" fmla="*/ 234052 w 99"/>
              <a:gd name="T11" fmla="*/ 1077912 h 3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9" h="376">
                <a:moveTo>
                  <a:pt x="82" y="376"/>
                </a:moveTo>
                <a:lnTo>
                  <a:pt x="0" y="8"/>
                </a:lnTo>
                <a:lnTo>
                  <a:pt x="15" y="0"/>
                </a:lnTo>
                <a:lnTo>
                  <a:pt x="99" y="370"/>
                </a:lnTo>
                <a:lnTo>
                  <a:pt x="82" y="376"/>
                </a:lnTo>
                <a:close/>
              </a:path>
            </a:pathLst>
          </a:custGeom>
          <a:solidFill>
            <a:srgbClr val="525C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261" name="Freeform 21"/>
          <p:cNvSpPr>
            <a:spLocks/>
          </p:cNvSpPr>
          <p:nvPr/>
        </p:nvSpPr>
        <p:spPr bwMode="auto">
          <a:xfrm rot="757679">
            <a:off x="3190876" y="954089"/>
            <a:ext cx="498475" cy="244475"/>
          </a:xfrm>
          <a:custGeom>
            <a:avLst/>
            <a:gdLst>
              <a:gd name="T0" fmla="*/ 347508 w 175"/>
              <a:gd name="T1" fmla="*/ 77657 h 85"/>
              <a:gd name="T2" fmla="*/ 321872 w 175"/>
              <a:gd name="T3" fmla="*/ 66152 h 85"/>
              <a:gd name="T4" fmla="*/ 279146 w 175"/>
              <a:gd name="T5" fmla="*/ 57524 h 85"/>
              <a:gd name="T6" fmla="*/ 253510 w 175"/>
              <a:gd name="T7" fmla="*/ 54647 h 85"/>
              <a:gd name="T8" fmla="*/ 227874 w 175"/>
              <a:gd name="T9" fmla="*/ 54647 h 85"/>
              <a:gd name="T10" fmla="*/ 196542 w 175"/>
              <a:gd name="T11" fmla="*/ 57524 h 85"/>
              <a:gd name="T12" fmla="*/ 170906 w 175"/>
              <a:gd name="T13" fmla="*/ 66152 h 85"/>
              <a:gd name="T14" fmla="*/ 150967 w 175"/>
              <a:gd name="T15" fmla="*/ 83409 h 85"/>
              <a:gd name="T16" fmla="*/ 128179 w 175"/>
              <a:gd name="T17" fmla="*/ 103542 h 85"/>
              <a:gd name="T18" fmla="*/ 119634 w 175"/>
              <a:gd name="T19" fmla="*/ 126552 h 85"/>
              <a:gd name="T20" fmla="*/ 136725 w 175"/>
              <a:gd name="T21" fmla="*/ 143809 h 85"/>
              <a:gd name="T22" fmla="*/ 159512 w 175"/>
              <a:gd name="T23" fmla="*/ 152437 h 85"/>
              <a:gd name="T24" fmla="*/ 193693 w 175"/>
              <a:gd name="T25" fmla="*/ 158190 h 85"/>
              <a:gd name="T26" fmla="*/ 227874 w 175"/>
              <a:gd name="T27" fmla="*/ 158190 h 85"/>
              <a:gd name="T28" fmla="*/ 267752 w 175"/>
              <a:gd name="T29" fmla="*/ 155314 h 85"/>
              <a:gd name="T30" fmla="*/ 310479 w 175"/>
              <a:gd name="T31" fmla="*/ 152437 h 85"/>
              <a:gd name="T32" fmla="*/ 353205 w 175"/>
              <a:gd name="T33" fmla="*/ 138056 h 85"/>
              <a:gd name="T34" fmla="*/ 395932 w 175"/>
              <a:gd name="T35" fmla="*/ 123676 h 85"/>
              <a:gd name="T36" fmla="*/ 498475 w 175"/>
              <a:gd name="T37" fmla="*/ 86285 h 85"/>
              <a:gd name="T38" fmla="*/ 492778 w 175"/>
              <a:gd name="T39" fmla="*/ 106419 h 85"/>
              <a:gd name="T40" fmla="*/ 472839 w 175"/>
              <a:gd name="T41" fmla="*/ 135180 h 85"/>
              <a:gd name="T42" fmla="*/ 450052 w 175"/>
              <a:gd name="T43" fmla="*/ 155314 h 85"/>
              <a:gd name="T44" fmla="*/ 421567 w 175"/>
              <a:gd name="T45" fmla="*/ 175447 h 85"/>
              <a:gd name="T46" fmla="*/ 381689 w 175"/>
              <a:gd name="T47" fmla="*/ 195580 h 85"/>
              <a:gd name="T48" fmla="*/ 361750 w 175"/>
              <a:gd name="T49" fmla="*/ 204209 h 85"/>
              <a:gd name="T50" fmla="*/ 336115 w 175"/>
              <a:gd name="T51" fmla="*/ 212837 h 85"/>
              <a:gd name="T52" fmla="*/ 304782 w 175"/>
              <a:gd name="T53" fmla="*/ 221466 h 85"/>
              <a:gd name="T54" fmla="*/ 276298 w 175"/>
              <a:gd name="T55" fmla="*/ 230094 h 85"/>
              <a:gd name="T56" fmla="*/ 250662 w 175"/>
              <a:gd name="T57" fmla="*/ 235846 h 85"/>
              <a:gd name="T58" fmla="*/ 219329 w 175"/>
              <a:gd name="T59" fmla="*/ 241599 h 85"/>
              <a:gd name="T60" fmla="*/ 193693 w 175"/>
              <a:gd name="T61" fmla="*/ 241599 h 85"/>
              <a:gd name="T62" fmla="*/ 170906 w 175"/>
              <a:gd name="T63" fmla="*/ 244475 h 85"/>
              <a:gd name="T64" fmla="*/ 145270 w 175"/>
              <a:gd name="T65" fmla="*/ 241599 h 85"/>
              <a:gd name="T66" fmla="*/ 111089 w 175"/>
              <a:gd name="T67" fmla="*/ 235846 h 85"/>
              <a:gd name="T68" fmla="*/ 74059 w 175"/>
              <a:gd name="T69" fmla="*/ 224342 h 85"/>
              <a:gd name="T70" fmla="*/ 42726 w 175"/>
              <a:gd name="T71" fmla="*/ 207085 h 85"/>
              <a:gd name="T72" fmla="*/ 17091 w 175"/>
              <a:gd name="T73" fmla="*/ 186951 h 85"/>
              <a:gd name="T74" fmla="*/ 5697 w 175"/>
              <a:gd name="T75" fmla="*/ 163942 h 85"/>
              <a:gd name="T76" fmla="*/ 0 w 175"/>
              <a:gd name="T77" fmla="*/ 138056 h 85"/>
              <a:gd name="T78" fmla="*/ 5697 w 175"/>
              <a:gd name="T79" fmla="*/ 112171 h 85"/>
              <a:gd name="T80" fmla="*/ 17091 w 175"/>
              <a:gd name="T81" fmla="*/ 83409 h 85"/>
              <a:gd name="T82" fmla="*/ 42726 w 175"/>
              <a:gd name="T83" fmla="*/ 57524 h 85"/>
              <a:gd name="T84" fmla="*/ 74059 w 175"/>
              <a:gd name="T85" fmla="*/ 37390 h 85"/>
              <a:gd name="T86" fmla="*/ 108240 w 175"/>
              <a:gd name="T87" fmla="*/ 25886 h 85"/>
              <a:gd name="T88" fmla="*/ 145270 w 175"/>
              <a:gd name="T89" fmla="*/ 14381 h 85"/>
              <a:gd name="T90" fmla="*/ 185148 w 175"/>
              <a:gd name="T91" fmla="*/ 8629 h 85"/>
              <a:gd name="T92" fmla="*/ 222177 w 175"/>
              <a:gd name="T93" fmla="*/ 0 h 85"/>
              <a:gd name="T94" fmla="*/ 259207 w 175"/>
              <a:gd name="T95" fmla="*/ 0 h 85"/>
              <a:gd name="T96" fmla="*/ 284843 w 175"/>
              <a:gd name="T97" fmla="*/ 0 h 85"/>
              <a:gd name="T98" fmla="*/ 304782 w 175"/>
              <a:gd name="T99" fmla="*/ 0 h 85"/>
              <a:gd name="T100" fmla="*/ 321872 w 175"/>
              <a:gd name="T101" fmla="*/ 0 h 85"/>
              <a:gd name="T102" fmla="*/ 353205 w 175"/>
              <a:gd name="T103" fmla="*/ 8629 h 85"/>
              <a:gd name="T104" fmla="*/ 387386 w 175"/>
              <a:gd name="T105" fmla="*/ 14381 h 85"/>
              <a:gd name="T106" fmla="*/ 415871 w 175"/>
              <a:gd name="T107" fmla="*/ 25886 h 85"/>
              <a:gd name="T108" fmla="*/ 441506 w 175"/>
              <a:gd name="T109" fmla="*/ 43143 h 85"/>
              <a:gd name="T110" fmla="*/ 356054 w 175"/>
              <a:gd name="T111" fmla="*/ 83409 h 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75" h="85">
                <a:moveTo>
                  <a:pt x="125" y="29"/>
                </a:moveTo>
                <a:lnTo>
                  <a:pt x="124" y="29"/>
                </a:lnTo>
                <a:lnTo>
                  <a:pt x="122" y="27"/>
                </a:lnTo>
                <a:lnTo>
                  <a:pt x="121" y="26"/>
                </a:lnTo>
                <a:lnTo>
                  <a:pt x="118" y="24"/>
                </a:lnTo>
                <a:lnTo>
                  <a:pt x="113" y="23"/>
                </a:lnTo>
                <a:lnTo>
                  <a:pt x="109" y="22"/>
                </a:lnTo>
                <a:lnTo>
                  <a:pt x="103" y="22"/>
                </a:lnTo>
                <a:lnTo>
                  <a:pt x="98" y="20"/>
                </a:lnTo>
                <a:lnTo>
                  <a:pt x="95" y="19"/>
                </a:lnTo>
                <a:lnTo>
                  <a:pt x="92" y="19"/>
                </a:lnTo>
                <a:lnTo>
                  <a:pt x="89" y="19"/>
                </a:lnTo>
                <a:lnTo>
                  <a:pt x="86" y="19"/>
                </a:lnTo>
                <a:lnTo>
                  <a:pt x="83" y="19"/>
                </a:lnTo>
                <a:lnTo>
                  <a:pt x="80" y="19"/>
                </a:lnTo>
                <a:lnTo>
                  <a:pt x="75" y="19"/>
                </a:lnTo>
                <a:lnTo>
                  <a:pt x="72" y="20"/>
                </a:lnTo>
                <a:lnTo>
                  <a:pt x="69" y="20"/>
                </a:lnTo>
                <a:lnTo>
                  <a:pt x="66" y="22"/>
                </a:lnTo>
                <a:lnTo>
                  <a:pt x="63" y="22"/>
                </a:lnTo>
                <a:lnTo>
                  <a:pt x="60" y="23"/>
                </a:lnTo>
                <a:lnTo>
                  <a:pt x="57" y="24"/>
                </a:lnTo>
                <a:lnTo>
                  <a:pt x="54" y="27"/>
                </a:lnTo>
                <a:lnTo>
                  <a:pt x="53" y="29"/>
                </a:lnTo>
                <a:lnTo>
                  <a:pt x="50" y="31"/>
                </a:lnTo>
                <a:lnTo>
                  <a:pt x="47" y="34"/>
                </a:lnTo>
                <a:lnTo>
                  <a:pt x="45" y="36"/>
                </a:lnTo>
                <a:lnTo>
                  <a:pt x="44" y="39"/>
                </a:lnTo>
                <a:lnTo>
                  <a:pt x="42" y="41"/>
                </a:lnTo>
                <a:lnTo>
                  <a:pt x="42" y="44"/>
                </a:lnTo>
                <a:lnTo>
                  <a:pt x="45" y="47"/>
                </a:lnTo>
                <a:lnTo>
                  <a:pt x="47" y="48"/>
                </a:lnTo>
                <a:lnTo>
                  <a:pt x="48" y="50"/>
                </a:lnTo>
                <a:lnTo>
                  <a:pt x="51" y="51"/>
                </a:lnTo>
                <a:lnTo>
                  <a:pt x="53" y="53"/>
                </a:lnTo>
                <a:lnTo>
                  <a:pt x="56" y="53"/>
                </a:lnTo>
                <a:lnTo>
                  <a:pt x="60" y="54"/>
                </a:lnTo>
                <a:lnTo>
                  <a:pt x="63" y="54"/>
                </a:lnTo>
                <a:lnTo>
                  <a:pt x="68" y="55"/>
                </a:lnTo>
                <a:lnTo>
                  <a:pt x="71" y="55"/>
                </a:lnTo>
                <a:lnTo>
                  <a:pt x="75" y="55"/>
                </a:lnTo>
                <a:lnTo>
                  <a:pt x="80" y="55"/>
                </a:lnTo>
                <a:lnTo>
                  <a:pt x="85" y="55"/>
                </a:lnTo>
                <a:lnTo>
                  <a:pt x="89" y="54"/>
                </a:lnTo>
                <a:lnTo>
                  <a:pt x="94" y="54"/>
                </a:lnTo>
                <a:lnTo>
                  <a:pt x="98" y="54"/>
                </a:lnTo>
                <a:lnTo>
                  <a:pt x="104" y="54"/>
                </a:lnTo>
                <a:lnTo>
                  <a:pt x="109" y="53"/>
                </a:lnTo>
                <a:lnTo>
                  <a:pt x="115" y="51"/>
                </a:lnTo>
                <a:lnTo>
                  <a:pt x="119" y="50"/>
                </a:lnTo>
                <a:lnTo>
                  <a:pt x="124" y="48"/>
                </a:lnTo>
                <a:lnTo>
                  <a:pt x="130" y="47"/>
                </a:lnTo>
                <a:lnTo>
                  <a:pt x="134" y="46"/>
                </a:lnTo>
                <a:lnTo>
                  <a:pt x="139" y="43"/>
                </a:lnTo>
                <a:lnTo>
                  <a:pt x="143" y="41"/>
                </a:lnTo>
                <a:lnTo>
                  <a:pt x="175" y="29"/>
                </a:lnTo>
                <a:lnTo>
                  <a:pt x="175" y="30"/>
                </a:lnTo>
                <a:lnTo>
                  <a:pt x="175" y="33"/>
                </a:lnTo>
                <a:lnTo>
                  <a:pt x="173" y="34"/>
                </a:lnTo>
                <a:lnTo>
                  <a:pt x="173" y="37"/>
                </a:lnTo>
                <a:lnTo>
                  <a:pt x="172" y="40"/>
                </a:lnTo>
                <a:lnTo>
                  <a:pt x="170" y="44"/>
                </a:lnTo>
                <a:lnTo>
                  <a:pt x="166" y="47"/>
                </a:lnTo>
                <a:lnTo>
                  <a:pt x="163" y="51"/>
                </a:lnTo>
                <a:lnTo>
                  <a:pt x="160" y="53"/>
                </a:lnTo>
                <a:lnTo>
                  <a:pt x="158" y="54"/>
                </a:lnTo>
                <a:lnTo>
                  <a:pt x="154" y="57"/>
                </a:lnTo>
                <a:lnTo>
                  <a:pt x="152" y="60"/>
                </a:lnTo>
                <a:lnTo>
                  <a:pt x="148" y="61"/>
                </a:lnTo>
                <a:lnTo>
                  <a:pt x="143" y="64"/>
                </a:lnTo>
                <a:lnTo>
                  <a:pt x="139" y="65"/>
                </a:lnTo>
                <a:lnTo>
                  <a:pt x="134" y="68"/>
                </a:lnTo>
                <a:lnTo>
                  <a:pt x="131" y="68"/>
                </a:lnTo>
                <a:lnTo>
                  <a:pt x="130" y="70"/>
                </a:lnTo>
                <a:lnTo>
                  <a:pt x="127" y="71"/>
                </a:lnTo>
                <a:lnTo>
                  <a:pt x="124" y="72"/>
                </a:lnTo>
                <a:lnTo>
                  <a:pt x="121" y="72"/>
                </a:lnTo>
                <a:lnTo>
                  <a:pt x="118" y="74"/>
                </a:lnTo>
                <a:lnTo>
                  <a:pt x="115" y="75"/>
                </a:lnTo>
                <a:lnTo>
                  <a:pt x="112" y="77"/>
                </a:lnTo>
                <a:lnTo>
                  <a:pt x="107" y="77"/>
                </a:lnTo>
                <a:lnTo>
                  <a:pt x="104" y="78"/>
                </a:lnTo>
                <a:lnTo>
                  <a:pt x="100" y="80"/>
                </a:lnTo>
                <a:lnTo>
                  <a:pt x="97" y="80"/>
                </a:lnTo>
                <a:lnTo>
                  <a:pt x="94" y="81"/>
                </a:lnTo>
                <a:lnTo>
                  <a:pt x="91" y="81"/>
                </a:lnTo>
                <a:lnTo>
                  <a:pt x="88" y="82"/>
                </a:lnTo>
                <a:lnTo>
                  <a:pt x="85" y="82"/>
                </a:lnTo>
                <a:lnTo>
                  <a:pt x="81" y="82"/>
                </a:lnTo>
                <a:lnTo>
                  <a:pt x="77" y="84"/>
                </a:lnTo>
                <a:lnTo>
                  <a:pt x="74" y="84"/>
                </a:lnTo>
                <a:lnTo>
                  <a:pt x="71" y="84"/>
                </a:lnTo>
                <a:lnTo>
                  <a:pt x="68" y="84"/>
                </a:lnTo>
                <a:lnTo>
                  <a:pt x="65" y="84"/>
                </a:lnTo>
                <a:lnTo>
                  <a:pt x="63" y="84"/>
                </a:lnTo>
                <a:lnTo>
                  <a:pt x="60" y="85"/>
                </a:lnTo>
                <a:lnTo>
                  <a:pt x="57" y="84"/>
                </a:lnTo>
                <a:lnTo>
                  <a:pt x="54" y="84"/>
                </a:lnTo>
                <a:lnTo>
                  <a:pt x="51" y="84"/>
                </a:lnTo>
                <a:lnTo>
                  <a:pt x="50" y="84"/>
                </a:lnTo>
                <a:lnTo>
                  <a:pt x="44" y="82"/>
                </a:lnTo>
                <a:lnTo>
                  <a:pt x="39" y="82"/>
                </a:lnTo>
                <a:lnTo>
                  <a:pt x="35" y="81"/>
                </a:lnTo>
                <a:lnTo>
                  <a:pt x="30" y="80"/>
                </a:lnTo>
                <a:lnTo>
                  <a:pt x="26" y="78"/>
                </a:lnTo>
                <a:lnTo>
                  <a:pt x="23" y="77"/>
                </a:lnTo>
                <a:lnTo>
                  <a:pt x="18" y="75"/>
                </a:lnTo>
                <a:lnTo>
                  <a:pt x="15" y="72"/>
                </a:lnTo>
                <a:lnTo>
                  <a:pt x="12" y="70"/>
                </a:lnTo>
                <a:lnTo>
                  <a:pt x="9" y="68"/>
                </a:lnTo>
                <a:lnTo>
                  <a:pt x="6" y="65"/>
                </a:lnTo>
                <a:lnTo>
                  <a:pt x="5" y="63"/>
                </a:lnTo>
                <a:lnTo>
                  <a:pt x="3" y="60"/>
                </a:lnTo>
                <a:lnTo>
                  <a:pt x="2" y="57"/>
                </a:lnTo>
                <a:lnTo>
                  <a:pt x="0" y="54"/>
                </a:lnTo>
                <a:lnTo>
                  <a:pt x="0" y="51"/>
                </a:lnTo>
                <a:lnTo>
                  <a:pt x="0" y="48"/>
                </a:lnTo>
                <a:lnTo>
                  <a:pt x="0" y="44"/>
                </a:lnTo>
                <a:lnTo>
                  <a:pt x="0" y="41"/>
                </a:lnTo>
                <a:lnTo>
                  <a:pt x="2" y="39"/>
                </a:lnTo>
                <a:lnTo>
                  <a:pt x="2" y="34"/>
                </a:lnTo>
                <a:lnTo>
                  <a:pt x="5" y="31"/>
                </a:lnTo>
                <a:lnTo>
                  <a:pt x="6" y="29"/>
                </a:lnTo>
                <a:lnTo>
                  <a:pt x="9" y="24"/>
                </a:lnTo>
                <a:lnTo>
                  <a:pt x="12" y="22"/>
                </a:lnTo>
                <a:lnTo>
                  <a:pt x="15" y="20"/>
                </a:lnTo>
                <a:lnTo>
                  <a:pt x="18" y="17"/>
                </a:lnTo>
                <a:lnTo>
                  <a:pt x="21" y="15"/>
                </a:lnTo>
                <a:lnTo>
                  <a:pt x="26" y="13"/>
                </a:lnTo>
                <a:lnTo>
                  <a:pt x="30" y="12"/>
                </a:lnTo>
                <a:lnTo>
                  <a:pt x="33" y="10"/>
                </a:lnTo>
                <a:lnTo>
                  <a:pt x="38" y="9"/>
                </a:lnTo>
                <a:lnTo>
                  <a:pt x="42" y="7"/>
                </a:lnTo>
                <a:lnTo>
                  <a:pt x="47" y="6"/>
                </a:lnTo>
                <a:lnTo>
                  <a:pt x="51" y="5"/>
                </a:lnTo>
                <a:lnTo>
                  <a:pt x="56" y="3"/>
                </a:lnTo>
                <a:lnTo>
                  <a:pt x="60" y="3"/>
                </a:lnTo>
                <a:lnTo>
                  <a:pt x="65" y="3"/>
                </a:lnTo>
                <a:lnTo>
                  <a:pt x="69" y="2"/>
                </a:lnTo>
                <a:lnTo>
                  <a:pt x="74" y="2"/>
                </a:lnTo>
                <a:lnTo>
                  <a:pt x="78" y="0"/>
                </a:lnTo>
                <a:lnTo>
                  <a:pt x="83" y="0"/>
                </a:lnTo>
                <a:lnTo>
                  <a:pt x="86" y="0"/>
                </a:lnTo>
                <a:lnTo>
                  <a:pt x="91" y="0"/>
                </a:lnTo>
                <a:lnTo>
                  <a:pt x="94" y="0"/>
                </a:lnTo>
                <a:lnTo>
                  <a:pt x="98" y="0"/>
                </a:lnTo>
                <a:lnTo>
                  <a:pt x="100" y="0"/>
                </a:lnTo>
                <a:lnTo>
                  <a:pt x="103" y="0"/>
                </a:lnTo>
                <a:lnTo>
                  <a:pt x="104" y="0"/>
                </a:lnTo>
                <a:lnTo>
                  <a:pt x="107" y="0"/>
                </a:lnTo>
                <a:lnTo>
                  <a:pt x="110" y="0"/>
                </a:lnTo>
                <a:lnTo>
                  <a:pt x="112" y="0"/>
                </a:lnTo>
                <a:lnTo>
                  <a:pt x="113" y="0"/>
                </a:lnTo>
                <a:lnTo>
                  <a:pt x="118" y="2"/>
                </a:lnTo>
                <a:lnTo>
                  <a:pt x="121" y="2"/>
                </a:lnTo>
                <a:lnTo>
                  <a:pt x="124" y="3"/>
                </a:lnTo>
                <a:lnTo>
                  <a:pt x="127" y="3"/>
                </a:lnTo>
                <a:lnTo>
                  <a:pt x="131" y="5"/>
                </a:lnTo>
                <a:lnTo>
                  <a:pt x="136" y="5"/>
                </a:lnTo>
                <a:lnTo>
                  <a:pt x="139" y="6"/>
                </a:lnTo>
                <a:lnTo>
                  <a:pt x="143" y="7"/>
                </a:lnTo>
                <a:lnTo>
                  <a:pt x="146" y="9"/>
                </a:lnTo>
                <a:lnTo>
                  <a:pt x="149" y="10"/>
                </a:lnTo>
                <a:lnTo>
                  <a:pt x="152" y="12"/>
                </a:lnTo>
                <a:lnTo>
                  <a:pt x="155" y="15"/>
                </a:lnTo>
                <a:lnTo>
                  <a:pt x="158" y="16"/>
                </a:lnTo>
                <a:lnTo>
                  <a:pt x="125" y="29"/>
                </a:lnTo>
                <a:close/>
              </a:path>
            </a:pathLst>
          </a:custGeom>
          <a:solidFill>
            <a:srgbClr val="525C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262" name="Freeform 22"/>
          <p:cNvSpPr>
            <a:spLocks/>
          </p:cNvSpPr>
          <p:nvPr/>
        </p:nvSpPr>
        <p:spPr bwMode="auto">
          <a:xfrm rot="757679">
            <a:off x="3200400" y="1011239"/>
            <a:ext cx="458788" cy="160337"/>
          </a:xfrm>
          <a:custGeom>
            <a:avLst/>
            <a:gdLst>
              <a:gd name="T0" fmla="*/ 5699 w 161"/>
              <a:gd name="T1" fmla="*/ 83032 h 56"/>
              <a:gd name="T2" fmla="*/ 22797 w 161"/>
              <a:gd name="T3" fmla="*/ 88758 h 56"/>
              <a:gd name="T4" fmla="*/ 48443 w 161"/>
              <a:gd name="T5" fmla="*/ 91621 h 56"/>
              <a:gd name="T6" fmla="*/ 65541 w 161"/>
              <a:gd name="T7" fmla="*/ 97347 h 56"/>
              <a:gd name="T8" fmla="*/ 82639 w 161"/>
              <a:gd name="T9" fmla="*/ 100211 h 56"/>
              <a:gd name="T10" fmla="*/ 99737 w 161"/>
              <a:gd name="T11" fmla="*/ 100211 h 56"/>
              <a:gd name="T12" fmla="*/ 111135 w 161"/>
              <a:gd name="T13" fmla="*/ 100211 h 56"/>
              <a:gd name="T14" fmla="*/ 128233 w 161"/>
              <a:gd name="T15" fmla="*/ 100211 h 56"/>
              <a:gd name="T16" fmla="*/ 151030 w 161"/>
              <a:gd name="T17" fmla="*/ 100211 h 56"/>
              <a:gd name="T18" fmla="*/ 168127 w 161"/>
              <a:gd name="T19" fmla="*/ 100211 h 56"/>
              <a:gd name="T20" fmla="*/ 188075 w 161"/>
              <a:gd name="T21" fmla="*/ 97347 h 56"/>
              <a:gd name="T22" fmla="*/ 210872 w 161"/>
              <a:gd name="T23" fmla="*/ 91621 h 56"/>
              <a:gd name="T24" fmla="*/ 236518 w 161"/>
              <a:gd name="T25" fmla="*/ 91621 h 56"/>
              <a:gd name="T26" fmla="*/ 259315 w 161"/>
              <a:gd name="T27" fmla="*/ 83032 h 56"/>
              <a:gd name="T28" fmla="*/ 279262 w 161"/>
              <a:gd name="T29" fmla="*/ 80169 h 56"/>
              <a:gd name="T30" fmla="*/ 304909 w 161"/>
              <a:gd name="T31" fmla="*/ 68716 h 56"/>
              <a:gd name="T32" fmla="*/ 330555 w 161"/>
              <a:gd name="T33" fmla="*/ 60126 h 56"/>
              <a:gd name="T34" fmla="*/ 361901 w 161"/>
              <a:gd name="T35" fmla="*/ 48674 h 56"/>
              <a:gd name="T36" fmla="*/ 387548 w 161"/>
              <a:gd name="T37" fmla="*/ 31495 h 56"/>
              <a:gd name="T38" fmla="*/ 416044 w 161"/>
              <a:gd name="T39" fmla="*/ 14316 h 56"/>
              <a:gd name="T40" fmla="*/ 441690 w 161"/>
              <a:gd name="T41" fmla="*/ 0 h 56"/>
              <a:gd name="T42" fmla="*/ 455938 w 161"/>
              <a:gd name="T43" fmla="*/ 88758 h 56"/>
              <a:gd name="T44" fmla="*/ 441690 w 161"/>
              <a:gd name="T45" fmla="*/ 91621 h 56"/>
              <a:gd name="T46" fmla="*/ 430292 w 161"/>
              <a:gd name="T47" fmla="*/ 100211 h 56"/>
              <a:gd name="T48" fmla="*/ 416044 w 161"/>
              <a:gd name="T49" fmla="*/ 108800 h 56"/>
              <a:gd name="T50" fmla="*/ 396096 w 161"/>
              <a:gd name="T51" fmla="*/ 117390 h 56"/>
              <a:gd name="T52" fmla="*/ 370450 w 161"/>
              <a:gd name="T53" fmla="*/ 125979 h 56"/>
              <a:gd name="T54" fmla="*/ 344803 w 161"/>
              <a:gd name="T55" fmla="*/ 131705 h 56"/>
              <a:gd name="T56" fmla="*/ 322006 w 161"/>
              <a:gd name="T57" fmla="*/ 140295 h 56"/>
              <a:gd name="T58" fmla="*/ 304909 w 161"/>
              <a:gd name="T59" fmla="*/ 146021 h 56"/>
              <a:gd name="T60" fmla="*/ 293510 w 161"/>
              <a:gd name="T61" fmla="*/ 148884 h 56"/>
              <a:gd name="T62" fmla="*/ 276413 w 161"/>
              <a:gd name="T63" fmla="*/ 154611 h 56"/>
              <a:gd name="T64" fmla="*/ 259315 w 161"/>
              <a:gd name="T65" fmla="*/ 154611 h 56"/>
              <a:gd name="T66" fmla="*/ 242217 w 161"/>
              <a:gd name="T67" fmla="*/ 157474 h 56"/>
              <a:gd name="T68" fmla="*/ 225120 w 161"/>
              <a:gd name="T69" fmla="*/ 157474 h 56"/>
              <a:gd name="T70" fmla="*/ 208022 w 161"/>
              <a:gd name="T71" fmla="*/ 160337 h 56"/>
              <a:gd name="T72" fmla="*/ 188075 w 161"/>
              <a:gd name="T73" fmla="*/ 160337 h 56"/>
              <a:gd name="T74" fmla="*/ 170977 w 161"/>
              <a:gd name="T75" fmla="*/ 160337 h 56"/>
              <a:gd name="T76" fmla="*/ 151030 w 161"/>
              <a:gd name="T77" fmla="*/ 160337 h 56"/>
              <a:gd name="T78" fmla="*/ 133932 w 161"/>
              <a:gd name="T79" fmla="*/ 160337 h 56"/>
              <a:gd name="T80" fmla="*/ 111135 w 161"/>
              <a:gd name="T81" fmla="*/ 157474 h 56"/>
              <a:gd name="T82" fmla="*/ 94037 w 161"/>
              <a:gd name="T83" fmla="*/ 157474 h 56"/>
              <a:gd name="T84" fmla="*/ 74090 w 161"/>
              <a:gd name="T85" fmla="*/ 154611 h 56"/>
              <a:gd name="T86" fmla="*/ 56992 w 161"/>
              <a:gd name="T87" fmla="*/ 148884 h 56"/>
              <a:gd name="T88" fmla="*/ 0 w 161"/>
              <a:gd name="T89" fmla="*/ 80169 h 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61" h="56">
                <a:moveTo>
                  <a:pt x="0" y="28"/>
                </a:moveTo>
                <a:lnTo>
                  <a:pt x="2" y="29"/>
                </a:lnTo>
                <a:lnTo>
                  <a:pt x="3" y="29"/>
                </a:lnTo>
                <a:lnTo>
                  <a:pt x="8" y="31"/>
                </a:lnTo>
                <a:lnTo>
                  <a:pt x="11" y="32"/>
                </a:lnTo>
                <a:lnTo>
                  <a:pt x="17" y="32"/>
                </a:lnTo>
                <a:lnTo>
                  <a:pt x="20" y="32"/>
                </a:lnTo>
                <a:lnTo>
                  <a:pt x="23" y="34"/>
                </a:lnTo>
                <a:lnTo>
                  <a:pt x="26" y="34"/>
                </a:lnTo>
                <a:lnTo>
                  <a:pt x="29" y="35"/>
                </a:lnTo>
                <a:lnTo>
                  <a:pt x="32" y="35"/>
                </a:lnTo>
                <a:lnTo>
                  <a:pt x="35" y="35"/>
                </a:lnTo>
                <a:lnTo>
                  <a:pt x="38" y="35"/>
                </a:lnTo>
                <a:lnTo>
                  <a:pt x="39" y="35"/>
                </a:lnTo>
                <a:lnTo>
                  <a:pt x="42" y="35"/>
                </a:lnTo>
                <a:lnTo>
                  <a:pt x="45" y="35"/>
                </a:lnTo>
                <a:lnTo>
                  <a:pt x="48" y="35"/>
                </a:lnTo>
                <a:lnTo>
                  <a:pt x="53" y="35"/>
                </a:lnTo>
                <a:lnTo>
                  <a:pt x="56" y="35"/>
                </a:lnTo>
                <a:lnTo>
                  <a:pt x="59" y="35"/>
                </a:lnTo>
                <a:lnTo>
                  <a:pt x="62" y="35"/>
                </a:lnTo>
                <a:lnTo>
                  <a:pt x="66" y="34"/>
                </a:lnTo>
                <a:lnTo>
                  <a:pt x="70" y="34"/>
                </a:lnTo>
                <a:lnTo>
                  <a:pt x="74" y="32"/>
                </a:lnTo>
                <a:lnTo>
                  <a:pt x="79" y="32"/>
                </a:lnTo>
                <a:lnTo>
                  <a:pt x="83" y="32"/>
                </a:lnTo>
                <a:lnTo>
                  <a:pt x="86" y="31"/>
                </a:lnTo>
                <a:lnTo>
                  <a:pt x="91" y="29"/>
                </a:lnTo>
                <a:lnTo>
                  <a:pt x="94" y="28"/>
                </a:lnTo>
                <a:lnTo>
                  <a:pt x="98" y="28"/>
                </a:lnTo>
                <a:lnTo>
                  <a:pt x="103" y="25"/>
                </a:lnTo>
                <a:lnTo>
                  <a:pt x="107" y="24"/>
                </a:lnTo>
                <a:lnTo>
                  <a:pt x="112" y="22"/>
                </a:lnTo>
                <a:lnTo>
                  <a:pt x="116" y="21"/>
                </a:lnTo>
                <a:lnTo>
                  <a:pt x="121" y="18"/>
                </a:lnTo>
                <a:lnTo>
                  <a:pt x="127" y="17"/>
                </a:lnTo>
                <a:lnTo>
                  <a:pt x="131" y="14"/>
                </a:lnTo>
                <a:lnTo>
                  <a:pt x="136" y="11"/>
                </a:lnTo>
                <a:lnTo>
                  <a:pt x="140" y="8"/>
                </a:lnTo>
                <a:lnTo>
                  <a:pt x="146" y="5"/>
                </a:lnTo>
                <a:lnTo>
                  <a:pt x="151" y="3"/>
                </a:lnTo>
                <a:lnTo>
                  <a:pt x="155" y="0"/>
                </a:lnTo>
                <a:lnTo>
                  <a:pt x="161" y="31"/>
                </a:lnTo>
                <a:lnTo>
                  <a:pt x="160" y="31"/>
                </a:lnTo>
                <a:lnTo>
                  <a:pt x="158" y="32"/>
                </a:lnTo>
                <a:lnTo>
                  <a:pt x="155" y="32"/>
                </a:lnTo>
                <a:lnTo>
                  <a:pt x="154" y="34"/>
                </a:lnTo>
                <a:lnTo>
                  <a:pt x="151" y="35"/>
                </a:lnTo>
                <a:lnTo>
                  <a:pt x="149" y="37"/>
                </a:lnTo>
                <a:lnTo>
                  <a:pt x="146" y="38"/>
                </a:lnTo>
                <a:lnTo>
                  <a:pt x="142" y="39"/>
                </a:lnTo>
                <a:lnTo>
                  <a:pt x="139" y="41"/>
                </a:lnTo>
                <a:lnTo>
                  <a:pt x="134" y="42"/>
                </a:lnTo>
                <a:lnTo>
                  <a:pt x="130" y="44"/>
                </a:lnTo>
                <a:lnTo>
                  <a:pt x="127" y="45"/>
                </a:lnTo>
                <a:lnTo>
                  <a:pt x="121" y="46"/>
                </a:lnTo>
                <a:lnTo>
                  <a:pt x="116" y="49"/>
                </a:lnTo>
                <a:lnTo>
                  <a:pt x="113" y="49"/>
                </a:lnTo>
                <a:lnTo>
                  <a:pt x="110" y="49"/>
                </a:lnTo>
                <a:lnTo>
                  <a:pt x="107" y="51"/>
                </a:lnTo>
                <a:lnTo>
                  <a:pt x="106" y="51"/>
                </a:lnTo>
                <a:lnTo>
                  <a:pt x="103" y="52"/>
                </a:lnTo>
                <a:lnTo>
                  <a:pt x="100" y="52"/>
                </a:lnTo>
                <a:lnTo>
                  <a:pt x="97" y="54"/>
                </a:lnTo>
                <a:lnTo>
                  <a:pt x="94" y="54"/>
                </a:lnTo>
                <a:lnTo>
                  <a:pt x="91" y="54"/>
                </a:lnTo>
                <a:lnTo>
                  <a:pt x="88" y="55"/>
                </a:lnTo>
                <a:lnTo>
                  <a:pt x="85" y="55"/>
                </a:lnTo>
                <a:lnTo>
                  <a:pt x="83" y="55"/>
                </a:lnTo>
                <a:lnTo>
                  <a:pt x="79" y="55"/>
                </a:lnTo>
                <a:lnTo>
                  <a:pt x="76" y="56"/>
                </a:lnTo>
                <a:lnTo>
                  <a:pt x="73" y="56"/>
                </a:lnTo>
                <a:lnTo>
                  <a:pt x="70" y="56"/>
                </a:lnTo>
                <a:lnTo>
                  <a:pt x="66" y="56"/>
                </a:lnTo>
                <a:lnTo>
                  <a:pt x="63" y="56"/>
                </a:lnTo>
                <a:lnTo>
                  <a:pt x="60" y="56"/>
                </a:lnTo>
                <a:lnTo>
                  <a:pt x="56" y="56"/>
                </a:lnTo>
                <a:lnTo>
                  <a:pt x="53" y="56"/>
                </a:lnTo>
                <a:lnTo>
                  <a:pt x="50" y="56"/>
                </a:lnTo>
                <a:lnTo>
                  <a:pt x="47" y="56"/>
                </a:lnTo>
                <a:lnTo>
                  <a:pt x="44" y="56"/>
                </a:lnTo>
                <a:lnTo>
                  <a:pt x="39" y="55"/>
                </a:lnTo>
                <a:lnTo>
                  <a:pt x="36" y="55"/>
                </a:lnTo>
                <a:lnTo>
                  <a:pt x="33" y="55"/>
                </a:lnTo>
                <a:lnTo>
                  <a:pt x="30" y="54"/>
                </a:lnTo>
                <a:lnTo>
                  <a:pt x="26" y="54"/>
                </a:lnTo>
                <a:lnTo>
                  <a:pt x="23" y="54"/>
                </a:lnTo>
                <a:lnTo>
                  <a:pt x="20" y="52"/>
                </a:lnTo>
                <a:lnTo>
                  <a:pt x="17" y="52"/>
                </a:lnTo>
                <a:lnTo>
                  <a:pt x="0" y="28"/>
                </a:lnTo>
                <a:close/>
              </a:path>
            </a:pathLst>
          </a:custGeom>
          <a:solidFill>
            <a:srgbClr val="2E332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263" name="Freeform 23"/>
          <p:cNvSpPr>
            <a:spLocks/>
          </p:cNvSpPr>
          <p:nvPr/>
        </p:nvSpPr>
        <p:spPr bwMode="auto">
          <a:xfrm rot="799844">
            <a:off x="3729038" y="3505200"/>
            <a:ext cx="900112" cy="287338"/>
          </a:xfrm>
          <a:custGeom>
            <a:avLst/>
            <a:gdLst>
              <a:gd name="T0" fmla="*/ 28485 w 316"/>
              <a:gd name="T1" fmla="*/ 186770 h 100"/>
              <a:gd name="T2" fmla="*/ 854537 w 316"/>
              <a:gd name="T3" fmla="*/ 0 h 100"/>
              <a:gd name="T4" fmla="*/ 900112 w 316"/>
              <a:gd name="T5" fmla="*/ 71835 h 100"/>
              <a:gd name="T6" fmla="*/ 51272 w 316"/>
              <a:gd name="T7" fmla="*/ 287338 h 100"/>
              <a:gd name="T8" fmla="*/ 48424 w 316"/>
              <a:gd name="T9" fmla="*/ 287338 h 100"/>
              <a:gd name="T10" fmla="*/ 42727 w 316"/>
              <a:gd name="T11" fmla="*/ 287338 h 100"/>
              <a:gd name="T12" fmla="*/ 28485 w 316"/>
              <a:gd name="T13" fmla="*/ 284465 h 100"/>
              <a:gd name="T14" fmla="*/ 25636 w 316"/>
              <a:gd name="T15" fmla="*/ 278718 h 100"/>
              <a:gd name="T16" fmla="*/ 11394 w 316"/>
              <a:gd name="T17" fmla="*/ 270098 h 100"/>
              <a:gd name="T18" fmla="*/ 8545 w 316"/>
              <a:gd name="T19" fmla="*/ 258604 h 100"/>
              <a:gd name="T20" fmla="*/ 2848 w 316"/>
              <a:gd name="T21" fmla="*/ 249984 h 100"/>
              <a:gd name="T22" fmla="*/ 2848 w 316"/>
              <a:gd name="T23" fmla="*/ 244237 h 100"/>
              <a:gd name="T24" fmla="*/ 0 w 316"/>
              <a:gd name="T25" fmla="*/ 229870 h 100"/>
              <a:gd name="T26" fmla="*/ 2848 w 316"/>
              <a:gd name="T27" fmla="*/ 224124 h 100"/>
              <a:gd name="T28" fmla="*/ 28485 w 316"/>
              <a:gd name="T29" fmla="*/ 186770 h 100"/>
              <a:gd name="T30" fmla="*/ 28485 w 316"/>
              <a:gd name="T31" fmla="*/ 186770 h 1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6" h="100">
                <a:moveTo>
                  <a:pt x="10" y="65"/>
                </a:moveTo>
                <a:lnTo>
                  <a:pt x="300" y="0"/>
                </a:lnTo>
                <a:lnTo>
                  <a:pt x="316" y="25"/>
                </a:lnTo>
                <a:lnTo>
                  <a:pt x="18" y="100"/>
                </a:lnTo>
                <a:lnTo>
                  <a:pt x="17" y="100"/>
                </a:lnTo>
                <a:lnTo>
                  <a:pt x="15" y="100"/>
                </a:lnTo>
                <a:lnTo>
                  <a:pt x="10" y="99"/>
                </a:lnTo>
                <a:lnTo>
                  <a:pt x="9" y="97"/>
                </a:lnTo>
                <a:lnTo>
                  <a:pt x="4" y="94"/>
                </a:lnTo>
                <a:lnTo>
                  <a:pt x="3" y="90"/>
                </a:lnTo>
                <a:lnTo>
                  <a:pt x="1" y="87"/>
                </a:lnTo>
                <a:lnTo>
                  <a:pt x="1" y="85"/>
                </a:lnTo>
                <a:lnTo>
                  <a:pt x="0" y="80"/>
                </a:lnTo>
                <a:lnTo>
                  <a:pt x="1" y="78"/>
                </a:lnTo>
                <a:lnTo>
                  <a:pt x="10" y="6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264" name="Freeform 24"/>
          <p:cNvSpPr>
            <a:spLocks/>
          </p:cNvSpPr>
          <p:nvPr/>
        </p:nvSpPr>
        <p:spPr bwMode="auto">
          <a:xfrm rot="781945">
            <a:off x="3773489" y="3600450"/>
            <a:ext cx="814387" cy="209550"/>
          </a:xfrm>
          <a:custGeom>
            <a:avLst/>
            <a:gdLst>
              <a:gd name="T0" fmla="*/ 59798 w 286"/>
              <a:gd name="T1" fmla="*/ 169362 h 73"/>
              <a:gd name="T2" fmla="*/ 811539 w 286"/>
              <a:gd name="T3" fmla="*/ 0 h 73"/>
              <a:gd name="T4" fmla="*/ 814387 w 286"/>
              <a:gd name="T5" fmla="*/ 51670 h 73"/>
              <a:gd name="T6" fmla="*/ 85425 w 286"/>
              <a:gd name="T7" fmla="*/ 209550 h 73"/>
              <a:gd name="T8" fmla="*/ 0 w 286"/>
              <a:gd name="T9" fmla="*/ 175103 h 73"/>
              <a:gd name="T10" fmla="*/ 59798 w 286"/>
              <a:gd name="T11" fmla="*/ 169362 h 73"/>
              <a:gd name="T12" fmla="*/ 59798 w 286"/>
              <a:gd name="T13" fmla="*/ 169362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6" h="73">
                <a:moveTo>
                  <a:pt x="21" y="59"/>
                </a:moveTo>
                <a:lnTo>
                  <a:pt x="285" y="0"/>
                </a:lnTo>
                <a:lnTo>
                  <a:pt x="286" y="18"/>
                </a:lnTo>
                <a:lnTo>
                  <a:pt x="30" y="73"/>
                </a:lnTo>
                <a:lnTo>
                  <a:pt x="0" y="61"/>
                </a:lnTo>
                <a:lnTo>
                  <a:pt x="21" y="59"/>
                </a:lnTo>
                <a:close/>
              </a:path>
            </a:pathLst>
          </a:custGeom>
          <a:solidFill>
            <a:srgbClr val="525C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265" name="Freeform 25"/>
          <p:cNvSpPr>
            <a:spLocks/>
          </p:cNvSpPr>
          <p:nvPr/>
        </p:nvSpPr>
        <p:spPr bwMode="auto">
          <a:xfrm rot="579604">
            <a:off x="2797175" y="3643314"/>
            <a:ext cx="236538" cy="90487"/>
          </a:xfrm>
          <a:custGeom>
            <a:avLst/>
            <a:gdLst>
              <a:gd name="T0" fmla="*/ 25649 w 83"/>
              <a:gd name="T1" fmla="*/ 14595 h 31"/>
              <a:gd name="T2" fmla="*/ 205190 w 83"/>
              <a:gd name="T3" fmla="*/ 0 h 31"/>
              <a:gd name="T4" fmla="*/ 236538 w 83"/>
              <a:gd name="T5" fmla="*/ 49622 h 31"/>
              <a:gd name="T6" fmla="*/ 34198 w 83"/>
              <a:gd name="T7" fmla="*/ 90487 h 31"/>
              <a:gd name="T8" fmla="*/ 14249 w 83"/>
              <a:gd name="T9" fmla="*/ 37946 h 31"/>
              <a:gd name="T10" fmla="*/ 0 w 83"/>
              <a:gd name="T11" fmla="*/ 14595 h 31"/>
              <a:gd name="T12" fmla="*/ 25649 w 83"/>
              <a:gd name="T13" fmla="*/ 14595 h 31"/>
              <a:gd name="T14" fmla="*/ 25649 w 83"/>
              <a:gd name="T15" fmla="*/ 14595 h 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3" h="31">
                <a:moveTo>
                  <a:pt x="9" y="5"/>
                </a:moveTo>
                <a:lnTo>
                  <a:pt x="72" y="0"/>
                </a:lnTo>
                <a:lnTo>
                  <a:pt x="83" y="17"/>
                </a:lnTo>
                <a:lnTo>
                  <a:pt x="12" y="31"/>
                </a:lnTo>
                <a:lnTo>
                  <a:pt x="5" y="13"/>
                </a:lnTo>
                <a:lnTo>
                  <a:pt x="0" y="5"/>
                </a:lnTo>
                <a:lnTo>
                  <a:pt x="9" y="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266" name="Freeform 26"/>
          <p:cNvSpPr>
            <a:spLocks/>
          </p:cNvSpPr>
          <p:nvPr/>
        </p:nvSpPr>
        <p:spPr bwMode="auto">
          <a:xfrm rot="508601">
            <a:off x="2747964" y="3627439"/>
            <a:ext cx="231775" cy="92075"/>
          </a:xfrm>
          <a:custGeom>
            <a:avLst/>
            <a:gdLst>
              <a:gd name="T0" fmla="*/ 22891 w 81"/>
              <a:gd name="T1" fmla="*/ 17264 h 32"/>
              <a:gd name="T2" fmla="*/ 203161 w 81"/>
              <a:gd name="T3" fmla="*/ 0 h 32"/>
              <a:gd name="T4" fmla="*/ 231775 w 81"/>
              <a:gd name="T5" fmla="*/ 46038 h 32"/>
              <a:gd name="T6" fmla="*/ 34337 w 81"/>
              <a:gd name="T7" fmla="*/ 92075 h 32"/>
              <a:gd name="T8" fmla="*/ 14307 w 81"/>
              <a:gd name="T9" fmla="*/ 34528 h 32"/>
              <a:gd name="T10" fmla="*/ 0 w 81"/>
              <a:gd name="T11" fmla="*/ 14387 h 32"/>
              <a:gd name="T12" fmla="*/ 22891 w 81"/>
              <a:gd name="T13" fmla="*/ 17264 h 32"/>
              <a:gd name="T14" fmla="*/ 22891 w 81"/>
              <a:gd name="T15" fmla="*/ 17264 h 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1" h="32">
                <a:moveTo>
                  <a:pt x="8" y="6"/>
                </a:moveTo>
                <a:lnTo>
                  <a:pt x="71" y="0"/>
                </a:lnTo>
                <a:lnTo>
                  <a:pt x="81" y="16"/>
                </a:lnTo>
                <a:lnTo>
                  <a:pt x="12" y="32"/>
                </a:lnTo>
                <a:lnTo>
                  <a:pt x="5" y="12"/>
                </a:lnTo>
                <a:lnTo>
                  <a:pt x="0" y="5"/>
                </a:lnTo>
                <a:lnTo>
                  <a:pt x="8" y="6"/>
                </a:lnTo>
                <a:close/>
              </a:path>
            </a:pathLst>
          </a:custGeom>
          <a:solidFill>
            <a:srgbClr val="525C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267" name="Freeform 27"/>
          <p:cNvSpPr>
            <a:spLocks/>
          </p:cNvSpPr>
          <p:nvPr/>
        </p:nvSpPr>
        <p:spPr bwMode="auto">
          <a:xfrm rot="619786">
            <a:off x="2720975" y="3503613"/>
            <a:ext cx="128588" cy="323850"/>
          </a:xfrm>
          <a:custGeom>
            <a:avLst/>
            <a:gdLst>
              <a:gd name="T0" fmla="*/ 50317 w 46"/>
              <a:gd name="T1" fmla="*/ 20062 h 113"/>
              <a:gd name="T2" fmla="*/ 50317 w 46"/>
              <a:gd name="T3" fmla="*/ 28659 h 113"/>
              <a:gd name="T4" fmla="*/ 53112 w 46"/>
              <a:gd name="T5" fmla="*/ 40123 h 113"/>
              <a:gd name="T6" fmla="*/ 53112 w 46"/>
              <a:gd name="T7" fmla="*/ 57319 h 113"/>
              <a:gd name="T8" fmla="*/ 58703 w 46"/>
              <a:gd name="T9" fmla="*/ 71648 h 113"/>
              <a:gd name="T10" fmla="*/ 61499 w 46"/>
              <a:gd name="T11" fmla="*/ 91710 h 113"/>
              <a:gd name="T12" fmla="*/ 67089 w 46"/>
              <a:gd name="T13" fmla="*/ 117503 h 113"/>
              <a:gd name="T14" fmla="*/ 69885 w 46"/>
              <a:gd name="T15" fmla="*/ 137565 h 113"/>
              <a:gd name="T16" fmla="*/ 75476 w 46"/>
              <a:gd name="T17" fmla="*/ 160492 h 113"/>
              <a:gd name="T18" fmla="*/ 83862 w 46"/>
              <a:gd name="T19" fmla="*/ 186285 h 113"/>
              <a:gd name="T20" fmla="*/ 86657 w 46"/>
              <a:gd name="T21" fmla="*/ 214945 h 113"/>
              <a:gd name="T22" fmla="*/ 95043 w 46"/>
              <a:gd name="T23" fmla="*/ 237872 h 113"/>
              <a:gd name="T24" fmla="*/ 103429 w 46"/>
              <a:gd name="T25" fmla="*/ 263665 h 113"/>
              <a:gd name="T26" fmla="*/ 111816 w 46"/>
              <a:gd name="T27" fmla="*/ 286593 h 113"/>
              <a:gd name="T28" fmla="*/ 125793 w 46"/>
              <a:gd name="T29" fmla="*/ 312386 h 113"/>
              <a:gd name="T30" fmla="*/ 86657 w 46"/>
              <a:gd name="T31" fmla="*/ 323850 h 113"/>
              <a:gd name="T32" fmla="*/ 83862 w 46"/>
              <a:gd name="T33" fmla="*/ 315252 h 113"/>
              <a:gd name="T34" fmla="*/ 75476 w 46"/>
              <a:gd name="T35" fmla="*/ 303788 h 113"/>
              <a:gd name="T36" fmla="*/ 61499 w 46"/>
              <a:gd name="T37" fmla="*/ 277995 h 113"/>
              <a:gd name="T38" fmla="*/ 53112 w 46"/>
              <a:gd name="T39" fmla="*/ 263665 h 113"/>
              <a:gd name="T40" fmla="*/ 50317 w 46"/>
              <a:gd name="T41" fmla="*/ 246470 h 113"/>
              <a:gd name="T42" fmla="*/ 41931 w 46"/>
              <a:gd name="T43" fmla="*/ 226408 h 113"/>
              <a:gd name="T44" fmla="*/ 33545 w 46"/>
              <a:gd name="T45" fmla="*/ 206347 h 113"/>
              <a:gd name="T46" fmla="*/ 25159 w 46"/>
              <a:gd name="T47" fmla="*/ 183419 h 113"/>
              <a:gd name="T48" fmla="*/ 19568 w 46"/>
              <a:gd name="T49" fmla="*/ 154760 h 113"/>
              <a:gd name="T50" fmla="*/ 16772 w 46"/>
              <a:gd name="T51" fmla="*/ 137565 h 113"/>
              <a:gd name="T52" fmla="*/ 11182 w 46"/>
              <a:gd name="T53" fmla="*/ 126101 h 113"/>
              <a:gd name="T54" fmla="*/ 8386 w 46"/>
              <a:gd name="T55" fmla="*/ 108905 h 113"/>
              <a:gd name="T56" fmla="*/ 8386 w 46"/>
              <a:gd name="T57" fmla="*/ 91710 h 113"/>
              <a:gd name="T58" fmla="*/ 2795 w 46"/>
              <a:gd name="T59" fmla="*/ 77380 h 113"/>
              <a:gd name="T60" fmla="*/ 2795 w 46"/>
              <a:gd name="T61" fmla="*/ 60185 h 113"/>
              <a:gd name="T62" fmla="*/ 0 w 46"/>
              <a:gd name="T63" fmla="*/ 42989 h 113"/>
              <a:gd name="T64" fmla="*/ 0 w 46"/>
              <a:gd name="T65" fmla="*/ 22927 h 113"/>
              <a:gd name="T66" fmla="*/ 50317 w 46"/>
              <a:gd name="T67" fmla="*/ 17196 h 11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6" h="113">
                <a:moveTo>
                  <a:pt x="18" y="6"/>
                </a:moveTo>
                <a:lnTo>
                  <a:pt x="18" y="7"/>
                </a:lnTo>
                <a:lnTo>
                  <a:pt x="18" y="8"/>
                </a:lnTo>
                <a:lnTo>
                  <a:pt x="18" y="10"/>
                </a:lnTo>
                <a:lnTo>
                  <a:pt x="19" y="13"/>
                </a:lnTo>
                <a:lnTo>
                  <a:pt x="19" y="14"/>
                </a:lnTo>
                <a:lnTo>
                  <a:pt x="19" y="17"/>
                </a:lnTo>
                <a:lnTo>
                  <a:pt x="19" y="20"/>
                </a:lnTo>
                <a:lnTo>
                  <a:pt x="21" y="23"/>
                </a:lnTo>
                <a:lnTo>
                  <a:pt x="21" y="25"/>
                </a:lnTo>
                <a:lnTo>
                  <a:pt x="21" y="30"/>
                </a:lnTo>
                <a:lnTo>
                  <a:pt x="22" y="32"/>
                </a:lnTo>
                <a:lnTo>
                  <a:pt x="22" y="37"/>
                </a:lnTo>
                <a:lnTo>
                  <a:pt x="24" y="41"/>
                </a:lnTo>
                <a:lnTo>
                  <a:pt x="25" y="45"/>
                </a:lnTo>
                <a:lnTo>
                  <a:pt x="25" y="48"/>
                </a:lnTo>
                <a:lnTo>
                  <a:pt x="27" y="52"/>
                </a:lnTo>
                <a:lnTo>
                  <a:pt x="27" y="56"/>
                </a:lnTo>
                <a:lnTo>
                  <a:pt x="28" y="61"/>
                </a:lnTo>
                <a:lnTo>
                  <a:pt x="30" y="65"/>
                </a:lnTo>
                <a:lnTo>
                  <a:pt x="30" y="71"/>
                </a:lnTo>
                <a:lnTo>
                  <a:pt x="31" y="75"/>
                </a:lnTo>
                <a:lnTo>
                  <a:pt x="33" y="79"/>
                </a:lnTo>
                <a:lnTo>
                  <a:pt x="34" y="83"/>
                </a:lnTo>
                <a:lnTo>
                  <a:pt x="36" y="88"/>
                </a:lnTo>
                <a:lnTo>
                  <a:pt x="37" y="92"/>
                </a:lnTo>
                <a:lnTo>
                  <a:pt x="39" y="96"/>
                </a:lnTo>
                <a:lnTo>
                  <a:pt x="40" y="100"/>
                </a:lnTo>
                <a:lnTo>
                  <a:pt x="42" y="105"/>
                </a:lnTo>
                <a:lnTo>
                  <a:pt x="45" y="109"/>
                </a:lnTo>
                <a:lnTo>
                  <a:pt x="46" y="113"/>
                </a:lnTo>
                <a:lnTo>
                  <a:pt x="31" y="113"/>
                </a:lnTo>
                <a:lnTo>
                  <a:pt x="31" y="112"/>
                </a:lnTo>
                <a:lnTo>
                  <a:pt x="30" y="110"/>
                </a:lnTo>
                <a:lnTo>
                  <a:pt x="28" y="109"/>
                </a:lnTo>
                <a:lnTo>
                  <a:pt x="27" y="106"/>
                </a:lnTo>
                <a:lnTo>
                  <a:pt x="25" y="102"/>
                </a:lnTo>
                <a:lnTo>
                  <a:pt x="22" y="97"/>
                </a:lnTo>
                <a:lnTo>
                  <a:pt x="21" y="95"/>
                </a:lnTo>
                <a:lnTo>
                  <a:pt x="19" y="92"/>
                </a:lnTo>
                <a:lnTo>
                  <a:pt x="18" y="89"/>
                </a:lnTo>
                <a:lnTo>
                  <a:pt x="18" y="86"/>
                </a:lnTo>
                <a:lnTo>
                  <a:pt x="16" y="83"/>
                </a:lnTo>
                <a:lnTo>
                  <a:pt x="15" y="79"/>
                </a:lnTo>
                <a:lnTo>
                  <a:pt x="13" y="75"/>
                </a:lnTo>
                <a:lnTo>
                  <a:pt x="12" y="72"/>
                </a:lnTo>
                <a:lnTo>
                  <a:pt x="10" y="68"/>
                </a:lnTo>
                <a:lnTo>
                  <a:pt x="9" y="64"/>
                </a:lnTo>
                <a:lnTo>
                  <a:pt x="7" y="59"/>
                </a:lnTo>
                <a:lnTo>
                  <a:pt x="7" y="54"/>
                </a:lnTo>
                <a:lnTo>
                  <a:pt x="6" y="51"/>
                </a:lnTo>
                <a:lnTo>
                  <a:pt x="6" y="48"/>
                </a:lnTo>
                <a:lnTo>
                  <a:pt x="4" y="47"/>
                </a:lnTo>
                <a:lnTo>
                  <a:pt x="4" y="44"/>
                </a:lnTo>
                <a:lnTo>
                  <a:pt x="4" y="41"/>
                </a:lnTo>
                <a:lnTo>
                  <a:pt x="3" y="38"/>
                </a:lnTo>
                <a:lnTo>
                  <a:pt x="3" y="35"/>
                </a:lnTo>
                <a:lnTo>
                  <a:pt x="3" y="32"/>
                </a:lnTo>
                <a:lnTo>
                  <a:pt x="1" y="30"/>
                </a:lnTo>
                <a:lnTo>
                  <a:pt x="1" y="27"/>
                </a:lnTo>
                <a:lnTo>
                  <a:pt x="1" y="24"/>
                </a:lnTo>
                <a:lnTo>
                  <a:pt x="1" y="21"/>
                </a:lnTo>
                <a:lnTo>
                  <a:pt x="0" y="18"/>
                </a:lnTo>
                <a:lnTo>
                  <a:pt x="0" y="15"/>
                </a:lnTo>
                <a:lnTo>
                  <a:pt x="0" y="11"/>
                </a:lnTo>
                <a:lnTo>
                  <a:pt x="0" y="8"/>
                </a:lnTo>
                <a:lnTo>
                  <a:pt x="18" y="0"/>
                </a:lnTo>
                <a:lnTo>
                  <a:pt x="18" y="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268" name="Freeform 28"/>
          <p:cNvSpPr>
            <a:spLocks/>
          </p:cNvSpPr>
          <p:nvPr/>
        </p:nvSpPr>
        <p:spPr bwMode="auto">
          <a:xfrm rot="683948">
            <a:off x="2986089" y="3597275"/>
            <a:ext cx="669925" cy="331788"/>
          </a:xfrm>
          <a:custGeom>
            <a:avLst/>
            <a:gdLst>
              <a:gd name="T0" fmla="*/ 0 w 235"/>
              <a:gd name="T1" fmla="*/ 165894 h 116"/>
              <a:gd name="T2" fmla="*/ 17104 w 235"/>
              <a:gd name="T3" fmla="*/ 168754 h 116"/>
              <a:gd name="T4" fmla="*/ 34209 w 235"/>
              <a:gd name="T5" fmla="*/ 177335 h 116"/>
              <a:gd name="T6" fmla="*/ 54164 w 235"/>
              <a:gd name="T7" fmla="*/ 185916 h 116"/>
              <a:gd name="T8" fmla="*/ 76970 w 235"/>
              <a:gd name="T9" fmla="*/ 188776 h 116"/>
              <a:gd name="T10" fmla="*/ 102627 w 235"/>
              <a:gd name="T11" fmla="*/ 194496 h 116"/>
              <a:gd name="T12" fmla="*/ 128284 w 235"/>
              <a:gd name="T13" fmla="*/ 200217 h 116"/>
              <a:gd name="T14" fmla="*/ 153940 w 235"/>
              <a:gd name="T15" fmla="*/ 200217 h 116"/>
              <a:gd name="T16" fmla="*/ 171045 w 235"/>
              <a:gd name="T17" fmla="*/ 200217 h 116"/>
              <a:gd name="T18" fmla="*/ 188149 w 235"/>
              <a:gd name="T19" fmla="*/ 200217 h 116"/>
              <a:gd name="T20" fmla="*/ 205254 w 235"/>
              <a:gd name="T21" fmla="*/ 200217 h 116"/>
              <a:gd name="T22" fmla="*/ 222358 w 235"/>
              <a:gd name="T23" fmla="*/ 200217 h 116"/>
              <a:gd name="T24" fmla="*/ 245164 w 235"/>
              <a:gd name="T25" fmla="*/ 200217 h 116"/>
              <a:gd name="T26" fmla="*/ 265119 w 235"/>
              <a:gd name="T27" fmla="*/ 197357 h 116"/>
              <a:gd name="T28" fmla="*/ 287925 w 235"/>
              <a:gd name="T29" fmla="*/ 194496 h 116"/>
              <a:gd name="T30" fmla="*/ 307880 w 235"/>
              <a:gd name="T31" fmla="*/ 194496 h 116"/>
              <a:gd name="T32" fmla="*/ 330686 w 235"/>
              <a:gd name="T33" fmla="*/ 188776 h 116"/>
              <a:gd name="T34" fmla="*/ 356343 w 235"/>
              <a:gd name="T35" fmla="*/ 180195 h 116"/>
              <a:gd name="T36" fmla="*/ 376298 w 235"/>
              <a:gd name="T37" fmla="*/ 177335 h 116"/>
              <a:gd name="T38" fmla="*/ 401955 w 235"/>
              <a:gd name="T39" fmla="*/ 168754 h 116"/>
              <a:gd name="T40" fmla="*/ 430462 w 235"/>
              <a:gd name="T41" fmla="*/ 165894 h 116"/>
              <a:gd name="T42" fmla="*/ 441865 w 235"/>
              <a:gd name="T43" fmla="*/ 157313 h 116"/>
              <a:gd name="T44" fmla="*/ 458970 w 235"/>
              <a:gd name="T45" fmla="*/ 154453 h 116"/>
              <a:gd name="T46" fmla="*/ 481776 w 235"/>
              <a:gd name="T47" fmla="*/ 140152 h 116"/>
              <a:gd name="T48" fmla="*/ 501731 w 235"/>
              <a:gd name="T49" fmla="*/ 128711 h 116"/>
              <a:gd name="T50" fmla="*/ 518836 w 235"/>
              <a:gd name="T51" fmla="*/ 120130 h 116"/>
              <a:gd name="T52" fmla="*/ 535940 w 235"/>
              <a:gd name="T53" fmla="*/ 108689 h 116"/>
              <a:gd name="T54" fmla="*/ 553044 w 235"/>
              <a:gd name="T55" fmla="*/ 97248 h 116"/>
              <a:gd name="T56" fmla="*/ 570149 w 235"/>
              <a:gd name="T57" fmla="*/ 85807 h 116"/>
              <a:gd name="T58" fmla="*/ 587253 w 235"/>
              <a:gd name="T59" fmla="*/ 71506 h 116"/>
              <a:gd name="T60" fmla="*/ 601507 w 235"/>
              <a:gd name="T61" fmla="*/ 57205 h 116"/>
              <a:gd name="T62" fmla="*/ 618612 w 235"/>
              <a:gd name="T63" fmla="*/ 40043 h 116"/>
              <a:gd name="T64" fmla="*/ 630015 w 235"/>
              <a:gd name="T65" fmla="*/ 22882 h 116"/>
              <a:gd name="T66" fmla="*/ 638567 w 235"/>
              <a:gd name="T67" fmla="*/ 8581 h 116"/>
              <a:gd name="T68" fmla="*/ 669925 w 235"/>
              <a:gd name="T69" fmla="*/ 174475 h 116"/>
              <a:gd name="T70" fmla="*/ 655671 w 235"/>
              <a:gd name="T71" fmla="*/ 180195 h 116"/>
              <a:gd name="T72" fmla="*/ 638567 w 235"/>
              <a:gd name="T73" fmla="*/ 194496 h 116"/>
              <a:gd name="T74" fmla="*/ 621462 w 235"/>
              <a:gd name="T75" fmla="*/ 205937 h 116"/>
              <a:gd name="T76" fmla="*/ 592955 w 235"/>
              <a:gd name="T77" fmla="*/ 223099 h 116"/>
              <a:gd name="T78" fmla="*/ 578701 w 235"/>
              <a:gd name="T79" fmla="*/ 228819 h 116"/>
              <a:gd name="T80" fmla="*/ 561597 w 235"/>
              <a:gd name="T81" fmla="*/ 237400 h 116"/>
              <a:gd name="T82" fmla="*/ 544492 w 235"/>
              <a:gd name="T83" fmla="*/ 245981 h 116"/>
              <a:gd name="T84" fmla="*/ 527388 w 235"/>
              <a:gd name="T85" fmla="*/ 257422 h 116"/>
              <a:gd name="T86" fmla="*/ 507433 w 235"/>
              <a:gd name="T87" fmla="*/ 263142 h 116"/>
              <a:gd name="T88" fmla="*/ 490328 w 235"/>
              <a:gd name="T89" fmla="*/ 274583 h 116"/>
              <a:gd name="T90" fmla="*/ 467522 w 235"/>
              <a:gd name="T91" fmla="*/ 283164 h 116"/>
              <a:gd name="T92" fmla="*/ 441865 w 235"/>
              <a:gd name="T93" fmla="*/ 291745 h 116"/>
              <a:gd name="T94" fmla="*/ 419059 w 235"/>
              <a:gd name="T95" fmla="*/ 294605 h 116"/>
              <a:gd name="T96" fmla="*/ 399104 w 235"/>
              <a:gd name="T97" fmla="*/ 303186 h 116"/>
              <a:gd name="T98" fmla="*/ 373448 w 235"/>
              <a:gd name="T99" fmla="*/ 311766 h 116"/>
              <a:gd name="T100" fmla="*/ 347791 w 235"/>
              <a:gd name="T101" fmla="*/ 314627 h 116"/>
              <a:gd name="T102" fmla="*/ 322134 w 235"/>
              <a:gd name="T103" fmla="*/ 323207 h 116"/>
              <a:gd name="T104" fmla="*/ 296477 w 235"/>
              <a:gd name="T105" fmla="*/ 326068 h 116"/>
              <a:gd name="T106" fmla="*/ 265119 w 235"/>
              <a:gd name="T107" fmla="*/ 326068 h 116"/>
              <a:gd name="T108" fmla="*/ 236612 w 235"/>
              <a:gd name="T109" fmla="*/ 331788 h 116"/>
              <a:gd name="T110" fmla="*/ 210955 w 235"/>
              <a:gd name="T111" fmla="*/ 331788 h 116"/>
              <a:gd name="T112" fmla="*/ 179597 w 235"/>
              <a:gd name="T113" fmla="*/ 331788 h 116"/>
              <a:gd name="T114" fmla="*/ 151089 w 235"/>
              <a:gd name="T115" fmla="*/ 326068 h 116"/>
              <a:gd name="T116" fmla="*/ 119731 w 235"/>
              <a:gd name="T117" fmla="*/ 326068 h 116"/>
              <a:gd name="T118" fmla="*/ 91224 w 235"/>
              <a:gd name="T119" fmla="*/ 323207 h 116"/>
              <a:gd name="T120" fmla="*/ 59866 w 235"/>
              <a:gd name="T121" fmla="*/ 314627 h 116"/>
              <a:gd name="T122" fmla="*/ 0 w 235"/>
              <a:gd name="T123" fmla="*/ 165894 h 11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5" h="116">
                <a:moveTo>
                  <a:pt x="0" y="58"/>
                </a:moveTo>
                <a:lnTo>
                  <a:pt x="0" y="58"/>
                </a:lnTo>
                <a:lnTo>
                  <a:pt x="3" y="59"/>
                </a:lnTo>
                <a:lnTo>
                  <a:pt x="6" y="59"/>
                </a:lnTo>
                <a:lnTo>
                  <a:pt x="10" y="62"/>
                </a:lnTo>
                <a:lnTo>
                  <a:pt x="12" y="62"/>
                </a:lnTo>
                <a:lnTo>
                  <a:pt x="16" y="63"/>
                </a:lnTo>
                <a:lnTo>
                  <a:pt x="19" y="65"/>
                </a:lnTo>
                <a:lnTo>
                  <a:pt x="22" y="65"/>
                </a:lnTo>
                <a:lnTo>
                  <a:pt x="27" y="66"/>
                </a:lnTo>
                <a:lnTo>
                  <a:pt x="32" y="68"/>
                </a:lnTo>
                <a:lnTo>
                  <a:pt x="36" y="68"/>
                </a:lnTo>
                <a:lnTo>
                  <a:pt x="41" y="69"/>
                </a:lnTo>
                <a:lnTo>
                  <a:pt x="45" y="70"/>
                </a:lnTo>
                <a:lnTo>
                  <a:pt x="51" y="70"/>
                </a:lnTo>
                <a:lnTo>
                  <a:pt x="54" y="70"/>
                </a:lnTo>
                <a:lnTo>
                  <a:pt x="57" y="70"/>
                </a:lnTo>
                <a:lnTo>
                  <a:pt x="60" y="70"/>
                </a:lnTo>
                <a:lnTo>
                  <a:pt x="63" y="70"/>
                </a:lnTo>
                <a:lnTo>
                  <a:pt x="66" y="70"/>
                </a:lnTo>
                <a:lnTo>
                  <a:pt x="69" y="70"/>
                </a:lnTo>
                <a:lnTo>
                  <a:pt x="72" y="70"/>
                </a:lnTo>
                <a:lnTo>
                  <a:pt x="75" y="70"/>
                </a:lnTo>
                <a:lnTo>
                  <a:pt x="78" y="70"/>
                </a:lnTo>
                <a:lnTo>
                  <a:pt x="83" y="70"/>
                </a:lnTo>
                <a:lnTo>
                  <a:pt x="86" y="70"/>
                </a:lnTo>
                <a:lnTo>
                  <a:pt x="90" y="70"/>
                </a:lnTo>
                <a:lnTo>
                  <a:pt x="93" y="69"/>
                </a:lnTo>
                <a:lnTo>
                  <a:pt x="96" y="69"/>
                </a:lnTo>
                <a:lnTo>
                  <a:pt x="101" y="68"/>
                </a:lnTo>
                <a:lnTo>
                  <a:pt x="104" y="68"/>
                </a:lnTo>
                <a:lnTo>
                  <a:pt x="108" y="68"/>
                </a:lnTo>
                <a:lnTo>
                  <a:pt x="111" y="66"/>
                </a:lnTo>
                <a:lnTo>
                  <a:pt x="116" y="66"/>
                </a:lnTo>
                <a:lnTo>
                  <a:pt x="120" y="65"/>
                </a:lnTo>
                <a:lnTo>
                  <a:pt x="125" y="63"/>
                </a:lnTo>
                <a:lnTo>
                  <a:pt x="129" y="63"/>
                </a:lnTo>
                <a:lnTo>
                  <a:pt x="132" y="62"/>
                </a:lnTo>
                <a:lnTo>
                  <a:pt x="137" y="61"/>
                </a:lnTo>
                <a:lnTo>
                  <a:pt x="141" y="59"/>
                </a:lnTo>
                <a:lnTo>
                  <a:pt x="146" y="59"/>
                </a:lnTo>
                <a:lnTo>
                  <a:pt x="151" y="58"/>
                </a:lnTo>
                <a:lnTo>
                  <a:pt x="155" y="56"/>
                </a:lnTo>
                <a:lnTo>
                  <a:pt x="155" y="55"/>
                </a:lnTo>
                <a:lnTo>
                  <a:pt x="158" y="55"/>
                </a:lnTo>
                <a:lnTo>
                  <a:pt x="161" y="54"/>
                </a:lnTo>
                <a:lnTo>
                  <a:pt x="164" y="52"/>
                </a:lnTo>
                <a:lnTo>
                  <a:pt x="169" y="49"/>
                </a:lnTo>
                <a:lnTo>
                  <a:pt x="173" y="46"/>
                </a:lnTo>
                <a:lnTo>
                  <a:pt x="176" y="45"/>
                </a:lnTo>
                <a:lnTo>
                  <a:pt x="179" y="44"/>
                </a:lnTo>
                <a:lnTo>
                  <a:pt x="182" y="42"/>
                </a:lnTo>
                <a:lnTo>
                  <a:pt x="185" y="41"/>
                </a:lnTo>
                <a:lnTo>
                  <a:pt x="188" y="38"/>
                </a:lnTo>
                <a:lnTo>
                  <a:pt x="191" y="37"/>
                </a:lnTo>
                <a:lnTo>
                  <a:pt x="194" y="34"/>
                </a:lnTo>
                <a:lnTo>
                  <a:pt x="197" y="32"/>
                </a:lnTo>
                <a:lnTo>
                  <a:pt x="200" y="30"/>
                </a:lnTo>
                <a:lnTo>
                  <a:pt x="203" y="27"/>
                </a:lnTo>
                <a:lnTo>
                  <a:pt x="206" y="25"/>
                </a:lnTo>
                <a:lnTo>
                  <a:pt x="209" y="22"/>
                </a:lnTo>
                <a:lnTo>
                  <a:pt x="211" y="20"/>
                </a:lnTo>
                <a:lnTo>
                  <a:pt x="214" y="17"/>
                </a:lnTo>
                <a:lnTo>
                  <a:pt x="217" y="14"/>
                </a:lnTo>
                <a:lnTo>
                  <a:pt x="220" y="11"/>
                </a:lnTo>
                <a:lnTo>
                  <a:pt x="221" y="8"/>
                </a:lnTo>
                <a:lnTo>
                  <a:pt x="223" y="5"/>
                </a:lnTo>
                <a:lnTo>
                  <a:pt x="224" y="3"/>
                </a:lnTo>
                <a:lnTo>
                  <a:pt x="227" y="0"/>
                </a:lnTo>
                <a:lnTo>
                  <a:pt x="235" y="61"/>
                </a:lnTo>
                <a:lnTo>
                  <a:pt x="233" y="62"/>
                </a:lnTo>
                <a:lnTo>
                  <a:pt x="230" y="63"/>
                </a:lnTo>
                <a:lnTo>
                  <a:pt x="227" y="65"/>
                </a:lnTo>
                <a:lnTo>
                  <a:pt x="224" y="68"/>
                </a:lnTo>
                <a:lnTo>
                  <a:pt x="221" y="70"/>
                </a:lnTo>
                <a:lnTo>
                  <a:pt x="218" y="72"/>
                </a:lnTo>
                <a:lnTo>
                  <a:pt x="212" y="75"/>
                </a:lnTo>
                <a:lnTo>
                  <a:pt x="208" y="78"/>
                </a:lnTo>
                <a:lnTo>
                  <a:pt x="205" y="79"/>
                </a:lnTo>
                <a:lnTo>
                  <a:pt x="203" y="80"/>
                </a:lnTo>
                <a:lnTo>
                  <a:pt x="200" y="82"/>
                </a:lnTo>
                <a:lnTo>
                  <a:pt x="197" y="83"/>
                </a:lnTo>
                <a:lnTo>
                  <a:pt x="194" y="85"/>
                </a:lnTo>
                <a:lnTo>
                  <a:pt x="191" y="86"/>
                </a:lnTo>
                <a:lnTo>
                  <a:pt x="188" y="87"/>
                </a:lnTo>
                <a:lnTo>
                  <a:pt x="185" y="90"/>
                </a:lnTo>
                <a:lnTo>
                  <a:pt x="182" y="92"/>
                </a:lnTo>
                <a:lnTo>
                  <a:pt x="178" y="92"/>
                </a:lnTo>
                <a:lnTo>
                  <a:pt x="175" y="95"/>
                </a:lnTo>
                <a:lnTo>
                  <a:pt x="172" y="96"/>
                </a:lnTo>
                <a:lnTo>
                  <a:pt x="167" y="97"/>
                </a:lnTo>
                <a:lnTo>
                  <a:pt x="164" y="99"/>
                </a:lnTo>
                <a:lnTo>
                  <a:pt x="160" y="100"/>
                </a:lnTo>
                <a:lnTo>
                  <a:pt x="155" y="102"/>
                </a:lnTo>
                <a:lnTo>
                  <a:pt x="152" y="103"/>
                </a:lnTo>
                <a:lnTo>
                  <a:pt x="147" y="103"/>
                </a:lnTo>
                <a:lnTo>
                  <a:pt x="143" y="104"/>
                </a:lnTo>
                <a:lnTo>
                  <a:pt x="140" y="106"/>
                </a:lnTo>
                <a:lnTo>
                  <a:pt x="134" y="107"/>
                </a:lnTo>
                <a:lnTo>
                  <a:pt x="131" y="109"/>
                </a:lnTo>
                <a:lnTo>
                  <a:pt x="126" y="109"/>
                </a:lnTo>
                <a:lnTo>
                  <a:pt x="122" y="110"/>
                </a:lnTo>
                <a:lnTo>
                  <a:pt x="117" y="111"/>
                </a:lnTo>
                <a:lnTo>
                  <a:pt x="113" y="113"/>
                </a:lnTo>
                <a:lnTo>
                  <a:pt x="108" y="113"/>
                </a:lnTo>
                <a:lnTo>
                  <a:pt x="104" y="114"/>
                </a:lnTo>
                <a:lnTo>
                  <a:pt x="98" y="114"/>
                </a:lnTo>
                <a:lnTo>
                  <a:pt x="93" y="114"/>
                </a:lnTo>
                <a:lnTo>
                  <a:pt x="87" y="114"/>
                </a:lnTo>
                <a:lnTo>
                  <a:pt x="83" y="116"/>
                </a:lnTo>
                <a:lnTo>
                  <a:pt x="78" y="116"/>
                </a:lnTo>
                <a:lnTo>
                  <a:pt x="74" y="116"/>
                </a:lnTo>
                <a:lnTo>
                  <a:pt x="68" y="116"/>
                </a:lnTo>
                <a:lnTo>
                  <a:pt x="63" y="116"/>
                </a:lnTo>
                <a:lnTo>
                  <a:pt x="57" y="116"/>
                </a:lnTo>
                <a:lnTo>
                  <a:pt x="53" y="114"/>
                </a:lnTo>
                <a:lnTo>
                  <a:pt x="47" y="114"/>
                </a:lnTo>
                <a:lnTo>
                  <a:pt x="42" y="114"/>
                </a:lnTo>
                <a:lnTo>
                  <a:pt x="36" y="113"/>
                </a:lnTo>
                <a:lnTo>
                  <a:pt x="32" y="113"/>
                </a:lnTo>
                <a:lnTo>
                  <a:pt x="25" y="111"/>
                </a:lnTo>
                <a:lnTo>
                  <a:pt x="21" y="110"/>
                </a:lnTo>
                <a:lnTo>
                  <a:pt x="0" y="5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269" name="Freeform 29"/>
          <p:cNvSpPr>
            <a:spLocks/>
          </p:cNvSpPr>
          <p:nvPr/>
        </p:nvSpPr>
        <p:spPr bwMode="auto">
          <a:xfrm rot="634655">
            <a:off x="3028950" y="3467100"/>
            <a:ext cx="687388" cy="311150"/>
          </a:xfrm>
          <a:custGeom>
            <a:avLst/>
            <a:gdLst>
              <a:gd name="T0" fmla="*/ 208213 w 241"/>
              <a:gd name="T1" fmla="*/ 106598 h 108"/>
              <a:gd name="T2" fmla="*/ 199656 w 241"/>
              <a:gd name="T3" fmla="*/ 126765 h 108"/>
              <a:gd name="T4" fmla="*/ 193952 w 241"/>
              <a:gd name="T5" fmla="*/ 155575 h 108"/>
              <a:gd name="T6" fmla="*/ 199656 w 241"/>
              <a:gd name="T7" fmla="*/ 184385 h 108"/>
              <a:gd name="T8" fmla="*/ 225326 w 241"/>
              <a:gd name="T9" fmla="*/ 207433 h 108"/>
              <a:gd name="T10" fmla="*/ 253849 w 241"/>
              <a:gd name="T11" fmla="*/ 221838 h 108"/>
              <a:gd name="T12" fmla="*/ 279519 w 241"/>
              <a:gd name="T13" fmla="*/ 224719 h 108"/>
              <a:gd name="T14" fmla="*/ 310893 w 241"/>
              <a:gd name="T15" fmla="*/ 227600 h 108"/>
              <a:gd name="T16" fmla="*/ 339416 w 241"/>
              <a:gd name="T17" fmla="*/ 224719 h 108"/>
              <a:gd name="T18" fmla="*/ 370790 w 241"/>
              <a:gd name="T19" fmla="*/ 216076 h 108"/>
              <a:gd name="T20" fmla="*/ 399313 w 241"/>
              <a:gd name="T21" fmla="*/ 207433 h 108"/>
              <a:gd name="T22" fmla="*/ 430687 w 241"/>
              <a:gd name="T23" fmla="*/ 195909 h 108"/>
              <a:gd name="T24" fmla="*/ 453505 w 241"/>
              <a:gd name="T25" fmla="*/ 178623 h 108"/>
              <a:gd name="T26" fmla="*/ 479175 w 241"/>
              <a:gd name="T27" fmla="*/ 149813 h 108"/>
              <a:gd name="T28" fmla="*/ 479175 w 241"/>
              <a:gd name="T29" fmla="*/ 115241 h 108"/>
              <a:gd name="T30" fmla="*/ 470618 w 241"/>
              <a:gd name="T31" fmla="*/ 95074 h 108"/>
              <a:gd name="T32" fmla="*/ 462062 w 241"/>
              <a:gd name="T33" fmla="*/ 66263 h 108"/>
              <a:gd name="T34" fmla="*/ 447800 w 241"/>
              <a:gd name="T35" fmla="*/ 54739 h 108"/>
              <a:gd name="T36" fmla="*/ 430687 w 241"/>
              <a:gd name="T37" fmla="*/ 37453 h 108"/>
              <a:gd name="T38" fmla="*/ 447800 w 241"/>
              <a:gd name="T39" fmla="*/ 5762 h 108"/>
              <a:gd name="T40" fmla="*/ 470618 w 241"/>
              <a:gd name="T41" fmla="*/ 5762 h 108"/>
              <a:gd name="T42" fmla="*/ 496288 w 241"/>
              <a:gd name="T43" fmla="*/ 0 h 108"/>
              <a:gd name="T44" fmla="*/ 530515 w 241"/>
              <a:gd name="T45" fmla="*/ 0 h 108"/>
              <a:gd name="T46" fmla="*/ 564742 w 241"/>
              <a:gd name="T47" fmla="*/ 5762 h 108"/>
              <a:gd name="T48" fmla="*/ 598969 w 241"/>
              <a:gd name="T49" fmla="*/ 5762 h 108"/>
              <a:gd name="T50" fmla="*/ 627491 w 241"/>
              <a:gd name="T51" fmla="*/ 11524 h 108"/>
              <a:gd name="T52" fmla="*/ 658866 w 241"/>
              <a:gd name="T53" fmla="*/ 25929 h 108"/>
              <a:gd name="T54" fmla="*/ 678831 w 241"/>
              <a:gd name="T55" fmla="*/ 40334 h 108"/>
              <a:gd name="T56" fmla="*/ 687388 w 241"/>
              <a:gd name="T57" fmla="*/ 60501 h 108"/>
              <a:gd name="T58" fmla="*/ 684536 w 241"/>
              <a:gd name="T59" fmla="*/ 89312 h 108"/>
              <a:gd name="T60" fmla="*/ 670275 w 241"/>
              <a:gd name="T61" fmla="*/ 118122 h 108"/>
              <a:gd name="T62" fmla="*/ 644605 w 241"/>
              <a:gd name="T63" fmla="*/ 149813 h 108"/>
              <a:gd name="T64" fmla="*/ 610378 w 241"/>
              <a:gd name="T65" fmla="*/ 175742 h 108"/>
              <a:gd name="T66" fmla="*/ 567594 w 241"/>
              <a:gd name="T67" fmla="*/ 207433 h 108"/>
              <a:gd name="T68" fmla="*/ 533367 w 241"/>
              <a:gd name="T69" fmla="*/ 227600 h 108"/>
              <a:gd name="T70" fmla="*/ 513402 w 241"/>
              <a:gd name="T71" fmla="*/ 242006 h 108"/>
              <a:gd name="T72" fmla="*/ 487732 w 241"/>
              <a:gd name="T73" fmla="*/ 247768 h 108"/>
              <a:gd name="T74" fmla="*/ 464914 w 241"/>
              <a:gd name="T75" fmla="*/ 262173 h 108"/>
              <a:gd name="T76" fmla="*/ 436392 w 241"/>
              <a:gd name="T77" fmla="*/ 273697 h 108"/>
              <a:gd name="T78" fmla="*/ 390756 w 241"/>
              <a:gd name="T79" fmla="*/ 290983 h 108"/>
              <a:gd name="T80" fmla="*/ 353677 w 241"/>
              <a:gd name="T81" fmla="*/ 296745 h 108"/>
              <a:gd name="T82" fmla="*/ 322302 w 241"/>
              <a:gd name="T83" fmla="*/ 305388 h 108"/>
              <a:gd name="T84" fmla="*/ 288075 w 241"/>
              <a:gd name="T85" fmla="*/ 305388 h 108"/>
              <a:gd name="T86" fmla="*/ 253849 w 241"/>
              <a:gd name="T87" fmla="*/ 305388 h 108"/>
              <a:gd name="T88" fmla="*/ 219622 w 241"/>
              <a:gd name="T89" fmla="*/ 311150 h 108"/>
              <a:gd name="T90" fmla="*/ 182543 w 241"/>
              <a:gd name="T91" fmla="*/ 311150 h 108"/>
              <a:gd name="T92" fmla="*/ 142612 w 241"/>
              <a:gd name="T93" fmla="*/ 311150 h 108"/>
              <a:gd name="T94" fmla="*/ 108385 w 241"/>
              <a:gd name="T95" fmla="*/ 305388 h 108"/>
              <a:gd name="T96" fmla="*/ 74158 w 241"/>
              <a:gd name="T97" fmla="*/ 293864 h 108"/>
              <a:gd name="T98" fmla="*/ 42783 w 241"/>
              <a:gd name="T99" fmla="*/ 282340 h 108"/>
              <a:gd name="T100" fmla="*/ 17113 w 241"/>
              <a:gd name="T101" fmla="*/ 262173 h 108"/>
              <a:gd name="T102" fmla="*/ 5704 w 241"/>
              <a:gd name="T103" fmla="*/ 236244 h 108"/>
              <a:gd name="T104" fmla="*/ 0 w 241"/>
              <a:gd name="T105" fmla="*/ 204552 h 108"/>
              <a:gd name="T106" fmla="*/ 5704 w 241"/>
              <a:gd name="T107" fmla="*/ 175742 h 108"/>
              <a:gd name="T108" fmla="*/ 14261 w 241"/>
              <a:gd name="T109" fmla="*/ 149813 h 108"/>
              <a:gd name="T110" fmla="*/ 34227 w 241"/>
              <a:gd name="T111" fmla="*/ 126765 h 108"/>
              <a:gd name="T112" fmla="*/ 57045 w 241"/>
              <a:gd name="T113" fmla="*/ 109479 h 108"/>
              <a:gd name="T114" fmla="*/ 82715 w 241"/>
              <a:gd name="T115" fmla="*/ 97955 h 108"/>
              <a:gd name="T116" fmla="*/ 108385 w 241"/>
              <a:gd name="T117" fmla="*/ 89312 h 108"/>
              <a:gd name="T118" fmla="*/ 134055 w 241"/>
              <a:gd name="T119" fmla="*/ 80669 h 108"/>
              <a:gd name="T120" fmla="*/ 165429 w 241"/>
              <a:gd name="T121" fmla="*/ 74906 h 108"/>
              <a:gd name="T122" fmla="*/ 182543 w 241"/>
              <a:gd name="T123" fmla="*/ 74906 h 1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1" h="108">
                <a:moveTo>
                  <a:pt x="64" y="26"/>
                </a:moveTo>
                <a:lnTo>
                  <a:pt x="73" y="36"/>
                </a:lnTo>
                <a:lnTo>
                  <a:pt x="73" y="37"/>
                </a:lnTo>
                <a:lnTo>
                  <a:pt x="71" y="40"/>
                </a:lnTo>
                <a:lnTo>
                  <a:pt x="70" y="41"/>
                </a:lnTo>
                <a:lnTo>
                  <a:pt x="70" y="44"/>
                </a:lnTo>
                <a:lnTo>
                  <a:pt x="68" y="47"/>
                </a:lnTo>
                <a:lnTo>
                  <a:pt x="68" y="51"/>
                </a:lnTo>
                <a:lnTo>
                  <a:pt x="68" y="54"/>
                </a:lnTo>
                <a:lnTo>
                  <a:pt x="68" y="57"/>
                </a:lnTo>
                <a:lnTo>
                  <a:pt x="70" y="61"/>
                </a:lnTo>
                <a:lnTo>
                  <a:pt x="70" y="64"/>
                </a:lnTo>
                <a:lnTo>
                  <a:pt x="73" y="67"/>
                </a:lnTo>
                <a:lnTo>
                  <a:pt x="76" y="69"/>
                </a:lnTo>
                <a:lnTo>
                  <a:pt x="79" y="72"/>
                </a:lnTo>
                <a:lnTo>
                  <a:pt x="83" y="75"/>
                </a:lnTo>
                <a:lnTo>
                  <a:pt x="86" y="75"/>
                </a:lnTo>
                <a:lnTo>
                  <a:pt x="89" y="77"/>
                </a:lnTo>
                <a:lnTo>
                  <a:pt x="92" y="77"/>
                </a:lnTo>
                <a:lnTo>
                  <a:pt x="95" y="78"/>
                </a:lnTo>
                <a:lnTo>
                  <a:pt x="98" y="78"/>
                </a:lnTo>
                <a:lnTo>
                  <a:pt x="101" y="78"/>
                </a:lnTo>
                <a:lnTo>
                  <a:pt x="106" y="78"/>
                </a:lnTo>
                <a:lnTo>
                  <a:pt x="109" y="79"/>
                </a:lnTo>
                <a:lnTo>
                  <a:pt x="112" y="78"/>
                </a:lnTo>
                <a:lnTo>
                  <a:pt x="116" y="78"/>
                </a:lnTo>
                <a:lnTo>
                  <a:pt x="119" y="78"/>
                </a:lnTo>
                <a:lnTo>
                  <a:pt x="124" y="77"/>
                </a:lnTo>
                <a:lnTo>
                  <a:pt x="127" y="77"/>
                </a:lnTo>
                <a:lnTo>
                  <a:pt x="130" y="75"/>
                </a:lnTo>
                <a:lnTo>
                  <a:pt x="134" y="74"/>
                </a:lnTo>
                <a:lnTo>
                  <a:pt x="137" y="74"/>
                </a:lnTo>
                <a:lnTo>
                  <a:pt x="140" y="72"/>
                </a:lnTo>
                <a:lnTo>
                  <a:pt x="145" y="71"/>
                </a:lnTo>
                <a:lnTo>
                  <a:pt x="148" y="69"/>
                </a:lnTo>
                <a:lnTo>
                  <a:pt x="151" y="68"/>
                </a:lnTo>
                <a:lnTo>
                  <a:pt x="153" y="65"/>
                </a:lnTo>
                <a:lnTo>
                  <a:pt x="156" y="64"/>
                </a:lnTo>
                <a:lnTo>
                  <a:pt x="159" y="62"/>
                </a:lnTo>
                <a:lnTo>
                  <a:pt x="160" y="61"/>
                </a:lnTo>
                <a:lnTo>
                  <a:pt x="165" y="57"/>
                </a:lnTo>
                <a:lnTo>
                  <a:pt x="168" y="52"/>
                </a:lnTo>
                <a:lnTo>
                  <a:pt x="168" y="48"/>
                </a:lnTo>
                <a:lnTo>
                  <a:pt x="168" y="43"/>
                </a:lnTo>
                <a:lnTo>
                  <a:pt x="168" y="40"/>
                </a:lnTo>
                <a:lnTo>
                  <a:pt x="166" y="38"/>
                </a:lnTo>
                <a:lnTo>
                  <a:pt x="166" y="36"/>
                </a:lnTo>
                <a:lnTo>
                  <a:pt x="165" y="33"/>
                </a:lnTo>
                <a:lnTo>
                  <a:pt x="163" y="30"/>
                </a:lnTo>
                <a:lnTo>
                  <a:pt x="163" y="27"/>
                </a:lnTo>
                <a:lnTo>
                  <a:pt x="162" y="23"/>
                </a:lnTo>
                <a:lnTo>
                  <a:pt x="160" y="21"/>
                </a:lnTo>
                <a:lnTo>
                  <a:pt x="159" y="19"/>
                </a:lnTo>
                <a:lnTo>
                  <a:pt x="157" y="19"/>
                </a:lnTo>
                <a:lnTo>
                  <a:pt x="154" y="16"/>
                </a:lnTo>
                <a:lnTo>
                  <a:pt x="153" y="14"/>
                </a:lnTo>
                <a:lnTo>
                  <a:pt x="151" y="13"/>
                </a:lnTo>
                <a:lnTo>
                  <a:pt x="154" y="3"/>
                </a:lnTo>
                <a:lnTo>
                  <a:pt x="154" y="2"/>
                </a:lnTo>
                <a:lnTo>
                  <a:pt x="157" y="2"/>
                </a:lnTo>
                <a:lnTo>
                  <a:pt x="159" y="2"/>
                </a:lnTo>
                <a:lnTo>
                  <a:pt x="162" y="2"/>
                </a:lnTo>
                <a:lnTo>
                  <a:pt x="165" y="2"/>
                </a:lnTo>
                <a:lnTo>
                  <a:pt x="168" y="2"/>
                </a:lnTo>
                <a:lnTo>
                  <a:pt x="171" y="0"/>
                </a:lnTo>
                <a:lnTo>
                  <a:pt x="174" y="0"/>
                </a:lnTo>
                <a:lnTo>
                  <a:pt x="177" y="0"/>
                </a:lnTo>
                <a:lnTo>
                  <a:pt x="181" y="0"/>
                </a:lnTo>
                <a:lnTo>
                  <a:pt x="186" y="0"/>
                </a:lnTo>
                <a:lnTo>
                  <a:pt x="189" y="0"/>
                </a:lnTo>
                <a:lnTo>
                  <a:pt x="193" y="0"/>
                </a:lnTo>
                <a:lnTo>
                  <a:pt x="198" y="2"/>
                </a:lnTo>
                <a:lnTo>
                  <a:pt x="202" y="2"/>
                </a:lnTo>
                <a:lnTo>
                  <a:pt x="205" y="2"/>
                </a:lnTo>
                <a:lnTo>
                  <a:pt x="210" y="2"/>
                </a:lnTo>
                <a:lnTo>
                  <a:pt x="214" y="3"/>
                </a:lnTo>
                <a:lnTo>
                  <a:pt x="217" y="3"/>
                </a:lnTo>
                <a:lnTo>
                  <a:pt x="220" y="4"/>
                </a:lnTo>
                <a:lnTo>
                  <a:pt x="225" y="6"/>
                </a:lnTo>
                <a:lnTo>
                  <a:pt x="228" y="7"/>
                </a:lnTo>
                <a:lnTo>
                  <a:pt x="231" y="9"/>
                </a:lnTo>
                <a:lnTo>
                  <a:pt x="234" y="10"/>
                </a:lnTo>
                <a:lnTo>
                  <a:pt x="235" y="11"/>
                </a:lnTo>
                <a:lnTo>
                  <a:pt x="238" y="14"/>
                </a:lnTo>
                <a:lnTo>
                  <a:pt x="240" y="17"/>
                </a:lnTo>
                <a:lnTo>
                  <a:pt x="240" y="19"/>
                </a:lnTo>
                <a:lnTo>
                  <a:pt x="241" y="21"/>
                </a:lnTo>
                <a:lnTo>
                  <a:pt x="241" y="26"/>
                </a:lnTo>
                <a:lnTo>
                  <a:pt x="241" y="28"/>
                </a:lnTo>
                <a:lnTo>
                  <a:pt x="240" y="31"/>
                </a:lnTo>
                <a:lnTo>
                  <a:pt x="240" y="36"/>
                </a:lnTo>
                <a:lnTo>
                  <a:pt x="238" y="38"/>
                </a:lnTo>
                <a:lnTo>
                  <a:pt x="235" y="41"/>
                </a:lnTo>
                <a:lnTo>
                  <a:pt x="232" y="45"/>
                </a:lnTo>
                <a:lnTo>
                  <a:pt x="229" y="48"/>
                </a:lnTo>
                <a:lnTo>
                  <a:pt x="226" y="52"/>
                </a:lnTo>
                <a:lnTo>
                  <a:pt x="222" y="55"/>
                </a:lnTo>
                <a:lnTo>
                  <a:pt x="219" y="58"/>
                </a:lnTo>
                <a:lnTo>
                  <a:pt x="214" y="61"/>
                </a:lnTo>
                <a:lnTo>
                  <a:pt x="210" y="65"/>
                </a:lnTo>
                <a:lnTo>
                  <a:pt x="205" y="68"/>
                </a:lnTo>
                <a:lnTo>
                  <a:pt x="199" y="72"/>
                </a:lnTo>
                <a:lnTo>
                  <a:pt x="195" y="74"/>
                </a:lnTo>
                <a:lnTo>
                  <a:pt x="190" y="78"/>
                </a:lnTo>
                <a:lnTo>
                  <a:pt x="187" y="79"/>
                </a:lnTo>
                <a:lnTo>
                  <a:pt x="184" y="81"/>
                </a:lnTo>
                <a:lnTo>
                  <a:pt x="181" y="82"/>
                </a:lnTo>
                <a:lnTo>
                  <a:pt x="180" y="84"/>
                </a:lnTo>
                <a:lnTo>
                  <a:pt x="177" y="85"/>
                </a:lnTo>
                <a:lnTo>
                  <a:pt x="174" y="85"/>
                </a:lnTo>
                <a:lnTo>
                  <a:pt x="171" y="86"/>
                </a:lnTo>
                <a:lnTo>
                  <a:pt x="169" y="88"/>
                </a:lnTo>
                <a:lnTo>
                  <a:pt x="166" y="89"/>
                </a:lnTo>
                <a:lnTo>
                  <a:pt x="163" y="91"/>
                </a:lnTo>
                <a:lnTo>
                  <a:pt x="160" y="92"/>
                </a:lnTo>
                <a:lnTo>
                  <a:pt x="157" y="93"/>
                </a:lnTo>
                <a:lnTo>
                  <a:pt x="153" y="95"/>
                </a:lnTo>
                <a:lnTo>
                  <a:pt x="148" y="98"/>
                </a:lnTo>
                <a:lnTo>
                  <a:pt x="142" y="99"/>
                </a:lnTo>
                <a:lnTo>
                  <a:pt x="137" y="101"/>
                </a:lnTo>
                <a:lnTo>
                  <a:pt x="133" y="102"/>
                </a:lnTo>
                <a:lnTo>
                  <a:pt x="128" y="103"/>
                </a:lnTo>
                <a:lnTo>
                  <a:pt x="124" y="103"/>
                </a:lnTo>
                <a:lnTo>
                  <a:pt x="119" y="105"/>
                </a:lnTo>
                <a:lnTo>
                  <a:pt x="116" y="105"/>
                </a:lnTo>
                <a:lnTo>
                  <a:pt x="113" y="106"/>
                </a:lnTo>
                <a:lnTo>
                  <a:pt x="109" y="106"/>
                </a:lnTo>
                <a:lnTo>
                  <a:pt x="106" y="106"/>
                </a:lnTo>
                <a:lnTo>
                  <a:pt x="101" y="106"/>
                </a:lnTo>
                <a:lnTo>
                  <a:pt x="98" y="106"/>
                </a:lnTo>
                <a:lnTo>
                  <a:pt x="94" y="106"/>
                </a:lnTo>
                <a:lnTo>
                  <a:pt x="89" y="106"/>
                </a:lnTo>
                <a:lnTo>
                  <a:pt x="85" y="108"/>
                </a:lnTo>
                <a:lnTo>
                  <a:pt x="82" y="108"/>
                </a:lnTo>
                <a:lnTo>
                  <a:pt x="77" y="108"/>
                </a:lnTo>
                <a:lnTo>
                  <a:pt x="73" y="108"/>
                </a:lnTo>
                <a:lnTo>
                  <a:pt x="68" y="108"/>
                </a:lnTo>
                <a:lnTo>
                  <a:pt x="64" y="108"/>
                </a:lnTo>
                <a:lnTo>
                  <a:pt x="59" y="108"/>
                </a:lnTo>
                <a:lnTo>
                  <a:pt x="55" y="108"/>
                </a:lnTo>
                <a:lnTo>
                  <a:pt x="50" y="108"/>
                </a:lnTo>
                <a:lnTo>
                  <a:pt x="46" y="108"/>
                </a:lnTo>
                <a:lnTo>
                  <a:pt x="41" y="106"/>
                </a:lnTo>
                <a:lnTo>
                  <a:pt x="38" y="106"/>
                </a:lnTo>
                <a:lnTo>
                  <a:pt x="34" y="105"/>
                </a:lnTo>
                <a:lnTo>
                  <a:pt x="29" y="103"/>
                </a:lnTo>
                <a:lnTo>
                  <a:pt x="26" y="102"/>
                </a:lnTo>
                <a:lnTo>
                  <a:pt x="21" y="101"/>
                </a:lnTo>
                <a:lnTo>
                  <a:pt x="18" y="99"/>
                </a:lnTo>
                <a:lnTo>
                  <a:pt x="15" y="98"/>
                </a:lnTo>
                <a:lnTo>
                  <a:pt x="12" y="96"/>
                </a:lnTo>
                <a:lnTo>
                  <a:pt x="9" y="93"/>
                </a:lnTo>
                <a:lnTo>
                  <a:pt x="6" y="91"/>
                </a:lnTo>
                <a:lnTo>
                  <a:pt x="5" y="88"/>
                </a:lnTo>
                <a:lnTo>
                  <a:pt x="3" y="85"/>
                </a:lnTo>
                <a:lnTo>
                  <a:pt x="2" y="82"/>
                </a:lnTo>
                <a:lnTo>
                  <a:pt x="0" y="78"/>
                </a:lnTo>
                <a:lnTo>
                  <a:pt x="0" y="75"/>
                </a:lnTo>
                <a:lnTo>
                  <a:pt x="0" y="71"/>
                </a:lnTo>
                <a:lnTo>
                  <a:pt x="0" y="67"/>
                </a:lnTo>
                <a:lnTo>
                  <a:pt x="0" y="64"/>
                </a:lnTo>
                <a:lnTo>
                  <a:pt x="2" y="61"/>
                </a:lnTo>
                <a:lnTo>
                  <a:pt x="2" y="57"/>
                </a:lnTo>
                <a:lnTo>
                  <a:pt x="3" y="54"/>
                </a:lnTo>
                <a:lnTo>
                  <a:pt x="5" y="52"/>
                </a:lnTo>
                <a:lnTo>
                  <a:pt x="8" y="50"/>
                </a:lnTo>
                <a:lnTo>
                  <a:pt x="9" y="47"/>
                </a:lnTo>
                <a:lnTo>
                  <a:pt x="12" y="44"/>
                </a:lnTo>
                <a:lnTo>
                  <a:pt x="15" y="43"/>
                </a:lnTo>
                <a:lnTo>
                  <a:pt x="17" y="40"/>
                </a:lnTo>
                <a:lnTo>
                  <a:pt x="20" y="38"/>
                </a:lnTo>
                <a:lnTo>
                  <a:pt x="23" y="37"/>
                </a:lnTo>
                <a:lnTo>
                  <a:pt x="26" y="36"/>
                </a:lnTo>
                <a:lnTo>
                  <a:pt x="29" y="34"/>
                </a:lnTo>
                <a:lnTo>
                  <a:pt x="32" y="33"/>
                </a:lnTo>
                <a:lnTo>
                  <a:pt x="35" y="31"/>
                </a:lnTo>
                <a:lnTo>
                  <a:pt x="38" y="31"/>
                </a:lnTo>
                <a:lnTo>
                  <a:pt x="41" y="30"/>
                </a:lnTo>
                <a:lnTo>
                  <a:pt x="44" y="28"/>
                </a:lnTo>
                <a:lnTo>
                  <a:pt x="47" y="28"/>
                </a:lnTo>
                <a:lnTo>
                  <a:pt x="50" y="27"/>
                </a:lnTo>
                <a:lnTo>
                  <a:pt x="53" y="27"/>
                </a:lnTo>
                <a:lnTo>
                  <a:pt x="58" y="26"/>
                </a:lnTo>
                <a:lnTo>
                  <a:pt x="61" y="26"/>
                </a:lnTo>
                <a:lnTo>
                  <a:pt x="64" y="26"/>
                </a:lnTo>
                <a:close/>
              </a:path>
            </a:pathLst>
          </a:custGeom>
          <a:solidFill>
            <a:srgbClr val="525C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270" name="Freeform 30"/>
          <p:cNvSpPr>
            <a:spLocks/>
          </p:cNvSpPr>
          <p:nvPr/>
        </p:nvSpPr>
        <p:spPr bwMode="auto">
          <a:xfrm rot="574060">
            <a:off x="3284539" y="3597276"/>
            <a:ext cx="187325" cy="93663"/>
          </a:xfrm>
          <a:custGeom>
            <a:avLst/>
            <a:gdLst>
              <a:gd name="T0" fmla="*/ 14410 w 65"/>
              <a:gd name="T1" fmla="*/ 36898 h 33"/>
              <a:gd name="T2" fmla="*/ 17292 w 65"/>
              <a:gd name="T3" fmla="*/ 36898 h 33"/>
              <a:gd name="T4" fmla="*/ 25937 w 65"/>
              <a:gd name="T5" fmla="*/ 36898 h 33"/>
              <a:gd name="T6" fmla="*/ 34583 w 65"/>
              <a:gd name="T7" fmla="*/ 36898 h 33"/>
              <a:gd name="T8" fmla="*/ 43229 w 65"/>
              <a:gd name="T9" fmla="*/ 39736 h 33"/>
              <a:gd name="T10" fmla="*/ 51875 w 65"/>
              <a:gd name="T11" fmla="*/ 39736 h 33"/>
              <a:gd name="T12" fmla="*/ 66284 w 65"/>
              <a:gd name="T13" fmla="*/ 39736 h 33"/>
              <a:gd name="T14" fmla="*/ 74930 w 65"/>
              <a:gd name="T15" fmla="*/ 36898 h 33"/>
              <a:gd name="T16" fmla="*/ 86458 w 65"/>
              <a:gd name="T17" fmla="*/ 36898 h 33"/>
              <a:gd name="T18" fmla="*/ 100867 w 65"/>
              <a:gd name="T19" fmla="*/ 31221 h 33"/>
              <a:gd name="T20" fmla="*/ 109513 w 65"/>
              <a:gd name="T21" fmla="*/ 31221 h 33"/>
              <a:gd name="T22" fmla="*/ 121041 w 65"/>
              <a:gd name="T23" fmla="*/ 22706 h 33"/>
              <a:gd name="T24" fmla="*/ 135450 w 65"/>
              <a:gd name="T25" fmla="*/ 19868 h 33"/>
              <a:gd name="T26" fmla="*/ 144096 w 65"/>
              <a:gd name="T27" fmla="*/ 11353 h 33"/>
              <a:gd name="T28" fmla="*/ 158506 w 65"/>
              <a:gd name="T29" fmla="*/ 0 h 33"/>
              <a:gd name="T30" fmla="*/ 187325 w 65"/>
              <a:gd name="T31" fmla="*/ 22706 h 33"/>
              <a:gd name="T32" fmla="*/ 187325 w 65"/>
              <a:gd name="T33" fmla="*/ 28383 h 33"/>
              <a:gd name="T34" fmla="*/ 178679 w 65"/>
              <a:gd name="T35" fmla="*/ 39736 h 33"/>
              <a:gd name="T36" fmla="*/ 175797 w 65"/>
              <a:gd name="T37" fmla="*/ 45412 h 33"/>
              <a:gd name="T38" fmla="*/ 167152 w 65"/>
              <a:gd name="T39" fmla="*/ 51089 h 33"/>
              <a:gd name="T40" fmla="*/ 161388 w 65"/>
              <a:gd name="T41" fmla="*/ 56765 h 33"/>
              <a:gd name="T42" fmla="*/ 152742 w 65"/>
              <a:gd name="T43" fmla="*/ 65280 h 33"/>
              <a:gd name="T44" fmla="*/ 138332 w 65"/>
              <a:gd name="T45" fmla="*/ 70957 h 33"/>
              <a:gd name="T46" fmla="*/ 129687 w 65"/>
              <a:gd name="T47" fmla="*/ 79472 h 33"/>
              <a:gd name="T48" fmla="*/ 121041 w 65"/>
              <a:gd name="T49" fmla="*/ 79472 h 33"/>
              <a:gd name="T50" fmla="*/ 112395 w 65"/>
              <a:gd name="T51" fmla="*/ 85148 h 33"/>
              <a:gd name="T52" fmla="*/ 103749 w 65"/>
              <a:gd name="T53" fmla="*/ 85148 h 33"/>
              <a:gd name="T54" fmla="*/ 100867 w 65"/>
              <a:gd name="T55" fmla="*/ 87986 h 33"/>
              <a:gd name="T56" fmla="*/ 86458 w 65"/>
              <a:gd name="T57" fmla="*/ 87986 h 33"/>
              <a:gd name="T58" fmla="*/ 77812 w 65"/>
              <a:gd name="T59" fmla="*/ 87986 h 33"/>
              <a:gd name="T60" fmla="*/ 69166 w 65"/>
              <a:gd name="T61" fmla="*/ 87986 h 33"/>
              <a:gd name="T62" fmla="*/ 60520 w 65"/>
              <a:gd name="T63" fmla="*/ 93663 h 33"/>
              <a:gd name="T64" fmla="*/ 48993 w 65"/>
              <a:gd name="T65" fmla="*/ 87986 h 33"/>
              <a:gd name="T66" fmla="*/ 40347 w 65"/>
              <a:gd name="T67" fmla="*/ 87986 h 33"/>
              <a:gd name="T68" fmla="*/ 25937 w 65"/>
              <a:gd name="T69" fmla="*/ 87986 h 33"/>
              <a:gd name="T70" fmla="*/ 14410 w 65"/>
              <a:gd name="T71" fmla="*/ 87986 h 33"/>
              <a:gd name="T72" fmla="*/ 0 w 65"/>
              <a:gd name="T73" fmla="*/ 65280 h 33"/>
              <a:gd name="T74" fmla="*/ 14410 w 65"/>
              <a:gd name="T75" fmla="*/ 36898 h 33"/>
              <a:gd name="T76" fmla="*/ 14410 w 65"/>
              <a:gd name="T77" fmla="*/ 36898 h 3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5" h="33">
                <a:moveTo>
                  <a:pt x="5" y="13"/>
                </a:moveTo>
                <a:lnTo>
                  <a:pt x="6" y="13"/>
                </a:lnTo>
                <a:lnTo>
                  <a:pt x="9" y="13"/>
                </a:lnTo>
                <a:lnTo>
                  <a:pt x="12" y="13"/>
                </a:lnTo>
                <a:lnTo>
                  <a:pt x="15" y="14"/>
                </a:lnTo>
                <a:lnTo>
                  <a:pt x="18" y="14"/>
                </a:lnTo>
                <a:lnTo>
                  <a:pt x="23" y="14"/>
                </a:lnTo>
                <a:lnTo>
                  <a:pt x="26" y="13"/>
                </a:lnTo>
                <a:lnTo>
                  <a:pt x="30" y="13"/>
                </a:lnTo>
                <a:lnTo>
                  <a:pt x="35" y="11"/>
                </a:lnTo>
                <a:lnTo>
                  <a:pt x="38" y="11"/>
                </a:lnTo>
                <a:lnTo>
                  <a:pt x="42" y="8"/>
                </a:lnTo>
                <a:lnTo>
                  <a:pt x="47" y="7"/>
                </a:lnTo>
                <a:lnTo>
                  <a:pt x="50" y="4"/>
                </a:lnTo>
                <a:lnTo>
                  <a:pt x="55" y="0"/>
                </a:lnTo>
                <a:lnTo>
                  <a:pt x="65" y="8"/>
                </a:lnTo>
                <a:lnTo>
                  <a:pt x="65" y="10"/>
                </a:lnTo>
                <a:lnTo>
                  <a:pt x="62" y="14"/>
                </a:lnTo>
                <a:lnTo>
                  <a:pt x="61" y="16"/>
                </a:lnTo>
                <a:lnTo>
                  <a:pt x="58" y="18"/>
                </a:lnTo>
                <a:lnTo>
                  <a:pt x="56" y="20"/>
                </a:lnTo>
                <a:lnTo>
                  <a:pt x="53" y="23"/>
                </a:lnTo>
                <a:lnTo>
                  <a:pt x="48" y="25"/>
                </a:lnTo>
                <a:lnTo>
                  <a:pt x="45" y="28"/>
                </a:lnTo>
                <a:lnTo>
                  <a:pt x="42" y="28"/>
                </a:lnTo>
                <a:lnTo>
                  <a:pt x="39" y="30"/>
                </a:lnTo>
                <a:lnTo>
                  <a:pt x="36" y="30"/>
                </a:lnTo>
                <a:lnTo>
                  <a:pt x="35" y="31"/>
                </a:lnTo>
                <a:lnTo>
                  <a:pt x="30" y="31"/>
                </a:lnTo>
                <a:lnTo>
                  <a:pt x="27" y="31"/>
                </a:lnTo>
                <a:lnTo>
                  <a:pt x="24" y="31"/>
                </a:lnTo>
                <a:lnTo>
                  <a:pt x="21" y="33"/>
                </a:lnTo>
                <a:lnTo>
                  <a:pt x="17" y="31"/>
                </a:lnTo>
                <a:lnTo>
                  <a:pt x="14" y="31"/>
                </a:lnTo>
                <a:lnTo>
                  <a:pt x="9" y="31"/>
                </a:lnTo>
                <a:lnTo>
                  <a:pt x="5" y="31"/>
                </a:lnTo>
                <a:lnTo>
                  <a:pt x="0" y="23"/>
                </a:lnTo>
                <a:lnTo>
                  <a:pt x="5" y="13"/>
                </a:lnTo>
                <a:close/>
              </a:path>
            </a:pathLst>
          </a:custGeom>
          <a:solidFill>
            <a:srgbClr val="4047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271" name="Text Box 31"/>
          <p:cNvSpPr txBox="1">
            <a:spLocks noChangeArrowheads="1"/>
          </p:cNvSpPr>
          <p:nvPr/>
        </p:nvSpPr>
        <p:spPr bwMode="auto">
          <a:xfrm>
            <a:off x="5334000" y="5791200"/>
            <a:ext cx="2209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en-US" altLang="vi-VN" sz="3200" b="1"/>
              <a:t>Hình 4.1</a:t>
            </a:r>
          </a:p>
        </p:txBody>
      </p:sp>
      <p:grpSp>
        <p:nvGrpSpPr>
          <p:cNvPr id="10272" name="Group 32"/>
          <p:cNvGrpSpPr>
            <a:grpSpLocks/>
          </p:cNvGrpSpPr>
          <p:nvPr/>
        </p:nvGrpSpPr>
        <p:grpSpPr bwMode="auto">
          <a:xfrm>
            <a:off x="2590800" y="685800"/>
            <a:ext cx="5181600" cy="4876800"/>
            <a:chOff x="672" y="432"/>
            <a:chExt cx="3264" cy="3072"/>
          </a:xfrm>
        </p:grpSpPr>
        <p:sp>
          <p:nvSpPr>
            <p:cNvPr id="10298" name="Freeform 33"/>
            <p:cNvSpPr>
              <a:spLocks/>
            </p:cNvSpPr>
            <p:nvPr/>
          </p:nvSpPr>
          <p:spPr bwMode="auto">
            <a:xfrm rot="757679">
              <a:off x="1050" y="1554"/>
              <a:ext cx="351" cy="1382"/>
            </a:xfrm>
            <a:custGeom>
              <a:avLst/>
              <a:gdLst>
                <a:gd name="T0" fmla="*/ 29 w 195"/>
                <a:gd name="T1" fmla="*/ 0 h 765"/>
                <a:gd name="T2" fmla="*/ 279 w 195"/>
                <a:gd name="T3" fmla="*/ 1066 h 765"/>
                <a:gd name="T4" fmla="*/ 351 w 195"/>
                <a:gd name="T5" fmla="*/ 1382 h 765"/>
                <a:gd name="T6" fmla="*/ 317 w 195"/>
                <a:gd name="T7" fmla="*/ 1362 h 765"/>
                <a:gd name="T8" fmla="*/ 0 w 195"/>
                <a:gd name="T9" fmla="*/ 5 h 765"/>
                <a:gd name="T10" fmla="*/ 29 w 195"/>
                <a:gd name="T11" fmla="*/ 0 h 765"/>
                <a:gd name="T12" fmla="*/ 29 w 195"/>
                <a:gd name="T13" fmla="*/ 0 h 7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5" h="765">
                  <a:moveTo>
                    <a:pt x="16" y="0"/>
                  </a:moveTo>
                  <a:lnTo>
                    <a:pt x="155" y="590"/>
                  </a:lnTo>
                  <a:lnTo>
                    <a:pt x="195" y="765"/>
                  </a:lnTo>
                  <a:lnTo>
                    <a:pt x="176" y="754"/>
                  </a:lnTo>
                  <a:lnTo>
                    <a:pt x="0" y="3"/>
                  </a:lnTo>
                  <a:lnTo>
                    <a:pt x="16" y="0"/>
                  </a:lnTo>
                  <a:close/>
                </a:path>
              </a:pathLst>
            </a:custGeom>
            <a:solidFill>
              <a:srgbClr val="525C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299" name="Freeform 34"/>
            <p:cNvSpPr>
              <a:spLocks/>
            </p:cNvSpPr>
            <p:nvPr/>
          </p:nvSpPr>
          <p:spPr bwMode="auto">
            <a:xfrm rot="757679">
              <a:off x="962" y="1561"/>
              <a:ext cx="432" cy="1424"/>
            </a:xfrm>
            <a:custGeom>
              <a:avLst/>
              <a:gdLst>
                <a:gd name="T0" fmla="*/ 47 w 240"/>
                <a:gd name="T1" fmla="*/ 14 h 788"/>
                <a:gd name="T2" fmla="*/ 358 w 240"/>
                <a:gd name="T3" fmla="*/ 1348 h 788"/>
                <a:gd name="T4" fmla="*/ 401 w 240"/>
                <a:gd name="T5" fmla="*/ 1361 h 788"/>
                <a:gd name="T6" fmla="*/ 432 w 240"/>
                <a:gd name="T7" fmla="*/ 1386 h 788"/>
                <a:gd name="T8" fmla="*/ 432 w 240"/>
                <a:gd name="T9" fmla="*/ 1390 h 788"/>
                <a:gd name="T10" fmla="*/ 427 w 240"/>
                <a:gd name="T11" fmla="*/ 1397 h 788"/>
                <a:gd name="T12" fmla="*/ 423 w 240"/>
                <a:gd name="T13" fmla="*/ 1399 h 788"/>
                <a:gd name="T14" fmla="*/ 421 w 240"/>
                <a:gd name="T15" fmla="*/ 1402 h 788"/>
                <a:gd name="T16" fmla="*/ 416 w 240"/>
                <a:gd name="T17" fmla="*/ 1408 h 788"/>
                <a:gd name="T18" fmla="*/ 412 w 240"/>
                <a:gd name="T19" fmla="*/ 1411 h 788"/>
                <a:gd name="T20" fmla="*/ 405 w 240"/>
                <a:gd name="T21" fmla="*/ 1415 h 788"/>
                <a:gd name="T22" fmla="*/ 396 w 240"/>
                <a:gd name="T23" fmla="*/ 1420 h 788"/>
                <a:gd name="T24" fmla="*/ 389 w 240"/>
                <a:gd name="T25" fmla="*/ 1422 h 788"/>
                <a:gd name="T26" fmla="*/ 380 w 240"/>
                <a:gd name="T27" fmla="*/ 1424 h 788"/>
                <a:gd name="T28" fmla="*/ 374 w 240"/>
                <a:gd name="T29" fmla="*/ 1424 h 788"/>
                <a:gd name="T30" fmla="*/ 369 w 240"/>
                <a:gd name="T31" fmla="*/ 1424 h 788"/>
                <a:gd name="T32" fmla="*/ 364 w 240"/>
                <a:gd name="T33" fmla="*/ 1424 h 788"/>
                <a:gd name="T34" fmla="*/ 356 w 240"/>
                <a:gd name="T35" fmla="*/ 1424 h 788"/>
                <a:gd name="T36" fmla="*/ 351 w 240"/>
                <a:gd name="T37" fmla="*/ 1424 h 788"/>
                <a:gd name="T38" fmla="*/ 342 w 240"/>
                <a:gd name="T39" fmla="*/ 1422 h 788"/>
                <a:gd name="T40" fmla="*/ 337 w 240"/>
                <a:gd name="T41" fmla="*/ 1422 h 788"/>
                <a:gd name="T42" fmla="*/ 329 w 240"/>
                <a:gd name="T43" fmla="*/ 1420 h 788"/>
                <a:gd name="T44" fmla="*/ 0 w 240"/>
                <a:gd name="T45" fmla="*/ 0 h 788"/>
                <a:gd name="T46" fmla="*/ 47 w 240"/>
                <a:gd name="T47" fmla="*/ 14 h 788"/>
                <a:gd name="T48" fmla="*/ 47 w 240"/>
                <a:gd name="T49" fmla="*/ 14 h 7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40" h="788">
                  <a:moveTo>
                    <a:pt x="26" y="8"/>
                  </a:moveTo>
                  <a:lnTo>
                    <a:pt x="199" y="746"/>
                  </a:lnTo>
                  <a:lnTo>
                    <a:pt x="223" y="753"/>
                  </a:lnTo>
                  <a:lnTo>
                    <a:pt x="240" y="767"/>
                  </a:lnTo>
                  <a:lnTo>
                    <a:pt x="240" y="769"/>
                  </a:lnTo>
                  <a:lnTo>
                    <a:pt x="237" y="773"/>
                  </a:lnTo>
                  <a:lnTo>
                    <a:pt x="235" y="774"/>
                  </a:lnTo>
                  <a:lnTo>
                    <a:pt x="234" y="776"/>
                  </a:lnTo>
                  <a:lnTo>
                    <a:pt x="231" y="779"/>
                  </a:lnTo>
                  <a:lnTo>
                    <a:pt x="229" y="781"/>
                  </a:lnTo>
                  <a:lnTo>
                    <a:pt x="225" y="783"/>
                  </a:lnTo>
                  <a:lnTo>
                    <a:pt x="220" y="786"/>
                  </a:lnTo>
                  <a:lnTo>
                    <a:pt x="216" y="787"/>
                  </a:lnTo>
                  <a:lnTo>
                    <a:pt x="211" y="788"/>
                  </a:lnTo>
                  <a:lnTo>
                    <a:pt x="208" y="788"/>
                  </a:lnTo>
                  <a:lnTo>
                    <a:pt x="205" y="788"/>
                  </a:lnTo>
                  <a:lnTo>
                    <a:pt x="202" y="788"/>
                  </a:lnTo>
                  <a:lnTo>
                    <a:pt x="198" y="788"/>
                  </a:lnTo>
                  <a:lnTo>
                    <a:pt x="195" y="788"/>
                  </a:lnTo>
                  <a:lnTo>
                    <a:pt x="190" y="787"/>
                  </a:lnTo>
                  <a:lnTo>
                    <a:pt x="187" y="787"/>
                  </a:lnTo>
                  <a:lnTo>
                    <a:pt x="183" y="786"/>
                  </a:lnTo>
                  <a:lnTo>
                    <a:pt x="0" y="0"/>
                  </a:lnTo>
                  <a:lnTo>
                    <a:pt x="26" y="8"/>
                  </a:lnTo>
                  <a:close/>
                </a:path>
              </a:pathLst>
            </a:custGeom>
            <a:solidFill>
              <a:srgbClr val="4047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300" name="Freeform 35"/>
            <p:cNvSpPr>
              <a:spLocks/>
            </p:cNvSpPr>
            <p:nvPr/>
          </p:nvSpPr>
          <p:spPr bwMode="auto">
            <a:xfrm rot="634655">
              <a:off x="963" y="1305"/>
              <a:ext cx="433" cy="195"/>
            </a:xfrm>
            <a:custGeom>
              <a:avLst/>
              <a:gdLst>
                <a:gd name="T0" fmla="*/ 131 w 241"/>
                <a:gd name="T1" fmla="*/ 67 h 108"/>
                <a:gd name="T2" fmla="*/ 126 w 241"/>
                <a:gd name="T3" fmla="*/ 79 h 108"/>
                <a:gd name="T4" fmla="*/ 122 w 241"/>
                <a:gd name="T5" fmla="*/ 98 h 108"/>
                <a:gd name="T6" fmla="*/ 126 w 241"/>
                <a:gd name="T7" fmla="*/ 116 h 108"/>
                <a:gd name="T8" fmla="*/ 142 w 241"/>
                <a:gd name="T9" fmla="*/ 130 h 108"/>
                <a:gd name="T10" fmla="*/ 160 w 241"/>
                <a:gd name="T11" fmla="*/ 139 h 108"/>
                <a:gd name="T12" fmla="*/ 176 w 241"/>
                <a:gd name="T13" fmla="*/ 141 h 108"/>
                <a:gd name="T14" fmla="*/ 196 w 241"/>
                <a:gd name="T15" fmla="*/ 143 h 108"/>
                <a:gd name="T16" fmla="*/ 214 w 241"/>
                <a:gd name="T17" fmla="*/ 141 h 108"/>
                <a:gd name="T18" fmla="*/ 234 w 241"/>
                <a:gd name="T19" fmla="*/ 135 h 108"/>
                <a:gd name="T20" fmla="*/ 252 w 241"/>
                <a:gd name="T21" fmla="*/ 130 h 108"/>
                <a:gd name="T22" fmla="*/ 271 w 241"/>
                <a:gd name="T23" fmla="*/ 123 h 108"/>
                <a:gd name="T24" fmla="*/ 286 w 241"/>
                <a:gd name="T25" fmla="*/ 112 h 108"/>
                <a:gd name="T26" fmla="*/ 302 w 241"/>
                <a:gd name="T27" fmla="*/ 94 h 108"/>
                <a:gd name="T28" fmla="*/ 302 w 241"/>
                <a:gd name="T29" fmla="*/ 72 h 108"/>
                <a:gd name="T30" fmla="*/ 296 w 241"/>
                <a:gd name="T31" fmla="*/ 60 h 108"/>
                <a:gd name="T32" fmla="*/ 291 w 241"/>
                <a:gd name="T33" fmla="*/ 42 h 108"/>
                <a:gd name="T34" fmla="*/ 282 w 241"/>
                <a:gd name="T35" fmla="*/ 34 h 108"/>
                <a:gd name="T36" fmla="*/ 271 w 241"/>
                <a:gd name="T37" fmla="*/ 23 h 108"/>
                <a:gd name="T38" fmla="*/ 282 w 241"/>
                <a:gd name="T39" fmla="*/ 4 h 108"/>
                <a:gd name="T40" fmla="*/ 296 w 241"/>
                <a:gd name="T41" fmla="*/ 4 h 108"/>
                <a:gd name="T42" fmla="*/ 313 w 241"/>
                <a:gd name="T43" fmla="*/ 0 h 108"/>
                <a:gd name="T44" fmla="*/ 334 w 241"/>
                <a:gd name="T45" fmla="*/ 0 h 108"/>
                <a:gd name="T46" fmla="*/ 356 w 241"/>
                <a:gd name="T47" fmla="*/ 4 h 108"/>
                <a:gd name="T48" fmla="*/ 377 w 241"/>
                <a:gd name="T49" fmla="*/ 4 h 108"/>
                <a:gd name="T50" fmla="*/ 395 w 241"/>
                <a:gd name="T51" fmla="*/ 7 h 108"/>
                <a:gd name="T52" fmla="*/ 415 w 241"/>
                <a:gd name="T53" fmla="*/ 16 h 108"/>
                <a:gd name="T54" fmla="*/ 428 w 241"/>
                <a:gd name="T55" fmla="*/ 25 h 108"/>
                <a:gd name="T56" fmla="*/ 433 w 241"/>
                <a:gd name="T57" fmla="*/ 38 h 108"/>
                <a:gd name="T58" fmla="*/ 431 w 241"/>
                <a:gd name="T59" fmla="*/ 56 h 108"/>
                <a:gd name="T60" fmla="*/ 422 w 241"/>
                <a:gd name="T61" fmla="*/ 74 h 108"/>
                <a:gd name="T62" fmla="*/ 406 w 241"/>
                <a:gd name="T63" fmla="*/ 94 h 108"/>
                <a:gd name="T64" fmla="*/ 384 w 241"/>
                <a:gd name="T65" fmla="*/ 110 h 108"/>
                <a:gd name="T66" fmla="*/ 358 w 241"/>
                <a:gd name="T67" fmla="*/ 130 h 108"/>
                <a:gd name="T68" fmla="*/ 336 w 241"/>
                <a:gd name="T69" fmla="*/ 143 h 108"/>
                <a:gd name="T70" fmla="*/ 323 w 241"/>
                <a:gd name="T71" fmla="*/ 152 h 108"/>
                <a:gd name="T72" fmla="*/ 307 w 241"/>
                <a:gd name="T73" fmla="*/ 155 h 108"/>
                <a:gd name="T74" fmla="*/ 293 w 241"/>
                <a:gd name="T75" fmla="*/ 164 h 108"/>
                <a:gd name="T76" fmla="*/ 275 w 241"/>
                <a:gd name="T77" fmla="*/ 172 h 108"/>
                <a:gd name="T78" fmla="*/ 246 w 241"/>
                <a:gd name="T79" fmla="*/ 182 h 108"/>
                <a:gd name="T80" fmla="*/ 223 w 241"/>
                <a:gd name="T81" fmla="*/ 186 h 108"/>
                <a:gd name="T82" fmla="*/ 203 w 241"/>
                <a:gd name="T83" fmla="*/ 191 h 108"/>
                <a:gd name="T84" fmla="*/ 181 w 241"/>
                <a:gd name="T85" fmla="*/ 191 h 108"/>
                <a:gd name="T86" fmla="*/ 160 w 241"/>
                <a:gd name="T87" fmla="*/ 191 h 108"/>
                <a:gd name="T88" fmla="*/ 138 w 241"/>
                <a:gd name="T89" fmla="*/ 195 h 108"/>
                <a:gd name="T90" fmla="*/ 115 w 241"/>
                <a:gd name="T91" fmla="*/ 195 h 108"/>
                <a:gd name="T92" fmla="*/ 90 w 241"/>
                <a:gd name="T93" fmla="*/ 195 h 108"/>
                <a:gd name="T94" fmla="*/ 68 w 241"/>
                <a:gd name="T95" fmla="*/ 191 h 108"/>
                <a:gd name="T96" fmla="*/ 47 w 241"/>
                <a:gd name="T97" fmla="*/ 184 h 108"/>
                <a:gd name="T98" fmla="*/ 27 w 241"/>
                <a:gd name="T99" fmla="*/ 177 h 108"/>
                <a:gd name="T100" fmla="*/ 11 w 241"/>
                <a:gd name="T101" fmla="*/ 164 h 108"/>
                <a:gd name="T102" fmla="*/ 4 w 241"/>
                <a:gd name="T103" fmla="*/ 148 h 108"/>
                <a:gd name="T104" fmla="*/ 0 w 241"/>
                <a:gd name="T105" fmla="*/ 128 h 108"/>
                <a:gd name="T106" fmla="*/ 4 w 241"/>
                <a:gd name="T107" fmla="*/ 110 h 108"/>
                <a:gd name="T108" fmla="*/ 9 w 241"/>
                <a:gd name="T109" fmla="*/ 94 h 108"/>
                <a:gd name="T110" fmla="*/ 22 w 241"/>
                <a:gd name="T111" fmla="*/ 79 h 108"/>
                <a:gd name="T112" fmla="*/ 36 w 241"/>
                <a:gd name="T113" fmla="*/ 69 h 108"/>
                <a:gd name="T114" fmla="*/ 52 w 241"/>
                <a:gd name="T115" fmla="*/ 61 h 108"/>
                <a:gd name="T116" fmla="*/ 68 w 241"/>
                <a:gd name="T117" fmla="*/ 56 h 108"/>
                <a:gd name="T118" fmla="*/ 84 w 241"/>
                <a:gd name="T119" fmla="*/ 51 h 108"/>
                <a:gd name="T120" fmla="*/ 104 w 241"/>
                <a:gd name="T121" fmla="*/ 47 h 108"/>
                <a:gd name="T122" fmla="*/ 115 w 241"/>
                <a:gd name="T123" fmla="*/ 47 h 1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1" h="108">
                  <a:moveTo>
                    <a:pt x="64" y="26"/>
                  </a:moveTo>
                  <a:lnTo>
                    <a:pt x="73" y="36"/>
                  </a:lnTo>
                  <a:lnTo>
                    <a:pt x="73" y="37"/>
                  </a:lnTo>
                  <a:lnTo>
                    <a:pt x="71" y="40"/>
                  </a:lnTo>
                  <a:lnTo>
                    <a:pt x="70" y="41"/>
                  </a:lnTo>
                  <a:lnTo>
                    <a:pt x="70" y="44"/>
                  </a:lnTo>
                  <a:lnTo>
                    <a:pt x="68" y="47"/>
                  </a:lnTo>
                  <a:lnTo>
                    <a:pt x="68" y="51"/>
                  </a:lnTo>
                  <a:lnTo>
                    <a:pt x="68" y="54"/>
                  </a:lnTo>
                  <a:lnTo>
                    <a:pt x="68" y="57"/>
                  </a:lnTo>
                  <a:lnTo>
                    <a:pt x="70" y="61"/>
                  </a:lnTo>
                  <a:lnTo>
                    <a:pt x="70" y="64"/>
                  </a:lnTo>
                  <a:lnTo>
                    <a:pt x="73" y="67"/>
                  </a:lnTo>
                  <a:lnTo>
                    <a:pt x="76" y="69"/>
                  </a:lnTo>
                  <a:lnTo>
                    <a:pt x="79" y="72"/>
                  </a:lnTo>
                  <a:lnTo>
                    <a:pt x="83" y="75"/>
                  </a:lnTo>
                  <a:lnTo>
                    <a:pt x="86" y="75"/>
                  </a:lnTo>
                  <a:lnTo>
                    <a:pt x="89" y="77"/>
                  </a:lnTo>
                  <a:lnTo>
                    <a:pt x="92" y="77"/>
                  </a:lnTo>
                  <a:lnTo>
                    <a:pt x="95" y="78"/>
                  </a:lnTo>
                  <a:lnTo>
                    <a:pt x="98" y="78"/>
                  </a:lnTo>
                  <a:lnTo>
                    <a:pt x="101" y="78"/>
                  </a:lnTo>
                  <a:lnTo>
                    <a:pt x="106" y="78"/>
                  </a:lnTo>
                  <a:lnTo>
                    <a:pt x="109" y="79"/>
                  </a:lnTo>
                  <a:lnTo>
                    <a:pt x="112" y="78"/>
                  </a:lnTo>
                  <a:lnTo>
                    <a:pt x="116" y="78"/>
                  </a:lnTo>
                  <a:lnTo>
                    <a:pt x="119" y="78"/>
                  </a:lnTo>
                  <a:lnTo>
                    <a:pt x="124" y="77"/>
                  </a:lnTo>
                  <a:lnTo>
                    <a:pt x="127" y="77"/>
                  </a:lnTo>
                  <a:lnTo>
                    <a:pt x="130" y="75"/>
                  </a:lnTo>
                  <a:lnTo>
                    <a:pt x="134" y="74"/>
                  </a:lnTo>
                  <a:lnTo>
                    <a:pt x="137" y="74"/>
                  </a:lnTo>
                  <a:lnTo>
                    <a:pt x="140" y="72"/>
                  </a:lnTo>
                  <a:lnTo>
                    <a:pt x="145" y="71"/>
                  </a:lnTo>
                  <a:lnTo>
                    <a:pt x="148" y="69"/>
                  </a:lnTo>
                  <a:lnTo>
                    <a:pt x="151" y="68"/>
                  </a:lnTo>
                  <a:lnTo>
                    <a:pt x="153" y="65"/>
                  </a:lnTo>
                  <a:lnTo>
                    <a:pt x="156" y="64"/>
                  </a:lnTo>
                  <a:lnTo>
                    <a:pt x="159" y="62"/>
                  </a:lnTo>
                  <a:lnTo>
                    <a:pt x="160" y="61"/>
                  </a:lnTo>
                  <a:lnTo>
                    <a:pt x="165" y="57"/>
                  </a:lnTo>
                  <a:lnTo>
                    <a:pt x="168" y="52"/>
                  </a:lnTo>
                  <a:lnTo>
                    <a:pt x="168" y="48"/>
                  </a:lnTo>
                  <a:lnTo>
                    <a:pt x="168" y="43"/>
                  </a:lnTo>
                  <a:lnTo>
                    <a:pt x="168" y="40"/>
                  </a:lnTo>
                  <a:lnTo>
                    <a:pt x="166" y="38"/>
                  </a:lnTo>
                  <a:lnTo>
                    <a:pt x="166" y="36"/>
                  </a:lnTo>
                  <a:lnTo>
                    <a:pt x="165" y="33"/>
                  </a:lnTo>
                  <a:lnTo>
                    <a:pt x="163" y="30"/>
                  </a:lnTo>
                  <a:lnTo>
                    <a:pt x="163" y="27"/>
                  </a:lnTo>
                  <a:lnTo>
                    <a:pt x="162" y="23"/>
                  </a:lnTo>
                  <a:lnTo>
                    <a:pt x="160" y="21"/>
                  </a:lnTo>
                  <a:lnTo>
                    <a:pt x="159" y="19"/>
                  </a:lnTo>
                  <a:lnTo>
                    <a:pt x="157" y="19"/>
                  </a:lnTo>
                  <a:lnTo>
                    <a:pt x="154" y="16"/>
                  </a:lnTo>
                  <a:lnTo>
                    <a:pt x="153" y="14"/>
                  </a:lnTo>
                  <a:lnTo>
                    <a:pt x="151" y="13"/>
                  </a:lnTo>
                  <a:lnTo>
                    <a:pt x="154" y="3"/>
                  </a:lnTo>
                  <a:lnTo>
                    <a:pt x="154" y="2"/>
                  </a:lnTo>
                  <a:lnTo>
                    <a:pt x="157" y="2"/>
                  </a:lnTo>
                  <a:lnTo>
                    <a:pt x="159" y="2"/>
                  </a:lnTo>
                  <a:lnTo>
                    <a:pt x="162" y="2"/>
                  </a:lnTo>
                  <a:lnTo>
                    <a:pt x="165" y="2"/>
                  </a:lnTo>
                  <a:lnTo>
                    <a:pt x="168" y="2"/>
                  </a:lnTo>
                  <a:lnTo>
                    <a:pt x="171" y="0"/>
                  </a:lnTo>
                  <a:lnTo>
                    <a:pt x="174" y="0"/>
                  </a:lnTo>
                  <a:lnTo>
                    <a:pt x="177" y="0"/>
                  </a:lnTo>
                  <a:lnTo>
                    <a:pt x="181" y="0"/>
                  </a:lnTo>
                  <a:lnTo>
                    <a:pt x="186" y="0"/>
                  </a:lnTo>
                  <a:lnTo>
                    <a:pt x="189" y="0"/>
                  </a:lnTo>
                  <a:lnTo>
                    <a:pt x="193" y="0"/>
                  </a:lnTo>
                  <a:lnTo>
                    <a:pt x="198" y="2"/>
                  </a:lnTo>
                  <a:lnTo>
                    <a:pt x="202" y="2"/>
                  </a:lnTo>
                  <a:lnTo>
                    <a:pt x="205" y="2"/>
                  </a:lnTo>
                  <a:lnTo>
                    <a:pt x="210" y="2"/>
                  </a:lnTo>
                  <a:lnTo>
                    <a:pt x="214" y="3"/>
                  </a:lnTo>
                  <a:lnTo>
                    <a:pt x="217" y="3"/>
                  </a:lnTo>
                  <a:lnTo>
                    <a:pt x="220" y="4"/>
                  </a:lnTo>
                  <a:lnTo>
                    <a:pt x="225" y="6"/>
                  </a:lnTo>
                  <a:lnTo>
                    <a:pt x="228" y="7"/>
                  </a:lnTo>
                  <a:lnTo>
                    <a:pt x="231" y="9"/>
                  </a:lnTo>
                  <a:lnTo>
                    <a:pt x="234" y="10"/>
                  </a:lnTo>
                  <a:lnTo>
                    <a:pt x="235" y="11"/>
                  </a:lnTo>
                  <a:lnTo>
                    <a:pt x="238" y="14"/>
                  </a:lnTo>
                  <a:lnTo>
                    <a:pt x="240" y="17"/>
                  </a:lnTo>
                  <a:lnTo>
                    <a:pt x="240" y="19"/>
                  </a:lnTo>
                  <a:lnTo>
                    <a:pt x="241" y="21"/>
                  </a:lnTo>
                  <a:lnTo>
                    <a:pt x="241" y="26"/>
                  </a:lnTo>
                  <a:lnTo>
                    <a:pt x="241" y="28"/>
                  </a:lnTo>
                  <a:lnTo>
                    <a:pt x="240" y="31"/>
                  </a:lnTo>
                  <a:lnTo>
                    <a:pt x="240" y="36"/>
                  </a:lnTo>
                  <a:lnTo>
                    <a:pt x="238" y="38"/>
                  </a:lnTo>
                  <a:lnTo>
                    <a:pt x="235" y="41"/>
                  </a:lnTo>
                  <a:lnTo>
                    <a:pt x="232" y="45"/>
                  </a:lnTo>
                  <a:lnTo>
                    <a:pt x="229" y="48"/>
                  </a:lnTo>
                  <a:lnTo>
                    <a:pt x="226" y="52"/>
                  </a:lnTo>
                  <a:lnTo>
                    <a:pt x="222" y="55"/>
                  </a:lnTo>
                  <a:lnTo>
                    <a:pt x="219" y="58"/>
                  </a:lnTo>
                  <a:lnTo>
                    <a:pt x="214" y="61"/>
                  </a:lnTo>
                  <a:lnTo>
                    <a:pt x="210" y="65"/>
                  </a:lnTo>
                  <a:lnTo>
                    <a:pt x="205" y="68"/>
                  </a:lnTo>
                  <a:lnTo>
                    <a:pt x="199" y="72"/>
                  </a:lnTo>
                  <a:lnTo>
                    <a:pt x="195" y="74"/>
                  </a:lnTo>
                  <a:lnTo>
                    <a:pt x="190" y="78"/>
                  </a:lnTo>
                  <a:lnTo>
                    <a:pt x="187" y="79"/>
                  </a:lnTo>
                  <a:lnTo>
                    <a:pt x="184" y="81"/>
                  </a:lnTo>
                  <a:lnTo>
                    <a:pt x="181" y="82"/>
                  </a:lnTo>
                  <a:lnTo>
                    <a:pt x="180" y="84"/>
                  </a:lnTo>
                  <a:lnTo>
                    <a:pt x="177" y="85"/>
                  </a:lnTo>
                  <a:lnTo>
                    <a:pt x="174" y="85"/>
                  </a:lnTo>
                  <a:lnTo>
                    <a:pt x="171" y="86"/>
                  </a:lnTo>
                  <a:lnTo>
                    <a:pt x="169" y="88"/>
                  </a:lnTo>
                  <a:lnTo>
                    <a:pt x="166" y="89"/>
                  </a:lnTo>
                  <a:lnTo>
                    <a:pt x="163" y="91"/>
                  </a:lnTo>
                  <a:lnTo>
                    <a:pt x="160" y="92"/>
                  </a:lnTo>
                  <a:lnTo>
                    <a:pt x="157" y="93"/>
                  </a:lnTo>
                  <a:lnTo>
                    <a:pt x="153" y="95"/>
                  </a:lnTo>
                  <a:lnTo>
                    <a:pt x="148" y="98"/>
                  </a:lnTo>
                  <a:lnTo>
                    <a:pt x="142" y="99"/>
                  </a:lnTo>
                  <a:lnTo>
                    <a:pt x="137" y="101"/>
                  </a:lnTo>
                  <a:lnTo>
                    <a:pt x="133" y="102"/>
                  </a:lnTo>
                  <a:lnTo>
                    <a:pt x="128" y="103"/>
                  </a:lnTo>
                  <a:lnTo>
                    <a:pt x="124" y="103"/>
                  </a:lnTo>
                  <a:lnTo>
                    <a:pt x="119" y="105"/>
                  </a:lnTo>
                  <a:lnTo>
                    <a:pt x="116" y="105"/>
                  </a:lnTo>
                  <a:lnTo>
                    <a:pt x="113" y="106"/>
                  </a:lnTo>
                  <a:lnTo>
                    <a:pt x="109" y="106"/>
                  </a:lnTo>
                  <a:lnTo>
                    <a:pt x="106" y="106"/>
                  </a:lnTo>
                  <a:lnTo>
                    <a:pt x="101" y="106"/>
                  </a:lnTo>
                  <a:lnTo>
                    <a:pt x="98" y="106"/>
                  </a:lnTo>
                  <a:lnTo>
                    <a:pt x="94" y="106"/>
                  </a:lnTo>
                  <a:lnTo>
                    <a:pt x="89" y="106"/>
                  </a:lnTo>
                  <a:lnTo>
                    <a:pt x="85" y="108"/>
                  </a:lnTo>
                  <a:lnTo>
                    <a:pt x="82" y="108"/>
                  </a:lnTo>
                  <a:lnTo>
                    <a:pt x="77" y="108"/>
                  </a:lnTo>
                  <a:lnTo>
                    <a:pt x="73" y="108"/>
                  </a:lnTo>
                  <a:lnTo>
                    <a:pt x="68" y="108"/>
                  </a:lnTo>
                  <a:lnTo>
                    <a:pt x="64" y="108"/>
                  </a:lnTo>
                  <a:lnTo>
                    <a:pt x="59" y="108"/>
                  </a:lnTo>
                  <a:lnTo>
                    <a:pt x="55" y="108"/>
                  </a:lnTo>
                  <a:lnTo>
                    <a:pt x="50" y="108"/>
                  </a:lnTo>
                  <a:lnTo>
                    <a:pt x="46" y="108"/>
                  </a:lnTo>
                  <a:lnTo>
                    <a:pt x="41" y="106"/>
                  </a:lnTo>
                  <a:lnTo>
                    <a:pt x="38" y="106"/>
                  </a:lnTo>
                  <a:lnTo>
                    <a:pt x="34" y="105"/>
                  </a:lnTo>
                  <a:lnTo>
                    <a:pt x="29" y="103"/>
                  </a:lnTo>
                  <a:lnTo>
                    <a:pt x="26" y="102"/>
                  </a:lnTo>
                  <a:lnTo>
                    <a:pt x="21" y="101"/>
                  </a:lnTo>
                  <a:lnTo>
                    <a:pt x="18" y="99"/>
                  </a:lnTo>
                  <a:lnTo>
                    <a:pt x="15" y="98"/>
                  </a:lnTo>
                  <a:lnTo>
                    <a:pt x="12" y="96"/>
                  </a:lnTo>
                  <a:lnTo>
                    <a:pt x="9" y="93"/>
                  </a:lnTo>
                  <a:lnTo>
                    <a:pt x="6" y="91"/>
                  </a:lnTo>
                  <a:lnTo>
                    <a:pt x="5" y="88"/>
                  </a:lnTo>
                  <a:lnTo>
                    <a:pt x="3" y="85"/>
                  </a:lnTo>
                  <a:lnTo>
                    <a:pt x="2" y="82"/>
                  </a:lnTo>
                  <a:lnTo>
                    <a:pt x="0" y="78"/>
                  </a:lnTo>
                  <a:lnTo>
                    <a:pt x="0" y="75"/>
                  </a:lnTo>
                  <a:lnTo>
                    <a:pt x="0" y="71"/>
                  </a:lnTo>
                  <a:lnTo>
                    <a:pt x="0" y="67"/>
                  </a:lnTo>
                  <a:lnTo>
                    <a:pt x="0" y="64"/>
                  </a:lnTo>
                  <a:lnTo>
                    <a:pt x="2" y="61"/>
                  </a:lnTo>
                  <a:lnTo>
                    <a:pt x="2" y="57"/>
                  </a:lnTo>
                  <a:lnTo>
                    <a:pt x="3" y="54"/>
                  </a:lnTo>
                  <a:lnTo>
                    <a:pt x="5" y="52"/>
                  </a:lnTo>
                  <a:lnTo>
                    <a:pt x="8" y="50"/>
                  </a:lnTo>
                  <a:lnTo>
                    <a:pt x="9" y="47"/>
                  </a:lnTo>
                  <a:lnTo>
                    <a:pt x="12" y="44"/>
                  </a:lnTo>
                  <a:lnTo>
                    <a:pt x="15" y="43"/>
                  </a:lnTo>
                  <a:lnTo>
                    <a:pt x="17" y="40"/>
                  </a:lnTo>
                  <a:lnTo>
                    <a:pt x="20" y="38"/>
                  </a:lnTo>
                  <a:lnTo>
                    <a:pt x="23" y="37"/>
                  </a:lnTo>
                  <a:lnTo>
                    <a:pt x="26" y="36"/>
                  </a:lnTo>
                  <a:lnTo>
                    <a:pt x="29" y="34"/>
                  </a:lnTo>
                  <a:lnTo>
                    <a:pt x="32" y="33"/>
                  </a:lnTo>
                  <a:lnTo>
                    <a:pt x="35" y="31"/>
                  </a:lnTo>
                  <a:lnTo>
                    <a:pt x="38" y="31"/>
                  </a:lnTo>
                  <a:lnTo>
                    <a:pt x="41" y="30"/>
                  </a:lnTo>
                  <a:lnTo>
                    <a:pt x="44" y="28"/>
                  </a:lnTo>
                  <a:lnTo>
                    <a:pt x="47" y="28"/>
                  </a:lnTo>
                  <a:lnTo>
                    <a:pt x="50" y="27"/>
                  </a:lnTo>
                  <a:lnTo>
                    <a:pt x="53" y="27"/>
                  </a:lnTo>
                  <a:lnTo>
                    <a:pt x="58" y="26"/>
                  </a:lnTo>
                  <a:lnTo>
                    <a:pt x="61" y="26"/>
                  </a:lnTo>
                  <a:lnTo>
                    <a:pt x="64" y="26"/>
                  </a:lnTo>
                  <a:close/>
                </a:path>
              </a:pathLst>
            </a:custGeom>
            <a:solidFill>
              <a:srgbClr val="525C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301" name="Freeform 36"/>
            <p:cNvSpPr>
              <a:spLocks/>
            </p:cNvSpPr>
            <p:nvPr/>
          </p:nvSpPr>
          <p:spPr bwMode="auto">
            <a:xfrm rot="757679">
              <a:off x="1062" y="733"/>
              <a:ext cx="185" cy="688"/>
            </a:xfrm>
            <a:custGeom>
              <a:avLst/>
              <a:gdLst>
                <a:gd name="T0" fmla="*/ 144 w 104"/>
                <a:gd name="T1" fmla="*/ 681 h 380"/>
                <a:gd name="T2" fmla="*/ 0 w 104"/>
                <a:gd name="T3" fmla="*/ 0 h 380"/>
                <a:gd name="T4" fmla="*/ 43 w 104"/>
                <a:gd name="T5" fmla="*/ 4 h 380"/>
                <a:gd name="T6" fmla="*/ 185 w 104"/>
                <a:gd name="T7" fmla="*/ 688 h 380"/>
                <a:gd name="T8" fmla="*/ 144 w 104"/>
                <a:gd name="T9" fmla="*/ 681 h 380"/>
                <a:gd name="T10" fmla="*/ 144 w 104"/>
                <a:gd name="T11" fmla="*/ 681 h 3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 h="380">
                  <a:moveTo>
                    <a:pt x="81" y="376"/>
                  </a:moveTo>
                  <a:lnTo>
                    <a:pt x="0" y="0"/>
                  </a:lnTo>
                  <a:lnTo>
                    <a:pt x="24" y="2"/>
                  </a:lnTo>
                  <a:lnTo>
                    <a:pt x="104" y="380"/>
                  </a:lnTo>
                  <a:lnTo>
                    <a:pt x="81" y="376"/>
                  </a:lnTo>
                  <a:close/>
                </a:path>
              </a:pathLst>
            </a:custGeom>
            <a:solidFill>
              <a:srgbClr val="4047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302" name="Freeform 37"/>
            <p:cNvSpPr>
              <a:spLocks/>
            </p:cNvSpPr>
            <p:nvPr/>
          </p:nvSpPr>
          <p:spPr bwMode="auto">
            <a:xfrm rot="605194">
              <a:off x="728" y="2200"/>
              <a:ext cx="76" cy="200"/>
            </a:xfrm>
            <a:custGeom>
              <a:avLst/>
              <a:gdLst>
                <a:gd name="T0" fmla="*/ 25 w 42"/>
                <a:gd name="T1" fmla="*/ 9 h 111"/>
                <a:gd name="T2" fmla="*/ 25 w 42"/>
                <a:gd name="T3" fmla="*/ 14 h 111"/>
                <a:gd name="T4" fmla="*/ 27 w 42"/>
                <a:gd name="T5" fmla="*/ 25 h 111"/>
                <a:gd name="T6" fmla="*/ 27 w 42"/>
                <a:gd name="T7" fmla="*/ 32 h 111"/>
                <a:gd name="T8" fmla="*/ 31 w 42"/>
                <a:gd name="T9" fmla="*/ 43 h 111"/>
                <a:gd name="T10" fmla="*/ 33 w 42"/>
                <a:gd name="T11" fmla="*/ 56 h 111"/>
                <a:gd name="T12" fmla="*/ 36 w 42"/>
                <a:gd name="T13" fmla="*/ 70 h 111"/>
                <a:gd name="T14" fmla="*/ 38 w 42"/>
                <a:gd name="T15" fmla="*/ 86 h 111"/>
                <a:gd name="T16" fmla="*/ 42 w 42"/>
                <a:gd name="T17" fmla="*/ 101 h 111"/>
                <a:gd name="T18" fmla="*/ 47 w 42"/>
                <a:gd name="T19" fmla="*/ 117 h 111"/>
                <a:gd name="T20" fmla="*/ 49 w 42"/>
                <a:gd name="T21" fmla="*/ 132 h 111"/>
                <a:gd name="T22" fmla="*/ 54 w 42"/>
                <a:gd name="T23" fmla="*/ 150 h 111"/>
                <a:gd name="T24" fmla="*/ 60 w 42"/>
                <a:gd name="T25" fmla="*/ 164 h 111"/>
                <a:gd name="T26" fmla="*/ 65 w 42"/>
                <a:gd name="T27" fmla="*/ 180 h 111"/>
                <a:gd name="T28" fmla="*/ 74 w 42"/>
                <a:gd name="T29" fmla="*/ 193 h 111"/>
                <a:gd name="T30" fmla="*/ 49 w 42"/>
                <a:gd name="T31" fmla="*/ 200 h 111"/>
                <a:gd name="T32" fmla="*/ 47 w 42"/>
                <a:gd name="T33" fmla="*/ 198 h 111"/>
                <a:gd name="T34" fmla="*/ 42 w 42"/>
                <a:gd name="T35" fmla="*/ 187 h 111"/>
                <a:gd name="T36" fmla="*/ 33 w 42"/>
                <a:gd name="T37" fmla="*/ 173 h 111"/>
                <a:gd name="T38" fmla="*/ 27 w 42"/>
                <a:gd name="T39" fmla="*/ 164 h 111"/>
                <a:gd name="T40" fmla="*/ 25 w 42"/>
                <a:gd name="T41" fmla="*/ 155 h 111"/>
                <a:gd name="T42" fmla="*/ 20 w 42"/>
                <a:gd name="T43" fmla="*/ 142 h 111"/>
                <a:gd name="T44" fmla="*/ 14 w 42"/>
                <a:gd name="T45" fmla="*/ 126 h 111"/>
                <a:gd name="T46" fmla="*/ 9 w 42"/>
                <a:gd name="T47" fmla="*/ 112 h 111"/>
                <a:gd name="T48" fmla="*/ 5 w 42"/>
                <a:gd name="T49" fmla="*/ 95 h 111"/>
                <a:gd name="T50" fmla="*/ 4 w 42"/>
                <a:gd name="T51" fmla="*/ 86 h 111"/>
                <a:gd name="T52" fmla="*/ 0 w 42"/>
                <a:gd name="T53" fmla="*/ 76 h 111"/>
                <a:gd name="T54" fmla="*/ 0 w 42"/>
                <a:gd name="T55" fmla="*/ 68 h 111"/>
                <a:gd name="T56" fmla="*/ 0 w 42"/>
                <a:gd name="T57" fmla="*/ 58 h 111"/>
                <a:gd name="T58" fmla="*/ 0 w 42"/>
                <a:gd name="T59" fmla="*/ 47 h 111"/>
                <a:gd name="T60" fmla="*/ 0 w 42"/>
                <a:gd name="T61" fmla="*/ 38 h 111"/>
                <a:gd name="T62" fmla="*/ 0 w 42"/>
                <a:gd name="T63" fmla="*/ 25 h 111"/>
                <a:gd name="T64" fmla="*/ 0 w 42"/>
                <a:gd name="T65" fmla="*/ 14 h 111"/>
                <a:gd name="T66" fmla="*/ 25 w 42"/>
                <a:gd name="T67" fmla="*/ 9 h 1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 h="111">
                  <a:moveTo>
                    <a:pt x="14" y="5"/>
                  </a:moveTo>
                  <a:lnTo>
                    <a:pt x="14" y="5"/>
                  </a:lnTo>
                  <a:lnTo>
                    <a:pt x="14" y="8"/>
                  </a:lnTo>
                  <a:lnTo>
                    <a:pt x="14" y="11"/>
                  </a:lnTo>
                  <a:lnTo>
                    <a:pt x="15" y="14"/>
                  </a:lnTo>
                  <a:lnTo>
                    <a:pt x="15" y="16"/>
                  </a:lnTo>
                  <a:lnTo>
                    <a:pt x="15" y="18"/>
                  </a:lnTo>
                  <a:lnTo>
                    <a:pt x="17" y="21"/>
                  </a:lnTo>
                  <a:lnTo>
                    <a:pt x="17" y="24"/>
                  </a:lnTo>
                  <a:lnTo>
                    <a:pt x="17" y="28"/>
                  </a:lnTo>
                  <a:lnTo>
                    <a:pt x="18" y="31"/>
                  </a:lnTo>
                  <a:lnTo>
                    <a:pt x="18" y="35"/>
                  </a:lnTo>
                  <a:lnTo>
                    <a:pt x="20" y="39"/>
                  </a:lnTo>
                  <a:lnTo>
                    <a:pt x="20" y="43"/>
                  </a:lnTo>
                  <a:lnTo>
                    <a:pt x="21" y="48"/>
                  </a:lnTo>
                  <a:lnTo>
                    <a:pt x="21" y="52"/>
                  </a:lnTo>
                  <a:lnTo>
                    <a:pt x="23" y="56"/>
                  </a:lnTo>
                  <a:lnTo>
                    <a:pt x="24" y="60"/>
                  </a:lnTo>
                  <a:lnTo>
                    <a:pt x="26" y="65"/>
                  </a:lnTo>
                  <a:lnTo>
                    <a:pt x="26" y="70"/>
                  </a:lnTo>
                  <a:lnTo>
                    <a:pt x="27" y="73"/>
                  </a:lnTo>
                  <a:lnTo>
                    <a:pt x="29" y="79"/>
                  </a:lnTo>
                  <a:lnTo>
                    <a:pt x="30" y="83"/>
                  </a:lnTo>
                  <a:lnTo>
                    <a:pt x="32" y="87"/>
                  </a:lnTo>
                  <a:lnTo>
                    <a:pt x="33" y="91"/>
                  </a:lnTo>
                  <a:lnTo>
                    <a:pt x="35" y="96"/>
                  </a:lnTo>
                  <a:lnTo>
                    <a:pt x="36" y="100"/>
                  </a:lnTo>
                  <a:lnTo>
                    <a:pt x="38" y="104"/>
                  </a:lnTo>
                  <a:lnTo>
                    <a:pt x="41" y="107"/>
                  </a:lnTo>
                  <a:lnTo>
                    <a:pt x="42" y="111"/>
                  </a:lnTo>
                  <a:lnTo>
                    <a:pt x="27" y="111"/>
                  </a:lnTo>
                  <a:lnTo>
                    <a:pt x="26" y="110"/>
                  </a:lnTo>
                  <a:lnTo>
                    <a:pt x="24" y="107"/>
                  </a:lnTo>
                  <a:lnTo>
                    <a:pt x="23" y="104"/>
                  </a:lnTo>
                  <a:lnTo>
                    <a:pt x="20" y="100"/>
                  </a:lnTo>
                  <a:lnTo>
                    <a:pt x="18" y="96"/>
                  </a:lnTo>
                  <a:lnTo>
                    <a:pt x="17" y="94"/>
                  </a:lnTo>
                  <a:lnTo>
                    <a:pt x="15" y="91"/>
                  </a:lnTo>
                  <a:lnTo>
                    <a:pt x="14" y="89"/>
                  </a:lnTo>
                  <a:lnTo>
                    <a:pt x="14" y="86"/>
                  </a:lnTo>
                  <a:lnTo>
                    <a:pt x="12" y="81"/>
                  </a:lnTo>
                  <a:lnTo>
                    <a:pt x="11" y="79"/>
                  </a:lnTo>
                  <a:lnTo>
                    <a:pt x="9" y="74"/>
                  </a:lnTo>
                  <a:lnTo>
                    <a:pt x="8" y="70"/>
                  </a:lnTo>
                  <a:lnTo>
                    <a:pt x="6" y="66"/>
                  </a:lnTo>
                  <a:lnTo>
                    <a:pt x="5" y="62"/>
                  </a:lnTo>
                  <a:lnTo>
                    <a:pt x="3" y="57"/>
                  </a:lnTo>
                  <a:lnTo>
                    <a:pt x="3" y="53"/>
                  </a:lnTo>
                  <a:lnTo>
                    <a:pt x="2" y="50"/>
                  </a:lnTo>
                  <a:lnTo>
                    <a:pt x="2" y="48"/>
                  </a:lnTo>
                  <a:lnTo>
                    <a:pt x="0" y="45"/>
                  </a:lnTo>
                  <a:lnTo>
                    <a:pt x="0" y="42"/>
                  </a:lnTo>
                  <a:lnTo>
                    <a:pt x="0" y="40"/>
                  </a:lnTo>
                  <a:lnTo>
                    <a:pt x="0" y="38"/>
                  </a:lnTo>
                  <a:lnTo>
                    <a:pt x="0" y="35"/>
                  </a:lnTo>
                  <a:lnTo>
                    <a:pt x="0" y="32"/>
                  </a:lnTo>
                  <a:lnTo>
                    <a:pt x="0" y="29"/>
                  </a:lnTo>
                  <a:lnTo>
                    <a:pt x="0" y="26"/>
                  </a:lnTo>
                  <a:lnTo>
                    <a:pt x="0" y="24"/>
                  </a:lnTo>
                  <a:lnTo>
                    <a:pt x="0" y="21"/>
                  </a:lnTo>
                  <a:lnTo>
                    <a:pt x="0" y="16"/>
                  </a:lnTo>
                  <a:lnTo>
                    <a:pt x="0" y="14"/>
                  </a:lnTo>
                  <a:lnTo>
                    <a:pt x="0" y="11"/>
                  </a:lnTo>
                  <a:lnTo>
                    <a:pt x="0" y="8"/>
                  </a:lnTo>
                  <a:lnTo>
                    <a:pt x="14" y="0"/>
                  </a:lnTo>
                  <a:lnTo>
                    <a:pt x="14" y="5"/>
                  </a:lnTo>
                  <a:close/>
                </a:path>
              </a:pathLst>
            </a:custGeom>
            <a:solidFill>
              <a:srgbClr val="525C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10303" name="Group 38"/>
            <p:cNvGrpSpPr>
              <a:grpSpLocks/>
            </p:cNvGrpSpPr>
            <p:nvPr/>
          </p:nvGrpSpPr>
          <p:grpSpPr bwMode="auto">
            <a:xfrm>
              <a:off x="672" y="432"/>
              <a:ext cx="3264" cy="3072"/>
              <a:chOff x="672" y="432"/>
              <a:chExt cx="3264" cy="3072"/>
            </a:xfrm>
          </p:grpSpPr>
          <p:grpSp>
            <p:nvGrpSpPr>
              <p:cNvPr id="10306" name="Group 39"/>
              <p:cNvGrpSpPr>
                <a:grpSpLocks/>
              </p:cNvGrpSpPr>
              <p:nvPr/>
            </p:nvGrpSpPr>
            <p:grpSpPr bwMode="auto">
              <a:xfrm>
                <a:off x="672" y="432"/>
                <a:ext cx="3264" cy="3072"/>
                <a:chOff x="720" y="384"/>
                <a:chExt cx="3190" cy="3107"/>
              </a:xfrm>
            </p:grpSpPr>
            <p:grpSp>
              <p:nvGrpSpPr>
                <p:cNvPr id="10308" name="Group 40"/>
                <p:cNvGrpSpPr>
                  <a:grpSpLocks/>
                </p:cNvGrpSpPr>
                <p:nvPr/>
              </p:nvGrpSpPr>
              <p:grpSpPr bwMode="auto">
                <a:xfrm>
                  <a:off x="720" y="528"/>
                  <a:ext cx="3190" cy="2963"/>
                  <a:chOff x="720" y="528"/>
                  <a:chExt cx="3190" cy="2963"/>
                </a:xfrm>
              </p:grpSpPr>
              <p:grpSp>
                <p:nvGrpSpPr>
                  <p:cNvPr id="10310" name="Group 41"/>
                  <p:cNvGrpSpPr>
                    <a:grpSpLocks/>
                  </p:cNvGrpSpPr>
                  <p:nvPr/>
                </p:nvGrpSpPr>
                <p:grpSpPr bwMode="auto">
                  <a:xfrm>
                    <a:off x="720" y="528"/>
                    <a:ext cx="3190" cy="2963"/>
                    <a:chOff x="720" y="528"/>
                    <a:chExt cx="3190" cy="2963"/>
                  </a:xfrm>
                </p:grpSpPr>
                <p:grpSp>
                  <p:nvGrpSpPr>
                    <p:cNvPr id="10312" name="Group 42"/>
                    <p:cNvGrpSpPr>
                      <a:grpSpLocks/>
                    </p:cNvGrpSpPr>
                    <p:nvPr/>
                  </p:nvGrpSpPr>
                  <p:grpSpPr bwMode="auto">
                    <a:xfrm>
                      <a:off x="720" y="528"/>
                      <a:ext cx="3190" cy="2963"/>
                      <a:chOff x="672" y="601"/>
                      <a:chExt cx="3190" cy="2963"/>
                    </a:xfrm>
                  </p:grpSpPr>
                  <p:grpSp>
                    <p:nvGrpSpPr>
                      <p:cNvPr id="10314" name="Group 43"/>
                      <p:cNvGrpSpPr>
                        <a:grpSpLocks/>
                      </p:cNvGrpSpPr>
                      <p:nvPr/>
                    </p:nvGrpSpPr>
                    <p:grpSpPr bwMode="auto">
                      <a:xfrm rot="-1269552">
                        <a:off x="672" y="2304"/>
                        <a:ext cx="1920" cy="1104"/>
                        <a:chOff x="1759" y="3024"/>
                        <a:chExt cx="1920" cy="1104"/>
                      </a:xfrm>
                    </p:grpSpPr>
                    <p:sp>
                      <p:nvSpPr>
                        <p:cNvPr id="10325" name="Rectangle 44"/>
                        <p:cNvSpPr>
                          <a:spLocks noChangeArrowheads="1"/>
                        </p:cNvSpPr>
                        <p:nvPr/>
                      </p:nvSpPr>
                      <p:spPr bwMode="auto">
                        <a:xfrm rot="2700000" flipV="1">
                          <a:off x="1759" y="3693"/>
                          <a:ext cx="66" cy="67"/>
                        </a:xfrm>
                        <a:prstGeom prst="rect">
                          <a:avLst/>
                        </a:prstGeom>
                        <a:solidFill>
                          <a:schemeClr val="bg2"/>
                        </a:solidFill>
                        <a:ln w="9525">
                          <a:miter lim="800000"/>
                          <a:headEnd/>
                          <a:tailEnd/>
                        </a:ln>
                        <a:effectLst/>
                        <a:scene3d>
                          <a:camera prst="legacyPerspectiveFront">
                            <a:rot lat="18000000" lon="0" rev="0"/>
                          </a:camera>
                          <a:lightRig rig="legacyFlat4" dir="b"/>
                        </a:scene3d>
                        <a:sp3d extrusionH="49200" prstMaterial="legacyMatte">
                          <a:bevelT w="13500" h="13500" prst="angle"/>
                          <a:bevelB w="13500" h="13500" prst="angle"/>
                          <a:extrusionClr>
                            <a:schemeClr val="bg2"/>
                          </a:extrusionClr>
                          <a:contourClr>
                            <a:schemeClr val="bg2"/>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sp>
                      <p:nvSpPr>
                        <p:cNvPr id="10326" name="Rectangle 45"/>
                        <p:cNvSpPr>
                          <a:spLocks noChangeArrowheads="1"/>
                        </p:cNvSpPr>
                        <p:nvPr/>
                      </p:nvSpPr>
                      <p:spPr bwMode="auto">
                        <a:xfrm rot="2700000" flipV="1">
                          <a:off x="3612" y="3486"/>
                          <a:ext cx="67" cy="66"/>
                        </a:xfrm>
                        <a:prstGeom prst="rect">
                          <a:avLst/>
                        </a:prstGeom>
                        <a:solidFill>
                          <a:schemeClr val="bg2"/>
                        </a:solidFill>
                        <a:ln w="9525">
                          <a:miter lim="800000"/>
                          <a:headEnd/>
                          <a:tailEnd/>
                        </a:ln>
                        <a:effectLst/>
                        <a:scene3d>
                          <a:camera prst="legacyPerspectiveFront">
                            <a:rot lat="18000000" lon="0" rev="0"/>
                          </a:camera>
                          <a:lightRig rig="legacyFlat4" dir="b"/>
                        </a:scene3d>
                        <a:sp3d extrusionH="49200" prstMaterial="legacyMatte">
                          <a:bevelT w="13500" h="13500" prst="angle"/>
                          <a:bevelB w="13500" h="13500" prst="angle"/>
                          <a:extrusionClr>
                            <a:schemeClr val="bg2"/>
                          </a:extrusionClr>
                          <a:contourClr>
                            <a:schemeClr val="bg2"/>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sp>
                      <p:nvSpPr>
                        <p:cNvPr id="10327" name="Rectangle 46"/>
                        <p:cNvSpPr>
                          <a:spLocks noChangeArrowheads="1"/>
                        </p:cNvSpPr>
                        <p:nvPr/>
                      </p:nvSpPr>
                      <p:spPr bwMode="auto">
                        <a:xfrm rot="2700000" flipV="1">
                          <a:off x="3312" y="4032"/>
                          <a:ext cx="67" cy="68"/>
                        </a:xfrm>
                        <a:prstGeom prst="rect">
                          <a:avLst/>
                        </a:prstGeom>
                        <a:solidFill>
                          <a:schemeClr val="bg2"/>
                        </a:solidFill>
                        <a:ln w="9525">
                          <a:miter lim="800000"/>
                          <a:headEnd/>
                          <a:tailEnd/>
                        </a:ln>
                        <a:effectLst/>
                        <a:scene3d>
                          <a:camera prst="legacyPerspectiveFront">
                            <a:rot lat="18000000" lon="0" rev="0"/>
                          </a:camera>
                          <a:lightRig rig="legacyFlat4" dir="b"/>
                        </a:scene3d>
                        <a:sp3d extrusionH="49200" prstMaterial="legacyMatte">
                          <a:bevelT w="13500" h="13500" prst="angle"/>
                          <a:bevelB w="13500" h="13500" prst="angle"/>
                          <a:extrusionClr>
                            <a:schemeClr val="bg2"/>
                          </a:extrusionClr>
                          <a:contourClr>
                            <a:schemeClr val="bg2"/>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sp>
                      <p:nvSpPr>
                        <p:cNvPr id="10328" name="Rectangle 47"/>
                        <p:cNvSpPr>
                          <a:spLocks noChangeArrowheads="1"/>
                        </p:cNvSpPr>
                        <p:nvPr/>
                      </p:nvSpPr>
                      <p:spPr bwMode="auto">
                        <a:xfrm rot="1320872" flipV="1">
                          <a:off x="1933" y="3024"/>
                          <a:ext cx="1622" cy="1104"/>
                        </a:xfrm>
                        <a:prstGeom prst="rect">
                          <a:avLst/>
                        </a:prstGeom>
                        <a:gradFill rotWithShape="1">
                          <a:gsLst>
                            <a:gs pos="0">
                              <a:srgbClr val="2C2C2C"/>
                            </a:gs>
                            <a:gs pos="100000">
                              <a:srgbClr val="5F5F5F"/>
                            </a:gs>
                          </a:gsLst>
                          <a:lin ang="18900000" scaled="1"/>
                        </a:gradFill>
                        <a:ln w="9525">
                          <a:miter lim="800000"/>
                          <a:headEnd/>
                          <a:tailEnd/>
                        </a:ln>
                        <a:effectLst/>
                        <a:scene3d>
                          <a:camera prst="legacyPerspectiveFront">
                            <a:rot lat="18000000" lon="0" rev="0"/>
                          </a:camera>
                          <a:lightRig rig="legacyFlat4" dir="b"/>
                        </a:scene3d>
                        <a:sp3d extrusionH="23800" prstMaterial="legacyMatte">
                          <a:bevelT w="13500" h="13500" prst="angle"/>
                          <a:bevelB w="13500" h="13500" prst="angle"/>
                          <a:extrusionClr>
                            <a:schemeClr val="bg2"/>
                          </a:extrusionClr>
                          <a:contourClr>
                            <a:srgbClr val="2C2C2C"/>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grpSp>
                  <p:sp>
                    <p:nvSpPr>
                      <p:cNvPr id="10315" name="Freeform 48"/>
                      <p:cNvSpPr>
                        <a:spLocks/>
                      </p:cNvSpPr>
                      <p:nvPr/>
                    </p:nvSpPr>
                    <p:spPr bwMode="auto">
                      <a:xfrm rot="683948">
                        <a:off x="936" y="1404"/>
                        <a:ext cx="423" cy="209"/>
                      </a:xfrm>
                      <a:custGeom>
                        <a:avLst/>
                        <a:gdLst>
                          <a:gd name="T0" fmla="*/ 0 w 235"/>
                          <a:gd name="T1" fmla="*/ 105 h 116"/>
                          <a:gd name="T2" fmla="*/ 11 w 235"/>
                          <a:gd name="T3" fmla="*/ 106 h 116"/>
                          <a:gd name="T4" fmla="*/ 22 w 235"/>
                          <a:gd name="T5" fmla="*/ 112 h 116"/>
                          <a:gd name="T6" fmla="*/ 34 w 235"/>
                          <a:gd name="T7" fmla="*/ 117 h 116"/>
                          <a:gd name="T8" fmla="*/ 49 w 235"/>
                          <a:gd name="T9" fmla="*/ 119 h 116"/>
                          <a:gd name="T10" fmla="*/ 65 w 235"/>
                          <a:gd name="T11" fmla="*/ 123 h 116"/>
                          <a:gd name="T12" fmla="*/ 81 w 235"/>
                          <a:gd name="T13" fmla="*/ 126 h 116"/>
                          <a:gd name="T14" fmla="*/ 97 w 235"/>
                          <a:gd name="T15" fmla="*/ 126 h 116"/>
                          <a:gd name="T16" fmla="*/ 108 w 235"/>
                          <a:gd name="T17" fmla="*/ 126 h 116"/>
                          <a:gd name="T18" fmla="*/ 119 w 235"/>
                          <a:gd name="T19" fmla="*/ 126 h 116"/>
                          <a:gd name="T20" fmla="*/ 130 w 235"/>
                          <a:gd name="T21" fmla="*/ 126 h 116"/>
                          <a:gd name="T22" fmla="*/ 140 w 235"/>
                          <a:gd name="T23" fmla="*/ 126 h 116"/>
                          <a:gd name="T24" fmla="*/ 155 w 235"/>
                          <a:gd name="T25" fmla="*/ 126 h 116"/>
                          <a:gd name="T26" fmla="*/ 167 w 235"/>
                          <a:gd name="T27" fmla="*/ 124 h 116"/>
                          <a:gd name="T28" fmla="*/ 182 w 235"/>
                          <a:gd name="T29" fmla="*/ 123 h 116"/>
                          <a:gd name="T30" fmla="*/ 194 w 235"/>
                          <a:gd name="T31" fmla="*/ 123 h 116"/>
                          <a:gd name="T32" fmla="*/ 209 w 235"/>
                          <a:gd name="T33" fmla="*/ 119 h 116"/>
                          <a:gd name="T34" fmla="*/ 225 w 235"/>
                          <a:gd name="T35" fmla="*/ 114 h 116"/>
                          <a:gd name="T36" fmla="*/ 238 w 235"/>
                          <a:gd name="T37" fmla="*/ 112 h 116"/>
                          <a:gd name="T38" fmla="*/ 254 w 235"/>
                          <a:gd name="T39" fmla="*/ 106 h 116"/>
                          <a:gd name="T40" fmla="*/ 272 w 235"/>
                          <a:gd name="T41" fmla="*/ 105 h 116"/>
                          <a:gd name="T42" fmla="*/ 279 w 235"/>
                          <a:gd name="T43" fmla="*/ 99 h 116"/>
                          <a:gd name="T44" fmla="*/ 290 w 235"/>
                          <a:gd name="T45" fmla="*/ 97 h 116"/>
                          <a:gd name="T46" fmla="*/ 304 w 235"/>
                          <a:gd name="T47" fmla="*/ 88 h 116"/>
                          <a:gd name="T48" fmla="*/ 317 w 235"/>
                          <a:gd name="T49" fmla="*/ 81 h 116"/>
                          <a:gd name="T50" fmla="*/ 328 w 235"/>
                          <a:gd name="T51" fmla="*/ 76 h 116"/>
                          <a:gd name="T52" fmla="*/ 338 w 235"/>
                          <a:gd name="T53" fmla="*/ 68 h 116"/>
                          <a:gd name="T54" fmla="*/ 349 w 235"/>
                          <a:gd name="T55" fmla="*/ 61 h 116"/>
                          <a:gd name="T56" fmla="*/ 360 w 235"/>
                          <a:gd name="T57" fmla="*/ 54 h 116"/>
                          <a:gd name="T58" fmla="*/ 371 w 235"/>
                          <a:gd name="T59" fmla="*/ 45 h 116"/>
                          <a:gd name="T60" fmla="*/ 380 w 235"/>
                          <a:gd name="T61" fmla="*/ 36 h 116"/>
                          <a:gd name="T62" fmla="*/ 391 w 235"/>
                          <a:gd name="T63" fmla="*/ 25 h 116"/>
                          <a:gd name="T64" fmla="*/ 398 w 235"/>
                          <a:gd name="T65" fmla="*/ 14 h 116"/>
                          <a:gd name="T66" fmla="*/ 403 w 235"/>
                          <a:gd name="T67" fmla="*/ 5 h 116"/>
                          <a:gd name="T68" fmla="*/ 423 w 235"/>
                          <a:gd name="T69" fmla="*/ 110 h 116"/>
                          <a:gd name="T70" fmla="*/ 414 w 235"/>
                          <a:gd name="T71" fmla="*/ 114 h 116"/>
                          <a:gd name="T72" fmla="*/ 403 w 235"/>
                          <a:gd name="T73" fmla="*/ 123 h 116"/>
                          <a:gd name="T74" fmla="*/ 392 w 235"/>
                          <a:gd name="T75" fmla="*/ 130 h 116"/>
                          <a:gd name="T76" fmla="*/ 374 w 235"/>
                          <a:gd name="T77" fmla="*/ 141 h 116"/>
                          <a:gd name="T78" fmla="*/ 365 w 235"/>
                          <a:gd name="T79" fmla="*/ 144 h 116"/>
                          <a:gd name="T80" fmla="*/ 355 w 235"/>
                          <a:gd name="T81" fmla="*/ 150 h 116"/>
                          <a:gd name="T82" fmla="*/ 344 w 235"/>
                          <a:gd name="T83" fmla="*/ 155 h 116"/>
                          <a:gd name="T84" fmla="*/ 333 w 235"/>
                          <a:gd name="T85" fmla="*/ 162 h 116"/>
                          <a:gd name="T86" fmla="*/ 320 w 235"/>
                          <a:gd name="T87" fmla="*/ 166 h 116"/>
                          <a:gd name="T88" fmla="*/ 310 w 235"/>
                          <a:gd name="T89" fmla="*/ 173 h 116"/>
                          <a:gd name="T90" fmla="*/ 295 w 235"/>
                          <a:gd name="T91" fmla="*/ 178 h 116"/>
                          <a:gd name="T92" fmla="*/ 279 w 235"/>
                          <a:gd name="T93" fmla="*/ 184 h 116"/>
                          <a:gd name="T94" fmla="*/ 265 w 235"/>
                          <a:gd name="T95" fmla="*/ 186 h 116"/>
                          <a:gd name="T96" fmla="*/ 252 w 235"/>
                          <a:gd name="T97" fmla="*/ 191 h 116"/>
                          <a:gd name="T98" fmla="*/ 236 w 235"/>
                          <a:gd name="T99" fmla="*/ 196 h 116"/>
                          <a:gd name="T100" fmla="*/ 220 w 235"/>
                          <a:gd name="T101" fmla="*/ 198 h 116"/>
                          <a:gd name="T102" fmla="*/ 203 w 235"/>
                          <a:gd name="T103" fmla="*/ 204 h 116"/>
                          <a:gd name="T104" fmla="*/ 187 w 235"/>
                          <a:gd name="T105" fmla="*/ 205 h 116"/>
                          <a:gd name="T106" fmla="*/ 167 w 235"/>
                          <a:gd name="T107" fmla="*/ 205 h 116"/>
                          <a:gd name="T108" fmla="*/ 149 w 235"/>
                          <a:gd name="T109" fmla="*/ 209 h 116"/>
                          <a:gd name="T110" fmla="*/ 133 w 235"/>
                          <a:gd name="T111" fmla="*/ 209 h 116"/>
                          <a:gd name="T112" fmla="*/ 113 w 235"/>
                          <a:gd name="T113" fmla="*/ 209 h 116"/>
                          <a:gd name="T114" fmla="*/ 95 w 235"/>
                          <a:gd name="T115" fmla="*/ 205 h 116"/>
                          <a:gd name="T116" fmla="*/ 76 w 235"/>
                          <a:gd name="T117" fmla="*/ 205 h 116"/>
                          <a:gd name="T118" fmla="*/ 58 w 235"/>
                          <a:gd name="T119" fmla="*/ 204 h 116"/>
                          <a:gd name="T120" fmla="*/ 38 w 235"/>
                          <a:gd name="T121" fmla="*/ 198 h 116"/>
                          <a:gd name="T122" fmla="*/ 0 w 235"/>
                          <a:gd name="T123" fmla="*/ 105 h 11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5" h="116">
                            <a:moveTo>
                              <a:pt x="0" y="58"/>
                            </a:moveTo>
                            <a:lnTo>
                              <a:pt x="0" y="58"/>
                            </a:lnTo>
                            <a:lnTo>
                              <a:pt x="3" y="59"/>
                            </a:lnTo>
                            <a:lnTo>
                              <a:pt x="6" y="59"/>
                            </a:lnTo>
                            <a:lnTo>
                              <a:pt x="10" y="62"/>
                            </a:lnTo>
                            <a:lnTo>
                              <a:pt x="12" y="62"/>
                            </a:lnTo>
                            <a:lnTo>
                              <a:pt x="16" y="63"/>
                            </a:lnTo>
                            <a:lnTo>
                              <a:pt x="19" y="65"/>
                            </a:lnTo>
                            <a:lnTo>
                              <a:pt x="22" y="65"/>
                            </a:lnTo>
                            <a:lnTo>
                              <a:pt x="27" y="66"/>
                            </a:lnTo>
                            <a:lnTo>
                              <a:pt x="32" y="68"/>
                            </a:lnTo>
                            <a:lnTo>
                              <a:pt x="36" y="68"/>
                            </a:lnTo>
                            <a:lnTo>
                              <a:pt x="41" y="69"/>
                            </a:lnTo>
                            <a:lnTo>
                              <a:pt x="45" y="70"/>
                            </a:lnTo>
                            <a:lnTo>
                              <a:pt x="51" y="70"/>
                            </a:lnTo>
                            <a:lnTo>
                              <a:pt x="54" y="70"/>
                            </a:lnTo>
                            <a:lnTo>
                              <a:pt x="57" y="70"/>
                            </a:lnTo>
                            <a:lnTo>
                              <a:pt x="60" y="70"/>
                            </a:lnTo>
                            <a:lnTo>
                              <a:pt x="63" y="70"/>
                            </a:lnTo>
                            <a:lnTo>
                              <a:pt x="66" y="70"/>
                            </a:lnTo>
                            <a:lnTo>
                              <a:pt x="69" y="70"/>
                            </a:lnTo>
                            <a:lnTo>
                              <a:pt x="72" y="70"/>
                            </a:lnTo>
                            <a:lnTo>
                              <a:pt x="75" y="70"/>
                            </a:lnTo>
                            <a:lnTo>
                              <a:pt x="78" y="70"/>
                            </a:lnTo>
                            <a:lnTo>
                              <a:pt x="83" y="70"/>
                            </a:lnTo>
                            <a:lnTo>
                              <a:pt x="86" y="70"/>
                            </a:lnTo>
                            <a:lnTo>
                              <a:pt x="90" y="70"/>
                            </a:lnTo>
                            <a:lnTo>
                              <a:pt x="93" y="69"/>
                            </a:lnTo>
                            <a:lnTo>
                              <a:pt x="96" y="69"/>
                            </a:lnTo>
                            <a:lnTo>
                              <a:pt x="101" y="68"/>
                            </a:lnTo>
                            <a:lnTo>
                              <a:pt x="104" y="68"/>
                            </a:lnTo>
                            <a:lnTo>
                              <a:pt x="108" y="68"/>
                            </a:lnTo>
                            <a:lnTo>
                              <a:pt x="111" y="66"/>
                            </a:lnTo>
                            <a:lnTo>
                              <a:pt x="116" y="66"/>
                            </a:lnTo>
                            <a:lnTo>
                              <a:pt x="120" y="65"/>
                            </a:lnTo>
                            <a:lnTo>
                              <a:pt x="125" y="63"/>
                            </a:lnTo>
                            <a:lnTo>
                              <a:pt x="129" y="63"/>
                            </a:lnTo>
                            <a:lnTo>
                              <a:pt x="132" y="62"/>
                            </a:lnTo>
                            <a:lnTo>
                              <a:pt x="137" y="61"/>
                            </a:lnTo>
                            <a:lnTo>
                              <a:pt x="141" y="59"/>
                            </a:lnTo>
                            <a:lnTo>
                              <a:pt x="146" y="59"/>
                            </a:lnTo>
                            <a:lnTo>
                              <a:pt x="151" y="58"/>
                            </a:lnTo>
                            <a:lnTo>
                              <a:pt x="155" y="56"/>
                            </a:lnTo>
                            <a:lnTo>
                              <a:pt x="155" y="55"/>
                            </a:lnTo>
                            <a:lnTo>
                              <a:pt x="158" y="55"/>
                            </a:lnTo>
                            <a:lnTo>
                              <a:pt x="161" y="54"/>
                            </a:lnTo>
                            <a:lnTo>
                              <a:pt x="164" y="52"/>
                            </a:lnTo>
                            <a:lnTo>
                              <a:pt x="169" y="49"/>
                            </a:lnTo>
                            <a:lnTo>
                              <a:pt x="173" y="46"/>
                            </a:lnTo>
                            <a:lnTo>
                              <a:pt x="176" y="45"/>
                            </a:lnTo>
                            <a:lnTo>
                              <a:pt x="179" y="44"/>
                            </a:lnTo>
                            <a:lnTo>
                              <a:pt x="182" y="42"/>
                            </a:lnTo>
                            <a:lnTo>
                              <a:pt x="185" y="41"/>
                            </a:lnTo>
                            <a:lnTo>
                              <a:pt x="188" y="38"/>
                            </a:lnTo>
                            <a:lnTo>
                              <a:pt x="191" y="37"/>
                            </a:lnTo>
                            <a:lnTo>
                              <a:pt x="194" y="34"/>
                            </a:lnTo>
                            <a:lnTo>
                              <a:pt x="197" y="32"/>
                            </a:lnTo>
                            <a:lnTo>
                              <a:pt x="200" y="30"/>
                            </a:lnTo>
                            <a:lnTo>
                              <a:pt x="203" y="27"/>
                            </a:lnTo>
                            <a:lnTo>
                              <a:pt x="206" y="25"/>
                            </a:lnTo>
                            <a:lnTo>
                              <a:pt x="209" y="22"/>
                            </a:lnTo>
                            <a:lnTo>
                              <a:pt x="211" y="20"/>
                            </a:lnTo>
                            <a:lnTo>
                              <a:pt x="214" y="17"/>
                            </a:lnTo>
                            <a:lnTo>
                              <a:pt x="217" y="14"/>
                            </a:lnTo>
                            <a:lnTo>
                              <a:pt x="220" y="11"/>
                            </a:lnTo>
                            <a:lnTo>
                              <a:pt x="221" y="8"/>
                            </a:lnTo>
                            <a:lnTo>
                              <a:pt x="223" y="5"/>
                            </a:lnTo>
                            <a:lnTo>
                              <a:pt x="224" y="3"/>
                            </a:lnTo>
                            <a:lnTo>
                              <a:pt x="227" y="0"/>
                            </a:lnTo>
                            <a:lnTo>
                              <a:pt x="235" y="61"/>
                            </a:lnTo>
                            <a:lnTo>
                              <a:pt x="233" y="62"/>
                            </a:lnTo>
                            <a:lnTo>
                              <a:pt x="230" y="63"/>
                            </a:lnTo>
                            <a:lnTo>
                              <a:pt x="227" y="65"/>
                            </a:lnTo>
                            <a:lnTo>
                              <a:pt x="224" y="68"/>
                            </a:lnTo>
                            <a:lnTo>
                              <a:pt x="221" y="70"/>
                            </a:lnTo>
                            <a:lnTo>
                              <a:pt x="218" y="72"/>
                            </a:lnTo>
                            <a:lnTo>
                              <a:pt x="212" y="75"/>
                            </a:lnTo>
                            <a:lnTo>
                              <a:pt x="208" y="78"/>
                            </a:lnTo>
                            <a:lnTo>
                              <a:pt x="205" y="79"/>
                            </a:lnTo>
                            <a:lnTo>
                              <a:pt x="203" y="80"/>
                            </a:lnTo>
                            <a:lnTo>
                              <a:pt x="200" y="82"/>
                            </a:lnTo>
                            <a:lnTo>
                              <a:pt x="197" y="83"/>
                            </a:lnTo>
                            <a:lnTo>
                              <a:pt x="194" y="85"/>
                            </a:lnTo>
                            <a:lnTo>
                              <a:pt x="191" y="86"/>
                            </a:lnTo>
                            <a:lnTo>
                              <a:pt x="188" y="87"/>
                            </a:lnTo>
                            <a:lnTo>
                              <a:pt x="185" y="90"/>
                            </a:lnTo>
                            <a:lnTo>
                              <a:pt x="182" y="92"/>
                            </a:lnTo>
                            <a:lnTo>
                              <a:pt x="178" y="92"/>
                            </a:lnTo>
                            <a:lnTo>
                              <a:pt x="175" y="95"/>
                            </a:lnTo>
                            <a:lnTo>
                              <a:pt x="172" y="96"/>
                            </a:lnTo>
                            <a:lnTo>
                              <a:pt x="167" y="97"/>
                            </a:lnTo>
                            <a:lnTo>
                              <a:pt x="164" y="99"/>
                            </a:lnTo>
                            <a:lnTo>
                              <a:pt x="160" y="100"/>
                            </a:lnTo>
                            <a:lnTo>
                              <a:pt x="155" y="102"/>
                            </a:lnTo>
                            <a:lnTo>
                              <a:pt x="152" y="103"/>
                            </a:lnTo>
                            <a:lnTo>
                              <a:pt x="147" y="103"/>
                            </a:lnTo>
                            <a:lnTo>
                              <a:pt x="143" y="104"/>
                            </a:lnTo>
                            <a:lnTo>
                              <a:pt x="140" y="106"/>
                            </a:lnTo>
                            <a:lnTo>
                              <a:pt x="134" y="107"/>
                            </a:lnTo>
                            <a:lnTo>
                              <a:pt x="131" y="109"/>
                            </a:lnTo>
                            <a:lnTo>
                              <a:pt x="126" y="109"/>
                            </a:lnTo>
                            <a:lnTo>
                              <a:pt x="122" y="110"/>
                            </a:lnTo>
                            <a:lnTo>
                              <a:pt x="117" y="111"/>
                            </a:lnTo>
                            <a:lnTo>
                              <a:pt x="113" y="113"/>
                            </a:lnTo>
                            <a:lnTo>
                              <a:pt x="108" y="113"/>
                            </a:lnTo>
                            <a:lnTo>
                              <a:pt x="104" y="114"/>
                            </a:lnTo>
                            <a:lnTo>
                              <a:pt x="98" y="114"/>
                            </a:lnTo>
                            <a:lnTo>
                              <a:pt x="93" y="114"/>
                            </a:lnTo>
                            <a:lnTo>
                              <a:pt x="87" y="114"/>
                            </a:lnTo>
                            <a:lnTo>
                              <a:pt x="83" y="116"/>
                            </a:lnTo>
                            <a:lnTo>
                              <a:pt x="78" y="116"/>
                            </a:lnTo>
                            <a:lnTo>
                              <a:pt x="74" y="116"/>
                            </a:lnTo>
                            <a:lnTo>
                              <a:pt x="68" y="116"/>
                            </a:lnTo>
                            <a:lnTo>
                              <a:pt x="63" y="116"/>
                            </a:lnTo>
                            <a:lnTo>
                              <a:pt x="57" y="116"/>
                            </a:lnTo>
                            <a:lnTo>
                              <a:pt x="53" y="114"/>
                            </a:lnTo>
                            <a:lnTo>
                              <a:pt x="47" y="114"/>
                            </a:lnTo>
                            <a:lnTo>
                              <a:pt x="42" y="114"/>
                            </a:lnTo>
                            <a:lnTo>
                              <a:pt x="36" y="113"/>
                            </a:lnTo>
                            <a:lnTo>
                              <a:pt x="32" y="113"/>
                            </a:lnTo>
                            <a:lnTo>
                              <a:pt x="25" y="111"/>
                            </a:lnTo>
                            <a:lnTo>
                              <a:pt x="21" y="110"/>
                            </a:lnTo>
                            <a:lnTo>
                              <a:pt x="0" y="5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316" name="Freeform 49"/>
                      <p:cNvSpPr>
                        <a:spLocks/>
                      </p:cNvSpPr>
                      <p:nvPr/>
                    </p:nvSpPr>
                    <p:spPr bwMode="auto">
                      <a:xfrm rot="757679">
                        <a:off x="1050" y="601"/>
                        <a:ext cx="220" cy="105"/>
                      </a:xfrm>
                      <a:custGeom>
                        <a:avLst/>
                        <a:gdLst>
                          <a:gd name="T0" fmla="*/ 162 w 122"/>
                          <a:gd name="T1" fmla="*/ 13 h 58"/>
                          <a:gd name="T2" fmla="*/ 171 w 122"/>
                          <a:gd name="T3" fmla="*/ 13 h 58"/>
                          <a:gd name="T4" fmla="*/ 184 w 122"/>
                          <a:gd name="T5" fmla="*/ 16 h 58"/>
                          <a:gd name="T6" fmla="*/ 198 w 122"/>
                          <a:gd name="T7" fmla="*/ 20 h 58"/>
                          <a:gd name="T8" fmla="*/ 206 w 122"/>
                          <a:gd name="T9" fmla="*/ 25 h 58"/>
                          <a:gd name="T10" fmla="*/ 215 w 122"/>
                          <a:gd name="T11" fmla="*/ 36 h 58"/>
                          <a:gd name="T12" fmla="*/ 220 w 122"/>
                          <a:gd name="T13" fmla="*/ 47 h 58"/>
                          <a:gd name="T14" fmla="*/ 215 w 122"/>
                          <a:gd name="T15" fmla="*/ 63 h 58"/>
                          <a:gd name="T16" fmla="*/ 209 w 122"/>
                          <a:gd name="T17" fmla="*/ 69 h 58"/>
                          <a:gd name="T18" fmla="*/ 198 w 122"/>
                          <a:gd name="T19" fmla="*/ 78 h 58"/>
                          <a:gd name="T20" fmla="*/ 188 w 122"/>
                          <a:gd name="T21" fmla="*/ 85 h 58"/>
                          <a:gd name="T22" fmla="*/ 173 w 122"/>
                          <a:gd name="T23" fmla="*/ 91 h 58"/>
                          <a:gd name="T24" fmla="*/ 157 w 122"/>
                          <a:gd name="T25" fmla="*/ 94 h 58"/>
                          <a:gd name="T26" fmla="*/ 141 w 122"/>
                          <a:gd name="T27" fmla="*/ 100 h 58"/>
                          <a:gd name="T28" fmla="*/ 124 w 122"/>
                          <a:gd name="T29" fmla="*/ 103 h 58"/>
                          <a:gd name="T30" fmla="*/ 105 w 122"/>
                          <a:gd name="T31" fmla="*/ 105 h 58"/>
                          <a:gd name="T32" fmla="*/ 88 w 122"/>
                          <a:gd name="T33" fmla="*/ 103 h 58"/>
                          <a:gd name="T34" fmla="*/ 70 w 122"/>
                          <a:gd name="T35" fmla="*/ 103 h 58"/>
                          <a:gd name="T36" fmla="*/ 54 w 122"/>
                          <a:gd name="T37" fmla="*/ 100 h 58"/>
                          <a:gd name="T38" fmla="*/ 40 w 122"/>
                          <a:gd name="T39" fmla="*/ 98 h 58"/>
                          <a:gd name="T40" fmla="*/ 27 w 122"/>
                          <a:gd name="T41" fmla="*/ 91 h 58"/>
                          <a:gd name="T42" fmla="*/ 16 w 122"/>
                          <a:gd name="T43" fmla="*/ 85 h 58"/>
                          <a:gd name="T44" fmla="*/ 7 w 122"/>
                          <a:gd name="T45" fmla="*/ 74 h 58"/>
                          <a:gd name="T46" fmla="*/ 2 w 122"/>
                          <a:gd name="T47" fmla="*/ 63 h 58"/>
                          <a:gd name="T48" fmla="*/ 0 w 122"/>
                          <a:gd name="T49" fmla="*/ 54 h 58"/>
                          <a:gd name="T50" fmla="*/ 2 w 122"/>
                          <a:gd name="T51" fmla="*/ 43 h 58"/>
                          <a:gd name="T52" fmla="*/ 11 w 122"/>
                          <a:gd name="T53" fmla="*/ 29 h 58"/>
                          <a:gd name="T54" fmla="*/ 22 w 122"/>
                          <a:gd name="T55" fmla="*/ 16 h 58"/>
                          <a:gd name="T56" fmla="*/ 40 w 122"/>
                          <a:gd name="T57" fmla="*/ 7 h 58"/>
                          <a:gd name="T58" fmla="*/ 56 w 122"/>
                          <a:gd name="T59" fmla="*/ 4 h 58"/>
                          <a:gd name="T60" fmla="*/ 72 w 122"/>
                          <a:gd name="T61" fmla="*/ 0 h 58"/>
                          <a:gd name="T62" fmla="*/ 83 w 122"/>
                          <a:gd name="T63" fmla="*/ 0 h 58"/>
                          <a:gd name="T64" fmla="*/ 88 w 122"/>
                          <a:gd name="T65" fmla="*/ 0 h 58"/>
                          <a:gd name="T66" fmla="*/ 160 w 122"/>
                          <a:gd name="T67" fmla="*/ 13 h 5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22" h="58">
                            <a:moveTo>
                              <a:pt x="89" y="7"/>
                            </a:moveTo>
                            <a:lnTo>
                              <a:pt x="90" y="7"/>
                            </a:lnTo>
                            <a:lnTo>
                              <a:pt x="92" y="7"/>
                            </a:lnTo>
                            <a:lnTo>
                              <a:pt x="95" y="7"/>
                            </a:lnTo>
                            <a:lnTo>
                              <a:pt x="98" y="7"/>
                            </a:lnTo>
                            <a:lnTo>
                              <a:pt x="102" y="9"/>
                            </a:lnTo>
                            <a:lnTo>
                              <a:pt x="105" y="10"/>
                            </a:lnTo>
                            <a:lnTo>
                              <a:pt x="110" y="11"/>
                            </a:lnTo>
                            <a:lnTo>
                              <a:pt x="111" y="13"/>
                            </a:lnTo>
                            <a:lnTo>
                              <a:pt x="114" y="14"/>
                            </a:lnTo>
                            <a:lnTo>
                              <a:pt x="117" y="17"/>
                            </a:lnTo>
                            <a:lnTo>
                              <a:pt x="119" y="20"/>
                            </a:lnTo>
                            <a:lnTo>
                              <a:pt x="120" y="23"/>
                            </a:lnTo>
                            <a:lnTo>
                              <a:pt x="122" y="26"/>
                            </a:lnTo>
                            <a:lnTo>
                              <a:pt x="120" y="30"/>
                            </a:lnTo>
                            <a:lnTo>
                              <a:pt x="119" y="35"/>
                            </a:lnTo>
                            <a:lnTo>
                              <a:pt x="117" y="37"/>
                            </a:lnTo>
                            <a:lnTo>
                              <a:pt x="116" y="38"/>
                            </a:lnTo>
                            <a:lnTo>
                              <a:pt x="113" y="41"/>
                            </a:lnTo>
                            <a:lnTo>
                              <a:pt x="110" y="43"/>
                            </a:lnTo>
                            <a:lnTo>
                              <a:pt x="107" y="44"/>
                            </a:lnTo>
                            <a:lnTo>
                              <a:pt x="104" y="47"/>
                            </a:lnTo>
                            <a:lnTo>
                              <a:pt x="99" y="48"/>
                            </a:lnTo>
                            <a:lnTo>
                              <a:pt x="96" y="50"/>
                            </a:lnTo>
                            <a:lnTo>
                              <a:pt x="92" y="51"/>
                            </a:lnTo>
                            <a:lnTo>
                              <a:pt x="87" y="52"/>
                            </a:lnTo>
                            <a:lnTo>
                              <a:pt x="83" y="54"/>
                            </a:lnTo>
                            <a:lnTo>
                              <a:pt x="78" y="55"/>
                            </a:lnTo>
                            <a:lnTo>
                              <a:pt x="74" y="55"/>
                            </a:lnTo>
                            <a:lnTo>
                              <a:pt x="69" y="57"/>
                            </a:lnTo>
                            <a:lnTo>
                              <a:pt x="63" y="57"/>
                            </a:lnTo>
                            <a:lnTo>
                              <a:pt x="58" y="58"/>
                            </a:lnTo>
                            <a:lnTo>
                              <a:pt x="54" y="57"/>
                            </a:lnTo>
                            <a:lnTo>
                              <a:pt x="49" y="57"/>
                            </a:lnTo>
                            <a:lnTo>
                              <a:pt x="43" y="57"/>
                            </a:lnTo>
                            <a:lnTo>
                              <a:pt x="39" y="57"/>
                            </a:lnTo>
                            <a:lnTo>
                              <a:pt x="34" y="55"/>
                            </a:lnTo>
                            <a:lnTo>
                              <a:pt x="30" y="55"/>
                            </a:lnTo>
                            <a:lnTo>
                              <a:pt x="25" y="54"/>
                            </a:lnTo>
                            <a:lnTo>
                              <a:pt x="22" y="54"/>
                            </a:lnTo>
                            <a:lnTo>
                              <a:pt x="18" y="51"/>
                            </a:lnTo>
                            <a:lnTo>
                              <a:pt x="15" y="50"/>
                            </a:lnTo>
                            <a:lnTo>
                              <a:pt x="12" y="48"/>
                            </a:lnTo>
                            <a:lnTo>
                              <a:pt x="9" y="47"/>
                            </a:lnTo>
                            <a:lnTo>
                              <a:pt x="6" y="44"/>
                            </a:lnTo>
                            <a:lnTo>
                              <a:pt x="4" y="41"/>
                            </a:lnTo>
                            <a:lnTo>
                              <a:pt x="3" y="38"/>
                            </a:lnTo>
                            <a:lnTo>
                              <a:pt x="1" y="35"/>
                            </a:lnTo>
                            <a:lnTo>
                              <a:pt x="0" y="33"/>
                            </a:lnTo>
                            <a:lnTo>
                              <a:pt x="0" y="30"/>
                            </a:lnTo>
                            <a:lnTo>
                              <a:pt x="0" y="27"/>
                            </a:lnTo>
                            <a:lnTo>
                              <a:pt x="1" y="24"/>
                            </a:lnTo>
                            <a:lnTo>
                              <a:pt x="3" y="19"/>
                            </a:lnTo>
                            <a:lnTo>
                              <a:pt x="6" y="16"/>
                            </a:lnTo>
                            <a:lnTo>
                              <a:pt x="7" y="11"/>
                            </a:lnTo>
                            <a:lnTo>
                              <a:pt x="12" y="9"/>
                            </a:lnTo>
                            <a:lnTo>
                              <a:pt x="16" y="6"/>
                            </a:lnTo>
                            <a:lnTo>
                              <a:pt x="22" y="4"/>
                            </a:lnTo>
                            <a:lnTo>
                              <a:pt x="27" y="3"/>
                            </a:lnTo>
                            <a:lnTo>
                              <a:pt x="31" y="2"/>
                            </a:lnTo>
                            <a:lnTo>
                              <a:pt x="36" y="0"/>
                            </a:lnTo>
                            <a:lnTo>
                              <a:pt x="40" y="0"/>
                            </a:lnTo>
                            <a:lnTo>
                              <a:pt x="43" y="0"/>
                            </a:lnTo>
                            <a:lnTo>
                              <a:pt x="46" y="0"/>
                            </a:lnTo>
                            <a:lnTo>
                              <a:pt x="49" y="0"/>
                            </a:lnTo>
                            <a:lnTo>
                              <a:pt x="70" y="0"/>
                            </a:lnTo>
                            <a:lnTo>
                              <a:pt x="89" y="7"/>
                            </a:lnTo>
                            <a:close/>
                          </a:path>
                        </a:pathLst>
                      </a:custGeom>
                      <a:solidFill>
                        <a:srgbClr val="8A99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317" name="Freeform 50"/>
                      <p:cNvSpPr>
                        <a:spLocks/>
                      </p:cNvSpPr>
                      <p:nvPr/>
                    </p:nvSpPr>
                    <p:spPr bwMode="auto">
                      <a:xfrm rot="829341">
                        <a:off x="1360" y="2216"/>
                        <a:ext cx="578" cy="198"/>
                      </a:xfrm>
                      <a:custGeom>
                        <a:avLst/>
                        <a:gdLst>
                          <a:gd name="T0" fmla="*/ 47 w 321"/>
                          <a:gd name="T1" fmla="*/ 106 h 110"/>
                          <a:gd name="T2" fmla="*/ 555 w 321"/>
                          <a:gd name="T3" fmla="*/ 0 h 110"/>
                          <a:gd name="T4" fmla="*/ 578 w 321"/>
                          <a:gd name="T5" fmla="*/ 25 h 110"/>
                          <a:gd name="T6" fmla="*/ 63 w 321"/>
                          <a:gd name="T7" fmla="*/ 140 h 110"/>
                          <a:gd name="T8" fmla="*/ 61 w 321"/>
                          <a:gd name="T9" fmla="*/ 140 h 110"/>
                          <a:gd name="T10" fmla="*/ 58 w 321"/>
                          <a:gd name="T11" fmla="*/ 142 h 110"/>
                          <a:gd name="T12" fmla="*/ 54 w 321"/>
                          <a:gd name="T13" fmla="*/ 148 h 110"/>
                          <a:gd name="T14" fmla="*/ 54 w 321"/>
                          <a:gd name="T15" fmla="*/ 155 h 110"/>
                          <a:gd name="T16" fmla="*/ 52 w 321"/>
                          <a:gd name="T17" fmla="*/ 162 h 110"/>
                          <a:gd name="T18" fmla="*/ 54 w 321"/>
                          <a:gd name="T19" fmla="*/ 171 h 110"/>
                          <a:gd name="T20" fmla="*/ 58 w 321"/>
                          <a:gd name="T21" fmla="*/ 176 h 110"/>
                          <a:gd name="T22" fmla="*/ 63 w 321"/>
                          <a:gd name="T23" fmla="*/ 180 h 110"/>
                          <a:gd name="T24" fmla="*/ 68 w 321"/>
                          <a:gd name="T25" fmla="*/ 185 h 110"/>
                          <a:gd name="T26" fmla="*/ 77 w 321"/>
                          <a:gd name="T27" fmla="*/ 191 h 110"/>
                          <a:gd name="T28" fmla="*/ 43 w 321"/>
                          <a:gd name="T29" fmla="*/ 198 h 110"/>
                          <a:gd name="T30" fmla="*/ 38 w 321"/>
                          <a:gd name="T31" fmla="*/ 196 h 110"/>
                          <a:gd name="T32" fmla="*/ 32 w 321"/>
                          <a:gd name="T33" fmla="*/ 189 h 110"/>
                          <a:gd name="T34" fmla="*/ 27 w 321"/>
                          <a:gd name="T35" fmla="*/ 184 h 110"/>
                          <a:gd name="T36" fmla="*/ 22 w 321"/>
                          <a:gd name="T37" fmla="*/ 178 h 110"/>
                          <a:gd name="T38" fmla="*/ 16 w 321"/>
                          <a:gd name="T39" fmla="*/ 173 h 110"/>
                          <a:gd name="T40" fmla="*/ 11 w 321"/>
                          <a:gd name="T41" fmla="*/ 167 h 110"/>
                          <a:gd name="T42" fmla="*/ 5 w 321"/>
                          <a:gd name="T43" fmla="*/ 160 h 110"/>
                          <a:gd name="T44" fmla="*/ 4 w 321"/>
                          <a:gd name="T45" fmla="*/ 153 h 110"/>
                          <a:gd name="T46" fmla="*/ 0 w 321"/>
                          <a:gd name="T47" fmla="*/ 148 h 110"/>
                          <a:gd name="T48" fmla="*/ 0 w 321"/>
                          <a:gd name="T49" fmla="*/ 140 h 110"/>
                          <a:gd name="T50" fmla="*/ 0 w 321"/>
                          <a:gd name="T51" fmla="*/ 131 h 110"/>
                          <a:gd name="T52" fmla="*/ 5 w 321"/>
                          <a:gd name="T53" fmla="*/ 128 h 110"/>
                          <a:gd name="T54" fmla="*/ 9 w 321"/>
                          <a:gd name="T55" fmla="*/ 122 h 110"/>
                          <a:gd name="T56" fmla="*/ 11 w 321"/>
                          <a:gd name="T57" fmla="*/ 119 h 110"/>
                          <a:gd name="T58" fmla="*/ 14 w 321"/>
                          <a:gd name="T59" fmla="*/ 117 h 110"/>
                          <a:gd name="T60" fmla="*/ 20 w 321"/>
                          <a:gd name="T61" fmla="*/ 115 h 110"/>
                          <a:gd name="T62" fmla="*/ 47 w 321"/>
                          <a:gd name="T63" fmla="*/ 106 h 110"/>
                          <a:gd name="T64" fmla="*/ 47 w 321"/>
                          <a:gd name="T65" fmla="*/ 106 h 1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21" h="110">
                            <a:moveTo>
                              <a:pt x="26" y="59"/>
                            </a:moveTo>
                            <a:lnTo>
                              <a:pt x="308" y="0"/>
                            </a:lnTo>
                            <a:lnTo>
                              <a:pt x="321" y="14"/>
                            </a:lnTo>
                            <a:lnTo>
                              <a:pt x="35" y="78"/>
                            </a:lnTo>
                            <a:lnTo>
                              <a:pt x="34" y="78"/>
                            </a:lnTo>
                            <a:lnTo>
                              <a:pt x="32" y="79"/>
                            </a:lnTo>
                            <a:lnTo>
                              <a:pt x="30" y="82"/>
                            </a:lnTo>
                            <a:lnTo>
                              <a:pt x="30" y="86"/>
                            </a:lnTo>
                            <a:lnTo>
                              <a:pt x="29" y="90"/>
                            </a:lnTo>
                            <a:lnTo>
                              <a:pt x="30" y="95"/>
                            </a:lnTo>
                            <a:lnTo>
                              <a:pt x="32" y="98"/>
                            </a:lnTo>
                            <a:lnTo>
                              <a:pt x="35" y="100"/>
                            </a:lnTo>
                            <a:lnTo>
                              <a:pt x="38" y="103"/>
                            </a:lnTo>
                            <a:lnTo>
                              <a:pt x="43" y="106"/>
                            </a:lnTo>
                            <a:lnTo>
                              <a:pt x="24" y="110"/>
                            </a:lnTo>
                            <a:lnTo>
                              <a:pt x="21" y="109"/>
                            </a:lnTo>
                            <a:lnTo>
                              <a:pt x="18" y="105"/>
                            </a:lnTo>
                            <a:lnTo>
                              <a:pt x="15" y="102"/>
                            </a:lnTo>
                            <a:lnTo>
                              <a:pt x="12" y="99"/>
                            </a:lnTo>
                            <a:lnTo>
                              <a:pt x="9" y="96"/>
                            </a:lnTo>
                            <a:lnTo>
                              <a:pt x="6" y="93"/>
                            </a:lnTo>
                            <a:lnTo>
                              <a:pt x="3" y="89"/>
                            </a:lnTo>
                            <a:lnTo>
                              <a:pt x="2" y="85"/>
                            </a:lnTo>
                            <a:lnTo>
                              <a:pt x="0" y="82"/>
                            </a:lnTo>
                            <a:lnTo>
                              <a:pt x="0" y="78"/>
                            </a:lnTo>
                            <a:lnTo>
                              <a:pt x="0" y="73"/>
                            </a:lnTo>
                            <a:lnTo>
                              <a:pt x="3" y="71"/>
                            </a:lnTo>
                            <a:lnTo>
                              <a:pt x="5" y="68"/>
                            </a:lnTo>
                            <a:lnTo>
                              <a:pt x="6" y="66"/>
                            </a:lnTo>
                            <a:lnTo>
                              <a:pt x="8" y="65"/>
                            </a:lnTo>
                            <a:lnTo>
                              <a:pt x="11" y="64"/>
                            </a:lnTo>
                            <a:lnTo>
                              <a:pt x="26" y="59"/>
                            </a:lnTo>
                            <a:close/>
                          </a:path>
                        </a:pathLst>
                      </a:custGeom>
                      <a:solidFill>
                        <a:srgbClr val="525C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318" name="Freeform 51"/>
                      <p:cNvSpPr>
                        <a:spLocks/>
                      </p:cNvSpPr>
                      <p:nvPr/>
                    </p:nvSpPr>
                    <p:spPr bwMode="auto">
                      <a:xfrm rot="650871">
                        <a:off x="964" y="2312"/>
                        <a:ext cx="411" cy="178"/>
                      </a:xfrm>
                      <a:custGeom>
                        <a:avLst/>
                        <a:gdLst>
                          <a:gd name="T0" fmla="*/ 4 w 229"/>
                          <a:gd name="T1" fmla="*/ 116 h 98"/>
                          <a:gd name="T2" fmla="*/ 11 w 229"/>
                          <a:gd name="T3" fmla="*/ 116 h 98"/>
                          <a:gd name="T4" fmla="*/ 22 w 229"/>
                          <a:gd name="T5" fmla="*/ 116 h 98"/>
                          <a:gd name="T6" fmla="*/ 31 w 229"/>
                          <a:gd name="T7" fmla="*/ 116 h 98"/>
                          <a:gd name="T8" fmla="*/ 41 w 229"/>
                          <a:gd name="T9" fmla="*/ 118 h 98"/>
                          <a:gd name="T10" fmla="*/ 48 w 229"/>
                          <a:gd name="T11" fmla="*/ 118 h 98"/>
                          <a:gd name="T12" fmla="*/ 59 w 229"/>
                          <a:gd name="T13" fmla="*/ 118 h 98"/>
                          <a:gd name="T14" fmla="*/ 70 w 229"/>
                          <a:gd name="T15" fmla="*/ 118 h 98"/>
                          <a:gd name="T16" fmla="*/ 84 w 229"/>
                          <a:gd name="T17" fmla="*/ 118 h 98"/>
                          <a:gd name="T18" fmla="*/ 97 w 229"/>
                          <a:gd name="T19" fmla="*/ 116 h 98"/>
                          <a:gd name="T20" fmla="*/ 111 w 229"/>
                          <a:gd name="T21" fmla="*/ 116 h 98"/>
                          <a:gd name="T22" fmla="*/ 124 w 229"/>
                          <a:gd name="T23" fmla="*/ 116 h 98"/>
                          <a:gd name="T24" fmla="*/ 140 w 229"/>
                          <a:gd name="T25" fmla="*/ 116 h 98"/>
                          <a:gd name="T26" fmla="*/ 154 w 229"/>
                          <a:gd name="T27" fmla="*/ 113 h 98"/>
                          <a:gd name="T28" fmla="*/ 167 w 229"/>
                          <a:gd name="T29" fmla="*/ 111 h 98"/>
                          <a:gd name="T30" fmla="*/ 183 w 229"/>
                          <a:gd name="T31" fmla="*/ 107 h 98"/>
                          <a:gd name="T32" fmla="*/ 199 w 229"/>
                          <a:gd name="T33" fmla="*/ 105 h 98"/>
                          <a:gd name="T34" fmla="*/ 215 w 229"/>
                          <a:gd name="T35" fmla="*/ 100 h 98"/>
                          <a:gd name="T36" fmla="*/ 230 w 229"/>
                          <a:gd name="T37" fmla="*/ 98 h 98"/>
                          <a:gd name="T38" fmla="*/ 246 w 229"/>
                          <a:gd name="T39" fmla="*/ 93 h 98"/>
                          <a:gd name="T40" fmla="*/ 266 w 229"/>
                          <a:gd name="T41" fmla="*/ 87 h 98"/>
                          <a:gd name="T42" fmla="*/ 278 w 229"/>
                          <a:gd name="T43" fmla="*/ 82 h 98"/>
                          <a:gd name="T44" fmla="*/ 294 w 229"/>
                          <a:gd name="T45" fmla="*/ 74 h 98"/>
                          <a:gd name="T46" fmla="*/ 309 w 229"/>
                          <a:gd name="T47" fmla="*/ 67 h 98"/>
                          <a:gd name="T48" fmla="*/ 325 w 229"/>
                          <a:gd name="T49" fmla="*/ 60 h 98"/>
                          <a:gd name="T50" fmla="*/ 337 w 229"/>
                          <a:gd name="T51" fmla="*/ 51 h 98"/>
                          <a:gd name="T52" fmla="*/ 352 w 229"/>
                          <a:gd name="T53" fmla="*/ 42 h 98"/>
                          <a:gd name="T54" fmla="*/ 368 w 229"/>
                          <a:gd name="T55" fmla="*/ 31 h 98"/>
                          <a:gd name="T56" fmla="*/ 380 w 229"/>
                          <a:gd name="T57" fmla="*/ 20 h 98"/>
                          <a:gd name="T58" fmla="*/ 411 w 229"/>
                          <a:gd name="T59" fmla="*/ 73 h 98"/>
                          <a:gd name="T60" fmla="*/ 400 w 229"/>
                          <a:gd name="T61" fmla="*/ 80 h 98"/>
                          <a:gd name="T62" fmla="*/ 391 w 229"/>
                          <a:gd name="T63" fmla="*/ 85 h 98"/>
                          <a:gd name="T64" fmla="*/ 379 w 229"/>
                          <a:gd name="T65" fmla="*/ 94 h 98"/>
                          <a:gd name="T66" fmla="*/ 363 w 229"/>
                          <a:gd name="T67" fmla="*/ 105 h 98"/>
                          <a:gd name="T68" fmla="*/ 352 w 229"/>
                          <a:gd name="T69" fmla="*/ 111 h 98"/>
                          <a:gd name="T70" fmla="*/ 343 w 229"/>
                          <a:gd name="T71" fmla="*/ 116 h 98"/>
                          <a:gd name="T72" fmla="*/ 332 w 229"/>
                          <a:gd name="T73" fmla="*/ 124 h 98"/>
                          <a:gd name="T74" fmla="*/ 321 w 229"/>
                          <a:gd name="T75" fmla="*/ 129 h 98"/>
                          <a:gd name="T76" fmla="*/ 309 w 229"/>
                          <a:gd name="T77" fmla="*/ 134 h 98"/>
                          <a:gd name="T78" fmla="*/ 294 w 229"/>
                          <a:gd name="T79" fmla="*/ 142 h 98"/>
                          <a:gd name="T80" fmla="*/ 282 w 229"/>
                          <a:gd name="T81" fmla="*/ 147 h 98"/>
                          <a:gd name="T82" fmla="*/ 267 w 229"/>
                          <a:gd name="T83" fmla="*/ 151 h 98"/>
                          <a:gd name="T84" fmla="*/ 251 w 229"/>
                          <a:gd name="T85" fmla="*/ 156 h 98"/>
                          <a:gd name="T86" fmla="*/ 235 w 229"/>
                          <a:gd name="T87" fmla="*/ 162 h 98"/>
                          <a:gd name="T88" fmla="*/ 219 w 229"/>
                          <a:gd name="T89" fmla="*/ 163 h 98"/>
                          <a:gd name="T90" fmla="*/ 203 w 229"/>
                          <a:gd name="T91" fmla="*/ 169 h 98"/>
                          <a:gd name="T92" fmla="*/ 187 w 229"/>
                          <a:gd name="T93" fmla="*/ 173 h 98"/>
                          <a:gd name="T94" fmla="*/ 167 w 229"/>
                          <a:gd name="T95" fmla="*/ 174 h 98"/>
                          <a:gd name="T96" fmla="*/ 149 w 229"/>
                          <a:gd name="T97" fmla="*/ 174 h 98"/>
                          <a:gd name="T98" fmla="*/ 129 w 229"/>
                          <a:gd name="T99" fmla="*/ 178 h 98"/>
                          <a:gd name="T100" fmla="*/ 111 w 229"/>
                          <a:gd name="T101" fmla="*/ 178 h 98"/>
                          <a:gd name="T102" fmla="*/ 92 w 229"/>
                          <a:gd name="T103" fmla="*/ 178 h 98"/>
                          <a:gd name="T104" fmla="*/ 70 w 229"/>
                          <a:gd name="T105" fmla="*/ 174 h 98"/>
                          <a:gd name="T106" fmla="*/ 48 w 229"/>
                          <a:gd name="T107" fmla="*/ 173 h 98"/>
                          <a:gd name="T108" fmla="*/ 27 w 229"/>
                          <a:gd name="T109" fmla="*/ 167 h 98"/>
                          <a:gd name="T110" fmla="*/ 5 w 229"/>
                          <a:gd name="T111" fmla="*/ 162 h 98"/>
                          <a:gd name="T112" fmla="*/ 0 w 229"/>
                          <a:gd name="T113" fmla="*/ 116 h 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29" h="98">
                            <a:moveTo>
                              <a:pt x="0" y="64"/>
                            </a:moveTo>
                            <a:lnTo>
                              <a:pt x="2" y="64"/>
                            </a:lnTo>
                            <a:lnTo>
                              <a:pt x="3" y="64"/>
                            </a:lnTo>
                            <a:lnTo>
                              <a:pt x="6" y="64"/>
                            </a:lnTo>
                            <a:lnTo>
                              <a:pt x="9" y="64"/>
                            </a:lnTo>
                            <a:lnTo>
                              <a:pt x="12" y="64"/>
                            </a:lnTo>
                            <a:lnTo>
                              <a:pt x="15" y="64"/>
                            </a:lnTo>
                            <a:lnTo>
                              <a:pt x="17" y="64"/>
                            </a:lnTo>
                            <a:lnTo>
                              <a:pt x="20" y="64"/>
                            </a:lnTo>
                            <a:lnTo>
                              <a:pt x="23" y="65"/>
                            </a:lnTo>
                            <a:lnTo>
                              <a:pt x="24" y="65"/>
                            </a:lnTo>
                            <a:lnTo>
                              <a:pt x="27" y="65"/>
                            </a:lnTo>
                            <a:lnTo>
                              <a:pt x="30" y="65"/>
                            </a:lnTo>
                            <a:lnTo>
                              <a:pt x="33" y="65"/>
                            </a:lnTo>
                            <a:lnTo>
                              <a:pt x="36" y="65"/>
                            </a:lnTo>
                            <a:lnTo>
                              <a:pt x="39" y="65"/>
                            </a:lnTo>
                            <a:lnTo>
                              <a:pt x="44" y="65"/>
                            </a:lnTo>
                            <a:lnTo>
                              <a:pt x="47" y="65"/>
                            </a:lnTo>
                            <a:lnTo>
                              <a:pt x="50" y="64"/>
                            </a:lnTo>
                            <a:lnTo>
                              <a:pt x="54" y="64"/>
                            </a:lnTo>
                            <a:lnTo>
                              <a:pt x="57" y="64"/>
                            </a:lnTo>
                            <a:lnTo>
                              <a:pt x="62" y="64"/>
                            </a:lnTo>
                            <a:lnTo>
                              <a:pt x="65" y="64"/>
                            </a:lnTo>
                            <a:lnTo>
                              <a:pt x="69" y="64"/>
                            </a:lnTo>
                            <a:lnTo>
                              <a:pt x="74" y="64"/>
                            </a:lnTo>
                            <a:lnTo>
                              <a:pt x="78" y="64"/>
                            </a:lnTo>
                            <a:lnTo>
                              <a:pt x="81" y="62"/>
                            </a:lnTo>
                            <a:lnTo>
                              <a:pt x="86" y="62"/>
                            </a:lnTo>
                            <a:lnTo>
                              <a:pt x="90" y="61"/>
                            </a:lnTo>
                            <a:lnTo>
                              <a:pt x="93" y="61"/>
                            </a:lnTo>
                            <a:lnTo>
                              <a:pt x="98" y="59"/>
                            </a:lnTo>
                            <a:lnTo>
                              <a:pt x="102" y="59"/>
                            </a:lnTo>
                            <a:lnTo>
                              <a:pt x="107" y="58"/>
                            </a:lnTo>
                            <a:lnTo>
                              <a:pt x="111" y="58"/>
                            </a:lnTo>
                            <a:lnTo>
                              <a:pt x="116" y="57"/>
                            </a:lnTo>
                            <a:lnTo>
                              <a:pt x="120" y="55"/>
                            </a:lnTo>
                            <a:lnTo>
                              <a:pt x="125" y="55"/>
                            </a:lnTo>
                            <a:lnTo>
                              <a:pt x="128" y="54"/>
                            </a:lnTo>
                            <a:lnTo>
                              <a:pt x="133" y="52"/>
                            </a:lnTo>
                            <a:lnTo>
                              <a:pt x="137" y="51"/>
                            </a:lnTo>
                            <a:lnTo>
                              <a:pt x="142" y="49"/>
                            </a:lnTo>
                            <a:lnTo>
                              <a:pt x="148" y="48"/>
                            </a:lnTo>
                            <a:lnTo>
                              <a:pt x="151" y="47"/>
                            </a:lnTo>
                            <a:lnTo>
                              <a:pt x="155" y="45"/>
                            </a:lnTo>
                            <a:lnTo>
                              <a:pt x="160" y="42"/>
                            </a:lnTo>
                            <a:lnTo>
                              <a:pt x="164" y="41"/>
                            </a:lnTo>
                            <a:lnTo>
                              <a:pt x="167" y="38"/>
                            </a:lnTo>
                            <a:lnTo>
                              <a:pt x="172" y="37"/>
                            </a:lnTo>
                            <a:lnTo>
                              <a:pt x="176" y="35"/>
                            </a:lnTo>
                            <a:lnTo>
                              <a:pt x="181" y="33"/>
                            </a:lnTo>
                            <a:lnTo>
                              <a:pt x="184" y="30"/>
                            </a:lnTo>
                            <a:lnTo>
                              <a:pt x="188" y="28"/>
                            </a:lnTo>
                            <a:lnTo>
                              <a:pt x="193" y="25"/>
                            </a:lnTo>
                            <a:lnTo>
                              <a:pt x="196" y="23"/>
                            </a:lnTo>
                            <a:lnTo>
                              <a:pt x="200" y="20"/>
                            </a:lnTo>
                            <a:lnTo>
                              <a:pt x="205" y="17"/>
                            </a:lnTo>
                            <a:lnTo>
                              <a:pt x="208" y="14"/>
                            </a:lnTo>
                            <a:lnTo>
                              <a:pt x="212" y="11"/>
                            </a:lnTo>
                            <a:lnTo>
                              <a:pt x="223" y="0"/>
                            </a:lnTo>
                            <a:lnTo>
                              <a:pt x="229" y="40"/>
                            </a:lnTo>
                            <a:lnTo>
                              <a:pt x="227" y="41"/>
                            </a:lnTo>
                            <a:lnTo>
                              <a:pt x="223" y="44"/>
                            </a:lnTo>
                            <a:lnTo>
                              <a:pt x="220" y="45"/>
                            </a:lnTo>
                            <a:lnTo>
                              <a:pt x="218" y="47"/>
                            </a:lnTo>
                            <a:lnTo>
                              <a:pt x="215" y="49"/>
                            </a:lnTo>
                            <a:lnTo>
                              <a:pt x="211" y="52"/>
                            </a:lnTo>
                            <a:lnTo>
                              <a:pt x="206" y="55"/>
                            </a:lnTo>
                            <a:lnTo>
                              <a:pt x="202" y="58"/>
                            </a:lnTo>
                            <a:lnTo>
                              <a:pt x="199" y="59"/>
                            </a:lnTo>
                            <a:lnTo>
                              <a:pt x="196" y="61"/>
                            </a:lnTo>
                            <a:lnTo>
                              <a:pt x="194" y="62"/>
                            </a:lnTo>
                            <a:lnTo>
                              <a:pt x="191" y="64"/>
                            </a:lnTo>
                            <a:lnTo>
                              <a:pt x="188" y="65"/>
                            </a:lnTo>
                            <a:lnTo>
                              <a:pt x="185" y="68"/>
                            </a:lnTo>
                            <a:lnTo>
                              <a:pt x="182" y="69"/>
                            </a:lnTo>
                            <a:lnTo>
                              <a:pt x="179" y="71"/>
                            </a:lnTo>
                            <a:lnTo>
                              <a:pt x="175" y="72"/>
                            </a:lnTo>
                            <a:lnTo>
                              <a:pt x="172" y="74"/>
                            </a:lnTo>
                            <a:lnTo>
                              <a:pt x="169" y="76"/>
                            </a:lnTo>
                            <a:lnTo>
                              <a:pt x="164" y="78"/>
                            </a:lnTo>
                            <a:lnTo>
                              <a:pt x="160" y="79"/>
                            </a:lnTo>
                            <a:lnTo>
                              <a:pt x="157" y="81"/>
                            </a:lnTo>
                            <a:lnTo>
                              <a:pt x="152" y="82"/>
                            </a:lnTo>
                            <a:lnTo>
                              <a:pt x="149" y="83"/>
                            </a:lnTo>
                            <a:lnTo>
                              <a:pt x="145" y="85"/>
                            </a:lnTo>
                            <a:lnTo>
                              <a:pt x="140" y="86"/>
                            </a:lnTo>
                            <a:lnTo>
                              <a:pt x="136" y="88"/>
                            </a:lnTo>
                            <a:lnTo>
                              <a:pt x="131" y="89"/>
                            </a:lnTo>
                            <a:lnTo>
                              <a:pt x="127" y="89"/>
                            </a:lnTo>
                            <a:lnTo>
                              <a:pt x="122" y="90"/>
                            </a:lnTo>
                            <a:lnTo>
                              <a:pt x="117" y="92"/>
                            </a:lnTo>
                            <a:lnTo>
                              <a:pt x="113" y="93"/>
                            </a:lnTo>
                            <a:lnTo>
                              <a:pt x="108" y="93"/>
                            </a:lnTo>
                            <a:lnTo>
                              <a:pt x="104" y="95"/>
                            </a:lnTo>
                            <a:lnTo>
                              <a:pt x="98" y="95"/>
                            </a:lnTo>
                            <a:lnTo>
                              <a:pt x="93" y="96"/>
                            </a:lnTo>
                            <a:lnTo>
                              <a:pt x="89" y="96"/>
                            </a:lnTo>
                            <a:lnTo>
                              <a:pt x="83" y="96"/>
                            </a:lnTo>
                            <a:lnTo>
                              <a:pt x="78" y="96"/>
                            </a:lnTo>
                            <a:lnTo>
                              <a:pt x="72" y="98"/>
                            </a:lnTo>
                            <a:lnTo>
                              <a:pt x="66" y="98"/>
                            </a:lnTo>
                            <a:lnTo>
                              <a:pt x="62" y="98"/>
                            </a:lnTo>
                            <a:lnTo>
                              <a:pt x="56" y="98"/>
                            </a:lnTo>
                            <a:lnTo>
                              <a:pt x="51" y="98"/>
                            </a:lnTo>
                            <a:lnTo>
                              <a:pt x="45" y="96"/>
                            </a:lnTo>
                            <a:lnTo>
                              <a:pt x="39" y="96"/>
                            </a:lnTo>
                            <a:lnTo>
                              <a:pt x="33" y="95"/>
                            </a:lnTo>
                            <a:lnTo>
                              <a:pt x="27" y="95"/>
                            </a:lnTo>
                            <a:lnTo>
                              <a:pt x="21" y="93"/>
                            </a:lnTo>
                            <a:lnTo>
                              <a:pt x="15" y="92"/>
                            </a:lnTo>
                            <a:lnTo>
                              <a:pt x="9" y="90"/>
                            </a:lnTo>
                            <a:lnTo>
                              <a:pt x="3" y="89"/>
                            </a:lnTo>
                            <a:lnTo>
                              <a:pt x="0" y="64"/>
                            </a:lnTo>
                            <a:close/>
                          </a:path>
                        </a:pathLst>
                      </a:custGeom>
                      <a:solidFill>
                        <a:srgbClr val="2E332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319" name="Freeform 52"/>
                      <p:cNvSpPr>
                        <a:spLocks/>
                      </p:cNvSpPr>
                      <p:nvPr/>
                    </p:nvSpPr>
                    <p:spPr bwMode="auto">
                      <a:xfrm rot="757679">
                        <a:off x="977" y="2836"/>
                        <a:ext cx="390" cy="149"/>
                      </a:xfrm>
                      <a:custGeom>
                        <a:avLst/>
                        <a:gdLst>
                          <a:gd name="T0" fmla="*/ 79 w 217"/>
                          <a:gd name="T1" fmla="*/ 69 h 82"/>
                          <a:gd name="T2" fmla="*/ 56 w 217"/>
                          <a:gd name="T3" fmla="*/ 80 h 82"/>
                          <a:gd name="T4" fmla="*/ 36 w 217"/>
                          <a:gd name="T5" fmla="*/ 96 h 82"/>
                          <a:gd name="T6" fmla="*/ 32 w 217"/>
                          <a:gd name="T7" fmla="*/ 113 h 82"/>
                          <a:gd name="T8" fmla="*/ 56 w 217"/>
                          <a:gd name="T9" fmla="*/ 127 h 82"/>
                          <a:gd name="T10" fmla="*/ 83 w 217"/>
                          <a:gd name="T11" fmla="*/ 131 h 82"/>
                          <a:gd name="T12" fmla="*/ 110 w 217"/>
                          <a:gd name="T13" fmla="*/ 131 h 82"/>
                          <a:gd name="T14" fmla="*/ 128 w 217"/>
                          <a:gd name="T15" fmla="*/ 129 h 82"/>
                          <a:gd name="T16" fmla="*/ 149 w 217"/>
                          <a:gd name="T17" fmla="*/ 129 h 82"/>
                          <a:gd name="T18" fmla="*/ 171 w 217"/>
                          <a:gd name="T19" fmla="*/ 124 h 82"/>
                          <a:gd name="T20" fmla="*/ 192 w 217"/>
                          <a:gd name="T21" fmla="*/ 118 h 82"/>
                          <a:gd name="T22" fmla="*/ 217 w 217"/>
                          <a:gd name="T23" fmla="*/ 113 h 82"/>
                          <a:gd name="T24" fmla="*/ 239 w 217"/>
                          <a:gd name="T25" fmla="*/ 105 h 82"/>
                          <a:gd name="T26" fmla="*/ 264 w 217"/>
                          <a:gd name="T27" fmla="*/ 96 h 82"/>
                          <a:gd name="T28" fmla="*/ 286 w 217"/>
                          <a:gd name="T29" fmla="*/ 84 h 82"/>
                          <a:gd name="T30" fmla="*/ 309 w 217"/>
                          <a:gd name="T31" fmla="*/ 73 h 82"/>
                          <a:gd name="T32" fmla="*/ 325 w 217"/>
                          <a:gd name="T33" fmla="*/ 56 h 82"/>
                          <a:gd name="T34" fmla="*/ 324 w 217"/>
                          <a:gd name="T35" fmla="*/ 36 h 82"/>
                          <a:gd name="T36" fmla="*/ 297 w 217"/>
                          <a:gd name="T37" fmla="*/ 31 h 82"/>
                          <a:gd name="T38" fmla="*/ 275 w 217"/>
                          <a:gd name="T39" fmla="*/ 31 h 82"/>
                          <a:gd name="T40" fmla="*/ 255 w 217"/>
                          <a:gd name="T41" fmla="*/ 35 h 82"/>
                          <a:gd name="T42" fmla="*/ 223 w 217"/>
                          <a:gd name="T43" fmla="*/ 13 h 82"/>
                          <a:gd name="T44" fmla="*/ 241 w 217"/>
                          <a:gd name="T45" fmla="*/ 9 h 82"/>
                          <a:gd name="T46" fmla="*/ 270 w 217"/>
                          <a:gd name="T47" fmla="*/ 4 h 82"/>
                          <a:gd name="T48" fmla="*/ 302 w 217"/>
                          <a:gd name="T49" fmla="*/ 0 h 82"/>
                          <a:gd name="T50" fmla="*/ 334 w 217"/>
                          <a:gd name="T51" fmla="*/ 0 h 82"/>
                          <a:gd name="T52" fmla="*/ 361 w 217"/>
                          <a:gd name="T53" fmla="*/ 5 h 82"/>
                          <a:gd name="T54" fmla="*/ 383 w 217"/>
                          <a:gd name="T55" fmla="*/ 16 h 82"/>
                          <a:gd name="T56" fmla="*/ 388 w 217"/>
                          <a:gd name="T57" fmla="*/ 36 h 82"/>
                          <a:gd name="T58" fmla="*/ 383 w 217"/>
                          <a:gd name="T59" fmla="*/ 53 h 82"/>
                          <a:gd name="T60" fmla="*/ 358 w 217"/>
                          <a:gd name="T61" fmla="*/ 73 h 82"/>
                          <a:gd name="T62" fmla="*/ 336 w 217"/>
                          <a:gd name="T63" fmla="*/ 87 h 82"/>
                          <a:gd name="T64" fmla="*/ 307 w 217"/>
                          <a:gd name="T65" fmla="*/ 105 h 82"/>
                          <a:gd name="T66" fmla="*/ 277 w 217"/>
                          <a:gd name="T67" fmla="*/ 118 h 82"/>
                          <a:gd name="T68" fmla="*/ 255 w 217"/>
                          <a:gd name="T69" fmla="*/ 127 h 82"/>
                          <a:gd name="T70" fmla="*/ 230 w 217"/>
                          <a:gd name="T71" fmla="*/ 131 h 82"/>
                          <a:gd name="T72" fmla="*/ 207 w 217"/>
                          <a:gd name="T73" fmla="*/ 136 h 82"/>
                          <a:gd name="T74" fmla="*/ 180 w 217"/>
                          <a:gd name="T75" fmla="*/ 142 h 82"/>
                          <a:gd name="T76" fmla="*/ 153 w 217"/>
                          <a:gd name="T77" fmla="*/ 144 h 82"/>
                          <a:gd name="T78" fmla="*/ 131 w 217"/>
                          <a:gd name="T79" fmla="*/ 147 h 82"/>
                          <a:gd name="T80" fmla="*/ 110 w 217"/>
                          <a:gd name="T81" fmla="*/ 147 h 82"/>
                          <a:gd name="T82" fmla="*/ 90 w 217"/>
                          <a:gd name="T83" fmla="*/ 147 h 82"/>
                          <a:gd name="T84" fmla="*/ 68 w 217"/>
                          <a:gd name="T85" fmla="*/ 147 h 82"/>
                          <a:gd name="T86" fmla="*/ 40 w 217"/>
                          <a:gd name="T87" fmla="*/ 142 h 82"/>
                          <a:gd name="T88" fmla="*/ 20 w 217"/>
                          <a:gd name="T89" fmla="*/ 134 h 82"/>
                          <a:gd name="T90" fmla="*/ 0 w 217"/>
                          <a:gd name="T91" fmla="*/ 113 h 82"/>
                          <a:gd name="T92" fmla="*/ 5 w 217"/>
                          <a:gd name="T93" fmla="*/ 91 h 82"/>
                          <a:gd name="T94" fmla="*/ 31 w 217"/>
                          <a:gd name="T95" fmla="*/ 65 h 82"/>
                          <a:gd name="T96" fmla="*/ 58 w 217"/>
                          <a:gd name="T97" fmla="*/ 47 h 82"/>
                          <a:gd name="T98" fmla="*/ 83 w 217"/>
                          <a:gd name="T99" fmla="*/ 35 h 8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7" h="82">
                            <a:moveTo>
                              <a:pt x="47" y="19"/>
                            </a:moveTo>
                            <a:lnTo>
                              <a:pt x="50" y="37"/>
                            </a:lnTo>
                            <a:lnTo>
                              <a:pt x="49" y="37"/>
                            </a:lnTo>
                            <a:lnTo>
                              <a:pt x="44" y="38"/>
                            </a:lnTo>
                            <a:lnTo>
                              <a:pt x="41" y="40"/>
                            </a:lnTo>
                            <a:lnTo>
                              <a:pt x="38" y="41"/>
                            </a:lnTo>
                            <a:lnTo>
                              <a:pt x="34" y="43"/>
                            </a:lnTo>
                            <a:lnTo>
                              <a:pt x="31" y="44"/>
                            </a:lnTo>
                            <a:lnTo>
                              <a:pt x="28" y="46"/>
                            </a:lnTo>
                            <a:lnTo>
                              <a:pt x="25" y="48"/>
                            </a:lnTo>
                            <a:lnTo>
                              <a:pt x="22" y="50"/>
                            </a:lnTo>
                            <a:lnTo>
                              <a:pt x="20" y="53"/>
                            </a:lnTo>
                            <a:lnTo>
                              <a:pt x="18" y="55"/>
                            </a:lnTo>
                            <a:lnTo>
                              <a:pt x="17" y="58"/>
                            </a:lnTo>
                            <a:lnTo>
                              <a:pt x="17" y="61"/>
                            </a:lnTo>
                            <a:lnTo>
                              <a:pt x="18" y="62"/>
                            </a:lnTo>
                            <a:lnTo>
                              <a:pt x="20" y="65"/>
                            </a:lnTo>
                            <a:lnTo>
                              <a:pt x="25" y="68"/>
                            </a:lnTo>
                            <a:lnTo>
                              <a:pt x="28" y="68"/>
                            </a:lnTo>
                            <a:lnTo>
                              <a:pt x="31" y="70"/>
                            </a:lnTo>
                            <a:lnTo>
                              <a:pt x="34" y="70"/>
                            </a:lnTo>
                            <a:lnTo>
                              <a:pt x="38" y="71"/>
                            </a:lnTo>
                            <a:lnTo>
                              <a:pt x="41" y="71"/>
                            </a:lnTo>
                            <a:lnTo>
                              <a:pt x="46" y="72"/>
                            </a:lnTo>
                            <a:lnTo>
                              <a:pt x="50" y="72"/>
                            </a:lnTo>
                            <a:lnTo>
                              <a:pt x="55" y="72"/>
                            </a:lnTo>
                            <a:lnTo>
                              <a:pt x="58" y="72"/>
                            </a:lnTo>
                            <a:lnTo>
                              <a:pt x="61" y="72"/>
                            </a:lnTo>
                            <a:lnTo>
                              <a:pt x="64" y="72"/>
                            </a:lnTo>
                            <a:lnTo>
                              <a:pt x="65" y="72"/>
                            </a:lnTo>
                            <a:lnTo>
                              <a:pt x="68" y="71"/>
                            </a:lnTo>
                            <a:lnTo>
                              <a:pt x="71" y="71"/>
                            </a:lnTo>
                            <a:lnTo>
                              <a:pt x="74" y="71"/>
                            </a:lnTo>
                            <a:lnTo>
                              <a:pt x="77" y="71"/>
                            </a:lnTo>
                            <a:lnTo>
                              <a:pt x="80" y="71"/>
                            </a:lnTo>
                            <a:lnTo>
                              <a:pt x="83" y="71"/>
                            </a:lnTo>
                            <a:lnTo>
                              <a:pt x="86" y="70"/>
                            </a:lnTo>
                            <a:lnTo>
                              <a:pt x="89" y="70"/>
                            </a:lnTo>
                            <a:lnTo>
                              <a:pt x="92" y="68"/>
                            </a:lnTo>
                            <a:lnTo>
                              <a:pt x="95" y="68"/>
                            </a:lnTo>
                            <a:lnTo>
                              <a:pt x="98" y="68"/>
                            </a:lnTo>
                            <a:lnTo>
                              <a:pt x="101" y="67"/>
                            </a:lnTo>
                            <a:lnTo>
                              <a:pt x="104" y="67"/>
                            </a:lnTo>
                            <a:lnTo>
                              <a:pt x="107" y="65"/>
                            </a:lnTo>
                            <a:lnTo>
                              <a:pt x="110" y="64"/>
                            </a:lnTo>
                            <a:lnTo>
                              <a:pt x="115" y="64"/>
                            </a:lnTo>
                            <a:lnTo>
                              <a:pt x="118" y="62"/>
                            </a:lnTo>
                            <a:lnTo>
                              <a:pt x="121" y="62"/>
                            </a:lnTo>
                            <a:lnTo>
                              <a:pt x="124" y="61"/>
                            </a:lnTo>
                            <a:lnTo>
                              <a:pt x="127" y="61"/>
                            </a:lnTo>
                            <a:lnTo>
                              <a:pt x="130" y="60"/>
                            </a:lnTo>
                            <a:lnTo>
                              <a:pt x="133" y="58"/>
                            </a:lnTo>
                            <a:lnTo>
                              <a:pt x="136" y="57"/>
                            </a:lnTo>
                            <a:lnTo>
                              <a:pt x="141" y="55"/>
                            </a:lnTo>
                            <a:lnTo>
                              <a:pt x="142" y="54"/>
                            </a:lnTo>
                            <a:lnTo>
                              <a:pt x="147" y="53"/>
                            </a:lnTo>
                            <a:lnTo>
                              <a:pt x="150" y="51"/>
                            </a:lnTo>
                            <a:lnTo>
                              <a:pt x="153" y="50"/>
                            </a:lnTo>
                            <a:lnTo>
                              <a:pt x="156" y="48"/>
                            </a:lnTo>
                            <a:lnTo>
                              <a:pt x="159" y="46"/>
                            </a:lnTo>
                            <a:lnTo>
                              <a:pt x="162" y="44"/>
                            </a:lnTo>
                            <a:lnTo>
                              <a:pt x="165" y="43"/>
                            </a:lnTo>
                            <a:lnTo>
                              <a:pt x="168" y="41"/>
                            </a:lnTo>
                            <a:lnTo>
                              <a:pt x="172" y="40"/>
                            </a:lnTo>
                            <a:lnTo>
                              <a:pt x="175" y="37"/>
                            </a:lnTo>
                            <a:lnTo>
                              <a:pt x="178" y="36"/>
                            </a:lnTo>
                            <a:lnTo>
                              <a:pt x="178" y="34"/>
                            </a:lnTo>
                            <a:lnTo>
                              <a:pt x="181" y="31"/>
                            </a:lnTo>
                            <a:lnTo>
                              <a:pt x="183" y="29"/>
                            </a:lnTo>
                            <a:lnTo>
                              <a:pt x="184" y="24"/>
                            </a:lnTo>
                            <a:lnTo>
                              <a:pt x="183" y="21"/>
                            </a:lnTo>
                            <a:lnTo>
                              <a:pt x="180" y="20"/>
                            </a:lnTo>
                            <a:lnTo>
                              <a:pt x="177" y="19"/>
                            </a:lnTo>
                            <a:lnTo>
                              <a:pt x="172" y="19"/>
                            </a:lnTo>
                            <a:lnTo>
                              <a:pt x="169" y="17"/>
                            </a:lnTo>
                            <a:lnTo>
                              <a:pt x="165" y="17"/>
                            </a:lnTo>
                            <a:lnTo>
                              <a:pt x="162" y="17"/>
                            </a:lnTo>
                            <a:lnTo>
                              <a:pt x="157" y="17"/>
                            </a:lnTo>
                            <a:lnTo>
                              <a:pt x="156" y="17"/>
                            </a:lnTo>
                            <a:lnTo>
                              <a:pt x="153" y="17"/>
                            </a:lnTo>
                            <a:lnTo>
                              <a:pt x="150" y="17"/>
                            </a:lnTo>
                            <a:lnTo>
                              <a:pt x="148" y="17"/>
                            </a:lnTo>
                            <a:lnTo>
                              <a:pt x="145" y="17"/>
                            </a:lnTo>
                            <a:lnTo>
                              <a:pt x="142" y="19"/>
                            </a:lnTo>
                            <a:lnTo>
                              <a:pt x="139" y="19"/>
                            </a:lnTo>
                            <a:lnTo>
                              <a:pt x="136" y="20"/>
                            </a:lnTo>
                            <a:lnTo>
                              <a:pt x="122" y="7"/>
                            </a:lnTo>
                            <a:lnTo>
                              <a:pt x="124" y="7"/>
                            </a:lnTo>
                            <a:lnTo>
                              <a:pt x="127" y="6"/>
                            </a:lnTo>
                            <a:lnTo>
                              <a:pt x="128" y="5"/>
                            </a:lnTo>
                            <a:lnTo>
                              <a:pt x="131" y="5"/>
                            </a:lnTo>
                            <a:lnTo>
                              <a:pt x="134" y="5"/>
                            </a:lnTo>
                            <a:lnTo>
                              <a:pt x="139" y="5"/>
                            </a:lnTo>
                            <a:lnTo>
                              <a:pt x="142" y="3"/>
                            </a:lnTo>
                            <a:lnTo>
                              <a:pt x="145" y="3"/>
                            </a:lnTo>
                            <a:lnTo>
                              <a:pt x="150" y="2"/>
                            </a:lnTo>
                            <a:lnTo>
                              <a:pt x="154" y="2"/>
                            </a:lnTo>
                            <a:lnTo>
                              <a:pt x="159" y="0"/>
                            </a:lnTo>
                            <a:lnTo>
                              <a:pt x="163" y="0"/>
                            </a:lnTo>
                            <a:lnTo>
                              <a:pt x="168" y="0"/>
                            </a:lnTo>
                            <a:lnTo>
                              <a:pt x="172" y="0"/>
                            </a:lnTo>
                            <a:lnTo>
                              <a:pt x="177" y="0"/>
                            </a:lnTo>
                            <a:lnTo>
                              <a:pt x="181" y="0"/>
                            </a:lnTo>
                            <a:lnTo>
                              <a:pt x="186" y="0"/>
                            </a:lnTo>
                            <a:lnTo>
                              <a:pt x="189" y="0"/>
                            </a:lnTo>
                            <a:lnTo>
                              <a:pt x="193" y="0"/>
                            </a:lnTo>
                            <a:lnTo>
                              <a:pt x="198" y="2"/>
                            </a:lnTo>
                            <a:lnTo>
                              <a:pt x="201" y="3"/>
                            </a:lnTo>
                            <a:lnTo>
                              <a:pt x="205" y="5"/>
                            </a:lnTo>
                            <a:lnTo>
                              <a:pt x="207" y="6"/>
                            </a:lnTo>
                            <a:lnTo>
                              <a:pt x="210" y="7"/>
                            </a:lnTo>
                            <a:lnTo>
                              <a:pt x="213" y="9"/>
                            </a:lnTo>
                            <a:lnTo>
                              <a:pt x="214" y="12"/>
                            </a:lnTo>
                            <a:lnTo>
                              <a:pt x="216" y="14"/>
                            </a:lnTo>
                            <a:lnTo>
                              <a:pt x="216" y="17"/>
                            </a:lnTo>
                            <a:lnTo>
                              <a:pt x="216" y="20"/>
                            </a:lnTo>
                            <a:lnTo>
                              <a:pt x="217" y="24"/>
                            </a:lnTo>
                            <a:lnTo>
                              <a:pt x="216" y="24"/>
                            </a:lnTo>
                            <a:lnTo>
                              <a:pt x="214" y="26"/>
                            </a:lnTo>
                            <a:lnTo>
                              <a:pt x="213" y="29"/>
                            </a:lnTo>
                            <a:lnTo>
                              <a:pt x="210" y="31"/>
                            </a:lnTo>
                            <a:lnTo>
                              <a:pt x="207" y="34"/>
                            </a:lnTo>
                            <a:lnTo>
                              <a:pt x="202" y="38"/>
                            </a:lnTo>
                            <a:lnTo>
                              <a:pt x="199" y="40"/>
                            </a:lnTo>
                            <a:lnTo>
                              <a:pt x="198" y="43"/>
                            </a:lnTo>
                            <a:lnTo>
                              <a:pt x="195" y="44"/>
                            </a:lnTo>
                            <a:lnTo>
                              <a:pt x="192" y="47"/>
                            </a:lnTo>
                            <a:lnTo>
                              <a:pt x="187" y="48"/>
                            </a:lnTo>
                            <a:lnTo>
                              <a:pt x="184" y="51"/>
                            </a:lnTo>
                            <a:lnTo>
                              <a:pt x="180" y="53"/>
                            </a:lnTo>
                            <a:lnTo>
                              <a:pt x="175" y="55"/>
                            </a:lnTo>
                            <a:lnTo>
                              <a:pt x="171" y="58"/>
                            </a:lnTo>
                            <a:lnTo>
                              <a:pt x="166" y="60"/>
                            </a:lnTo>
                            <a:lnTo>
                              <a:pt x="162" y="62"/>
                            </a:lnTo>
                            <a:lnTo>
                              <a:pt x="157" y="65"/>
                            </a:lnTo>
                            <a:lnTo>
                              <a:pt x="154" y="65"/>
                            </a:lnTo>
                            <a:lnTo>
                              <a:pt x="151" y="67"/>
                            </a:lnTo>
                            <a:lnTo>
                              <a:pt x="148" y="67"/>
                            </a:lnTo>
                            <a:lnTo>
                              <a:pt x="145" y="68"/>
                            </a:lnTo>
                            <a:lnTo>
                              <a:pt x="142" y="70"/>
                            </a:lnTo>
                            <a:lnTo>
                              <a:pt x="139" y="71"/>
                            </a:lnTo>
                            <a:lnTo>
                              <a:pt x="136" y="71"/>
                            </a:lnTo>
                            <a:lnTo>
                              <a:pt x="133" y="72"/>
                            </a:lnTo>
                            <a:lnTo>
                              <a:pt x="128" y="72"/>
                            </a:lnTo>
                            <a:lnTo>
                              <a:pt x="125" y="74"/>
                            </a:lnTo>
                            <a:lnTo>
                              <a:pt x="122" y="74"/>
                            </a:lnTo>
                            <a:lnTo>
                              <a:pt x="119" y="75"/>
                            </a:lnTo>
                            <a:lnTo>
                              <a:pt x="115" y="75"/>
                            </a:lnTo>
                            <a:lnTo>
                              <a:pt x="112" y="77"/>
                            </a:lnTo>
                            <a:lnTo>
                              <a:pt x="107" y="78"/>
                            </a:lnTo>
                            <a:lnTo>
                              <a:pt x="104" y="78"/>
                            </a:lnTo>
                            <a:lnTo>
                              <a:pt x="100" y="78"/>
                            </a:lnTo>
                            <a:lnTo>
                              <a:pt x="97" y="79"/>
                            </a:lnTo>
                            <a:lnTo>
                              <a:pt x="92" y="79"/>
                            </a:lnTo>
                            <a:lnTo>
                              <a:pt x="89" y="79"/>
                            </a:lnTo>
                            <a:lnTo>
                              <a:pt x="85" y="79"/>
                            </a:lnTo>
                            <a:lnTo>
                              <a:pt x="82" y="81"/>
                            </a:lnTo>
                            <a:lnTo>
                              <a:pt x="79" y="81"/>
                            </a:lnTo>
                            <a:lnTo>
                              <a:pt x="76" y="81"/>
                            </a:lnTo>
                            <a:lnTo>
                              <a:pt x="73" y="81"/>
                            </a:lnTo>
                            <a:lnTo>
                              <a:pt x="68" y="81"/>
                            </a:lnTo>
                            <a:lnTo>
                              <a:pt x="65" y="81"/>
                            </a:lnTo>
                            <a:lnTo>
                              <a:pt x="64" y="81"/>
                            </a:lnTo>
                            <a:lnTo>
                              <a:pt x="61" y="81"/>
                            </a:lnTo>
                            <a:lnTo>
                              <a:pt x="58" y="81"/>
                            </a:lnTo>
                            <a:lnTo>
                              <a:pt x="55" y="81"/>
                            </a:lnTo>
                            <a:lnTo>
                              <a:pt x="53" y="82"/>
                            </a:lnTo>
                            <a:lnTo>
                              <a:pt x="50" y="81"/>
                            </a:lnTo>
                            <a:lnTo>
                              <a:pt x="47" y="81"/>
                            </a:lnTo>
                            <a:lnTo>
                              <a:pt x="44" y="81"/>
                            </a:lnTo>
                            <a:lnTo>
                              <a:pt x="43" y="81"/>
                            </a:lnTo>
                            <a:lnTo>
                              <a:pt x="38" y="81"/>
                            </a:lnTo>
                            <a:lnTo>
                              <a:pt x="34" y="79"/>
                            </a:lnTo>
                            <a:lnTo>
                              <a:pt x="29" y="79"/>
                            </a:lnTo>
                            <a:lnTo>
                              <a:pt x="26" y="78"/>
                            </a:lnTo>
                            <a:lnTo>
                              <a:pt x="22" y="78"/>
                            </a:lnTo>
                            <a:lnTo>
                              <a:pt x="18" y="77"/>
                            </a:lnTo>
                            <a:lnTo>
                              <a:pt x="15" y="75"/>
                            </a:lnTo>
                            <a:lnTo>
                              <a:pt x="12" y="74"/>
                            </a:lnTo>
                            <a:lnTo>
                              <a:pt x="11" y="74"/>
                            </a:lnTo>
                            <a:lnTo>
                              <a:pt x="8" y="72"/>
                            </a:lnTo>
                            <a:lnTo>
                              <a:pt x="5" y="70"/>
                            </a:lnTo>
                            <a:lnTo>
                              <a:pt x="3" y="67"/>
                            </a:lnTo>
                            <a:lnTo>
                              <a:pt x="0" y="62"/>
                            </a:lnTo>
                            <a:lnTo>
                              <a:pt x="0" y="60"/>
                            </a:lnTo>
                            <a:lnTo>
                              <a:pt x="0" y="57"/>
                            </a:lnTo>
                            <a:lnTo>
                              <a:pt x="2" y="53"/>
                            </a:lnTo>
                            <a:lnTo>
                              <a:pt x="3" y="50"/>
                            </a:lnTo>
                            <a:lnTo>
                              <a:pt x="6" y="46"/>
                            </a:lnTo>
                            <a:lnTo>
                              <a:pt x="9" y="41"/>
                            </a:lnTo>
                            <a:lnTo>
                              <a:pt x="12" y="40"/>
                            </a:lnTo>
                            <a:lnTo>
                              <a:pt x="17" y="36"/>
                            </a:lnTo>
                            <a:lnTo>
                              <a:pt x="20" y="33"/>
                            </a:lnTo>
                            <a:lnTo>
                              <a:pt x="25" y="30"/>
                            </a:lnTo>
                            <a:lnTo>
                              <a:pt x="29" y="29"/>
                            </a:lnTo>
                            <a:lnTo>
                              <a:pt x="32" y="26"/>
                            </a:lnTo>
                            <a:lnTo>
                              <a:pt x="35" y="24"/>
                            </a:lnTo>
                            <a:lnTo>
                              <a:pt x="38" y="21"/>
                            </a:lnTo>
                            <a:lnTo>
                              <a:pt x="41" y="20"/>
                            </a:lnTo>
                            <a:lnTo>
                              <a:pt x="46" y="19"/>
                            </a:lnTo>
                            <a:lnTo>
                              <a:pt x="47" y="19"/>
                            </a:lnTo>
                            <a:close/>
                          </a:path>
                        </a:pathLst>
                      </a:custGeom>
                      <a:solidFill>
                        <a:srgbClr val="525C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10320" name="Group 53"/>
                      <p:cNvGrpSpPr>
                        <a:grpSpLocks/>
                      </p:cNvGrpSpPr>
                      <p:nvPr/>
                    </p:nvGrpSpPr>
                    <p:grpSpPr bwMode="auto">
                      <a:xfrm>
                        <a:off x="1776" y="1104"/>
                        <a:ext cx="2086" cy="2460"/>
                        <a:chOff x="3888" y="2304"/>
                        <a:chExt cx="1392" cy="1392"/>
                      </a:xfrm>
                    </p:grpSpPr>
                    <p:grpSp>
                      <p:nvGrpSpPr>
                        <p:cNvPr id="10321" name="Group 54"/>
                        <p:cNvGrpSpPr>
                          <a:grpSpLocks/>
                        </p:cNvGrpSpPr>
                        <p:nvPr/>
                      </p:nvGrpSpPr>
                      <p:grpSpPr bwMode="auto">
                        <a:xfrm>
                          <a:off x="3888" y="2928"/>
                          <a:ext cx="734" cy="113"/>
                          <a:chOff x="1584" y="2352"/>
                          <a:chExt cx="1344" cy="144"/>
                        </a:xfrm>
                      </p:grpSpPr>
                      <p:sp>
                        <p:nvSpPr>
                          <p:cNvPr id="10323" name="Rectangle 55"/>
                          <p:cNvSpPr>
                            <a:spLocks noChangeArrowheads="1"/>
                          </p:cNvSpPr>
                          <p:nvPr/>
                        </p:nvSpPr>
                        <p:spPr bwMode="auto">
                          <a:xfrm>
                            <a:off x="1584" y="2352"/>
                            <a:ext cx="672" cy="144"/>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sp>
                        <p:nvSpPr>
                          <p:cNvPr id="10324" name="Rectangle 56"/>
                          <p:cNvSpPr>
                            <a:spLocks noChangeArrowheads="1"/>
                          </p:cNvSpPr>
                          <p:nvPr/>
                        </p:nvSpPr>
                        <p:spPr bwMode="auto">
                          <a:xfrm>
                            <a:off x="2256" y="2352"/>
                            <a:ext cx="672" cy="144"/>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grpSp>
                    <p:sp>
                      <p:nvSpPr>
                        <p:cNvPr id="10322" name="Oval 57"/>
                        <p:cNvSpPr>
                          <a:spLocks noChangeArrowheads="1"/>
                        </p:cNvSpPr>
                        <p:nvPr/>
                      </p:nvSpPr>
                      <p:spPr bwMode="auto">
                        <a:xfrm>
                          <a:off x="3888" y="2304"/>
                          <a:ext cx="1392" cy="139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grpSp>
                </p:grpSp>
                <p:pic>
                  <p:nvPicPr>
                    <p:cNvPr id="10313" name="Picture 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8" y="2352"/>
                      <a:ext cx="14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311" name="Picture 5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 y="3216"/>
                    <a:ext cx="19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309" name="Picture 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 y="384"/>
                  <a:ext cx="384"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307" name="Picture 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8" y="480"/>
                <a:ext cx="43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304" name="Text Box 62"/>
            <p:cNvSpPr txBox="1">
              <a:spLocks noChangeArrowheads="1"/>
            </p:cNvSpPr>
            <p:nvPr/>
          </p:nvSpPr>
          <p:spPr bwMode="auto">
            <a:xfrm>
              <a:off x="2688" y="2169"/>
              <a:ext cx="4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en-US" altLang="vi-VN" b="1"/>
                <a:t>N</a:t>
              </a:r>
            </a:p>
          </p:txBody>
        </p:sp>
        <p:sp>
          <p:nvSpPr>
            <p:cNvPr id="10305" name="Text Box 63"/>
            <p:cNvSpPr txBox="1">
              <a:spLocks noChangeArrowheads="1"/>
            </p:cNvSpPr>
            <p:nvPr/>
          </p:nvSpPr>
          <p:spPr bwMode="auto">
            <a:xfrm>
              <a:off x="1824" y="2150"/>
              <a:ext cx="4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en-US" altLang="vi-VN" sz="2000" b="1">
                  <a:solidFill>
                    <a:schemeClr val="bg1"/>
                  </a:solidFill>
                </a:rPr>
                <a:t>S</a:t>
              </a:r>
            </a:p>
          </p:txBody>
        </p:sp>
      </p:grpSp>
      <p:grpSp>
        <p:nvGrpSpPr>
          <p:cNvPr id="62528" name="Group 64"/>
          <p:cNvGrpSpPr>
            <a:grpSpLocks/>
          </p:cNvGrpSpPr>
          <p:nvPr/>
        </p:nvGrpSpPr>
        <p:grpSpPr bwMode="auto">
          <a:xfrm>
            <a:off x="5873750" y="3379788"/>
            <a:ext cx="3117850" cy="1573212"/>
            <a:chOff x="3600" y="2129"/>
            <a:chExt cx="1916" cy="991"/>
          </a:xfrm>
        </p:grpSpPr>
        <p:grpSp>
          <p:nvGrpSpPr>
            <p:cNvPr id="10286" name="Group 65"/>
            <p:cNvGrpSpPr>
              <a:grpSpLocks/>
            </p:cNvGrpSpPr>
            <p:nvPr/>
          </p:nvGrpSpPr>
          <p:grpSpPr bwMode="auto">
            <a:xfrm>
              <a:off x="4032" y="2357"/>
              <a:ext cx="1484" cy="763"/>
              <a:chOff x="3984" y="2352"/>
              <a:chExt cx="1440" cy="747"/>
            </a:xfrm>
          </p:grpSpPr>
          <p:grpSp>
            <p:nvGrpSpPr>
              <p:cNvPr id="10292" name="Group 66"/>
              <p:cNvGrpSpPr>
                <a:grpSpLocks/>
              </p:cNvGrpSpPr>
              <p:nvPr/>
            </p:nvGrpSpPr>
            <p:grpSpPr bwMode="auto">
              <a:xfrm>
                <a:off x="3984" y="2352"/>
                <a:ext cx="1440" cy="747"/>
                <a:chOff x="3600" y="2640"/>
                <a:chExt cx="816" cy="480"/>
              </a:xfrm>
            </p:grpSpPr>
            <p:sp>
              <p:nvSpPr>
                <p:cNvPr id="10295" name="Rectangle 67" descr="Medium wood"/>
                <p:cNvSpPr>
                  <a:spLocks noChangeArrowheads="1"/>
                </p:cNvSpPr>
                <p:nvPr/>
              </p:nvSpPr>
              <p:spPr bwMode="auto">
                <a:xfrm>
                  <a:off x="3600" y="2640"/>
                  <a:ext cx="816" cy="384"/>
                </a:xfrm>
                <a:prstGeom prst="rect">
                  <a:avLst/>
                </a:prstGeom>
                <a:blipFill dpi="0" rotWithShape="1">
                  <a:blip r:embed="rId3"/>
                  <a:srcRect/>
                  <a:tile tx="0" ty="0" sx="100000" sy="100000" flip="none" algn="tl"/>
                </a:blip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sp>
              <p:nvSpPr>
                <p:cNvPr id="10296" name="Oval 68"/>
                <p:cNvSpPr>
                  <a:spLocks noChangeArrowheads="1"/>
                </p:cNvSpPr>
                <p:nvPr/>
              </p:nvSpPr>
              <p:spPr bwMode="auto">
                <a:xfrm>
                  <a:off x="3648" y="2928"/>
                  <a:ext cx="192" cy="192"/>
                </a:xfrm>
                <a:prstGeom prst="ellipse">
                  <a:avLst/>
                </a:prstGeom>
                <a:solidFill>
                  <a:schemeClr val="tx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sp>
              <p:nvSpPr>
                <p:cNvPr id="10297" name="Oval 69"/>
                <p:cNvSpPr>
                  <a:spLocks noChangeArrowheads="1"/>
                </p:cNvSpPr>
                <p:nvPr/>
              </p:nvSpPr>
              <p:spPr bwMode="auto">
                <a:xfrm>
                  <a:off x="4176" y="2928"/>
                  <a:ext cx="192" cy="192"/>
                </a:xfrm>
                <a:prstGeom prst="ellipse">
                  <a:avLst/>
                </a:prstGeom>
                <a:solidFill>
                  <a:schemeClr val="tx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grpSp>
          <p:sp>
            <p:nvSpPr>
              <p:cNvPr id="10293" name="Oval 70"/>
              <p:cNvSpPr>
                <a:spLocks noChangeArrowheads="1"/>
              </p:cNvSpPr>
              <p:nvPr/>
            </p:nvSpPr>
            <p:spPr bwMode="auto">
              <a:xfrm>
                <a:off x="5104" y="2907"/>
                <a:ext cx="107" cy="10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sp>
            <p:nvSpPr>
              <p:cNvPr id="10294" name="Oval 71"/>
              <p:cNvSpPr>
                <a:spLocks noChangeArrowheads="1"/>
              </p:cNvSpPr>
              <p:nvPr/>
            </p:nvSpPr>
            <p:spPr bwMode="auto">
              <a:xfrm>
                <a:off x="4197" y="2907"/>
                <a:ext cx="107" cy="10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grpSp>
        <p:grpSp>
          <p:nvGrpSpPr>
            <p:cNvPr id="10287" name="Group 72"/>
            <p:cNvGrpSpPr>
              <a:grpSpLocks/>
            </p:cNvGrpSpPr>
            <p:nvPr/>
          </p:nvGrpSpPr>
          <p:grpSpPr bwMode="auto">
            <a:xfrm rot="10800000">
              <a:off x="3600" y="2129"/>
              <a:ext cx="1361" cy="271"/>
              <a:chOff x="2592" y="1401"/>
              <a:chExt cx="1361" cy="271"/>
            </a:xfrm>
          </p:grpSpPr>
          <p:sp>
            <p:nvSpPr>
              <p:cNvPr id="10288" name="Rectangle 73"/>
              <p:cNvSpPr>
                <a:spLocks noChangeArrowheads="1"/>
              </p:cNvSpPr>
              <p:nvPr/>
            </p:nvSpPr>
            <p:spPr bwMode="auto">
              <a:xfrm>
                <a:off x="2592" y="1432"/>
                <a:ext cx="585" cy="201"/>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sp>
            <p:nvSpPr>
              <p:cNvPr id="10289" name="Rectangle 74"/>
              <p:cNvSpPr>
                <a:spLocks noChangeArrowheads="1"/>
              </p:cNvSpPr>
              <p:nvPr/>
            </p:nvSpPr>
            <p:spPr bwMode="auto">
              <a:xfrm>
                <a:off x="3138" y="1432"/>
                <a:ext cx="584" cy="201"/>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sp>
            <p:nvSpPr>
              <p:cNvPr id="10290" name="Text Box 75"/>
              <p:cNvSpPr txBox="1">
                <a:spLocks noChangeArrowheads="1"/>
              </p:cNvSpPr>
              <p:nvPr/>
            </p:nvSpPr>
            <p:spPr bwMode="auto">
              <a:xfrm>
                <a:off x="2592" y="1422"/>
                <a:ext cx="44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en-US" altLang="vi-VN" sz="2000" b="1">
                    <a:solidFill>
                      <a:schemeClr val="bg1"/>
                    </a:solidFill>
                  </a:rPr>
                  <a:t>S</a:t>
                </a:r>
              </a:p>
            </p:txBody>
          </p:sp>
          <p:sp>
            <p:nvSpPr>
              <p:cNvPr id="10291" name="Text Box 76"/>
              <p:cNvSpPr txBox="1">
                <a:spLocks noChangeArrowheads="1"/>
              </p:cNvSpPr>
              <p:nvPr/>
            </p:nvSpPr>
            <p:spPr bwMode="auto">
              <a:xfrm>
                <a:off x="3504" y="1401"/>
                <a:ext cx="44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en-US" altLang="vi-VN" b="1"/>
                  <a:t>N</a:t>
                </a:r>
              </a:p>
            </p:txBody>
          </p:sp>
        </p:grpSp>
      </p:grpSp>
      <p:grpSp>
        <p:nvGrpSpPr>
          <p:cNvPr id="62541" name="Group 77"/>
          <p:cNvGrpSpPr>
            <a:grpSpLocks/>
          </p:cNvGrpSpPr>
          <p:nvPr/>
        </p:nvGrpSpPr>
        <p:grpSpPr bwMode="auto">
          <a:xfrm rot="10666633">
            <a:off x="8686800" y="3810000"/>
            <a:ext cx="1195388" cy="584200"/>
            <a:chOff x="957" y="1034"/>
            <a:chExt cx="837" cy="409"/>
          </a:xfrm>
        </p:grpSpPr>
        <p:sp>
          <p:nvSpPr>
            <p:cNvPr id="10276" name="Freeform 78"/>
            <p:cNvSpPr>
              <a:spLocks/>
            </p:cNvSpPr>
            <p:nvPr/>
          </p:nvSpPr>
          <p:spPr bwMode="auto">
            <a:xfrm>
              <a:off x="1100" y="1034"/>
              <a:ext cx="694" cy="409"/>
            </a:xfrm>
            <a:custGeom>
              <a:avLst/>
              <a:gdLst>
                <a:gd name="T0" fmla="*/ 395 w 694"/>
                <a:gd name="T1" fmla="*/ 307 h 409"/>
                <a:gd name="T2" fmla="*/ 435 w 694"/>
                <a:gd name="T3" fmla="*/ 326 h 409"/>
                <a:gd name="T4" fmla="*/ 480 w 694"/>
                <a:gd name="T5" fmla="*/ 336 h 409"/>
                <a:gd name="T6" fmla="*/ 543 w 694"/>
                <a:gd name="T7" fmla="*/ 338 h 409"/>
                <a:gd name="T8" fmla="*/ 570 w 694"/>
                <a:gd name="T9" fmla="*/ 365 h 409"/>
                <a:gd name="T10" fmla="*/ 530 w 694"/>
                <a:gd name="T11" fmla="*/ 383 h 409"/>
                <a:gd name="T12" fmla="*/ 464 w 694"/>
                <a:gd name="T13" fmla="*/ 409 h 409"/>
                <a:gd name="T14" fmla="*/ 398 w 694"/>
                <a:gd name="T15" fmla="*/ 405 h 409"/>
                <a:gd name="T16" fmla="*/ 303 w 694"/>
                <a:gd name="T17" fmla="*/ 395 h 409"/>
                <a:gd name="T18" fmla="*/ 246 w 694"/>
                <a:gd name="T19" fmla="*/ 374 h 409"/>
                <a:gd name="T20" fmla="*/ 211 w 694"/>
                <a:gd name="T21" fmla="*/ 364 h 409"/>
                <a:gd name="T22" fmla="*/ 174 w 694"/>
                <a:gd name="T23" fmla="*/ 352 h 409"/>
                <a:gd name="T24" fmla="*/ 141 w 694"/>
                <a:gd name="T25" fmla="*/ 345 h 409"/>
                <a:gd name="T26" fmla="*/ 91 w 694"/>
                <a:gd name="T27" fmla="*/ 344 h 409"/>
                <a:gd name="T28" fmla="*/ 51 w 694"/>
                <a:gd name="T29" fmla="*/ 351 h 409"/>
                <a:gd name="T30" fmla="*/ 11 w 694"/>
                <a:gd name="T31" fmla="*/ 345 h 409"/>
                <a:gd name="T32" fmla="*/ 8 w 694"/>
                <a:gd name="T33" fmla="*/ 328 h 409"/>
                <a:gd name="T34" fmla="*/ 27 w 694"/>
                <a:gd name="T35" fmla="*/ 285 h 409"/>
                <a:gd name="T36" fmla="*/ 27 w 694"/>
                <a:gd name="T37" fmla="*/ 223 h 409"/>
                <a:gd name="T38" fmla="*/ 33 w 694"/>
                <a:gd name="T39" fmla="*/ 157 h 409"/>
                <a:gd name="T40" fmla="*/ 41 w 694"/>
                <a:gd name="T41" fmla="*/ 122 h 409"/>
                <a:gd name="T42" fmla="*/ 75 w 694"/>
                <a:gd name="T43" fmla="*/ 117 h 409"/>
                <a:gd name="T44" fmla="*/ 111 w 694"/>
                <a:gd name="T45" fmla="*/ 125 h 409"/>
                <a:gd name="T46" fmla="*/ 137 w 694"/>
                <a:gd name="T47" fmla="*/ 125 h 409"/>
                <a:gd name="T48" fmla="*/ 235 w 694"/>
                <a:gd name="T49" fmla="*/ 74 h 409"/>
                <a:gd name="T50" fmla="*/ 312 w 694"/>
                <a:gd name="T51" fmla="*/ 38 h 409"/>
                <a:gd name="T52" fmla="*/ 359 w 694"/>
                <a:gd name="T53" fmla="*/ 25 h 409"/>
                <a:gd name="T54" fmla="*/ 400 w 694"/>
                <a:gd name="T55" fmla="*/ 3 h 409"/>
                <a:gd name="T56" fmla="*/ 430 w 694"/>
                <a:gd name="T57" fmla="*/ 3 h 409"/>
                <a:gd name="T58" fmla="*/ 472 w 694"/>
                <a:gd name="T59" fmla="*/ 19 h 409"/>
                <a:gd name="T60" fmla="*/ 530 w 694"/>
                <a:gd name="T61" fmla="*/ 50 h 409"/>
                <a:gd name="T62" fmla="*/ 575 w 694"/>
                <a:gd name="T63" fmla="*/ 76 h 409"/>
                <a:gd name="T64" fmla="*/ 607 w 694"/>
                <a:gd name="T65" fmla="*/ 88 h 409"/>
                <a:gd name="T66" fmla="*/ 636 w 694"/>
                <a:gd name="T67" fmla="*/ 128 h 409"/>
                <a:gd name="T68" fmla="*/ 655 w 694"/>
                <a:gd name="T69" fmla="*/ 155 h 409"/>
                <a:gd name="T70" fmla="*/ 671 w 694"/>
                <a:gd name="T71" fmla="*/ 185 h 409"/>
                <a:gd name="T72" fmla="*/ 692 w 694"/>
                <a:gd name="T73" fmla="*/ 247 h 409"/>
                <a:gd name="T74" fmla="*/ 694 w 694"/>
                <a:gd name="T75" fmla="*/ 299 h 409"/>
                <a:gd name="T76" fmla="*/ 687 w 694"/>
                <a:gd name="T77" fmla="*/ 328 h 409"/>
                <a:gd name="T78" fmla="*/ 655 w 694"/>
                <a:gd name="T79" fmla="*/ 320 h 409"/>
                <a:gd name="T80" fmla="*/ 641 w 694"/>
                <a:gd name="T81" fmla="*/ 293 h 409"/>
                <a:gd name="T82" fmla="*/ 636 w 694"/>
                <a:gd name="T83" fmla="*/ 256 h 409"/>
                <a:gd name="T84" fmla="*/ 590 w 694"/>
                <a:gd name="T85" fmla="*/ 207 h 409"/>
                <a:gd name="T86" fmla="*/ 570 w 694"/>
                <a:gd name="T87" fmla="*/ 179 h 409"/>
                <a:gd name="T88" fmla="*/ 536 w 694"/>
                <a:gd name="T89" fmla="*/ 176 h 409"/>
                <a:gd name="T90" fmla="*/ 501 w 694"/>
                <a:gd name="T91" fmla="*/ 169 h 409"/>
                <a:gd name="T92" fmla="*/ 470 w 694"/>
                <a:gd name="T93" fmla="*/ 175 h 409"/>
                <a:gd name="T94" fmla="*/ 434 w 694"/>
                <a:gd name="T95" fmla="*/ 201 h 409"/>
                <a:gd name="T96" fmla="*/ 397 w 694"/>
                <a:gd name="T97" fmla="*/ 236 h 409"/>
                <a:gd name="T98" fmla="*/ 385 w 694"/>
                <a:gd name="T99" fmla="*/ 287 h 4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94" h="409">
                  <a:moveTo>
                    <a:pt x="385" y="287"/>
                  </a:moveTo>
                  <a:lnTo>
                    <a:pt x="395" y="307"/>
                  </a:lnTo>
                  <a:lnTo>
                    <a:pt x="409" y="317"/>
                  </a:lnTo>
                  <a:lnTo>
                    <a:pt x="435" y="326"/>
                  </a:lnTo>
                  <a:lnTo>
                    <a:pt x="457" y="339"/>
                  </a:lnTo>
                  <a:lnTo>
                    <a:pt x="480" y="336"/>
                  </a:lnTo>
                  <a:lnTo>
                    <a:pt x="516" y="331"/>
                  </a:lnTo>
                  <a:lnTo>
                    <a:pt x="543" y="338"/>
                  </a:lnTo>
                  <a:lnTo>
                    <a:pt x="563" y="351"/>
                  </a:lnTo>
                  <a:lnTo>
                    <a:pt x="570" y="365"/>
                  </a:lnTo>
                  <a:lnTo>
                    <a:pt x="553" y="374"/>
                  </a:lnTo>
                  <a:lnTo>
                    <a:pt x="530" y="383"/>
                  </a:lnTo>
                  <a:lnTo>
                    <a:pt x="493" y="396"/>
                  </a:lnTo>
                  <a:lnTo>
                    <a:pt x="464" y="409"/>
                  </a:lnTo>
                  <a:lnTo>
                    <a:pt x="428" y="406"/>
                  </a:lnTo>
                  <a:lnTo>
                    <a:pt x="398" y="405"/>
                  </a:lnTo>
                  <a:lnTo>
                    <a:pt x="375" y="403"/>
                  </a:lnTo>
                  <a:lnTo>
                    <a:pt x="303" y="395"/>
                  </a:lnTo>
                  <a:lnTo>
                    <a:pt x="276" y="383"/>
                  </a:lnTo>
                  <a:lnTo>
                    <a:pt x="246" y="374"/>
                  </a:lnTo>
                  <a:lnTo>
                    <a:pt x="231" y="368"/>
                  </a:lnTo>
                  <a:lnTo>
                    <a:pt x="211" y="364"/>
                  </a:lnTo>
                  <a:lnTo>
                    <a:pt x="190" y="356"/>
                  </a:lnTo>
                  <a:lnTo>
                    <a:pt x="174" y="352"/>
                  </a:lnTo>
                  <a:lnTo>
                    <a:pt x="157" y="346"/>
                  </a:lnTo>
                  <a:lnTo>
                    <a:pt x="141" y="345"/>
                  </a:lnTo>
                  <a:lnTo>
                    <a:pt x="120" y="342"/>
                  </a:lnTo>
                  <a:lnTo>
                    <a:pt x="91" y="344"/>
                  </a:lnTo>
                  <a:lnTo>
                    <a:pt x="70" y="348"/>
                  </a:lnTo>
                  <a:lnTo>
                    <a:pt x="51" y="351"/>
                  </a:lnTo>
                  <a:lnTo>
                    <a:pt x="32" y="349"/>
                  </a:lnTo>
                  <a:lnTo>
                    <a:pt x="11" y="345"/>
                  </a:lnTo>
                  <a:lnTo>
                    <a:pt x="0" y="343"/>
                  </a:lnTo>
                  <a:lnTo>
                    <a:pt x="8" y="328"/>
                  </a:lnTo>
                  <a:lnTo>
                    <a:pt x="16" y="313"/>
                  </a:lnTo>
                  <a:lnTo>
                    <a:pt x="27" y="285"/>
                  </a:lnTo>
                  <a:lnTo>
                    <a:pt x="26" y="244"/>
                  </a:lnTo>
                  <a:lnTo>
                    <a:pt x="27" y="223"/>
                  </a:lnTo>
                  <a:lnTo>
                    <a:pt x="31" y="181"/>
                  </a:lnTo>
                  <a:lnTo>
                    <a:pt x="33" y="157"/>
                  </a:lnTo>
                  <a:lnTo>
                    <a:pt x="35" y="134"/>
                  </a:lnTo>
                  <a:lnTo>
                    <a:pt x="41" y="122"/>
                  </a:lnTo>
                  <a:lnTo>
                    <a:pt x="31" y="109"/>
                  </a:lnTo>
                  <a:lnTo>
                    <a:pt x="75" y="117"/>
                  </a:lnTo>
                  <a:lnTo>
                    <a:pt x="91" y="118"/>
                  </a:lnTo>
                  <a:lnTo>
                    <a:pt x="111" y="125"/>
                  </a:lnTo>
                  <a:lnTo>
                    <a:pt x="125" y="126"/>
                  </a:lnTo>
                  <a:lnTo>
                    <a:pt x="137" y="125"/>
                  </a:lnTo>
                  <a:lnTo>
                    <a:pt x="161" y="113"/>
                  </a:lnTo>
                  <a:lnTo>
                    <a:pt x="235" y="74"/>
                  </a:lnTo>
                  <a:lnTo>
                    <a:pt x="275" y="54"/>
                  </a:lnTo>
                  <a:lnTo>
                    <a:pt x="312" y="38"/>
                  </a:lnTo>
                  <a:lnTo>
                    <a:pt x="334" y="33"/>
                  </a:lnTo>
                  <a:lnTo>
                    <a:pt x="359" y="25"/>
                  </a:lnTo>
                  <a:lnTo>
                    <a:pt x="379" y="15"/>
                  </a:lnTo>
                  <a:lnTo>
                    <a:pt x="400" y="3"/>
                  </a:lnTo>
                  <a:lnTo>
                    <a:pt x="416" y="0"/>
                  </a:lnTo>
                  <a:lnTo>
                    <a:pt x="430" y="3"/>
                  </a:lnTo>
                  <a:lnTo>
                    <a:pt x="452" y="14"/>
                  </a:lnTo>
                  <a:lnTo>
                    <a:pt x="472" y="19"/>
                  </a:lnTo>
                  <a:lnTo>
                    <a:pt x="490" y="25"/>
                  </a:lnTo>
                  <a:lnTo>
                    <a:pt x="530" y="50"/>
                  </a:lnTo>
                  <a:lnTo>
                    <a:pt x="551" y="59"/>
                  </a:lnTo>
                  <a:lnTo>
                    <a:pt x="575" y="76"/>
                  </a:lnTo>
                  <a:lnTo>
                    <a:pt x="595" y="83"/>
                  </a:lnTo>
                  <a:lnTo>
                    <a:pt x="607" y="88"/>
                  </a:lnTo>
                  <a:lnTo>
                    <a:pt x="622" y="109"/>
                  </a:lnTo>
                  <a:lnTo>
                    <a:pt x="636" y="128"/>
                  </a:lnTo>
                  <a:lnTo>
                    <a:pt x="649" y="144"/>
                  </a:lnTo>
                  <a:lnTo>
                    <a:pt x="655" y="155"/>
                  </a:lnTo>
                  <a:lnTo>
                    <a:pt x="664" y="170"/>
                  </a:lnTo>
                  <a:lnTo>
                    <a:pt x="671" y="185"/>
                  </a:lnTo>
                  <a:lnTo>
                    <a:pt x="689" y="220"/>
                  </a:lnTo>
                  <a:lnTo>
                    <a:pt x="692" y="247"/>
                  </a:lnTo>
                  <a:lnTo>
                    <a:pt x="692" y="276"/>
                  </a:lnTo>
                  <a:lnTo>
                    <a:pt x="694" y="299"/>
                  </a:lnTo>
                  <a:lnTo>
                    <a:pt x="692" y="317"/>
                  </a:lnTo>
                  <a:lnTo>
                    <a:pt x="687" y="328"/>
                  </a:lnTo>
                  <a:lnTo>
                    <a:pt x="675" y="331"/>
                  </a:lnTo>
                  <a:lnTo>
                    <a:pt x="655" y="320"/>
                  </a:lnTo>
                  <a:lnTo>
                    <a:pt x="645" y="306"/>
                  </a:lnTo>
                  <a:lnTo>
                    <a:pt x="641" y="293"/>
                  </a:lnTo>
                  <a:lnTo>
                    <a:pt x="636" y="275"/>
                  </a:lnTo>
                  <a:lnTo>
                    <a:pt x="636" y="256"/>
                  </a:lnTo>
                  <a:lnTo>
                    <a:pt x="612" y="231"/>
                  </a:lnTo>
                  <a:lnTo>
                    <a:pt x="590" y="207"/>
                  </a:lnTo>
                  <a:lnTo>
                    <a:pt x="580" y="190"/>
                  </a:lnTo>
                  <a:lnTo>
                    <a:pt x="570" y="179"/>
                  </a:lnTo>
                  <a:lnTo>
                    <a:pt x="553" y="180"/>
                  </a:lnTo>
                  <a:lnTo>
                    <a:pt x="536" y="176"/>
                  </a:lnTo>
                  <a:lnTo>
                    <a:pt x="515" y="175"/>
                  </a:lnTo>
                  <a:lnTo>
                    <a:pt x="501" y="169"/>
                  </a:lnTo>
                  <a:lnTo>
                    <a:pt x="482" y="171"/>
                  </a:lnTo>
                  <a:lnTo>
                    <a:pt x="470" y="175"/>
                  </a:lnTo>
                  <a:lnTo>
                    <a:pt x="453" y="188"/>
                  </a:lnTo>
                  <a:lnTo>
                    <a:pt x="434" y="201"/>
                  </a:lnTo>
                  <a:lnTo>
                    <a:pt x="412" y="215"/>
                  </a:lnTo>
                  <a:lnTo>
                    <a:pt x="397" y="236"/>
                  </a:lnTo>
                  <a:lnTo>
                    <a:pt x="381" y="252"/>
                  </a:lnTo>
                  <a:lnTo>
                    <a:pt x="385" y="287"/>
                  </a:lnTo>
                  <a:close/>
                </a:path>
              </a:pathLst>
            </a:custGeom>
            <a:solidFill>
              <a:srgbClr val="FFBFBF"/>
            </a:solidFill>
            <a:ln w="9525">
              <a:solidFill>
                <a:srgbClr val="000000"/>
              </a:solidFill>
              <a:prstDash val="solid"/>
              <a:round/>
              <a:headEnd/>
              <a:tailEnd/>
            </a:ln>
          </p:spPr>
          <p:txBody>
            <a:bodyPr/>
            <a:lstStyle/>
            <a:p>
              <a:endParaRPr lang="vi-VN"/>
            </a:p>
          </p:txBody>
        </p:sp>
        <p:sp>
          <p:nvSpPr>
            <p:cNvPr id="10277" name="Freeform 79"/>
            <p:cNvSpPr>
              <a:spLocks/>
            </p:cNvSpPr>
            <p:nvPr/>
          </p:nvSpPr>
          <p:spPr bwMode="auto">
            <a:xfrm rot="2180584" flipH="1">
              <a:off x="1590" y="1083"/>
              <a:ext cx="111" cy="53"/>
            </a:xfrm>
            <a:custGeom>
              <a:avLst/>
              <a:gdLst>
                <a:gd name="T0" fmla="*/ 0 w 138"/>
                <a:gd name="T1" fmla="*/ 0 h 66"/>
                <a:gd name="T2" fmla="*/ 53 w 138"/>
                <a:gd name="T3" fmla="*/ 22 h 66"/>
                <a:gd name="T4" fmla="*/ 111 w 138"/>
                <a:gd name="T5" fmla="*/ 53 h 66"/>
                <a:gd name="T6" fmla="*/ 0 60000 65536"/>
                <a:gd name="T7" fmla="*/ 0 60000 65536"/>
                <a:gd name="T8" fmla="*/ 0 60000 65536"/>
              </a:gdLst>
              <a:ahLst/>
              <a:cxnLst>
                <a:cxn ang="T6">
                  <a:pos x="T0" y="T1"/>
                </a:cxn>
                <a:cxn ang="T7">
                  <a:pos x="T2" y="T3"/>
                </a:cxn>
                <a:cxn ang="T8">
                  <a:pos x="T4" y="T5"/>
                </a:cxn>
              </a:cxnLst>
              <a:rect l="0" t="0" r="r" b="b"/>
              <a:pathLst>
                <a:path w="138" h="66">
                  <a:moveTo>
                    <a:pt x="0" y="0"/>
                  </a:moveTo>
                  <a:lnTo>
                    <a:pt x="66" y="27"/>
                  </a:lnTo>
                  <a:lnTo>
                    <a:pt x="138" y="6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0278" name="Freeform 80"/>
            <p:cNvSpPr>
              <a:spLocks/>
            </p:cNvSpPr>
            <p:nvPr/>
          </p:nvSpPr>
          <p:spPr bwMode="auto">
            <a:xfrm rot="3423405" flipH="1">
              <a:off x="1629" y="1374"/>
              <a:ext cx="16" cy="54"/>
            </a:xfrm>
            <a:custGeom>
              <a:avLst/>
              <a:gdLst>
                <a:gd name="T0" fmla="*/ 5 w 70"/>
                <a:gd name="T1" fmla="*/ 0 h 169"/>
                <a:gd name="T2" fmla="*/ 12 w 70"/>
                <a:gd name="T3" fmla="*/ 17 h 169"/>
                <a:gd name="T4" fmla="*/ 16 w 70"/>
                <a:gd name="T5" fmla="*/ 27 h 169"/>
                <a:gd name="T6" fmla="*/ 16 w 70"/>
                <a:gd name="T7" fmla="*/ 36 h 169"/>
                <a:gd name="T8" fmla="*/ 13 w 70"/>
                <a:gd name="T9" fmla="*/ 45 h 169"/>
                <a:gd name="T10" fmla="*/ 6 w 70"/>
                <a:gd name="T11" fmla="*/ 50 h 169"/>
                <a:gd name="T12" fmla="*/ 0 w 70"/>
                <a:gd name="T13" fmla="*/ 54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 h="169">
                  <a:moveTo>
                    <a:pt x="23" y="0"/>
                  </a:moveTo>
                  <a:lnTo>
                    <a:pt x="53" y="52"/>
                  </a:lnTo>
                  <a:lnTo>
                    <a:pt x="69" y="83"/>
                  </a:lnTo>
                  <a:lnTo>
                    <a:pt x="70" y="113"/>
                  </a:lnTo>
                  <a:lnTo>
                    <a:pt x="58" y="140"/>
                  </a:lnTo>
                  <a:lnTo>
                    <a:pt x="27" y="158"/>
                  </a:lnTo>
                  <a:lnTo>
                    <a:pt x="0" y="169"/>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0279" name="Freeform 81"/>
            <p:cNvSpPr>
              <a:spLocks/>
            </p:cNvSpPr>
            <p:nvPr/>
          </p:nvSpPr>
          <p:spPr bwMode="auto">
            <a:xfrm rot="3012925" flipH="1">
              <a:off x="1676" y="1190"/>
              <a:ext cx="13" cy="33"/>
            </a:xfrm>
            <a:custGeom>
              <a:avLst/>
              <a:gdLst>
                <a:gd name="T0" fmla="*/ 0 w 50"/>
                <a:gd name="T1" fmla="*/ 0 h 93"/>
                <a:gd name="T2" fmla="*/ 0 w 50"/>
                <a:gd name="T3" fmla="*/ 11 h 93"/>
                <a:gd name="T4" fmla="*/ 2 w 50"/>
                <a:gd name="T5" fmla="*/ 20 h 93"/>
                <a:gd name="T6" fmla="*/ 7 w 50"/>
                <a:gd name="T7" fmla="*/ 29 h 93"/>
                <a:gd name="T8" fmla="*/ 13 w 50"/>
                <a:gd name="T9" fmla="*/ 33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93">
                  <a:moveTo>
                    <a:pt x="0" y="0"/>
                  </a:moveTo>
                  <a:lnTo>
                    <a:pt x="0" y="32"/>
                  </a:lnTo>
                  <a:lnTo>
                    <a:pt x="6" y="57"/>
                  </a:lnTo>
                  <a:lnTo>
                    <a:pt x="25" y="82"/>
                  </a:lnTo>
                  <a:lnTo>
                    <a:pt x="50" y="93"/>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0280" name="Freeform 82"/>
            <p:cNvSpPr>
              <a:spLocks/>
            </p:cNvSpPr>
            <p:nvPr/>
          </p:nvSpPr>
          <p:spPr bwMode="auto">
            <a:xfrm rot="3892858" flipH="1">
              <a:off x="1736" y="1271"/>
              <a:ext cx="10" cy="25"/>
            </a:xfrm>
            <a:custGeom>
              <a:avLst/>
              <a:gdLst>
                <a:gd name="T0" fmla="*/ 0 w 19"/>
                <a:gd name="T1" fmla="*/ 0 h 43"/>
                <a:gd name="T2" fmla="*/ 0 w 19"/>
                <a:gd name="T3" fmla="*/ 8 h 43"/>
                <a:gd name="T4" fmla="*/ 2 w 19"/>
                <a:gd name="T5" fmla="*/ 16 h 43"/>
                <a:gd name="T6" fmla="*/ 10 w 19"/>
                <a:gd name="T7" fmla="*/ 25 h 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43">
                  <a:moveTo>
                    <a:pt x="0" y="0"/>
                  </a:moveTo>
                  <a:lnTo>
                    <a:pt x="0" y="14"/>
                  </a:lnTo>
                  <a:lnTo>
                    <a:pt x="4" y="28"/>
                  </a:lnTo>
                  <a:lnTo>
                    <a:pt x="19" y="43"/>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nvGrpSpPr>
            <p:cNvPr id="10281" name="Group 83"/>
            <p:cNvGrpSpPr>
              <a:grpSpLocks/>
            </p:cNvGrpSpPr>
            <p:nvPr/>
          </p:nvGrpSpPr>
          <p:grpSpPr bwMode="auto">
            <a:xfrm rot="11405476" flipH="1">
              <a:off x="957" y="1115"/>
              <a:ext cx="261" cy="307"/>
              <a:chOff x="2457" y="2549"/>
              <a:chExt cx="557" cy="547"/>
            </a:xfrm>
          </p:grpSpPr>
          <p:sp>
            <p:nvSpPr>
              <p:cNvPr id="10284" name="Freeform 84"/>
              <p:cNvSpPr>
                <a:spLocks/>
              </p:cNvSpPr>
              <p:nvPr/>
            </p:nvSpPr>
            <p:spPr bwMode="auto">
              <a:xfrm>
                <a:off x="2457" y="2549"/>
                <a:ext cx="557" cy="547"/>
              </a:xfrm>
              <a:custGeom>
                <a:avLst/>
                <a:gdLst>
                  <a:gd name="T0" fmla="*/ 557 w 1112"/>
                  <a:gd name="T1" fmla="*/ 70 h 1094"/>
                  <a:gd name="T2" fmla="*/ 529 w 1112"/>
                  <a:gd name="T3" fmla="*/ 136 h 1094"/>
                  <a:gd name="T4" fmla="*/ 509 w 1112"/>
                  <a:gd name="T5" fmla="*/ 187 h 1094"/>
                  <a:gd name="T6" fmla="*/ 486 w 1112"/>
                  <a:gd name="T7" fmla="*/ 238 h 1094"/>
                  <a:gd name="T8" fmla="*/ 472 w 1112"/>
                  <a:gd name="T9" fmla="*/ 294 h 1094"/>
                  <a:gd name="T10" fmla="*/ 463 w 1112"/>
                  <a:gd name="T11" fmla="*/ 351 h 1094"/>
                  <a:gd name="T12" fmla="*/ 453 w 1112"/>
                  <a:gd name="T13" fmla="*/ 407 h 1094"/>
                  <a:gd name="T14" fmla="*/ 453 w 1112"/>
                  <a:gd name="T15" fmla="*/ 458 h 1094"/>
                  <a:gd name="T16" fmla="*/ 453 w 1112"/>
                  <a:gd name="T17" fmla="*/ 501 h 1094"/>
                  <a:gd name="T18" fmla="*/ 453 w 1112"/>
                  <a:gd name="T19" fmla="*/ 519 h 1094"/>
                  <a:gd name="T20" fmla="*/ 121 w 1112"/>
                  <a:gd name="T21" fmla="*/ 547 h 1094"/>
                  <a:gd name="T22" fmla="*/ 65 w 1112"/>
                  <a:gd name="T23" fmla="*/ 224 h 1094"/>
                  <a:gd name="T24" fmla="*/ 14 w 1112"/>
                  <a:gd name="T25" fmla="*/ 33 h 1094"/>
                  <a:gd name="T26" fmla="*/ 0 w 1112"/>
                  <a:gd name="T27" fmla="*/ 0 h 1094"/>
                  <a:gd name="T28" fmla="*/ 210 w 1112"/>
                  <a:gd name="T29" fmla="*/ 38 h 1094"/>
                  <a:gd name="T30" fmla="*/ 383 w 1112"/>
                  <a:gd name="T31" fmla="*/ 52 h 1094"/>
                  <a:gd name="T32" fmla="*/ 495 w 1112"/>
                  <a:gd name="T33" fmla="*/ 52 h 1094"/>
                  <a:gd name="T34" fmla="*/ 557 w 1112"/>
                  <a:gd name="T35" fmla="*/ 70 h 10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112" h="1094">
                    <a:moveTo>
                      <a:pt x="1112" y="140"/>
                    </a:moveTo>
                    <a:lnTo>
                      <a:pt x="1056" y="271"/>
                    </a:lnTo>
                    <a:lnTo>
                      <a:pt x="1017" y="373"/>
                    </a:lnTo>
                    <a:lnTo>
                      <a:pt x="971" y="476"/>
                    </a:lnTo>
                    <a:lnTo>
                      <a:pt x="943" y="588"/>
                    </a:lnTo>
                    <a:lnTo>
                      <a:pt x="924" y="702"/>
                    </a:lnTo>
                    <a:lnTo>
                      <a:pt x="905" y="814"/>
                    </a:lnTo>
                    <a:lnTo>
                      <a:pt x="905" y="916"/>
                    </a:lnTo>
                    <a:lnTo>
                      <a:pt x="905" y="1001"/>
                    </a:lnTo>
                    <a:lnTo>
                      <a:pt x="905" y="1038"/>
                    </a:lnTo>
                    <a:lnTo>
                      <a:pt x="242" y="1094"/>
                    </a:lnTo>
                    <a:lnTo>
                      <a:pt x="130" y="448"/>
                    </a:lnTo>
                    <a:lnTo>
                      <a:pt x="28" y="65"/>
                    </a:lnTo>
                    <a:lnTo>
                      <a:pt x="0" y="0"/>
                    </a:lnTo>
                    <a:lnTo>
                      <a:pt x="420" y="75"/>
                    </a:lnTo>
                    <a:lnTo>
                      <a:pt x="765" y="103"/>
                    </a:lnTo>
                    <a:lnTo>
                      <a:pt x="989" y="103"/>
                    </a:lnTo>
                    <a:lnTo>
                      <a:pt x="1112" y="140"/>
                    </a:lnTo>
                    <a:close/>
                  </a:path>
                </a:pathLst>
              </a:custGeom>
              <a:solidFill>
                <a:srgbClr val="5F7FFF"/>
              </a:solidFill>
              <a:ln w="9525">
                <a:solidFill>
                  <a:srgbClr val="000000"/>
                </a:solidFill>
                <a:prstDash val="solid"/>
                <a:round/>
                <a:headEnd/>
                <a:tailEnd/>
              </a:ln>
            </p:spPr>
            <p:txBody>
              <a:bodyPr/>
              <a:lstStyle/>
              <a:p>
                <a:endParaRPr lang="vi-VN"/>
              </a:p>
            </p:txBody>
          </p:sp>
          <p:sp>
            <p:nvSpPr>
              <p:cNvPr id="10285" name="Oval 85"/>
              <p:cNvSpPr>
                <a:spLocks noChangeArrowheads="1"/>
              </p:cNvSpPr>
              <p:nvPr/>
            </p:nvSpPr>
            <p:spPr bwMode="auto">
              <a:xfrm>
                <a:off x="2793" y="2961"/>
                <a:ext cx="61" cy="70"/>
              </a:xfrm>
              <a:prstGeom prst="ellipse">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grpSp>
        <p:sp>
          <p:nvSpPr>
            <p:cNvPr id="10282" name="Freeform 86"/>
            <p:cNvSpPr>
              <a:spLocks/>
            </p:cNvSpPr>
            <p:nvPr/>
          </p:nvSpPr>
          <p:spPr bwMode="auto">
            <a:xfrm rot="8068401" flipH="1">
              <a:off x="1546" y="1379"/>
              <a:ext cx="15" cy="10"/>
            </a:xfrm>
            <a:custGeom>
              <a:avLst/>
              <a:gdLst>
                <a:gd name="T0" fmla="*/ 15 w 55"/>
                <a:gd name="T1" fmla="*/ 10 h 33"/>
                <a:gd name="T2" fmla="*/ 7 w 55"/>
                <a:gd name="T3" fmla="*/ 7 h 33"/>
                <a:gd name="T4" fmla="*/ 2 w 55"/>
                <a:gd name="T5" fmla="*/ 2 h 33"/>
                <a:gd name="T6" fmla="*/ 0 w 55"/>
                <a:gd name="T7" fmla="*/ 0 h 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33">
                  <a:moveTo>
                    <a:pt x="55" y="33"/>
                  </a:moveTo>
                  <a:lnTo>
                    <a:pt x="26" y="22"/>
                  </a:lnTo>
                  <a:lnTo>
                    <a:pt x="7" y="8"/>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0283" name="Freeform 87"/>
            <p:cNvSpPr>
              <a:spLocks/>
            </p:cNvSpPr>
            <p:nvPr/>
          </p:nvSpPr>
          <p:spPr bwMode="auto">
            <a:xfrm rot="2668401" flipH="1">
              <a:off x="1554" y="1050"/>
              <a:ext cx="51" cy="32"/>
            </a:xfrm>
            <a:custGeom>
              <a:avLst/>
              <a:gdLst>
                <a:gd name="T0" fmla="*/ 0 w 53"/>
                <a:gd name="T1" fmla="*/ 0 h 34"/>
                <a:gd name="T2" fmla="*/ 16 w 53"/>
                <a:gd name="T3" fmla="*/ 8 h 34"/>
                <a:gd name="T4" fmla="*/ 51 w 53"/>
                <a:gd name="T5" fmla="*/ 32 h 34"/>
                <a:gd name="T6" fmla="*/ 0 60000 65536"/>
                <a:gd name="T7" fmla="*/ 0 60000 65536"/>
                <a:gd name="T8" fmla="*/ 0 60000 65536"/>
              </a:gdLst>
              <a:ahLst/>
              <a:cxnLst>
                <a:cxn ang="T6">
                  <a:pos x="T0" y="T1"/>
                </a:cxn>
                <a:cxn ang="T7">
                  <a:pos x="T2" y="T3"/>
                </a:cxn>
                <a:cxn ang="T8">
                  <a:pos x="T4" y="T5"/>
                </a:cxn>
              </a:cxnLst>
              <a:rect l="0" t="0" r="r" b="b"/>
              <a:pathLst>
                <a:path w="53" h="34">
                  <a:moveTo>
                    <a:pt x="0" y="0"/>
                  </a:moveTo>
                  <a:lnTo>
                    <a:pt x="17" y="8"/>
                  </a:lnTo>
                  <a:lnTo>
                    <a:pt x="53" y="34"/>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sp>
        <p:nvSpPr>
          <p:cNvPr id="10275" name="Text Box 88"/>
          <p:cNvSpPr txBox="1">
            <a:spLocks noChangeArrowheads="1"/>
          </p:cNvSpPr>
          <p:nvPr/>
        </p:nvSpPr>
        <p:spPr bwMode="auto">
          <a:xfrm>
            <a:off x="2057400" y="457200"/>
            <a:ext cx="533400" cy="406400"/>
          </a:xfrm>
          <a:prstGeom prst="rect">
            <a:avLst/>
          </a:prstGeom>
          <a:solidFill>
            <a:srgbClr val="0099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en-US" altLang="vi-VN" sz="2000" b="1">
                <a:solidFill>
                  <a:schemeClr val="bg1"/>
                </a:solidFill>
                <a:latin typeface="Times New Roman" panose="02020603050405020304" pitchFamily="18" charset="0"/>
              </a:rPr>
              <a:t>C4</a:t>
            </a:r>
          </a:p>
        </p:txBody>
      </p:sp>
    </p:spTree>
    <p:extLst>
      <p:ext uri="{BB962C8B-B14F-4D97-AF65-F5344CB8AC3E}">
        <p14:creationId xmlns:p14="http://schemas.microsoft.com/office/powerpoint/2010/main" val="14780858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62541"/>
                                        </p:tgtEl>
                                        <p:attrNameLst>
                                          <p:attrName>style.visibility</p:attrName>
                                        </p:attrNameLst>
                                      </p:cBhvr>
                                      <p:to>
                                        <p:strVal val="hidden"/>
                                      </p:to>
                                    </p:set>
                                  </p:childTnLst>
                                </p:cTn>
                              </p:par>
                            </p:childTnLst>
                          </p:cTn>
                        </p:par>
                        <p:par>
                          <p:cTn id="7" fill="hold" nodeType="afterGroup">
                            <p:stCondLst>
                              <p:cond delay="0"/>
                            </p:stCondLst>
                            <p:childTnLst>
                              <p:par>
                                <p:cTn id="8" presetID="63" presetClass="path" presetSubtype="0" accel="50000" decel="50000" fill="hold" nodeType="afterEffect">
                                  <p:stCondLst>
                                    <p:cond delay="0"/>
                                  </p:stCondLst>
                                  <p:childTnLst>
                                    <p:animMotion origin="layout" path="M 0.04549 0.0037 L 0.17049 2.59259E-6 " pathEditMode="relative" rAng="0" ptsTypes="AA">
                                      <p:cBhvr>
                                        <p:cTn id="9" dur="2000" fill="hold"/>
                                        <p:tgtEl>
                                          <p:spTgt spid="62528"/>
                                        </p:tgtEl>
                                        <p:attrNameLst>
                                          <p:attrName>ppt_x</p:attrName>
                                          <p:attrName>ppt_y</p:attrName>
                                        </p:attrNameLst>
                                      </p:cBhvr>
                                      <p:rCtr x="6250" y="-1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99+ Background PowerPoint cho bài thuyết trình hấp dẫ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3418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4" descr="dividers_8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8407632" y="3019658"/>
            <a:ext cx="6834188" cy="73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1" descr="dividers_8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43753" y="6423025"/>
            <a:ext cx="1000993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2" descr="dividers_8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1845840" y="-30162"/>
            <a:ext cx="9811871"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3" descr="dividers_8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057197" y="3120769"/>
            <a:ext cx="6748462" cy="678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4482" y="4293814"/>
            <a:ext cx="2397125" cy="267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2"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034" y="-94129"/>
            <a:ext cx="2397126" cy="267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1"/>
          <p:cNvSpPr>
            <a:spLocks noChangeArrowheads="1"/>
          </p:cNvSpPr>
          <p:nvPr/>
        </p:nvSpPr>
        <p:spPr bwMode="auto">
          <a:xfrm>
            <a:off x="2837329" y="519697"/>
            <a:ext cx="8570516" cy="1502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4000" b="1" dirty="0">
                <a:solidFill>
                  <a:srgbClr val="FF0000"/>
                </a:solidFill>
                <a:latin typeface="Times New Roman" panose="02020603050405020304" pitchFamily="18" charset="0"/>
                <a:cs typeface="Times New Roman" panose="02020603050405020304" pitchFamily="18" charset="0"/>
              </a:rPr>
              <a:t>TIẾT 21:</a:t>
            </a:r>
            <a:r>
              <a:rPr lang="en-US" altLang="vi-VN" sz="4000" b="1" dirty="0">
                <a:solidFill>
                  <a:srgbClr val="FF0000"/>
                </a:solidFill>
              </a:rPr>
              <a:t>CHỦ ĐỀ</a:t>
            </a:r>
          </a:p>
          <a:p>
            <a:r>
              <a:rPr lang="en-US" altLang="vi-VN" sz="4000" b="1" dirty="0">
                <a:solidFill>
                  <a:srgbClr val="FF0000"/>
                </a:solidFill>
              </a:rPr>
              <a:t>NAM CHÂM VĨNH CỬU</a:t>
            </a:r>
          </a:p>
        </p:txBody>
      </p:sp>
    </p:spTree>
    <p:extLst>
      <p:ext uri="{BB962C8B-B14F-4D97-AF65-F5344CB8AC3E}">
        <p14:creationId xmlns:p14="http://schemas.microsoft.com/office/powerpoint/2010/main" val="34852468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ext Box 3"/>
          <p:cNvSpPr txBox="1">
            <a:spLocks noChangeArrowheads="1"/>
          </p:cNvSpPr>
          <p:nvPr/>
        </p:nvSpPr>
        <p:spPr bwMode="auto">
          <a:xfrm>
            <a:off x="1326107" y="1189615"/>
            <a:ext cx="5181600" cy="4483100"/>
          </a:xfrm>
          <a:prstGeom prst="rect">
            <a:avLst/>
          </a:prstGeom>
          <a:noFill/>
          <a:ln w="9525" algn="ctr">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buFontTx/>
              <a:buChar char="-"/>
            </a:pPr>
            <a:r>
              <a:rPr lang="en-US" altLang="vi-VN" sz="2400" b="1" i="1" dirty="0">
                <a:latin typeface="Times New Roman" panose="02020603050405020304" pitchFamily="18" charset="0"/>
                <a:cs typeface="Times New Roman" panose="02020603050405020304" pitchFamily="18" charset="0"/>
              </a:rPr>
              <a:t> Tổ Xung Chi (429 - 500) là nhà phát minh người Trung Quốc ở thế kỉ V. Ông đã chế ra xe chỉ nam.</a:t>
            </a:r>
          </a:p>
          <a:p>
            <a:pPr algn="just">
              <a:spcBef>
                <a:spcPct val="50000"/>
              </a:spcBef>
            </a:pPr>
            <a:r>
              <a:rPr lang="en-US" altLang="vi-VN" sz="2400" b="1" i="1" dirty="0">
                <a:latin typeface="Times New Roman" panose="02020603050405020304" pitchFamily="18" charset="0"/>
                <a:cs typeface="Times New Roman" panose="02020603050405020304" pitchFamily="18" charset="0"/>
              </a:rPr>
              <a:t>- Đặc điểm của xe này là dù xe có chuyển động theo hướng nào thì hình nhân trên xe cũng chỉ cánh tay về </a:t>
            </a:r>
            <a:r>
              <a:rPr lang="en-US" altLang="vi-VN" sz="2400" b="1" i="1" dirty="0">
                <a:solidFill>
                  <a:srgbClr val="FF0000"/>
                </a:solidFill>
                <a:latin typeface="Times New Roman" panose="02020603050405020304" pitchFamily="18" charset="0"/>
                <a:cs typeface="Times New Roman" panose="02020603050405020304" pitchFamily="18" charset="0"/>
              </a:rPr>
              <a:t>hướng Nam.</a:t>
            </a:r>
          </a:p>
          <a:p>
            <a:pPr algn="just">
              <a:spcBef>
                <a:spcPct val="50000"/>
              </a:spcBef>
              <a:buFontTx/>
              <a:buChar char="-"/>
            </a:pPr>
            <a:r>
              <a:rPr lang="en-US" altLang="vi-VN" sz="2400" b="1" i="1" dirty="0">
                <a:latin typeface="Times New Roman" panose="02020603050405020304" pitchFamily="18" charset="0"/>
                <a:cs typeface="Times New Roman" panose="02020603050405020304" pitchFamily="18" charset="0"/>
              </a:rPr>
              <a:t> Bí quyết nào đã làm cho hình nhân trên xe của Tổ Xung Chi luôn luôn chỉ hướng Nam? </a:t>
            </a:r>
            <a:r>
              <a:rPr lang="en-US" altLang="vi-VN" sz="2400" b="1" i="1" dirty="0">
                <a:solidFill>
                  <a:srgbClr val="FF0000"/>
                </a:solidFill>
                <a:latin typeface="Times New Roman" panose="02020603050405020304" pitchFamily="18" charset="0"/>
                <a:cs typeface="Times New Roman" panose="02020603050405020304" pitchFamily="18" charset="0"/>
              </a:rPr>
              <a:t>Qua bài học này các em sẽ tìm được câu trả lời.</a:t>
            </a:r>
          </a:p>
        </p:txBody>
      </p:sp>
      <p:grpSp>
        <p:nvGrpSpPr>
          <p:cNvPr id="3075" name="Group 6"/>
          <p:cNvGrpSpPr>
            <a:grpSpLocks/>
          </p:cNvGrpSpPr>
          <p:nvPr/>
        </p:nvGrpSpPr>
        <p:grpSpPr bwMode="auto">
          <a:xfrm>
            <a:off x="7162800" y="152400"/>
            <a:ext cx="3733800" cy="3433060"/>
            <a:chOff x="1104" y="912"/>
            <a:chExt cx="1871" cy="1691"/>
          </a:xfrm>
        </p:grpSpPr>
        <p:pic>
          <p:nvPicPr>
            <p:cNvPr id="3079" name="Picture 7" descr="Zu_Chongzhi"/>
            <p:cNvPicPr>
              <a:picLocks noChangeAspect="1" noChangeArrowheads="1"/>
            </p:cNvPicPr>
            <p:nvPr/>
          </p:nvPicPr>
          <p:blipFill>
            <a:blip r:embed="rId3">
              <a:clrChange>
                <a:clrFrom>
                  <a:srgbClr val="EDD098"/>
                </a:clrFrom>
                <a:clrTo>
                  <a:srgbClr val="EDD098">
                    <a:alpha val="0"/>
                  </a:srgbClr>
                </a:clrTo>
              </a:clrChange>
              <a:lum bright="-2000" contrast="10000"/>
              <a:extLst>
                <a:ext uri="{28A0092B-C50C-407E-A947-70E740481C1C}">
                  <a14:useLocalDpi xmlns:a14="http://schemas.microsoft.com/office/drawing/2010/main" val="0"/>
                </a:ext>
              </a:extLst>
            </a:blip>
            <a:srcRect/>
            <a:stretch>
              <a:fillRect/>
            </a:stretch>
          </p:blipFill>
          <p:spPr bwMode="auto">
            <a:xfrm>
              <a:off x="1202" y="912"/>
              <a:ext cx="1510" cy="1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ext Box 8"/>
            <p:cNvSpPr txBox="1">
              <a:spLocks noChangeArrowheads="1"/>
            </p:cNvSpPr>
            <p:nvPr/>
          </p:nvSpPr>
          <p:spPr bwMode="auto">
            <a:xfrm>
              <a:off x="1104" y="2451"/>
              <a:ext cx="1871" cy="152"/>
            </a:xfrm>
            <a:prstGeom prst="rect">
              <a:avLst/>
            </a:prstGeom>
            <a:noFill/>
            <a:ln>
              <a:noFill/>
            </a:ln>
            <a:effectLst/>
            <a:extLst>
              <a:ext uri="{909E8E84-426E-40DD-AFC4-6F175D3DCCD1}">
                <a14:hiddenFill xmlns:a14="http://schemas.microsoft.com/office/drawing/2010/main">
                  <a:solidFill>
                    <a:srgbClr val="660033"/>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000" dirty="0">
                  <a:solidFill>
                    <a:srgbClr val="FF0000"/>
                  </a:solidFill>
                  <a:latin typeface="Times New Roman" panose="02020603050405020304" pitchFamily="18" charset="0"/>
                  <a:cs typeface="Times New Roman" panose="02020603050405020304" pitchFamily="18" charset="0"/>
                </a:rPr>
                <a:t>Tổ Xung Chi</a:t>
              </a:r>
              <a:endParaRPr lang="vi-VN" altLang="vi-VN" sz="2000" dirty="0">
                <a:solidFill>
                  <a:srgbClr val="FF0000"/>
                </a:solidFill>
                <a:latin typeface="Times New Roman" panose="02020603050405020304" pitchFamily="18" charset="0"/>
                <a:cs typeface="Times New Roman" panose="02020603050405020304" pitchFamily="18" charset="0"/>
              </a:endParaRPr>
            </a:p>
          </p:txBody>
        </p:sp>
      </p:grpSp>
      <p:grpSp>
        <p:nvGrpSpPr>
          <p:cNvPr id="2" name="Group 1"/>
          <p:cNvGrpSpPr/>
          <p:nvPr/>
        </p:nvGrpSpPr>
        <p:grpSpPr>
          <a:xfrm>
            <a:off x="7391400" y="3657600"/>
            <a:ext cx="2971800" cy="2911476"/>
            <a:chOff x="7391400" y="3657600"/>
            <a:chExt cx="2971800" cy="2911476"/>
          </a:xfrm>
        </p:grpSpPr>
        <p:pic>
          <p:nvPicPr>
            <p:cNvPr id="3076" name="Picture 11" descr="xechin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3657600"/>
              <a:ext cx="2971800" cy="248920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15"/>
            <p:cNvSpPr txBox="1">
              <a:spLocks noChangeArrowheads="1"/>
            </p:cNvSpPr>
            <p:nvPr/>
          </p:nvSpPr>
          <p:spPr bwMode="auto">
            <a:xfrm>
              <a:off x="7391400" y="6172201"/>
              <a:ext cx="2971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000" dirty="0">
                  <a:solidFill>
                    <a:srgbClr val="FF0000"/>
                  </a:solidFill>
                  <a:latin typeface="Times New Roman" panose="02020603050405020304" pitchFamily="18" charset="0"/>
                  <a:cs typeface="Times New Roman" panose="02020603050405020304" pitchFamily="18" charset="0"/>
                </a:rPr>
                <a:t>Xe chỉ nam</a:t>
              </a:r>
            </a:p>
          </p:txBody>
        </p:sp>
      </p:grpSp>
      <p:sp>
        <p:nvSpPr>
          <p:cNvPr id="3078" name="WordArt 19"/>
          <p:cNvSpPr>
            <a:spLocks noChangeArrowheads="1" noChangeShapeType="1" noTextEdit="1"/>
          </p:cNvSpPr>
          <p:nvPr/>
        </p:nvSpPr>
        <p:spPr bwMode="auto">
          <a:xfrm>
            <a:off x="3753134" y="285467"/>
            <a:ext cx="3103444" cy="466725"/>
          </a:xfrm>
          <a:prstGeom prst="rect">
            <a:avLst/>
          </a:prstGeom>
        </p:spPr>
        <p:txBody>
          <a:bodyPr wrap="none" fromWordArt="1">
            <a:prstTxWarp prst="textPlain">
              <a:avLst>
                <a:gd name="adj" fmla="val 50000"/>
              </a:avLst>
            </a:prstTxWarp>
            <a:scene3d>
              <a:camera prst="legacyObliqueTopRight"/>
              <a:lightRig rig="legacyFlat3" dir="b"/>
            </a:scene3d>
            <a:sp3d extrusionH="100000" prstMaterial="legacyMatte">
              <a:extrusionClr>
                <a:srgbClr val="CCFFFF"/>
              </a:extrusionClr>
              <a:contourClr>
                <a:srgbClr val="CC0000"/>
              </a:contourClr>
            </a:sp3d>
          </a:bodyPr>
          <a:lstStyle/>
          <a:p>
            <a:r>
              <a:rPr lang="en-US" sz="3200" b="1" kern="10" dirty="0">
                <a:ln w="9525">
                  <a:round/>
                  <a:headEnd/>
                  <a:tailEnd/>
                </a:ln>
                <a:solidFill>
                  <a:srgbClr val="CC0000"/>
                </a:solidFill>
                <a:cs typeface="Arial" panose="020B0604020202020204" pitchFamily="34" charset="0"/>
              </a:rPr>
              <a:t>ĐẶT VẤN ĐỀ</a:t>
            </a:r>
            <a:endParaRPr lang="vi-VN" sz="3200" b="1" kern="10" dirty="0">
              <a:ln w="9525">
                <a:round/>
                <a:headEnd/>
                <a:tailEnd/>
              </a:ln>
              <a:solidFill>
                <a:srgbClr val="CC0000"/>
              </a:solidFill>
              <a:cs typeface="Arial" panose="020B0604020202020204" pitchFamily="34" charset="0"/>
            </a:endParaRPr>
          </a:p>
        </p:txBody>
      </p:sp>
    </p:spTree>
    <p:extLst>
      <p:ext uri="{BB962C8B-B14F-4D97-AF65-F5344CB8AC3E}">
        <p14:creationId xmlns:p14="http://schemas.microsoft.com/office/powerpoint/2010/main" val="389754086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8131"/>
                                        </p:tgtEl>
                                        <p:attrNameLst>
                                          <p:attrName>style.visibility</p:attrName>
                                        </p:attrNameLst>
                                      </p:cBhvr>
                                      <p:to>
                                        <p:strVal val="visible"/>
                                      </p:to>
                                    </p:set>
                                    <p:anim calcmode="discrete" valueType="clr">
                                      <p:cBhvr override="childStyle">
                                        <p:cTn id="7" dur="80"/>
                                        <p:tgtEl>
                                          <p:spTgt spid="4813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8131"/>
                                        </p:tgtEl>
                                        <p:attrNameLst>
                                          <p:attrName>fillcolor</p:attrName>
                                        </p:attrNameLst>
                                      </p:cBhvr>
                                      <p:tavLst>
                                        <p:tav tm="0">
                                          <p:val>
                                            <p:clrVal>
                                              <a:schemeClr val="accent2"/>
                                            </p:clrVal>
                                          </p:val>
                                        </p:tav>
                                        <p:tav tm="50000">
                                          <p:val>
                                            <p:clrVal>
                                              <a:schemeClr val="hlink"/>
                                            </p:clrVal>
                                          </p:val>
                                        </p:tav>
                                      </p:tavLst>
                                    </p:anim>
                                    <p:set>
                                      <p:cBhvr>
                                        <p:cTn id="9" dur="80"/>
                                        <p:tgtEl>
                                          <p:spTgt spid="48131"/>
                                        </p:tgtEl>
                                        <p:attrNameLst>
                                          <p:attrName>fill.type</p:attrName>
                                        </p:attrNameLst>
                                      </p:cBhvr>
                                      <p:to>
                                        <p:strVal val="solid"/>
                                      </p:to>
                                    </p:set>
                                  </p:childTnLst>
                                </p:cTn>
                              </p:par>
                              <p:par>
                                <p:cTn id="10" presetID="6" presetClass="entr" presetSubtype="16" fill="hold" nodeType="with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circle(in)">
                                      <p:cBhvr>
                                        <p:cTn id="12" dur="2000"/>
                                        <p:tgtEl>
                                          <p:spTgt spid="3075"/>
                                        </p:tgtEl>
                                      </p:cBhvr>
                                    </p:animEffect>
                                  </p:childTnLst>
                                </p:cTn>
                              </p:par>
                              <p:par>
                                <p:cTn id="13" presetID="6" presetClass="entr" presetSubtype="16" fill="hold" nodeType="withEffect">
                                  <p:stCondLst>
                                    <p:cond delay="2000"/>
                                  </p:stCondLst>
                                  <p:childTnLst>
                                    <p:set>
                                      <p:cBhvr>
                                        <p:cTn id="14" dur="1" fill="hold">
                                          <p:stCondLst>
                                            <p:cond delay="0"/>
                                          </p:stCondLst>
                                        </p:cTn>
                                        <p:tgtEl>
                                          <p:spTgt spid="2"/>
                                        </p:tgtEl>
                                        <p:attrNameLst>
                                          <p:attrName>style.visibility</p:attrName>
                                        </p:attrNameLst>
                                      </p:cBhvr>
                                      <p:to>
                                        <p:strVal val="visible"/>
                                      </p:to>
                                    </p:set>
                                    <p:animEffect transition="in" filter="circle(in)">
                                      <p:cBhvr>
                                        <p:cTn id="15" dur="49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7"/>
          <p:cNvSpPr txBox="1">
            <a:spLocks noChangeArrowheads="1"/>
          </p:cNvSpPr>
          <p:nvPr/>
        </p:nvSpPr>
        <p:spPr bwMode="auto">
          <a:xfrm>
            <a:off x="1337481" y="171296"/>
            <a:ext cx="457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en-US" altLang="vi-VN" sz="2400" b="1" i="1" dirty="0">
                <a:solidFill>
                  <a:srgbClr val="FF3300"/>
                </a:solidFill>
                <a:latin typeface="Times New Roman" panose="02020603050405020304" pitchFamily="18" charset="0"/>
              </a:rPr>
              <a:t>I. TỪ TÍNH CỦA NAM CHÂM:</a:t>
            </a:r>
          </a:p>
        </p:txBody>
      </p:sp>
      <p:sp>
        <p:nvSpPr>
          <p:cNvPr id="2056" name="Text Box 8"/>
          <p:cNvSpPr txBox="1">
            <a:spLocks noChangeArrowheads="1"/>
          </p:cNvSpPr>
          <p:nvPr/>
        </p:nvSpPr>
        <p:spPr bwMode="auto">
          <a:xfrm>
            <a:off x="1327814" y="693002"/>
            <a:ext cx="243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en-US" altLang="vi-VN" sz="2400" b="1" i="1" dirty="0">
                <a:solidFill>
                  <a:srgbClr val="FF0000"/>
                </a:solidFill>
                <a:latin typeface="Times New Roman" panose="02020603050405020304" pitchFamily="18" charset="0"/>
              </a:rPr>
              <a:t>1. Thí nghiệm:</a:t>
            </a:r>
          </a:p>
        </p:txBody>
      </p:sp>
      <p:sp>
        <p:nvSpPr>
          <p:cNvPr id="2058" name="Text Box 10"/>
          <p:cNvSpPr txBox="1">
            <a:spLocks noChangeArrowheads="1"/>
          </p:cNvSpPr>
          <p:nvPr/>
        </p:nvSpPr>
        <p:spPr bwMode="auto">
          <a:xfrm>
            <a:off x="1646760" y="2418890"/>
            <a:ext cx="972782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indent="0" algn="just" eaLnBrk="1" hangingPunct="1">
              <a:spcBef>
                <a:spcPct val="50000"/>
              </a:spcBef>
            </a:pPr>
            <a:r>
              <a:rPr lang="en-US" altLang="vi-VN" sz="2400" b="1" i="1" dirty="0">
                <a:solidFill>
                  <a:srgbClr val="0000CC"/>
                </a:solidFill>
                <a:latin typeface="Times New Roman" panose="02020603050405020304" pitchFamily="18" charset="0"/>
              </a:rPr>
              <a:t>Đưa thanh kim loại lại gần các vật bằng sắt, nếu thanh kim loại hút các vật bằng sắt thì đó là nam châm.</a:t>
            </a:r>
          </a:p>
        </p:txBody>
      </p:sp>
      <p:sp>
        <p:nvSpPr>
          <p:cNvPr id="2137" name="Text Box 89"/>
          <p:cNvSpPr txBox="1">
            <a:spLocks noChangeArrowheads="1"/>
          </p:cNvSpPr>
          <p:nvPr/>
        </p:nvSpPr>
        <p:spPr bwMode="auto">
          <a:xfrm>
            <a:off x="1646761" y="1238386"/>
            <a:ext cx="989810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en-US" altLang="vi-VN" sz="2400" b="1" i="1" dirty="0">
                <a:latin typeface="Times New Roman" panose="02020603050405020304" pitchFamily="18" charset="0"/>
                <a:cs typeface="Times New Roman" panose="02020603050405020304" pitchFamily="18" charset="0"/>
              </a:rPr>
              <a:t>C1: nhớ lại kiến thức về từ tính của nam châm ở lớp 5 và lớp 7, hãy đề xuất và thực hiện một thí nghiệm để phát hiện xem một thanh kim loại có phải là nam châm hay không?</a:t>
            </a:r>
          </a:p>
        </p:txBody>
      </p:sp>
      <p:pic>
        <p:nvPicPr>
          <p:cNvPr id="20" name="Picture 9" descr="qustionmed_w"/>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53376" y="1210996"/>
            <a:ext cx="593385" cy="528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0838157"/>
      </p:ext>
    </p:extLst>
  </p:cSld>
  <p:clrMapOvr>
    <a:masterClrMapping/>
  </p:clrMapOvr>
  <p:transition spd="med">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056"/>
                                        </p:tgtEl>
                                        <p:attrNameLst>
                                          <p:attrName>style.visibility</p:attrName>
                                        </p:attrNameLst>
                                      </p:cBhvr>
                                      <p:to>
                                        <p:strVal val="visible"/>
                                      </p:to>
                                    </p:set>
                                    <p:animEffect transition="in" filter="strips(downRight)">
                                      <p:cBhvr>
                                        <p:cTn id="7" dur="2000"/>
                                        <p:tgtEl>
                                          <p:spTgt spid="205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137"/>
                                        </p:tgtEl>
                                        <p:attrNameLst>
                                          <p:attrName>style.visibility</p:attrName>
                                        </p:attrNameLst>
                                      </p:cBhvr>
                                      <p:to>
                                        <p:strVal val="visible"/>
                                      </p:to>
                                    </p:set>
                                    <p:animEffect transition="in" filter="box(in)">
                                      <p:cBhvr>
                                        <p:cTn id="17" dur="500"/>
                                        <p:tgtEl>
                                          <p:spTgt spid="213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nodeType="clickEffect">
                                  <p:stCondLst>
                                    <p:cond delay="0"/>
                                  </p:stCondLst>
                                  <p:childTnLst>
                                    <p:set>
                                      <p:cBhvr>
                                        <p:cTn id="21" dur="1" fill="hold">
                                          <p:stCondLst>
                                            <p:cond delay="0"/>
                                          </p:stCondLst>
                                        </p:cTn>
                                        <p:tgtEl>
                                          <p:spTgt spid="2058"/>
                                        </p:tgtEl>
                                        <p:attrNameLst>
                                          <p:attrName>style.visibility</p:attrName>
                                        </p:attrNameLst>
                                      </p:cBhvr>
                                      <p:to>
                                        <p:strVal val="visible"/>
                                      </p:to>
                                    </p:set>
                                    <p:animEffect transition="in" filter="strips(downRight)">
                                      <p:cBhvr>
                                        <p:cTn id="22" dur="2000"/>
                                        <p:tgtEl>
                                          <p:spTgt spid="2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6" grpId="0"/>
      <p:bldP spid="21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7"/>
          <p:cNvSpPr txBox="1">
            <a:spLocks noChangeArrowheads="1"/>
          </p:cNvSpPr>
          <p:nvPr/>
        </p:nvSpPr>
        <p:spPr bwMode="auto">
          <a:xfrm>
            <a:off x="1337481" y="171296"/>
            <a:ext cx="457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en-US" altLang="vi-VN" sz="2400" b="1" i="1" dirty="0">
                <a:solidFill>
                  <a:srgbClr val="FF3300"/>
                </a:solidFill>
                <a:latin typeface="Times New Roman" panose="02020603050405020304" pitchFamily="18" charset="0"/>
              </a:rPr>
              <a:t>I. TỪ TÍNH CỦA NAM CHÂM:</a:t>
            </a:r>
          </a:p>
        </p:txBody>
      </p:sp>
      <p:sp>
        <p:nvSpPr>
          <p:cNvPr id="2056" name="Text Box 8"/>
          <p:cNvSpPr txBox="1">
            <a:spLocks noChangeArrowheads="1"/>
          </p:cNvSpPr>
          <p:nvPr/>
        </p:nvSpPr>
        <p:spPr bwMode="auto">
          <a:xfrm>
            <a:off x="1327814" y="693002"/>
            <a:ext cx="243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en-US" altLang="vi-VN" sz="2400" b="1" i="1" dirty="0">
                <a:solidFill>
                  <a:srgbClr val="FF0000"/>
                </a:solidFill>
                <a:latin typeface="Times New Roman" panose="02020603050405020304" pitchFamily="18" charset="0"/>
              </a:rPr>
              <a:t>1. Thí nghiệm:</a:t>
            </a:r>
          </a:p>
        </p:txBody>
      </p:sp>
      <p:grpSp>
        <p:nvGrpSpPr>
          <p:cNvPr id="2090" name="Group 42"/>
          <p:cNvGrpSpPr>
            <a:grpSpLocks/>
          </p:cNvGrpSpPr>
          <p:nvPr/>
        </p:nvGrpSpPr>
        <p:grpSpPr bwMode="auto">
          <a:xfrm rot="20186387">
            <a:off x="4395788" y="5038725"/>
            <a:ext cx="2667000" cy="139700"/>
            <a:chOff x="1296" y="2544"/>
            <a:chExt cx="3340" cy="192"/>
          </a:xfrm>
        </p:grpSpPr>
        <p:sp>
          <p:nvSpPr>
            <p:cNvPr id="4114" name="AutoShape 43"/>
            <p:cNvSpPr>
              <a:spLocks noChangeArrowheads="1"/>
            </p:cNvSpPr>
            <p:nvPr/>
          </p:nvSpPr>
          <p:spPr bwMode="auto">
            <a:xfrm>
              <a:off x="1296" y="2544"/>
              <a:ext cx="1728" cy="192"/>
            </a:xfrm>
            <a:prstGeom prst="triangle">
              <a:avLst>
                <a:gd name="adj" fmla="val 93347"/>
              </a:avLst>
            </a:prstGeom>
            <a:solidFill>
              <a:srgbClr val="FF3300"/>
            </a:solidFill>
            <a:ln w="9525">
              <a:miter lim="800000"/>
              <a:headEnd/>
              <a:tailEnd/>
            </a:ln>
            <a:effectLst/>
            <a:scene3d>
              <a:camera prst="legacyObliqueBottomLeft"/>
              <a:lightRig rig="legacyFlat3" dir="t"/>
            </a:scene3d>
            <a:sp3d extrusionH="36500" prstMaterial="legacyMatte">
              <a:bevelT w="13500" h="13500" prst="angle"/>
              <a:bevelB w="13500" h="13500" prst="angle"/>
              <a:extrusionClr>
                <a:srgbClr val="FF3300"/>
              </a:extrusionClr>
              <a:contourClr>
                <a:srgbClr val="FF33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sp>
          <p:nvSpPr>
            <p:cNvPr id="4115" name="AutoShape 44"/>
            <p:cNvSpPr>
              <a:spLocks noChangeArrowheads="1"/>
            </p:cNvSpPr>
            <p:nvPr/>
          </p:nvSpPr>
          <p:spPr bwMode="auto">
            <a:xfrm flipV="1">
              <a:off x="2908" y="2544"/>
              <a:ext cx="1728" cy="192"/>
            </a:xfrm>
            <a:prstGeom prst="triangle">
              <a:avLst>
                <a:gd name="adj" fmla="val 6597"/>
              </a:avLst>
            </a:prstGeom>
            <a:solidFill>
              <a:srgbClr val="3333FF"/>
            </a:solidFill>
            <a:ln w="9525">
              <a:miter lim="800000"/>
              <a:headEnd/>
              <a:tailEnd/>
            </a:ln>
            <a:effectLst/>
            <a:scene3d>
              <a:camera prst="legacyObliqueBottomLeft"/>
              <a:lightRig rig="legacyFlat3" dir="t"/>
            </a:scene3d>
            <a:sp3d extrusionH="36500" prstMaterial="legacyMatte">
              <a:bevelT w="13500" h="13500" prst="angle"/>
              <a:bevelB w="13500" h="13500" prst="angle"/>
              <a:extrusionClr>
                <a:srgbClr val="3333FF"/>
              </a:extrusionClr>
              <a:contourClr>
                <a:srgbClr val="3333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grpSp>
      <p:sp>
        <p:nvSpPr>
          <p:cNvPr id="2094" name="AutoShape 46"/>
          <p:cNvSpPr>
            <a:spLocks noChangeArrowheads="1"/>
          </p:cNvSpPr>
          <p:nvPr/>
        </p:nvSpPr>
        <p:spPr bwMode="auto">
          <a:xfrm flipV="1">
            <a:off x="5715000" y="5181601"/>
            <a:ext cx="69850" cy="1306513"/>
          </a:xfrm>
          <a:custGeom>
            <a:avLst/>
            <a:gdLst>
              <a:gd name="T0" fmla="*/ 61119 w 21600"/>
              <a:gd name="T1" fmla="*/ 653257 h 21600"/>
              <a:gd name="T2" fmla="*/ 34925 w 21600"/>
              <a:gd name="T3" fmla="*/ 1306513 h 21600"/>
              <a:gd name="T4" fmla="*/ 8731 w 21600"/>
              <a:gd name="T5" fmla="*/ 653257 h 21600"/>
              <a:gd name="T6" fmla="*/ 34925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tx1"/>
          </a:solidFill>
          <a:ln>
            <a:solidFill>
              <a:schemeClr val="tx1"/>
            </a:solidFill>
          </a:ln>
          <a:effectLst/>
        </p:spPr>
        <p:txBody>
          <a:bodyPr wrap="none" anchor="ctr"/>
          <a:lstStyle/>
          <a:p>
            <a:endParaRPr lang="vi-VN"/>
          </a:p>
        </p:txBody>
      </p:sp>
      <p:sp>
        <p:nvSpPr>
          <p:cNvPr id="2095" name="Oval 47"/>
          <p:cNvSpPr>
            <a:spLocks noChangeArrowheads="1"/>
          </p:cNvSpPr>
          <p:nvPr/>
        </p:nvSpPr>
        <p:spPr bwMode="auto">
          <a:xfrm>
            <a:off x="5210176" y="6294439"/>
            <a:ext cx="1052513" cy="344487"/>
          </a:xfrm>
          <a:prstGeom prst="ellipse">
            <a:avLst/>
          </a:prstGeom>
          <a:solidFill>
            <a:schemeClr val="tx1"/>
          </a:solidFill>
          <a:ln w="9525">
            <a:solidFill>
              <a:schemeClr val="tx1"/>
            </a:solidFill>
            <a:round/>
            <a:headEnd/>
            <a:tailEnd/>
          </a:ln>
          <a:effectLst/>
          <a:scene3d>
            <a:camera prst="legacyPerspectiveFront">
              <a:rot lat="19799998" lon="0" rev="0"/>
            </a:camera>
            <a:lightRig rig="legacyFlat2" dir="t"/>
          </a:scene3d>
          <a:sp3d extrusionH="36500" prstMaterial="legacyMatte">
            <a:bevelT w="13500" h="13500" prst="angle"/>
            <a:bevelB w="13500" h="13500" prst="angle"/>
            <a:extrusionClr>
              <a:schemeClr val="bg2"/>
            </a:extrusionClr>
            <a:contourClr>
              <a:schemeClr val="bg2"/>
            </a:contourClr>
          </a:sp3d>
        </p:spPr>
        <p:txBody>
          <a:bodyPr wrap="none" anchor="ctr">
            <a:flatTx/>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pic>
        <p:nvPicPr>
          <p:cNvPr id="2098" name="Picture 50" descr="tay 2"/>
          <p:cNvPicPr>
            <a:picLocks noChangeAspect="1" noChangeArrowheads="1"/>
          </p:cNvPicPr>
          <p:nvPr/>
        </p:nvPicPr>
        <p:blipFill>
          <a:blip r:embed="rId2" cstate="print">
            <a:clrChange>
              <a:clrFrom>
                <a:srgbClr val="020100"/>
              </a:clrFrom>
              <a:clrTo>
                <a:srgbClr val="020100">
                  <a:alpha val="0"/>
                </a:srgbClr>
              </a:clrTo>
            </a:clrChange>
            <a:extLst>
              <a:ext uri="{28A0092B-C50C-407E-A947-70E740481C1C}">
                <a14:useLocalDpi xmlns:a14="http://schemas.microsoft.com/office/drawing/2010/main" val="0"/>
              </a:ext>
            </a:extLst>
          </a:blip>
          <a:srcRect l="4239"/>
          <a:stretch>
            <a:fillRect/>
          </a:stretch>
        </p:blipFill>
        <p:spPr bwMode="auto">
          <a:xfrm rot="415280">
            <a:off x="6692900" y="4430714"/>
            <a:ext cx="546100"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9" name="Line 51"/>
          <p:cNvSpPr>
            <a:spLocks noChangeShapeType="1"/>
          </p:cNvSpPr>
          <p:nvPr/>
        </p:nvSpPr>
        <p:spPr bwMode="auto">
          <a:xfrm flipH="1">
            <a:off x="3962400" y="4203700"/>
            <a:ext cx="3581400" cy="17907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27" name="Text Box 79"/>
          <p:cNvSpPr txBox="1">
            <a:spLocks noChangeArrowheads="1"/>
          </p:cNvSpPr>
          <p:nvPr/>
        </p:nvSpPr>
        <p:spPr bwMode="auto">
          <a:xfrm>
            <a:off x="2971800" y="5969001"/>
            <a:ext cx="914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000" b="1">
                <a:solidFill>
                  <a:srgbClr val="FF3300"/>
                </a:solidFill>
              </a:rPr>
              <a:t>Bắc</a:t>
            </a:r>
          </a:p>
        </p:txBody>
      </p:sp>
      <p:sp>
        <p:nvSpPr>
          <p:cNvPr id="2128" name="Text Box 80"/>
          <p:cNvSpPr txBox="1">
            <a:spLocks noChangeArrowheads="1"/>
          </p:cNvSpPr>
          <p:nvPr/>
        </p:nvSpPr>
        <p:spPr bwMode="auto">
          <a:xfrm>
            <a:off x="6858000" y="3733801"/>
            <a:ext cx="914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000" b="1" dirty="0">
                <a:solidFill>
                  <a:srgbClr val="3333FF"/>
                </a:solidFill>
              </a:rPr>
              <a:t>Nam</a:t>
            </a:r>
          </a:p>
        </p:txBody>
      </p:sp>
      <p:sp>
        <p:nvSpPr>
          <p:cNvPr id="2134" name="Text Box 86"/>
          <p:cNvSpPr txBox="1">
            <a:spLocks noChangeArrowheads="1"/>
          </p:cNvSpPr>
          <p:nvPr/>
        </p:nvSpPr>
        <p:spPr bwMode="auto">
          <a:xfrm>
            <a:off x="1631950" y="1717316"/>
            <a:ext cx="1010381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indent="0" algn="just" eaLnBrk="1" hangingPunct="1">
              <a:spcBef>
                <a:spcPct val="50000"/>
              </a:spcBef>
            </a:pPr>
            <a:r>
              <a:rPr lang="en-US" altLang="vi-VN" sz="2400" b="1" i="1" dirty="0">
                <a:latin typeface="Times New Roman" panose="02020603050405020304" pitchFamily="18" charset="0"/>
              </a:rPr>
              <a:t>1. Khi đã đứng cân bằng kim nam châm nằm dọc theo hướng nào?</a:t>
            </a:r>
          </a:p>
        </p:txBody>
      </p:sp>
      <p:sp>
        <p:nvSpPr>
          <p:cNvPr id="2135" name="Text Box 87"/>
          <p:cNvSpPr txBox="1">
            <a:spLocks noChangeArrowheads="1"/>
          </p:cNvSpPr>
          <p:nvPr/>
        </p:nvSpPr>
        <p:spPr bwMode="auto">
          <a:xfrm>
            <a:off x="1806092" y="3387082"/>
            <a:ext cx="949860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indent="0" algn="just" eaLnBrk="1" hangingPunct="1">
              <a:spcBef>
                <a:spcPct val="50000"/>
              </a:spcBef>
            </a:pPr>
            <a:r>
              <a:rPr lang="en-US" altLang="vi-VN" sz="2400" b="1" i="1" dirty="0">
                <a:solidFill>
                  <a:srgbClr val="0000CC"/>
                </a:solidFill>
                <a:latin typeface="Times New Roman" panose="02020603050405020304" pitchFamily="18" charset="0"/>
              </a:rPr>
              <a:t>Khi đã đứng cân bằng trở lại, kim nam châm vẫn chỉ hướng Nam – Bắc</a:t>
            </a:r>
          </a:p>
        </p:txBody>
      </p:sp>
      <p:sp>
        <p:nvSpPr>
          <p:cNvPr id="2138" name="Text Box 90"/>
          <p:cNvSpPr txBox="1">
            <a:spLocks noChangeArrowheads="1"/>
          </p:cNvSpPr>
          <p:nvPr/>
        </p:nvSpPr>
        <p:spPr bwMode="auto">
          <a:xfrm>
            <a:off x="1631950" y="1235556"/>
            <a:ext cx="972782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en-US" altLang="vi-VN" sz="2400" b="1" i="1" dirty="0">
                <a:latin typeface="Times New Roman" panose="02020603050405020304" pitchFamily="18" charset="0"/>
                <a:cs typeface="Times New Roman" panose="02020603050405020304" pitchFamily="18" charset="0"/>
              </a:rPr>
              <a:t>C2: Đặt kim nam châm trên giá thẳng đứng như mô tả trên hình 21.1</a:t>
            </a:r>
          </a:p>
        </p:txBody>
      </p:sp>
      <p:pic>
        <p:nvPicPr>
          <p:cNvPr id="20" name="Picture 9" descr="qustionmed_w"/>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53376" y="1210996"/>
            <a:ext cx="593385" cy="528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86"/>
          <p:cNvSpPr txBox="1">
            <a:spLocks noChangeArrowheads="1"/>
          </p:cNvSpPr>
          <p:nvPr/>
        </p:nvSpPr>
        <p:spPr bwMode="auto">
          <a:xfrm>
            <a:off x="1806092" y="2231820"/>
            <a:ext cx="1010381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indent="0" algn="just" eaLnBrk="1" hangingPunct="1">
              <a:spcBef>
                <a:spcPct val="50000"/>
              </a:spcBef>
            </a:pPr>
            <a:r>
              <a:rPr lang="en-US" altLang="vi-VN" sz="2400" b="1" i="1" dirty="0">
                <a:solidFill>
                  <a:srgbClr val="0000CC"/>
                </a:solidFill>
                <a:latin typeface="Times New Roman" panose="02020603050405020304" pitchFamily="18" charset="0"/>
              </a:rPr>
              <a:t>Khi đã đứng cân bằng kim nam châm nằm dọc theo hướng Nam – Bắc.</a:t>
            </a:r>
          </a:p>
        </p:txBody>
      </p:sp>
      <p:sp>
        <p:nvSpPr>
          <p:cNvPr id="21" name="Rectangle 42"/>
          <p:cNvSpPr>
            <a:spLocks noChangeArrowheads="1"/>
          </p:cNvSpPr>
          <p:nvPr/>
        </p:nvSpPr>
        <p:spPr bwMode="auto">
          <a:xfrm>
            <a:off x="1596053" y="2680122"/>
            <a:ext cx="979961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nTime" panose="020B7200000000000000" pitchFamily="34" charset="0"/>
                <a:cs typeface="Arial" panose="020B0604020202020204" pitchFamily="34" charset="0"/>
              </a:defRPr>
            </a:lvl1pPr>
            <a:lvl2pPr marL="742950" indent="-285750">
              <a:defRPr>
                <a:solidFill>
                  <a:schemeClr val="tx1"/>
                </a:solidFill>
                <a:latin typeface=".VnTime" panose="020B7200000000000000" pitchFamily="34" charset="0"/>
                <a:cs typeface="Arial" panose="020B0604020202020204" pitchFamily="34" charset="0"/>
              </a:defRPr>
            </a:lvl2pPr>
            <a:lvl3pPr marL="1143000" indent="-228600">
              <a:defRPr>
                <a:solidFill>
                  <a:schemeClr val="tx1"/>
                </a:solidFill>
                <a:latin typeface=".VnTime" panose="020B7200000000000000" pitchFamily="34" charset="0"/>
                <a:cs typeface="Arial" panose="020B0604020202020204" pitchFamily="34" charset="0"/>
              </a:defRPr>
            </a:lvl3pPr>
            <a:lvl4pPr marL="1600200" indent="-228600">
              <a:defRPr>
                <a:solidFill>
                  <a:schemeClr val="tx1"/>
                </a:solidFill>
                <a:latin typeface=".VnTime" panose="020B7200000000000000" pitchFamily="34" charset="0"/>
                <a:cs typeface="Arial" panose="020B0604020202020204" pitchFamily="34" charset="0"/>
              </a:defRPr>
            </a:lvl4pPr>
            <a:lvl5pPr marL="2057400" indent="-22860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eaLnBrk="1" hangingPunct="1"/>
            <a:r>
              <a:rPr lang="vi-VN" altLang="vi-VN" sz="2000" b="1" i="1" dirty="0">
                <a:latin typeface="Arial" panose="020B0604020202020204" pitchFamily="34" charset="0"/>
              </a:rPr>
              <a:t>2. Xoay cho kim nam châm lệch khỏi hướng vừa xác định, buông tay</a:t>
            </a:r>
            <a:r>
              <a:rPr lang="en-US" altLang="vi-VN" sz="2000" b="1" i="1" dirty="0">
                <a:latin typeface="Arial" panose="020B0604020202020204" pitchFamily="34" charset="0"/>
              </a:rPr>
              <a:t>, kim nam châm thế nào?</a:t>
            </a:r>
          </a:p>
        </p:txBody>
      </p:sp>
    </p:spTree>
    <p:extLst>
      <p:ext uri="{BB962C8B-B14F-4D97-AF65-F5344CB8AC3E}">
        <p14:creationId xmlns:p14="http://schemas.microsoft.com/office/powerpoint/2010/main" val="3294777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138"/>
                                        </p:tgtEl>
                                        <p:attrNameLst>
                                          <p:attrName>style.visibility</p:attrName>
                                        </p:attrNameLst>
                                      </p:cBhvr>
                                      <p:to>
                                        <p:strVal val="visible"/>
                                      </p:to>
                                    </p:set>
                                    <p:animEffect transition="in" filter="box(in)">
                                      <p:cBhvr>
                                        <p:cTn id="12" dur="500"/>
                                        <p:tgtEl>
                                          <p:spTgt spid="213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090"/>
                                        </p:tgtEl>
                                        <p:attrNameLst>
                                          <p:attrName>style.visibility</p:attrName>
                                        </p:attrNameLst>
                                      </p:cBhvr>
                                      <p:to>
                                        <p:strVal val="visible"/>
                                      </p:to>
                                    </p:set>
                                    <p:animEffect transition="in" filter="fade">
                                      <p:cBhvr>
                                        <p:cTn id="17" dur="2000"/>
                                        <p:tgtEl>
                                          <p:spTgt spid="2090"/>
                                        </p:tgtEl>
                                      </p:cBhvr>
                                    </p:animEffect>
                                    <p:anim calcmode="lin" valueType="num">
                                      <p:cBhvr>
                                        <p:cTn id="18" dur="2000" fill="hold"/>
                                        <p:tgtEl>
                                          <p:spTgt spid="2090"/>
                                        </p:tgtEl>
                                        <p:attrNameLst>
                                          <p:attrName>ppt_x</p:attrName>
                                        </p:attrNameLst>
                                      </p:cBhvr>
                                      <p:tavLst>
                                        <p:tav tm="0">
                                          <p:val>
                                            <p:strVal val="#ppt_x"/>
                                          </p:val>
                                        </p:tav>
                                        <p:tav tm="100000">
                                          <p:val>
                                            <p:strVal val="#ppt_x"/>
                                          </p:val>
                                        </p:tav>
                                      </p:tavLst>
                                    </p:anim>
                                    <p:anim calcmode="lin" valueType="num">
                                      <p:cBhvr>
                                        <p:cTn id="19" dur="2000" fill="hold"/>
                                        <p:tgtEl>
                                          <p:spTgt spid="209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094"/>
                                        </p:tgtEl>
                                        <p:attrNameLst>
                                          <p:attrName>style.visibility</p:attrName>
                                        </p:attrNameLst>
                                      </p:cBhvr>
                                      <p:to>
                                        <p:strVal val="visible"/>
                                      </p:to>
                                    </p:set>
                                    <p:animEffect transition="in" filter="fade">
                                      <p:cBhvr>
                                        <p:cTn id="22" dur="2000"/>
                                        <p:tgtEl>
                                          <p:spTgt spid="2094"/>
                                        </p:tgtEl>
                                      </p:cBhvr>
                                    </p:animEffect>
                                    <p:anim calcmode="lin" valueType="num">
                                      <p:cBhvr>
                                        <p:cTn id="23" dur="2000" fill="hold"/>
                                        <p:tgtEl>
                                          <p:spTgt spid="2094"/>
                                        </p:tgtEl>
                                        <p:attrNameLst>
                                          <p:attrName>ppt_x</p:attrName>
                                        </p:attrNameLst>
                                      </p:cBhvr>
                                      <p:tavLst>
                                        <p:tav tm="0">
                                          <p:val>
                                            <p:strVal val="#ppt_x"/>
                                          </p:val>
                                        </p:tav>
                                        <p:tav tm="100000">
                                          <p:val>
                                            <p:strVal val="#ppt_x"/>
                                          </p:val>
                                        </p:tav>
                                      </p:tavLst>
                                    </p:anim>
                                    <p:anim calcmode="lin" valueType="num">
                                      <p:cBhvr>
                                        <p:cTn id="24" dur="2000" fill="hold"/>
                                        <p:tgtEl>
                                          <p:spTgt spid="209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095"/>
                                        </p:tgtEl>
                                        <p:attrNameLst>
                                          <p:attrName>style.visibility</p:attrName>
                                        </p:attrNameLst>
                                      </p:cBhvr>
                                      <p:to>
                                        <p:strVal val="visible"/>
                                      </p:to>
                                    </p:set>
                                    <p:animEffect transition="in" filter="fade">
                                      <p:cBhvr>
                                        <p:cTn id="27" dur="2000"/>
                                        <p:tgtEl>
                                          <p:spTgt spid="2095"/>
                                        </p:tgtEl>
                                      </p:cBhvr>
                                    </p:animEffect>
                                    <p:anim calcmode="lin" valueType="num">
                                      <p:cBhvr>
                                        <p:cTn id="28" dur="2000" fill="hold"/>
                                        <p:tgtEl>
                                          <p:spTgt spid="2095"/>
                                        </p:tgtEl>
                                        <p:attrNameLst>
                                          <p:attrName>ppt_x</p:attrName>
                                        </p:attrNameLst>
                                      </p:cBhvr>
                                      <p:tavLst>
                                        <p:tav tm="0">
                                          <p:val>
                                            <p:strVal val="#ppt_x"/>
                                          </p:val>
                                        </p:tav>
                                        <p:tav tm="100000">
                                          <p:val>
                                            <p:strVal val="#ppt_x"/>
                                          </p:val>
                                        </p:tav>
                                      </p:tavLst>
                                    </p:anim>
                                    <p:anim calcmode="lin" valueType="num">
                                      <p:cBhvr>
                                        <p:cTn id="29" dur="2000" fill="hold"/>
                                        <p:tgtEl>
                                          <p:spTgt spid="2095"/>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18" presetClass="entr" presetSubtype="6" fill="hold" grpId="0" nodeType="clickEffect">
                                  <p:stCondLst>
                                    <p:cond delay="0"/>
                                  </p:stCondLst>
                                  <p:childTnLst>
                                    <p:set>
                                      <p:cBhvr>
                                        <p:cTn id="33" dur="1" fill="hold">
                                          <p:stCondLst>
                                            <p:cond delay="0"/>
                                          </p:stCondLst>
                                        </p:cTn>
                                        <p:tgtEl>
                                          <p:spTgt spid="2134"/>
                                        </p:tgtEl>
                                        <p:attrNameLst>
                                          <p:attrName>style.visibility</p:attrName>
                                        </p:attrNameLst>
                                      </p:cBhvr>
                                      <p:to>
                                        <p:strVal val="visible"/>
                                      </p:to>
                                    </p:set>
                                    <p:animEffect transition="in" filter="strips(downRight)">
                                      <p:cBhvr>
                                        <p:cTn id="34" dur="2000"/>
                                        <p:tgtEl>
                                          <p:spTgt spid="2134"/>
                                        </p:tgtEl>
                                      </p:cBhvr>
                                    </p:animEffect>
                                  </p:childTnLst>
                                </p:cTn>
                              </p:par>
                            </p:childTnLst>
                          </p:cTn>
                        </p:par>
                      </p:childTnLst>
                    </p:cTn>
                  </p:par>
                  <p:par>
                    <p:cTn id="35" fill="hold">
                      <p:stCondLst>
                        <p:cond delay="indefinite"/>
                      </p:stCondLst>
                      <p:childTnLst>
                        <p:par>
                          <p:cTn id="36" fill="hold">
                            <p:stCondLst>
                              <p:cond delay="0"/>
                            </p:stCondLst>
                            <p:childTnLst>
                              <p:par>
                                <p:cTn id="37" presetID="13" presetClass="entr" presetSubtype="16" fill="hold" grpId="0" nodeType="clickEffect">
                                  <p:stCondLst>
                                    <p:cond delay="0"/>
                                  </p:stCondLst>
                                  <p:childTnLst>
                                    <p:set>
                                      <p:cBhvr>
                                        <p:cTn id="38" dur="1" fill="hold">
                                          <p:stCondLst>
                                            <p:cond delay="0"/>
                                          </p:stCondLst>
                                        </p:cTn>
                                        <p:tgtEl>
                                          <p:spTgt spid="2127"/>
                                        </p:tgtEl>
                                        <p:attrNameLst>
                                          <p:attrName>style.visibility</p:attrName>
                                        </p:attrNameLst>
                                      </p:cBhvr>
                                      <p:to>
                                        <p:strVal val="visible"/>
                                      </p:to>
                                    </p:set>
                                    <p:animEffect transition="in" filter="plus(in)">
                                      <p:cBhvr>
                                        <p:cTn id="39" dur="1000"/>
                                        <p:tgtEl>
                                          <p:spTgt spid="2127"/>
                                        </p:tgtEl>
                                      </p:cBhvr>
                                    </p:animEffect>
                                  </p:childTnLst>
                                </p:cTn>
                              </p:par>
                              <p:par>
                                <p:cTn id="40" presetID="13" presetClass="entr" presetSubtype="16" fill="hold" grpId="0" nodeType="withEffect">
                                  <p:stCondLst>
                                    <p:cond delay="0"/>
                                  </p:stCondLst>
                                  <p:childTnLst>
                                    <p:set>
                                      <p:cBhvr>
                                        <p:cTn id="41" dur="1" fill="hold">
                                          <p:stCondLst>
                                            <p:cond delay="0"/>
                                          </p:stCondLst>
                                        </p:cTn>
                                        <p:tgtEl>
                                          <p:spTgt spid="2128"/>
                                        </p:tgtEl>
                                        <p:attrNameLst>
                                          <p:attrName>style.visibility</p:attrName>
                                        </p:attrNameLst>
                                      </p:cBhvr>
                                      <p:to>
                                        <p:strVal val="visible"/>
                                      </p:to>
                                    </p:set>
                                    <p:animEffect transition="in" filter="plus(in)">
                                      <p:cBhvr>
                                        <p:cTn id="42" dur="1000"/>
                                        <p:tgtEl>
                                          <p:spTgt spid="2128"/>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strips(downRight)">
                                      <p:cBhvr>
                                        <p:cTn id="47" dur="20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55" presetClass="entr" presetSubtype="0" fill="hold" nodeType="clickEffect">
                                  <p:stCondLst>
                                    <p:cond delay="0"/>
                                  </p:stCondLst>
                                  <p:childTnLst>
                                    <p:set>
                                      <p:cBhvr>
                                        <p:cTn id="51" dur="1" fill="hold">
                                          <p:stCondLst>
                                            <p:cond delay="0"/>
                                          </p:stCondLst>
                                        </p:cTn>
                                        <p:tgtEl>
                                          <p:spTgt spid="21">
                                            <p:txEl>
                                              <p:pRg st="0" end="0"/>
                                            </p:txEl>
                                          </p:spTgt>
                                        </p:tgtEl>
                                        <p:attrNameLst>
                                          <p:attrName>style.visibility</p:attrName>
                                        </p:attrNameLst>
                                      </p:cBhvr>
                                      <p:to>
                                        <p:strVal val="visible"/>
                                      </p:to>
                                    </p:set>
                                    <p:anim calcmode="lin" valueType="num">
                                      <p:cBhvr>
                                        <p:cTn id="52" dur="1000" fill="hold"/>
                                        <p:tgtEl>
                                          <p:spTgt spid="21">
                                            <p:txEl>
                                              <p:pRg st="0" end="0"/>
                                            </p:txEl>
                                          </p:spTgt>
                                        </p:tgtEl>
                                        <p:attrNameLst>
                                          <p:attrName>ppt_w</p:attrName>
                                        </p:attrNameLst>
                                      </p:cBhvr>
                                      <p:tavLst>
                                        <p:tav tm="0">
                                          <p:val>
                                            <p:strVal val="#ppt_w*0.70"/>
                                          </p:val>
                                        </p:tav>
                                        <p:tav tm="100000">
                                          <p:val>
                                            <p:strVal val="#ppt_w"/>
                                          </p:val>
                                        </p:tav>
                                      </p:tavLst>
                                    </p:anim>
                                    <p:anim calcmode="lin" valueType="num">
                                      <p:cBhvr>
                                        <p:cTn id="53" dur="1000" fill="hold"/>
                                        <p:tgtEl>
                                          <p:spTgt spid="21">
                                            <p:txEl>
                                              <p:pRg st="0" end="0"/>
                                            </p:txEl>
                                          </p:spTgt>
                                        </p:tgtEl>
                                        <p:attrNameLst>
                                          <p:attrName>ppt_h</p:attrName>
                                        </p:attrNameLst>
                                      </p:cBhvr>
                                      <p:tavLst>
                                        <p:tav tm="0">
                                          <p:val>
                                            <p:strVal val="#ppt_h"/>
                                          </p:val>
                                        </p:tav>
                                        <p:tav tm="100000">
                                          <p:val>
                                            <p:strVal val="#ppt_h"/>
                                          </p:val>
                                        </p:tav>
                                      </p:tavLst>
                                    </p:anim>
                                    <p:animEffect transition="in" filter="fade">
                                      <p:cBhvr>
                                        <p:cTn id="54" dur="1000"/>
                                        <p:tgtEl>
                                          <p:spTgt spid="21">
                                            <p:txEl>
                                              <p:pRg st="0" end="0"/>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4" presetClass="entr" presetSubtype="16" fill="hold" nodeType="clickEffect">
                                  <p:stCondLst>
                                    <p:cond delay="0"/>
                                  </p:stCondLst>
                                  <p:childTnLst>
                                    <p:set>
                                      <p:cBhvr>
                                        <p:cTn id="58" dur="1" fill="hold">
                                          <p:stCondLst>
                                            <p:cond delay="0"/>
                                          </p:stCondLst>
                                        </p:cTn>
                                        <p:tgtEl>
                                          <p:spTgt spid="2098"/>
                                        </p:tgtEl>
                                        <p:attrNameLst>
                                          <p:attrName>style.visibility</p:attrName>
                                        </p:attrNameLst>
                                      </p:cBhvr>
                                      <p:to>
                                        <p:strVal val="visible"/>
                                      </p:to>
                                    </p:set>
                                    <p:animEffect transition="in" filter="box(in)">
                                      <p:cBhvr>
                                        <p:cTn id="59" dur="500"/>
                                        <p:tgtEl>
                                          <p:spTgt spid="2098"/>
                                        </p:tgtEl>
                                      </p:cBhvr>
                                    </p:animEffect>
                                  </p:childTnLst>
                                </p:cTn>
                              </p:par>
                              <p:par>
                                <p:cTn id="60" presetID="22" presetClass="entr" presetSubtype="2" fill="hold" nodeType="withEffect">
                                  <p:stCondLst>
                                    <p:cond delay="0"/>
                                  </p:stCondLst>
                                  <p:childTnLst>
                                    <p:set>
                                      <p:cBhvr>
                                        <p:cTn id="61" dur="1" fill="hold">
                                          <p:stCondLst>
                                            <p:cond delay="0"/>
                                          </p:stCondLst>
                                        </p:cTn>
                                        <p:tgtEl>
                                          <p:spTgt spid="2099"/>
                                        </p:tgtEl>
                                        <p:attrNameLst>
                                          <p:attrName>style.visibility</p:attrName>
                                        </p:attrNameLst>
                                      </p:cBhvr>
                                      <p:to>
                                        <p:strVal val="visible"/>
                                      </p:to>
                                    </p:set>
                                    <p:animEffect transition="in" filter="wipe(right)">
                                      <p:cBhvr>
                                        <p:cTn id="62" dur="2000"/>
                                        <p:tgtEl>
                                          <p:spTgt spid="209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8" presetClass="emph" presetSubtype="0" fill="hold" nodeType="clickEffect">
                                  <p:stCondLst>
                                    <p:cond delay="0"/>
                                  </p:stCondLst>
                                  <p:childTnLst>
                                    <p:animRot by="2400000">
                                      <p:cBhvr>
                                        <p:cTn id="66" dur="2000" fill="hold"/>
                                        <p:tgtEl>
                                          <p:spTgt spid="2090"/>
                                        </p:tgtEl>
                                        <p:attrNameLst>
                                          <p:attrName>r</p:attrName>
                                        </p:attrNameLst>
                                      </p:cBhvr>
                                    </p:animRot>
                                  </p:childTnLst>
                                </p:cTn>
                              </p:par>
                              <p:par>
                                <p:cTn id="67" presetID="0" presetClass="path" presetSubtype="0" accel="50000" decel="50000" fill="hold" nodeType="withEffect">
                                  <p:stCondLst>
                                    <p:cond delay="0"/>
                                  </p:stCondLst>
                                  <p:childTnLst>
                                    <p:animMotion origin="layout" path="M 0.00608 0.01341 C 0.00764 0.01896 0.01719 0.03792 0.01979 0.04925 C 0.02292 0.05988 0.02361 0.06936 0.02274 0.07931 C 0.02135 0.08855 0.0158 0.10104 0.01476 0.10774 " pathEditMode="relative" rAng="-2053801" ptsTypes="aaaa">
                                      <p:cBhvr>
                                        <p:cTn id="68" dur="2000" fill="hold"/>
                                        <p:tgtEl>
                                          <p:spTgt spid="2098"/>
                                        </p:tgtEl>
                                        <p:attrNameLst>
                                          <p:attrName>ppt_x</p:attrName>
                                          <p:attrName>ppt_y</p:attrName>
                                        </p:attrNameLst>
                                      </p:cBhvr>
                                      <p:rCtr x="434" y="4717"/>
                                    </p:animMotion>
                                  </p:childTnLst>
                                </p:cTn>
                              </p:par>
                            </p:childTnLst>
                          </p:cTn>
                        </p:par>
                      </p:childTnLst>
                    </p:cTn>
                  </p:par>
                  <p:par>
                    <p:cTn id="69" fill="hold" nodeType="clickPar">
                      <p:stCondLst>
                        <p:cond delay="indefinite"/>
                      </p:stCondLst>
                      <p:childTnLst>
                        <p:par>
                          <p:cTn id="70" fill="hold" nodeType="withGroup">
                            <p:stCondLst>
                              <p:cond delay="0"/>
                            </p:stCondLst>
                            <p:childTnLst>
                              <p:par>
                                <p:cTn id="71" presetID="34" presetClass="exit" presetSubtype="0" fill="hold" nodeType="clickEffect">
                                  <p:stCondLst>
                                    <p:cond delay="0"/>
                                  </p:stCondLst>
                                  <p:childTnLst>
                                    <p:anim from="(ppt_x)" to="(ppt_x+1)" calcmode="lin" valueType="num">
                                      <p:cBhvr>
                                        <p:cTn id="72" dur="1000">
                                          <p:stCondLst>
                                            <p:cond delay="0"/>
                                          </p:stCondLst>
                                        </p:cTn>
                                        <p:tgtEl>
                                          <p:spTgt spid="2098"/>
                                        </p:tgtEl>
                                        <p:attrNameLst>
                                          <p:attrName>ppt_x</p:attrName>
                                        </p:attrNameLst>
                                      </p:cBhvr>
                                    </p:anim>
                                    <p:anim from="0" to="-1.0" calcmode="lin" valueType="num">
                                      <p:cBhvr>
                                        <p:cTn id="73" dur="200" accel="50000">
                                          <p:stCondLst>
                                            <p:cond delay="0"/>
                                          </p:stCondLst>
                                        </p:cTn>
                                        <p:tgtEl>
                                          <p:spTgt spid="2098"/>
                                        </p:tgtEl>
                                        <p:attrNameLst>
                                          <p:attrName>xshear</p:attrName>
                                        </p:attrNameLst>
                                      </p:cBhvr>
                                    </p:anim>
                                    <p:set>
                                      <p:cBhvr>
                                        <p:cTn id="74" dur="800">
                                          <p:stCondLst>
                                            <p:cond delay="200"/>
                                          </p:stCondLst>
                                        </p:cTn>
                                        <p:tgtEl>
                                          <p:spTgt spid="2098"/>
                                        </p:tgtEl>
                                        <p:attrNameLst>
                                          <p:attrName>xshear</p:attrName>
                                        </p:attrNameLst>
                                      </p:cBhvr>
                                      <p:to>
                                        <p:strVal val="-1.0"/>
                                      </p:to>
                                    </p:set>
                                    <p:set>
                                      <p:cBhvr>
                                        <p:cTn id="75" dur="1" fill="hold">
                                          <p:stCondLst>
                                            <p:cond delay="999"/>
                                          </p:stCondLst>
                                        </p:cTn>
                                        <p:tgtEl>
                                          <p:spTgt spid="2098"/>
                                        </p:tgtEl>
                                        <p:attrNameLst>
                                          <p:attrName>style.visibility</p:attrName>
                                        </p:attrNameLst>
                                      </p:cBhvr>
                                      <p:to>
                                        <p:strVal val="hidden"/>
                                      </p:to>
                                    </p:set>
                                  </p:childTnLst>
                                </p:cTn>
                              </p:par>
                              <p:par>
                                <p:cTn id="76" presetID="8" presetClass="emph" presetSubtype="0" fill="hold" nodeType="withEffect">
                                  <p:stCondLst>
                                    <p:cond delay="0"/>
                                  </p:stCondLst>
                                  <p:childTnLst>
                                    <p:animRot by="-2400000">
                                      <p:cBhvr>
                                        <p:cTn id="77" dur="5000" fill="hold"/>
                                        <p:tgtEl>
                                          <p:spTgt spid="2090"/>
                                        </p:tgtEl>
                                        <p:attrNameLst>
                                          <p:attrName>r</p:attrName>
                                        </p:attrNameLst>
                                      </p:cBhvr>
                                    </p:animRot>
                                  </p:childTnLst>
                                </p:cTn>
                              </p:par>
                            </p:childTnLst>
                          </p:cTn>
                        </p:par>
                      </p:childTnLst>
                    </p:cTn>
                  </p:par>
                  <p:par>
                    <p:cTn id="78" fill="hold">
                      <p:stCondLst>
                        <p:cond delay="indefinite"/>
                      </p:stCondLst>
                      <p:childTnLst>
                        <p:par>
                          <p:cTn id="79" fill="hold">
                            <p:stCondLst>
                              <p:cond delay="0"/>
                            </p:stCondLst>
                            <p:childTnLst>
                              <p:par>
                                <p:cTn id="80" presetID="18" presetClass="entr" presetSubtype="6" fill="hold" grpId="0" nodeType="clickEffect">
                                  <p:stCondLst>
                                    <p:cond delay="0"/>
                                  </p:stCondLst>
                                  <p:childTnLst>
                                    <p:set>
                                      <p:cBhvr>
                                        <p:cTn id="81" dur="1" fill="hold">
                                          <p:stCondLst>
                                            <p:cond delay="0"/>
                                          </p:stCondLst>
                                        </p:cTn>
                                        <p:tgtEl>
                                          <p:spTgt spid="2135"/>
                                        </p:tgtEl>
                                        <p:attrNameLst>
                                          <p:attrName>style.visibility</p:attrName>
                                        </p:attrNameLst>
                                      </p:cBhvr>
                                      <p:to>
                                        <p:strVal val="visible"/>
                                      </p:to>
                                    </p:set>
                                    <p:animEffect transition="in" filter="strips(downRight)">
                                      <p:cBhvr>
                                        <p:cTn id="82" dur="2000"/>
                                        <p:tgtEl>
                                          <p:spTgt spid="2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5" grpId="0" animBg="1"/>
      <p:bldP spid="2127" grpId="0"/>
      <p:bldP spid="2128" grpId="0"/>
      <p:bldP spid="2134" grpId="0"/>
      <p:bldP spid="2135" grpId="0"/>
      <p:bldP spid="213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670607297"/>
              </p:ext>
            </p:extLst>
          </p:nvPr>
        </p:nvGraphicFramePr>
        <p:xfrm>
          <a:off x="1312459" y="3693542"/>
          <a:ext cx="9760821" cy="2804547"/>
        </p:xfrm>
        <a:graphic>
          <a:graphicData uri="http://schemas.openxmlformats.org/drawingml/2006/table">
            <a:tbl>
              <a:tblPr firstRow="1" bandRow="1">
                <a:tableStyleId>{5C22544A-7EE6-4342-B048-85BDC9FD1C3A}</a:tableStyleId>
              </a:tblPr>
              <a:tblGrid>
                <a:gridCol w="3253607">
                  <a:extLst>
                    <a:ext uri="{9D8B030D-6E8A-4147-A177-3AD203B41FA5}">
                      <a16:colId xmlns:a16="http://schemas.microsoft.com/office/drawing/2014/main" val="1711282964"/>
                    </a:ext>
                  </a:extLst>
                </a:gridCol>
                <a:gridCol w="3253607">
                  <a:extLst>
                    <a:ext uri="{9D8B030D-6E8A-4147-A177-3AD203B41FA5}">
                      <a16:colId xmlns:a16="http://schemas.microsoft.com/office/drawing/2014/main" val="641081955"/>
                    </a:ext>
                  </a:extLst>
                </a:gridCol>
                <a:gridCol w="3253607">
                  <a:extLst>
                    <a:ext uri="{9D8B030D-6E8A-4147-A177-3AD203B41FA5}">
                      <a16:colId xmlns:a16="http://schemas.microsoft.com/office/drawing/2014/main" val="3301705310"/>
                    </a:ext>
                  </a:extLst>
                </a:gridCol>
              </a:tblGrid>
              <a:tr h="875331">
                <a:tc>
                  <a:txBody>
                    <a:bodyPr/>
                    <a:lstStyle/>
                    <a:p>
                      <a:endParaRPr lang="vi-VN" dirty="0"/>
                    </a:p>
                  </a:txBody>
                  <a:tcPr/>
                </a:tc>
                <a:tc>
                  <a:txBody>
                    <a:bodyPr/>
                    <a:lstStyle/>
                    <a:p>
                      <a:endParaRPr lang="vi-VN" dirty="0"/>
                    </a:p>
                  </a:txBody>
                  <a:tcPr/>
                </a:tc>
                <a:tc>
                  <a:txBody>
                    <a:bodyPr/>
                    <a:lstStyle/>
                    <a:p>
                      <a:endParaRPr lang="vi-VN" dirty="0"/>
                    </a:p>
                  </a:txBody>
                  <a:tcPr/>
                </a:tc>
                <a:extLst>
                  <a:ext uri="{0D108BD9-81ED-4DB2-BD59-A6C34878D82A}">
                    <a16:rowId xmlns:a16="http://schemas.microsoft.com/office/drawing/2014/main" val="1676867978"/>
                  </a:ext>
                </a:extLst>
              </a:tr>
              <a:tr h="891954">
                <a:tc>
                  <a:txBody>
                    <a:bodyPr/>
                    <a:lstStyle/>
                    <a:p>
                      <a:endParaRPr lang="vi-VN" dirty="0"/>
                    </a:p>
                  </a:txBody>
                  <a:tcPr/>
                </a:tc>
                <a:tc>
                  <a:txBody>
                    <a:bodyPr/>
                    <a:lstStyle/>
                    <a:p>
                      <a:endParaRPr lang="vi-VN" dirty="0"/>
                    </a:p>
                  </a:txBody>
                  <a:tcPr/>
                </a:tc>
                <a:tc>
                  <a:txBody>
                    <a:bodyPr/>
                    <a:lstStyle/>
                    <a:p>
                      <a:endParaRPr lang="vi-VN" dirty="0"/>
                    </a:p>
                  </a:txBody>
                  <a:tcPr/>
                </a:tc>
                <a:extLst>
                  <a:ext uri="{0D108BD9-81ED-4DB2-BD59-A6C34878D82A}">
                    <a16:rowId xmlns:a16="http://schemas.microsoft.com/office/drawing/2014/main" val="412372584"/>
                  </a:ext>
                </a:extLst>
              </a:tr>
              <a:tr h="1037262">
                <a:tc>
                  <a:txBody>
                    <a:bodyPr/>
                    <a:lstStyle/>
                    <a:p>
                      <a:endParaRPr lang="vi-VN" dirty="0"/>
                    </a:p>
                  </a:txBody>
                  <a:tcPr/>
                </a:tc>
                <a:tc>
                  <a:txBody>
                    <a:bodyPr/>
                    <a:lstStyle/>
                    <a:p>
                      <a:endParaRPr lang="vi-VN" dirty="0"/>
                    </a:p>
                  </a:txBody>
                  <a:tcPr/>
                </a:tc>
                <a:tc>
                  <a:txBody>
                    <a:bodyPr/>
                    <a:lstStyle/>
                    <a:p>
                      <a:endParaRPr lang="vi-VN" dirty="0"/>
                    </a:p>
                  </a:txBody>
                  <a:tcPr/>
                </a:tc>
                <a:extLst>
                  <a:ext uri="{0D108BD9-81ED-4DB2-BD59-A6C34878D82A}">
                    <a16:rowId xmlns:a16="http://schemas.microsoft.com/office/drawing/2014/main" val="2679595281"/>
                  </a:ext>
                </a:extLst>
              </a:tr>
            </a:tbl>
          </a:graphicData>
        </a:graphic>
      </p:graphicFrame>
      <p:sp>
        <p:nvSpPr>
          <p:cNvPr id="50182" name="Text Box 6"/>
          <p:cNvSpPr txBox="1">
            <a:spLocks noChangeArrowheads="1"/>
          </p:cNvSpPr>
          <p:nvPr/>
        </p:nvSpPr>
        <p:spPr bwMode="auto">
          <a:xfrm>
            <a:off x="1337481" y="1382182"/>
            <a:ext cx="10207389" cy="193899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marL="342900" indent="-342900" algn="just" eaLnBrk="1" hangingPunct="1">
              <a:spcBef>
                <a:spcPct val="50000"/>
              </a:spcBef>
              <a:buFontTx/>
              <a:buChar char="-"/>
            </a:pPr>
            <a:r>
              <a:rPr lang="en-US" altLang="vi-VN" sz="2400" b="1" i="1" dirty="0">
                <a:solidFill>
                  <a:srgbClr val="0000CC"/>
                </a:solidFill>
                <a:latin typeface="Times New Roman" panose="02020603050405020304" pitchFamily="18" charset="0"/>
                <a:cs typeface="Times New Roman" panose="02020603050405020304" pitchFamily="18" charset="0"/>
              </a:rPr>
              <a:t>Kim nam châm để tự do, khi đã đứng cân bằng luôn chỉ về hướng Nam – Bắc địa lý.</a:t>
            </a:r>
          </a:p>
          <a:p>
            <a:pPr marL="342900" indent="-342900" algn="just" eaLnBrk="1" hangingPunct="1">
              <a:spcBef>
                <a:spcPct val="50000"/>
              </a:spcBef>
              <a:buFontTx/>
              <a:buChar char="-"/>
            </a:pPr>
            <a:r>
              <a:rPr lang="en-US" altLang="vi-VN" sz="2400" b="1" i="1" dirty="0">
                <a:solidFill>
                  <a:srgbClr val="0000CC"/>
                </a:solidFill>
                <a:latin typeface="Times New Roman" panose="02020603050405020304" pitchFamily="18" charset="0"/>
                <a:cs typeface="Times New Roman" panose="02020603050405020304" pitchFamily="18" charset="0"/>
              </a:rPr>
              <a:t>Cực chỉ về hướng Bắc gọi là từ cực Bắc: </a:t>
            </a:r>
            <a:r>
              <a:rPr lang="en-US" altLang="vi-VN" sz="2400" b="1" i="1" dirty="0">
                <a:solidFill>
                  <a:srgbClr val="FF0000"/>
                </a:solidFill>
                <a:latin typeface="Times New Roman" panose="02020603050405020304" pitchFamily="18" charset="0"/>
                <a:cs typeface="Times New Roman" panose="02020603050405020304" pitchFamily="18" charset="0"/>
              </a:rPr>
              <a:t>N</a:t>
            </a:r>
            <a:r>
              <a:rPr lang="en-US" altLang="vi-VN" sz="2400" b="1" i="1" dirty="0">
                <a:solidFill>
                  <a:srgbClr val="0000CC"/>
                </a:solidFill>
                <a:latin typeface="Times New Roman" panose="02020603050405020304" pitchFamily="18" charset="0"/>
                <a:cs typeface="Times New Roman" panose="02020603050405020304" pitchFamily="18" charset="0"/>
              </a:rPr>
              <a:t>; sơn màu </a:t>
            </a:r>
            <a:r>
              <a:rPr lang="en-US" altLang="vi-VN" sz="2400" b="1" i="1" dirty="0">
                <a:solidFill>
                  <a:srgbClr val="FF0000"/>
                </a:solidFill>
                <a:latin typeface="Times New Roman" panose="02020603050405020304" pitchFamily="18" charset="0"/>
                <a:cs typeface="Times New Roman" panose="02020603050405020304" pitchFamily="18" charset="0"/>
              </a:rPr>
              <a:t>đỏ</a:t>
            </a:r>
          </a:p>
          <a:p>
            <a:pPr marL="342900" indent="-342900" algn="just" eaLnBrk="1" hangingPunct="1">
              <a:spcBef>
                <a:spcPct val="50000"/>
              </a:spcBef>
              <a:buFontTx/>
              <a:buChar char="-"/>
            </a:pPr>
            <a:r>
              <a:rPr lang="en-US" altLang="vi-VN" sz="2400" b="1" i="1" dirty="0">
                <a:solidFill>
                  <a:srgbClr val="0000CC"/>
                </a:solidFill>
                <a:latin typeface="Times New Roman" panose="02020603050405020304" pitchFamily="18" charset="0"/>
                <a:cs typeface="Times New Roman" panose="02020603050405020304" pitchFamily="18" charset="0"/>
              </a:rPr>
              <a:t>Cực chỉ về hướng Nam gọi là từ cực Nam: </a:t>
            </a:r>
            <a:r>
              <a:rPr lang="en-US" altLang="vi-VN" sz="2400" b="1" i="1" dirty="0">
                <a:solidFill>
                  <a:srgbClr val="FF0000"/>
                </a:solidFill>
                <a:latin typeface="Times New Roman" panose="02020603050405020304" pitchFamily="18" charset="0"/>
                <a:cs typeface="Times New Roman" panose="02020603050405020304" pitchFamily="18" charset="0"/>
              </a:rPr>
              <a:t>S</a:t>
            </a:r>
            <a:r>
              <a:rPr lang="en-US" altLang="vi-VN" sz="2400" b="1" i="1" dirty="0">
                <a:solidFill>
                  <a:srgbClr val="0000CC"/>
                </a:solidFill>
                <a:latin typeface="Times New Roman" panose="02020603050405020304" pitchFamily="18" charset="0"/>
                <a:cs typeface="Times New Roman" panose="02020603050405020304" pitchFamily="18" charset="0"/>
              </a:rPr>
              <a:t>; sơn màu </a:t>
            </a:r>
            <a:r>
              <a:rPr lang="en-US" altLang="vi-VN" sz="2400" b="1" i="1" dirty="0">
                <a:solidFill>
                  <a:srgbClr val="FF0000"/>
                </a:solidFill>
                <a:latin typeface="Times New Roman" panose="02020603050405020304" pitchFamily="18" charset="0"/>
                <a:cs typeface="Times New Roman" panose="02020603050405020304" pitchFamily="18" charset="0"/>
              </a:rPr>
              <a:t>xanh</a:t>
            </a:r>
          </a:p>
        </p:txBody>
      </p:sp>
      <p:sp>
        <p:nvSpPr>
          <p:cNvPr id="8" name="Text Box 7"/>
          <p:cNvSpPr txBox="1">
            <a:spLocks noChangeArrowheads="1"/>
          </p:cNvSpPr>
          <p:nvPr/>
        </p:nvSpPr>
        <p:spPr bwMode="auto">
          <a:xfrm>
            <a:off x="1337481" y="171296"/>
            <a:ext cx="457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en-US" altLang="vi-VN" sz="2400" b="1" i="1" dirty="0">
                <a:solidFill>
                  <a:srgbClr val="FF3300"/>
                </a:solidFill>
                <a:latin typeface="Times New Roman" panose="02020603050405020304" pitchFamily="18" charset="0"/>
              </a:rPr>
              <a:t>I. TỪ TÍNH CỦA NAM CHÂM:</a:t>
            </a:r>
          </a:p>
        </p:txBody>
      </p:sp>
      <p:sp>
        <p:nvSpPr>
          <p:cNvPr id="9" name="Text Box 8"/>
          <p:cNvSpPr txBox="1">
            <a:spLocks noChangeArrowheads="1"/>
          </p:cNvSpPr>
          <p:nvPr/>
        </p:nvSpPr>
        <p:spPr bwMode="auto">
          <a:xfrm>
            <a:off x="1337481" y="553477"/>
            <a:ext cx="243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en-US" altLang="vi-VN" sz="2400" b="1" i="1" dirty="0">
                <a:solidFill>
                  <a:srgbClr val="FF0000"/>
                </a:solidFill>
                <a:latin typeface="Times New Roman" panose="02020603050405020304" pitchFamily="18" charset="0"/>
              </a:rPr>
              <a:t>1. Thí nghiệm:</a:t>
            </a:r>
          </a:p>
        </p:txBody>
      </p:sp>
      <p:sp>
        <p:nvSpPr>
          <p:cNvPr id="10" name="Text Box 8"/>
          <p:cNvSpPr txBox="1">
            <a:spLocks noChangeArrowheads="1"/>
          </p:cNvSpPr>
          <p:nvPr/>
        </p:nvSpPr>
        <p:spPr bwMode="auto">
          <a:xfrm>
            <a:off x="1337481" y="957142"/>
            <a:ext cx="243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en-US" altLang="vi-VN" sz="2400" b="1" i="1" dirty="0">
                <a:solidFill>
                  <a:srgbClr val="FF0000"/>
                </a:solidFill>
                <a:latin typeface="Times New Roman" panose="02020603050405020304" pitchFamily="18" charset="0"/>
              </a:rPr>
              <a:t>2. Kết luận:</a:t>
            </a:r>
          </a:p>
        </p:txBody>
      </p:sp>
      <p:sp>
        <p:nvSpPr>
          <p:cNvPr id="11" name="Text Box 13"/>
          <p:cNvSpPr txBox="1">
            <a:spLocks noChangeArrowheads="1"/>
          </p:cNvSpPr>
          <p:nvPr/>
        </p:nvSpPr>
        <p:spPr bwMode="auto">
          <a:xfrm>
            <a:off x="1337481" y="3309682"/>
            <a:ext cx="1018236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nTime" panose="020B7200000000000000" pitchFamily="34" charset="0"/>
                <a:cs typeface="Arial" panose="020B0604020202020204" pitchFamily="34" charset="0"/>
              </a:defRPr>
            </a:lvl1pPr>
            <a:lvl2pPr marL="742950" indent="-285750">
              <a:defRPr>
                <a:solidFill>
                  <a:schemeClr val="tx1"/>
                </a:solidFill>
                <a:latin typeface=".VnTime" panose="020B7200000000000000" pitchFamily="34" charset="0"/>
                <a:cs typeface="Arial" panose="020B0604020202020204" pitchFamily="34" charset="0"/>
              </a:defRPr>
            </a:lvl2pPr>
            <a:lvl3pPr marL="1143000" indent="-228600">
              <a:defRPr>
                <a:solidFill>
                  <a:schemeClr val="tx1"/>
                </a:solidFill>
                <a:latin typeface=".VnTime" panose="020B7200000000000000" pitchFamily="34" charset="0"/>
                <a:cs typeface="Arial" panose="020B0604020202020204" pitchFamily="34" charset="0"/>
              </a:defRPr>
            </a:lvl3pPr>
            <a:lvl4pPr marL="1600200" indent="-228600">
              <a:defRPr>
                <a:solidFill>
                  <a:schemeClr val="tx1"/>
                </a:solidFill>
                <a:latin typeface=".VnTime" panose="020B7200000000000000" pitchFamily="34" charset="0"/>
                <a:cs typeface="Arial" panose="020B0604020202020204" pitchFamily="34" charset="0"/>
              </a:defRPr>
            </a:lvl4pPr>
            <a:lvl5pPr marL="2057400" indent="-22860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eaLnBrk="1" hangingPunct="1">
              <a:spcBef>
                <a:spcPct val="50000"/>
              </a:spcBef>
            </a:pPr>
            <a:r>
              <a:rPr lang="en-US" altLang="vi-VN" sz="2400" b="1" i="1" dirty="0">
                <a:solidFill>
                  <a:srgbClr val="FF0000"/>
                </a:solidFill>
                <a:latin typeface="Times New Roman" panose="02020603050405020304" pitchFamily="18" charset="0"/>
                <a:cs typeface="Times New Roman" panose="02020603050405020304" pitchFamily="18" charset="0"/>
              </a:rPr>
              <a:t>3. Các loại nam châm dùng trong phòng thí nghiệm và đời sống: </a:t>
            </a:r>
          </a:p>
        </p:txBody>
      </p:sp>
      <p:sp>
        <p:nvSpPr>
          <p:cNvPr id="12" name="Text Box 8" descr="Granite"/>
          <p:cNvSpPr txBox="1">
            <a:spLocks noChangeArrowheads="1"/>
          </p:cNvSpPr>
          <p:nvPr/>
        </p:nvSpPr>
        <p:spPr bwMode="auto">
          <a:xfrm>
            <a:off x="1546502" y="5719463"/>
            <a:ext cx="2743200" cy="457200"/>
          </a:xfrm>
          <a:prstGeom prst="rect">
            <a:avLst/>
          </a:prstGeom>
          <a:noFill/>
          <a:ln>
            <a:noFill/>
          </a:ln>
          <a:effectLst/>
          <a:extLst>
            <a:ext uri="{909E8E84-426E-40DD-AFC4-6F175D3DCCD1}">
              <a14:hiddenFill xmlns:a14="http://schemas.microsoft.com/office/drawing/2010/main">
                <a:blipFill dpi="0" rotWithShape="1">
                  <a:blip/>
                  <a:srcRect/>
                  <a:tile tx="0" ty="0" sx="100000" sy="100000" flip="none" algn="tl"/>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nTime" panose="020B7200000000000000" pitchFamily="34" charset="0"/>
                <a:cs typeface="Arial" panose="020B0604020202020204" pitchFamily="34" charset="0"/>
              </a:defRPr>
            </a:lvl1pPr>
            <a:lvl2pPr marL="742950" indent="-285750">
              <a:defRPr>
                <a:solidFill>
                  <a:schemeClr val="tx1"/>
                </a:solidFill>
                <a:latin typeface=".VnTime" panose="020B7200000000000000" pitchFamily="34" charset="0"/>
                <a:cs typeface="Arial" panose="020B0604020202020204" pitchFamily="34" charset="0"/>
              </a:defRPr>
            </a:lvl2pPr>
            <a:lvl3pPr marL="1143000" indent="-228600">
              <a:defRPr>
                <a:solidFill>
                  <a:schemeClr val="tx1"/>
                </a:solidFill>
                <a:latin typeface=".VnTime" panose="020B7200000000000000" pitchFamily="34" charset="0"/>
                <a:cs typeface="Arial" panose="020B0604020202020204" pitchFamily="34" charset="0"/>
              </a:defRPr>
            </a:lvl3pPr>
            <a:lvl4pPr marL="1600200" indent="-228600">
              <a:defRPr>
                <a:solidFill>
                  <a:schemeClr val="tx1"/>
                </a:solidFill>
                <a:latin typeface=".VnTime" panose="020B7200000000000000" pitchFamily="34" charset="0"/>
                <a:cs typeface="Arial" panose="020B0604020202020204" pitchFamily="34" charset="0"/>
              </a:defRPr>
            </a:lvl4pPr>
            <a:lvl5pPr marL="2057400" indent="-22860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a:spcBef>
                <a:spcPct val="50000"/>
              </a:spcBef>
            </a:pPr>
            <a:r>
              <a:rPr lang="en-US" altLang="vi-VN" sz="2400" b="1" i="1" dirty="0">
                <a:solidFill>
                  <a:srgbClr val="0000CC"/>
                </a:solidFill>
                <a:latin typeface="Times New Roman" panose="02020603050405020304" pitchFamily="18" charset="0"/>
                <a:cs typeface="Times New Roman" panose="02020603050405020304" pitchFamily="18" charset="0"/>
              </a:rPr>
              <a:t>- Nam châm chữ U</a:t>
            </a:r>
          </a:p>
        </p:txBody>
      </p:sp>
      <p:sp>
        <p:nvSpPr>
          <p:cNvPr id="14" name="Text Box 10" descr="Woven mat"/>
          <p:cNvSpPr txBox="1">
            <a:spLocks noChangeArrowheads="1"/>
          </p:cNvSpPr>
          <p:nvPr/>
        </p:nvSpPr>
        <p:spPr bwMode="auto">
          <a:xfrm>
            <a:off x="1455272" y="4791474"/>
            <a:ext cx="3124200" cy="457200"/>
          </a:xfrm>
          <a:prstGeom prst="rect">
            <a:avLst/>
          </a:prstGeom>
          <a:noFill/>
          <a:ln>
            <a:noFill/>
          </a:ln>
          <a:effectLst/>
          <a:extLst>
            <a:ext uri="{909E8E84-426E-40DD-AFC4-6F175D3DCCD1}">
              <a14:hiddenFill xmlns:a14="http://schemas.microsoft.com/office/drawing/2010/main">
                <a:blipFill dpi="0" rotWithShape="1">
                  <a:blip/>
                  <a:srcRect/>
                  <a:tile tx="0" ty="0" sx="100000" sy="100000" flip="none" algn="tl"/>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nTime" panose="020B7200000000000000" pitchFamily="34" charset="0"/>
                <a:cs typeface="Arial" panose="020B0604020202020204" pitchFamily="34" charset="0"/>
              </a:defRPr>
            </a:lvl1pPr>
            <a:lvl2pPr marL="742950" indent="-285750">
              <a:defRPr>
                <a:solidFill>
                  <a:schemeClr val="tx1"/>
                </a:solidFill>
                <a:latin typeface=".VnTime" panose="020B7200000000000000" pitchFamily="34" charset="0"/>
                <a:cs typeface="Arial" panose="020B0604020202020204" pitchFamily="34" charset="0"/>
              </a:defRPr>
            </a:lvl2pPr>
            <a:lvl3pPr marL="1143000" indent="-228600">
              <a:defRPr>
                <a:solidFill>
                  <a:schemeClr val="tx1"/>
                </a:solidFill>
                <a:latin typeface=".VnTime" panose="020B7200000000000000" pitchFamily="34" charset="0"/>
                <a:cs typeface="Arial" panose="020B0604020202020204" pitchFamily="34" charset="0"/>
              </a:defRPr>
            </a:lvl3pPr>
            <a:lvl4pPr marL="1600200" indent="-228600">
              <a:defRPr>
                <a:solidFill>
                  <a:schemeClr val="tx1"/>
                </a:solidFill>
                <a:latin typeface=".VnTime" panose="020B7200000000000000" pitchFamily="34" charset="0"/>
                <a:cs typeface="Arial" panose="020B0604020202020204" pitchFamily="34" charset="0"/>
              </a:defRPr>
            </a:lvl4pPr>
            <a:lvl5pPr marL="2057400" indent="-22860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a:spcBef>
                <a:spcPct val="50000"/>
              </a:spcBef>
            </a:pPr>
            <a:r>
              <a:rPr lang="en-US" altLang="vi-VN" sz="2400" dirty="0">
                <a:solidFill>
                  <a:srgbClr val="0000FF"/>
                </a:solidFill>
              </a:rPr>
              <a:t> - </a:t>
            </a:r>
            <a:r>
              <a:rPr lang="en-US" altLang="vi-VN" sz="2400" b="1" i="1" dirty="0">
                <a:solidFill>
                  <a:srgbClr val="0000FF"/>
                </a:solidFill>
                <a:latin typeface="Times New Roman" panose="02020603050405020304" pitchFamily="18" charset="0"/>
                <a:cs typeface="Times New Roman" panose="02020603050405020304" pitchFamily="18" charset="0"/>
              </a:rPr>
              <a:t>Nam châm thẳng</a:t>
            </a:r>
          </a:p>
        </p:txBody>
      </p:sp>
      <p:sp>
        <p:nvSpPr>
          <p:cNvPr id="15" name="Text Box 11" descr="Denim"/>
          <p:cNvSpPr txBox="1">
            <a:spLocks noChangeArrowheads="1"/>
          </p:cNvSpPr>
          <p:nvPr/>
        </p:nvSpPr>
        <p:spPr bwMode="auto">
          <a:xfrm>
            <a:off x="1455272" y="3971750"/>
            <a:ext cx="2590800" cy="457200"/>
          </a:xfrm>
          <a:prstGeom prst="rect">
            <a:avLst/>
          </a:prstGeom>
          <a:noFill/>
          <a:ln>
            <a:noFill/>
          </a:ln>
          <a:effectLst/>
          <a:extLst>
            <a:ext uri="{909E8E84-426E-40DD-AFC4-6F175D3DCCD1}">
              <a14:hiddenFill xmlns:a14="http://schemas.microsoft.com/office/drawing/2010/main">
                <a:blipFill dpi="0" rotWithShape="1">
                  <a:blip/>
                  <a:srcRect/>
                  <a:tile tx="0" ty="0" sx="100000" sy="100000" flip="none" algn="tl"/>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nTime" panose="020B7200000000000000" pitchFamily="34" charset="0"/>
                <a:cs typeface="Arial" panose="020B0604020202020204" pitchFamily="34" charset="0"/>
              </a:defRPr>
            </a:lvl1pPr>
            <a:lvl2pPr marL="742950" indent="-285750">
              <a:defRPr>
                <a:solidFill>
                  <a:schemeClr val="tx1"/>
                </a:solidFill>
                <a:latin typeface=".VnTime" panose="020B7200000000000000" pitchFamily="34" charset="0"/>
                <a:cs typeface="Arial" panose="020B0604020202020204" pitchFamily="34" charset="0"/>
              </a:defRPr>
            </a:lvl2pPr>
            <a:lvl3pPr marL="1143000" indent="-228600">
              <a:defRPr>
                <a:solidFill>
                  <a:schemeClr val="tx1"/>
                </a:solidFill>
                <a:latin typeface=".VnTime" panose="020B7200000000000000" pitchFamily="34" charset="0"/>
                <a:cs typeface="Arial" panose="020B0604020202020204" pitchFamily="34" charset="0"/>
              </a:defRPr>
            </a:lvl3pPr>
            <a:lvl4pPr marL="1600200" indent="-228600">
              <a:defRPr>
                <a:solidFill>
                  <a:schemeClr val="tx1"/>
                </a:solidFill>
                <a:latin typeface=".VnTime" panose="020B7200000000000000" pitchFamily="34" charset="0"/>
                <a:cs typeface="Arial" panose="020B0604020202020204" pitchFamily="34" charset="0"/>
              </a:defRPr>
            </a:lvl4pPr>
            <a:lvl5pPr marL="2057400" indent="-22860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a:spcBef>
                <a:spcPct val="50000"/>
              </a:spcBef>
            </a:pPr>
            <a:r>
              <a:rPr lang="en-US" altLang="vi-VN" sz="2400" dirty="0">
                <a:solidFill>
                  <a:srgbClr val="0000FF"/>
                </a:solidFill>
              </a:rPr>
              <a:t> - </a:t>
            </a:r>
            <a:r>
              <a:rPr lang="en-US" altLang="vi-VN" sz="2400" b="1" i="1" dirty="0">
                <a:solidFill>
                  <a:srgbClr val="0000FF"/>
                </a:solidFill>
                <a:latin typeface="Times New Roman" panose="02020603050405020304" pitchFamily="18" charset="0"/>
                <a:cs typeface="Times New Roman" panose="02020603050405020304" pitchFamily="18" charset="0"/>
              </a:rPr>
              <a:t>Kim nam châm</a:t>
            </a:r>
          </a:p>
        </p:txBody>
      </p:sp>
      <p:grpSp>
        <p:nvGrpSpPr>
          <p:cNvPr id="20" name="Group 53"/>
          <p:cNvGrpSpPr>
            <a:grpSpLocks/>
          </p:cNvGrpSpPr>
          <p:nvPr/>
        </p:nvGrpSpPr>
        <p:grpSpPr bwMode="auto">
          <a:xfrm>
            <a:off x="5134832" y="4988664"/>
            <a:ext cx="2178050" cy="382588"/>
            <a:chOff x="1776" y="3158"/>
            <a:chExt cx="1372" cy="241"/>
          </a:xfrm>
        </p:grpSpPr>
        <p:sp>
          <p:nvSpPr>
            <p:cNvPr id="21" name="Rectangle 16"/>
            <p:cNvSpPr>
              <a:spLocks noChangeArrowheads="1"/>
            </p:cNvSpPr>
            <p:nvPr/>
          </p:nvSpPr>
          <p:spPr bwMode="auto">
            <a:xfrm>
              <a:off x="1784" y="3216"/>
              <a:ext cx="624" cy="144"/>
            </a:xfrm>
            <a:prstGeom prst="rect">
              <a:avLst/>
            </a:prstGeom>
            <a:solidFill>
              <a:srgbClr val="FF3300"/>
            </a:solidFill>
            <a:ln w="9525">
              <a:miter lim="800000"/>
              <a:headEnd/>
              <a:tailEnd/>
            </a:ln>
            <a:effectLst/>
            <a:scene3d>
              <a:camera prst="legacyObliqueTopRight"/>
              <a:lightRig rig="legacyFlat3" dir="b"/>
            </a:scene3d>
            <a:sp3d extrusionH="100000" prstMaterial="legacyMatte">
              <a:bevelT w="13500" h="13500" prst="angle"/>
              <a:bevelB w="13500" h="13500" prst="angle"/>
              <a:extrusionClr>
                <a:srgbClr val="FF3300"/>
              </a:extrusionClr>
              <a:contourClr>
                <a:srgbClr val="FF33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sp>
          <p:nvSpPr>
            <p:cNvPr id="22" name="Rectangle 17"/>
            <p:cNvSpPr>
              <a:spLocks noChangeArrowheads="1"/>
            </p:cNvSpPr>
            <p:nvPr/>
          </p:nvSpPr>
          <p:spPr bwMode="auto">
            <a:xfrm>
              <a:off x="2408" y="3216"/>
              <a:ext cx="624" cy="144"/>
            </a:xfrm>
            <a:prstGeom prst="rect">
              <a:avLst/>
            </a:prstGeom>
            <a:solidFill>
              <a:srgbClr val="3333FF"/>
            </a:solidFill>
            <a:ln w="9525">
              <a:miter lim="800000"/>
              <a:headEnd/>
              <a:tailEnd/>
            </a:ln>
            <a:effectLst/>
            <a:scene3d>
              <a:camera prst="legacyObliqueTopRight"/>
              <a:lightRig rig="legacyFlat3" dir="b"/>
            </a:scene3d>
            <a:sp3d extrusionH="100000" prstMaterial="legacyMatte">
              <a:bevelT w="13500" h="13500" prst="angle"/>
              <a:bevelB w="13500" h="13500" prst="angle"/>
              <a:extrusionClr>
                <a:srgbClr val="3333FF"/>
              </a:extrusionClr>
              <a:contourClr>
                <a:srgbClr val="3333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sp>
          <p:nvSpPr>
            <p:cNvPr id="23" name="Text Box 29"/>
            <p:cNvSpPr txBox="1">
              <a:spLocks noChangeArrowheads="1"/>
            </p:cNvSpPr>
            <p:nvPr/>
          </p:nvSpPr>
          <p:spPr bwMode="auto">
            <a:xfrm>
              <a:off x="2812" y="3158"/>
              <a:ext cx="3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en-US" altLang="vi-VN" b="1" dirty="0">
                  <a:solidFill>
                    <a:schemeClr val="bg1"/>
                  </a:solidFill>
                </a:rPr>
                <a:t>S</a:t>
              </a:r>
            </a:p>
          </p:txBody>
        </p:sp>
        <p:sp>
          <p:nvSpPr>
            <p:cNvPr id="24" name="Text Box 30"/>
            <p:cNvSpPr txBox="1">
              <a:spLocks noChangeArrowheads="1"/>
            </p:cNvSpPr>
            <p:nvPr/>
          </p:nvSpPr>
          <p:spPr bwMode="auto">
            <a:xfrm>
              <a:off x="1776" y="3168"/>
              <a:ext cx="3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en-US" altLang="vi-VN" b="1" dirty="0">
                  <a:solidFill>
                    <a:schemeClr val="bg1"/>
                  </a:solidFill>
                </a:rPr>
                <a:t>N</a:t>
              </a:r>
            </a:p>
          </p:txBody>
        </p:sp>
      </p:grpSp>
      <p:pic>
        <p:nvPicPr>
          <p:cNvPr id="1026" name="Picture 2" descr="Cấu tạo và ứng dụng nam châm hình chữ U – Vua Nam Châm"/>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8925" l="0" r="97200"/>
                    </a14:imgEffect>
                  </a14:imgLayer>
                </a14:imgProps>
              </a:ext>
              <a:ext uri="{28A0092B-C50C-407E-A947-70E740481C1C}">
                <a14:useLocalDpi xmlns:a14="http://schemas.microsoft.com/office/drawing/2010/main" val="0"/>
              </a:ext>
            </a:extLst>
          </a:blip>
          <a:srcRect/>
          <a:stretch>
            <a:fillRect/>
          </a:stretch>
        </p:blipFill>
        <p:spPr bwMode="auto">
          <a:xfrm>
            <a:off x="5255965" y="5713384"/>
            <a:ext cx="1826402" cy="903841"/>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5151751" y="4051583"/>
            <a:ext cx="2064842" cy="376936"/>
            <a:chOff x="4789475" y="4118598"/>
            <a:chExt cx="2064842" cy="376936"/>
          </a:xfrm>
        </p:grpSpPr>
        <p:grpSp>
          <p:nvGrpSpPr>
            <p:cNvPr id="17" name="Group 15"/>
            <p:cNvGrpSpPr>
              <a:grpSpLocks/>
            </p:cNvGrpSpPr>
            <p:nvPr/>
          </p:nvGrpSpPr>
          <p:grpSpPr bwMode="auto">
            <a:xfrm rot="650574">
              <a:off x="4789475" y="4145831"/>
              <a:ext cx="2064842" cy="346046"/>
              <a:chOff x="1296" y="2544"/>
              <a:chExt cx="3340" cy="192"/>
            </a:xfrm>
          </p:grpSpPr>
          <p:sp>
            <p:nvSpPr>
              <p:cNvPr id="18" name="AutoShape 16"/>
              <p:cNvSpPr>
                <a:spLocks noChangeArrowheads="1"/>
              </p:cNvSpPr>
              <p:nvPr/>
            </p:nvSpPr>
            <p:spPr bwMode="auto">
              <a:xfrm>
                <a:off x="1296" y="2544"/>
                <a:ext cx="1728" cy="192"/>
              </a:xfrm>
              <a:prstGeom prst="triangle">
                <a:avLst>
                  <a:gd name="adj" fmla="val 93347"/>
                </a:avLst>
              </a:prstGeom>
              <a:solidFill>
                <a:srgbClr val="FF3300"/>
              </a:solidFill>
              <a:ln w="9525">
                <a:miter lim="800000"/>
                <a:headEnd/>
                <a:tailEnd/>
              </a:ln>
              <a:effectLst/>
              <a:scene3d>
                <a:camera prst="legacyObliqueBottomLeft"/>
                <a:lightRig rig="legacyFlat3" dir="t"/>
              </a:scene3d>
              <a:sp3d extrusionH="36500" prstMaterial="legacyMatte">
                <a:bevelT w="13500" h="13500" prst="angle"/>
                <a:bevelB w="13500" h="13500" prst="angle"/>
                <a:extrusionClr>
                  <a:srgbClr val="FF3300"/>
                </a:extrusionClr>
                <a:contourClr>
                  <a:srgbClr val="FF33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a:solidFill>
                      <a:schemeClr val="tx1"/>
                    </a:solidFill>
                    <a:latin typeface=".VnTime" panose="020B7200000000000000" pitchFamily="34" charset="0"/>
                    <a:cs typeface="Arial" panose="020B0604020202020204" pitchFamily="34" charset="0"/>
                  </a:defRPr>
                </a:lvl1pPr>
                <a:lvl2pPr marL="742950" indent="-285750">
                  <a:defRPr>
                    <a:solidFill>
                      <a:schemeClr val="tx1"/>
                    </a:solidFill>
                    <a:latin typeface=".VnTime" panose="020B7200000000000000" pitchFamily="34" charset="0"/>
                    <a:cs typeface="Arial" panose="020B0604020202020204" pitchFamily="34" charset="0"/>
                  </a:defRPr>
                </a:lvl2pPr>
                <a:lvl3pPr marL="1143000" indent="-228600">
                  <a:defRPr>
                    <a:solidFill>
                      <a:schemeClr val="tx1"/>
                    </a:solidFill>
                    <a:latin typeface=".VnTime" panose="020B7200000000000000" pitchFamily="34" charset="0"/>
                    <a:cs typeface="Arial" panose="020B0604020202020204" pitchFamily="34" charset="0"/>
                  </a:defRPr>
                </a:lvl3pPr>
                <a:lvl4pPr marL="1600200" indent="-228600">
                  <a:defRPr>
                    <a:solidFill>
                      <a:schemeClr val="tx1"/>
                    </a:solidFill>
                    <a:latin typeface=".VnTime" panose="020B7200000000000000" pitchFamily="34" charset="0"/>
                    <a:cs typeface="Arial" panose="020B0604020202020204" pitchFamily="34" charset="0"/>
                  </a:defRPr>
                </a:lvl4pPr>
                <a:lvl5pPr marL="2057400" indent="-22860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eaLnBrk="1" hangingPunct="1"/>
                <a:endParaRPr lang="vi-VN" altLang="vi-VN"/>
              </a:p>
            </p:txBody>
          </p:sp>
          <p:sp>
            <p:nvSpPr>
              <p:cNvPr id="19" name="AutoShape 17"/>
              <p:cNvSpPr>
                <a:spLocks noChangeArrowheads="1"/>
              </p:cNvSpPr>
              <p:nvPr/>
            </p:nvSpPr>
            <p:spPr bwMode="auto">
              <a:xfrm flipV="1">
                <a:off x="2908" y="2544"/>
                <a:ext cx="1728" cy="192"/>
              </a:xfrm>
              <a:prstGeom prst="triangle">
                <a:avLst>
                  <a:gd name="adj" fmla="val 6597"/>
                </a:avLst>
              </a:prstGeom>
              <a:solidFill>
                <a:srgbClr val="3333FF"/>
              </a:solidFill>
              <a:ln w="9525">
                <a:miter lim="800000"/>
                <a:headEnd/>
                <a:tailEnd/>
              </a:ln>
              <a:effectLst/>
              <a:scene3d>
                <a:camera prst="legacyObliqueBottomLeft"/>
                <a:lightRig rig="legacyFlat3" dir="t"/>
              </a:scene3d>
              <a:sp3d extrusionH="36500" prstMaterial="legacyMatte">
                <a:bevelT w="13500" h="13500" prst="angle"/>
                <a:bevelB w="13500" h="13500" prst="angle"/>
                <a:extrusionClr>
                  <a:srgbClr val="3333FF"/>
                </a:extrusionClr>
                <a:contourClr>
                  <a:srgbClr val="3333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a:solidFill>
                      <a:schemeClr val="tx1"/>
                    </a:solidFill>
                    <a:latin typeface=".VnTime" panose="020B7200000000000000" pitchFamily="34" charset="0"/>
                    <a:cs typeface="Arial" panose="020B0604020202020204" pitchFamily="34" charset="0"/>
                  </a:defRPr>
                </a:lvl1pPr>
                <a:lvl2pPr marL="742950" indent="-285750">
                  <a:defRPr>
                    <a:solidFill>
                      <a:schemeClr val="tx1"/>
                    </a:solidFill>
                    <a:latin typeface=".VnTime" panose="020B7200000000000000" pitchFamily="34" charset="0"/>
                    <a:cs typeface="Arial" panose="020B0604020202020204" pitchFamily="34" charset="0"/>
                  </a:defRPr>
                </a:lvl2pPr>
                <a:lvl3pPr marL="1143000" indent="-228600">
                  <a:defRPr>
                    <a:solidFill>
                      <a:schemeClr val="tx1"/>
                    </a:solidFill>
                    <a:latin typeface=".VnTime" panose="020B7200000000000000" pitchFamily="34" charset="0"/>
                    <a:cs typeface="Arial" panose="020B0604020202020204" pitchFamily="34" charset="0"/>
                  </a:defRPr>
                </a:lvl3pPr>
                <a:lvl4pPr marL="1600200" indent="-228600">
                  <a:defRPr>
                    <a:solidFill>
                      <a:schemeClr val="tx1"/>
                    </a:solidFill>
                    <a:latin typeface=".VnTime" panose="020B7200000000000000" pitchFamily="34" charset="0"/>
                    <a:cs typeface="Arial" panose="020B0604020202020204" pitchFamily="34" charset="0"/>
                  </a:defRPr>
                </a:lvl4pPr>
                <a:lvl5pPr marL="2057400" indent="-22860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eaLnBrk="1" hangingPunct="1"/>
                <a:endParaRPr lang="vi-VN" altLang="vi-VN"/>
              </a:p>
            </p:txBody>
          </p:sp>
        </p:grpSp>
        <p:sp>
          <p:nvSpPr>
            <p:cNvPr id="35" name="Text Box 30"/>
            <p:cNvSpPr txBox="1">
              <a:spLocks noChangeArrowheads="1"/>
            </p:cNvSpPr>
            <p:nvPr/>
          </p:nvSpPr>
          <p:spPr bwMode="auto">
            <a:xfrm>
              <a:off x="5285936" y="4128821"/>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en-US" altLang="vi-VN" b="1" dirty="0">
                  <a:solidFill>
                    <a:schemeClr val="bg1"/>
                  </a:solidFill>
                </a:rPr>
                <a:t>N</a:t>
              </a:r>
            </a:p>
          </p:txBody>
        </p:sp>
        <p:sp>
          <p:nvSpPr>
            <p:cNvPr id="36" name="Text Box 29"/>
            <p:cNvSpPr txBox="1">
              <a:spLocks noChangeArrowheads="1"/>
            </p:cNvSpPr>
            <p:nvPr/>
          </p:nvSpPr>
          <p:spPr bwMode="auto">
            <a:xfrm>
              <a:off x="5952315" y="4118598"/>
              <a:ext cx="40485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en-US" altLang="vi-VN" b="1" dirty="0">
                  <a:solidFill>
                    <a:schemeClr val="bg1"/>
                  </a:solidFill>
                </a:rPr>
                <a:t>S</a:t>
              </a:r>
            </a:p>
          </p:txBody>
        </p:sp>
      </p:grpSp>
      <p:grpSp>
        <p:nvGrpSpPr>
          <p:cNvPr id="94" name="Group 93"/>
          <p:cNvGrpSpPr/>
          <p:nvPr/>
        </p:nvGrpSpPr>
        <p:grpSpPr>
          <a:xfrm>
            <a:off x="8247480" y="3970278"/>
            <a:ext cx="2279177" cy="494093"/>
            <a:chOff x="4516880" y="1690685"/>
            <a:chExt cx="6836920" cy="2148950"/>
          </a:xfrm>
        </p:grpSpPr>
        <p:grpSp>
          <p:nvGrpSpPr>
            <p:cNvPr id="95" name="Group 94"/>
            <p:cNvGrpSpPr/>
            <p:nvPr/>
          </p:nvGrpSpPr>
          <p:grpSpPr>
            <a:xfrm>
              <a:off x="4516880" y="1690685"/>
              <a:ext cx="6836920" cy="2148950"/>
              <a:chOff x="7979919" y="4271321"/>
              <a:chExt cx="2479726" cy="421383"/>
            </a:xfrm>
          </p:grpSpPr>
          <p:sp>
            <p:nvSpPr>
              <p:cNvPr id="117" name="Isosceles Triangle 116"/>
              <p:cNvSpPr/>
              <p:nvPr/>
            </p:nvSpPr>
            <p:spPr>
              <a:xfrm rot="16200000">
                <a:off x="8401829" y="3851470"/>
                <a:ext cx="396044" cy="1239864"/>
              </a:xfrm>
              <a:prstGeom prst="triangl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vi-VN"/>
              </a:p>
            </p:txBody>
          </p:sp>
          <p:sp>
            <p:nvSpPr>
              <p:cNvPr id="118" name="Isosceles Triangle 117"/>
              <p:cNvSpPr/>
              <p:nvPr/>
            </p:nvSpPr>
            <p:spPr>
              <a:xfrm rot="5400000">
                <a:off x="9641692" y="3849412"/>
                <a:ext cx="396044" cy="1239862"/>
              </a:xfrm>
              <a:prstGeom prst="triangl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vi-VN"/>
              </a:p>
            </p:txBody>
          </p:sp>
          <p:sp>
            <p:nvSpPr>
              <p:cNvPr id="119" name="TextBox 118"/>
              <p:cNvSpPr txBox="1"/>
              <p:nvPr/>
            </p:nvSpPr>
            <p:spPr>
              <a:xfrm>
                <a:off x="8525255" y="4323372"/>
                <a:ext cx="395785" cy="369332"/>
              </a:xfrm>
              <a:prstGeom prst="rect">
                <a:avLst/>
              </a:prstGeom>
              <a:noFill/>
            </p:spPr>
            <p:txBody>
              <a:bodyPr wrap="square" rtlCol="0">
                <a:spAutoFit/>
              </a:bodyPr>
              <a:lstStyle/>
              <a:p>
                <a:r>
                  <a:rPr lang="en-US" dirty="0"/>
                  <a:t>N</a:t>
                </a:r>
                <a:endParaRPr lang="vi-VN" dirty="0"/>
              </a:p>
            </p:txBody>
          </p:sp>
          <p:sp>
            <p:nvSpPr>
              <p:cNvPr id="120" name="TextBox 119"/>
              <p:cNvSpPr txBox="1"/>
              <p:nvPr/>
            </p:nvSpPr>
            <p:spPr>
              <a:xfrm>
                <a:off x="9588990" y="4293623"/>
                <a:ext cx="307789" cy="249848"/>
              </a:xfrm>
              <a:prstGeom prst="rect">
                <a:avLst/>
              </a:prstGeom>
              <a:noFill/>
            </p:spPr>
            <p:txBody>
              <a:bodyPr wrap="square" rtlCol="0">
                <a:spAutoFit/>
              </a:bodyPr>
              <a:lstStyle/>
              <a:p>
                <a:r>
                  <a:rPr lang="en-US" dirty="0"/>
                  <a:t>S</a:t>
                </a:r>
                <a:endParaRPr lang="vi-VN" dirty="0"/>
              </a:p>
            </p:txBody>
          </p:sp>
        </p:grpSp>
        <p:cxnSp>
          <p:nvCxnSpPr>
            <p:cNvPr id="96" name="Straight Connector 95"/>
            <p:cNvCxnSpPr/>
            <p:nvPr/>
          </p:nvCxnSpPr>
          <p:spPr>
            <a:xfrm flipH="1">
              <a:off x="7125323" y="1701189"/>
              <a:ext cx="814513" cy="1751695"/>
            </a:xfrm>
            <a:prstGeom prst="line">
              <a:avLst/>
            </a:prstGeom>
          </p:spPr>
          <p:style>
            <a:lnRef idx="1">
              <a:schemeClr val="dk1"/>
            </a:lnRef>
            <a:fillRef idx="0">
              <a:schemeClr val="dk1"/>
            </a:fillRef>
            <a:effectRef idx="0">
              <a:schemeClr val="dk1"/>
            </a:effectRef>
            <a:fontRef idx="minor">
              <a:schemeClr val="tx1"/>
            </a:fontRef>
          </p:style>
        </p:cxnSp>
        <p:cxnSp>
          <p:nvCxnSpPr>
            <p:cNvPr id="97" name="Straight Connector 96"/>
            <p:cNvCxnSpPr/>
            <p:nvPr/>
          </p:nvCxnSpPr>
          <p:spPr>
            <a:xfrm flipH="1">
              <a:off x="7284039" y="2006115"/>
              <a:ext cx="651303" cy="1503605"/>
            </a:xfrm>
            <a:prstGeom prst="line">
              <a:avLst/>
            </a:prstGeom>
          </p:spPr>
          <p:style>
            <a:lnRef idx="1">
              <a:schemeClr val="dk1"/>
            </a:lnRef>
            <a:fillRef idx="0">
              <a:schemeClr val="dk1"/>
            </a:fillRef>
            <a:effectRef idx="0">
              <a:schemeClr val="dk1"/>
            </a:effectRef>
            <a:fontRef idx="minor">
              <a:schemeClr val="tx1"/>
            </a:fontRef>
          </p:style>
        </p:cxnSp>
        <p:cxnSp>
          <p:nvCxnSpPr>
            <p:cNvPr id="98" name="Straight Connector 97"/>
            <p:cNvCxnSpPr/>
            <p:nvPr/>
          </p:nvCxnSpPr>
          <p:spPr>
            <a:xfrm flipH="1">
              <a:off x="6526363" y="1901472"/>
              <a:ext cx="667200" cy="1414934"/>
            </a:xfrm>
            <a:prstGeom prst="line">
              <a:avLst/>
            </a:prstGeom>
          </p:spPr>
          <p:style>
            <a:lnRef idx="1">
              <a:schemeClr val="dk1"/>
            </a:lnRef>
            <a:fillRef idx="0">
              <a:schemeClr val="dk1"/>
            </a:fillRef>
            <a:effectRef idx="0">
              <a:schemeClr val="dk1"/>
            </a:effectRef>
            <a:fontRef idx="minor">
              <a:schemeClr val="tx1"/>
            </a:fontRef>
          </p:style>
        </p:cxnSp>
        <p:cxnSp>
          <p:nvCxnSpPr>
            <p:cNvPr id="99" name="Straight Connector 98"/>
            <p:cNvCxnSpPr/>
            <p:nvPr/>
          </p:nvCxnSpPr>
          <p:spPr>
            <a:xfrm flipH="1">
              <a:off x="6978126" y="1731775"/>
              <a:ext cx="814513" cy="1751695"/>
            </a:xfrm>
            <a:prstGeom prst="line">
              <a:avLst/>
            </a:prstGeom>
          </p:spPr>
          <p:style>
            <a:lnRef idx="1">
              <a:schemeClr val="dk1"/>
            </a:lnRef>
            <a:fillRef idx="0">
              <a:schemeClr val="dk1"/>
            </a:fillRef>
            <a:effectRef idx="0">
              <a:schemeClr val="dk1"/>
            </a:effectRef>
            <a:fontRef idx="minor">
              <a:schemeClr val="tx1"/>
            </a:fontRef>
          </p:style>
        </p:cxnSp>
        <p:cxnSp>
          <p:nvCxnSpPr>
            <p:cNvPr id="100" name="Straight Connector 99"/>
            <p:cNvCxnSpPr/>
            <p:nvPr/>
          </p:nvCxnSpPr>
          <p:spPr>
            <a:xfrm flipH="1">
              <a:off x="6803630" y="1821898"/>
              <a:ext cx="814513" cy="1592450"/>
            </a:xfrm>
            <a:prstGeom prst="line">
              <a:avLst/>
            </a:prstGeom>
          </p:spPr>
          <p:style>
            <a:lnRef idx="1">
              <a:schemeClr val="dk1"/>
            </a:lnRef>
            <a:fillRef idx="0">
              <a:schemeClr val="dk1"/>
            </a:fillRef>
            <a:effectRef idx="0">
              <a:schemeClr val="dk1"/>
            </a:effectRef>
            <a:fontRef idx="minor">
              <a:schemeClr val="tx1"/>
            </a:fontRef>
          </p:style>
        </p:cxnSp>
        <p:cxnSp>
          <p:nvCxnSpPr>
            <p:cNvPr id="101" name="Straight Connector 100"/>
            <p:cNvCxnSpPr/>
            <p:nvPr/>
          </p:nvCxnSpPr>
          <p:spPr>
            <a:xfrm flipH="1">
              <a:off x="6660926" y="1884532"/>
              <a:ext cx="727037" cy="1529816"/>
            </a:xfrm>
            <a:prstGeom prst="line">
              <a:avLst/>
            </a:prstGeom>
          </p:spPr>
          <p:style>
            <a:lnRef idx="1">
              <a:schemeClr val="dk1"/>
            </a:lnRef>
            <a:fillRef idx="0">
              <a:schemeClr val="dk1"/>
            </a:fillRef>
            <a:effectRef idx="0">
              <a:schemeClr val="dk1"/>
            </a:effectRef>
            <a:fontRef idx="minor">
              <a:schemeClr val="tx1"/>
            </a:fontRef>
          </p:style>
        </p:cxnSp>
        <p:cxnSp>
          <p:nvCxnSpPr>
            <p:cNvPr id="102" name="Straight Connector 101"/>
            <p:cNvCxnSpPr/>
            <p:nvPr/>
          </p:nvCxnSpPr>
          <p:spPr>
            <a:xfrm flipH="1">
              <a:off x="7384675" y="2403731"/>
              <a:ext cx="552800" cy="1198154"/>
            </a:xfrm>
            <a:prstGeom prst="line">
              <a:avLst/>
            </a:prstGeom>
          </p:spPr>
          <p:style>
            <a:lnRef idx="1">
              <a:schemeClr val="dk1"/>
            </a:lnRef>
            <a:fillRef idx="0">
              <a:schemeClr val="dk1"/>
            </a:fillRef>
            <a:effectRef idx="0">
              <a:schemeClr val="dk1"/>
            </a:effectRef>
            <a:fontRef idx="minor">
              <a:schemeClr val="tx1"/>
            </a:fontRef>
          </p:style>
        </p:cxnSp>
        <p:cxnSp>
          <p:nvCxnSpPr>
            <p:cNvPr id="103" name="Straight Connector 102"/>
            <p:cNvCxnSpPr>
              <a:stCxn id="118" idx="3"/>
            </p:cNvCxnSpPr>
            <p:nvPr/>
          </p:nvCxnSpPr>
          <p:spPr>
            <a:xfrm flipH="1">
              <a:off x="7545794" y="2700553"/>
              <a:ext cx="389550" cy="904500"/>
            </a:xfrm>
            <a:prstGeom prst="line">
              <a:avLst/>
            </a:prstGeom>
          </p:spPr>
          <p:style>
            <a:lnRef idx="1">
              <a:schemeClr val="dk1"/>
            </a:lnRef>
            <a:fillRef idx="0">
              <a:schemeClr val="dk1"/>
            </a:fillRef>
            <a:effectRef idx="0">
              <a:schemeClr val="dk1"/>
            </a:effectRef>
            <a:fontRef idx="minor">
              <a:schemeClr val="tx1"/>
            </a:fontRef>
          </p:style>
        </p:cxnSp>
        <p:cxnSp>
          <p:nvCxnSpPr>
            <p:cNvPr id="104" name="Straight Connector 103"/>
            <p:cNvCxnSpPr/>
            <p:nvPr/>
          </p:nvCxnSpPr>
          <p:spPr>
            <a:xfrm flipH="1">
              <a:off x="6193802" y="2007354"/>
              <a:ext cx="575354" cy="1173079"/>
            </a:xfrm>
            <a:prstGeom prst="line">
              <a:avLst/>
            </a:prstGeom>
          </p:spPr>
          <p:style>
            <a:lnRef idx="1">
              <a:schemeClr val="dk1"/>
            </a:lnRef>
            <a:fillRef idx="0">
              <a:schemeClr val="dk1"/>
            </a:fillRef>
            <a:effectRef idx="0">
              <a:schemeClr val="dk1"/>
            </a:effectRef>
            <a:fontRef idx="minor">
              <a:schemeClr val="tx1"/>
            </a:fontRef>
          </p:style>
        </p:cxnSp>
        <p:cxnSp>
          <p:nvCxnSpPr>
            <p:cNvPr id="105" name="Straight Connector 104"/>
            <p:cNvCxnSpPr/>
            <p:nvPr/>
          </p:nvCxnSpPr>
          <p:spPr>
            <a:xfrm flipH="1">
              <a:off x="6368532" y="1995861"/>
              <a:ext cx="582295" cy="1242184"/>
            </a:xfrm>
            <a:prstGeom prst="line">
              <a:avLst/>
            </a:prstGeom>
          </p:spPr>
          <p:style>
            <a:lnRef idx="1">
              <a:schemeClr val="dk1"/>
            </a:lnRef>
            <a:fillRef idx="0">
              <a:schemeClr val="dk1"/>
            </a:fillRef>
            <a:effectRef idx="0">
              <a:schemeClr val="dk1"/>
            </a:effectRef>
            <a:fontRef idx="minor">
              <a:schemeClr val="tx1"/>
            </a:fontRef>
          </p:style>
        </p:cxnSp>
        <p:cxnSp>
          <p:nvCxnSpPr>
            <p:cNvPr id="106" name="Straight Connector 105"/>
            <p:cNvCxnSpPr/>
            <p:nvPr/>
          </p:nvCxnSpPr>
          <p:spPr>
            <a:xfrm flipH="1">
              <a:off x="6007257" y="2139667"/>
              <a:ext cx="478974" cy="1013136"/>
            </a:xfrm>
            <a:prstGeom prst="line">
              <a:avLst/>
            </a:prstGeom>
          </p:spPr>
          <p:style>
            <a:lnRef idx="1">
              <a:schemeClr val="dk1"/>
            </a:lnRef>
            <a:fillRef idx="0">
              <a:schemeClr val="dk1"/>
            </a:fillRef>
            <a:effectRef idx="0">
              <a:schemeClr val="dk1"/>
            </a:effectRef>
            <a:fontRef idx="minor">
              <a:schemeClr val="tx1"/>
            </a:fontRef>
          </p:style>
        </p:cxnSp>
        <p:cxnSp>
          <p:nvCxnSpPr>
            <p:cNvPr id="107" name="Straight Connector 106"/>
            <p:cNvCxnSpPr/>
            <p:nvPr/>
          </p:nvCxnSpPr>
          <p:spPr>
            <a:xfrm flipH="1">
              <a:off x="5864553" y="2171377"/>
              <a:ext cx="429331" cy="976817"/>
            </a:xfrm>
            <a:prstGeom prst="line">
              <a:avLst/>
            </a:prstGeom>
          </p:spPr>
          <p:style>
            <a:lnRef idx="1">
              <a:schemeClr val="dk1"/>
            </a:lnRef>
            <a:fillRef idx="0">
              <a:schemeClr val="dk1"/>
            </a:fillRef>
            <a:effectRef idx="0">
              <a:schemeClr val="dk1"/>
            </a:effectRef>
            <a:fontRef idx="minor">
              <a:schemeClr val="tx1"/>
            </a:fontRef>
          </p:style>
        </p:cxnSp>
        <p:cxnSp>
          <p:nvCxnSpPr>
            <p:cNvPr id="108" name="Straight Connector 107"/>
            <p:cNvCxnSpPr/>
            <p:nvPr/>
          </p:nvCxnSpPr>
          <p:spPr>
            <a:xfrm flipH="1">
              <a:off x="5741501" y="2253415"/>
              <a:ext cx="348278" cy="749393"/>
            </a:xfrm>
            <a:prstGeom prst="line">
              <a:avLst/>
            </a:prstGeom>
          </p:spPr>
          <p:style>
            <a:lnRef idx="1">
              <a:schemeClr val="dk1"/>
            </a:lnRef>
            <a:fillRef idx="0">
              <a:schemeClr val="dk1"/>
            </a:fillRef>
            <a:effectRef idx="0">
              <a:schemeClr val="dk1"/>
            </a:effectRef>
            <a:fontRef idx="minor">
              <a:schemeClr val="tx1"/>
            </a:fontRef>
          </p:style>
        </p:cxnSp>
        <p:cxnSp>
          <p:nvCxnSpPr>
            <p:cNvPr id="109" name="Straight Connector 108"/>
            <p:cNvCxnSpPr/>
            <p:nvPr/>
          </p:nvCxnSpPr>
          <p:spPr>
            <a:xfrm flipH="1">
              <a:off x="5554956" y="2310391"/>
              <a:ext cx="315393" cy="702918"/>
            </a:xfrm>
            <a:prstGeom prst="line">
              <a:avLst/>
            </a:prstGeom>
          </p:spPr>
          <p:style>
            <a:lnRef idx="1">
              <a:schemeClr val="dk1"/>
            </a:lnRef>
            <a:fillRef idx="0">
              <a:schemeClr val="dk1"/>
            </a:fillRef>
            <a:effectRef idx="0">
              <a:schemeClr val="dk1"/>
            </a:effectRef>
            <a:fontRef idx="minor">
              <a:schemeClr val="tx1"/>
            </a:fontRef>
          </p:style>
        </p:cxnSp>
        <p:cxnSp>
          <p:nvCxnSpPr>
            <p:cNvPr id="110" name="Straight Connector 109"/>
            <p:cNvCxnSpPr/>
            <p:nvPr/>
          </p:nvCxnSpPr>
          <p:spPr>
            <a:xfrm flipH="1">
              <a:off x="5392298" y="2402230"/>
              <a:ext cx="245180" cy="600578"/>
            </a:xfrm>
            <a:prstGeom prst="line">
              <a:avLst/>
            </a:prstGeom>
          </p:spPr>
          <p:style>
            <a:lnRef idx="1">
              <a:schemeClr val="dk1"/>
            </a:lnRef>
            <a:fillRef idx="0">
              <a:schemeClr val="dk1"/>
            </a:fillRef>
            <a:effectRef idx="0">
              <a:schemeClr val="dk1"/>
            </a:effectRef>
            <a:fontRef idx="minor">
              <a:schemeClr val="tx1"/>
            </a:fontRef>
          </p:style>
        </p:cxnSp>
        <p:cxnSp>
          <p:nvCxnSpPr>
            <p:cNvPr id="111" name="Straight Connector 110"/>
            <p:cNvCxnSpPr/>
            <p:nvPr/>
          </p:nvCxnSpPr>
          <p:spPr>
            <a:xfrm flipH="1">
              <a:off x="5256059" y="2455003"/>
              <a:ext cx="179256" cy="451970"/>
            </a:xfrm>
            <a:prstGeom prst="line">
              <a:avLst/>
            </a:prstGeom>
          </p:spPr>
          <p:style>
            <a:lnRef idx="1">
              <a:schemeClr val="dk1"/>
            </a:lnRef>
            <a:fillRef idx="0">
              <a:schemeClr val="dk1"/>
            </a:fillRef>
            <a:effectRef idx="0">
              <a:schemeClr val="dk1"/>
            </a:effectRef>
            <a:fontRef idx="minor">
              <a:schemeClr val="tx1"/>
            </a:fontRef>
          </p:style>
        </p:cxnSp>
        <p:cxnSp>
          <p:nvCxnSpPr>
            <p:cNvPr id="112" name="Straight Connector 111"/>
            <p:cNvCxnSpPr/>
            <p:nvPr/>
          </p:nvCxnSpPr>
          <p:spPr>
            <a:xfrm flipH="1">
              <a:off x="5105084" y="2467875"/>
              <a:ext cx="163727" cy="439098"/>
            </a:xfrm>
            <a:prstGeom prst="line">
              <a:avLst/>
            </a:prstGeom>
          </p:spPr>
          <p:style>
            <a:lnRef idx="1">
              <a:schemeClr val="dk1"/>
            </a:lnRef>
            <a:fillRef idx="0">
              <a:schemeClr val="dk1"/>
            </a:fillRef>
            <a:effectRef idx="0">
              <a:schemeClr val="dk1"/>
            </a:effectRef>
            <a:fontRef idx="minor">
              <a:schemeClr val="tx1"/>
            </a:fontRef>
          </p:style>
        </p:cxnSp>
        <p:cxnSp>
          <p:nvCxnSpPr>
            <p:cNvPr id="113" name="Straight Connector 112"/>
            <p:cNvCxnSpPr/>
            <p:nvPr/>
          </p:nvCxnSpPr>
          <p:spPr>
            <a:xfrm flipH="1">
              <a:off x="4817889" y="2616953"/>
              <a:ext cx="72514" cy="210301"/>
            </a:xfrm>
            <a:prstGeom prst="line">
              <a:avLst/>
            </a:prstGeom>
          </p:spPr>
          <p:style>
            <a:lnRef idx="1">
              <a:schemeClr val="dk1"/>
            </a:lnRef>
            <a:fillRef idx="0">
              <a:schemeClr val="dk1"/>
            </a:fillRef>
            <a:effectRef idx="0">
              <a:schemeClr val="dk1"/>
            </a:effectRef>
            <a:fontRef idx="minor">
              <a:schemeClr val="tx1"/>
            </a:fontRef>
          </p:style>
        </p:cxnSp>
        <p:cxnSp>
          <p:nvCxnSpPr>
            <p:cNvPr id="114" name="Straight Connector 113"/>
            <p:cNvCxnSpPr/>
            <p:nvPr/>
          </p:nvCxnSpPr>
          <p:spPr>
            <a:xfrm flipH="1">
              <a:off x="4987332" y="2593893"/>
              <a:ext cx="72514" cy="210301"/>
            </a:xfrm>
            <a:prstGeom prst="line">
              <a:avLst/>
            </a:prstGeom>
          </p:spPr>
          <p:style>
            <a:lnRef idx="1">
              <a:schemeClr val="dk1"/>
            </a:lnRef>
            <a:fillRef idx="0">
              <a:schemeClr val="dk1"/>
            </a:fillRef>
            <a:effectRef idx="0">
              <a:schemeClr val="dk1"/>
            </a:effectRef>
            <a:fontRef idx="minor">
              <a:schemeClr val="tx1"/>
            </a:fontRef>
          </p:style>
        </p:cxnSp>
        <p:cxnSp>
          <p:nvCxnSpPr>
            <p:cNvPr id="115" name="Straight Connector 114"/>
            <p:cNvCxnSpPr/>
            <p:nvPr/>
          </p:nvCxnSpPr>
          <p:spPr>
            <a:xfrm flipH="1">
              <a:off x="7810600" y="3450021"/>
              <a:ext cx="72514" cy="210301"/>
            </a:xfrm>
            <a:prstGeom prst="line">
              <a:avLst/>
            </a:prstGeom>
          </p:spPr>
          <p:style>
            <a:lnRef idx="1">
              <a:schemeClr val="dk1"/>
            </a:lnRef>
            <a:fillRef idx="0">
              <a:schemeClr val="dk1"/>
            </a:fillRef>
            <a:effectRef idx="0">
              <a:schemeClr val="dk1"/>
            </a:effectRef>
            <a:fontRef idx="minor">
              <a:schemeClr val="tx1"/>
            </a:fontRef>
          </p:style>
        </p:cxnSp>
        <p:cxnSp>
          <p:nvCxnSpPr>
            <p:cNvPr id="116" name="Straight Connector 115"/>
            <p:cNvCxnSpPr/>
            <p:nvPr/>
          </p:nvCxnSpPr>
          <p:spPr>
            <a:xfrm flipH="1">
              <a:off x="7685718" y="3152561"/>
              <a:ext cx="163727" cy="439098"/>
            </a:xfrm>
            <a:prstGeom prst="line">
              <a:avLst/>
            </a:prstGeom>
          </p:spPr>
          <p:style>
            <a:lnRef idx="1">
              <a:schemeClr val="dk1"/>
            </a:lnRef>
            <a:fillRef idx="0">
              <a:schemeClr val="dk1"/>
            </a:fillRef>
            <a:effectRef idx="0">
              <a:schemeClr val="dk1"/>
            </a:effectRef>
            <a:fontRef idx="minor">
              <a:schemeClr val="tx1"/>
            </a:fontRef>
          </p:style>
        </p:cxnSp>
      </p:grpSp>
      <p:grpSp>
        <p:nvGrpSpPr>
          <p:cNvPr id="121" name="Group 120"/>
          <p:cNvGrpSpPr/>
          <p:nvPr/>
        </p:nvGrpSpPr>
        <p:grpSpPr>
          <a:xfrm>
            <a:off x="8437273" y="4869021"/>
            <a:ext cx="2113052" cy="450376"/>
            <a:chOff x="4702491" y="3702258"/>
            <a:chExt cx="5982626" cy="1849241"/>
          </a:xfrm>
        </p:grpSpPr>
        <p:grpSp>
          <p:nvGrpSpPr>
            <p:cNvPr id="122" name="Group 121"/>
            <p:cNvGrpSpPr/>
            <p:nvPr/>
          </p:nvGrpSpPr>
          <p:grpSpPr>
            <a:xfrm>
              <a:off x="4719963" y="3719319"/>
              <a:ext cx="5965154" cy="1832180"/>
              <a:chOff x="8338782" y="4969714"/>
              <a:chExt cx="2397214" cy="401538"/>
            </a:xfrm>
          </p:grpSpPr>
          <p:grpSp>
            <p:nvGrpSpPr>
              <p:cNvPr id="142" name="Group 141"/>
              <p:cNvGrpSpPr/>
              <p:nvPr/>
            </p:nvGrpSpPr>
            <p:grpSpPr>
              <a:xfrm>
                <a:off x="8338782" y="4969714"/>
                <a:ext cx="2397214" cy="401538"/>
                <a:chOff x="8109756" y="5145206"/>
                <a:chExt cx="2397214" cy="401538"/>
              </a:xfrm>
            </p:grpSpPr>
            <p:sp>
              <p:nvSpPr>
                <p:cNvPr id="146" name="Rectangle 145"/>
                <p:cNvSpPr/>
                <p:nvPr/>
              </p:nvSpPr>
              <p:spPr>
                <a:xfrm>
                  <a:off x="8109756" y="5145206"/>
                  <a:ext cx="2397214" cy="364347"/>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vi-VN"/>
                </a:p>
              </p:txBody>
            </p:sp>
            <p:cxnSp>
              <p:nvCxnSpPr>
                <p:cNvPr id="147" name="Straight Connector 146"/>
                <p:cNvCxnSpPr>
                  <a:stCxn id="146" idx="0"/>
                  <a:endCxn id="146" idx="2"/>
                </p:cNvCxnSpPr>
                <p:nvPr/>
              </p:nvCxnSpPr>
              <p:spPr>
                <a:xfrm>
                  <a:off x="9308363" y="5145206"/>
                  <a:ext cx="0" cy="364347"/>
                </a:xfrm>
                <a:prstGeom prst="line">
                  <a:avLst/>
                </a:prstGeom>
              </p:spPr>
              <p:style>
                <a:lnRef idx="1">
                  <a:schemeClr val="dk1"/>
                </a:lnRef>
                <a:fillRef idx="0">
                  <a:schemeClr val="dk1"/>
                </a:fillRef>
                <a:effectRef idx="0">
                  <a:schemeClr val="dk1"/>
                </a:effectRef>
                <a:fontRef idx="minor">
                  <a:schemeClr val="tx1"/>
                </a:fontRef>
              </p:style>
            </p:cxnSp>
            <p:sp>
              <p:nvSpPr>
                <p:cNvPr id="148" name="TextBox 147"/>
                <p:cNvSpPr txBox="1"/>
                <p:nvPr/>
              </p:nvSpPr>
              <p:spPr>
                <a:xfrm>
                  <a:off x="8580296" y="5177412"/>
                  <a:ext cx="397553" cy="369332"/>
                </a:xfrm>
                <a:prstGeom prst="rect">
                  <a:avLst/>
                </a:prstGeom>
                <a:noFill/>
              </p:spPr>
              <p:txBody>
                <a:bodyPr wrap="square" rtlCol="0">
                  <a:spAutoFit/>
                </a:bodyPr>
                <a:lstStyle/>
                <a:p>
                  <a:r>
                    <a:rPr lang="en-US" dirty="0"/>
                    <a:t>N</a:t>
                  </a:r>
                  <a:endParaRPr lang="vi-VN" dirty="0"/>
                </a:p>
              </p:txBody>
            </p:sp>
            <p:sp>
              <p:nvSpPr>
                <p:cNvPr id="149" name="TextBox 148"/>
                <p:cNvSpPr txBox="1"/>
                <p:nvPr/>
              </p:nvSpPr>
              <p:spPr>
                <a:xfrm>
                  <a:off x="9634312" y="5160886"/>
                  <a:ext cx="505427" cy="369332"/>
                </a:xfrm>
                <a:prstGeom prst="rect">
                  <a:avLst/>
                </a:prstGeom>
                <a:noFill/>
              </p:spPr>
              <p:txBody>
                <a:bodyPr wrap="square" rtlCol="0">
                  <a:spAutoFit/>
                </a:bodyPr>
                <a:lstStyle/>
                <a:p>
                  <a:r>
                    <a:rPr lang="en-US" dirty="0"/>
                    <a:t>S</a:t>
                  </a:r>
                  <a:endParaRPr lang="vi-VN" dirty="0"/>
                </a:p>
              </p:txBody>
            </p:sp>
          </p:grpSp>
          <p:cxnSp>
            <p:nvCxnSpPr>
              <p:cNvPr id="143" name="Straight Connector 142"/>
              <p:cNvCxnSpPr/>
              <p:nvPr/>
            </p:nvCxnSpPr>
            <p:spPr>
              <a:xfrm flipH="1">
                <a:off x="9368471" y="5190376"/>
                <a:ext cx="163754" cy="139279"/>
              </a:xfrm>
              <a:prstGeom prst="line">
                <a:avLst/>
              </a:prstGeom>
            </p:spPr>
            <p:style>
              <a:lnRef idx="1">
                <a:schemeClr val="dk1"/>
              </a:lnRef>
              <a:fillRef idx="0">
                <a:schemeClr val="dk1"/>
              </a:fillRef>
              <a:effectRef idx="0">
                <a:schemeClr val="dk1"/>
              </a:effectRef>
              <a:fontRef idx="minor">
                <a:schemeClr val="tx1"/>
              </a:fontRef>
            </p:style>
          </p:cxnSp>
          <p:cxnSp>
            <p:nvCxnSpPr>
              <p:cNvPr id="144" name="Straight Connector 143"/>
              <p:cNvCxnSpPr/>
              <p:nvPr/>
            </p:nvCxnSpPr>
            <p:spPr>
              <a:xfrm flipH="1">
                <a:off x="9206015" y="5067954"/>
                <a:ext cx="325948" cy="264995"/>
              </a:xfrm>
              <a:prstGeom prst="line">
                <a:avLst/>
              </a:prstGeom>
            </p:spPr>
            <p:style>
              <a:lnRef idx="1">
                <a:schemeClr val="dk1"/>
              </a:lnRef>
              <a:fillRef idx="0">
                <a:schemeClr val="dk1"/>
              </a:fillRef>
              <a:effectRef idx="0">
                <a:schemeClr val="dk1"/>
              </a:effectRef>
              <a:fontRef idx="minor">
                <a:schemeClr val="tx1"/>
              </a:fontRef>
            </p:style>
          </p:cxnSp>
          <p:cxnSp>
            <p:nvCxnSpPr>
              <p:cNvPr id="145" name="Straight Connector 144"/>
              <p:cNvCxnSpPr/>
              <p:nvPr/>
            </p:nvCxnSpPr>
            <p:spPr>
              <a:xfrm flipH="1">
                <a:off x="9079854" y="4975696"/>
                <a:ext cx="457534" cy="361712"/>
              </a:xfrm>
              <a:prstGeom prst="line">
                <a:avLst/>
              </a:prstGeom>
            </p:spPr>
            <p:style>
              <a:lnRef idx="1">
                <a:schemeClr val="dk1"/>
              </a:lnRef>
              <a:fillRef idx="0">
                <a:schemeClr val="dk1"/>
              </a:fillRef>
              <a:effectRef idx="0">
                <a:schemeClr val="dk1"/>
              </a:effectRef>
              <a:fontRef idx="minor">
                <a:schemeClr val="tx1"/>
              </a:fontRef>
            </p:style>
          </p:cxnSp>
        </p:grpSp>
        <p:cxnSp>
          <p:nvCxnSpPr>
            <p:cNvPr id="123" name="Straight Connector 122"/>
            <p:cNvCxnSpPr/>
            <p:nvPr/>
          </p:nvCxnSpPr>
          <p:spPr>
            <a:xfrm flipH="1">
              <a:off x="5673047" y="3745080"/>
              <a:ext cx="1138514" cy="1650458"/>
            </a:xfrm>
            <a:prstGeom prst="line">
              <a:avLst/>
            </a:prstGeom>
          </p:spPr>
          <p:style>
            <a:lnRef idx="1">
              <a:schemeClr val="dk1"/>
            </a:lnRef>
            <a:fillRef idx="0">
              <a:schemeClr val="dk1"/>
            </a:fillRef>
            <a:effectRef idx="0">
              <a:schemeClr val="dk1"/>
            </a:effectRef>
            <a:fontRef idx="minor">
              <a:schemeClr val="tx1"/>
            </a:fontRef>
          </p:style>
        </p:cxnSp>
        <p:cxnSp>
          <p:nvCxnSpPr>
            <p:cNvPr id="124" name="Straight Connector 123"/>
            <p:cNvCxnSpPr/>
            <p:nvPr/>
          </p:nvCxnSpPr>
          <p:spPr>
            <a:xfrm flipH="1">
              <a:off x="6036749" y="3722126"/>
              <a:ext cx="1138514" cy="1650458"/>
            </a:xfrm>
            <a:prstGeom prst="line">
              <a:avLst/>
            </a:prstGeom>
          </p:spPr>
          <p:style>
            <a:lnRef idx="1">
              <a:schemeClr val="dk1"/>
            </a:lnRef>
            <a:fillRef idx="0">
              <a:schemeClr val="dk1"/>
            </a:fillRef>
            <a:effectRef idx="0">
              <a:schemeClr val="dk1"/>
            </a:effectRef>
            <a:fontRef idx="minor">
              <a:schemeClr val="tx1"/>
            </a:fontRef>
          </p:style>
        </p:cxnSp>
        <p:cxnSp>
          <p:nvCxnSpPr>
            <p:cNvPr id="125" name="Straight Connector 124"/>
            <p:cNvCxnSpPr/>
            <p:nvPr/>
          </p:nvCxnSpPr>
          <p:spPr>
            <a:xfrm flipH="1">
              <a:off x="6229624" y="3721733"/>
              <a:ext cx="1138514" cy="1650458"/>
            </a:xfrm>
            <a:prstGeom prst="line">
              <a:avLst/>
            </a:prstGeom>
          </p:spPr>
          <p:style>
            <a:lnRef idx="1">
              <a:schemeClr val="dk1"/>
            </a:lnRef>
            <a:fillRef idx="0">
              <a:schemeClr val="dk1"/>
            </a:fillRef>
            <a:effectRef idx="0">
              <a:schemeClr val="dk1"/>
            </a:effectRef>
            <a:fontRef idx="minor">
              <a:schemeClr val="tx1"/>
            </a:fontRef>
          </p:style>
        </p:cxnSp>
        <p:cxnSp>
          <p:nvCxnSpPr>
            <p:cNvPr id="126" name="Straight Connector 125"/>
            <p:cNvCxnSpPr/>
            <p:nvPr/>
          </p:nvCxnSpPr>
          <p:spPr>
            <a:xfrm flipH="1">
              <a:off x="6378879" y="3737005"/>
              <a:ext cx="1138514" cy="1650458"/>
            </a:xfrm>
            <a:prstGeom prst="line">
              <a:avLst/>
            </a:prstGeom>
          </p:spPr>
          <p:style>
            <a:lnRef idx="1">
              <a:schemeClr val="dk1"/>
            </a:lnRef>
            <a:fillRef idx="0">
              <a:schemeClr val="dk1"/>
            </a:fillRef>
            <a:effectRef idx="0">
              <a:schemeClr val="dk1"/>
            </a:effectRef>
            <a:fontRef idx="minor">
              <a:schemeClr val="tx1"/>
            </a:fontRef>
          </p:style>
        </p:cxnSp>
        <p:cxnSp>
          <p:nvCxnSpPr>
            <p:cNvPr id="127" name="Straight Connector 126"/>
            <p:cNvCxnSpPr/>
            <p:nvPr/>
          </p:nvCxnSpPr>
          <p:spPr>
            <a:xfrm flipH="1">
              <a:off x="4730480" y="3702258"/>
              <a:ext cx="1138514" cy="1650458"/>
            </a:xfrm>
            <a:prstGeom prst="line">
              <a:avLst/>
            </a:prstGeom>
          </p:spPr>
          <p:style>
            <a:lnRef idx="1">
              <a:schemeClr val="dk1"/>
            </a:lnRef>
            <a:fillRef idx="0">
              <a:schemeClr val="dk1"/>
            </a:fillRef>
            <a:effectRef idx="0">
              <a:schemeClr val="dk1"/>
            </a:effectRef>
            <a:fontRef idx="minor">
              <a:schemeClr val="tx1"/>
            </a:fontRef>
          </p:style>
        </p:cxnSp>
        <p:cxnSp>
          <p:nvCxnSpPr>
            <p:cNvPr id="128" name="Straight Connector 127"/>
            <p:cNvCxnSpPr/>
            <p:nvPr/>
          </p:nvCxnSpPr>
          <p:spPr>
            <a:xfrm flipH="1">
              <a:off x="4702491" y="3743285"/>
              <a:ext cx="407480" cy="635517"/>
            </a:xfrm>
            <a:prstGeom prst="line">
              <a:avLst/>
            </a:prstGeom>
          </p:spPr>
          <p:style>
            <a:lnRef idx="1">
              <a:schemeClr val="dk1"/>
            </a:lnRef>
            <a:fillRef idx="0">
              <a:schemeClr val="dk1"/>
            </a:fillRef>
            <a:effectRef idx="0">
              <a:schemeClr val="dk1"/>
            </a:effectRef>
            <a:fontRef idx="minor">
              <a:schemeClr val="tx1"/>
            </a:fontRef>
          </p:style>
        </p:cxnSp>
        <p:cxnSp>
          <p:nvCxnSpPr>
            <p:cNvPr id="129" name="Straight Connector 128"/>
            <p:cNvCxnSpPr/>
            <p:nvPr/>
          </p:nvCxnSpPr>
          <p:spPr>
            <a:xfrm flipH="1">
              <a:off x="4737631" y="3719319"/>
              <a:ext cx="811079" cy="1209147"/>
            </a:xfrm>
            <a:prstGeom prst="line">
              <a:avLst/>
            </a:prstGeom>
          </p:spPr>
          <p:style>
            <a:lnRef idx="1">
              <a:schemeClr val="dk1"/>
            </a:lnRef>
            <a:fillRef idx="0">
              <a:schemeClr val="dk1"/>
            </a:fillRef>
            <a:effectRef idx="0">
              <a:schemeClr val="dk1"/>
            </a:effectRef>
            <a:fontRef idx="minor">
              <a:schemeClr val="tx1"/>
            </a:fontRef>
          </p:style>
        </p:cxnSp>
        <p:cxnSp>
          <p:nvCxnSpPr>
            <p:cNvPr id="130" name="Straight Connector 129"/>
            <p:cNvCxnSpPr/>
            <p:nvPr/>
          </p:nvCxnSpPr>
          <p:spPr>
            <a:xfrm flipH="1">
              <a:off x="6706061" y="4012110"/>
              <a:ext cx="959131" cy="1367893"/>
            </a:xfrm>
            <a:prstGeom prst="line">
              <a:avLst/>
            </a:prstGeom>
          </p:spPr>
          <p:style>
            <a:lnRef idx="1">
              <a:schemeClr val="dk1"/>
            </a:lnRef>
            <a:fillRef idx="0">
              <a:schemeClr val="dk1"/>
            </a:fillRef>
            <a:effectRef idx="0">
              <a:schemeClr val="dk1"/>
            </a:effectRef>
            <a:fontRef idx="minor">
              <a:schemeClr val="tx1"/>
            </a:fontRef>
          </p:style>
        </p:cxnSp>
        <p:cxnSp>
          <p:nvCxnSpPr>
            <p:cNvPr id="131" name="Straight Connector 130"/>
            <p:cNvCxnSpPr/>
            <p:nvPr/>
          </p:nvCxnSpPr>
          <p:spPr>
            <a:xfrm flipH="1">
              <a:off x="4883847" y="3732127"/>
              <a:ext cx="1138514" cy="1650458"/>
            </a:xfrm>
            <a:prstGeom prst="line">
              <a:avLst/>
            </a:prstGeom>
          </p:spPr>
          <p:style>
            <a:lnRef idx="1">
              <a:schemeClr val="dk1"/>
            </a:lnRef>
            <a:fillRef idx="0">
              <a:schemeClr val="dk1"/>
            </a:fillRef>
            <a:effectRef idx="0">
              <a:schemeClr val="dk1"/>
            </a:effectRef>
            <a:fontRef idx="minor">
              <a:schemeClr val="tx1"/>
            </a:fontRef>
          </p:style>
        </p:cxnSp>
        <p:cxnSp>
          <p:nvCxnSpPr>
            <p:cNvPr id="132" name="Straight Connector 131"/>
            <p:cNvCxnSpPr/>
            <p:nvPr/>
          </p:nvCxnSpPr>
          <p:spPr>
            <a:xfrm flipH="1">
              <a:off x="5103789" y="3708584"/>
              <a:ext cx="1138514" cy="1650458"/>
            </a:xfrm>
            <a:prstGeom prst="line">
              <a:avLst/>
            </a:prstGeom>
          </p:spPr>
          <p:style>
            <a:lnRef idx="1">
              <a:schemeClr val="dk1"/>
            </a:lnRef>
            <a:fillRef idx="0">
              <a:schemeClr val="dk1"/>
            </a:fillRef>
            <a:effectRef idx="0">
              <a:schemeClr val="dk1"/>
            </a:effectRef>
            <a:fontRef idx="minor">
              <a:schemeClr val="tx1"/>
            </a:fontRef>
          </p:style>
        </p:cxnSp>
        <p:cxnSp>
          <p:nvCxnSpPr>
            <p:cNvPr id="133" name="Straight Connector 132"/>
            <p:cNvCxnSpPr/>
            <p:nvPr/>
          </p:nvCxnSpPr>
          <p:spPr>
            <a:xfrm flipH="1">
              <a:off x="5312716" y="3712124"/>
              <a:ext cx="1138514" cy="1650458"/>
            </a:xfrm>
            <a:prstGeom prst="line">
              <a:avLst/>
            </a:prstGeom>
          </p:spPr>
          <p:style>
            <a:lnRef idx="1">
              <a:schemeClr val="dk1"/>
            </a:lnRef>
            <a:fillRef idx="0">
              <a:schemeClr val="dk1"/>
            </a:fillRef>
            <a:effectRef idx="0">
              <a:schemeClr val="dk1"/>
            </a:effectRef>
            <a:fontRef idx="minor">
              <a:schemeClr val="tx1"/>
            </a:fontRef>
          </p:style>
        </p:cxnSp>
        <p:cxnSp>
          <p:nvCxnSpPr>
            <p:cNvPr id="134" name="Straight Connector 133"/>
            <p:cNvCxnSpPr/>
            <p:nvPr/>
          </p:nvCxnSpPr>
          <p:spPr>
            <a:xfrm flipH="1">
              <a:off x="5501309" y="3714862"/>
              <a:ext cx="1138514" cy="1650458"/>
            </a:xfrm>
            <a:prstGeom prst="line">
              <a:avLst/>
            </a:prstGeom>
          </p:spPr>
          <p:style>
            <a:lnRef idx="1">
              <a:schemeClr val="dk1"/>
            </a:lnRef>
            <a:fillRef idx="0">
              <a:schemeClr val="dk1"/>
            </a:fillRef>
            <a:effectRef idx="0">
              <a:schemeClr val="dk1"/>
            </a:effectRef>
            <a:fontRef idx="minor">
              <a:schemeClr val="tx1"/>
            </a:fontRef>
          </p:style>
        </p:cxnSp>
        <p:cxnSp>
          <p:nvCxnSpPr>
            <p:cNvPr id="135" name="Straight Connector 134"/>
            <p:cNvCxnSpPr/>
            <p:nvPr/>
          </p:nvCxnSpPr>
          <p:spPr>
            <a:xfrm flipH="1">
              <a:off x="5837500" y="3735799"/>
              <a:ext cx="1138514" cy="1650458"/>
            </a:xfrm>
            <a:prstGeom prst="line">
              <a:avLst/>
            </a:prstGeom>
          </p:spPr>
          <p:style>
            <a:lnRef idx="1">
              <a:schemeClr val="dk1"/>
            </a:lnRef>
            <a:fillRef idx="0">
              <a:schemeClr val="dk1"/>
            </a:fillRef>
            <a:effectRef idx="0">
              <a:schemeClr val="dk1"/>
            </a:effectRef>
            <a:fontRef idx="minor">
              <a:schemeClr val="tx1"/>
            </a:fontRef>
          </p:style>
        </p:cxnSp>
        <p:cxnSp>
          <p:nvCxnSpPr>
            <p:cNvPr id="136" name="Straight Connector 135"/>
            <p:cNvCxnSpPr/>
            <p:nvPr/>
          </p:nvCxnSpPr>
          <p:spPr>
            <a:xfrm flipH="1">
              <a:off x="4739513" y="3736959"/>
              <a:ext cx="949865" cy="1327992"/>
            </a:xfrm>
            <a:prstGeom prst="line">
              <a:avLst/>
            </a:prstGeom>
          </p:spPr>
          <p:style>
            <a:lnRef idx="1">
              <a:schemeClr val="dk1"/>
            </a:lnRef>
            <a:fillRef idx="0">
              <a:schemeClr val="dk1"/>
            </a:fillRef>
            <a:effectRef idx="0">
              <a:schemeClr val="dk1"/>
            </a:effectRef>
            <a:fontRef idx="minor">
              <a:schemeClr val="tx1"/>
            </a:fontRef>
          </p:style>
        </p:cxnSp>
        <p:cxnSp>
          <p:nvCxnSpPr>
            <p:cNvPr id="137" name="Straight Connector 136"/>
            <p:cNvCxnSpPr/>
            <p:nvPr/>
          </p:nvCxnSpPr>
          <p:spPr>
            <a:xfrm flipH="1">
              <a:off x="4708634" y="3719968"/>
              <a:ext cx="676007" cy="988917"/>
            </a:xfrm>
            <a:prstGeom prst="line">
              <a:avLst/>
            </a:prstGeom>
          </p:spPr>
          <p:style>
            <a:lnRef idx="1">
              <a:schemeClr val="dk1"/>
            </a:lnRef>
            <a:fillRef idx="0">
              <a:schemeClr val="dk1"/>
            </a:fillRef>
            <a:effectRef idx="0">
              <a:schemeClr val="dk1"/>
            </a:effectRef>
            <a:fontRef idx="minor">
              <a:schemeClr val="tx1"/>
            </a:fontRef>
          </p:style>
        </p:cxnSp>
        <p:cxnSp>
          <p:nvCxnSpPr>
            <p:cNvPr id="138" name="Straight Connector 137"/>
            <p:cNvCxnSpPr/>
            <p:nvPr/>
          </p:nvCxnSpPr>
          <p:spPr>
            <a:xfrm flipH="1">
              <a:off x="4746817" y="3721577"/>
              <a:ext cx="505224" cy="699498"/>
            </a:xfrm>
            <a:prstGeom prst="line">
              <a:avLst/>
            </a:prstGeom>
          </p:spPr>
          <p:style>
            <a:lnRef idx="1">
              <a:schemeClr val="dk1"/>
            </a:lnRef>
            <a:fillRef idx="0">
              <a:schemeClr val="dk1"/>
            </a:fillRef>
            <a:effectRef idx="0">
              <a:schemeClr val="dk1"/>
            </a:effectRef>
            <a:fontRef idx="minor">
              <a:schemeClr val="tx1"/>
            </a:fontRef>
          </p:style>
        </p:cxnSp>
        <p:cxnSp>
          <p:nvCxnSpPr>
            <p:cNvPr id="139" name="Straight Connector 138"/>
            <p:cNvCxnSpPr/>
            <p:nvPr/>
          </p:nvCxnSpPr>
          <p:spPr>
            <a:xfrm flipH="1">
              <a:off x="4722971" y="3709814"/>
              <a:ext cx="254064" cy="351229"/>
            </a:xfrm>
            <a:prstGeom prst="line">
              <a:avLst/>
            </a:prstGeom>
          </p:spPr>
          <p:style>
            <a:lnRef idx="1">
              <a:schemeClr val="dk1"/>
            </a:lnRef>
            <a:fillRef idx="0">
              <a:schemeClr val="dk1"/>
            </a:fillRef>
            <a:effectRef idx="0">
              <a:schemeClr val="dk1"/>
            </a:effectRef>
            <a:fontRef idx="minor">
              <a:schemeClr val="tx1"/>
            </a:fontRef>
          </p:style>
        </p:cxnSp>
        <p:cxnSp>
          <p:nvCxnSpPr>
            <p:cNvPr id="140" name="Straight Connector 139"/>
            <p:cNvCxnSpPr/>
            <p:nvPr/>
          </p:nvCxnSpPr>
          <p:spPr>
            <a:xfrm flipH="1">
              <a:off x="7411129" y="5020076"/>
              <a:ext cx="254064" cy="351229"/>
            </a:xfrm>
            <a:prstGeom prst="line">
              <a:avLst/>
            </a:prstGeom>
          </p:spPr>
          <p:style>
            <a:lnRef idx="1">
              <a:schemeClr val="dk1"/>
            </a:lnRef>
            <a:fillRef idx="0">
              <a:schemeClr val="dk1"/>
            </a:fillRef>
            <a:effectRef idx="0">
              <a:schemeClr val="dk1"/>
            </a:effectRef>
            <a:fontRef idx="minor">
              <a:schemeClr val="tx1"/>
            </a:fontRef>
          </p:style>
        </p:cxnSp>
        <p:cxnSp>
          <p:nvCxnSpPr>
            <p:cNvPr id="141" name="Straight Connector 140"/>
            <p:cNvCxnSpPr/>
            <p:nvPr/>
          </p:nvCxnSpPr>
          <p:spPr>
            <a:xfrm flipH="1">
              <a:off x="7055425" y="4546962"/>
              <a:ext cx="614896" cy="805754"/>
            </a:xfrm>
            <a:prstGeom prst="line">
              <a:avLst/>
            </a:prstGeom>
          </p:spPr>
          <p:style>
            <a:lnRef idx="1">
              <a:schemeClr val="dk1"/>
            </a:lnRef>
            <a:fillRef idx="0">
              <a:schemeClr val="dk1"/>
            </a:fillRef>
            <a:effectRef idx="0">
              <a:schemeClr val="dk1"/>
            </a:effectRef>
            <a:fontRef idx="minor">
              <a:schemeClr val="tx1"/>
            </a:fontRef>
          </p:style>
        </p:cxnSp>
      </p:grpSp>
      <p:grpSp>
        <p:nvGrpSpPr>
          <p:cNvPr id="150" name="Group 149"/>
          <p:cNvGrpSpPr/>
          <p:nvPr/>
        </p:nvGrpSpPr>
        <p:grpSpPr>
          <a:xfrm>
            <a:off x="8592920" y="5557966"/>
            <a:ext cx="2402559" cy="1087902"/>
            <a:chOff x="6395077" y="3097184"/>
            <a:chExt cx="6387316" cy="2673531"/>
          </a:xfrm>
        </p:grpSpPr>
        <p:cxnSp>
          <p:nvCxnSpPr>
            <p:cNvPr id="151" name="Straight Connector 150"/>
            <p:cNvCxnSpPr/>
            <p:nvPr/>
          </p:nvCxnSpPr>
          <p:spPr>
            <a:xfrm flipH="1">
              <a:off x="6824060" y="3324611"/>
              <a:ext cx="920686" cy="383137"/>
            </a:xfrm>
            <a:prstGeom prst="line">
              <a:avLst/>
            </a:prstGeom>
          </p:spPr>
          <p:style>
            <a:lnRef idx="1">
              <a:schemeClr val="dk1"/>
            </a:lnRef>
            <a:fillRef idx="0">
              <a:schemeClr val="dk1"/>
            </a:fillRef>
            <a:effectRef idx="0">
              <a:schemeClr val="dk1"/>
            </a:effectRef>
            <a:fontRef idx="minor">
              <a:schemeClr val="tx1"/>
            </a:fontRef>
          </p:style>
        </p:cxnSp>
        <p:cxnSp>
          <p:nvCxnSpPr>
            <p:cNvPr id="152" name="Straight Connector 151"/>
            <p:cNvCxnSpPr/>
            <p:nvPr/>
          </p:nvCxnSpPr>
          <p:spPr>
            <a:xfrm flipH="1">
              <a:off x="6591800" y="3318055"/>
              <a:ext cx="1297929" cy="574906"/>
            </a:xfrm>
            <a:prstGeom prst="line">
              <a:avLst/>
            </a:prstGeom>
          </p:spPr>
          <p:style>
            <a:lnRef idx="1">
              <a:schemeClr val="dk1"/>
            </a:lnRef>
            <a:fillRef idx="0">
              <a:schemeClr val="dk1"/>
            </a:fillRef>
            <a:effectRef idx="0">
              <a:schemeClr val="dk1"/>
            </a:effectRef>
            <a:fontRef idx="minor">
              <a:schemeClr val="tx1"/>
            </a:fontRef>
          </p:style>
        </p:cxnSp>
        <p:cxnSp>
          <p:nvCxnSpPr>
            <p:cNvPr id="153" name="Straight Connector 152"/>
            <p:cNvCxnSpPr/>
            <p:nvPr/>
          </p:nvCxnSpPr>
          <p:spPr>
            <a:xfrm flipH="1">
              <a:off x="7994095" y="3138212"/>
              <a:ext cx="1570893" cy="711704"/>
            </a:xfrm>
            <a:prstGeom prst="line">
              <a:avLst/>
            </a:prstGeom>
          </p:spPr>
          <p:style>
            <a:lnRef idx="1">
              <a:schemeClr val="dk1"/>
            </a:lnRef>
            <a:fillRef idx="0">
              <a:schemeClr val="dk1"/>
            </a:fillRef>
            <a:effectRef idx="0">
              <a:schemeClr val="dk1"/>
            </a:effectRef>
            <a:fontRef idx="minor">
              <a:schemeClr val="tx1"/>
            </a:fontRef>
          </p:style>
        </p:cxnSp>
        <p:cxnSp>
          <p:nvCxnSpPr>
            <p:cNvPr id="154" name="Straight Connector 153"/>
            <p:cNvCxnSpPr/>
            <p:nvPr/>
          </p:nvCxnSpPr>
          <p:spPr>
            <a:xfrm flipH="1">
              <a:off x="8471560" y="3309593"/>
              <a:ext cx="1093428" cy="476479"/>
            </a:xfrm>
            <a:prstGeom prst="line">
              <a:avLst/>
            </a:prstGeom>
          </p:spPr>
          <p:style>
            <a:lnRef idx="1">
              <a:schemeClr val="dk1"/>
            </a:lnRef>
            <a:fillRef idx="0">
              <a:schemeClr val="dk1"/>
            </a:fillRef>
            <a:effectRef idx="0">
              <a:schemeClr val="dk1"/>
            </a:effectRef>
            <a:fontRef idx="minor">
              <a:schemeClr val="tx1"/>
            </a:fontRef>
          </p:style>
        </p:cxnSp>
        <p:cxnSp>
          <p:nvCxnSpPr>
            <p:cNvPr id="155" name="Straight Connector 154"/>
            <p:cNvCxnSpPr/>
            <p:nvPr/>
          </p:nvCxnSpPr>
          <p:spPr>
            <a:xfrm flipH="1">
              <a:off x="9299097" y="3586873"/>
              <a:ext cx="289638" cy="122345"/>
            </a:xfrm>
            <a:prstGeom prst="line">
              <a:avLst/>
            </a:prstGeom>
          </p:spPr>
          <p:style>
            <a:lnRef idx="1">
              <a:schemeClr val="dk1"/>
            </a:lnRef>
            <a:fillRef idx="0">
              <a:schemeClr val="dk1"/>
            </a:fillRef>
            <a:effectRef idx="0">
              <a:schemeClr val="dk1"/>
            </a:effectRef>
            <a:fontRef idx="minor">
              <a:schemeClr val="tx1"/>
            </a:fontRef>
          </p:style>
        </p:cxnSp>
        <p:cxnSp>
          <p:nvCxnSpPr>
            <p:cNvPr id="156" name="Straight Connector 155"/>
            <p:cNvCxnSpPr/>
            <p:nvPr/>
          </p:nvCxnSpPr>
          <p:spPr>
            <a:xfrm flipH="1">
              <a:off x="8871749" y="3466517"/>
              <a:ext cx="700994" cy="280669"/>
            </a:xfrm>
            <a:prstGeom prst="line">
              <a:avLst/>
            </a:prstGeom>
          </p:spPr>
          <p:style>
            <a:lnRef idx="1">
              <a:schemeClr val="dk1"/>
            </a:lnRef>
            <a:fillRef idx="0">
              <a:schemeClr val="dk1"/>
            </a:fillRef>
            <a:effectRef idx="0">
              <a:schemeClr val="dk1"/>
            </a:effectRef>
            <a:fontRef idx="minor">
              <a:schemeClr val="tx1"/>
            </a:fontRef>
          </p:style>
        </p:cxnSp>
        <p:grpSp>
          <p:nvGrpSpPr>
            <p:cNvPr id="157" name="Group 156"/>
            <p:cNvGrpSpPr/>
            <p:nvPr/>
          </p:nvGrpSpPr>
          <p:grpSpPr>
            <a:xfrm>
              <a:off x="6395077" y="3097184"/>
              <a:ext cx="6387316" cy="2673531"/>
              <a:chOff x="8370498" y="5676413"/>
              <a:chExt cx="2089147" cy="1015729"/>
            </a:xfrm>
          </p:grpSpPr>
          <p:sp>
            <p:nvSpPr>
              <p:cNvPr id="165" name="Block Arc 164"/>
              <p:cNvSpPr/>
              <p:nvPr/>
            </p:nvSpPr>
            <p:spPr>
              <a:xfrm rot="16200000">
                <a:off x="8939346" y="5110056"/>
                <a:ext cx="951451" cy="2089147"/>
              </a:xfrm>
              <a:prstGeom prst="blockArc">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vi-VN">
                  <a:solidFill>
                    <a:schemeClr val="tx1"/>
                  </a:solidFill>
                </a:endParaRPr>
              </a:p>
            </p:txBody>
          </p:sp>
          <p:cxnSp>
            <p:nvCxnSpPr>
              <p:cNvPr id="166" name="Straight Connector 165"/>
              <p:cNvCxnSpPr/>
              <p:nvPr/>
            </p:nvCxnSpPr>
            <p:spPr>
              <a:xfrm flipV="1">
                <a:off x="8370498" y="6140569"/>
                <a:ext cx="211566" cy="7141"/>
              </a:xfrm>
              <a:prstGeom prst="line">
                <a:avLst/>
              </a:prstGeom>
            </p:spPr>
            <p:style>
              <a:lnRef idx="1">
                <a:schemeClr val="dk1"/>
              </a:lnRef>
              <a:fillRef idx="0">
                <a:schemeClr val="dk1"/>
              </a:fillRef>
              <a:effectRef idx="0">
                <a:schemeClr val="dk1"/>
              </a:effectRef>
              <a:fontRef idx="minor">
                <a:schemeClr val="tx1"/>
              </a:fontRef>
            </p:style>
          </p:cxnSp>
          <p:sp>
            <p:nvSpPr>
              <p:cNvPr id="167" name="TextBox 166"/>
              <p:cNvSpPr txBox="1"/>
              <p:nvPr/>
            </p:nvSpPr>
            <p:spPr>
              <a:xfrm>
                <a:off x="8987489" y="5676413"/>
                <a:ext cx="386145" cy="140317"/>
              </a:xfrm>
              <a:prstGeom prst="rect">
                <a:avLst/>
              </a:prstGeom>
              <a:noFill/>
            </p:spPr>
            <p:txBody>
              <a:bodyPr wrap="square" rtlCol="0">
                <a:spAutoFit/>
              </a:bodyPr>
              <a:lstStyle/>
              <a:p>
                <a:r>
                  <a:rPr lang="en-US" dirty="0"/>
                  <a:t>N</a:t>
                </a:r>
                <a:endParaRPr lang="vi-VN" dirty="0"/>
              </a:p>
            </p:txBody>
          </p:sp>
          <p:sp>
            <p:nvSpPr>
              <p:cNvPr id="168" name="TextBox 167"/>
              <p:cNvSpPr txBox="1"/>
              <p:nvPr/>
            </p:nvSpPr>
            <p:spPr>
              <a:xfrm>
                <a:off x="9089886" y="6322810"/>
                <a:ext cx="503179" cy="369332"/>
              </a:xfrm>
              <a:prstGeom prst="rect">
                <a:avLst/>
              </a:prstGeom>
              <a:noFill/>
            </p:spPr>
            <p:txBody>
              <a:bodyPr wrap="square" rtlCol="0">
                <a:spAutoFit/>
              </a:bodyPr>
              <a:lstStyle/>
              <a:p>
                <a:r>
                  <a:rPr lang="en-US" dirty="0"/>
                  <a:t>S</a:t>
                </a:r>
                <a:endParaRPr lang="vi-VN" dirty="0"/>
              </a:p>
            </p:txBody>
          </p:sp>
        </p:grpSp>
        <p:cxnSp>
          <p:nvCxnSpPr>
            <p:cNvPr id="158" name="Straight Connector 157"/>
            <p:cNvCxnSpPr/>
            <p:nvPr/>
          </p:nvCxnSpPr>
          <p:spPr>
            <a:xfrm flipH="1">
              <a:off x="6622840" y="3115405"/>
              <a:ext cx="2618175" cy="1194515"/>
            </a:xfrm>
            <a:prstGeom prst="line">
              <a:avLst/>
            </a:prstGeom>
          </p:spPr>
          <p:style>
            <a:lnRef idx="1">
              <a:schemeClr val="dk1"/>
            </a:lnRef>
            <a:fillRef idx="0">
              <a:schemeClr val="dk1"/>
            </a:fillRef>
            <a:effectRef idx="0">
              <a:schemeClr val="dk1"/>
            </a:effectRef>
            <a:fontRef idx="minor">
              <a:schemeClr val="tx1"/>
            </a:fontRef>
          </p:style>
        </p:cxnSp>
        <p:cxnSp>
          <p:nvCxnSpPr>
            <p:cNvPr id="159" name="Straight Connector 158"/>
            <p:cNvCxnSpPr/>
            <p:nvPr/>
          </p:nvCxnSpPr>
          <p:spPr>
            <a:xfrm flipH="1">
              <a:off x="6417591" y="3153847"/>
              <a:ext cx="2317677" cy="1107803"/>
            </a:xfrm>
            <a:prstGeom prst="line">
              <a:avLst/>
            </a:prstGeom>
          </p:spPr>
          <p:style>
            <a:lnRef idx="1">
              <a:schemeClr val="dk1"/>
            </a:lnRef>
            <a:fillRef idx="0">
              <a:schemeClr val="dk1"/>
            </a:fillRef>
            <a:effectRef idx="0">
              <a:schemeClr val="dk1"/>
            </a:effectRef>
            <a:fontRef idx="minor">
              <a:schemeClr val="tx1"/>
            </a:fontRef>
          </p:style>
        </p:cxnSp>
        <p:cxnSp>
          <p:nvCxnSpPr>
            <p:cNvPr id="160" name="Straight Connector 159"/>
            <p:cNvCxnSpPr/>
            <p:nvPr/>
          </p:nvCxnSpPr>
          <p:spPr>
            <a:xfrm flipH="1">
              <a:off x="6454571" y="3197665"/>
              <a:ext cx="1870027" cy="859296"/>
            </a:xfrm>
            <a:prstGeom prst="line">
              <a:avLst/>
            </a:prstGeom>
          </p:spPr>
          <p:style>
            <a:lnRef idx="1">
              <a:schemeClr val="dk1"/>
            </a:lnRef>
            <a:fillRef idx="0">
              <a:schemeClr val="dk1"/>
            </a:fillRef>
            <a:effectRef idx="0">
              <a:schemeClr val="dk1"/>
            </a:effectRef>
            <a:fontRef idx="minor">
              <a:schemeClr val="tx1"/>
            </a:fontRef>
          </p:style>
        </p:cxnSp>
        <p:cxnSp>
          <p:nvCxnSpPr>
            <p:cNvPr id="161" name="Straight Connector 160"/>
            <p:cNvCxnSpPr/>
            <p:nvPr/>
          </p:nvCxnSpPr>
          <p:spPr>
            <a:xfrm flipH="1">
              <a:off x="6446816" y="3119902"/>
              <a:ext cx="2618175" cy="1194515"/>
            </a:xfrm>
            <a:prstGeom prst="line">
              <a:avLst/>
            </a:prstGeom>
          </p:spPr>
          <p:style>
            <a:lnRef idx="1">
              <a:schemeClr val="dk1"/>
            </a:lnRef>
            <a:fillRef idx="0">
              <a:schemeClr val="dk1"/>
            </a:fillRef>
            <a:effectRef idx="0">
              <a:schemeClr val="dk1"/>
            </a:effectRef>
            <a:fontRef idx="minor">
              <a:schemeClr val="tx1"/>
            </a:fontRef>
          </p:style>
        </p:cxnSp>
        <p:cxnSp>
          <p:nvCxnSpPr>
            <p:cNvPr id="162" name="Straight Connector 161"/>
            <p:cNvCxnSpPr/>
            <p:nvPr/>
          </p:nvCxnSpPr>
          <p:spPr>
            <a:xfrm flipH="1">
              <a:off x="7515115" y="3126807"/>
              <a:ext cx="1808369" cy="882630"/>
            </a:xfrm>
            <a:prstGeom prst="line">
              <a:avLst/>
            </a:prstGeom>
          </p:spPr>
          <p:style>
            <a:lnRef idx="1">
              <a:schemeClr val="dk1"/>
            </a:lnRef>
            <a:fillRef idx="0">
              <a:schemeClr val="dk1"/>
            </a:fillRef>
            <a:effectRef idx="0">
              <a:schemeClr val="dk1"/>
            </a:effectRef>
            <a:fontRef idx="minor">
              <a:schemeClr val="tx1"/>
            </a:fontRef>
          </p:style>
        </p:cxnSp>
        <p:cxnSp>
          <p:nvCxnSpPr>
            <p:cNvPr id="163" name="Straight Connector 162"/>
            <p:cNvCxnSpPr/>
            <p:nvPr/>
          </p:nvCxnSpPr>
          <p:spPr>
            <a:xfrm flipH="1">
              <a:off x="8218031" y="3228528"/>
              <a:ext cx="1321723" cy="580355"/>
            </a:xfrm>
            <a:prstGeom prst="line">
              <a:avLst/>
            </a:prstGeom>
          </p:spPr>
          <p:style>
            <a:lnRef idx="1">
              <a:schemeClr val="dk1"/>
            </a:lnRef>
            <a:fillRef idx="0">
              <a:schemeClr val="dk1"/>
            </a:fillRef>
            <a:effectRef idx="0">
              <a:schemeClr val="dk1"/>
            </a:effectRef>
            <a:fontRef idx="minor">
              <a:schemeClr val="tx1"/>
            </a:fontRef>
          </p:style>
        </p:cxnSp>
        <p:cxnSp>
          <p:nvCxnSpPr>
            <p:cNvPr id="164" name="Straight Connector 163"/>
            <p:cNvCxnSpPr/>
            <p:nvPr/>
          </p:nvCxnSpPr>
          <p:spPr>
            <a:xfrm flipH="1">
              <a:off x="6483797" y="3207540"/>
              <a:ext cx="1980008" cy="947831"/>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74587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0182">
                                            <p:txEl>
                                              <p:pRg st="0" end="0"/>
                                            </p:txEl>
                                          </p:spTgt>
                                        </p:tgtEl>
                                        <p:attrNameLst>
                                          <p:attrName>style.visibility</p:attrName>
                                        </p:attrNameLst>
                                      </p:cBhvr>
                                      <p:to>
                                        <p:strVal val="visible"/>
                                      </p:to>
                                    </p:set>
                                    <p:animEffect transition="in" filter="barn(inVertical)">
                                      <p:cBhvr>
                                        <p:cTn id="7" dur="500"/>
                                        <p:tgtEl>
                                          <p:spTgt spid="501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0182">
                                            <p:txEl>
                                              <p:pRg st="1" end="1"/>
                                            </p:txEl>
                                          </p:spTgt>
                                        </p:tgtEl>
                                        <p:attrNameLst>
                                          <p:attrName>style.visibility</p:attrName>
                                        </p:attrNameLst>
                                      </p:cBhvr>
                                      <p:to>
                                        <p:strVal val="visible"/>
                                      </p:to>
                                    </p:set>
                                    <p:animEffect transition="in" filter="barn(inVertical)">
                                      <p:cBhvr>
                                        <p:cTn id="12" dur="500"/>
                                        <p:tgtEl>
                                          <p:spTgt spid="5018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0182">
                                            <p:txEl>
                                              <p:pRg st="2" end="2"/>
                                            </p:txEl>
                                          </p:spTgt>
                                        </p:tgtEl>
                                        <p:attrNameLst>
                                          <p:attrName>style.visibility</p:attrName>
                                        </p:attrNameLst>
                                      </p:cBhvr>
                                      <p:to>
                                        <p:strVal val="visible"/>
                                      </p:to>
                                    </p:set>
                                    <p:animEffect transition="in" filter="barn(inVertical)">
                                      <p:cBhvr>
                                        <p:cTn id="17" dur="500"/>
                                        <p:tgtEl>
                                          <p:spTgt spid="5018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1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arn(inVertical)">
                                      <p:cBhvr>
                                        <p:cTn id="26" dur="500"/>
                                        <p:tgtEl>
                                          <p:spTgt spid="3"/>
                                        </p:tgtEl>
                                      </p:cBhvr>
                                    </p:animEffect>
                                  </p:childTnLst>
                                </p:cTn>
                              </p:par>
                              <p:par>
                                <p:cTn id="27" presetID="1" presetClass="entr" presetSubtype="0" fill="hold" grpId="0" nodeType="withEffect">
                                  <p:stCondLst>
                                    <p:cond delay="0"/>
                                  </p:stCondLst>
                                  <p:childTnLst>
                                    <p:set>
                                      <p:cBhvr>
                                        <p:cTn id="28" dur="1" fill="hold">
                                          <p:stCondLst>
                                            <p:cond delay="499"/>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arn(inVertical)">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94"/>
                                        </p:tgtEl>
                                        <p:attrNameLst>
                                          <p:attrName>style.visibility</p:attrName>
                                        </p:attrNameLst>
                                      </p:cBhvr>
                                      <p:to>
                                        <p:strVal val="visible"/>
                                      </p:to>
                                    </p:set>
                                    <p:animEffect transition="in" filter="barn(inVertical)">
                                      <p:cBhvr>
                                        <p:cTn id="38" dur="500"/>
                                        <p:tgtEl>
                                          <p:spTgt spid="94"/>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arn(inVertical)">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21"/>
                                        </p:tgtEl>
                                        <p:attrNameLst>
                                          <p:attrName>style.visibility</p:attrName>
                                        </p:attrNameLst>
                                      </p:cBhvr>
                                      <p:to>
                                        <p:strVal val="visible"/>
                                      </p:to>
                                    </p:set>
                                    <p:animEffect transition="in" filter="barn(inVertical)">
                                      <p:cBhvr>
                                        <p:cTn id="52" dur="500"/>
                                        <p:tgtEl>
                                          <p:spTgt spid="121"/>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499"/>
                                          </p:stCondLst>
                                        </p:cTn>
                                        <p:tgtEl>
                                          <p:spTgt spid="1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1026"/>
                                        </p:tgtEl>
                                        <p:attrNameLst>
                                          <p:attrName>style.visibility</p:attrName>
                                        </p:attrNameLst>
                                      </p:cBhvr>
                                      <p:to>
                                        <p:strVal val="visible"/>
                                      </p:to>
                                    </p:set>
                                    <p:animEffect transition="in" filter="barn(inVertical)">
                                      <p:cBhvr>
                                        <p:cTn id="61" dur="500"/>
                                        <p:tgtEl>
                                          <p:spTgt spid="1026"/>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150"/>
                                        </p:tgtEl>
                                        <p:attrNameLst>
                                          <p:attrName>style.visibility</p:attrName>
                                        </p:attrNameLst>
                                      </p:cBhvr>
                                      <p:to>
                                        <p:strVal val="visible"/>
                                      </p:to>
                                    </p:set>
                                    <p:animEffect transition="in" filter="barn(inVertical)">
                                      <p:cBhvr>
                                        <p:cTn id="66" dur="5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P spid="12" grpId="0" autoUpdateAnimBg="0"/>
      <p:bldP spid="14" grpId="0" autoUpdateAnimBg="0"/>
      <p:bldP spid="15"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4" name="Text Box 26"/>
          <p:cNvSpPr txBox="1">
            <a:spLocks noChangeArrowheads="1"/>
          </p:cNvSpPr>
          <p:nvPr/>
        </p:nvSpPr>
        <p:spPr bwMode="auto">
          <a:xfrm>
            <a:off x="1210102" y="26044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indent="0" algn="l" eaLnBrk="1" hangingPunct="1">
              <a:spcBef>
                <a:spcPct val="50000"/>
              </a:spcBef>
            </a:pPr>
            <a:r>
              <a:rPr lang="en-US" altLang="vi-VN" sz="2400" b="1" i="1" dirty="0">
                <a:solidFill>
                  <a:srgbClr val="FF3300"/>
                </a:solidFill>
                <a:latin typeface="Times New Roman" panose="02020603050405020304" pitchFamily="18" charset="0"/>
              </a:rPr>
              <a:t>II. TƯƠNG TÁC GIỮA HAI NAM CHÂM:</a:t>
            </a:r>
          </a:p>
        </p:txBody>
      </p:sp>
      <p:sp>
        <p:nvSpPr>
          <p:cNvPr id="7195" name="Text Box 27"/>
          <p:cNvSpPr txBox="1">
            <a:spLocks noChangeArrowheads="1"/>
          </p:cNvSpPr>
          <p:nvPr/>
        </p:nvSpPr>
        <p:spPr bwMode="auto">
          <a:xfrm>
            <a:off x="1210102" y="71764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9144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indent="0" algn="l" eaLnBrk="1" hangingPunct="1">
              <a:spcBef>
                <a:spcPct val="50000"/>
              </a:spcBef>
            </a:pPr>
            <a:r>
              <a:rPr lang="en-US" altLang="vi-VN" sz="2400" b="1" i="1" dirty="0">
                <a:solidFill>
                  <a:srgbClr val="FF0000"/>
                </a:solidFill>
                <a:latin typeface="Times New Roman" panose="02020603050405020304" pitchFamily="18" charset="0"/>
              </a:rPr>
              <a:t>1. Thí nghiệm:</a:t>
            </a:r>
          </a:p>
        </p:txBody>
      </p:sp>
      <p:sp>
        <p:nvSpPr>
          <p:cNvPr id="7231" name="Text Box 63"/>
          <p:cNvSpPr txBox="1">
            <a:spLocks noChangeArrowheads="1"/>
          </p:cNvSpPr>
          <p:nvPr/>
        </p:nvSpPr>
        <p:spPr bwMode="auto">
          <a:xfrm>
            <a:off x="1463720" y="1174845"/>
            <a:ext cx="10054989" cy="830997"/>
          </a:xfrm>
          <a:prstGeom prst="rect">
            <a:avLst/>
          </a:prstGeom>
          <a:noFill/>
          <a:ln w="9525">
            <a:solidFill>
              <a:schemeClr val="bg1"/>
            </a:solidFill>
            <a:miter lim="800000"/>
            <a:headEnd/>
            <a:tailEnd/>
          </a:ln>
          <a:effec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400" b="1" i="1" dirty="0">
                <a:latin typeface="Times New Roman" panose="02020603050405020304" pitchFamily="18" charset="0"/>
              </a:rPr>
              <a:t>C3: </a:t>
            </a:r>
            <a:r>
              <a:rPr lang="en-US" altLang="vi-VN" sz="2400" b="1" i="1" dirty="0">
                <a:latin typeface="Times New Roman" panose="02020603050405020304" pitchFamily="18" charset="0"/>
                <a:cs typeface="Times New Roman" panose="02020603050405020304" pitchFamily="18" charset="0"/>
              </a:rPr>
              <a:t>Đưa hai từ cực khác tên của hai nam châm lại gần nhau (hình 21.3). Quan sát hiện tượng, cho nhận xét?</a:t>
            </a:r>
          </a:p>
        </p:txBody>
      </p:sp>
      <p:grpSp>
        <p:nvGrpSpPr>
          <p:cNvPr id="11" name="Group 10"/>
          <p:cNvGrpSpPr>
            <a:grpSpLocks/>
          </p:cNvGrpSpPr>
          <p:nvPr/>
        </p:nvGrpSpPr>
        <p:grpSpPr bwMode="auto">
          <a:xfrm rot="-1413613">
            <a:off x="1904785" y="4175127"/>
            <a:ext cx="2667000" cy="139700"/>
            <a:chOff x="1296" y="2544"/>
            <a:chExt cx="3340" cy="192"/>
          </a:xfrm>
        </p:grpSpPr>
        <p:sp>
          <p:nvSpPr>
            <p:cNvPr id="12" name="AutoShape 11"/>
            <p:cNvSpPr>
              <a:spLocks noChangeArrowheads="1"/>
            </p:cNvSpPr>
            <p:nvPr/>
          </p:nvSpPr>
          <p:spPr bwMode="auto">
            <a:xfrm>
              <a:off x="1296" y="2544"/>
              <a:ext cx="1728" cy="192"/>
            </a:xfrm>
            <a:prstGeom prst="triangle">
              <a:avLst>
                <a:gd name="adj" fmla="val 93347"/>
              </a:avLst>
            </a:prstGeom>
            <a:solidFill>
              <a:srgbClr val="FF3300"/>
            </a:solidFill>
            <a:ln w="9525">
              <a:miter lim="800000"/>
              <a:headEnd/>
              <a:tailEnd/>
            </a:ln>
            <a:effectLst/>
            <a:scene3d>
              <a:camera prst="legacyObliqueBottomLeft"/>
              <a:lightRig rig="legacyFlat3" dir="t"/>
            </a:scene3d>
            <a:sp3d extrusionH="36500" prstMaterial="legacyMatte">
              <a:bevelT w="13500" h="13500" prst="angle"/>
              <a:bevelB w="13500" h="13500" prst="angle"/>
              <a:extrusionClr>
                <a:srgbClr val="FF3300"/>
              </a:extrusionClr>
              <a:contourClr>
                <a:srgbClr val="FF33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sp>
          <p:nvSpPr>
            <p:cNvPr id="13" name="AutoShape 12"/>
            <p:cNvSpPr>
              <a:spLocks noChangeArrowheads="1"/>
            </p:cNvSpPr>
            <p:nvPr/>
          </p:nvSpPr>
          <p:spPr bwMode="auto">
            <a:xfrm flipV="1">
              <a:off x="2908" y="2544"/>
              <a:ext cx="1728" cy="192"/>
            </a:xfrm>
            <a:prstGeom prst="triangle">
              <a:avLst>
                <a:gd name="adj" fmla="val 6597"/>
              </a:avLst>
            </a:prstGeom>
            <a:solidFill>
              <a:srgbClr val="3333FF"/>
            </a:solidFill>
            <a:ln w="9525">
              <a:miter lim="800000"/>
              <a:headEnd/>
              <a:tailEnd/>
            </a:ln>
            <a:effectLst/>
            <a:scene3d>
              <a:camera prst="legacyObliqueBottomLeft"/>
              <a:lightRig rig="legacyFlat3" dir="t"/>
            </a:scene3d>
            <a:sp3d extrusionH="36500" prstMaterial="legacyMatte">
              <a:bevelT w="13500" h="13500" prst="angle"/>
              <a:bevelB w="13500" h="13500" prst="angle"/>
              <a:extrusionClr>
                <a:srgbClr val="3333FF"/>
              </a:extrusionClr>
              <a:contourClr>
                <a:srgbClr val="3333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grpSp>
      <p:sp>
        <p:nvSpPr>
          <p:cNvPr id="14" name="AutoShape 13"/>
          <p:cNvSpPr>
            <a:spLocks noChangeArrowheads="1"/>
          </p:cNvSpPr>
          <p:nvPr/>
        </p:nvSpPr>
        <p:spPr bwMode="auto">
          <a:xfrm flipV="1">
            <a:off x="3223997" y="4343402"/>
            <a:ext cx="69850" cy="1306513"/>
          </a:xfrm>
          <a:custGeom>
            <a:avLst/>
            <a:gdLst>
              <a:gd name="T0" fmla="*/ 61119 w 21600"/>
              <a:gd name="T1" fmla="*/ 653257 h 21600"/>
              <a:gd name="T2" fmla="*/ 34925 w 21600"/>
              <a:gd name="T3" fmla="*/ 1306513 h 21600"/>
              <a:gd name="T4" fmla="*/ 8731 w 21600"/>
              <a:gd name="T5" fmla="*/ 653257 h 21600"/>
              <a:gd name="T6" fmla="*/ 34925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5" name="Oval 14"/>
          <p:cNvSpPr>
            <a:spLocks noChangeArrowheads="1"/>
          </p:cNvSpPr>
          <p:nvPr/>
        </p:nvSpPr>
        <p:spPr bwMode="auto">
          <a:xfrm>
            <a:off x="2719172" y="5430840"/>
            <a:ext cx="1052513" cy="344487"/>
          </a:xfrm>
          <a:prstGeom prst="ellipse">
            <a:avLst/>
          </a:prstGeom>
          <a:solidFill>
            <a:schemeClr val="bg2"/>
          </a:solidFill>
          <a:ln w="9525">
            <a:round/>
            <a:headEnd/>
            <a:tailEnd/>
          </a:ln>
          <a:effectLst/>
          <a:scene3d>
            <a:camera prst="legacyPerspectiveFront">
              <a:rot lat="19799998" lon="0" rev="0"/>
            </a:camera>
            <a:lightRig rig="legacyFlat2" dir="t"/>
          </a:scene3d>
          <a:sp3d extrusionH="36500" prstMaterial="legacyMatte">
            <a:bevelT w="13500" h="13500" prst="angle"/>
            <a:bevelB w="13500" h="13500" prst="angle"/>
            <a:extrusionClr>
              <a:schemeClr val="bg2"/>
            </a:extrusionClr>
            <a:contourClr>
              <a:schemeClr val="bg2"/>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sp>
        <p:nvSpPr>
          <p:cNvPr id="16" name="Line 15"/>
          <p:cNvSpPr>
            <a:spLocks noChangeShapeType="1"/>
          </p:cNvSpPr>
          <p:nvPr/>
        </p:nvSpPr>
        <p:spPr bwMode="auto">
          <a:xfrm>
            <a:off x="3254160" y="4265615"/>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17" name="Group 16"/>
          <p:cNvGrpSpPr>
            <a:grpSpLocks/>
          </p:cNvGrpSpPr>
          <p:nvPr/>
        </p:nvGrpSpPr>
        <p:grpSpPr bwMode="auto">
          <a:xfrm>
            <a:off x="5128997" y="4114802"/>
            <a:ext cx="1371600" cy="152400"/>
            <a:chOff x="3360" y="3744"/>
            <a:chExt cx="864" cy="96"/>
          </a:xfrm>
        </p:grpSpPr>
        <p:sp>
          <p:nvSpPr>
            <p:cNvPr id="18" name="Rectangle 17"/>
            <p:cNvSpPr>
              <a:spLocks noChangeArrowheads="1"/>
            </p:cNvSpPr>
            <p:nvPr/>
          </p:nvSpPr>
          <p:spPr bwMode="auto">
            <a:xfrm>
              <a:off x="3360" y="3744"/>
              <a:ext cx="432" cy="96"/>
            </a:xfrm>
            <a:prstGeom prst="rect">
              <a:avLst/>
            </a:prstGeom>
            <a:solidFill>
              <a:srgbClr val="FF3300"/>
            </a:solidFill>
            <a:ln w="9525">
              <a:miter lim="800000"/>
              <a:headEnd/>
              <a:tailEnd/>
            </a:ln>
            <a:effectLst/>
            <a:scene3d>
              <a:camera prst="legacyObliqueTopRight"/>
              <a:lightRig rig="legacyFlat3" dir="b"/>
            </a:scene3d>
            <a:sp3d extrusionH="100000" prstMaterial="legacyMatte">
              <a:bevelT w="13500" h="13500" prst="angle"/>
              <a:bevelB w="13500" h="13500" prst="angle"/>
              <a:extrusionClr>
                <a:srgbClr val="FF3300"/>
              </a:extrusionClr>
              <a:contourClr>
                <a:srgbClr val="FF33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sp>
          <p:nvSpPr>
            <p:cNvPr id="19" name="Rectangle 18"/>
            <p:cNvSpPr>
              <a:spLocks noChangeArrowheads="1"/>
            </p:cNvSpPr>
            <p:nvPr/>
          </p:nvSpPr>
          <p:spPr bwMode="auto">
            <a:xfrm>
              <a:off x="3792" y="3744"/>
              <a:ext cx="432" cy="96"/>
            </a:xfrm>
            <a:prstGeom prst="rect">
              <a:avLst/>
            </a:prstGeom>
            <a:solidFill>
              <a:srgbClr val="3333FF"/>
            </a:solidFill>
            <a:ln w="9525">
              <a:miter lim="800000"/>
              <a:headEnd/>
              <a:tailEnd/>
            </a:ln>
            <a:effectLst/>
            <a:scene3d>
              <a:camera prst="legacyObliqueTopRight"/>
              <a:lightRig rig="legacyFlat3" dir="b"/>
            </a:scene3d>
            <a:sp3d extrusionH="100000" prstMaterial="legacyMatte">
              <a:bevelT w="13500" h="13500" prst="angle"/>
              <a:bevelB w="13500" h="13500" prst="angle"/>
              <a:extrusionClr>
                <a:srgbClr val="3333FF"/>
              </a:extrusionClr>
              <a:contourClr>
                <a:srgbClr val="3333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grpSp>
      <p:grpSp>
        <p:nvGrpSpPr>
          <p:cNvPr id="20" name="Group 19"/>
          <p:cNvGrpSpPr>
            <a:grpSpLocks/>
          </p:cNvGrpSpPr>
          <p:nvPr/>
        </p:nvGrpSpPr>
        <p:grpSpPr bwMode="auto">
          <a:xfrm rot="10666633">
            <a:off x="6119597" y="3962402"/>
            <a:ext cx="1195388" cy="584200"/>
            <a:chOff x="957" y="1034"/>
            <a:chExt cx="837" cy="409"/>
          </a:xfrm>
        </p:grpSpPr>
        <p:sp>
          <p:nvSpPr>
            <p:cNvPr id="21" name="Freeform 20"/>
            <p:cNvSpPr>
              <a:spLocks/>
            </p:cNvSpPr>
            <p:nvPr/>
          </p:nvSpPr>
          <p:spPr bwMode="auto">
            <a:xfrm>
              <a:off x="1100" y="1034"/>
              <a:ext cx="694" cy="409"/>
            </a:xfrm>
            <a:custGeom>
              <a:avLst/>
              <a:gdLst>
                <a:gd name="T0" fmla="*/ 395 w 694"/>
                <a:gd name="T1" fmla="*/ 307 h 409"/>
                <a:gd name="T2" fmla="*/ 435 w 694"/>
                <a:gd name="T3" fmla="*/ 326 h 409"/>
                <a:gd name="T4" fmla="*/ 480 w 694"/>
                <a:gd name="T5" fmla="*/ 336 h 409"/>
                <a:gd name="T6" fmla="*/ 543 w 694"/>
                <a:gd name="T7" fmla="*/ 338 h 409"/>
                <a:gd name="T8" fmla="*/ 570 w 694"/>
                <a:gd name="T9" fmla="*/ 365 h 409"/>
                <a:gd name="T10" fmla="*/ 530 w 694"/>
                <a:gd name="T11" fmla="*/ 383 h 409"/>
                <a:gd name="T12" fmla="*/ 464 w 694"/>
                <a:gd name="T13" fmla="*/ 409 h 409"/>
                <a:gd name="T14" fmla="*/ 398 w 694"/>
                <a:gd name="T15" fmla="*/ 405 h 409"/>
                <a:gd name="T16" fmla="*/ 303 w 694"/>
                <a:gd name="T17" fmla="*/ 395 h 409"/>
                <a:gd name="T18" fmla="*/ 246 w 694"/>
                <a:gd name="T19" fmla="*/ 374 h 409"/>
                <a:gd name="T20" fmla="*/ 211 w 694"/>
                <a:gd name="T21" fmla="*/ 364 h 409"/>
                <a:gd name="T22" fmla="*/ 174 w 694"/>
                <a:gd name="T23" fmla="*/ 352 h 409"/>
                <a:gd name="T24" fmla="*/ 141 w 694"/>
                <a:gd name="T25" fmla="*/ 345 h 409"/>
                <a:gd name="T26" fmla="*/ 91 w 694"/>
                <a:gd name="T27" fmla="*/ 344 h 409"/>
                <a:gd name="T28" fmla="*/ 51 w 694"/>
                <a:gd name="T29" fmla="*/ 351 h 409"/>
                <a:gd name="T30" fmla="*/ 11 w 694"/>
                <a:gd name="T31" fmla="*/ 345 h 409"/>
                <a:gd name="T32" fmla="*/ 8 w 694"/>
                <a:gd name="T33" fmla="*/ 328 h 409"/>
                <a:gd name="T34" fmla="*/ 27 w 694"/>
                <a:gd name="T35" fmla="*/ 285 h 409"/>
                <a:gd name="T36" fmla="*/ 27 w 694"/>
                <a:gd name="T37" fmla="*/ 223 h 409"/>
                <a:gd name="T38" fmla="*/ 33 w 694"/>
                <a:gd name="T39" fmla="*/ 157 h 409"/>
                <a:gd name="T40" fmla="*/ 41 w 694"/>
                <a:gd name="T41" fmla="*/ 122 h 409"/>
                <a:gd name="T42" fmla="*/ 75 w 694"/>
                <a:gd name="T43" fmla="*/ 117 h 409"/>
                <a:gd name="T44" fmla="*/ 111 w 694"/>
                <a:gd name="T45" fmla="*/ 125 h 409"/>
                <a:gd name="T46" fmla="*/ 137 w 694"/>
                <a:gd name="T47" fmla="*/ 125 h 409"/>
                <a:gd name="T48" fmla="*/ 235 w 694"/>
                <a:gd name="T49" fmla="*/ 74 h 409"/>
                <a:gd name="T50" fmla="*/ 312 w 694"/>
                <a:gd name="T51" fmla="*/ 38 h 409"/>
                <a:gd name="T52" fmla="*/ 359 w 694"/>
                <a:gd name="T53" fmla="*/ 25 h 409"/>
                <a:gd name="T54" fmla="*/ 400 w 694"/>
                <a:gd name="T55" fmla="*/ 3 h 409"/>
                <a:gd name="T56" fmla="*/ 430 w 694"/>
                <a:gd name="T57" fmla="*/ 3 h 409"/>
                <a:gd name="T58" fmla="*/ 472 w 694"/>
                <a:gd name="T59" fmla="*/ 19 h 409"/>
                <a:gd name="T60" fmla="*/ 530 w 694"/>
                <a:gd name="T61" fmla="*/ 50 h 409"/>
                <a:gd name="T62" fmla="*/ 575 w 694"/>
                <a:gd name="T63" fmla="*/ 76 h 409"/>
                <a:gd name="T64" fmla="*/ 607 w 694"/>
                <a:gd name="T65" fmla="*/ 88 h 409"/>
                <a:gd name="T66" fmla="*/ 636 w 694"/>
                <a:gd name="T67" fmla="*/ 128 h 409"/>
                <a:gd name="T68" fmla="*/ 655 w 694"/>
                <a:gd name="T69" fmla="*/ 155 h 409"/>
                <a:gd name="T70" fmla="*/ 671 w 694"/>
                <a:gd name="T71" fmla="*/ 185 h 409"/>
                <a:gd name="T72" fmla="*/ 692 w 694"/>
                <a:gd name="T73" fmla="*/ 247 h 409"/>
                <a:gd name="T74" fmla="*/ 694 w 694"/>
                <a:gd name="T75" fmla="*/ 299 h 409"/>
                <a:gd name="T76" fmla="*/ 687 w 694"/>
                <a:gd name="T77" fmla="*/ 328 h 409"/>
                <a:gd name="T78" fmla="*/ 655 w 694"/>
                <a:gd name="T79" fmla="*/ 320 h 409"/>
                <a:gd name="T80" fmla="*/ 641 w 694"/>
                <a:gd name="T81" fmla="*/ 293 h 409"/>
                <a:gd name="T82" fmla="*/ 636 w 694"/>
                <a:gd name="T83" fmla="*/ 256 h 409"/>
                <a:gd name="T84" fmla="*/ 590 w 694"/>
                <a:gd name="T85" fmla="*/ 207 h 409"/>
                <a:gd name="T86" fmla="*/ 570 w 694"/>
                <a:gd name="T87" fmla="*/ 179 h 409"/>
                <a:gd name="T88" fmla="*/ 536 w 694"/>
                <a:gd name="T89" fmla="*/ 176 h 409"/>
                <a:gd name="T90" fmla="*/ 501 w 694"/>
                <a:gd name="T91" fmla="*/ 169 h 409"/>
                <a:gd name="T92" fmla="*/ 470 w 694"/>
                <a:gd name="T93" fmla="*/ 175 h 409"/>
                <a:gd name="T94" fmla="*/ 434 w 694"/>
                <a:gd name="T95" fmla="*/ 201 h 409"/>
                <a:gd name="T96" fmla="*/ 397 w 694"/>
                <a:gd name="T97" fmla="*/ 236 h 409"/>
                <a:gd name="T98" fmla="*/ 385 w 694"/>
                <a:gd name="T99" fmla="*/ 287 h 4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94" h="409">
                  <a:moveTo>
                    <a:pt x="385" y="287"/>
                  </a:moveTo>
                  <a:lnTo>
                    <a:pt x="395" y="307"/>
                  </a:lnTo>
                  <a:lnTo>
                    <a:pt x="409" y="317"/>
                  </a:lnTo>
                  <a:lnTo>
                    <a:pt x="435" y="326"/>
                  </a:lnTo>
                  <a:lnTo>
                    <a:pt x="457" y="339"/>
                  </a:lnTo>
                  <a:lnTo>
                    <a:pt x="480" y="336"/>
                  </a:lnTo>
                  <a:lnTo>
                    <a:pt x="516" y="331"/>
                  </a:lnTo>
                  <a:lnTo>
                    <a:pt x="543" y="338"/>
                  </a:lnTo>
                  <a:lnTo>
                    <a:pt x="563" y="351"/>
                  </a:lnTo>
                  <a:lnTo>
                    <a:pt x="570" y="365"/>
                  </a:lnTo>
                  <a:lnTo>
                    <a:pt x="553" y="374"/>
                  </a:lnTo>
                  <a:lnTo>
                    <a:pt x="530" y="383"/>
                  </a:lnTo>
                  <a:lnTo>
                    <a:pt x="493" y="396"/>
                  </a:lnTo>
                  <a:lnTo>
                    <a:pt x="464" y="409"/>
                  </a:lnTo>
                  <a:lnTo>
                    <a:pt x="428" y="406"/>
                  </a:lnTo>
                  <a:lnTo>
                    <a:pt x="398" y="405"/>
                  </a:lnTo>
                  <a:lnTo>
                    <a:pt x="375" y="403"/>
                  </a:lnTo>
                  <a:lnTo>
                    <a:pt x="303" y="395"/>
                  </a:lnTo>
                  <a:lnTo>
                    <a:pt x="276" y="383"/>
                  </a:lnTo>
                  <a:lnTo>
                    <a:pt x="246" y="374"/>
                  </a:lnTo>
                  <a:lnTo>
                    <a:pt x="231" y="368"/>
                  </a:lnTo>
                  <a:lnTo>
                    <a:pt x="211" y="364"/>
                  </a:lnTo>
                  <a:lnTo>
                    <a:pt x="190" y="356"/>
                  </a:lnTo>
                  <a:lnTo>
                    <a:pt x="174" y="352"/>
                  </a:lnTo>
                  <a:lnTo>
                    <a:pt x="157" y="346"/>
                  </a:lnTo>
                  <a:lnTo>
                    <a:pt x="141" y="345"/>
                  </a:lnTo>
                  <a:lnTo>
                    <a:pt x="120" y="342"/>
                  </a:lnTo>
                  <a:lnTo>
                    <a:pt x="91" y="344"/>
                  </a:lnTo>
                  <a:lnTo>
                    <a:pt x="70" y="348"/>
                  </a:lnTo>
                  <a:lnTo>
                    <a:pt x="51" y="351"/>
                  </a:lnTo>
                  <a:lnTo>
                    <a:pt x="32" y="349"/>
                  </a:lnTo>
                  <a:lnTo>
                    <a:pt x="11" y="345"/>
                  </a:lnTo>
                  <a:lnTo>
                    <a:pt x="0" y="343"/>
                  </a:lnTo>
                  <a:lnTo>
                    <a:pt x="8" y="328"/>
                  </a:lnTo>
                  <a:lnTo>
                    <a:pt x="16" y="313"/>
                  </a:lnTo>
                  <a:lnTo>
                    <a:pt x="27" y="285"/>
                  </a:lnTo>
                  <a:lnTo>
                    <a:pt x="26" y="244"/>
                  </a:lnTo>
                  <a:lnTo>
                    <a:pt x="27" y="223"/>
                  </a:lnTo>
                  <a:lnTo>
                    <a:pt x="31" y="181"/>
                  </a:lnTo>
                  <a:lnTo>
                    <a:pt x="33" y="157"/>
                  </a:lnTo>
                  <a:lnTo>
                    <a:pt x="35" y="134"/>
                  </a:lnTo>
                  <a:lnTo>
                    <a:pt x="41" y="122"/>
                  </a:lnTo>
                  <a:lnTo>
                    <a:pt x="31" y="109"/>
                  </a:lnTo>
                  <a:lnTo>
                    <a:pt x="75" y="117"/>
                  </a:lnTo>
                  <a:lnTo>
                    <a:pt x="91" y="118"/>
                  </a:lnTo>
                  <a:lnTo>
                    <a:pt x="111" y="125"/>
                  </a:lnTo>
                  <a:lnTo>
                    <a:pt x="125" y="126"/>
                  </a:lnTo>
                  <a:lnTo>
                    <a:pt x="137" y="125"/>
                  </a:lnTo>
                  <a:lnTo>
                    <a:pt x="161" y="113"/>
                  </a:lnTo>
                  <a:lnTo>
                    <a:pt x="235" y="74"/>
                  </a:lnTo>
                  <a:lnTo>
                    <a:pt x="275" y="54"/>
                  </a:lnTo>
                  <a:lnTo>
                    <a:pt x="312" y="38"/>
                  </a:lnTo>
                  <a:lnTo>
                    <a:pt x="334" y="33"/>
                  </a:lnTo>
                  <a:lnTo>
                    <a:pt x="359" y="25"/>
                  </a:lnTo>
                  <a:lnTo>
                    <a:pt x="379" y="15"/>
                  </a:lnTo>
                  <a:lnTo>
                    <a:pt x="400" y="3"/>
                  </a:lnTo>
                  <a:lnTo>
                    <a:pt x="416" y="0"/>
                  </a:lnTo>
                  <a:lnTo>
                    <a:pt x="430" y="3"/>
                  </a:lnTo>
                  <a:lnTo>
                    <a:pt x="452" y="14"/>
                  </a:lnTo>
                  <a:lnTo>
                    <a:pt x="472" y="19"/>
                  </a:lnTo>
                  <a:lnTo>
                    <a:pt x="490" y="25"/>
                  </a:lnTo>
                  <a:lnTo>
                    <a:pt x="530" y="50"/>
                  </a:lnTo>
                  <a:lnTo>
                    <a:pt x="551" y="59"/>
                  </a:lnTo>
                  <a:lnTo>
                    <a:pt x="575" y="76"/>
                  </a:lnTo>
                  <a:lnTo>
                    <a:pt x="595" y="83"/>
                  </a:lnTo>
                  <a:lnTo>
                    <a:pt x="607" y="88"/>
                  </a:lnTo>
                  <a:lnTo>
                    <a:pt x="622" y="109"/>
                  </a:lnTo>
                  <a:lnTo>
                    <a:pt x="636" y="128"/>
                  </a:lnTo>
                  <a:lnTo>
                    <a:pt x="649" y="144"/>
                  </a:lnTo>
                  <a:lnTo>
                    <a:pt x="655" y="155"/>
                  </a:lnTo>
                  <a:lnTo>
                    <a:pt x="664" y="170"/>
                  </a:lnTo>
                  <a:lnTo>
                    <a:pt x="671" y="185"/>
                  </a:lnTo>
                  <a:lnTo>
                    <a:pt x="689" y="220"/>
                  </a:lnTo>
                  <a:lnTo>
                    <a:pt x="692" y="247"/>
                  </a:lnTo>
                  <a:lnTo>
                    <a:pt x="692" y="276"/>
                  </a:lnTo>
                  <a:lnTo>
                    <a:pt x="694" y="299"/>
                  </a:lnTo>
                  <a:lnTo>
                    <a:pt x="692" y="317"/>
                  </a:lnTo>
                  <a:lnTo>
                    <a:pt x="687" y="328"/>
                  </a:lnTo>
                  <a:lnTo>
                    <a:pt x="675" y="331"/>
                  </a:lnTo>
                  <a:lnTo>
                    <a:pt x="655" y="320"/>
                  </a:lnTo>
                  <a:lnTo>
                    <a:pt x="645" y="306"/>
                  </a:lnTo>
                  <a:lnTo>
                    <a:pt x="641" y="293"/>
                  </a:lnTo>
                  <a:lnTo>
                    <a:pt x="636" y="275"/>
                  </a:lnTo>
                  <a:lnTo>
                    <a:pt x="636" y="256"/>
                  </a:lnTo>
                  <a:lnTo>
                    <a:pt x="612" y="231"/>
                  </a:lnTo>
                  <a:lnTo>
                    <a:pt x="590" y="207"/>
                  </a:lnTo>
                  <a:lnTo>
                    <a:pt x="580" y="190"/>
                  </a:lnTo>
                  <a:lnTo>
                    <a:pt x="570" y="179"/>
                  </a:lnTo>
                  <a:lnTo>
                    <a:pt x="553" y="180"/>
                  </a:lnTo>
                  <a:lnTo>
                    <a:pt x="536" y="176"/>
                  </a:lnTo>
                  <a:lnTo>
                    <a:pt x="515" y="175"/>
                  </a:lnTo>
                  <a:lnTo>
                    <a:pt x="501" y="169"/>
                  </a:lnTo>
                  <a:lnTo>
                    <a:pt x="482" y="171"/>
                  </a:lnTo>
                  <a:lnTo>
                    <a:pt x="470" y="175"/>
                  </a:lnTo>
                  <a:lnTo>
                    <a:pt x="453" y="188"/>
                  </a:lnTo>
                  <a:lnTo>
                    <a:pt x="434" y="201"/>
                  </a:lnTo>
                  <a:lnTo>
                    <a:pt x="412" y="215"/>
                  </a:lnTo>
                  <a:lnTo>
                    <a:pt x="397" y="236"/>
                  </a:lnTo>
                  <a:lnTo>
                    <a:pt x="381" y="252"/>
                  </a:lnTo>
                  <a:lnTo>
                    <a:pt x="385" y="287"/>
                  </a:lnTo>
                  <a:close/>
                </a:path>
              </a:pathLst>
            </a:custGeom>
            <a:solidFill>
              <a:srgbClr val="FFBFBF"/>
            </a:solidFill>
            <a:ln w="9525">
              <a:solidFill>
                <a:srgbClr val="000000"/>
              </a:solidFill>
              <a:prstDash val="solid"/>
              <a:round/>
              <a:headEnd/>
              <a:tailEnd/>
            </a:ln>
          </p:spPr>
          <p:txBody>
            <a:bodyPr/>
            <a:lstStyle/>
            <a:p>
              <a:endParaRPr lang="vi-VN"/>
            </a:p>
          </p:txBody>
        </p:sp>
        <p:sp>
          <p:nvSpPr>
            <p:cNvPr id="22" name="Freeform 21"/>
            <p:cNvSpPr>
              <a:spLocks/>
            </p:cNvSpPr>
            <p:nvPr/>
          </p:nvSpPr>
          <p:spPr bwMode="auto">
            <a:xfrm rot="2180584" flipH="1">
              <a:off x="1590" y="1083"/>
              <a:ext cx="111" cy="53"/>
            </a:xfrm>
            <a:custGeom>
              <a:avLst/>
              <a:gdLst>
                <a:gd name="T0" fmla="*/ 0 w 138"/>
                <a:gd name="T1" fmla="*/ 0 h 66"/>
                <a:gd name="T2" fmla="*/ 53 w 138"/>
                <a:gd name="T3" fmla="*/ 22 h 66"/>
                <a:gd name="T4" fmla="*/ 111 w 138"/>
                <a:gd name="T5" fmla="*/ 53 h 66"/>
                <a:gd name="T6" fmla="*/ 0 60000 65536"/>
                <a:gd name="T7" fmla="*/ 0 60000 65536"/>
                <a:gd name="T8" fmla="*/ 0 60000 65536"/>
              </a:gdLst>
              <a:ahLst/>
              <a:cxnLst>
                <a:cxn ang="T6">
                  <a:pos x="T0" y="T1"/>
                </a:cxn>
                <a:cxn ang="T7">
                  <a:pos x="T2" y="T3"/>
                </a:cxn>
                <a:cxn ang="T8">
                  <a:pos x="T4" y="T5"/>
                </a:cxn>
              </a:cxnLst>
              <a:rect l="0" t="0" r="r" b="b"/>
              <a:pathLst>
                <a:path w="138" h="66">
                  <a:moveTo>
                    <a:pt x="0" y="0"/>
                  </a:moveTo>
                  <a:lnTo>
                    <a:pt x="66" y="27"/>
                  </a:lnTo>
                  <a:lnTo>
                    <a:pt x="138" y="6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3" name="Freeform 22"/>
            <p:cNvSpPr>
              <a:spLocks/>
            </p:cNvSpPr>
            <p:nvPr/>
          </p:nvSpPr>
          <p:spPr bwMode="auto">
            <a:xfrm rot="3423405" flipH="1">
              <a:off x="1629" y="1374"/>
              <a:ext cx="16" cy="54"/>
            </a:xfrm>
            <a:custGeom>
              <a:avLst/>
              <a:gdLst>
                <a:gd name="T0" fmla="*/ 5 w 70"/>
                <a:gd name="T1" fmla="*/ 0 h 169"/>
                <a:gd name="T2" fmla="*/ 12 w 70"/>
                <a:gd name="T3" fmla="*/ 17 h 169"/>
                <a:gd name="T4" fmla="*/ 16 w 70"/>
                <a:gd name="T5" fmla="*/ 27 h 169"/>
                <a:gd name="T6" fmla="*/ 16 w 70"/>
                <a:gd name="T7" fmla="*/ 36 h 169"/>
                <a:gd name="T8" fmla="*/ 13 w 70"/>
                <a:gd name="T9" fmla="*/ 45 h 169"/>
                <a:gd name="T10" fmla="*/ 6 w 70"/>
                <a:gd name="T11" fmla="*/ 50 h 169"/>
                <a:gd name="T12" fmla="*/ 0 w 70"/>
                <a:gd name="T13" fmla="*/ 54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 h="169">
                  <a:moveTo>
                    <a:pt x="23" y="0"/>
                  </a:moveTo>
                  <a:lnTo>
                    <a:pt x="53" y="52"/>
                  </a:lnTo>
                  <a:lnTo>
                    <a:pt x="69" y="83"/>
                  </a:lnTo>
                  <a:lnTo>
                    <a:pt x="70" y="113"/>
                  </a:lnTo>
                  <a:lnTo>
                    <a:pt x="58" y="140"/>
                  </a:lnTo>
                  <a:lnTo>
                    <a:pt x="27" y="158"/>
                  </a:lnTo>
                  <a:lnTo>
                    <a:pt x="0" y="169"/>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4" name="Freeform 23"/>
            <p:cNvSpPr>
              <a:spLocks/>
            </p:cNvSpPr>
            <p:nvPr/>
          </p:nvSpPr>
          <p:spPr bwMode="auto">
            <a:xfrm rot="3012925" flipH="1">
              <a:off x="1676" y="1190"/>
              <a:ext cx="13" cy="33"/>
            </a:xfrm>
            <a:custGeom>
              <a:avLst/>
              <a:gdLst>
                <a:gd name="T0" fmla="*/ 0 w 50"/>
                <a:gd name="T1" fmla="*/ 0 h 93"/>
                <a:gd name="T2" fmla="*/ 0 w 50"/>
                <a:gd name="T3" fmla="*/ 11 h 93"/>
                <a:gd name="T4" fmla="*/ 2 w 50"/>
                <a:gd name="T5" fmla="*/ 20 h 93"/>
                <a:gd name="T6" fmla="*/ 7 w 50"/>
                <a:gd name="T7" fmla="*/ 29 h 93"/>
                <a:gd name="T8" fmla="*/ 13 w 50"/>
                <a:gd name="T9" fmla="*/ 33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93">
                  <a:moveTo>
                    <a:pt x="0" y="0"/>
                  </a:moveTo>
                  <a:lnTo>
                    <a:pt x="0" y="32"/>
                  </a:lnTo>
                  <a:lnTo>
                    <a:pt x="6" y="57"/>
                  </a:lnTo>
                  <a:lnTo>
                    <a:pt x="25" y="82"/>
                  </a:lnTo>
                  <a:lnTo>
                    <a:pt x="50" y="93"/>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5" name="Freeform 24"/>
            <p:cNvSpPr>
              <a:spLocks/>
            </p:cNvSpPr>
            <p:nvPr/>
          </p:nvSpPr>
          <p:spPr bwMode="auto">
            <a:xfrm rot="3892858" flipH="1">
              <a:off x="1736" y="1271"/>
              <a:ext cx="10" cy="25"/>
            </a:xfrm>
            <a:custGeom>
              <a:avLst/>
              <a:gdLst>
                <a:gd name="T0" fmla="*/ 0 w 19"/>
                <a:gd name="T1" fmla="*/ 0 h 43"/>
                <a:gd name="T2" fmla="*/ 0 w 19"/>
                <a:gd name="T3" fmla="*/ 8 h 43"/>
                <a:gd name="T4" fmla="*/ 2 w 19"/>
                <a:gd name="T5" fmla="*/ 16 h 43"/>
                <a:gd name="T6" fmla="*/ 10 w 19"/>
                <a:gd name="T7" fmla="*/ 25 h 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43">
                  <a:moveTo>
                    <a:pt x="0" y="0"/>
                  </a:moveTo>
                  <a:lnTo>
                    <a:pt x="0" y="14"/>
                  </a:lnTo>
                  <a:lnTo>
                    <a:pt x="4" y="28"/>
                  </a:lnTo>
                  <a:lnTo>
                    <a:pt x="19" y="43"/>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nvGrpSpPr>
            <p:cNvPr id="26" name="Group 25"/>
            <p:cNvGrpSpPr>
              <a:grpSpLocks/>
            </p:cNvGrpSpPr>
            <p:nvPr/>
          </p:nvGrpSpPr>
          <p:grpSpPr bwMode="auto">
            <a:xfrm rot="11405476" flipH="1">
              <a:off x="957" y="1115"/>
              <a:ext cx="261" cy="307"/>
              <a:chOff x="2457" y="2549"/>
              <a:chExt cx="557" cy="547"/>
            </a:xfrm>
          </p:grpSpPr>
          <p:sp>
            <p:nvSpPr>
              <p:cNvPr id="29" name="Freeform 26"/>
              <p:cNvSpPr>
                <a:spLocks/>
              </p:cNvSpPr>
              <p:nvPr/>
            </p:nvSpPr>
            <p:spPr bwMode="auto">
              <a:xfrm>
                <a:off x="2457" y="2549"/>
                <a:ext cx="557" cy="547"/>
              </a:xfrm>
              <a:custGeom>
                <a:avLst/>
                <a:gdLst>
                  <a:gd name="T0" fmla="*/ 557 w 1112"/>
                  <a:gd name="T1" fmla="*/ 70 h 1094"/>
                  <a:gd name="T2" fmla="*/ 529 w 1112"/>
                  <a:gd name="T3" fmla="*/ 136 h 1094"/>
                  <a:gd name="T4" fmla="*/ 509 w 1112"/>
                  <a:gd name="T5" fmla="*/ 187 h 1094"/>
                  <a:gd name="T6" fmla="*/ 486 w 1112"/>
                  <a:gd name="T7" fmla="*/ 238 h 1094"/>
                  <a:gd name="T8" fmla="*/ 472 w 1112"/>
                  <a:gd name="T9" fmla="*/ 294 h 1094"/>
                  <a:gd name="T10" fmla="*/ 463 w 1112"/>
                  <a:gd name="T11" fmla="*/ 351 h 1094"/>
                  <a:gd name="T12" fmla="*/ 453 w 1112"/>
                  <a:gd name="T13" fmla="*/ 407 h 1094"/>
                  <a:gd name="T14" fmla="*/ 453 w 1112"/>
                  <a:gd name="T15" fmla="*/ 458 h 1094"/>
                  <a:gd name="T16" fmla="*/ 453 w 1112"/>
                  <a:gd name="T17" fmla="*/ 501 h 1094"/>
                  <a:gd name="T18" fmla="*/ 453 w 1112"/>
                  <a:gd name="T19" fmla="*/ 519 h 1094"/>
                  <a:gd name="T20" fmla="*/ 121 w 1112"/>
                  <a:gd name="T21" fmla="*/ 547 h 1094"/>
                  <a:gd name="T22" fmla="*/ 65 w 1112"/>
                  <a:gd name="T23" fmla="*/ 224 h 1094"/>
                  <a:gd name="T24" fmla="*/ 14 w 1112"/>
                  <a:gd name="T25" fmla="*/ 33 h 1094"/>
                  <a:gd name="T26" fmla="*/ 0 w 1112"/>
                  <a:gd name="T27" fmla="*/ 0 h 1094"/>
                  <a:gd name="T28" fmla="*/ 210 w 1112"/>
                  <a:gd name="T29" fmla="*/ 38 h 1094"/>
                  <a:gd name="T30" fmla="*/ 383 w 1112"/>
                  <a:gd name="T31" fmla="*/ 52 h 1094"/>
                  <a:gd name="T32" fmla="*/ 495 w 1112"/>
                  <a:gd name="T33" fmla="*/ 52 h 1094"/>
                  <a:gd name="T34" fmla="*/ 557 w 1112"/>
                  <a:gd name="T35" fmla="*/ 70 h 10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112" h="1094">
                    <a:moveTo>
                      <a:pt x="1112" y="140"/>
                    </a:moveTo>
                    <a:lnTo>
                      <a:pt x="1056" y="271"/>
                    </a:lnTo>
                    <a:lnTo>
                      <a:pt x="1017" y="373"/>
                    </a:lnTo>
                    <a:lnTo>
                      <a:pt x="971" y="476"/>
                    </a:lnTo>
                    <a:lnTo>
                      <a:pt x="943" y="588"/>
                    </a:lnTo>
                    <a:lnTo>
                      <a:pt x="924" y="702"/>
                    </a:lnTo>
                    <a:lnTo>
                      <a:pt x="905" y="814"/>
                    </a:lnTo>
                    <a:lnTo>
                      <a:pt x="905" y="916"/>
                    </a:lnTo>
                    <a:lnTo>
                      <a:pt x="905" y="1001"/>
                    </a:lnTo>
                    <a:lnTo>
                      <a:pt x="905" y="1038"/>
                    </a:lnTo>
                    <a:lnTo>
                      <a:pt x="242" y="1094"/>
                    </a:lnTo>
                    <a:lnTo>
                      <a:pt x="130" y="448"/>
                    </a:lnTo>
                    <a:lnTo>
                      <a:pt x="28" y="65"/>
                    </a:lnTo>
                    <a:lnTo>
                      <a:pt x="0" y="0"/>
                    </a:lnTo>
                    <a:lnTo>
                      <a:pt x="420" y="75"/>
                    </a:lnTo>
                    <a:lnTo>
                      <a:pt x="765" y="103"/>
                    </a:lnTo>
                    <a:lnTo>
                      <a:pt x="989" y="103"/>
                    </a:lnTo>
                    <a:lnTo>
                      <a:pt x="1112" y="140"/>
                    </a:lnTo>
                    <a:close/>
                  </a:path>
                </a:pathLst>
              </a:custGeom>
              <a:solidFill>
                <a:srgbClr val="5F7FFF"/>
              </a:solidFill>
              <a:ln w="9525">
                <a:solidFill>
                  <a:srgbClr val="000000"/>
                </a:solidFill>
                <a:prstDash val="solid"/>
                <a:round/>
                <a:headEnd/>
                <a:tailEnd/>
              </a:ln>
            </p:spPr>
            <p:txBody>
              <a:bodyPr/>
              <a:lstStyle/>
              <a:p>
                <a:endParaRPr lang="vi-VN"/>
              </a:p>
            </p:txBody>
          </p:sp>
          <p:sp>
            <p:nvSpPr>
              <p:cNvPr id="30" name="Oval 27"/>
              <p:cNvSpPr>
                <a:spLocks noChangeArrowheads="1"/>
              </p:cNvSpPr>
              <p:nvPr/>
            </p:nvSpPr>
            <p:spPr bwMode="auto">
              <a:xfrm>
                <a:off x="2793" y="2961"/>
                <a:ext cx="61" cy="70"/>
              </a:xfrm>
              <a:prstGeom prst="ellipse">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grpSp>
        <p:sp>
          <p:nvSpPr>
            <p:cNvPr id="27" name="Freeform 28"/>
            <p:cNvSpPr>
              <a:spLocks/>
            </p:cNvSpPr>
            <p:nvPr/>
          </p:nvSpPr>
          <p:spPr bwMode="auto">
            <a:xfrm rot="8068401" flipH="1">
              <a:off x="1546" y="1379"/>
              <a:ext cx="15" cy="10"/>
            </a:xfrm>
            <a:custGeom>
              <a:avLst/>
              <a:gdLst>
                <a:gd name="T0" fmla="*/ 15 w 55"/>
                <a:gd name="T1" fmla="*/ 10 h 33"/>
                <a:gd name="T2" fmla="*/ 7 w 55"/>
                <a:gd name="T3" fmla="*/ 7 h 33"/>
                <a:gd name="T4" fmla="*/ 2 w 55"/>
                <a:gd name="T5" fmla="*/ 2 h 33"/>
                <a:gd name="T6" fmla="*/ 0 w 55"/>
                <a:gd name="T7" fmla="*/ 0 h 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33">
                  <a:moveTo>
                    <a:pt x="55" y="33"/>
                  </a:moveTo>
                  <a:lnTo>
                    <a:pt x="26" y="22"/>
                  </a:lnTo>
                  <a:lnTo>
                    <a:pt x="7" y="8"/>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8" name="Freeform 29"/>
            <p:cNvSpPr>
              <a:spLocks/>
            </p:cNvSpPr>
            <p:nvPr/>
          </p:nvSpPr>
          <p:spPr bwMode="auto">
            <a:xfrm rot="2668401" flipH="1">
              <a:off x="1554" y="1050"/>
              <a:ext cx="51" cy="32"/>
            </a:xfrm>
            <a:custGeom>
              <a:avLst/>
              <a:gdLst>
                <a:gd name="T0" fmla="*/ 0 w 53"/>
                <a:gd name="T1" fmla="*/ 0 h 34"/>
                <a:gd name="T2" fmla="*/ 16 w 53"/>
                <a:gd name="T3" fmla="*/ 8 h 34"/>
                <a:gd name="T4" fmla="*/ 51 w 53"/>
                <a:gd name="T5" fmla="*/ 32 h 34"/>
                <a:gd name="T6" fmla="*/ 0 60000 65536"/>
                <a:gd name="T7" fmla="*/ 0 60000 65536"/>
                <a:gd name="T8" fmla="*/ 0 60000 65536"/>
              </a:gdLst>
              <a:ahLst/>
              <a:cxnLst>
                <a:cxn ang="T6">
                  <a:pos x="T0" y="T1"/>
                </a:cxn>
                <a:cxn ang="T7">
                  <a:pos x="T2" y="T3"/>
                </a:cxn>
                <a:cxn ang="T8">
                  <a:pos x="T4" y="T5"/>
                </a:cxn>
              </a:cxnLst>
              <a:rect l="0" t="0" r="r" b="b"/>
              <a:pathLst>
                <a:path w="53" h="34">
                  <a:moveTo>
                    <a:pt x="0" y="0"/>
                  </a:moveTo>
                  <a:lnTo>
                    <a:pt x="17" y="8"/>
                  </a:lnTo>
                  <a:lnTo>
                    <a:pt x="53" y="34"/>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grpSp>
        <p:nvGrpSpPr>
          <p:cNvPr id="31" name="Group 10"/>
          <p:cNvGrpSpPr>
            <a:grpSpLocks/>
          </p:cNvGrpSpPr>
          <p:nvPr/>
        </p:nvGrpSpPr>
        <p:grpSpPr bwMode="auto">
          <a:xfrm rot="-1413613">
            <a:off x="6555426" y="4519166"/>
            <a:ext cx="2667000" cy="139700"/>
            <a:chOff x="1296" y="2544"/>
            <a:chExt cx="3340" cy="192"/>
          </a:xfrm>
        </p:grpSpPr>
        <p:sp>
          <p:nvSpPr>
            <p:cNvPr id="32" name="AutoShape 11"/>
            <p:cNvSpPr>
              <a:spLocks noChangeArrowheads="1"/>
            </p:cNvSpPr>
            <p:nvPr/>
          </p:nvSpPr>
          <p:spPr bwMode="auto">
            <a:xfrm>
              <a:off x="1296" y="2544"/>
              <a:ext cx="1728" cy="192"/>
            </a:xfrm>
            <a:prstGeom prst="triangle">
              <a:avLst>
                <a:gd name="adj" fmla="val 93347"/>
              </a:avLst>
            </a:prstGeom>
            <a:solidFill>
              <a:srgbClr val="FF3300"/>
            </a:solidFill>
            <a:ln w="9525">
              <a:miter lim="800000"/>
              <a:headEnd/>
              <a:tailEnd/>
            </a:ln>
            <a:effectLst/>
            <a:scene3d>
              <a:camera prst="legacyObliqueBottomLeft"/>
              <a:lightRig rig="legacyFlat3" dir="t"/>
            </a:scene3d>
            <a:sp3d extrusionH="36500" prstMaterial="legacyMatte">
              <a:bevelT w="13500" h="13500" prst="angle"/>
              <a:bevelB w="13500" h="13500" prst="angle"/>
              <a:extrusionClr>
                <a:srgbClr val="FF3300"/>
              </a:extrusionClr>
              <a:contourClr>
                <a:srgbClr val="FF33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sp>
          <p:nvSpPr>
            <p:cNvPr id="33" name="AutoShape 12"/>
            <p:cNvSpPr>
              <a:spLocks noChangeArrowheads="1"/>
            </p:cNvSpPr>
            <p:nvPr/>
          </p:nvSpPr>
          <p:spPr bwMode="auto">
            <a:xfrm flipV="1">
              <a:off x="2908" y="2544"/>
              <a:ext cx="1728" cy="192"/>
            </a:xfrm>
            <a:prstGeom prst="triangle">
              <a:avLst>
                <a:gd name="adj" fmla="val 6597"/>
              </a:avLst>
            </a:prstGeom>
            <a:solidFill>
              <a:srgbClr val="3333FF"/>
            </a:solidFill>
            <a:ln w="9525">
              <a:miter lim="800000"/>
              <a:headEnd/>
              <a:tailEnd/>
            </a:ln>
            <a:effectLst/>
            <a:scene3d>
              <a:camera prst="legacyObliqueBottomLeft"/>
              <a:lightRig rig="legacyFlat3" dir="t"/>
            </a:scene3d>
            <a:sp3d extrusionH="36500" prstMaterial="legacyMatte">
              <a:bevelT w="13500" h="13500" prst="angle"/>
              <a:bevelB w="13500" h="13500" prst="angle"/>
              <a:extrusionClr>
                <a:srgbClr val="3333FF"/>
              </a:extrusionClr>
              <a:contourClr>
                <a:srgbClr val="3333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grpSp>
      <p:sp>
        <p:nvSpPr>
          <p:cNvPr id="34" name="AutoShape 13"/>
          <p:cNvSpPr>
            <a:spLocks noChangeArrowheads="1"/>
          </p:cNvSpPr>
          <p:nvPr/>
        </p:nvSpPr>
        <p:spPr bwMode="auto">
          <a:xfrm flipV="1">
            <a:off x="7874638" y="4687441"/>
            <a:ext cx="69850" cy="1306513"/>
          </a:xfrm>
          <a:custGeom>
            <a:avLst/>
            <a:gdLst>
              <a:gd name="T0" fmla="*/ 61119 w 21600"/>
              <a:gd name="T1" fmla="*/ 653257 h 21600"/>
              <a:gd name="T2" fmla="*/ 34925 w 21600"/>
              <a:gd name="T3" fmla="*/ 1306513 h 21600"/>
              <a:gd name="T4" fmla="*/ 8731 w 21600"/>
              <a:gd name="T5" fmla="*/ 653257 h 21600"/>
              <a:gd name="T6" fmla="*/ 34925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5" name="Oval 14"/>
          <p:cNvSpPr>
            <a:spLocks noChangeArrowheads="1"/>
          </p:cNvSpPr>
          <p:nvPr/>
        </p:nvSpPr>
        <p:spPr bwMode="auto">
          <a:xfrm>
            <a:off x="7369813" y="5774879"/>
            <a:ext cx="1052513" cy="344487"/>
          </a:xfrm>
          <a:prstGeom prst="ellipse">
            <a:avLst/>
          </a:prstGeom>
          <a:solidFill>
            <a:schemeClr val="bg2"/>
          </a:solidFill>
          <a:ln w="9525">
            <a:round/>
            <a:headEnd/>
            <a:tailEnd/>
          </a:ln>
          <a:effectLst/>
          <a:scene3d>
            <a:camera prst="legacyPerspectiveFront">
              <a:rot lat="19799998" lon="0" rev="0"/>
            </a:camera>
            <a:lightRig rig="legacyFlat2" dir="t"/>
          </a:scene3d>
          <a:sp3d extrusionH="36500" prstMaterial="legacyMatte">
            <a:bevelT w="13500" h="13500" prst="angle"/>
            <a:bevelB w="13500" h="13500" prst="angle"/>
            <a:extrusionClr>
              <a:schemeClr val="bg2"/>
            </a:extrusionClr>
            <a:contourClr>
              <a:schemeClr val="bg2"/>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sp>
        <p:nvSpPr>
          <p:cNvPr id="36" name="Line 15"/>
          <p:cNvSpPr>
            <a:spLocks noChangeShapeType="1"/>
          </p:cNvSpPr>
          <p:nvPr/>
        </p:nvSpPr>
        <p:spPr bwMode="auto">
          <a:xfrm>
            <a:off x="7904801" y="4609654"/>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37" name="Group 16"/>
          <p:cNvGrpSpPr>
            <a:grpSpLocks/>
          </p:cNvGrpSpPr>
          <p:nvPr/>
        </p:nvGrpSpPr>
        <p:grpSpPr bwMode="auto">
          <a:xfrm flipH="1" flipV="1">
            <a:off x="8613454" y="5307016"/>
            <a:ext cx="1371600" cy="152400"/>
            <a:chOff x="3360" y="3744"/>
            <a:chExt cx="864" cy="96"/>
          </a:xfrm>
        </p:grpSpPr>
        <p:sp>
          <p:nvSpPr>
            <p:cNvPr id="38" name="Rectangle 17"/>
            <p:cNvSpPr>
              <a:spLocks noChangeArrowheads="1"/>
            </p:cNvSpPr>
            <p:nvPr/>
          </p:nvSpPr>
          <p:spPr bwMode="auto">
            <a:xfrm>
              <a:off x="3360" y="3744"/>
              <a:ext cx="432" cy="96"/>
            </a:xfrm>
            <a:prstGeom prst="rect">
              <a:avLst/>
            </a:prstGeom>
            <a:solidFill>
              <a:srgbClr val="FF3300"/>
            </a:solidFill>
            <a:ln w="9525">
              <a:miter lim="800000"/>
              <a:headEnd/>
              <a:tailEnd/>
            </a:ln>
            <a:effectLst/>
            <a:scene3d>
              <a:camera prst="legacyObliqueTopRight"/>
              <a:lightRig rig="legacyFlat3" dir="b"/>
            </a:scene3d>
            <a:sp3d extrusionH="100000" prstMaterial="legacyMatte">
              <a:bevelT w="13500" h="13500" prst="angle"/>
              <a:bevelB w="13500" h="13500" prst="angle"/>
              <a:extrusionClr>
                <a:srgbClr val="FF3300"/>
              </a:extrusionClr>
              <a:contourClr>
                <a:srgbClr val="FF33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sp>
          <p:nvSpPr>
            <p:cNvPr id="39" name="Rectangle 18"/>
            <p:cNvSpPr>
              <a:spLocks noChangeArrowheads="1"/>
            </p:cNvSpPr>
            <p:nvPr/>
          </p:nvSpPr>
          <p:spPr bwMode="auto">
            <a:xfrm>
              <a:off x="3792" y="3744"/>
              <a:ext cx="432" cy="96"/>
            </a:xfrm>
            <a:prstGeom prst="rect">
              <a:avLst/>
            </a:prstGeom>
            <a:solidFill>
              <a:srgbClr val="3333FF"/>
            </a:solidFill>
            <a:ln w="9525">
              <a:miter lim="800000"/>
              <a:headEnd/>
              <a:tailEnd/>
            </a:ln>
            <a:effectLst/>
            <a:scene3d>
              <a:camera prst="legacyObliqueTopRight"/>
              <a:lightRig rig="legacyFlat3" dir="b"/>
            </a:scene3d>
            <a:sp3d extrusionH="100000" prstMaterial="legacyMatte">
              <a:bevelT w="13500" h="13500" prst="angle"/>
              <a:bevelB w="13500" h="13500" prst="angle"/>
              <a:extrusionClr>
                <a:srgbClr val="3333FF"/>
              </a:extrusionClr>
              <a:contourClr>
                <a:srgbClr val="3333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grpSp>
      <p:grpSp>
        <p:nvGrpSpPr>
          <p:cNvPr id="40" name="Group 19"/>
          <p:cNvGrpSpPr>
            <a:grpSpLocks/>
          </p:cNvGrpSpPr>
          <p:nvPr/>
        </p:nvGrpSpPr>
        <p:grpSpPr bwMode="auto">
          <a:xfrm rot="10666633">
            <a:off x="9619929" y="5138741"/>
            <a:ext cx="1195388" cy="584200"/>
            <a:chOff x="957" y="1034"/>
            <a:chExt cx="837" cy="409"/>
          </a:xfrm>
        </p:grpSpPr>
        <p:sp>
          <p:nvSpPr>
            <p:cNvPr id="41" name="Freeform 20"/>
            <p:cNvSpPr>
              <a:spLocks/>
            </p:cNvSpPr>
            <p:nvPr/>
          </p:nvSpPr>
          <p:spPr bwMode="auto">
            <a:xfrm>
              <a:off x="1100" y="1034"/>
              <a:ext cx="694" cy="409"/>
            </a:xfrm>
            <a:custGeom>
              <a:avLst/>
              <a:gdLst>
                <a:gd name="T0" fmla="*/ 395 w 694"/>
                <a:gd name="T1" fmla="*/ 307 h 409"/>
                <a:gd name="T2" fmla="*/ 435 w 694"/>
                <a:gd name="T3" fmla="*/ 326 h 409"/>
                <a:gd name="T4" fmla="*/ 480 w 694"/>
                <a:gd name="T5" fmla="*/ 336 h 409"/>
                <a:gd name="T6" fmla="*/ 543 w 694"/>
                <a:gd name="T7" fmla="*/ 338 h 409"/>
                <a:gd name="T8" fmla="*/ 570 w 694"/>
                <a:gd name="T9" fmla="*/ 365 h 409"/>
                <a:gd name="T10" fmla="*/ 530 w 694"/>
                <a:gd name="T11" fmla="*/ 383 h 409"/>
                <a:gd name="T12" fmla="*/ 464 w 694"/>
                <a:gd name="T13" fmla="*/ 409 h 409"/>
                <a:gd name="T14" fmla="*/ 398 w 694"/>
                <a:gd name="T15" fmla="*/ 405 h 409"/>
                <a:gd name="T16" fmla="*/ 303 w 694"/>
                <a:gd name="T17" fmla="*/ 395 h 409"/>
                <a:gd name="T18" fmla="*/ 246 w 694"/>
                <a:gd name="T19" fmla="*/ 374 h 409"/>
                <a:gd name="T20" fmla="*/ 211 w 694"/>
                <a:gd name="T21" fmla="*/ 364 h 409"/>
                <a:gd name="T22" fmla="*/ 174 w 694"/>
                <a:gd name="T23" fmla="*/ 352 h 409"/>
                <a:gd name="T24" fmla="*/ 141 w 694"/>
                <a:gd name="T25" fmla="*/ 345 h 409"/>
                <a:gd name="T26" fmla="*/ 91 w 694"/>
                <a:gd name="T27" fmla="*/ 344 h 409"/>
                <a:gd name="T28" fmla="*/ 51 w 694"/>
                <a:gd name="T29" fmla="*/ 351 h 409"/>
                <a:gd name="T30" fmla="*/ 11 w 694"/>
                <a:gd name="T31" fmla="*/ 345 h 409"/>
                <a:gd name="T32" fmla="*/ 8 w 694"/>
                <a:gd name="T33" fmla="*/ 328 h 409"/>
                <a:gd name="T34" fmla="*/ 27 w 694"/>
                <a:gd name="T35" fmla="*/ 285 h 409"/>
                <a:gd name="T36" fmla="*/ 27 w 694"/>
                <a:gd name="T37" fmla="*/ 223 h 409"/>
                <a:gd name="T38" fmla="*/ 33 w 694"/>
                <a:gd name="T39" fmla="*/ 157 h 409"/>
                <a:gd name="T40" fmla="*/ 41 w 694"/>
                <a:gd name="T41" fmla="*/ 122 h 409"/>
                <a:gd name="T42" fmla="*/ 75 w 694"/>
                <a:gd name="T43" fmla="*/ 117 h 409"/>
                <a:gd name="T44" fmla="*/ 111 w 694"/>
                <a:gd name="T45" fmla="*/ 125 h 409"/>
                <a:gd name="T46" fmla="*/ 137 w 694"/>
                <a:gd name="T47" fmla="*/ 125 h 409"/>
                <a:gd name="T48" fmla="*/ 235 w 694"/>
                <a:gd name="T49" fmla="*/ 74 h 409"/>
                <a:gd name="T50" fmla="*/ 312 w 694"/>
                <a:gd name="T51" fmla="*/ 38 h 409"/>
                <a:gd name="T52" fmla="*/ 359 w 694"/>
                <a:gd name="T53" fmla="*/ 25 h 409"/>
                <a:gd name="T54" fmla="*/ 400 w 694"/>
                <a:gd name="T55" fmla="*/ 3 h 409"/>
                <a:gd name="T56" fmla="*/ 430 w 694"/>
                <a:gd name="T57" fmla="*/ 3 h 409"/>
                <a:gd name="T58" fmla="*/ 472 w 694"/>
                <a:gd name="T59" fmla="*/ 19 h 409"/>
                <a:gd name="T60" fmla="*/ 530 w 694"/>
                <a:gd name="T61" fmla="*/ 50 h 409"/>
                <a:gd name="T62" fmla="*/ 575 w 694"/>
                <a:gd name="T63" fmla="*/ 76 h 409"/>
                <a:gd name="T64" fmla="*/ 607 w 694"/>
                <a:gd name="T65" fmla="*/ 88 h 409"/>
                <a:gd name="T66" fmla="*/ 636 w 694"/>
                <a:gd name="T67" fmla="*/ 128 h 409"/>
                <a:gd name="T68" fmla="*/ 655 w 694"/>
                <a:gd name="T69" fmla="*/ 155 h 409"/>
                <a:gd name="T70" fmla="*/ 671 w 694"/>
                <a:gd name="T71" fmla="*/ 185 h 409"/>
                <a:gd name="T72" fmla="*/ 692 w 694"/>
                <a:gd name="T73" fmla="*/ 247 h 409"/>
                <a:gd name="T74" fmla="*/ 694 w 694"/>
                <a:gd name="T75" fmla="*/ 299 h 409"/>
                <a:gd name="T76" fmla="*/ 687 w 694"/>
                <a:gd name="T77" fmla="*/ 328 h 409"/>
                <a:gd name="T78" fmla="*/ 655 w 694"/>
                <a:gd name="T79" fmla="*/ 320 h 409"/>
                <a:gd name="T80" fmla="*/ 641 w 694"/>
                <a:gd name="T81" fmla="*/ 293 h 409"/>
                <a:gd name="T82" fmla="*/ 636 w 694"/>
                <a:gd name="T83" fmla="*/ 256 h 409"/>
                <a:gd name="T84" fmla="*/ 590 w 694"/>
                <a:gd name="T85" fmla="*/ 207 h 409"/>
                <a:gd name="T86" fmla="*/ 570 w 694"/>
                <a:gd name="T87" fmla="*/ 179 h 409"/>
                <a:gd name="T88" fmla="*/ 536 w 694"/>
                <a:gd name="T89" fmla="*/ 176 h 409"/>
                <a:gd name="T90" fmla="*/ 501 w 694"/>
                <a:gd name="T91" fmla="*/ 169 h 409"/>
                <a:gd name="T92" fmla="*/ 470 w 694"/>
                <a:gd name="T93" fmla="*/ 175 h 409"/>
                <a:gd name="T94" fmla="*/ 434 w 694"/>
                <a:gd name="T95" fmla="*/ 201 h 409"/>
                <a:gd name="T96" fmla="*/ 397 w 694"/>
                <a:gd name="T97" fmla="*/ 236 h 409"/>
                <a:gd name="T98" fmla="*/ 385 w 694"/>
                <a:gd name="T99" fmla="*/ 287 h 4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94" h="409">
                  <a:moveTo>
                    <a:pt x="385" y="287"/>
                  </a:moveTo>
                  <a:lnTo>
                    <a:pt x="395" y="307"/>
                  </a:lnTo>
                  <a:lnTo>
                    <a:pt x="409" y="317"/>
                  </a:lnTo>
                  <a:lnTo>
                    <a:pt x="435" y="326"/>
                  </a:lnTo>
                  <a:lnTo>
                    <a:pt x="457" y="339"/>
                  </a:lnTo>
                  <a:lnTo>
                    <a:pt x="480" y="336"/>
                  </a:lnTo>
                  <a:lnTo>
                    <a:pt x="516" y="331"/>
                  </a:lnTo>
                  <a:lnTo>
                    <a:pt x="543" y="338"/>
                  </a:lnTo>
                  <a:lnTo>
                    <a:pt x="563" y="351"/>
                  </a:lnTo>
                  <a:lnTo>
                    <a:pt x="570" y="365"/>
                  </a:lnTo>
                  <a:lnTo>
                    <a:pt x="553" y="374"/>
                  </a:lnTo>
                  <a:lnTo>
                    <a:pt x="530" y="383"/>
                  </a:lnTo>
                  <a:lnTo>
                    <a:pt x="493" y="396"/>
                  </a:lnTo>
                  <a:lnTo>
                    <a:pt x="464" y="409"/>
                  </a:lnTo>
                  <a:lnTo>
                    <a:pt x="428" y="406"/>
                  </a:lnTo>
                  <a:lnTo>
                    <a:pt x="398" y="405"/>
                  </a:lnTo>
                  <a:lnTo>
                    <a:pt x="375" y="403"/>
                  </a:lnTo>
                  <a:lnTo>
                    <a:pt x="303" y="395"/>
                  </a:lnTo>
                  <a:lnTo>
                    <a:pt x="276" y="383"/>
                  </a:lnTo>
                  <a:lnTo>
                    <a:pt x="246" y="374"/>
                  </a:lnTo>
                  <a:lnTo>
                    <a:pt x="231" y="368"/>
                  </a:lnTo>
                  <a:lnTo>
                    <a:pt x="211" y="364"/>
                  </a:lnTo>
                  <a:lnTo>
                    <a:pt x="190" y="356"/>
                  </a:lnTo>
                  <a:lnTo>
                    <a:pt x="174" y="352"/>
                  </a:lnTo>
                  <a:lnTo>
                    <a:pt x="157" y="346"/>
                  </a:lnTo>
                  <a:lnTo>
                    <a:pt x="141" y="345"/>
                  </a:lnTo>
                  <a:lnTo>
                    <a:pt x="120" y="342"/>
                  </a:lnTo>
                  <a:lnTo>
                    <a:pt x="91" y="344"/>
                  </a:lnTo>
                  <a:lnTo>
                    <a:pt x="70" y="348"/>
                  </a:lnTo>
                  <a:lnTo>
                    <a:pt x="51" y="351"/>
                  </a:lnTo>
                  <a:lnTo>
                    <a:pt x="32" y="349"/>
                  </a:lnTo>
                  <a:lnTo>
                    <a:pt x="11" y="345"/>
                  </a:lnTo>
                  <a:lnTo>
                    <a:pt x="0" y="343"/>
                  </a:lnTo>
                  <a:lnTo>
                    <a:pt x="8" y="328"/>
                  </a:lnTo>
                  <a:lnTo>
                    <a:pt x="16" y="313"/>
                  </a:lnTo>
                  <a:lnTo>
                    <a:pt x="27" y="285"/>
                  </a:lnTo>
                  <a:lnTo>
                    <a:pt x="26" y="244"/>
                  </a:lnTo>
                  <a:lnTo>
                    <a:pt x="27" y="223"/>
                  </a:lnTo>
                  <a:lnTo>
                    <a:pt x="31" y="181"/>
                  </a:lnTo>
                  <a:lnTo>
                    <a:pt x="33" y="157"/>
                  </a:lnTo>
                  <a:lnTo>
                    <a:pt x="35" y="134"/>
                  </a:lnTo>
                  <a:lnTo>
                    <a:pt x="41" y="122"/>
                  </a:lnTo>
                  <a:lnTo>
                    <a:pt x="31" y="109"/>
                  </a:lnTo>
                  <a:lnTo>
                    <a:pt x="75" y="117"/>
                  </a:lnTo>
                  <a:lnTo>
                    <a:pt x="91" y="118"/>
                  </a:lnTo>
                  <a:lnTo>
                    <a:pt x="111" y="125"/>
                  </a:lnTo>
                  <a:lnTo>
                    <a:pt x="125" y="126"/>
                  </a:lnTo>
                  <a:lnTo>
                    <a:pt x="137" y="125"/>
                  </a:lnTo>
                  <a:lnTo>
                    <a:pt x="161" y="113"/>
                  </a:lnTo>
                  <a:lnTo>
                    <a:pt x="235" y="74"/>
                  </a:lnTo>
                  <a:lnTo>
                    <a:pt x="275" y="54"/>
                  </a:lnTo>
                  <a:lnTo>
                    <a:pt x="312" y="38"/>
                  </a:lnTo>
                  <a:lnTo>
                    <a:pt x="334" y="33"/>
                  </a:lnTo>
                  <a:lnTo>
                    <a:pt x="359" y="25"/>
                  </a:lnTo>
                  <a:lnTo>
                    <a:pt x="379" y="15"/>
                  </a:lnTo>
                  <a:lnTo>
                    <a:pt x="400" y="3"/>
                  </a:lnTo>
                  <a:lnTo>
                    <a:pt x="416" y="0"/>
                  </a:lnTo>
                  <a:lnTo>
                    <a:pt x="430" y="3"/>
                  </a:lnTo>
                  <a:lnTo>
                    <a:pt x="452" y="14"/>
                  </a:lnTo>
                  <a:lnTo>
                    <a:pt x="472" y="19"/>
                  </a:lnTo>
                  <a:lnTo>
                    <a:pt x="490" y="25"/>
                  </a:lnTo>
                  <a:lnTo>
                    <a:pt x="530" y="50"/>
                  </a:lnTo>
                  <a:lnTo>
                    <a:pt x="551" y="59"/>
                  </a:lnTo>
                  <a:lnTo>
                    <a:pt x="575" y="76"/>
                  </a:lnTo>
                  <a:lnTo>
                    <a:pt x="595" y="83"/>
                  </a:lnTo>
                  <a:lnTo>
                    <a:pt x="607" y="88"/>
                  </a:lnTo>
                  <a:lnTo>
                    <a:pt x="622" y="109"/>
                  </a:lnTo>
                  <a:lnTo>
                    <a:pt x="636" y="128"/>
                  </a:lnTo>
                  <a:lnTo>
                    <a:pt x="649" y="144"/>
                  </a:lnTo>
                  <a:lnTo>
                    <a:pt x="655" y="155"/>
                  </a:lnTo>
                  <a:lnTo>
                    <a:pt x="664" y="170"/>
                  </a:lnTo>
                  <a:lnTo>
                    <a:pt x="671" y="185"/>
                  </a:lnTo>
                  <a:lnTo>
                    <a:pt x="689" y="220"/>
                  </a:lnTo>
                  <a:lnTo>
                    <a:pt x="692" y="247"/>
                  </a:lnTo>
                  <a:lnTo>
                    <a:pt x="692" y="276"/>
                  </a:lnTo>
                  <a:lnTo>
                    <a:pt x="694" y="299"/>
                  </a:lnTo>
                  <a:lnTo>
                    <a:pt x="692" y="317"/>
                  </a:lnTo>
                  <a:lnTo>
                    <a:pt x="687" y="328"/>
                  </a:lnTo>
                  <a:lnTo>
                    <a:pt x="675" y="331"/>
                  </a:lnTo>
                  <a:lnTo>
                    <a:pt x="655" y="320"/>
                  </a:lnTo>
                  <a:lnTo>
                    <a:pt x="645" y="306"/>
                  </a:lnTo>
                  <a:lnTo>
                    <a:pt x="641" y="293"/>
                  </a:lnTo>
                  <a:lnTo>
                    <a:pt x="636" y="275"/>
                  </a:lnTo>
                  <a:lnTo>
                    <a:pt x="636" y="256"/>
                  </a:lnTo>
                  <a:lnTo>
                    <a:pt x="612" y="231"/>
                  </a:lnTo>
                  <a:lnTo>
                    <a:pt x="590" y="207"/>
                  </a:lnTo>
                  <a:lnTo>
                    <a:pt x="580" y="190"/>
                  </a:lnTo>
                  <a:lnTo>
                    <a:pt x="570" y="179"/>
                  </a:lnTo>
                  <a:lnTo>
                    <a:pt x="553" y="180"/>
                  </a:lnTo>
                  <a:lnTo>
                    <a:pt x="536" y="176"/>
                  </a:lnTo>
                  <a:lnTo>
                    <a:pt x="515" y="175"/>
                  </a:lnTo>
                  <a:lnTo>
                    <a:pt x="501" y="169"/>
                  </a:lnTo>
                  <a:lnTo>
                    <a:pt x="482" y="171"/>
                  </a:lnTo>
                  <a:lnTo>
                    <a:pt x="470" y="175"/>
                  </a:lnTo>
                  <a:lnTo>
                    <a:pt x="453" y="188"/>
                  </a:lnTo>
                  <a:lnTo>
                    <a:pt x="434" y="201"/>
                  </a:lnTo>
                  <a:lnTo>
                    <a:pt x="412" y="215"/>
                  </a:lnTo>
                  <a:lnTo>
                    <a:pt x="397" y="236"/>
                  </a:lnTo>
                  <a:lnTo>
                    <a:pt x="381" y="252"/>
                  </a:lnTo>
                  <a:lnTo>
                    <a:pt x="385" y="287"/>
                  </a:lnTo>
                  <a:close/>
                </a:path>
              </a:pathLst>
            </a:custGeom>
            <a:solidFill>
              <a:srgbClr val="FFBFBF"/>
            </a:solidFill>
            <a:ln w="9525">
              <a:solidFill>
                <a:srgbClr val="000000"/>
              </a:solidFill>
              <a:prstDash val="solid"/>
              <a:round/>
              <a:headEnd/>
              <a:tailEnd/>
            </a:ln>
          </p:spPr>
          <p:txBody>
            <a:bodyPr/>
            <a:lstStyle/>
            <a:p>
              <a:endParaRPr lang="vi-VN"/>
            </a:p>
          </p:txBody>
        </p:sp>
        <p:sp>
          <p:nvSpPr>
            <p:cNvPr id="42" name="Freeform 21"/>
            <p:cNvSpPr>
              <a:spLocks/>
            </p:cNvSpPr>
            <p:nvPr/>
          </p:nvSpPr>
          <p:spPr bwMode="auto">
            <a:xfrm rot="2180584" flipH="1">
              <a:off x="1590" y="1083"/>
              <a:ext cx="111" cy="53"/>
            </a:xfrm>
            <a:custGeom>
              <a:avLst/>
              <a:gdLst>
                <a:gd name="T0" fmla="*/ 0 w 138"/>
                <a:gd name="T1" fmla="*/ 0 h 66"/>
                <a:gd name="T2" fmla="*/ 53 w 138"/>
                <a:gd name="T3" fmla="*/ 22 h 66"/>
                <a:gd name="T4" fmla="*/ 111 w 138"/>
                <a:gd name="T5" fmla="*/ 53 h 66"/>
                <a:gd name="T6" fmla="*/ 0 60000 65536"/>
                <a:gd name="T7" fmla="*/ 0 60000 65536"/>
                <a:gd name="T8" fmla="*/ 0 60000 65536"/>
              </a:gdLst>
              <a:ahLst/>
              <a:cxnLst>
                <a:cxn ang="T6">
                  <a:pos x="T0" y="T1"/>
                </a:cxn>
                <a:cxn ang="T7">
                  <a:pos x="T2" y="T3"/>
                </a:cxn>
                <a:cxn ang="T8">
                  <a:pos x="T4" y="T5"/>
                </a:cxn>
              </a:cxnLst>
              <a:rect l="0" t="0" r="r" b="b"/>
              <a:pathLst>
                <a:path w="138" h="66">
                  <a:moveTo>
                    <a:pt x="0" y="0"/>
                  </a:moveTo>
                  <a:lnTo>
                    <a:pt x="66" y="27"/>
                  </a:lnTo>
                  <a:lnTo>
                    <a:pt x="138" y="6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43" name="Freeform 22"/>
            <p:cNvSpPr>
              <a:spLocks/>
            </p:cNvSpPr>
            <p:nvPr/>
          </p:nvSpPr>
          <p:spPr bwMode="auto">
            <a:xfrm rot="3423405" flipH="1">
              <a:off x="1629" y="1374"/>
              <a:ext cx="16" cy="54"/>
            </a:xfrm>
            <a:custGeom>
              <a:avLst/>
              <a:gdLst>
                <a:gd name="T0" fmla="*/ 5 w 70"/>
                <a:gd name="T1" fmla="*/ 0 h 169"/>
                <a:gd name="T2" fmla="*/ 12 w 70"/>
                <a:gd name="T3" fmla="*/ 17 h 169"/>
                <a:gd name="T4" fmla="*/ 16 w 70"/>
                <a:gd name="T5" fmla="*/ 27 h 169"/>
                <a:gd name="T6" fmla="*/ 16 w 70"/>
                <a:gd name="T7" fmla="*/ 36 h 169"/>
                <a:gd name="T8" fmla="*/ 13 w 70"/>
                <a:gd name="T9" fmla="*/ 45 h 169"/>
                <a:gd name="T10" fmla="*/ 6 w 70"/>
                <a:gd name="T11" fmla="*/ 50 h 169"/>
                <a:gd name="T12" fmla="*/ 0 w 70"/>
                <a:gd name="T13" fmla="*/ 54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 h="169">
                  <a:moveTo>
                    <a:pt x="23" y="0"/>
                  </a:moveTo>
                  <a:lnTo>
                    <a:pt x="53" y="52"/>
                  </a:lnTo>
                  <a:lnTo>
                    <a:pt x="69" y="83"/>
                  </a:lnTo>
                  <a:lnTo>
                    <a:pt x="70" y="113"/>
                  </a:lnTo>
                  <a:lnTo>
                    <a:pt x="58" y="140"/>
                  </a:lnTo>
                  <a:lnTo>
                    <a:pt x="27" y="158"/>
                  </a:lnTo>
                  <a:lnTo>
                    <a:pt x="0" y="169"/>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44" name="Freeform 23"/>
            <p:cNvSpPr>
              <a:spLocks/>
            </p:cNvSpPr>
            <p:nvPr/>
          </p:nvSpPr>
          <p:spPr bwMode="auto">
            <a:xfrm rot="3012925" flipH="1">
              <a:off x="1676" y="1190"/>
              <a:ext cx="13" cy="33"/>
            </a:xfrm>
            <a:custGeom>
              <a:avLst/>
              <a:gdLst>
                <a:gd name="T0" fmla="*/ 0 w 50"/>
                <a:gd name="T1" fmla="*/ 0 h 93"/>
                <a:gd name="T2" fmla="*/ 0 w 50"/>
                <a:gd name="T3" fmla="*/ 11 h 93"/>
                <a:gd name="T4" fmla="*/ 2 w 50"/>
                <a:gd name="T5" fmla="*/ 20 h 93"/>
                <a:gd name="T6" fmla="*/ 7 w 50"/>
                <a:gd name="T7" fmla="*/ 29 h 93"/>
                <a:gd name="T8" fmla="*/ 13 w 50"/>
                <a:gd name="T9" fmla="*/ 33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93">
                  <a:moveTo>
                    <a:pt x="0" y="0"/>
                  </a:moveTo>
                  <a:lnTo>
                    <a:pt x="0" y="32"/>
                  </a:lnTo>
                  <a:lnTo>
                    <a:pt x="6" y="57"/>
                  </a:lnTo>
                  <a:lnTo>
                    <a:pt x="25" y="82"/>
                  </a:lnTo>
                  <a:lnTo>
                    <a:pt x="50" y="93"/>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45" name="Freeform 24"/>
            <p:cNvSpPr>
              <a:spLocks/>
            </p:cNvSpPr>
            <p:nvPr/>
          </p:nvSpPr>
          <p:spPr bwMode="auto">
            <a:xfrm rot="3892858" flipH="1">
              <a:off x="1736" y="1271"/>
              <a:ext cx="10" cy="25"/>
            </a:xfrm>
            <a:custGeom>
              <a:avLst/>
              <a:gdLst>
                <a:gd name="T0" fmla="*/ 0 w 19"/>
                <a:gd name="T1" fmla="*/ 0 h 43"/>
                <a:gd name="T2" fmla="*/ 0 w 19"/>
                <a:gd name="T3" fmla="*/ 8 h 43"/>
                <a:gd name="T4" fmla="*/ 2 w 19"/>
                <a:gd name="T5" fmla="*/ 16 h 43"/>
                <a:gd name="T6" fmla="*/ 10 w 19"/>
                <a:gd name="T7" fmla="*/ 25 h 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43">
                  <a:moveTo>
                    <a:pt x="0" y="0"/>
                  </a:moveTo>
                  <a:lnTo>
                    <a:pt x="0" y="14"/>
                  </a:lnTo>
                  <a:lnTo>
                    <a:pt x="4" y="28"/>
                  </a:lnTo>
                  <a:lnTo>
                    <a:pt x="19" y="43"/>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nvGrpSpPr>
            <p:cNvPr id="46" name="Group 25"/>
            <p:cNvGrpSpPr>
              <a:grpSpLocks/>
            </p:cNvGrpSpPr>
            <p:nvPr/>
          </p:nvGrpSpPr>
          <p:grpSpPr bwMode="auto">
            <a:xfrm rot="11405476" flipH="1">
              <a:off x="957" y="1115"/>
              <a:ext cx="261" cy="307"/>
              <a:chOff x="2457" y="2549"/>
              <a:chExt cx="557" cy="547"/>
            </a:xfrm>
          </p:grpSpPr>
          <p:sp>
            <p:nvSpPr>
              <p:cNvPr id="49" name="Freeform 26"/>
              <p:cNvSpPr>
                <a:spLocks/>
              </p:cNvSpPr>
              <p:nvPr/>
            </p:nvSpPr>
            <p:spPr bwMode="auto">
              <a:xfrm>
                <a:off x="2457" y="2549"/>
                <a:ext cx="557" cy="547"/>
              </a:xfrm>
              <a:custGeom>
                <a:avLst/>
                <a:gdLst>
                  <a:gd name="T0" fmla="*/ 557 w 1112"/>
                  <a:gd name="T1" fmla="*/ 70 h 1094"/>
                  <a:gd name="T2" fmla="*/ 529 w 1112"/>
                  <a:gd name="T3" fmla="*/ 136 h 1094"/>
                  <a:gd name="T4" fmla="*/ 509 w 1112"/>
                  <a:gd name="T5" fmla="*/ 187 h 1094"/>
                  <a:gd name="T6" fmla="*/ 486 w 1112"/>
                  <a:gd name="T7" fmla="*/ 238 h 1094"/>
                  <a:gd name="T8" fmla="*/ 472 w 1112"/>
                  <a:gd name="T9" fmla="*/ 294 h 1094"/>
                  <a:gd name="T10" fmla="*/ 463 w 1112"/>
                  <a:gd name="T11" fmla="*/ 351 h 1094"/>
                  <a:gd name="T12" fmla="*/ 453 w 1112"/>
                  <a:gd name="T13" fmla="*/ 407 h 1094"/>
                  <a:gd name="T14" fmla="*/ 453 w 1112"/>
                  <a:gd name="T15" fmla="*/ 458 h 1094"/>
                  <a:gd name="T16" fmla="*/ 453 w 1112"/>
                  <a:gd name="T17" fmla="*/ 501 h 1094"/>
                  <a:gd name="T18" fmla="*/ 453 w 1112"/>
                  <a:gd name="T19" fmla="*/ 519 h 1094"/>
                  <a:gd name="T20" fmla="*/ 121 w 1112"/>
                  <a:gd name="T21" fmla="*/ 547 h 1094"/>
                  <a:gd name="T22" fmla="*/ 65 w 1112"/>
                  <a:gd name="T23" fmla="*/ 224 h 1094"/>
                  <a:gd name="T24" fmla="*/ 14 w 1112"/>
                  <a:gd name="T25" fmla="*/ 33 h 1094"/>
                  <a:gd name="T26" fmla="*/ 0 w 1112"/>
                  <a:gd name="T27" fmla="*/ 0 h 1094"/>
                  <a:gd name="T28" fmla="*/ 210 w 1112"/>
                  <a:gd name="T29" fmla="*/ 38 h 1094"/>
                  <a:gd name="T30" fmla="*/ 383 w 1112"/>
                  <a:gd name="T31" fmla="*/ 52 h 1094"/>
                  <a:gd name="T32" fmla="*/ 495 w 1112"/>
                  <a:gd name="T33" fmla="*/ 52 h 1094"/>
                  <a:gd name="T34" fmla="*/ 557 w 1112"/>
                  <a:gd name="T35" fmla="*/ 70 h 10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112" h="1094">
                    <a:moveTo>
                      <a:pt x="1112" y="140"/>
                    </a:moveTo>
                    <a:lnTo>
                      <a:pt x="1056" y="271"/>
                    </a:lnTo>
                    <a:lnTo>
                      <a:pt x="1017" y="373"/>
                    </a:lnTo>
                    <a:lnTo>
                      <a:pt x="971" y="476"/>
                    </a:lnTo>
                    <a:lnTo>
                      <a:pt x="943" y="588"/>
                    </a:lnTo>
                    <a:lnTo>
                      <a:pt x="924" y="702"/>
                    </a:lnTo>
                    <a:lnTo>
                      <a:pt x="905" y="814"/>
                    </a:lnTo>
                    <a:lnTo>
                      <a:pt x="905" y="916"/>
                    </a:lnTo>
                    <a:lnTo>
                      <a:pt x="905" y="1001"/>
                    </a:lnTo>
                    <a:lnTo>
                      <a:pt x="905" y="1038"/>
                    </a:lnTo>
                    <a:lnTo>
                      <a:pt x="242" y="1094"/>
                    </a:lnTo>
                    <a:lnTo>
                      <a:pt x="130" y="448"/>
                    </a:lnTo>
                    <a:lnTo>
                      <a:pt x="28" y="65"/>
                    </a:lnTo>
                    <a:lnTo>
                      <a:pt x="0" y="0"/>
                    </a:lnTo>
                    <a:lnTo>
                      <a:pt x="420" y="75"/>
                    </a:lnTo>
                    <a:lnTo>
                      <a:pt x="765" y="103"/>
                    </a:lnTo>
                    <a:lnTo>
                      <a:pt x="989" y="103"/>
                    </a:lnTo>
                    <a:lnTo>
                      <a:pt x="1112" y="140"/>
                    </a:lnTo>
                    <a:close/>
                  </a:path>
                </a:pathLst>
              </a:custGeom>
              <a:solidFill>
                <a:srgbClr val="5F7FFF"/>
              </a:solidFill>
              <a:ln w="9525">
                <a:solidFill>
                  <a:srgbClr val="000000"/>
                </a:solidFill>
                <a:prstDash val="solid"/>
                <a:round/>
                <a:headEnd/>
                <a:tailEnd/>
              </a:ln>
            </p:spPr>
            <p:txBody>
              <a:bodyPr/>
              <a:lstStyle/>
              <a:p>
                <a:endParaRPr lang="vi-VN"/>
              </a:p>
            </p:txBody>
          </p:sp>
          <p:sp>
            <p:nvSpPr>
              <p:cNvPr id="50" name="Oval 27"/>
              <p:cNvSpPr>
                <a:spLocks noChangeArrowheads="1"/>
              </p:cNvSpPr>
              <p:nvPr/>
            </p:nvSpPr>
            <p:spPr bwMode="auto">
              <a:xfrm>
                <a:off x="2793" y="2961"/>
                <a:ext cx="61" cy="70"/>
              </a:xfrm>
              <a:prstGeom prst="ellipse">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grpSp>
        <p:sp>
          <p:nvSpPr>
            <p:cNvPr id="47" name="Freeform 28"/>
            <p:cNvSpPr>
              <a:spLocks/>
            </p:cNvSpPr>
            <p:nvPr/>
          </p:nvSpPr>
          <p:spPr bwMode="auto">
            <a:xfrm rot="8068401" flipH="1">
              <a:off x="1546" y="1379"/>
              <a:ext cx="15" cy="10"/>
            </a:xfrm>
            <a:custGeom>
              <a:avLst/>
              <a:gdLst>
                <a:gd name="T0" fmla="*/ 15 w 55"/>
                <a:gd name="T1" fmla="*/ 10 h 33"/>
                <a:gd name="T2" fmla="*/ 7 w 55"/>
                <a:gd name="T3" fmla="*/ 7 h 33"/>
                <a:gd name="T4" fmla="*/ 2 w 55"/>
                <a:gd name="T5" fmla="*/ 2 h 33"/>
                <a:gd name="T6" fmla="*/ 0 w 55"/>
                <a:gd name="T7" fmla="*/ 0 h 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33">
                  <a:moveTo>
                    <a:pt x="55" y="33"/>
                  </a:moveTo>
                  <a:lnTo>
                    <a:pt x="26" y="22"/>
                  </a:lnTo>
                  <a:lnTo>
                    <a:pt x="7" y="8"/>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48" name="Freeform 29"/>
            <p:cNvSpPr>
              <a:spLocks/>
            </p:cNvSpPr>
            <p:nvPr/>
          </p:nvSpPr>
          <p:spPr bwMode="auto">
            <a:xfrm rot="2668401" flipH="1">
              <a:off x="1554" y="1050"/>
              <a:ext cx="51" cy="32"/>
            </a:xfrm>
            <a:custGeom>
              <a:avLst/>
              <a:gdLst>
                <a:gd name="T0" fmla="*/ 0 w 53"/>
                <a:gd name="T1" fmla="*/ 0 h 34"/>
                <a:gd name="T2" fmla="*/ 16 w 53"/>
                <a:gd name="T3" fmla="*/ 8 h 34"/>
                <a:gd name="T4" fmla="*/ 51 w 53"/>
                <a:gd name="T5" fmla="*/ 32 h 34"/>
                <a:gd name="T6" fmla="*/ 0 60000 65536"/>
                <a:gd name="T7" fmla="*/ 0 60000 65536"/>
                <a:gd name="T8" fmla="*/ 0 60000 65536"/>
              </a:gdLst>
              <a:ahLst/>
              <a:cxnLst>
                <a:cxn ang="T6">
                  <a:pos x="T0" y="T1"/>
                </a:cxn>
                <a:cxn ang="T7">
                  <a:pos x="T2" y="T3"/>
                </a:cxn>
                <a:cxn ang="T8">
                  <a:pos x="T4" y="T5"/>
                </a:cxn>
              </a:cxnLst>
              <a:rect l="0" t="0" r="r" b="b"/>
              <a:pathLst>
                <a:path w="53" h="34">
                  <a:moveTo>
                    <a:pt x="0" y="0"/>
                  </a:moveTo>
                  <a:lnTo>
                    <a:pt x="17" y="8"/>
                  </a:lnTo>
                  <a:lnTo>
                    <a:pt x="53" y="34"/>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sp>
        <p:nvSpPr>
          <p:cNvPr id="52" name="Text Box 86"/>
          <p:cNvSpPr txBox="1">
            <a:spLocks noChangeArrowheads="1"/>
          </p:cNvSpPr>
          <p:nvPr/>
        </p:nvSpPr>
        <p:spPr bwMode="auto">
          <a:xfrm>
            <a:off x="1563346" y="1973728"/>
            <a:ext cx="983735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indent="0" algn="just" eaLnBrk="1" hangingPunct="1">
              <a:spcBef>
                <a:spcPct val="50000"/>
              </a:spcBef>
            </a:pPr>
            <a:r>
              <a:rPr lang="en-US" altLang="vi-VN" sz="2400" b="1" i="1" dirty="0">
                <a:solidFill>
                  <a:srgbClr val="0000CC"/>
                </a:solidFill>
                <a:latin typeface="Times New Roman" panose="02020603050405020304" pitchFamily="18" charset="0"/>
              </a:rPr>
              <a:t>Hai nam châm hút nhau.</a:t>
            </a:r>
          </a:p>
        </p:txBody>
      </p:sp>
      <p:pic>
        <p:nvPicPr>
          <p:cNvPr id="54" name="Picture 9" descr="qustionmed_w"/>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23990" y="1194402"/>
            <a:ext cx="593385" cy="528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92519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7194"/>
                                        </p:tgtEl>
                                        <p:attrNameLst>
                                          <p:attrName>style.visibility</p:attrName>
                                        </p:attrNameLst>
                                      </p:cBhvr>
                                      <p:to>
                                        <p:strVal val="visible"/>
                                      </p:to>
                                    </p:set>
                                    <p:animEffect transition="in" filter="strips(downRight)">
                                      <p:cBhvr>
                                        <p:cTn id="7" dur="2000"/>
                                        <p:tgtEl>
                                          <p:spTgt spid="71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7195"/>
                                        </p:tgtEl>
                                        <p:attrNameLst>
                                          <p:attrName>style.visibility</p:attrName>
                                        </p:attrNameLst>
                                      </p:cBhvr>
                                      <p:to>
                                        <p:strVal val="visible"/>
                                      </p:to>
                                    </p:set>
                                    <p:animEffect transition="in" filter="strips(downRight)">
                                      <p:cBhvr>
                                        <p:cTn id="12" dur="1000"/>
                                        <p:tgtEl>
                                          <p:spTgt spid="719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7231"/>
                                        </p:tgtEl>
                                        <p:attrNameLst>
                                          <p:attrName>style.visibility</p:attrName>
                                        </p:attrNameLst>
                                      </p:cBhvr>
                                      <p:to>
                                        <p:strVal val="visible"/>
                                      </p:to>
                                    </p:set>
                                    <p:animEffect transition="in" filter="box(out)">
                                      <p:cBhvr>
                                        <p:cTn id="17" dur="1000"/>
                                        <p:tgtEl>
                                          <p:spTgt spid="7231"/>
                                        </p:tgtEl>
                                      </p:cBhvr>
                                    </p:animEffect>
                                  </p:childTnLst>
                                </p:cTn>
                              </p:par>
                              <p:par>
                                <p:cTn id="18" presetID="16" presetClass="entr" presetSubtype="21" fill="hold" nodeType="with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barn(inVertical)">
                                      <p:cBhvr>
                                        <p:cTn id="20" dur="500"/>
                                        <p:tgtEl>
                                          <p:spTgt spid="54"/>
                                        </p:tgtEl>
                                      </p:cBhvr>
                                    </p:animEffect>
                                  </p:childTnLst>
                                </p:cTn>
                              </p:par>
                            </p:childTnLst>
                          </p:cTn>
                        </p:par>
                        <p:par>
                          <p:cTn id="21" fill="hold">
                            <p:stCondLst>
                              <p:cond delay="1000"/>
                            </p:stCondLst>
                            <p:childTnLst>
                              <p:par>
                                <p:cTn id="22" presetID="4" presetClass="entr" presetSubtype="32"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ox(out)">
                                      <p:cBhvr>
                                        <p:cTn id="24" dur="500"/>
                                        <p:tgtEl>
                                          <p:spTgt spid="11"/>
                                        </p:tgtEl>
                                      </p:cBhvr>
                                    </p:animEffect>
                                  </p:childTnLst>
                                </p:cTn>
                              </p:par>
                              <p:par>
                                <p:cTn id="25" presetID="4" presetClass="entr" presetSubtype="32"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ox(out)">
                                      <p:cBhvr>
                                        <p:cTn id="27" dur="500"/>
                                        <p:tgtEl>
                                          <p:spTgt spid="14"/>
                                        </p:tgtEl>
                                      </p:cBhvr>
                                    </p:animEffect>
                                  </p:childTnLst>
                                </p:cTn>
                              </p:par>
                              <p:par>
                                <p:cTn id="28" presetID="4" presetClass="entr" presetSubtype="32"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ox(out)">
                                      <p:cBhvr>
                                        <p:cTn id="30" dur="500"/>
                                        <p:tgtEl>
                                          <p:spTgt spid="15"/>
                                        </p:tgtEl>
                                      </p:cBhvr>
                                    </p:animEffect>
                                  </p:childTnLst>
                                </p:cTn>
                              </p:par>
                              <p:par>
                                <p:cTn id="31" presetID="4" presetClass="entr" presetSubtype="32"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ox(out)">
                                      <p:cBhvr>
                                        <p:cTn id="33" dur="500"/>
                                        <p:tgtEl>
                                          <p:spTgt spid="16"/>
                                        </p:tgtEl>
                                      </p:cBhvr>
                                    </p:animEffect>
                                  </p:childTnLst>
                                </p:cTn>
                              </p:par>
                              <p:par>
                                <p:cTn id="34" presetID="4" presetClass="entr" presetSubtype="32"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box(out)">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32"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box(out)">
                                      <p:cBhvr>
                                        <p:cTn id="41" dur="500"/>
                                        <p:tgtEl>
                                          <p:spTgt spid="20"/>
                                        </p:tgtEl>
                                      </p:cBhvr>
                                    </p:animEffect>
                                  </p:childTnLst>
                                </p:cTn>
                              </p:par>
                            </p:childTnLst>
                          </p:cTn>
                        </p:par>
                        <p:par>
                          <p:cTn id="42" fill="hold">
                            <p:stCondLst>
                              <p:cond delay="500"/>
                            </p:stCondLst>
                            <p:childTnLst>
                              <p:par>
                                <p:cTn id="43" presetID="35" presetClass="path" presetSubtype="0" accel="50000" decel="50000" fill="hold" nodeType="afterEffect">
                                  <p:stCondLst>
                                    <p:cond delay="0"/>
                                  </p:stCondLst>
                                  <p:childTnLst>
                                    <p:animMotion origin="layout" path="M -3.125E-6 -1.11111E-6 L -0.1 -1.11111E-6 " pathEditMode="relative" rAng="0" ptsTypes="AA">
                                      <p:cBhvr>
                                        <p:cTn id="44" dur="2000" fill="hold"/>
                                        <p:tgtEl>
                                          <p:spTgt spid="17"/>
                                        </p:tgtEl>
                                        <p:attrNameLst>
                                          <p:attrName>ppt_x</p:attrName>
                                          <p:attrName>ppt_y</p:attrName>
                                        </p:attrNameLst>
                                      </p:cBhvr>
                                      <p:rCtr x="-5000" y="0"/>
                                    </p:animMotion>
                                  </p:childTnLst>
                                </p:cTn>
                              </p:par>
                              <p:par>
                                <p:cTn id="45" presetID="35" presetClass="path" presetSubtype="0" accel="50000" decel="50000" fill="hold" nodeType="withEffect">
                                  <p:stCondLst>
                                    <p:cond delay="0"/>
                                  </p:stCondLst>
                                  <p:childTnLst>
                                    <p:animMotion origin="layout" path="M -1.45833E-6 -3.7037E-7 L -0.09857 -3.7037E-7 " pathEditMode="relative" rAng="0" ptsTypes="AA">
                                      <p:cBhvr>
                                        <p:cTn id="46" dur="2000" fill="hold"/>
                                        <p:tgtEl>
                                          <p:spTgt spid="20"/>
                                        </p:tgtEl>
                                        <p:attrNameLst>
                                          <p:attrName>ppt_x</p:attrName>
                                          <p:attrName>ppt_y</p:attrName>
                                        </p:attrNameLst>
                                      </p:cBhvr>
                                      <p:rCtr x="-4935" y="0"/>
                                    </p:animMotion>
                                  </p:childTnLst>
                                </p:cTn>
                              </p:par>
                            </p:childTnLst>
                          </p:cTn>
                        </p:par>
                        <p:par>
                          <p:cTn id="47" fill="hold">
                            <p:stCondLst>
                              <p:cond delay="2500"/>
                            </p:stCondLst>
                            <p:childTnLst>
                              <p:par>
                                <p:cTn id="48" presetID="8" presetClass="emph" presetSubtype="0" fill="hold" nodeType="afterEffect">
                                  <p:stCondLst>
                                    <p:cond delay="0"/>
                                  </p:stCondLst>
                                  <p:childTnLst>
                                    <p:animRot by="1020000">
                                      <p:cBhvr>
                                        <p:cTn id="49" dur="500" fill="hold"/>
                                        <p:tgtEl>
                                          <p:spTgt spid="11"/>
                                        </p:tgtEl>
                                        <p:attrNameLst>
                                          <p:attrName>r</p:attrName>
                                        </p:attrNameLst>
                                      </p:cBhvr>
                                    </p:animRot>
                                  </p:childTnLst>
                                </p:cTn>
                              </p:par>
                            </p:childTnLst>
                          </p:cTn>
                        </p:par>
                      </p:childTnLst>
                    </p:cTn>
                  </p:par>
                  <p:par>
                    <p:cTn id="50" fill="hold">
                      <p:stCondLst>
                        <p:cond delay="indefinite"/>
                      </p:stCondLst>
                      <p:childTnLst>
                        <p:par>
                          <p:cTn id="51" fill="hold">
                            <p:stCondLst>
                              <p:cond delay="0"/>
                            </p:stCondLst>
                            <p:childTnLst>
                              <p:par>
                                <p:cTn id="52" presetID="4" presetClass="entr" presetSubtype="32" fill="hold" nodeType="click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box(out)">
                                      <p:cBhvr>
                                        <p:cTn id="54" dur="500"/>
                                        <p:tgtEl>
                                          <p:spTgt spid="31"/>
                                        </p:tgtEl>
                                      </p:cBhvr>
                                    </p:animEffect>
                                  </p:childTnLst>
                                </p:cTn>
                              </p:par>
                              <p:par>
                                <p:cTn id="55" presetID="4" presetClass="entr" presetSubtype="32" fill="hold" nodeType="with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box(out)">
                                      <p:cBhvr>
                                        <p:cTn id="57" dur="500"/>
                                        <p:tgtEl>
                                          <p:spTgt spid="34"/>
                                        </p:tgtEl>
                                      </p:cBhvr>
                                    </p:animEffect>
                                  </p:childTnLst>
                                </p:cTn>
                              </p:par>
                              <p:par>
                                <p:cTn id="58" presetID="4" presetClass="entr" presetSubtype="32" fill="hold" grpId="0" nodeType="with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box(out)">
                                      <p:cBhvr>
                                        <p:cTn id="60" dur="500"/>
                                        <p:tgtEl>
                                          <p:spTgt spid="35"/>
                                        </p:tgtEl>
                                      </p:cBhvr>
                                    </p:animEffect>
                                  </p:childTnLst>
                                </p:cTn>
                              </p:par>
                              <p:par>
                                <p:cTn id="61" presetID="4" presetClass="entr" presetSubtype="32" fill="hold" nodeType="with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box(out)">
                                      <p:cBhvr>
                                        <p:cTn id="63" dur="500"/>
                                        <p:tgtEl>
                                          <p:spTgt spid="36"/>
                                        </p:tgtEl>
                                      </p:cBhvr>
                                    </p:animEffect>
                                  </p:childTnLst>
                                </p:cTn>
                              </p:par>
                              <p:par>
                                <p:cTn id="64" presetID="4" presetClass="entr" presetSubtype="32" fill="hold" nodeType="withEffect">
                                  <p:stCondLst>
                                    <p:cond delay="0"/>
                                  </p:stCondLst>
                                  <p:childTnLst>
                                    <p:set>
                                      <p:cBhvr>
                                        <p:cTn id="65" dur="1" fill="hold">
                                          <p:stCondLst>
                                            <p:cond delay="0"/>
                                          </p:stCondLst>
                                        </p:cTn>
                                        <p:tgtEl>
                                          <p:spTgt spid="37"/>
                                        </p:tgtEl>
                                        <p:attrNameLst>
                                          <p:attrName>style.visibility</p:attrName>
                                        </p:attrNameLst>
                                      </p:cBhvr>
                                      <p:to>
                                        <p:strVal val="visible"/>
                                      </p:to>
                                    </p:set>
                                    <p:animEffect transition="in" filter="box(out)">
                                      <p:cBhvr>
                                        <p:cTn id="66" dur="500"/>
                                        <p:tgtEl>
                                          <p:spTgt spid="37"/>
                                        </p:tgtEl>
                                      </p:cBhvr>
                                    </p:animEffect>
                                  </p:childTnLst>
                                </p:cTn>
                              </p:par>
                            </p:childTnLst>
                          </p:cTn>
                        </p:par>
                      </p:childTnLst>
                    </p:cTn>
                  </p:par>
                  <p:par>
                    <p:cTn id="67" fill="hold">
                      <p:stCondLst>
                        <p:cond delay="indefinite"/>
                      </p:stCondLst>
                      <p:childTnLst>
                        <p:par>
                          <p:cTn id="68" fill="hold">
                            <p:stCondLst>
                              <p:cond delay="0"/>
                            </p:stCondLst>
                            <p:childTnLst>
                              <p:par>
                                <p:cTn id="69" presetID="4" presetClass="entr" presetSubtype="32" fill="hold" nodeType="clickEffect">
                                  <p:stCondLst>
                                    <p:cond delay="0"/>
                                  </p:stCondLst>
                                  <p:childTnLst>
                                    <p:set>
                                      <p:cBhvr>
                                        <p:cTn id="70" dur="1" fill="hold">
                                          <p:stCondLst>
                                            <p:cond delay="0"/>
                                          </p:stCondLst>
                                        </p:cTn>
                                        <p:tgtEl>
                                          <p:spTgt spid="40"/>
                                        </p:tgtEl>
                                        <p:attrNameLst>
                                          <p:attrName>style.visibility</p:attrName>
                                        </p:attrNameLst>
                                      </p:cBhvr>
                                      <p:to>
                                        <p:strVal val="visible"/>
                                      </p:to>
                                    </p:set>
                                    <p:animEffect transition="in" filter="box(out)">
                                      <p:cBhvr>
                                        <p:cTn id="71" dur="500"/>
                                        <p:tgtEl>
                                          <p:spTgt spid="40"/>
                                        </p:tgtEl>
                                      </p:cBhvr>
                                    </p:animEffect>
                                  </p:childTnLst>
                                </p:cTn>
                              </p:par>
                            </p:childTnLst>
                          </p:cTn>
                        </p:par>
                        <p:par>
                          <p:cTn id="72" fill="hold">
                            <p:stCondLst>
                              <p:cond delay="500"/>
                            </p:stCondLst>
                            <p:childTnLst>
                              <p:par>
                                <p:cTn id="73" presetID="35" presetClass="path" presetSubtype="0" accel="50000" decel="50000" fill="hold" nodeType="afterEffect">
                                  <p:stCondLst>
                                    <p:cond delay="0"/>
                                  </p:stCondLst>
                                  <p:childTnLst>
                                    <p:animMotion origin="layout" path="M -4.16667E-7 -3.7037E-6 L -0.13034 -0.00463 " pathEditMode="relative" rAng="0" ptsTypes="AA">
                                      <p:cBhvr>
                                        <p:cTn id="74" dur="2000" fill="hold"/>
                                        <p:tgtEl>
                                          <p:spTgt spid="37"/>
                                        </p:tgtEl>
                                        <p:attrNameLst>
                                          <p:attrName>ppt_x</p:attrName>
                                          <p:attrName>ppt_y</p:attrName>
                                        </p:attrNameLst>
                                      </p:cBhvr>
                                      <p:rCtr x="-6523" y="-231"/>
                                    </p:animMotion>
                                  </p:childTnLst>
                                </p:cTn>
                              </p:par>
                              <p:par>
                                <p:cTn id="75" presetID="35" presetClass="path" presetSubtype="0" accel="50000" decel="50000" fill="hold" nodeType="withEffect">
                                  <p:stCondLst>
                                    <p:cond delay="0"/>
                                  </p:stCondLst>
                                  <p:childTnLst>
                                    <p:animMotion origin="layout" path="M -8.33333E-7 1.85185E-6 L -0.09857 1.85185E-6 " pathEditMode="relative" rAng="0" ptsTypes="AA">
                                      <p:cBhvr>
                                        <p:cTn id="76" dur="2000" fill="hold"/>
                                        <p:tgtEl>
                                          <p:spTgt spid="40"/>
                                        </p:tgtEl>
                                        <p:attrNameLst>
                                          <p:attrName>ppt_x</p:attrName>
                                          <p:attrName>ppt_y</p:attrName>
                                        </p:attrNameLst>
                                      </p:cBhvr>
                                      <p:rCtr x="-4935" y="0"/>
                                    </p:animMotion>
                                  </p:childTnLst>
                                </p:cTn>
                              </p:par>
                            </p:childTnLst>
                          </p:cTn>
                        </p:par>
                        <p:par>
                          <p:cTn id="77" fill="hold">
                            <p:stCondLst>
                              <p:cond delay="2500"/>
                            </p:stCondLst>
                            <p:childTnLst>
                              <p:par>
                                <p:cTn id="78" presetID="8" presetClass="emph" presetSubtype="0" fill="hold" nodeType="afterEffect">
                                  <p:stCondLst>
                                    <p:cond delay="0"/>
                                  </p:stCondLst>
                                  <p:childTnLst>
                                    <p:animRot by="-1020000">
                                      <p:cBhvr>
                                        <p:cTn id="79" dur="500" fill="hold"/>
                                        <p:tgtEl>
                                          <p:spTgt spid="31"/>
                                        </p:tgtEl>
                                        <p:attrNameLst>
                                          <p:attrName>r</p:attrName>
                                        </p:attrNameLst>
                                      </p:cBhvr>
                                    </p:animRot>
                                  </p:childTnLst>
                                </p:cTn>
                              </p:par>
                            </p:childTnLst>
                          </p:cTn>
                        </p:par>
                      </p:childTnLst>
                    </p:cTn>
                  </p:par>
                  <p:par>
                    <p:cTn id="80" fill="hold">
                      <p:stCondLst>
                        <p:cond delay="indefinite"/>
                      </p:stCondLst>
                      <p:childTnLst>
                        <p:par>
                          <p:cTn id="81" fill="hold">
                            <p:stCondLst>
                              <p:cond delay="0"/>
                            </p:stCondLst>
                            <p:childTnLst>
                              <p:par>
                                <p:cTn id="82" presetID="18" presetClass="entr" presetSubtype="6" fill="hold" grpId="0" nodeType="click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strips(downRight)">
                                      <p:cBhvr>
                                        <p:cTn id="84" dur="2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4" grpId="0"/>
      <p:bldP spid="7195" grpId="0"/>
      <p:bldP spid="7231" grpId="0" animBg="1"/>
      <p:bldP spid="15" grpId="0" animBg="1"/>
      <p:bldP spid="35" grpId="0" animBg="1"/>
      <p:bldP spid="5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4" name="Text Box 26"/>
          <p:cNvSpPr txBox="1">
            <a:spLocks noChangeArrowheads="1"/>
          </p:cNvSpPr>
          <p:nvPr/>
        </p:nvSpPr>
        <p:spPr bwMode="auto">
          <a:xfrm>
            <a:off x="1210102" y="26044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indent="0" algn="l" eaLnBrk="1" hangingPunct="1">
              <a:spcBef>
                <a:spcPct val="50000"/>
              </a:spcBef>
            </a:pPr>
            <a:r>
              <a:rPr lang="en-US" altLang="vi-VN" sz="2400" b="1" i="1" dirty="0">
                <a:solidFill>
                  <a:srgbClr val="FF3300"/>
                </a:solidFill>
                <a:latin typeface="Times New Roman" panose="02020603050405020304" pitchFamily="18" charset="0"/>
              </a:rPr>
              <a:t>II. TƯƠNG TÁC GIỮA HAI NAM CHÂM:</a:t>
            </a:r>
          </a:p>
        </p:txBody>
      </p:sp>
      <p:sp>
        <p:nvSpPr>
          <p:cNvPr id="7195" name="Text Box 27"/>
          <p:cNvSpPr txBox="1">
            <a:spLocks noChangeArrowheads="1"/>
          </p:cNvSpPr>
          <p:nvPr/>
        </p:nvSpPr>
        <p:spPr bwMode="auto">
          <a:xfrm>
            <a:off x="1210102" y="71764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9144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indent="0" algn="l" eaLnBrk="1" hangingPunct="1">
              <a:spcBef>
                <a:spcPct val="50000"/>
              </a:spcBef>
            </a:pPr>
            <a:r>
              <a:rPr lang="en-US" altLang="vi-VN" sz="2400" b="1" i="1" dirty="0">
                <a:solidFill>
                  <a:srgbClr val="FF0000"/>
                </a:solidFill>
                <a:latin typeface="Times New Roman" panose="02020603050405020304" pitchFamily="18" charset="0"/>
              </a:rPr>
              <a:t>1. Thí nghiệm:</a:t>
            </a:r>
          </a:p>
        </p:txBody>
      </p:sp>
      <p:sp>
        <p:nvSpPr>
          <p:cNvPr id="7231" name="Text Box 63"/>
          <p:cNvSpPr txBox="1">
            <a:spLocks noChangeArrowheads="1"/>
          </p:cNvSpPr>
          <p:nvPr/>
        </p:nvSpPr>
        <p:spPr bwMode="auto">
          <a:xfrm>
            <a:off x="1463720" y="1174845"/>
            <a:ext cx="10054989" cy="830997"/>
          </a:xfrm>
          <a:prstGeom prst="rect">
            <a:avLst/>
          </a:prstGeom>
          <a:noFill/>
          <a:ln w="9525">
            <a:solidFill>
              <a:schemeClr val="bg1"/>
            </a:solidFill>
            <a:miter lim="800000"/>
            <a:headEnd/>
            <a:tailEnd/>
          </a:ln>
          <a:effec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400" b="1" i="1" dirty="0">
                <a:latin typeface="Times New Roman" panose="02020603050405020304" pitchFamily="18" charset="0"/>
              </a:rPr>
              <a:t>C4: </a:t>
            </a:r>
            <a:r>
              <a:rPr lang="en-US" altLang="vi-VN" sz="2400" b="1" i="1" dirty="0">
                <a:latin typeface="Times New Roman" panose="02020603050405020304" pitchFamily="18" charset="0"/>
                <a:cs typeface="Times New Roman" panose="02020603050405020304" pitchFamily="18" charset="0"/>
              </a:rPr>
              <a:t>Đưa từ cực cùng tên của hai nam châm lại gần nhau (hình 21.3). Quan sát hiện tượng, cho nhận xét?</a:t>
            </a:r>
          </a:p>
        </p:txBody>
      </p:sp>
      <p:grpSp>
        <p:nvGrpSpPr>
          <p:cNvPr id="11" name="Group 10"/>
          <p:cNvGrpSpPr>
            <a:grpSpLocks/>
          </p:cNvGrpSpPr>
          <p:nvPr/>
        </p:nvGrpSpPr>
        <p:grpSpPr bwMode="auto">
          <a:xfrm rot="-1413613">
            <a:off x="1904785" y="4175127"/>
            <a:ext cx="2667000" cy="139700"/>
            <a:chOff x="1296" y="2544"/>
            <a:chExt cx="3340" cy="192"/>
          </a:xfrm>
        </p:grpSpPr>
        <p:sp>
          <p:nvSpPr>
            <p:cNvPr id="12" name="AutoShape 11"/>
            <p:cNvSpPr>
              <a:spLocks noChangeArrowheads="1"/>
            </p:cNvSpPr>
            <p:nvPr/>
          </p:nvSpPr>
          <p:spPr bwMode="auto">
            <a:xfrm>
              <a:off x="1296" y="2544"/>
              <a:ext cx="1728" cy="192"/>
            </a:xfrm>
            <a:prstGeom prst="triangle">
              <a:avLst>
                <a:gd name="adj" fmla="val 93347"/>
              </a:avLst>
            </a:prstGeom>
            <a:solidFill>
              <a:srgbClr val="FF3300"/>
            </a:solidFill>
            <a:ln w="9525">
              <a:miter lim="800000"/>
              <a:headEnd/>
              <a:tailEnd/>
            </a:ln>
            <a:effectLst/>
            <a:scene3d>
              <a:camera prst="legacyObliqueBottomLeft"/>
              <a:lightRig rig="legacyFlat3" dir="t"/>
            </a:scene3d>
            <a:sp3d extrusionH="36500" prstMaterial="legacyMatte">
              <a:bevelT w="13500" h="13500" prst="angle"/>
              <a:bevelB w="13500" h="13500" prst="angle"/>
              <a:extrusionClr>
                <a:srgbClr val="FF3300"/>
              </a:extrusionClr>
              <a:contourClr>
                <a:srgbClr val="FF33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sp>
          <p:nvSpPr>
            <p:cNvPr id="13" name="AutoShape 12"/>
            <p:cNvSpPr>
              <a:spLocks noChangeArrowheads="1"/>
            </p:cNvSpPr>
            <p:nvPr/>
          </p:nvSpPr>
          <p:spPr bwMode="auto">
            <a:xfrm flipV="1">
              <a:off x="2908" y="2544"/>
              <a:ext cx="1728" cy="192"/>
            </a:xfrm>
            <a:prstGeom prst="triangle">
              <a:avLst>
                <a:gd name="adj" fmla="val 6597"/>
              </a:avLst>
            </a:prstGeom>
            <a:solidFill>
              <a:srgbClr val="3333FF"/>
            </a:solidFill>
            <a:ln w="9525">
              <a:miter lim="800000"/>
              <a:headEnd/>
              <a:tailEnd/>
            </a:ln>
            <a:effectLst/>
            <a:scene3d>
              <a:camera prst="legacyObliqueBottomLeft"/>
              <a:lightRig rig="legacyFlat3" dir="t"/>
            </a:scene3d>
            <a:sp3d extrusionH="36500" prstMaterial="legacyMatte">
              <a:bevelT w="13500" h="13500" prst="angle"/>
              <a:bevelB w="13500" h="13500" prst="angle"/>
              <a:extrusionClr>
                <a:srgbClr val="3333FF"/>
              </a:extrusionClr>
              <a:contourClr>
                <a:srgbClr val="3333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grpSp>
      <p:sp>
        <p:nvSpPr>
          <p:cNvPr id="14" name="AutoShape 13"/>
          <p:cNvSpPr>
            <a:spLocks noChangeArrowheads="1"/>
          </p:cNvSpPr>
          <p:nvPr/>
        </p:nvSpPr>
        <p:spPr bwMode="auto">
          <a:xfrm flipV="1">
            <a:off x="3223997" y="4343402"/>
            <a:ext cx="69850" cy="1306513"/>
          </a:xfrm>
          <a:custGeom>
            <a:avLst/>
            <a:gdLst>
              <a:gd name="T0" fmla="*/ 61119 w 21600"/>
              <a:gd name="T1" fmla="*/ 653257 h 21600"/>
              <a:gd name="T2" fmla="*/ 34925 w 21600"/>
              <a:gd name="T3" fmla="*/ 1306513 h 21600"/>
              <a:gd name="T4" fmla="*/ 8731 w 21600"/>
              <a:gd name="T5" fmla="*/ 653257 h 21600"/>
              <a:gd name="T6" fmla="*/ 34925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5" name="Oval 14"/>
          <p:cNvSpPr>
            <a:spLocks noChangeArrowheads="1"/>
          </p:cNvSpPr>
          <p:nvPr/>
        </p:nvSpPr>
        <p:spPr bwMode="auto">
          <a:xfrm>
            <a:off x="2719172" y="5430840"/>
            <a:ext cx="1052513" cy="344487"/>
          </a:xfrm>
          <a:prstGeom prst="ellipse">
            <a:avLst/>
          </a:prstGeom>
          <a:solidFill>
            <a:schemeClr val="bg2"/>
          </a:solidFill>
          <a:ln w="9525">
            <a:round/>
            <a:headEnd/>
            <a:tailEnd/>
          </a:ln>
          <a:effectLst/>
          <a:scene3d>
            <a:camera prst="legacyPerspectiveFront">
              <a:rot lat="19799998" lon="0" rev="0"/>
            </a:camera>
            <a:lightRig rig="legacyFlat2" dir="t"/>
          </a:scene3d>
          <a:sp3d extrusionH="36500" prstMaterial="legacyMatte">
            <a:bevelT w="13500" h="13500" prst="angle"/>
            <a:bevelB w="13500" h="13500" prst="angle"/>
            <a:extrusionClr>
              <a:schemeClr val="bg2"/>
            </a:extrusionClr>
            <a:contourClr>
              <a:schemeClr val="bg2"/>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sp>
        <p:nvSpPr>
          <p:cNvPr id="16" name="Line 15"/>
          <p:cNvSpPr>
            <a:spLocks noChangeShapeType="1"/>
          </p:cNvSpPr>
          <p:nvPr/>
        </p:nvSpPr>
        <p:spPr bwMode="auto">
          <a:xfrm>
            <a:off x="3254160" y="4265615"/>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17" name="Group 16"/>
          <p:cNvGrpSpPr>
            <a:grpSpLocks/>
          </p:cNvGrpSpPr>
          <p:nvPr/>
        </p:nvGrpSpPr>
        <p:grpSpPr bwMode="auto">
          <a:xfrm>
            <a:off x="3542354" y="4947723"/>
            <a:ext cx="1371600" cy="152400"/>
            <a:chOff x="3360" y="3744"/>
            <a:chExt cx="864" cy="96"/>
          </a:xfrm>
        </p:grpSpPr>
        <p:sp>
          <p:nvSpPr>
            <p:cNvPr id="18" name="Rectangle 17"/>
            <p:cNvSpPr>
              <a:spLocks noChangeArrowheads="1"/>
            </p:cNvSpPr>
            <p:nvPr/>
          </p:nvSpPr>
          <p:spPr bwMode="auto">
            <a:xfrm>
              <a:off x="3360" y="3744"/>
              <a:ext cx="432" cy="96"/>
            </a:xfrm>
            <a:prstGeom prst="rect">
              <a:avLst/>
            </a:prstGeom>
            <a:solidFill>
              <a:srgbClr val="FF3300"/>
            </a:solidFill>
            <a:ln w="9525">
              <a:miter lim="800000"/>
              <a:headEnd/>
              <a:tailEnd/>
            </a:ln>
            <a:effectLst/>
            <a:scene3d>
              <a:camera prst="legacyObliqueTopRight"/>
              <a:lightRig rig="legacyFlat3" dir="b"/>
            </a:scene3d>
            <a:sp3d extrusionH="100000" prstMaterial="legacyMatte">
              <a:bevelT w="13500" h="13500" prst="angle"/>
              <a:bevelB w="13500" h="13500" prst="angle"/>
              <a:extrusionClr>
                <a:srgbClr val="FF3300"/>
              </a:extrusionClr>
              <a:contourClr>
                <a:srgbClr val="FF33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sp>
          <p:nvSpPr>
            <p:cNvPr id="19" name="Rectangle 18"/>
            <p:cNvSpPr>
              <a:spLocks noChangeArrowheads="1"/>
            </p:cNvSpPr>
            <p:nvPr/>
          </p:nvSpPr>
          <p:spPr bwMode="auto">
            <a:xfrm>
              <a:off x="3792" y="3744"/>
              <a:ext cx="432" cy="96"/>
            </a:xfrm>
            <a:prstGeom prst="rect">
              <a:avLst/>
            </a:prstGeom>
            <a:solidFill>
              <a:srgbClr val="3333FF"/>
            </a:solidFill>
            <a:ln w="9525">
              <a:miter lim="800000"/>
              <a:headEnd/>
              <a:tailEnd/>
            </a:ln>
            <a:effectLst/>
            <a:scene3d>
              <a:camera prst="legacyObliqueTopRight"/>
              <a:lightRig rig="legacyFlat3" dir="b"/>
            </a:scene3d>
            <a:sp3d extrusionH="100000" prstMaterial="legacyMatte">
              <a:bevelT w="13500" h="13500" prst="angle"/>
              <a:bevelB w="13500" h="13500" prst="angle"/>
              <a:extrusionClr>
                <a:srgbClr val="3333FF"/>
              </a:extrusionClr>
              <a:contourClr>
                <a:srgbClr val="3333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grpSp>
      <p:grpSp>
        <p:nvGrpSpPr>
          <p:cNvPr id="20" name="Group 19"/>
          <p:cNvGrpSpPr>
            <a:grpSpLocks/>
          </p:cNvGrpSpPr>
          <p:nvPr/>
        </p:nvGrpSpPr>
        <p:grpSpPr bwMode="auto">
          <a:xfrm rot="10666633">
            <a:off x="4555509" y="4768014"/>
            <a:ext cx="1195388" cy="584200"/>
            <a:chOff x="957" y="1034"/>
            <a:chExt cx="837" cy="409"/>
          </a:xfrm>
        </p:grpSpPr>
        <p:sp>
          <p:nvSpPr>
            <p:cNvPr id="21" name="Freeform 20"/>
            <p:cNvSpPr>
              <a:spLocks/>
            </p:cNvSpPr>
            <p:nvPr/>
          </p:nvSpPr>
          <p:spPr bwMode="auto">
            <a:xfrm>
              <a:off x="1100" y="1034"/>
              <a:ext cx="694" cy="409"/>
            </a:xfrm>
            <a:custGeom>
              <a:avLst/>
              <a:gdLst>
                <a:gd name="T0" fmla="*/ 395 w 694"/>
                <a:gd name="T1" fmla="*/ 307 h 409"/>
                <a:gd name="T2" fmla="*/ 435 w 694"/>
                <a:gd name="T3" fmla="*/ 326 h 409"/>
                <a:gd name="T4" fmla="*/ 480 w 694"/>
                <a:gd name="T5" fmla="*/ 336 h 409"/>
                <a:gd name="T6" fmla="*/ 543 w 694"/>
                <a:gd name="T7" fmla="*/ 338 h 409"/>
                <a:gd name="T8" fmla="*/ 570 w 694"/>
                <a:gd name="T9" fmla="*/ 365 h 409"/>
                <a:gd name="T10" fmla="*/ 530 w 694"/>
                <a:gd name="T11" fmla="*/ 383 h 409"/>
                <a:gd name="T12" fmla="*/ 464 w 694"/>
                <a:gd name="T13" fmla="*/ 409 h 409"/>
                <a:gd name="T14" fmla="*/ 398 w 694"/>
                <a:gd name="T15" fmla="*/ 405 h 409"/>
                <a:gd name="T16" fmla="*/ 303 w 694"/>
                <a:gd name="T17" fmla="*/ 395 h 409"/>
                <a:gd name="T18" fmla="*/ 246 w 694"/>
                <a:gd name="T19" fmla="*/ 374 h 409"/>
                <a:gd name="T20" fmla="*/ 211 w 694"/>
                <a:gd name="T21" fmla="*/ 364 h 409"/>
                <a:gd name="T22" fmla="*/ 174 w 694"/>
                <a:gd name="T23" fmla="*/ 352 h 409"/>
                <a:gd name="T24" fmla="*/ 141 w 694"/>
                <a:gd name="T25" fmla="*/ 345 h 409"/>
                <a:gd name="T26" fmla="*/ 91 w 694"/>
                <a:gd name="T27" fmla="*/ 344 h 409"/>
                <a:gd name="T28" fmla="*/ 51 w 694"/>
                <a:gd name="T29" fmla="*/ 351 h 409"/>
                <a:gd name="T30" fmla="*/ 11 w 694"/>
                <a:gd name="T31" fmla="*/ 345 h 409"/>
                <a:gd name="T32" fmla="*/ 8 w 694"/>
                <a:gd name="T33" fmla="*/ 328 h 409"/>
                <a:gd name="T34" fmla="*/ 27 w 694"/>
                <a:gd name="T35" fmla="*/ 285 h 409"/>
                <a:gd name="T36" fmla="*/ 27 w 694"/>
                <a:gd name="T37" fmla="*/ 223 h 409"/>
                <a:gd name="T38" fmla="*/ 33 w 694"/>
                <a:gd name="T39" fmla="*/ 157 h 409"/>
                <a:gd name="T40" fmla="*/ 41 w 694"/>
                <a:gd name="T41" fmla="*/ 122 h 409"/>
                <a:gd name="T42" fmla="*/ 75 w 694"/>
                <a:gd name="T43" fmla="*/ 117 h 409"/>
                <a:gd name="T44" fmla="*/ 111 w 694"/>
                <a:gd name="T45" fmla="*/ 125 h 409"/>
                <a:gd name="T46" fmla="*/ 137 w 694"/>
                <a:gd name="T47" fmla="*/ 125 h 409"/>
                <a:gd name="T48" fmla="*/ 235 w 694"/>
                <a:gd name="T49" fmla="*/ 74 h 409"/>
                <a:gd name="T50" fmla="*/ 312 w 694"/>
                <a:gd name="T51" fmla="*/ 38 h 409"/>
                <a:gd name="T52" fmla="*/ 359 w 694"/>
                <a:gd name="T53" fmla="*/ 25 h 409"/>
                <a:gd name="T54" fmla="*/ 400 w 694"/>
                <a:gd name="T55" fmla="*/ 3 h 409"/>
                <a:gd name="T56" fmla="*/ 430 w 694"/>
                <a:gd name="T57" fmla="*/ 3 h 409"/>
                <a:gd name="T58" fmla="*/ 472 w 694"/>
                <a:gd name="T59" fmla="*/ 19 h 409"/>
                <a:gd name="T60" fmla="*/ 530 w 694"/>
                <a:gd name="T61" fmla="*/ 50 h 409"/>
                <a:gd name="T62" fmla="*/ 575 w 694"/>
                <a:gd name="T63" fmla="*/ 76 h 409"/>
                <a:gd name="T64" fmla="*/ 607 w 694"/>
                <a:gd name="T65" fmla="*/ 88 h 409"/>
                <a:gd name="T66" fmla="*/ 636 w 694"/>
                <a:gd name="T67" fmla="*/ 128 h 409"/>
                <a:gd name="T68" fmla="*/ 655 w 694"/>
                <a:gd name="T69" fmla="*/ 155 h 409"/>
                <a:gd name="T70" fmla="*/ 671 w 694"/>
                <a:gd name="T71" fmla="*/ 185 h 409"/>
                <a:gd name="T72" fmla="*/ 692 w 694"/>
                <a:gd name="T73" fmla="*/ 247 h 409"/>
                <a:gd name="T74" fmla="*/ 694 w 694"/>
                <a:gd name="T75" fmla="*/ 299 h 409"/>
                <a:gd name="T76" fmla="*/ 687 w 694"/>
                <a:gd name="T77" fmla="*/ 328 h 409"/>
                <a:gd name="T78" fmla="*/ 655 w 694"/>
                <a:gd name="T79" fmla="*/ 320 h 409"/>
                <a:gd name="T80" fmla="*/ 641 w 694"/>
                <a:gd name="T81" fmla="*/ 293 h 409"/>
                <a:gd name="T82" fmla="*/ 636 w 694"/>
                <a:gd name="T83" fmla="*/ 256 h 409"/>
                <a:gd name="T84" fmla="*/ 590 w 694"/>
                <a:gd name="T85" fmla="*/ 207 h 409"/>
                <a:gd name="T86" fmla="*/ 570 w 694"/>
                <a:gd name="T87" fmla="*/ 179 h 409"/>
                <a:gd name="T88" fmla="*/ 536 w 694"/>
                <a:gd name="T89" fmla="*/ 176 h 409"/>
                <a:gd name="T90" fmla="*/ 501 w 694"/>
                <a:gd name="T91" fmla="*/ 169 h 409"/>
                <a:gd name="T92" fmla="*/ 470 w 694"/>
                <a:gd name="T93" fmla="*/ 175 h 409"/>
                <a:gd name="T94" fmla="*/ 434 w 694"/>
                <a:gd name="T95" fmla="*/ 201 h 409"/>
                <a:gd name="T96" fmla="*/ 397 w 694"/>
                <a:gd name="T97" fmla="*/ 236 h 409"/>
                <a:gd name="T98" fmla="*/ 385 w 694"/>
                <a:gd name="T99" fmla="*/ 287 h 4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94" h="409">
                  <a:moveTo>
                    <a:pt x="385" y="287"/>
                  </a:moveTo>
                  <a:lnTo>
                    <a:pt x="395" y="307"/>
                  </a:lnTo>
                  <a:lnTo>
                    <a:pt x="409" y="317"/>
                  </a:lnTo>
                  <a:lnTo>
                    <a:pt x="435" y="326"/>
                  </a:lnTo>
                  <a:lnTo>
                    <a:pt x="457" y="339"/>
                  </a:lnTo>
                  <a:lnTo>
                    <a:pt x="480" y="336"/>
                  </a:lnTo>
                  <a:lnTo>
                    <a:pt x="516" y="331"/>
                  </a:lnTo>
                  <a:lnTo>
                    <a:pt x="543" y="338"/>
                  </a:lnTo>
                  <a:lnTo>
                    <a:pt x="563" y="351"/>
                  </a:lnTo>
                  <a:lnTo>
                    <a:pt x="570" y="365"/>
                  </a:lnTo>
                  <a:lnTo>
                    <a:pt x="553" y="374"/>
                  </a:lnTo>
                  <a:lnTo>
                    <a:pt x="530" y="383"/>
                  </a:lnTo>
                  <a:lnTo>
                    <a:pt x="493" y="396"/>
                  </a:lnTo>
                  <a:lnTo>
                    <a:pt x="464" y="409"/>
                  </a:lnTo>
                  <a:lnTo>
                    <a:pt x="428" y="406"/>
                  </a:lnTo>
                  <a:lnTo>
                    <a:pt x="398" y="405"/>
                  </a:lnTo>
                  <a:lnTo>
                    <a:pt x="375" y="403"/>
                  </a:lnTo>
                  <a:lnTo>
                    <a:pt x="303" y="395"/>
                  </a:lnTo>
                  <a:lnTo>
                    <a:pt x="276" y="383"/>
                  </a:lnTo>
                  <a:lnTo>
                    <a:pt x="246" y="374"/>
                  </a:lnTo>
                  <a:lnTo>
                    <a:pt x="231" y="368"/>
                  </a:lnTo>
                  <a:lnTo>
                    <a:pt x="211" y="364"/>
                  </a:lnTo>
                  <a:lnTo>
                    <a:pt x="190" y="356"/>
                  </a:lnTo>
                  <a:lnTo>
                    <a:pt x="174" y="352"/>
                  </a:lnTo>
                  <a:lnTo>
                    <a:pt x="157" y="346"/>
                  </a:lnTo>
                  <a:lnTo>
                    <a:pt x="141" y="345"/>
                  </a:lnTo>
                  <a:lnTo>
                    <a:pt x="120" y="342"/>
                  </a:lnTo>
                  <a:lnTo>
                    <a:pt x="91" y="344"/>
                  </a:lnTo>
                  <a:lnTo>
                    <a:pt x="70" y="348"/>
                  </a:lnTo>
                  <a:lnTo>
                    <a:pt x="51" y="351"/>
                  </a:lnTo>
                  <a:lnTo>
                    <a:pt x="32" y="349"/>
                  </a:lnTo>
                  <a:lnTo>
                    <a:pt x="11" y="345"/>
                  </a:lnTo>
                  <a:lnTo>
                    <a:pt x="0" y="343"/>
                  </a:lnTo>
                  <a:lnTo>
                    <a:pt x="8" y="328"/>
                  </a:lnTo>
                  <a:lnTo>
                    <a:pt x="16" y="313"/>
                  </a:lnTo>
                  <a:lnTo>
                    <a:pt x="27" y="285"/>
                  </a:lnTo>
                  <a:lnTo>
                    <a:pt x="26" y="244"/>
                  </a:lnTo>
                  <a:lnTo>
                    <a:pt x="27" y="223"/>
                  </a:lnTo>
                  <a:lnTo>
                    <a:pt x="31" y="181"/>
                  </a:lnTo>
                  <a:lnTo>
                    <a:pt x="33" y="157"/>
                  </a:lnTo>
                  <a:lnTo>
                    <a:pt x="35" y="134"/>
                  </a:lnTo>
                  <a:lnTo>
                    <a:pt x="41" y="122"/>
                  </a:lnTo>
                  <a:lnTo>
                    <a:pt x="31" y="109"/>
                  </a:lnTo>
                  <a:lnTo>
                    <a:pt x="75" y="117"/>
                  </a:lnTo>
                  <a:lnTo>
                    <a:pt x="91" y="118"/>
                  </a:lnTo>
                  <a:lnTo>
                    <a:pt x="111" y="125"/>
                  </a:lnTo>
                  <a:lnTo>
                    <a:pt x="125" y="126"/>
                  </a:lnTo>
                  <a:lnTo>
                    <a:pt x="137" y="125"/>
                  </a:lnTo>
                  <a:lnTo>
                    <a:pt x="161" y="113"/>
                  </a:lnTo>
                  <a:lnTo>
                    <a:pt x="235" y="74"/>
                  </a:lnTo>
                  <a:lnTo>
                    <a:pt x="275" y="54"/>
                  </a:lnTo>
                  <a:lnTo>
                    <a:pt x="312" y="38"/>
                  </a:lnTo>
                  <a:lnTo>
                    <a:pt x="334" y="33"/>
                  </a:lnTo>
                  <a:lnTo>
                    <a:pt x="359" y="25"/>
                  </a:lnTo>
                  <a:lnTo>
                    <a:pt x="379" y="15"/>
                  </a:lnTo>
                  <a:lnTo>
                    <a:pt x="400" y="3"/>
                  </a:lnTo>
                  <a:lnTo>
                    <a:pt x="416" y="0"/>
                  </a:lnTo>
                  <a:lnTo>
                    <a:pt x="430" y="3"/>
                  </a:lnTo>
                  <a:lnTo>
                    <a:pt x="452" y="14"/>
                  </a:lnTo>
                  <a:lnTo>
                    <a:pt x="472" y="19"/>
                  </a:lnTo>
                  <a:lnTo>
                    <a:pt x="490" y="25"/>
                  </a:lnTo>
                  <a:lnTo>
                    <a:pt x="530" y="50"/>
                  </a:lnTo>
                  <a:lnTo>
                    <a:pt x="551" y="59"/>
                  </a:lnTo>
                  <a:lnTo>
                    <a:pt x="575" y="76"/>
                  </a:lnTo>
                  <a:lnTo>
                    <a:pt x="595" y="83"/>
                  </a:lnTo>
                  <a:lnTo>
                    <a:pt x="607" y="88"/>
                  </a:lnTo>
                  <a:lnTo>
                    <a:pt x="622" y="109"/>
                  </a:lnTo>
                  <a:lnTo>
                    <a:pt x="636" y="128"/>
                  </a:lnTo>
                  <a:lnTo>
                    <a:pt x="649" y="144"/>
                  </a:lnTo>
                  <a:lnTo>
                    <a:pt x="655" y="155"/>
                  </a:lnTo>
                  <a:lnTo>
                    <a:pt x="664" y="170"/>
                  </a:lnTo>
                  <a:lnTo>
                    <a:pt x="671" y="185"/>
                  </a:lnTo>
                  <a:lnTo>
                    <a:pt x="689" y="220"/>
                  </a:lnTo>
                  <a:lnTo>
                    <a:pt x="692" y="247"/>
                  </a:lnTo>
                  <a:lnTo>
                    <a:pt x="692" y="276"/>
                  </a:lnTo>
                  <a:lnTo>
                    <a:pt x="694" y="299"/>
                  </a:lnTo>
                  <a:lnTo>
                    <a:pt x="692" y="317"/>
                  </a:lnTo>
                  <a:lnTo>
                    <a:pt x="687" y="328"/>
                  </a:lnTo>
                  <a:lnTo>
                    <a:pt x="675" y="331"/>
                  </a:lnTo>
                  <a:lnTo>
                    <a:pt x="655" y="320"/>
                  </a:lnTo>
                  <a:lnTo>
                    <a:pt x="645" y="306"/>
                  </a:lnTo>
                  <a:lnTo>
                    <a:pt x="641" y="293"/>
                  </a:lnTo>
                  <a:lnTo>
                    <a:pt x="636" y="275"/>
                  </a:lnTo>
                  <a:lnTo>
                    <a:pt x="636" y="256"/>
                  </a:lnTo>
                  <a:lnTo>
                    <a:pt x="612" y="231"/>
                  </a:lnTo>
                  <a:lnTo>
                    <a:pt x="590" y="207"/>
                  </a:lnTo>
                  <a:lnTo>
                    <a:pt x="580" y="190"/>
                  </a:lnTo>
                  <a:lnTo>
                    <a:pt x="570" y="179"/>
                  </a:lnTo>
                  <a:lnTo>
                    <a:pt x="553" y="180"/>
                  </a:lnTo>
                  <a:lnTo>
                    <a:pt x="536" y="176"/>
                  </a:lnTo>
                  <a:lnTo>
                    <a:pt x="515" y="175"/>
                  </a:lnTo>
                  <a:lnTo>
                    <a:pt x="501" y="169"/>
                  </a:lnTo>
                  <a:lnTo>
                    <a:pt x="482" y="171"/>
                  </a:lnTo>
                  <a:lnTo>
                    <a:pt x="470" y="175"/>
                  </a:lnTo>
                  <a:lnTo>
                    <a:pt x="453" y="188"/>
                  </a:lnTo>
                  <a:lnTo>
                    <a:pt x="434" y="201"/>
                  </a:lnTo>
                  <a:lnTo>
                    <a:pt x="412" y="215"/>
                  </a:lnTo>
                  <a:lnTo>
                    <a:pt x="397" y="236"/>
                  </a:lnTo>
                  <a:lnTo>
                    <a:pt x="381" y="252"/>
                  </a:lnTo>
                  <a:lnTo>
                    <a:pt x="385" y="287"/>
                  </a:lnTo>
                  <a:close/>
                </a:path>
              </a:pathLst>
            </a:custGeom>
            <a:solidFill>
              <a:srgbClr val="FFBFBF"/>
            </a:solidFill>
            <a:ln w="9525">
              <a:solidFill>
                <a:srgbClr val="000000"/>
              </a:solidFill>
              <a:prstDash val="solid"/>
              <a:round/>
              <a:headEnd/>
              <a:tailEnd/>
            </a:ln>
          </p:spPr>
          <p:txBody>
            <a:bodyPr/>
            <a:lstStyle/>
            <a:p>
              <a:endParaRPr lang="vi-VN"/>
            </a:p>
          </p:txBody>
        </p:sp>
        <p:sp>
          <p:nvSpPr>
            <p:cNvPr id="22" name="Freeform 21"/>
            <p:cNvSpPr>
              <a:spLocks/>
            </p:cNvSpPr>
            <p:nvPr/>
          </p:nvSpPr>
          <p:spPr bwMode="auto">
            <a:xfrm rot="2180584" flipH="1">
              <a:off x="1590" y="1083"/>
              <a:ext cx="111" cy="53"/>
            </a:xfrm>
            <a:custGeom>
              <a:avLst/>
              <a:gdLst>
                <a:gd name="T0" fmla="*/ 0 w 138"/>
                <a:gd name="T1" fmla="*/ 0 h 66"/>
                <a:gd name="T2" fmla="*/ 53 w 138"/>
                <a:gd name="T3" fmla="*/ 22 h 66"/>
                <a:gd name="T4" fmla="*/ 111 w 138"/>
                <a:gd name="T5" fmla="*/ 53 h 66"/>
                <a:gd name="T6" fmla="*/ 0 60000 65536"/>
                <a:gd name="T7" fmla="*/ 0 60000 65536"/>
                <a:gd name="T8" fmla="*/ 0 60000 65536"/>
              </a:gdLst>
              <a:ahLst/>
              <a:cxnLst>
                <a:cxn ang="T6">
                  <a:pos x="T0" y="T1"/>
                </a:cxn>
                <a:cxn ang="T7">
                  <a:pos x="T2" y="T3"/>
                </a:cxn>
                <a:cxn ang="T8">
                  <a:pos x="T4" y="T5"/>
                </a:cxn>
              </a:cxnLst>
              <a:rect l="0" t="0" r="r" b="b"/>
              <a:pathLst>
                <a:path w="138" h="66">
                  <a:moveTo>
                    <a:pt x="0" y="0"/>
                  </a:moveTo>
                  <a:lnTo>
                    <a:pt x="66" y="27"/>
                  </a:lnTo>
                  <a:lnTo>
                    <a:pt x="138" y="6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3" name="Freeform 22"/>
            <p:cNvSpPr>
              <a:spLocks/>
            </p:cNvSpPr>
            <p:nvPr/>
          </p:nvSpPr>
          <p:spPr bwMode="auto">
            <a:xfrm rot="3423405" flipH="1">
              <a:off x="1629" y="1374"/>
              <a:ext cx="16" cy="54"/>
            </a:xfrm>
            <a:custGeom>
              <a:avLst/>
              <a:gdLst>
                <a:gd name="T0" fmla="*/ 5 w 70"/>
                <a:gd name="T1" fmla="*/ 0 h 169"/>
                <a:gd name="T2" fmla="*/ 12 w 70"/>
                <a:gd name="T3" fmla="*/ 17 h 169"/>
                <a:gd name="T4" fmla="*/ 16 w 70"/>
                <a:gd name="T5" fmla="*/ 27 h 169"/>
                <a:gd name="T6" fmla="*/ 16 w 70"/>
                <a:gd name="T7" fmla="*/ 36 h 169"/>
                <a:gd name="T8" fmla="*/ 13 w 70"/>
                <a:gd name="T9" fmla="*/ 45 h 169"/>
                <a:gd name="T10" fmla="*/ 6 w 70"/>
                <a:gd name="T11" fmla="*/ 50 h 169"/>
                <a:gd name="T12" fmla="*/ 0 w 70"/>
                <a:gd name="T13" fmla="*/ 54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 h="169">
                  <a:moveTo>
                    <a:pt x="23" y="0"/>
                  </a:moveTo>
                  <a:lnTo>
                    <a:pt x="53" y="52"/>
                  </a:lnTo>
                  <a:lnTo>
                    <a:pt x="69" y="83"/>
                  </a:lnTo>
                  <a:lnTo>
                    <a:pt x="70" y="113"/>
                  </a:lnTo>
                  <a:lnTo>
                    <a:pt x="58" y="140"/>
                  </a:lnTo>
                  <a:lnTo>
                    <a:pt x="27" y="158"/>
                  </a:lnTo>
                  <a:lnTo>
                    <a:pt x="0" y="169"/>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4" name="Freeform 23"/>
            <p:cNvSpPr>
              <a:spLocks/>
            </p:cNvSpPr>
            <p:nvPr/>
          </p:nvSpPr>
          <p:spPr bwMode="auto">
            <a:xfrm rot="3012925" flipH="1">
              <a:off x="1676" y="1190"/>
              <a:ext cx="13" cy="33"/>
            </a:xfrm>
            <a:custGeom>
              <a:avLst/>
              <a:gdLst>
                <a:gd name="T0" fmla="*/ 0 w 50"/>
                <a:gd name="T1" fmla="*/ 0 h 93"/>
                <a:gd name="T2" fmla="*/ 0 w 50"/>
                <a:gd name="T3" fmla="*/ 11 h 93"/>
                <a:gd name="T4" fmla="*/ 2 w 50"/>
                <a:gd name="T5" fmla="*/ 20 h 93"/>
                <a:gd name="T6" fmla="*/ 7 w 50"/>
                <a:gd name="T7" fmla="*/ 29 h 93"/>
                <a:gd name="T8" fmla="*/ 13 w 50"/>
                <a:gd name="T9" fmla="*/ 33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93">
                  <a:moveTo>
                    <a:pt x="0" y="0"/>
                  </a:moveTo>
                  <a:lnTo>
                    <a:pt x="0" y="32"/>
                  </a:lnTo>
                  <a:lnTo>
                    <a:pt x="6" y="57"/>
                  </a:lnTo>
                  <a:lnTo>
                    <a:pt x="25" y="82"/>
                  </a:lnTo>
                  <a:lnTo>
                    <a:pt x="50" y="93"/>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5" name="Freeform 24"/>
            <p:cNvSpPr>
              <a:spLocks/>
            </p:cNvSpPr>
            <p:nvPr/>
          </p:nvSpPr>
          <p:spPr bwMode="auto">
            <a:xfrm rot="3892858" flipH="1">
              <a:off x="1736" y="1271"/>
              <a:ext cx="10" cy="25"/>
            </a:xfrm>
            <a:custGeom>
              <a:avLst/>
              <a:gdLst>
                <a:gd name="T0" fmla="*/ 0 w 19"/>
                <a:gd name="T1" fmla="*/ 0 h 43"/>
                <a:gd name="T2" fmla="*/ 0 w 19"/>
                <a:gd name="T3" fmla="*/ 8 h 43"/>
                <a:gd name="T4" fmla="*/ 2 w 19"/>
                <a:gd name="T5" fmla="*/ 16 h 43"/>
                <a:gd name="T6" fmla="*/ 10 w 19"/>
                <a:gd name="T7" fmla="*/ 25 h 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43">
                  <a:moveTo>
                    <a:pt x="0" y="0"/>
                  </a:moveTo>
                  <a:lnTo>
                    <a:pt x="0" y="14"/>
                  </a:lnTo>
                  <a:lnTo>
                    <a:pt x="4" y="28"/>
                  </a:lnTo>
                  <a:lnTo>
                    <a:pt x="19" y="43"/>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nvGrpSpPr>
            <p:cNvPr id="26" name="Group 25"/>
            <p:cNvGrpSpPr>
              <a:grpSpLocks/>
            </p:cNvGrpSpPr>
            <p:nvPr/>
          </p:nvGrpSpPr>
          <p:grpSpPr bwMode="auto">
            <a:xfrm rot="11405476" flipH="1">
              <a:off x="957" y="1115"/>
              <a:ext cx="261" cy="307"/>
              <a:chOff x="2457" y="2549"/>
              <a:chExt cx="557" cy="547"/>
            </a:xfrm>
          </p:grpSpPr>
          <p:sp>
            <p:nvSpPr>
              <p:cNvPr id="29" name="Freeform 26"/>
              <p:cNvSpPr>
                <a:spLocks/>
              </p:cNvSpPr>
              <p:nvPr/>
            </p:nvSpPr>
            <p:spPr bwMode="auto">
              <a:xfrm>
                <a:off x="2457" y="2549"/>
                <a:ext cx="557" cy="547"/>
              </a:xfrm>
              <a:custGeom>
                <a:avLst/>
                <a:gdLst>
                  <a:gd name="T0" fmla="*/ 557 w 1112"/>
                  <a:gd name="T1" fmla="*/ 70 h 1094"/>
                  <a:gd name="T2" fmla="*/ 529 w 1112"/>
                  <a:gd name="T3" fmla="*/ 136 h 1094"/>
                  <a:gd name="T4" fmla="*/ 509 w 1112"/>
                  <a:gd name="T5" fmla="*/ 187 h 1094"/>
                  <a:gd name="T6" fmla="*/ 486 w 1112"/>
                  <a:gd name="T7" fmla="*/ 238 h 1094"/>
                  <a:gd name="T8" fmla="*/ 472 w 1112"/>
                  <a:gd name="T9" fmla="*/ 294 h 1094"/>
                  <a:gd name="T10" fmla="*/ 463 w 1112"/>
                  <a:gd name="T11" fmla="*/ 351 h 1094"/>
                  <a:gd name="T12" fmla="*/ 453 w 1112"/>
                  <a:gd name="T13" fmla="*/ 407 h 1094"/>
                  <a:gd name="T14" fmla="*/ 453 w 1112"/>
                  <a:gd name="T15" fmla="*/ 458 h 1094"/>
                  <a:gd name="T16" fmla="*/ 453 w 1112"/>
                  <a:gd name="T17" fmla="*/ 501 h 1094"/>
                  <a:gd name="T18" fmla="*/ 453 w 1112"/>
                  <a:gd name="T19" fmla="*/ 519 h 1094"/>
                  <a:gd name="T20" fmla="*/ 121 w 1112"/>
                  <a:gd name="T21" fmla="*/ 547 h 1094"/>
                  <a:gd name="T22" fmla="*/ 65 w 1112"/>
                  <a:gd name="T23" fmla="*/ 224 h 1094"/>
                  <a:gd name="T24" fmla="*/ 14 w 1112"/>
                  <a:gd name="T25" fmla="*/ 33 h 1094"/>
                  <a:gd name="T26" fmla="*/ 0 w 1112"/>
                  <a:gd name="T27" fmla="*/ 0 h 1094"/>
                  <a:gd name="T28" fmla="*/ 210 w 1112"/>
                  <a:gd name="T29" fmla="*/ 38 h 1094"/>
                  <a:gd name="T30" fmla="*/ 383 w 1112"/>
                  <a:gd name="T31" fmla="*/ 52 h 1094"/>
                  <a:gd name="T32" fmla="*/ 495 w 1112"/>
                  <a:gd name="T33" fmla="*/ 52 h 1094"/>
                  <a:gd name="T34" fmla="*/ 557 w 1112"/>
                  <a:gd name="T35" fmla="*/ 70 h 10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112" h="1094">
                    <a:moveTo>
                      <a:pt x="1112" y="140"/>
                    </a:moveTo>
                    <a:lnTo>
                      <a:pt x="1056" y="271"/>
                    </a:lnTo>
                    <a:lnTo>
                      <a:pt x="1017" y="373"/>
                    </a:lnTo>
                    <a:lnTo>
                      <a:pt x="971" y="476"/>
                    </a:lnTo>
                    <a:lnTo>
                      <a:pt x="943" y="588"/>
                    </a:lnTo>
                    <a:lnTo>
                      <a:pt x="924" y="702"/>
                    </a:lnTo>
                    <a:lnTo>
                      <a:pt x="905" y="814"/>
                    </a:lnTo>
                    <a:lnTo>
                      <a:pt x="905" y="916"/>
                    </a:lnTo>
                    <a:lnTo>
                      <a:pt x="905" y="1001"/>
                    </a:lnTo>
                    <a:lnTo>
                      <a:pt x="905" y="1038"/>
                    </a:lnTo>
                    <a:lnTo>
                      <a:pt x="242" y="1094"/>
                    </a:lnTo>
                    <a:lnTo>
                      <a:pt x="130" y="448"/>
                    </a:lnTo>
                    <a:lnTo>
                      <a:pt x="28" y="65"/>
                    </a:lnTo>
                    <a:lnTo>
                      <a:pt x="0" y="0"/>
                    </a:lnTo>
                    <a:lnTo>
                      <a:pt x="420" y="75"/>
                    </a:lnTo>
                    <a:lnTo>
                      <a:pt x="765" y="103"/>
                    </a:lnTo>
                    <a:lnTo>
                      <a:pt x="989" y="103"/>
                    </a:lnTo>
                    <a:lnTo>
                      <a:pt x="1112" y="140"/>
                    </a:lnTo>
                    <a:close/>
                  </a:path>
                </a:pathLst>
              </a:custGeom>
              <a:solidFill>
                <a:srgbClr val="5F7FFF"/>
              </a:solidFill>
              <a:ln w="9525">
                <a:solidFill>
                  <a:srgbClr val="000000"/>
                </a:solidFill>
                <a:prstDash val="solid"/>
                <a:round/>
                <a:headEnd/>
                <a:tailEnd/>
              </a:ln>
            </p:spPr>
            <p:txBody>
              <a:bodyPr/>
              <a:lstStyle/>
              <a:p>
                <a:endParaRPr lang="vi-VN"/>
              </a:p>
            </p:txBody>
          </p:sp>
          <p:sp>
            <p:nvSpPr>
              <p:cNvPr id="30" name="Oval 27"/>
              <p:cNvSpPr>
                <a:spLocks noChangeArrowheads="1"/>
              </p:cNvSpPr>
              <p:nvPr/>
            </p:nvSpPr>
            <p:spPr bwMode="auto">
              <a:xfrm>
                <a:off x="2793" y="2961"/>
                <a:ext cx="61" cy="70"/>
              </a:xfrm>
              <a:prstGeom prst="ellipse">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grpSp>
        <p:sp>
          <p:nvSpPr>
            <p:cNvPr id="27" name="Freeform 28"/>
            <p:cNvSpPr>
              <a:spLocks/>
            </p:cNvSpPr>
            <p:nvPr/>
          </p:nvSpPr>
          <p:spPr bwMode="auto">
            <a:xfrm rot="8068401" flipH="1">
              <a:off x="1546" y="1379"/>
              <a:ext cx="15" cy="10"/>
            </a:xfrm>
            <a:custGeom>
              <a:avLst/>
              <a:gdLst>
                <a:gd name="T0" fmla="*/ 15 w 55"/>
                <a:gd name="T1" fmla="*/ 10 h 33"/>
                <a:gd name="T2" fmla="*/ 7 w 55"/>
                <a:gd name="T3" fmla="*/ 7 h 33"/>
                <a:gd name="T4" fmla="*/ 2 w 55"/>
                <a:gd name="T5" fmla="*/ 2 h 33"/>
                <a:gd name="T6" fmla="*/ 0 w 55"/>
                <a:gd name="T7" fmla="*/ 0 h 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33">
                  <a:moveTo>
                    <a:pt x="55" y="33"/>
                  </a:moveTo>
                  <a:lnTo>
                    <a:pt x="26" y="22"/>
                  </a:lnTo>
                  <a:lnTo>
                    <a:pt x="7" y="8"/>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8" name="Freeform 29"/>
            <p:cNvSpPr>
              <a:spLocks/>
            </p:cNvSpPr>
            <p:nvPr/>
          </p:nvSpPr>
          <p:spPr bwMode="auto">
            <a:xfrm rot="2668401" flipH="1">
              <a:off x="1554" y="1050"/>
              <a:ext cx="51" cy="32"/>
            </a:xfrm>
            <a:custGeom>
              <a:avLst/>
              <a:gdLst>
                <a:gd name="T0" fmla="*/ 0 w 53"/>
                <a:gd name="T1" fmla="*/ 0 h 34"/>
                <a:gd name="T2" fmla="*/ 16 w 53"/>
                <a:gd name="T3" fmla="*/ 8 h 34"/>
                <a:gd name="T4" fmla="*/ 51 w 53"/>
                <a:gd name="T5" fmla="*/ 32 h 34"/>
                <a:gd name="T6" fmla="*/ 0 60000 65536"/>
                <a:gd name="T7" fmla="*/ 0 60000 65536"/>
                <a:gd name="T8" fmla="*/ 0 60000 65536"/>
              </a:gdLst>
              <a:ahLst/>
              <a:cxnLst>
                <a:cxn ang="T6">
                  <a:pos x="T0" y="T1"/>
                </a:cxn>
                <a:cxn ang="T7">
                  <a:pos x="T2" y="T3"/>
                </a:cxn>
                <a:cxn ang="T8">
                  <a:pos x="T4" y="T5"/>
                </a:cxn>
              </a:cxnLst>
              <a:rect l="0" t="0" r="r" b="b"/>
              <a:pathLst>
                <a:path w="53" h="34">
                  <a:moveTo>
                    <a:pt x="0" y="0"/>
                  </a:moveTo>
                  <a:lnTo>
                    <a:pt x="17" y="8"/>
                  </a:lnTo>
                  <a:lnTo>
                    <a:pt x="53" y="34"/>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grpSp>
        <p:nvGrpSpPr>
          <p:cNvPr id="31" name="Group 10"/>
          <p:cNvGrpSpPr>
            <a:grpSpLocks/>
          </p:cNvGrpSpPr>
          <p:nvPr/>
        </p:nvGrpSpPr>
        <p:grpSpPr bwMode="auto">
          <a:xfrm rot="-1413613">
            <a:off x="6555426" y="4519166"/>
            <a:ext cx="2667000" cy="139700"/>
            <a:chOff x="1296" y="2544"/>
            <a:chExt cx="3340" cy="192"/>
          </a:xfrm>
        </p:grpSpPr>
        <p:sp>
          <p:nvSpPr>
            <p:cNvPr id="32" name="AutoShape 11"/>
            <p:cNvSpPr>
              <a:spLocks noChangeArrowheads="1"/>
            </p:cNvSpPr>
            <p:nvPr/>
          </p:nvSpPr>
          <p:spPr bwMode="auto">
            <a:xfrm>
              <a:off x="1296" y="2544"/>
              <a:ext cx="1728" cy="192"/>
            </a:xfrm>
            <a:prstGeom prst="triangle">
              <a:avLst>
                <a:gd name="adj" fmla="val 93347"/>
              </a:avLst>
            </a:prstGeom>
            <a:solidFill>
              <a:srgbClr val="FF3300"/>
            </a:solidFill>
            <a:ln w="9525">
              <a:miter lim="800000"/>
              <a:headEnd/>
              <a:tailEnd/>
            </a:ln>
            <a:effectLst/>
            <a:scene3d>
              <a:camera prst="legacyObliqueBottomLeft"/>
              <a:lightRig rig="legacyFlat3" dir="t"/>
            </a:scene3d>
            <a:sp3d extrusionH="36500" prstMaterial="legacyMatte">
              <a:bevelT w="13500" h="13500" prst="angle"/>
              <a:bevelB w="13500" h="13500" prst="angle"/>
              <a:extrusionClr>
                <a:srgbClr val="FF3300"/>
              </a:extrusionClr>
              <a:contourClr>
                <a:srgbClr val="FF33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sp>
          <p:nvSpPr>
            <p:cNvPr id="33" name="AutoShape 12"/>
            <p:cNvSpPr>
              <a:spLocks noChangeArrowheads="1"/>
            </p:cNvSpPr>
            <p:nvPr/>
          </p:nvSpPr>
          <p:spPr bwMode="auto">
            <a:xfrm flipV="1">
              <a:off x="2908" y="2544"/>
              <a:ext cx="1728" cy="192"/>
            </a:xfrm>
            <a:prstGeom prst="triangle">
              <a:avLst>
                <a:gd name="adj" fmla="val 6597"/>
              </a:avLst>
            </a:prstGeom>
            <a:solidFill>
              <a:srgbClr val="3333FF"/>
            </a:solidFill>
            <a:ln w="9525">
              <a:miter lim="800000"/>
              <a:headEnd/>
              <a:tailEnd/>
            </a:ln>
            <a:effectLst/>
            <a:scene3d>
              <a:camera prst="legacyObliqueBottomLeft"/>
              <a:lightRig rig="legacyFlat3" dir="t"/>
            </a:scene3d>
            <a:sp3d extrusionH="36500" prstMaterial="legacyMatte">
              <a:bevelT w="13500" h="13500" prst="angle"/>
              <a:bevelB w="13500" h="13500" prst="angle"/>
              <a:extrusionClr>
                <a:srgbClr val="3333FF"/>
              </a:extrusionClr>
              <a:contourClr>
                <a:srgbClr val="3333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grpSp>
      <p:sp>
        <p:nvSpPr>
          <p:cNvPr id="34" name="AutoShape 13"/>
          <p:cNvSpPr>
            <a:spLocks noChangeArrowheads="1"/>
          </p:cNvSpPr>
          <p:nvPr/>
        </p:nvSpPr>
        <p:spPr bwMode="auto">
          <a:xfrm flipV="1">
            <a:off x="7874638" y="4687441"/>
            <a:ext cx="69850" cy="1306513"/>
          </a:xfrm>
          <a:custGeom>
            <a:avLst/>
            <a:gdLst>
              <a:gd name="T0" fmla="*/ 61119 w 21600"/>
              <a:gd name="T1" fmla="*/ 653257 h 21600"/>
              <a:gd name="T2" fmla="*/ 34925 w 21600"/>
              <a:gd name="T3" fmla="*/ 1306513 h 21600"/>
              <a:gd name="T4" fmla="*/ 8731 w 21600"/>
              <a:gd name="T5" fmla="*/ 653257 h 21600"/>
              <a:gd name="T6" fmla="*/ 34925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5" name="Oval 14"/>
          <p:cNvSpPr>
            <a:spLocks noChangeArrowheads="1"/>
          </p:cNvSpPr>
          <p:nvPr/>
        </p:nvSpPr>
        <p:spPr bwMode="auto">
          <a:xfrm>
            <a:off x="7369813" y="5774879"/>
            <a:ext cx="1052513" cy="344487"/>
          </a:xfrm>
          <a:prstGeom prst="ellipse">
            <a:avLst/>
          </a:prstGeom>
          <a:solidFill>
            <a:schemeClr val="bg2"/>
          </a:solidFill>
          <a:ln w="9525">
            <a:round/>
            <a:headEnd/>
            <a:tailEnd/>
          </a:ln>
          <a:effectLst/>
          <a:scene3d>
            <a:camera prst="legacyPerspectiveFront">
              <a:rot lat="19799998" lon="0" rev="0"/>
            </a:camera>
            <a:lightRig rig="legacyFlat2" dir="t"/>
          </a:scene3d>
          <a:sp3d extrusionH="36500" prstMaterial="legacyMatte">
            <a:bevelT w="13500" h="13500" prst="angle"/>
            <a:bevelB w="13500" h="13500" prst="angle"/>
            <a:extrusionClr>
              <a:schemeClr val="bg2"/>
            </a:extrusionClr>
            <a:contourClr>
              <a:schemeClr val="bg2"/>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sp>
        <p:nvSpPr>
          <p:cNvPr id="36" name="Line 15"/>
          <p:cNvSpPr>
            <a:spLocks noChangeShapeType="1"/>
          </p:cNvSpPr>
          <p:nvPr/>
        </p:nvSpPr>
        <p:spPr bwMode="auto">
          <a:xfrm>
            <a:off x="7904801" y="4609654"/>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37" name="Group 16"/>
          <p:cNvGrpSpPr>
            <a:grpSpLocks/>
          </p:cNvGrpSpPr>
          <p:nvPr/>
        </p:nvGrpSpPr>
        <p:grpSpPr bwMode="auto">
          <a:xfrm flipH="1" flipV="1">
            <a:off x="9611363" y="4322316"/>
            <a:ext cx="1371600" cy="152400"/>
            <a:chOff x="3360" y="3744"/>
            <a:chExt cx="864" cy="96"/>
          </a:xfrm>
        </p:grpSpPr>
        <p:sp>
          <p:nvSpPr>
            <p:cNvPr id="38" name="Rectangle 17"/>
            <p:cNvSpPr>
              <a:spLocks noChangeArrowheads="1"/>
            </p:cNvSpPr>
            <p:nvPr/>
          </p:nvSpPr>
          <p:spPr bwMode="auto">
            <a:xfrm>
              <a:off x="3360" y="3744"/>
              <a:ext cx="432" cy="96"/>
            </a:xfrm>
            <a:prstGeom prst="rect">
              <a:avLst/>
            </a:prstGeom>
            <a:solidFill>
              <a:srgbClr val="FF3300"/>
            </a:solidFill>
            <a:ln w="9525">
              <a:miter lim="800000"/>
              <a:headEnd/>
              <a:tailEnd/>
            </a:ln>
            <a:effectLst/>
            <a:scene3d>
              <a:camera prst="legacyObliqueTopRight"/>
              <a:lightRig rig="legacyFlat3" dir="b"/>
            </a:scene3d>
            <a:sp3d extrusionH="100000" prstMaterial="legacyMatte">
              <a:bevelT w="13500" h="13500" prst="angle"/>
              <a:bevelB w="13500" h="13500" prst="angle"/>
              <a:extrusionClr>
                <a:srgbClr val="FF3300"/>
              </a:extrusionClr>
              <a:contourClr>
                <a:srgbClr val="FF33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sp>
          <p:nvSpPr>
            <p:cNvPr id="39" name="Rectangle 18"/>
            <p:cNvSpPr>
              <a:spLocks noChangeArrowheads="1"/>
            </p:cNvSpPr>
            <p:nvPr/>
          </p:nvSpPr>
          <p:spPr bwMode="auto">
            <a:xfrm>
              <a:off x="3792" y="3744"/>
              <a:ext cx="432" cy="96"/>
            </a:xfrm>
            <a:prstGeom prst="rect">
              <a:avLst/>
            </a:prstGeom>
            <a:solidFill>
              <a:srgbClr val="3333FF"/>
            </a:solidFill>
            <a:ln w="9525">
              <a:miter lim="800000"/>
              <a:headEnd/>
              <a:tailEnd/>
            </a:ln>
            <a:effectLst/>
            <a:scene3d>
              <a:camera prst="legacyObliqueTopRight"/>
              <a:lightRig rig="legacyFlat3" dir="b"/>
            </a:scene3d>
            <a:sp3d extrusionH="100000" prstMaterial="legacyMatte">
              <a:bevelT w="13500" h="13500" prst="angle"/>
              <a:bevelB w="13500" h="13500" prst="angle"/>
              <a:extrusionClr>
                <a:srgbClr val="3333FF"/>
              </a:extrusionClr>
              <a:contourClr>
                <a:srgbClr val="3333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grpSp>
      <p:grpSp>
        <p:nvGrpSpPr>
          <p:cNvPr id="40" name="Group 19"/>
          <p:cNvGrpSpPr>
            <a:grpSpLocks/>
          </p:cNvGrpSpPr>
          <p:nvPr/>
        </p:nvGrpSpPr>
        <p:grpSpPr bwMode="auto">
          <a:xfrm rot="10666633">
            <a:off x="10617838" y="4154041"/>
            <a:ext cx="1195388" cy="584200"/>
            <a:chOff x="957" y="1034"/>
            <a:chExt cx="837" cy="409"/>
          </a:xfrm>
        </p:grpSpPr>
        <p:sp>
          <p:nvSpPr>
            <p:cNvPr id="41" name="Freeform 20"/>
            <p:cNvSpPr>
              <a:spLocks/>
            </p:cNvSpPr>
            <p:nvPr/>
          </p:nvSpPr>
          <p:spPr bwMode="auto">
            <a:xfrm>
              <a:off x="1100" y="1034"/>
              <a:ext cx="694" cy="409"/>
            </a:xfrm>
            <a:custGeom>
              <a:avLst/>
              <a:gdLst>
                <a:gd name="T0" fmla="*/ 395 w 694"/>
                <a:gd name="T1" fmla="*/ 307 h 409"/>
                <a:gd name="T2" fmla="*/ 435 w 694"/>
                <a:gd name="T3" fmla="*/ 326 h 409"/>
                <a:gd name="T4" fmla="*/ 480 w 694"/>
                <a:gd name="T5" fmla="*/ 336 h 409"/>
                <a:gd name="T6" fmla="*/ 543 w 694"/>
                <a:gd name="T7" fmla="*/ 338 h 409"/>
                <a:gd name="T8" fmla="*/ 570 w 694"/>
                <a:gd name="T9" fmla="*/ 365 h 409"/>
                <a:gd name="T10" fmla="*/ 530 w 694"/>
                <a:gd name="T11" fmla="*/ 383 h 409"/>
                <a:gd name="T12" fmla="*/ 464 w 694"/>
                <a:gd name="T13" fmla="*/ 409 h 409"/>
                <a:gd name="T14" fmla="*/ 398 w 694"/>
                <a:gd name="T15" fmla="*/ 405 h 409"/>
                <a:gd name="T16" fmla="*/ 303 w 694"/>
                <a:gd name="T17" fmla="*/ 395 h 409"/>
                <a:gd name="T18" fmla="*/ 246 w 694"/>
                <a:gd name="T19" fmla="*/ 374 h 409"/>
                <a:gd name="T20" fmla="*/ 211 w 694"/>
                <a:gd name="T21" fmla="*/ 364 h 409"/>
                <a:gd name="T22" fmla="*/ 174 w 694"/>
                <a:gd name="T23" fmla="*/ 352 h 409"/>
                <a:gd name="T24" fmla="*/ 141 w 694"/>
                <a:gd name="T25" fmla="*/ 345 h 409"/>
                <a:gd name="T26" fmla="*/ 91 w 694"/>
                <a:gd name="T27" fmla="*/ 344 h 409"/>
                <a:gd name="T28" fmla="*/ 51 w 694"/>
                <a:gd name="T29" fmla="*/ 351 h 409"/>
                <a:gd name="T30" fmla="*/ 11 w 694"/>
                <a:gd name="T31" fmla="*/ 345 h 409"/>
                <a:gd name="T32" fmla="*/ 8 w 694"/>
                <a:gd name="T33" fmla="*/ 328 h 409"/>
                <a:gd name="T34" fmla="*/ 27 w 694"/>
                <a:gd name="T35" fmla="*/ 285 h 409"/>
                <a:gd name="T36" fmla="*/ 27 w 694"/>
                <a:gd name="T37" fmla="*/ 223 h 409"/>
                <a:gd name="T38" fmla="*/ 33 w 694"/>
                <a:gd name="T39" fmla="*/ 157 h 409"/>
                <a:gd name="T40" fmla="*/ 41 w 694"/>
                <a:gd name="T41" fmla="*/ 122 h 409"/>
                <a:gd name="T42" fmla="*/ 75 w 694"/>
                <a:gd name="T43" fmla="*/ 117 h 409"/>
                <a:gd name="T44" fmla="*/ 111 w 694"/>
                <a:gd name="T45" fmla="*/ 125 h 409"/>
                <a:gd name="T46" fmla="*/ 137 w 694"/>
                <a:gd name="T47" fmla="*/ 125 h 409"/>
                <a:gd name="T48" fmla="*/ 235 w 694"/>
                <a:gd name="T49" fmla="*/ 74 h 409"/>
                <a:gd name="T50" fmla="*/ 312 w 694"/>
                <a:gd name="T51" fmla="*/ 38 h 409"/>
                <a:gd name="T52" fmla="*/ 359 w 694"/>
                <a:gd name="T53" fmla="*/ 25 h 409"/>
                <a:gd name="T54" fmla="*/ 400 w 694"/>
                <a:gd name="T55" fmla="*/ 3 h 409"/>
                <a:gd name="T56" fmla="*/ 430 w 694"/>
                <a:gd name="T57" fmla="*/ 3 h 409"/>
                <a:gd name="T58" fmla="*/ 472 w 694"/>
                <a:gd name="T59" fmla="*/ 19 h 409"/>
                <a:gd name="T60" fmla="*/ 530 w 694"/>
                <a:gd name="T61" fmla="*/ 50 h 409"/>
                <a:gd name="T62" fmla="*/ 575 w 694"/>
                <a:gd name="T63" fmla="*/ 76 h 409"/>
                <a:gd name="T64" fmla="*/ 607 w 694"/>
                <a:gd name="T65" fmla="*/ 88 h 409"/>
                <a:gd name="T66" fmla="*/ 636 w 694"/>
                <a:gd name="T67" fmla="*/ 128 h 409"/>
                <a:gd name="T68" fmla="*/ 655 w 694"/>
                <a:gd name="T69" fmla="*/ 155 h 409"/>
                <a:gd name="T70" fmla="*/ 671 w 694"/>
                <a:gd name="T71" fmla="*/ 185 h 409"/>
                <a:gd name="T72" fmla="*/ 692 w 694"/>
                <a:gd name="T73" fmla="*/ 247 h 409"/>
                <a:gd name="T74" fmla="*/ 694 w 694"/>
                <a:gd name="T75" fmla="*/ 299 h 409"/>
                <a:gd name="T76" fmla="*/ 687 w 694"/>
                <a:gd name="T77" fmla="*/ 328 h 409"/>
                <a:gd name="T78" fmla="*/ 655 w 694"/>
                <a:gd name="T79" fmla="*/ 320 h 409"/>
                <a:gd name="T80" fmla="*/ 641 w 694"/>
                <a:gd name="T81" fmla="*/ 293 h 409"/>
                <a:gd name="T82" fmla="*/ 636 w 694"/>
                <a:gd name="T83" fmla="*/ 256 h 409"/>
                <a:gd name="T84" fmla="*/ 590 w 694"/>
                <a:gd name="T85" fmla="*/ 207 h 409"/>
                <a:gd name="T86" fmla="*/ 570 w 694"/>
                <a:gd name="T87" fmla="*/ 179 h 409"/>
                <a:gd name="T88" fmla="*/ 536 w 694"/>
                <a:gd name="T89" fmla="*/ 176 h 409"/>
                <a:gd name="T90" fmla="*/ 501 w 694"/>
                <a:gd name="T91" fmla="*/ 169 h 409"/>
                <a:gd name="T92" fmla="*/ 470 w 694"/>
                <a:gd name="T93" fmla="*/ 175 h 409"/>
                <a:gd name="T94" fmla="*/ 434 w 694"/>
                <a:gd name="T95" fmla="*/ 201 h 409"/>
                <a:gd name="T96" fmla="*/ 397 w 694"/>
                <a:gd name="T97" fmla="*/ 236 h 409"/>
                <a:gd name="T98" fmla="*/ 385 w 694"/>
                <a:gd name="T99" fmla="*/ 287 h 4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94" h="409">
                  <a:moveTo>
                    <a:pt x="385" y="287"/>
                  </a:moveTo>
                  <a:lnTo>
                    <a:pt x="395" y="307"/>
                  </a:lnTo>
                  <a:lnTo>
                    <a:pt x="409" y="317"/>
                  </a:lnTo>
                  <a:lnTo>
                    <a:pt x="435" y="326"/>
                  </a:lnTo>
                  <a:lnTo>
                    <a:pt x="457" y="339"/>
                  </a:lnTo>
                  <a:lnTo>
                    <a:pt x="480" y="336"/>
                  </a:lnTo>
                  <a:lnTo>
                    <a:pt x="516" y="331"/>
                  </a:lnTo>
                  <a:lnTo>
                    <a:pt x="543" y="338"/>
                  </a:lnTo>
                  <a:lnTo>
                    <a:pt x="563" y="351"/>
                  </a:lnTo>
                  <a:lnTo>
                    <a:pt x="570" y="365"/>
                  </a:lnTo>
                  <a:lnTo>
                    <a:pt x="553" y="374"/>
                  </a:lnTo>
                  <a:lnTo>
                    <a:pt x="530" y="383"/>
                  </a:lnTo>
                  <a:lnTo>
                    <a:pt x="493" y="396"/>
                  </a:lnTo>
                  <a:lnTo>
                    <a:pt x="464" y="409"/>
                  </a:lnTo>
                  <a:lnTo>
                    <a:pt x="428" y="406"/>
                  </a:lnTo>
                  <a:lnTo>
                    <a:pt x="398" y="405"/>
                  </a:lnTo>
                  <a:lnTo>
                    <a:pt x="375" y="403"/>
                  </a:lnTo>
                  <a:lnTo>
                    <a:pt x="303" y="395"/>
                  </a:lnTo>
                  <a:lnTo>
                    <a:pt x="276" y="383"/>
                  </a:lnTo>
                  <a:lnTo>
                    <a:pt x="246" y="374"/>
                  </a:lnTo>
                  <a:lnTo>
                    <a:pt x="231" y="368"/>
                  </a:lnTo>
                  <a:lnTo>
                    <a:pt x="211" y="364"/>
                  </a:lnTo>
                  <a:lnTo>
                    <a:pt x="190" y="356"/>
                  </a:lnTo>
                  <a:lnTo>
                    <a:pt x="174" y="352"/>
                  </a:lnTo>
                  <a:lnTo>
                    <a:pt x="157" y="346"/>
                  </a:lnTo>
                  <a:lnTo>
                    <a:pt x="141" y="345"/>
                  </a:lnTo>
                  <a:lnTo>
                    <a:pt x="120" y="342"/>
                  </a:lnTo>
                  <a:lnTo>
                    <a:pt x="91" y="344"/>
                  </a:lnTo>
                  <a:lnTo>
                    <a:pt x="70" y="348"/>
                  </a:lnTo>
                  <a:lnTo>
                    <a:pt x="51" y="351"/>
                  </a:lnTo>
                  <a:lnTo>
                    <a:pt x="32" y="349"/>
                  </a:lnTo>
                  <a:lnTo>
                    <a:pt x="11" y="345"/>
                  </a:lnTo>
                  <a:lnTo>
                    <a:pt x="0" y="343"/>
                  </a:lnTo>
                  <a:lnTo>
                    <a:pt x="8" y="328"/>
                  </a:lnTo>
                  <a:lnTo>
                    <a:pt x="16" y="313"/>
                  </a:lnTo>
                  <a:lnTo>
                    <a:pt x="27" y="285"/>
                  </a:lnTo>
                  <a:lnTo>
                    <a:pt x="26" y="244"/>
                  </a:lnTo>
                  <a:lnTo>
                    <a:pt x="27" y="223"/>
                  </a:lnTo>
                  <a:lnTo>
                    <a:pt x="31" y="181"/>
                  </a:lnTo>
                  <a:lnTo>
                    <a:pt x="33" y="157"/>
                  </a:lnTo>
                  <a:lnTo>
                    <a:pt x="35" y="134"/>
                  </a:lnTo>
                  <a:lnTo>
                    <a:pt x="41" y="122"/>
                  </a:lnTo>
                  <a:lnTo>
                    <a:pt x="31" y="109"/>
                  </a:lnTo>
                  <a:lnTo>
                    <a:pt x="75" y="117"/>
                  </a:lnTo>
                  <a:lnTo>
                    <a:pt x="91" y="118"/>
                  </a:lnTo>
                  <a:lnTo>
                    <a:pt x="111" y="125"/>
                  </a:lnTo>
                  <a:lnTo>
                    <a:pt x="125" y="126"/>
                  </a:lnTo>
                  <a:lnTo>
                    <a:pt x="137" y="125"/>
                  </a:lnTo>
                  <a:lnTo>
                    <a:pt x="161" y="113"/>
                  </a:lnTo>
                  <a:lnTo>
                    <a:pt x="235" y="74"/>
                  </a:lnTo>
                  <a:lnTo>
                    <a:pt x="275" y="54"/>
                  </a:lnTo>
                  <a:lnTo>
                    <a:pt x="312" y="38"/>
                  </a:lnTo>
                  <a:lnTo>
                    <a:pt x="334" y="33"/>
                  </a:lnTo>
                  <a:lnTo>
                    <a:pt x="359" y="25"/>
                  </a:lnTo>
                  <a:lnTo>
                    <a:pt x="379" y="15"/>
                  </a:lnTo>
                  <a:lnTo>
                    <a:pt x="400" y="3"/>
                  </a:lnTo>
                  <a:lnTo>
                    <a:pt x="416" y="0"/>
                  </a:lnTo>
                  <a:lnTo>
                    <a:pt x="430" y="3"/>
                  </a:lnTo>
                  <a:lnTo>
                    <a:pt x="452" y="14"/>
                  </a:lnTo>
                  <a:lnTo>
                    <a:pt x="472" y="19"/>
                  </a:lnTo>
                  <a:lnTo>
                    <a:pt x="490" y="25"/>
                  </a:lnTo>
                  <a:lnTo>
                    <a:pt x="530" y="50"/>
                  </a:lnTo>
                  <a:lnTo>
                    <a:pt x="551" y="59"/>
                  </a:lnTo>
                  <a:lnTo>
                    <a:pt x="575" y="76"/>
                  </a:lnTo>
                  <a:lnTo>
                    <a:pt x="595" y="83"/>
                  </a:lnTo>
                  <a:lnTo>
                    <a:pt x="607" y="88"/>
                  </a:lnTo>
                  <a:lnTo>
                    <a:pt x="622" y="109"/>
                  </a:lnTo>
                  <a:lnTo>
                    <a:pt x="636" y="128"/>
                  </a:lnTo>
                  <a:lnTo>
                    <a:pt x="649" y="144"/>
                  </a:lnTo>
                  <a:lnTo>
                    <a:pt x="655" y="155"/>
                  </a:lnTo>
                  <a:lnTo>
                    <a:pt x="664" y="170"/>
                  </a:lnTo>
                  <a:lnTo>
                    <a:pt x="671" y="185"/>
                  </a:lnTo>
                  <a:lnTo>
                    <a:pt x="689" y="220"/>
                  </a:lnTo>
                  <a:lnTo>
                    <a:pt x="692" y="247"/>
                  </a:lnTo>
                  <a:lnTo>
                    <a:pt x="692" y="276"/>
                  </a:lnTo>
                  <a:lnTo>
                    <a:pt x="694" y="299"/>
                  </a:lnTo>
                  <a:lnTo>
                    <a:pt x="692" y="317"/>
                  </a:lnTo>
                  <a:lnTo>
                    <a:pt x="687" y="328"/>
                  </a:lnTo>
                  <a:lnTo>
                    <a:pt x="675" y="331"/>
                  </a:lnTo>
                  <a:lnTo>
                    <a:pt x="655" y="320"/>
                  </a:lnTo>
                  <a:lnTo>
                    <a:pt x="645" y="306"/>
                  </a:lnTo>
                  <a:lnTo>
                    <a:pt x="641" y="293"/>
                  </a:lnTo>
                  <a:lnTo>
                    <a:pt x="636" y="275"/>
                  </a:lnTo>
                  <a:lnTo>
                    <a:pt x="636" y="256"/>
                  </a:lnTo>
                  <a:lnTo>
                    <a:pt x="612" y="231"/>
                  </a:lnTo>
                  <a:lnTo>
                    <a:pt x="590" y="207"/>
                  </a:lnTo>
                  <a:lnTo>
                    <a:pt x="580" y="190"/>
                  </a:lnTo>
                  <a:lnTo>
                    <a:pt x="570" y="179"/>
                  </a:lnTo>
                  <a:lnTo>
                    <a:pt x="553" y="180"/>
                  </a:lnTo>
                  <a:lnTo>
                    <a:pt x="536" y="176"/>
                  </a:lnTo>
                  <a:lnTo>
                    <a:pt x="515" y="175"/>
                  </a:lnTo>
                  <a:lnTo>
                    <a:pt x="501" y="169"/>
                  </a:lnTo>
                  <a:lnTo>
                    <a:pt x="482" y="171"/>
                  </a:lnTo>
                  <a:lnTo>
                    <a:pt x="470" y="175"/>
                  </a:lnTo>
                  <a:lnTo>
                    <a:pt x="453" y="188"/>
                  </a:lnTo>
                  <a:lnTo>
                    <a:pt x="434" y="201"/>
                  </a:lnTo>
                  <a:lnTo>
                    <a:pt x="412" y="215"/>
                  </a:lnTo>
                  <a:lnTo>
                    <a:pt x="397" y="236"/>
                  </a:lnTo>
                  <a:lnTo>
                    <a:pt x="381" y="252"/>
                  </a:lnTo>
                  <a:lnTo>
                    <a:pt x="385" y="287"/>
                  </a:lnTo>
                  <a:close/>
                </a:path>
              </a:pathLst>
            </a:custGeom>
            <a:solidFill>
              <a:srgbClr val="FFBFBF"/>
            </a:solidFill>
            <a:ln w="9525">
              <a:solidFill>
                <a:srgbClr val="000000"/>
              </a:solidFill>
              <a:prstDash val="solid"/>
              <a:round/>
              <a:headEnd/>
              <a:tailEnd/>
            </a:ln>
          </p:spPr>
          <p:txBody>
            <a:bodyPr/>
            <a:lstStyle/>
            <a:p>
              <a:endParaRPr lang="vi-VN"/>
            </a:p>
          </p:txBody>
        </p:sp>
        <p:sp>
          <p:nvSpPr>
            <p:cNvPr id="42" name="Freeform 21"/>
            <p:cNvSpPr>
              <a:spLocks/>
            </p:cNvSpPr>
            <p:nvPr/>
          </p:nvSpPr>
          <p:spPr bwMode="auto">
            <a:xfrm rot="2180584" flipH="1">
              <a:off x="1590" y="1083"/>
              <a:ext cx="111" cy="53"/>
            </a:xfrm>
            <a:custGeom>
              <a:avLst/>
              <a:gdLst>
                <a:gd name="T0" fmla="*/ 0 w 138"/>
                <a:gd name="T1" fmla="*/ 0 h 66"/>
                <a:gd name="T2" fmla="*/ 53 w 138"/>
                <a:gd name="T3" fmla="*/ 22 h 66"/>
                <a:gd name="T4" fmla="*/ 111 w 138"/>
                <a:gd name="T5" fmla="*/ 53 h 66"/>
                <a:gd name="T6" fmla="*/ 0 60000 65536"/>
                <a:gd name="T7" fmla="*/ 0 60000 65536"/>
                <a:gd name="T8" fmla="*/ 0 60000 65536"/>
              </a:gdLst>
              <a:ahLst/>
              <a:cxnLst>
                <a:cxn ang="T6">
                  <a:pos x="T0" y="T1"/>
                </a:cxn>
                <a:cxn ang="T7">
                  <a:pos x="T2" y="T3"/>
                </a:cxn>
                <a:cxn ang="T8">
                  <a:pos x="T4" y="T5"/>
                </a:cxn>
              </a:cxnLst>
              <a:rect l="0" t="0" r="r" b="b"/>
              <a:pathLst>
                <a:path w="138" h="66">
                  <a:moveTo>
                    <a:pt x="0" y="0"/>
                  </a:moveTo>
                  <a:lnTo>
                    <a:pt x="66" y="27"/>
                  </a:lnTo>
                  <a:lnTo>
                    <a:pt x="138" y="6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43" name="Freeform 22"/>
            <p:cNvSpPr>
              <a:spLocks/>
            </p:cNvSpPr>
            <p:nvPr/>
          </p:nvSpPr>
          <p:spPr bwMode="auto">
            <a:xfrm rot="3423405" flipH="1">
              <a:off x="1629" y="1374"/>
              <a:ext cx="16" cy="54"/>
            </a:xfrm>
            <a:custGeom>
              <a:avLst/>
              <a:gdLst>
                <a:gd name="T0" fmla="*/ 5 w 70"/>
                <a:gd name="T1" fmla="*/ 0 h 169"/>
                <a:gd name="T2" fmla="*/ 12 w 70"/>
                <a:gd name="T3" fmla="*/ 17 h 169"/>
                <a:gd name="T4" fmla="*/ 16 w 70"/>
                <a:gd name="T5" fmla="*/ 27 h 169"/>
                <a:gd name="T6" fmla="*/ 16 w 70"/>
                <a:gd name="T7" fmla="*/ 36 h 169"/>
                <a:gd name="T8" fmla="*/ 13 w 70"/>
                <a:gd name="T9" fmla="*/ 45 h 169"/>
                <a:gd name="T10" fmla="*/ 6 w 70"/>
                <a:gd name="T11" fmla="*/ 50 h 169"/>
                <a:gd name="T12" fmla="*/ 0 w 70"/>
                <a:gd name="T13" fmla="*/ 54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 h="169">
                  <a:moveTo>
                    <a:pt x="23" y="0"/>
                  </a:moveTo>
                  <a:lnTo>
                    <a:pt x="53" y="52"/>
                  </a:lnTo>
                  <a:lnTo>
                    <a:pt x="69" y="83"/>
                  </a:lnTo>
                  <a:lnTo>
                    <a:pt x="70" y="113"/>
                  </a:lnTo>
                  <a:lnTo>
                    <a:pt x="58" y="140"/>
                  </a:lnTo>
                  <a:lnTo>
                    <a:pt x="27" y="158"/>
                  </a:lnTo>
                  <a:lnTo>
                    <a:pt x="0" y="169"/>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44" name="Freeform 23"/>
            <p:cNvSpPr>
              <a:spLocks/>
            </p:cNvSpPr>
            <p:nvPr/>
          </p:nvSpPr>
          <p:spPr bwMode="auto">
            <a:xfrm rot="3012925" flipH="1">
              <a:off x="1676" y="1190"/>
              <a:ext cx="13" cy="33"/>
            </a:xfrm>
            <a:custGeom>
              <a:avLst/>
              <a:gdLst>
                <a:gd name="T0" fmla="*/ 0 w 50"/>
                <a:gd name="T1" fmla="*/ 0 h 93"/>
                <a:gd name="T2" fmla="*/ 0 w 50"/>
                <a:gd name="T3" fmla="*/ 11 h 93"/>
                <a:gd name="T4" fmla="*/ 2 w 50"/>
                <a:gd name="T5" fmla="*/ 20 h 93"/>
                <a:gd name="T6" fmla="*/ 7 w 50"/>
                <a:gd name="T7" fmla="*/ 29 h 93"/>
                <a:gd name="T8" fmla="*/ 13 w 50"/>
                <a:gd name="T9" fmla="*/ 33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93">
                  <a:moveTo>
                    <a:pt x="0" y="0"/>
                  </a:moveTo>
                  <a:lnTo>
                    <a:pt x="0" y="32"/>
                  </a:lnTo>
                  <a:lnTo>
                    <a:pt x="6" y="57"/>
                  </a:lnTo>
                  <a:lnTo>
                    <a:pt x="25" y="82"/>
                  </a:lnTo>
                  <a:lnTo>
                    <a:pt x="50" y="93"/>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45" name="Freeform 24"/>
            <p:cNvSpPr>
              <a:spLocks/>
            </p:cNvSpPr>
            <p:nvPr/>
          </p:nvSpPr>
          <p:spPr bwMode="auto">
            <a:xfrm rot="3892858" flipH="1">
              <a:off x="1736" y="1271"/>
              <a:ext cx="10" cy="25"/>
            </a:xfrm>
            <a:custGeom>
              <a:avLst/>
              <a:gdLst>
                <a:gd name="T0" fmla="*/ 0 w 19"/>
                <a:gd name="T1" fmla="*/ 0 h 43"/>
                <a:gd name="T2" fmla="*/ 0 w 19"/>
                <a:gd name="T3" fmla="*/ 8 h 43"/>
                <a:gd name="T4" fmla="*/ 2 w 19"/>
                <a:gd name="T5" fmla="*/ 16 h 43"/>
                <a:gd name="T6" fmla="*/ 10 w 19"/>
                <a:gd name="T7" fmla="*/ 25 h 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43">
                  <a:moveTo>
                    <a:pt x="0" y="0"/>
                  </a:moveTo>
                  <a:lnTo>
                    <a:pt x="0" y="14"/>
                  </a:lnTo>
                  <a:lnTo>
                    <a:pt x="4" y="28"/>
                  </a:lnTo>
                  <a:lnTo>
                    <a:pt x="19" y="43"/>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nvGrpSpPr>
            <p:cNvPr id="46" name="Group 25"/>
            <p:cNvGrpSpPr>
              <a:grpSpLocks/>
            </p:cNvGrpSpPr>
            <p:nvPr/>
          </p:nvGrpSpPr>
          <p:grpSpPr bwMode="auto">
            <a:xfrm rot="11405476" flipH="1">
              <a:off x="957" y="1115"/>
              <a:ext cx="261" cy="307"/>
              <a:chOff x="2457" y="2549"/>
              <a:chExt cx="557" cy="547"/>
            </a:xfrm>
          </p:grpSpPr>
          <p:sp>
            <p:nvSpPr>
              <p:cNvPr id="49" name="Freeform 26"/>
              <p:cNvSpPr>
                <a:spLocks/>
              </p:cNvSpPr>
              <p:nvPr/>
            </p:nvSpPr>
            <p:spPr bwMode="auto">
              <a:xfrm>
                <a:off x="2457" y="2549"/>
                <a:ext cx="557" cy="547"/>
              </a:xfrm>
              <a:custGeom>
                <a:avLst/>
                <a:gdLst>
                  <a:gd name="T0" fmla="*/ 557 w 1112"/>
                  <a:gd name="T1" fmla="*/ 70 h 1094"/>
                  <a:gd name="T2" fmla="*/ 529 w 1112"/>
                  <a:gd name="T3" fmla="*/ 136 h 1094"/>
                  <a:gd name="T4" fmla="*/ 509 w 1112"/>
                  <a:gd name="T5" fmla="*/ 187 h 1094"/>
                  <a:gd name="T6" fmla="*/ 486 w 1112"/>
                  <a:gd name="T7" fmla="*/ 238 h 1094"/>
                  <a:gd name="T8" fmla="*/ 472 w 1112"/>
                  <a:gd name="T9" fmla="*/ 294 h 1094"/>
                  <a:gd name="T10" fmla="*/ 463 w 1112"/>
                  <a:gd name="T11" fmla="*/ 351 h 1094"/>
                  <a:gd name="T12" fmla="*/ 453 w 1112"/>
                  <a:gd name="T13" fmla="*/ 407 h 1094"/>
                  <a:gd name="T14" fmla="*/ 453 w 1112"/>
                  <a:gd name="T15" fmla="*/ 458 h 1094"/>
                  <a:gd name="T16" fmla="*/ 453 w 1112"/>
                  <a:gd name="T17" fmla="*/ 501 h 1094"/>
                  <a:gd name="T18" fmla="*/ 453 w 1112"/>
                  <a:gd name="T19" fmla="*/ 519 h 1094"/>
                  <a:gd name="T20" fmla="*/ 121 w 1112"/>
                  <a:gd name="T21" fmla="*/ 547 h 1094"/>
                  <a:gd name="T22" fmla="*/ 65 w 1112"/>
                  <a:gd name="T23" fmla="*/ 224 h 1094"/>
                  <a:gd name="T24" fmla="*/ 14 w 1112"/>
                  <a:gd name="T25" fmla="*/ 33 h 1094"/>
                  <a:gd name="T26" fmla="*/ 0 w 1112"/>
                  <a:gd name="T27" fmla="*/ 0 h 1094"/>
                  <a:gd name="T28" fmla="*/ 210 w 1112"/>
                  <a:gd name="T29" fmla="*/ 38 h 1094"/>
                  <a:gd name="T30" fmla="*/ 383 w 1112"/>
                  <a:gd name="T31" fmla="*/ 52 h 1094"/>
                  <a:gd name="T32" fmla="*/ 495 w 1112"/>
                  <a:gd name="T33" fmla="*/ 52 h 1094"/>
                  <a:gd name="T34" fmla="*/ 557 w 1112"/>
                  <a:gd name="T35" fmla="*/ 70 h 10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112" h="1094">
                    <a:moveTo>
                      <a:pt x="1112" y="140"/>
                    </a:moveTo>
                    <a:lnTo>
                      <a:pt x="1056" y="271"/>
                    </a:lnTo>
                    <a:lnTo>
                      <a:pt x="1017" y="373"/>
                    </a:lnTo>
                    <a:lnTo>
                      <a:pt x="971" y="476"/>
                    </a:lnTo>
                    <a:lnTo>
                      <a:pt x="943" y="588"/>
                    </a:lnTo>
                    <a:lnTo>
                      <a:pt x="924" y="702"/>
                    </a:lnTo>
                    <a:lnTo>
                      <a:pt x="905" y="814"/>
                    </a:lnTo>
                    <a:lnTo>
                      <a:pt x="905" y="916"/>
                    </a:lnTo>
                    <a:lnTo>
                      <a:pt x="905" y="1001"/>
                    </a:lnTo>
                    <a:lnTo>
                      <a:pt x="905" y="1038"/>
                    </a:lnTo>
                    <a:lnTo>
                      <a:pt x="242" y="1094"/>
                    </a:lnTo>
                    <a:lnTo>
                      <a:pt x="130" y="448"/>
                    </a:lnTo>
                    <a:lnTo>
                      <a:pt x="28" y="65"/>
                    </a:lnTo>
                    <a:lnTo>
                      <a:pt x="0" y="0"/>
                    </a:lnTo>
                    <a:lnTo>
                      <a:pt x="420" y="75"/>
                    </a:lnTo>
                    <a:lnTo>
                      <a:pt x="765" y="103"/>
                    </a:lnTo>
                    <a:lnTo>
                      <a:pt x="989" y="103"/>
                    </a:lnTo>
                    <a:lnTo>
                      <a:pt x="1112" y="140"/>
                    </a:lnTo>
                    <a:close/>
                  </a:path>
                </a:pathLst>
              </a:custGeom>
              <a:solidFill>
                <a:srgbClr val="5F7FFF"/>
              </a:solidFill>
              <a:ln w="9525">
                <a:solidFill>
                  <a:srgbClr val="000000"/>
                </a:solidFill>
                <a:prstDash val="solid"/>
                <a:round/>
                <a:headEnd/>
                <a:tailEnd/>
              </a:ln>
            </p:spPr>
            <p:txBody>
              <a:bodyPr/>
              <a:lstStyle/>
              <a:p>
                <a:endParaRPr lang="vi-VN"/>
              </a:p>
            </p:txBody>
          </p:sp>
          <p:sp>
            <p:nvSpPr>
              <p:cNvPr id="50" name="Oval 27"/>
              <p:cNvSpPr>
                <a:spLocks noChangeArrowheads="1"/>
              </p:cNvSpPr>
              <p:nvPr/>
            </p:nvSpPr>
            <p:spPr bwMode="auto">
              <a:xfrm>
                <a:off x="2793" y="2961"/>
                <a:ext cx="61" cy="70"/>
              </a:xfrm>
              <a:prstGeom prst="ellipse">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grpSp>
        <p:sp>
          <p:nvSpPr>
            <p:cNvPr id="47" name="Freeform 28"/>
            <p:cNvSpPr>
              <a:spLocks/>
            </p:cNvSpPr>
            <p:nvPr/>
          </p:nvSpPr>
          <p:spPr bwMode="auto">
            <a:xfrm rot="8068401" flipH="1">
              <a:off x="1546" y="1379"/>
              <a:ext cx="15" cy="10"/>
            </a:xfrm>
            <a:custGeom>
              <a:avLst/>
              <a:gdLst>
                <a:gd name="T0" fmla="*/ 15 w 55"/>
                <a:gd name="T1" fmla="*/ 10 h 33"/>
                <a:gd name="T2" fmla="*/ 7 w 55"/>
                <a:gd name="T3" fmla="*/ 7 h 33"/>
                <a:gd name="T4" fmla="*/ 2 w 55"/>
                <a:gd name="T5" fmla="*/ 2 h 33"/>
                <a:gd name="T6" fmla="*/ 0 w 55"/>
                <a:gd name="T7" fmla="*/ 0 h 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33">
                  <a:moveTo>
                    <a:pt x="55" y="33"/>
                  </a:moveTo>
                  <a:lnTo>
                    <a:pt x="26" y="22"/>
                  </a:lnTo>
                  <a:lnTo>
                    <a:pt x="7" y="8"/>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48" name="Freeform 29"/>
            <p:cNvSpPr>
              <a:spLocks/>
            </p:cNvSpPr>
            <p:nvPr/>
          </p:nvSpPr>
          <p:spPr bwMode="auto">
            <a:xfrm rot="2668401" flipH="1">
              <a:off x="1554" y="1050"/>
              <a:ext cx="51" cy="32"/>
            </a:xfrm>
            <a:custGeom>
              <a:avLst/>
              <a:gdLst>
                <a:gd name="T0" fmla="*/ 0 w 53"/>
                <a:gd name="T1" fmla="*/ 0 h 34"/>
                <a:gd name="T2" fmla="*/ 16 w 53"/>
                <a:gd name="T3" fmla="*/ 8 h 34"/>
                <a:gd name="T4" fmla="*/ 51 w 53"/>
                <a:gd name="T5" fmla="*/ 32 h 34"/>
                <a:gd name="T6" fmla="*/ 0 60000 65536"/>
                <a:gd name="T7" fmla="*/ 0 60000 65536"/>
                <a:gd name="T8" fmla="*/ 0 60000 65536"/>
              </a:gdLst>
              <a:ahLst/>
              <a:cxnLst>
                <a:cxn ang="T6">
                  <a:pos x="T0" y="T1"/>
                </a:cxn>
                <a:cxn ang="T7">
                  <a:pos x="T2" y="T3"/>
                </a:cxn>
                <a:cxn ang="T8">
                  <a:pos x="T4" y="T5"/>
                </a:cxn>
              </a:cxnLst>
              <a:rect l="0" t="0" r="r" b="b"/>
              <a:pathLst>
                <a:path w="53" h="34">
                  <a:moveTo>
                    <a:pt x="0" y="0"/>
                  </a:moveTo>
                  <a:lnTo>
                    <a:pt x="17" y="8"/>
                  </a:lnTo>
                  <a:lnTo>
                    <a:pt x="53" y="34"/>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sp>
        <p:nvSpPr>
          <p:cNvPr id="52" name="Text Box 86"/>
          <p:cNvSpPr txBox="1">
            <a:spLocks noChangeArrowheads="1"/>
          </p:cNvSpPr>
          <p:nvPr/>
        </p:nvSpPr>
        <p:spPr bwMode="auto">
          <a:xfrm>
            <a:off x="1563346" y="1973728"/>
            <a:ext cx="983735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indent="0" algn="just" eaLnBrk="1" hangingPunct="1">
              <a:spcBef>
                <a:spcPct val="50000"/>
              </a:spcBef>
            </a:pPr>
            <a:r>
              <a:rPr lang="en-US" altLang="vi-VN" sz="2400" b="1" i="1" dirty="0">
                <a:solidFill>
                  <a:srgbClr val="0000CC"/>
                </a:solidFill>
                <a:latin typeface="Times New Roman" panose="02020603050405020304" pitchFamily="18" charset="0"/>
              </a:rPr>
              <a:t>Hai nam châm đẩy nhau.</a:t>
            </a:r>
          </a:p>
        </p:txBody>
      </p:sp>
      <p:pic>
        <p:nvPicPr>
          <p:cNvPr id="54" name="Picture 9" descr="qustionmed_w"/>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23990" y="1194402"/>
            <a:ext cx="593385" cy="528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53052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7194"/>
                                        </p:tgtEl>
                                        <p:attrNameLst>
                                          <p:attrName>style.visibility</p:attrName>
                                        </p:attrNameLst>
                                      </p:cBhvr>
                                      <p:to>
                                        <p:strVal val="visible"/>
                                      </p:to>
                                    </p:set>
                                    <p:animEffect transition="in" filter="strips(downRight)">
                                      <p:cBhvr>
                                        <p:cTn id="7" dur="2000"/>
                                        <p:tgtEl>
                                          <p:spTgt spid="71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7195"/>
                                        </p:tgtEl>
                                        <p:attrNameLst>
                                          <p:attrName>style.visibility</p:attrName>
                                        </p:attrNameLst>
                                      </p:cBhvr>
                                      <p:to>
                                        <p:strVal val="visible"/>
                                      </p:to>
                                    </p:set>
                                    <p:animEffect transition="in" filter="strips(downRight)">
                                      <p:cBhvr>
                                        <p:cTn id="12" dur="1000"/>
                                        <p:tgtEl>
                                          <p:spTgt spid="719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7231"/>
                                        </p:tgtEl>
                                        <p:attrNameLst>
                                          <p:attrName>style.visibility</p:attrName>
                                        </p:attrNameLst>
                                      </p:cBhvr>
                                      <p:to>
                                        <p:strVal val="visible"/>
                                      </p:to>
                                    </p:set>
                                    <p:animEffect transition="in" filter="box(out)">
                                      <p:cBhvr>
                                        <p:cTn id="17" dur="1000"/>
                                        <p:tgtEl>
                                          <p:spTgt spid="7231"/>
                                        </p:tgtEl>
                                      </p:cBhvr>
                                    </p:animEffect>
                                  </p:childTnLst>
                                </p:cTn>
                              </p:par>
                              <p:par>
                                <p:cTn id="18" presetID="16" presetClass="entr" presetSubtype="21" fill="hold" nodeType="with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barn(inVertical)">
                                      <p:cBhvr>
                                        <p:cTn id="20" dur="500"/>
                                        <p:tgtEl>
                                          <p:spTgt spid="54"/>
                                        </p:tgtEl>
                                      </p:cBhvr>
                                    </p:animEffect>
                                  </p:childTnLst>
                                </p:cTn>
                              </p:par>
                            </p:childTnLst>
                          </p:cTn>
                        </p:par>
                        <p:par>
                          <p:cTn id="21" fill="hold">
                            <p:stCondLst>
                              <p:cond delay="1000"/>
                            </p:stCondLst>
                            <p:childTnLst>
                              <p:par>
                                <p:cTn id="22" presetID="4" presetClass="entr" presetSubtype="32"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ox(out)">
                                      <p:cBhvr>
                                        <p:cTn id="24" dur="500"/>
                                        <p:tgtEl>
                                          <p:spTgt spid="11"/>
                                        </p:tgtEl>
                                      </p:cBhvr>
                                    </p:animEffect>
                                  </p:childTnLst>
                                </p:cTn>
                              </p:par>
                              <p:par>
                                <p:cTn id="25" presetID="4" presetClass="entr" presetSubtype="32"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ox(out)">
                                      <p:cBhvr>
                                        <p:cTn id="27" dur="500"/>
                                        <p:tgtEl>
                                          <p:spTgt spid="14"/>
                                        </p:tgtEl>
                                      </p:cBhvr>
                                    </p:animEffect>
                                  </p:childTnLst>
                                </p:cTn>
                              </p:par>
                              <p:par>
                                <p:cTn id="28" presetID="4" presetClass="entr" presetSubtype="32"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ox(out)">
                                      <p:cBhvr>
                                        <p:cTn id="30" dur="500"/>
                                        <p:tgtEl>
                                          <p:spTgt spid="15"/>
                                        </p:tgtEl>
                                      </p:cBhvr>
                                    </p:animEffect>
                                  </p:childTnLst>
                                </p:cTn>
                              </p:par>
                              <p:par>
                                <p:cTn id="31" presetID="4" presetClass="entr" presetSubtype="32"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ox(out)">
                                      <p:cBhvr>
                                        <p:cTn id="33" dur="500"/>
                                        <p:tgtEl>
                                          <p:spTgt spid="16"/>
                                        </p:tgtEl>
                                      </p:cBhvr>
                                    </p:animEffect>
                                  </p:childTnLst>
                                </p:cTn>
                              </p:par>
                              <p:par>
                                <p:cTn id="34" presetID="4" presetClass="entr" presetSubtype="32"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box(out)">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32"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box(out)">
                                      <p:cBhvr>
                                        <p:cTn id="41" dur="500"/>
                                        <p:tgtEl>
                                          <p:spTgt spid="20"/>
                                        </p:tgtEl>
                                      </p:cBhvr>
                                    </p:animEffect>
                                  </p:childTnLst>
                                </p:cTn>
                              </p:par>
                            </p:childTnLst>
                          </p:cTn>
                        </p:par>
                        <p:par>
                          <p:cTn id="42" fill="hold">
                            <p:stCondLst>
                              <p:cond delay="500"/>
                            </p:stCondLst>
                            <p:childTnLst>
                              <p:par>
                                <p:cTn id="43" presetID="35" presetClass="path" presetSubtype="0" accel="50000" decel="50000" fill="hold" nodeType="afterEffect">
                                  <p:stCondLst>
                                    <p:cond delay="0"/>
                                  </p:stCondLst>
                                  <p:childTnLst>
                                    <p:animMotion origin="layout" path="M -4.79167E-6 1.11111E-6 L -0.1 1.11111E-6 " pathEditMode="relative" rAng="0" ptsTypes="AA">
                                      <p:cBhvr>
                                        <p:cTn id="44" dur="2000" fill="hold"/>
                                        <p:tgtEl>
                                          <p:spTgt spid="17"/>
                                        </p:tgtEl>
                                        <p:attrNameLst>
                                          <p:attrName>ppt_x</p:attrName>
                                          <p:attrName>ppt_y</p:attrName>
                                        </p:attrNameLst>
                                      </p:cBhvr>
                                      <p:rCtr x="-5000" y="0"/>
                                    </p:animMotion>
                                  </p:childTnLst>
                                </p:cTn>
                              </p:par>
                              <p:par>
                                <p:cTn id="45" presetID="35" presetClass="path" presetSubtype="0" accel="50000" decel="50000" fill="hold" nodeType="withEffect">
                                  <p:stCondLst>
                                    <p:cond delay="0"/>
                                  </p:stCondLst>
                                  <p:childTnLst>
                                    <p:animMotion origin="layout" path="M 3.75E-6 -1.48148E-6 L -0.09857 -1.48148E-6 " pathEditMode="relative" rAng="0" ptsTypes="AA">
                                      <p:cBhvr>
                                        <p:cTn id="46" dur="2000" fill="hold"/>
                                        <p:tgtEl>
                                          <p:spTgt spid="20"/>
                                        </p:tgtEl>
                                        <p:attrNameLst>
                                          <p:attrName>ppt_x</p:attrName>
                                          <p:attrName>ppt_y</p:attrName>
                                        </p:attrNameLst>
                                      </p:cBhvr>
                                      <p:rCtr x="-4935" y="0"/>
                                    </p:animMotion>
                                  </p:childTnLst>
                                </p:cTn>
                              </p:par>
                            </p:childTnLst>
                          </p:cTn>
                        </p:par>
                        <p:par>
                          <p:cTn id="47" fill="hold">
                            <p:stCondLst>
                              <p:cond delay="2500"/>
                            </p:stCondLst>
                            <p:childTnLst>
                              <p:par>
                                <p:cTn id="48" presetID="8" presetClass="emph" presetSubtype="0" fill="hold" nodeType="afterEffect">
                                  <p:stCondLst>
                                    <p:cond delay="0"/>
                                  </p:stCondLst>
                                  <p:childTnLst>
                                    <p:animRot by="1020000">
                                      <p:cBhvr>
                                        <p:cTn id="49" dur="500" fill="hold"/>
                                        <p:tgtEl>
                                          <p:spTgt spid="11"/>
                                        </p:tgtEl>
                                        <p:attrNameLst>
                                          <p:attrName>r</p:attrName>
                                        </p:attrNameLst>
                                      </p:cBhvr>
                                    </p:animRot>
                                  </p:childTnLst>
                                </p:cTn>
                              </p:par>
                            </p:childTnLst>
                          </p:cTn>
                        </p:par>
                      </p:childTnLst>
                    </p:cTn>
                  </p:par>
                  <p:par>
                    <p:cTn id="50" fill="hold">
                      <p:stCondLst>
                        <p:cond delay="indefinite"/>
                      </p:stCondLst>
                      <p:childTnLst>
                        <p:par>
                          <p:cTn id="51" fill="hold">
                            <p:stCondLst>
                              <p:cond delay="0"/>
                            </p:stCondLst>
                            <p:childTnLst>
                              <p:par>
                                <p:cTn id="52" presetID="4" presetClass="entr" presetSubtype="32" fill="hold" nodeType="click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box(out)">
                                      <p:cBhvr>
                                        <p:cTn id="54" dur="500"/>
                                        <p:tgtEl>
                                          <p:spTgt spid="31"/>
                                        </p:tgtEl>
                                      </p:cBhvr>
                                    </p:animEffect>
                                  </p:childTnLst>
                                </p:cTn>
                              </p:par>
                              <p:par>
                                <p:cTn id="55" presetID="4" presetClass="entr" presetSubtype="32" fill="hold" nodeType="with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box(out)">
                                      <p:cBhvr>
                                        <p:cTn id="57" dur="500"/>
                                        <p:tgtEl>
                                          <p:spTgt spid="34"/>
                                        </p:tgtEl>
                                      </p:cBhvr>
                                    </p:animEffect>
                                  </p:childTnLst>
                                </p:cTn>
                              </p:par>
                              <p:par>
                                <p:cTn id="58" presetID="4" presetClass="entr" presetSubtype="32" fill="hold" grpId="0" nodeType="with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box(out)">
                                      <p:cBhvr>
                                        <p:cTn id="60" dur="500"/>
                                        <p:tgtEl>
                                          <p:spTgt spid="35"/>
                                        </p:tgtEl>
                                      </p:cBhvr>
                                    </p:animEffect>
                                  </p:childTnLst>
                                </p:cTn>
                              </p:par>
                              <p:par>
                                <p:cTn id="61" presetID="4" presetClass="entr" presetSubtype="32" fill="hold" nodeType="with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box(out)">
                                      <p:cBhvr>
                                        <p:cTn id="63" dur="500"/>
                                        <p:tgtEl>
                                          <p:spTgt spid="36"/>
                                        </p:tgtEl>
                                      </p:cBhvr>
                                    </p:animEffect>
                                  </p:childTnLst>
                                </p:cTn>
                              </p:par>
                              <p:par>
                                <p:cTn id="64" presetID="4" presetClass="entr" presetSubtype="32" fill="hold" nodeType="withEffect">
                                  <p:stCondLst>
                                    <p:cond delay="0"/>
                                  </p:stCondLst>
                                  <p:childTnLst>
                                    <p:set>
                                      <p:cBhvr>
                                        <p:cTn id="65" dur="1" fill="hold">
                                          <p:stCondLst>
                                            <p:cond delay="0"/>
                                          </p:stCondLst>
                                        </p:cTn>
                                        <p:tgtEl>
                                          <p:spTgt spid="37"/>
                                        </p:tgtEl>
                                        <p:attrNameLst>
                                          <p:attrName>style.visibility</p:attrName>
                                        </p:attrNameLst>
                                      </p:cBhvr>
                                      <p:to>
                                        <p:strVal val="visible"/>
                                      </p:to>
                                    </p:set>
                                    <p:animEffect transition="in" filter="box(out)">
                                      <p:cBhvr>
                                        <p:cTn id="66" dur="500"/>
                                        <p:tgtEl>
                                          <p:spTgt spid="37"/>
                                        </p:tgtEl>
                                      </p:cBhvr>
                                    </p:animEffect>
                                  </p:childTnLst>
                                </p:cTn>
                              </p:par>
                            </p:childTnLst>
                          </p:cTn>
                        </p:par>
                      </p:childTnLst>
                    </p:cTn>
                  </p:par>
                  <p:par>
                    <p:cTn id="67" fill="hold">
                      <p:stCondLst>
                        <p:cond delay="indefinite"/>
                      </p:stCondLst>
                      <p:childTnLst>
                        <p:par>
                          <p:cTn id="68" fill="hold">
                            <p:stCondLst>
                              <p:cond delay="0"/>
                            </p:stCondLst>
                            <p:childTnLst>
                              <p:par>
                                <p:cTn id="69" presetID="4" presetClass="entr" presetSubtype="32" fill="hold" nodeType="clickEffect">
                                  <p:stCondLst>
                                    <p:cond delay="0"/>
                                  </p:stCondLst>
                                  <p:childTnLst>
                                    <p:set>
                                      <p:cBhvr>
                                        <p:cTn id="70" dur="1" fill="hold">
                                          <p:stCondLst>
                                            <p:cond delay="0"/>
                                          </p:stCondLst>
                                        </p:cTn>
                                        <p:tgtEl>
                                          <p:spTgt spid="40"/>
                                        </p:tgtEl>
                                        <p:attrNameLst>
                                          <p:attrName>style.visibility</p:attrName>
                                        </p:attrNameLst>
                                      </p:cBhvr>
                                      <p:to>
                                        <p:strVal val="visible"/>
                                      </p:to>
                                    </p:set>
                                    <p:animEffect transition="in" filter="box(out)">
                                      <p:cBhvr>
                                        <p:cTn id="71" dur="500"/>
                                        <p:tgtEl>
                                          <p:spTgt spid="40"/>
                                        </p:tgtEl>
                                      </p:cBhvr>
                                    </p:animEffect>
                                  </p:childTnLst>
                                </p:cTn>
                              </p:par>
                            </p:childTnLst>
                          </p:cTn>
                        </p:par>
                        <p:par>
                          <p:cTn id="72" fill="hold">
                            <p:stCondLst>
                              <p:cond delay="500"/>
                            </p:stCondLst>
                            <p:childTnLst>
                              <p:par>
                                <p:cTn id="73" presetID="35" presetClass="path" presetSubtype="0" accel="50000" decel="50000" fill="hold" nodeType="afterEffect">
                                  <p:stCondLst>
                                    <p:cond delay="0"/>
                                  </p:stCondLst>
                                  <p:childTnLst>
                                    <p:animMotion origin="layout" path="M -1.25E-6 4.81481E-6 L -0.1 4.81481E-6 " pathEditMode="relative" rAng="0" ptsTypes="AA">
                                      <p:cBhvr>
                                        <p:cTn id="74" dur="2000" fill="hold"/>
                                        <p:tgtEl>
                                          <p:spTgt spid="37"/>
                                        </p:tgtEl>
                                        <p:attrNameLst>
                                          <p:attrName>ppt_x</p:attrName>
                                          <p:attrName>ppt_y</p:attrName>
                                        </p:attrNameLst>
                                      </p:cBhvr>
                                      <p:rCtr x="-5000" y="0"/>
                                    </p:animMotion>
                                  </p:childTnLst>
                                </p:cTn>
                              </p:par>
                              <p:par>
                                <p:cTn id="75" presetID="35" presetClass="path" presetSubtype="0" accel="50000" decel="50000" fill="hold" nodeType="withEffect">
                                  <p:stCondLst>
                                    <p:cond delay="0"/>
                                  </p:stCondLst>
                                  <p:childTnLst>
                                    <p:animMotion origin="layout" path="M -1.66667E-6 3.7037E-7 L -0.09857 3.7037E-7 " pathEditMode="relative" rAng="0" ptsTypes="AA">
                                      <p:cBhvr>
                                        <p:cTn id="76" dur="2000" fill="hold"/>
                                        <p:tgtEl>
                                          <p:spTgt spid="40"/>
                                        </p:tgtEl>
                                        <p:attrNameLst>
                                          <p:attrName>ppt_x</p:attrName>
                                          <p:attrName>ppt_y</p:attrName>
                                        </p:attrNameLst>
                                      </p:cBhvr>
                                      <p:rCtr x="-4935" y="0"/>
                                    </p:animMotion>
                                  </p:childTnLst>
                                </p:cTn>
                              </p:par>
                            </p:childTnLst>
                          </p:cTn>
                        </p:par>
                        <p:par>
                          <p:cTn id="77" fill="hold">
                            <p:stCondLst>
                              <p:cond delay="2500"/>
                            </p:stCondLst>
                            <p:childTnLst>
                              <p:par>
                                <p:cTn id="78" presetID="8" presetClass="emph" presetSubtype="0" fill="hold" nodeType="afterEffect">
                                  <p:stCondLst>
                                    <p:cond delay="0"/>
                                  </p:stCondLst>
                                  <p:childTnLst>
                                    <p:animRot by="-1020000">
                                      <p:cBhvr>
                                        <p:cTn id="79" dur="500" fill="hold"/>
                                        <p:tgtEl>
                                          <p:spTgt spid="31"/>
                                        </p:tgtEl>
                                        <p:attrNameLst>
                                          <p:attrName>r</p:attrName>
                                        </p:attrNameLst>
                                      </p:cBhvr>
                                    </p:animRot>
                                  </p:childTnLst>
                                </p:cTn>
                              </p:par>
                            </p:childTnLst>
                          </p:cTn>
                        </p:par>
                      </p:childTnLst>
                    </p:cTn>
                  </p:par>
                  <p:par>
                    <p:cTn id="80" fill="hold">
                      <p:stCondLst>
                        <p:cond delay="indefinite"/>
                      </p:stCondLst>
                      <p:childTnLst>
                        <p:par>
                          <p:cTn id="81" fill="hold">
                            <p:stCondLst>
                              <p:cond delay="0"/>
                            </p:stCondLst>
                            <p:childTnLst>
                              <p:par>
                                <p:cTn id="82" presetID="18" presetClass="entr" presetSubtype="6" fill="hold" grpId="0" nodeType="click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strips(downRight)">
                                      <p:cBhvr>
                                        <p:cTn id="84" dur="2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4" grpId="0"/>
      <p:bldP spid="7195" grpId="0"/>
      <p:bldP spid="7231" grpId="0" animBg="1"/>
      <p:bldP spid="15" grpId="0" animBg="1"/>
      <p:bldP spid="35" grpId="0" animBg="1"/>
      <p:bldP spid="5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756</TotalTime>
  <Words>1047</Words>
  <Application>Microsoft Office PowerPoint</Application>
  <PresentationFormat>Màn hình rộng</PresentationFormat>
  <Paragraphs>153</Paragraphs>
  <Slides>21</Slides>
  <Notes>5</Notes>
  <HiddenSlides>0</HiddenSlides>
  <MMClips>0</MMClips>
  <ScaleCrop>false</ScaleCrop>
  <HeadingPairs>
    <vt:vector size="6" baseType="variant">
      <vt:variant>
        <vt:lpstr>Phông được Dùng</vt:lpstr>
      </vt:variant>
      <vt:variant>
        <vt:i4>6</vt:i4>
      </vt:variant>
      <vt:variant>
        <vt:lpstr>Chủ đề</vt:lpstr>
      </vt:variant>
      <vt:variant>
        <vt:i4>1</vt:i4>
      </vt:variant>
      <vt:variant>
        <vt:lpstr>Tiêu đề Bản chiếu</vt:lpstr>
      </vt:variant>
      <vt:variant>
        <vt:i4>21</vt:i4>
      </vt:variant>
    </vt:vector>
  </HeadingPairs>
  <TitlesOfParts>
    <vt:vector size="28" baseType="lpstr">
      <vt:lpstr>.VnTime</vt:lpstr>
      <vt:lpstr>Arial</vt:lpstr>
      <vt:lpstr>Calibri</vt:lpstr>
      <vt:lpstr>Calibri Light</vt:lpstr>
      <vt:lpstr>Times New Roman</vt:lpstr>
      <vt:lpstr>VNI-Avo</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http://dichvusuamaytinhtainha.com/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Thanh Bình Trần</cp:lastModifiedBy>
  <cp:revision>37</cp:revision>
  <dcterms:created xsi:type="dcterms:W3CDTF">2021-11-13T14:57:54Z</dcterms:created>
  <dcterms:modified xsi:type="dcterms:W3CDTF">2023-09-22T14:26:34Z</dcterms:modified>
</cp:coreProperties>
</file>