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68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347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97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641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018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915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848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507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773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686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46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0F3CD-DB42-40A5-A321-E959D3E0E103}" type="datetimeFigureOut">
              <a:rPr lang="vi-VN" smtClean="0"/>
              <a:t>04/10/2021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1605A-52DC-4FD1-9152-90E077B5D1B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391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3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2200276"/>
            <a:ext cx="4152900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517650" y="803276"/>
            <a:ext cx="9150350" cy="1477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vi-V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vi-VN" altLang="vi-VN" sz="1800">
                <a:latin typeface="Times New Roman" panose="02020603050405020304" pitchFamily="18" charset="0"/>
                <a:cs typeface="Times New Roman" panose="02020603050405020304" pitchFamily="18" charset="0"/>
              </a:rPr>
              <a:t>Trên hình 2.1 vẽ đồ thị biểu diễn sự phụ thuộc của cường độ dòng điện vào hiệu điện thế của ba dây dẫn khác nhau</a:t>
            </a:r>
            <a:br>
              <a:rPr lang="vi-VN" altLang="vi-VN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1800">
                <a:latin typeface="Times New Roman" panose="02020603050405020304" pitchFamily="18" charset="0"/>
                <a:cs typeface="Times New Roman" panose="02020603050405020304" pitchFamily="18" charset="0"/>
              </a:rPr>
              <a:t>a) Từ đồ thị, hãy xác định giá trị cường độ dòng điện chạy qua mỗi dây dẫn khi hiệu điện thế đặt giữa hai đầu dây dẫn là 3V.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>
                <a:latin typeface="Times New Roman" panose="02020603050405020304" pitchFamily="18" charset="0"/>
                <a:cs typeface="Times New Roman" panose="02020603050405020304" pitchFamily="18" charset="0"/>
              </a:rPr>
              <a:t>b) Dây dẫn nào có điện trở lớn nhất ? Nhỏ nhất ? Giải thích bằng ba cách khác nhau</a:t>
            </a:r>
            <a:endParaRPr lang="en-US" altLang="vi-VN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858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49563" y="2270126"/>
            <a:ext cx="14589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</a:p>
        </p:txBody>
      </p:sp>
      <p:sp>
        <p:nvSpPr>
          <p:cNvPr id="16" name="Hình chữ nhật 15"/>
          <p:cNvSpPr>
            <a:spLocks noChangeArrowheads="1"/>
          </p:cNvSpPr>
          <p:nvPr/>
        </p:nvSpPr>
        <p:spPr bwMode="auto">
          <a:xfrm>
            <a:off x="1479551" y="2727326"/>
            <a:ext cx="3965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a)  Từ đồ thị, khi U = 3V thì: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17" name="Hình chữ nhật 16"/>
          <p:cNvSpPr>
            <a:spLocks noChangeArrowheads="1"/>
          </p:cNvSpPr>
          <p:nvPr/>
        </p:nvSpPr>
        <p:spPr bwMode="auto">
          <a:xfrm>
            <a:off x="1524001" y="3287713"/>
            <a:ext cx="1433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vi-VN" altLang="vi-VN" sz="2400" baseline="-25000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5mA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18" name="Hình chữ nhật 17"/>
          <p:cNvSpPr>
            <a:spLocks noChangeArrowheads="1"/>
          </p:cNvSpPr>
          <p:nvPr/>
        </p:nvSpPr>
        <p:spPr bwMode="auto">
          <a:xfrm>
            <a:off x="1524001" y="4605339"/>
            <a:ext cx="1433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vi-VN" altLang="vi-VN" sz="2400" baseline="-25000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2mA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19" name="Hình chữ nhật 18"/>
          <p:cNvSpPr>
            <a:spLocks noChangeArrowheads="1"/>
          </p:cNvSpPr>
          <p:nvPr/>
        </p:nvSpPr>
        <p:spPr bwMode="auto">
          <a:xfrm>
            <a:off x="1492251" y="5726113"/>
            <a:ext cx="1433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I</a:t>
            </a:r>
            <a:r>
              <a:rPr lang="vi-VN" altLang="vi-VN" sz="2400" baseline="-25000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1mA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20" name="Hình chữ nhật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90645" y="5003685"/>
            <a:ext cx="3458447" cy="660630"/>
          </a:xfrm>
          <a:prstGeom prst="rect">
            <a:avLst/>
          </a:prstGeom>
          <a:blipFill rotWithShape="0">
            <a:blip r:embed="rId3"/>
            <a:stretch>
              <a:fillRect l="-2822" r="-1940" b="-185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1" name="Hình chữ nhật 20"/>
          <p:cNvSpPr>
            <a:spLocks noChangeArrowheads="1"/>
          </p:cNvSpPr>
          <p:nvPr/>
        </p:nvSpPr>
        <p:spPr bwMode="auto">
          <a:xfrm>
            <a:off x="1531938" y="3760789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Arial" panose="020B0604020202020204" pitchFamily="34" charset="0"/>
              </a:rPr>
              <a:t>→</a:t>
            </a:r>
            <a:endParaRPr lang="vi-VN" altLang="vi-VN" sz="4000" b="1">
              <a:latin typeface="VNI-Times" pitchFamily="2" charset="0"/>
            </a:endParaRPr>
          </a:p>
        </p:txBody>
      </p:sp>
      <p:sp>
        <p:nvSpPr>
          <p:cNvPr id="22" name="Hình chữ nhật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90645" y="3886121"/>
            <a:ext cx="1066767" cy="660630"/>
          </a:xfrm>
          <a:prstGeom prst="rect">
            <a:avLst/>
          </a:prstGeom>
          <a:blipFill rotWithShape="0">
            <a:blip r:embed="rId4"/>
            <a:stretch>
              <a:fillRect l="-9143" b="-91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3" name="Hình chữ nhật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29723" y="3901831"/>
            <a:ext cx="2319866" cy="644920"/>
          </a:xfrm>
          <a:prstGeom prst="rect">
            <a:avLst/>
          </a:prstGeom>
          <a:blipFill rotWithShape="0">
            <a:blip r:embed="rId5"/>
            <a:stretch>
              <a:fillRect l="-3937" r="-3412" b="-3774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7" name="Hình chữ nhật 26"/>
          <p:cNvSpPr>
            <a:spLocks noChangeArrowheads="1"/>
          </p:cNvSpPr>
          <p:nvPr/>
        </p:nvSpPr>
        <p:spPr bwMode="auto">
          <a:xfrm>
            <a:off x="1517651" y="4968876"/>
            <a:ext cx="6969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Arial" panose="020B0604020202020204" pitchFamily="34" charset="0"/>
              </a:rPr>
              <a:t>→</a:t>
            </a:r>
            <a:endParaRPr lang="vi-VN" altLang="vi-VN" sz="4000" b="1">
              <a:latin typeface="VNI-Times" pitchFamily="2" charset="0"/>
            </a:endParaRPr>
          </a:p>
        </p:txBody>
      </p:sp>
      <p:sp>
        <p:nvSpPr>
          <p:cNvPr id="28" name="Hình chữ nhật 27"/>
          <p:cNvSpPr>
            <a:spLocks noChangeArrowheads="1"/>
          </p:cNvSpPr>
          <p:nvPr/>
        </p:nvSpPr>
        <p:spPr bwMode="auto">
          <a:xfrm>
            <a:off x="1579563" y="6091239"/>
            <a:ext cx="696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4000" b="1">
                <a:solidFill>
                  <a:srgbClr val="0000FF"/>
                </a:solidFill>
                <a:latin typeface="Arial" panose="020B0604020202020204" pitchFamily="34" charset="0"/>
              </a:rPr>
              <a:t>→</a:t>
            </a:r>
            <a:endParaRPr lang="vi-VN" altLang="vi-VN" sz="4000" b="1">
              <a:latin typeface="VNI-Times" pitchFamily="2" charset="0"/>
            </a:endParaRPr>
          </a:p>
        </p:txBody>
      </p:sp>
      <p:sp>
        <p:nvSpPr>
          <p:cNvPr id="29" name="Hình chữ nhật 2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03752" y="6186174"/>
            <a:ext cx="3458447" cy="662361"/>
          </a:xfrm>
          <a:prstGeom prst="rect">
            <a:avLst/>
          </a:prstGeom>
          <a:blipFill rotWithShape="0">
            <a:blip r:embed="rId6"/>
            <a:stretch>
              <a:fillRect l="-2822" r="-1940" b="-1852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0" name="Hình chữ nhật 29"/>
          <p:cNvSpPr>
            <a:spLocks noChangeArrowheads="1"/>
          </p:cNvSpPr>
          <p:nvPr/>
        </p:nvSpPr>
        <p:spPr bwMode="auto">
          <a:xfrm>
            <a:off x="2790826" y="3300413"/>
            <a:ext cx="157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</a:t>
            </a:r>
            <a:r>
              <a:rPr lang="en-US" altLang="vi-VN" sz="2400">
                <a:solidFill>
                  <a:srgbClr val="0000FF"/>
                </a:solidFill>
                <a:latin typeface="Arial" panose="020B0604020202020204" pitchFamily="34" charset="0"/>
              </a:rPr>
              <a:t>0,00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5A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31" name="Hình chữ nhật 30"/>
          <p:cNvSpPr>
            <a:spLocks noChangeArrowheads="1"/>
          </p:cNvSpPr>
          <p:nvPr/>
        </p:nvSpPr>
        <p:spPr bwMode="auto">
          <a:xfrm>
            <a:off x="2770189" y="4578351"/>
            <a:ext cx="1577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</a:t>
            </a:r>
            <a:r>
              <a:rPr lang="en-US" altLang="vi-VN" sz="2400">
                <a:solidFill>
                  <a:srgbClr val="0000FF"/>
                </a:solidFill>
                <a:latin typeface="Arial" panose="020B0604020202020204" pitchFamily="34" charset="0"/>
              </a:rPr>
              <a:t>0,002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32" name="Hình chữ nhật 31"/>
          <p:cNvSpPr>
            <a:spLocks noChangeArrowheads="1"/>
          </p:cNvSpPr>
          <p:nvPr/>
        </p:nvSpPr>
        <p:spPr bwMode="auto">
          <a:xfrm>
            <a:off x="2779714" y="5764214"/>
            <a:ext cx="1577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 = </a:t>
            </a:r>
            <a:r>
              <a:rPr lang="en-US" altLang="vi-VN" sz="2400">
                <a:solidFill>
                  <a:srgbClr val="0000FF"/>
                </a:solidFill>
                <a:latin typeface="Arial" panose="020B0604020202020204" pitchFamily="34" charset="0"/>
              </a:rPr>
              <a:t>0,001</a:t>
            </a:r>
            <a:r>
              <a:rPr lang="vi-VN" altLang="vi-VN" sz="2400">
                <a:solidFill>
                  <a:srgbClr val="0000FF"/>
                </a:solidFill>
                <a:latin typeface="Arial" panose="020B0604020202020204" pitchFamily="34" charset="0"/>
              </a:rPr>
              <a:t>A </a:t>
            </a:r>
            <a:endParaRPr lang="vi-VN" altLang="vi-VN" sz="2400">
              <a:latin typeface="VNI-Times" pitchFamily="2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cxnSp>
        <p:nvCxnSpPr>
          <p:cNvPr id="5" name="Đường nối Thẳng 4"/>
          <p:cNvCxnSpPr/>
          <p:nvPr/>
        </p:nvCxnSpPr>
        <p:spPr>
          <a:xfrm flipV="1">
            <a:off x="8343900" y="2725738"/>
            <a:ext cx="0" cy="348615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Đường nối Thẳng 13"/>
          <p:cNvCxnSpPr/>
          <p:nvPr/>
        </p:nvCxnSpPr>
        <p:spPr>
          <a:xfrm flipH="1" flipV="1">
            <a:off x="6864350" y="2732088"/>
            <a:ext cx="1562100" cy="127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Đường nối Thẳng 32"/>
          <p:cNvCxnSpPr/>
          <p:nvPr/>
        </p:nvCxnSpPr>
        <p:spPr>
          <a:xfrm flipH="1" flipV="1">
            <a:off x="6864350" y="4770438"/>
            <a:ext cx="1562100" cy="127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Đường nối Thẳng 33"/>
          <p:cNvCxnSpPr/>
          <p:nvPr/>
        </p:nvCxnSpPr>
        <p:spPr>
          <a:xfrm flipH="1" flipV="1">
            <a:off x="6864350" y="5453063"/>
            <a:ext cx="1562100" cy="1270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22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  <p:bldP spid="19" grpId="0"/>
      <p:bldP spid="21" grpId="0"/>
      <p:bldP spid="27" grpId="0"/>
      <p:bldP spid="28" grpId="0"/>
      <p:bldP spid="30" grpId="0"/>
      <p:bldP spid="31" grpId="0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11300" y="881063"/>
            <a:ext cx="9131300" cy="142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2.9.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 R=U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 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sinh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sau: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dây”.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sai?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sao?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Hình chữ nhật 2"/>
          <p:cNvSpPr/>
          <p:nvPr/>
        </p:nvSpPr>
        <p:spPr>
          <a:xfrm>
            <a:off x="2057401" y="2514600"/>
            <a:ext cx="7820025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LỜI:</a:t>
            </a:r>
          </a:p>
          <a:p>
            <a:pPr>
              <a:defRPr/>
            </a:pPr>
            <a:r>
              <a:rPr lang="vi-VN" sz="2400" dirty="0" err="1">
                <a:solidFill>
                  <a:srgbClr val="0000FF"/>
                </a:solidFill>
                <a:latin typeface="+mj-lt"/>
              </a:rPr>
              <a:t>Phát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biểu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trên sai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vì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: 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Điện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trở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phụ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thuộc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vào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bản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chất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của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vật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dẫn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, không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phụ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thuộc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vào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cường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độ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dòng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điện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và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hiệu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điện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thế</a:t>
            </a:r>
            <a:endParaRPr lang="vi-VN" sz="2400" dirty="0">
              <a:solidFill>
                <a:srgbClr val="0000FF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4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906464"/>
            <a:ext cx="9131300" cy="19383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2.10.</a:t>
            </a:r>
            <a:r>
              <a:rPr lang="en-US" alt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6V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qua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0,15A.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a.Tính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tăng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lên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8V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không ?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?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qua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2073276" y="5132388"/>
            <a:ext cx="806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1" name="Hộp_Văn_Bản 11"/>
          <p:cNvSpPr txBox="1">
            <a:spLocks noChangeArrowheads="1"/>
          </p:cNvSpPr>
          <p:nvPr/>
        </p:nvSpPr>
        <p:spPr bwMode="auto">
          <a:xfrm>
            <a:off x="3924300" y="3116263"/>
            <a:ext cx="6561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điện trở có giá trị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3014" name="Hộp_Văn_Bản 13"/>
          <p:cNvSpPr txBox="1">
            <a:spLocks noChangeArrowheads="1"/>
          </p:cNvSpPr>
          <p:nvPr/>
        </p:nvSpPr>
        <p:spPr bwMode="auto">
          <a:xfrm>
            <a:off x="1935163" y="2825750"/>
            <a:ext cx="1236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15" name="Hộp_Văn_Bản 14"/>
          <p:cNvSpPr txBox="1">
            <a:spLocks noChangeArrowheads="1"/>
          </p:cNvSpPr>
          <p:nvPr/>
        </p:nvSpPr>
        <p:spPr bwMode="auto">
          <a:xfrm>
            <a:off x="5476876" y="2786064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Hộp_Văn_Bản 11"/>
          <p:cNvSpPr txBox="1">
            <a:spLocks noChangeArrowheads="1"/>
          </p:cNvSpPr>
          <p:nvPr/>
        </p:nvSpPr>
        <p:spPr bwMode="auto">
          <a:xfrm>
            <a:off x="3816350" y="5349876"/>
            <a:ext cx="616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điện đi qua nó khi đó có cường độ là:</a:t>
            </a:r>
          </a:p>
        </p:txBody>
      </p:sp>
      <p:sp>
        <p:nvSpPr>
          <p:cNvPr id="18" name="Hộp_Văn_Bản 11"/>
          <p:cNvSpPr txBox="1">
            <a:spLocks noChangeArrowheads="1"/>
          </p:cNvSpPr>
          <p:nvPr/>
        </p:nvSpPr>
        <p:spPr bwMode="auto">
          <a:xfrm>
            <a:off x="3852863" y="4149725"/>
            <a:ext cx="6597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tăng hiệu điện thế đặt vào hai đầu điện trở là 8V thì điện trở lúc này không thay đổi R = 40</a:t>
            </a:r>
            <a:r>
              <a:rPr lang="el-GR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vi-VN" altLang="vi-VN" sz="24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/>
          <p:cNvCxnSpPr/>
          <p:nvPr/>
        </p:nvCxnSpPr>
        <p:spPr>
          <a:xfrm flipH="1">
            <a:off x="3757613" y="2889250"/>
            <a:ext cx="76200" cy="4197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Hộp_Văn_Bản 11"/>
          <p:cNvSpPr txBox="1">
            <a:spLocks noChangeArrowheads="1"/>
          </p:cNvSpPr>
          <p:nvPr/>
        </p:nvSpPr>
        <p:spPr bwMode="auto">
          <a:xfrm>
            <a:off x="1900239" y="3328989"/>
            <a:ext cx="19129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U=6V</a:t>
            </a:r>
            <a:endParaRPr lang="vi-VN" altLang="vi-VN" sz="2400" b="1" i="1" noProof="1">
              <a:solidFill>
                <a:srgbClr val="000099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I=0,15A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R = 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U’= 8V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I’=?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vi-VN" altLang="vi-VN" sz="2400" b="1" noProof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ình chữ nhật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37051" y="5821364"/>
            <a:ext cx="947311" cy="622286"/>
          </a:xfrm>
          <a:prstGeom prst="rect">
            <a:avLst/>
          </a:prstGeom>
          <a:blipFill rotWithShape="0">
            <a:blip r:embed="rId2"/>
            <a:stretch>
              <a:fillRect l="-9615" b="-8824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2" name="Hình chữ nhật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37051" y="3521005"/>
            <a:ext cx="889987" cy="622286"/>
          </a:xfrm>
          <a:prstGeom prst="rect">
            <a:avLst/>
          </a:prstGeom>
          <a:blipFill rotWithShape="0">
            <a:blip r:embed="rId3"/>
            <a:stretch>
              <a:fillRect l="-10274" b="-8824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5" name="Hình chữ nhật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03835" y="3527433"/>
            <a:ext cx="877163" cy="654346"/>
          </a:xfrm>
          <a:prstGeom prst="rect">
            <a:avLst/>
          </a:prstGeom>
          <a:blipFill rotWithShape="0">
            <a:blip r:embed="rId4"/>
            <a:stretch>
              <a:fillRect l="-11111" b="-3738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8" name="Hình chữ nhật 27"/>
          <p:cNvSpPr>
            <a:spLocks noChangeArrowheads="1"/>
          </p:cNvSpPr>
          <p:nvPr/>
        </p:nvSpPr>
        <p:spPr bwMode="auto">
          <a:xfrm>
            <a:off x="5994401" y="3527426"/>
            <a:ext cx="1262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(</a:t>
            </a:r>
            <a:r>
              <a:rPr lang="el-GR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Ω)</a:t>
            </a:r>
          </a:p>
        </p:txBody>
      </p:sp>
      <p:sp>
        <p:nvSpPr>
          <p:cNvPr id="29" name="Hình chữ nhật 2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253235" y="5814366"/>
            <a:ext cx="696024" cy="625812"/>
          </a:xfrm>
          <a:prstGeom prst="rect">
            <a:avLst/>
          </a:prstGeom>
          <a:blipFill rotWithShape="0">
            <a:blip r:embed="rId5"/>
            <a:stretch>
              <a:fillRect l="-14035" b="-8824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0" name="Hình chữ nhật 29"/>
          <p:cNvSpPr>
            <a:spLocks noChangeArrowheads="1"/>
          </p:cNvSpPr>
          <p:nvPr/>
        </p:nvSpPr>
        <p:spPr bwMode="auto">
          <a:xfrm>
            <a:off x="5942013" y="5895976"/>
            <a:ext cx="1339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0,2 (A)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04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28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906463"/>
            <a:ext cx="9131300" cy="1200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0"/>
              </a:spcBef>
              <a:buNone/>
              <a:defRPr/>
            </a:pP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2.11.</a:t>
            </a:r>
            <a:r>
              <a:rPr lang="en-US" alt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20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= 3,2V.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a.Tính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đi qua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buNone/>
              <a:defRPr/>
            </a:pP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nguyên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trên đây, thay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sao cho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qua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0,8I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5976938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2073276" y="4784725"/>
            <a:ext cx="806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1" name="Hộp_Văn_Bản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796030" y="2769260"/>
            <a:ext cx="6561137" cy="461962"/>
          </a:xfrm>
          <a:prstGeom prst="rect">
            <a:avLst/>
          </a:prstGeom>
          <a:blipFill rotWithShape="0">
            <a:blip r:embed="rId2"/>
            <a:stretch>
              <a:fillRect l="-1487" t="-10526" b="-2894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44038" name="Hộp_Văn_Bản 13"/>
          <p:cNvSpPr txBox="1">
            <a:spLocks noChangeArrowheads="1"/>
          </p:cNvSpPr>
          <p:nvPr/>
        </p:nvSpPr>
        <p:spPr bwMode="auto">
          <a:xfrm>
            <a:off x="1935163" y="2478088"/>
            <a:ext cx="1236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9" name="Hộp_Văn_Bản 14"/>
          <p:cNvSpPr txBox="1">
            <a:spLocks noChangeArrowheads="1"/>
          </p:cNvSpPr>
          <p:nvPr/>
        </p:nvSpPr>
        <p:spPr bwMode="auto">
          <a:xfrm>
            <a:off x="5476876" y="2438401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ộp_Văn_Bản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23820" y="4082957"/>
            <a:ext cx="6597650" cy="461665"/>
          </a:xfrm>
          <a:prstGeom prst="rect">
            <a:avLst/>
          </a:prstGeom>
          <a:blipFill rotWithShape="0">
            <a:blip r:embed="rId3"/>
            <a:stretch>
              <a:fillRect l="-1479" t="-10526" b="-2894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cxnSp>
        <p:nvCxnSpPr>
          <p:cNvPr id="4" name="Đường nối Thẳng 3"/>
          <p:cNvCxnSpPr/>
          <p:nvPr/>
        </p:nvCxnSpPr>
        <p:spPr>
          <a:xfrm flipH="1">
            <a:off x="3757613" y="2541588"/>
            <a:ext cx="76200" cy="4197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Hộp_Văn_Bản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703581" y="3066609"/>
            <a:ext cx="1912936" cy="2308324"/>
          </a:xfrm>
          <a:prstGeom prst="rect">
            <a:avLst/>
          </a:prstGeom>
          <a:blipFill rotWithShape="0">
            <a:blip r:embed="rId4"/>
            <a:stretch>
              <a:fillRect l="-4777" t="-211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2" name="Hình chữ nhật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37051" y="3356272"/>
            <a:ext cx="1139671" cy="668068"/>
          </a:xfrm>
          <a:prstGeom prst="rect">
            <a:avLst/>
          </a:prstGeom>
          <a:blipFill rotWithShape="0">
            <a:blip r:embed="rId5"/>
            <a:stretch>
              <a:fillRect b="-1835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5" name="Hình chữ nhật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90837" y="3354587"/>
            <a:ext cx="742511" cy="624082"/>
          </a:xfrm>
          <a:prstGeom prst="rect">
            <a:avLst/>
          </a:prstGeom>
          <a:blipFill rotWithShape="0">
            <a:blip r:embed="rId6"/>
            <a:stretch>
              <a:fillRect l="-13115" b="-776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8" name="Hình chữ nhật 27"/>
          <p:cNvSpPr>
            <a:spLocks noChangeArrowheads="1"/>
          </p:cNvSpPr>
          <p:nvPr/>
        </p:nvSpPr>
        <p:spPr bwMode="auto">
          <a:xfrm>
            <a:off x="6319838" y="3465514"/>
            <a:ext cx="1492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0,16 (A)</a:t>
            </a:r>
          </a:p>
        </p:txBody>
      </p:sp>
      <p:sp>
        <p:nvSpPr>
          <p:cNvPr id="19" name="Hình chữ nhật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09487" y="4568935"/>
            <a:ext cx="1160511" cy="668068"/>
          </a:xfrm>
          <a:prstGeom prst="rect">
            <a:avLst/>
          </a:prstGeom>
          <a:blipFill rotWithShape="0">
            <a:blip r:embed="rId7"/>
            <a:stretch>
              <a:fillRect b="-909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0" name="Hình chữ nhật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24656" y="4558997"/>
            <a:ext cx="1029128" cy="678006"/>
          </a:xfrm>
          <a:prstGeom prst="rect">
            <a:avLst/>
          </a:prstGeom>
          <a:blipFill rotWithShape="0">
            <a:blip r:embed="rId8"/>
            <a:stretch>
              <a:fillRect l="-946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3" name="Hình chữ nhật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0803" y="4566564"/>
            <a:ext cx="1239442" cy="654346"/>
          </a:xfrm>
          <a:prstGeom prst="rect">
            <a:avLst/>
          </a:prstGeom>
          <a:blipFill rotWithShape="0">
            <a:blip r:embed="rId9"/>
            <a:stretch>
              <a:fillRect l="-7882" b="-3738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4" name="Hình chữ nhật 23"/>
          <p:cNvSpPr>
            <a:spLocks noChangeArrowheads="1"/>
          </p:cNvSpPr>
          <p:nvPr/>
        </p:nvSpPr>
        <p:spPr bwMode="auto">
          <a:xfrm>
            <a:off x="7680326" y="4640263"/>
            <a:ext cx="1262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25 (</a:t>
            </a:r>
            <a:r>
              <a:rPr lang="el-GR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Ω)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5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677863"/>
            <a:ext cx="9131300" cy="1631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alt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2.12.</a:t>
            </a:r>
            <a:r>
              <a:rPr lang="en-US" alt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2.3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R1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a.Từ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b.Tính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vi-VN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tương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 qua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= 1,8V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245225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Hộp_Văn_Bản 11"/>
          <p:cNvSpPr txBox="1">
            <a:spLocks noChangeArrowheads="1"/>
          </p:cNvSpPr>
          <p:nvPr/>
        </p:nvSpPr>
        <p:spPr bwMode="auto">
          <a:xfrm>
            <a:off x="1516062" y="2546351"/>
            <a:ext cx="4573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Trị số của các điện trở: </a:t>
            </a:r>
            <a:endParaRPr lang="vi-VN" altLang="vi-VN" sz="24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61" name="Hộp_Văn_Bản 14"/>
          <p:cNvSpPr txBox="1">
            <a:spLocks noChangeArrowheads="1"/>
          </p:cNvSpPr>
          <p:nvPr/>
        </p:nvSpPr>
        <p:spPr bwMode="auto">
          <a:xfrm>
            <a:off x="4137026" y="2222501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Hộp_Văn_Bản 11"/>
          <p:cNvSpPr txBox="1">
            <a:spLocks noChangeArrowheads="1"/>
          </p:cNvSpPr>
          <p:nvPr/>
        </p:nvSpPr>
        <p:spPr bwMode="auto">
          <a:xfrm>
            <a:off x="1498600" y="4376945"/>
            <a:ext cx="7696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cường độ dòng điện đi qua mỗi điện trở lần lượt là: </a:t>
            </a:r>
            <a:endParaRPr lang="vi-VN" altLang="vi-VN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ình chữ nhật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43596" y="2957772"/>
            <a:ext cx="1226233" cy="668068"/>
          </a:xfrm>
          <a:prstGeom prst="rect">
            <a:avLst/>
          </a:prstGeom>
          <a:blipFill rotWithShape="0">
            <a:blip r:embed="rId2"/>
            <a:stretch>
              <a:fillRect b="-909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5" name="Hình chữ nhật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83267" y="2945757"/>
            <a:ext cx="742511" cy="653320"/>
          </a:xfrm>
          <a:prstGeom prst="rect">
            <a:avLst/>
          </a:prstGeom>
          <a:blipFill rotWithShape="0">
            <a:blip r:embed="rId3"/>
            <a:stretch>
              <a:fillRect l="-12295" b="-3738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8" name="Hình chữ nhật 27"/>
          <p:cNvSpPr>
            <a:spLocks noChangeArrowheads="1"/>
          </p:cNvSpPr>
          <p:nvPr/>
        </p:nvSpPr>
        <p:spPr bwMode="auto">
          <a:xfrm>
            <a:off x="4425951" y="3033713"/>
            <a:ext cx="12620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20 (</a:t>
            </a:r>
            <a:r>
              <a:rPr lang="el-GR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Ω)</a:t>
            </a:r>
          </a:p>
        </p:txBody>
      </p:sp>
      <p:sp>
        <p:nvSpPr>
          <p:cNvPr id="19" name="Hình chữ nhật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76456" y="4871947"/>
            <a:ext cx="1139671" cy="668068"/>
          </a:xfrm>
          <a:prstGeom prst="rect">
            <a:avLst/>
          </a:prstGeom>
          <a:blipFill rotWithShape="0">
            <a:blip r:embed="rId4"/>
            <a:stretch>
              <a:fillRect b="-909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6" name="Hình chữ nhật 2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43596" y="3618054"/>
            <a:ext cx="1226233" cy="668068"/>
          </a:xfrm>
          <a:prstGeom prst="rect">
            <a:avLst/>
          </a:prstGeom>
          <a:blipFill rotWithShape="0">
            <a:blip r:embed="rId5"/>
            <a:stretch>
              <a:fillRect b="-1835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7" name="Hình chữ nhật 2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56649" y="3632291"/>
            <a:ext cx="742511" cy="653320"/>
          </a:xfrm>
          <a:prstGeom prst="rect">
            <a:avLst/>
          </a:prstGeom>
          <a:blipFill rotWithShape="0">
            <a:blip r:embed="rId6"/>
            <a:stretch>
              <a:fillRect l="-12295" b="-3738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9" name="Hình chữ nhật 28"/>
          <p:cNvSpPr>
            <a:spLocks noChangeArrowheads="1"/>
          </p:cNvSpPr>
          <p:nvPr/>
        </p:nvSpPr>
        <p:spPr bwMode="auto">
          <a:xfrm>
            <a:off x="4498976" y="3681413"/>
            <a:ext cx="1108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 (</a:t>
            </a:r>
            <a:r>
              <a:rPr lang="el-GR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Ω)</a:t>
            </a:r>
          </a:p>
        </p:txBody>
      </p:sp>
      <p:sp>
        <p:nvSpPr>
          <p:cNvPr id="30" name="Hình chữ nhật 2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60023" y="4859401"/>
            <a:ext cx="742511" cy="625812"/>
          </a:xfrm>
          <a:prstGeom prst="rect">
            <a:avLst/>
          </a:prstGeom>
          <a:blipFill rotWithShape="0">
            <a:blip r:embed="rId7"/>
            <a:stretch>
              <a:fillRect l="-12295" b="-776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1" name="Hình chữ nhật 30"/>
          <p:cNvSpPr>
            <a:spLocks noChangeArrowheads="1"/>
          </p:cNvSpPr>
          <p:nvPr/>
        </p:nvSpPr>
        <p:spPr bwMode="auto">
          <a:xfrm>
            <a:off x="4478338" y="4953001"/>
            <a:ext cx="1492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0,09 (A)</a:t>
            </a:r>
          </a:p>
        </p:txBody>
      </p:sp>
      <p:sp>
        <p:nvSpPr>
          <p:cNvPr id="32" name="Hình chữ nhật 3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43596" y="5621453"/>
            <a:ext cx="1139671" cy="668068"/>
          </a:xfrm>
          <a:prstGeom prst="rect">
            <a:avLst/>
          </a:prstGeom>
          <a:blipFill rotWithShape="0">
            <a:blip r:embed="rId8"/>
            <a:stretch>
              <a:fillRect b="-909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3" name="Hình chữ nhật 3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06510" y="5619564"/>
            <a:ext cx="742511" cy="625812"/>
          </a:xfrm>
          <a:prstGeom prst="rect">
            <a:avLst/>
          </a:prstGeom>
          <a:blipFill rotWithShape="0">
            <a:blip r:embed="rId9"/>
            <a:stretch>
              <a:fillRect l="-12295" b="-776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4" name="Hình chữ nhật 33"/>
          <p:cNvSpPr>
            <a:spLocks noChangeArrowheads="1"/>
          </p:cNvSpPr>
          <p:nvPr/>
        </p:nvSpPr>
        <p:spPr bwMode="auto">
          <a:xfrm>
            <a:off x="4465638" y="5675314"/>
            <a:ext cx="1479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0,36 (A)</a:t>
            </a:r>
          </a:p>
        </p:txBody>
      </p:sp>
      <p:pic>
        <p:nvPicPr>
          <p:cNvPr id="45076" name="Picture 21" descr="Bài 2.12 trang 8 Sách bài tập (SBT) Vật lí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2297113"/>
            <a:ext cx="2705100" cy="217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Đường nối Thẳng 5"/>
          <p:cNvCxnSpPr/>
          <p:nvPr/>
        </p:nvCxnSpPr>
        <p:spPr>
          <a:xfrm flipV="1">
            <a:off x="9194800" y="2976563"/>
            <a:ext cx="0" cy="121285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Đường nối Thẳng 9"/>
          <p:cNvCxnSpPr/>
          <p:nvPr/>
        </p:nvCxnSpPr>
        <p:spPr>
          <a:xfrm>
            <a:off x="8001000" y="3862388"/>
            <a:ext cx="1219200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Đường nối Thẳng 34"/>
          <p:cNvCxnSpPr/>
          <p:nvPr/>
        </p:nvCxnSpPr>
        <p:spPr>
          <a:xfrm>
            <a:off x="8001000" y="3035300"/>
            <a:ext cx="1219200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2925879" y="45837"/>
            <a:ext cx="5524269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2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0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18" grpId="0" autoUpdateAnimBg="0"/>
      <p:bldP spid="28" grpId="0"/>
      <p:bldP spid="29" grpId="0"/>
      <p:bldP spid="31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17650" y="803276"/>
            <a:ext cx="9150350" cy="14779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vi-V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en-US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2.1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dây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  <a:b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3V.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Dây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  <a:endParaRPr lang="en-US" altLang="vi-V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49563" y="2270126"/>
            <a:ext cx="14589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17650" y="2578101"/>
            <a:ext cx="495935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 3:</a:t>
            </a:r>
            <a:r>
              <a:rPr lang="en-US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Nhìn vào đồ thị, khi </a:t>
            </a:r>
            <a:r>
              <a:rPr lang="en-US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cường độ 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 điện chạy qua điện trở có giá trị như nhau thì giá trị </a:t>
            </a:r>
            <a:r>
              <a:rPr lang="vi-VN" altLang="vi-VN" sz="2000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 điện thế</a:t>
            </a:r>
            <a:r>
              <a:rPr lang="vi-VN" altLang="vi-VN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 hai đầu điện trở nào </a:t>
            </a:r>
            <a:r>
              <a:rPr lang="vi-VN" altLang="vi-VN" sz="2000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 nhất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altLang="vi-VN" sz="2000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 trở 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 có giá trị </a:t>
            </a:r>
            <a:r>
              <a:rPr lang="vi-VN" altLang="vi-VN" sz="2000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 nhất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33799" name="Picture 13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2393951"/>
            <a:ext cx="4152900" cy="41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Đường nối Thẳng 10"/>
          <p:cNvCxnSpPr/>
          <p:nvPr/>
        </p:nvCxnSpPr>
        <p:spPr>
          <a:xfrm>
            <a:off x="6834189" y="4962526"/>
            <a:ext cx="2909887" cy="30163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Đường nối Thẳng 8"/>
          <p:cNvCxnSpPr/>
          <p:nvPr/>
        </p:nvCxnSpPr>
        <p:spPr>
          <a:xfrm flipV="1">
            <a:off x="9694863" y="4970464"/>
            <a:ext cx="0" cy="1343025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Đường nối Thẳng 14"/>
          <p:cNvCxnSpPr/>
          <p:nvPr/>
        </p:nvCxnSpPr>
        <p:spPr>
          <a:xfrm flipV="1">
            <a:off x="8250238" y="4987926"/>
            <a:ext cx="0" cy="1343025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Đường nối Thẳng 15"/>
          <p:cNvCxnSpPr/>
          <p:nvPr/>
        </p:nvCxnSpPr>
        <p:spPr>
          <a:xfrm flipV="1">
            <a:off x="7404100" y="4976814"/>
            <a:ext cx="0" cy="1341437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2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524000" y="855663"/>
            <a:ext cx="9118600" cy="14779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vi-VN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</a:t>
            </a:r>
            <a:r>
              <a:rPr lang="en-US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= 15 </a:t>
            </a:r>
            <a:r>
              <a:rPr lang="el-GR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 Khi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6V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 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tăng thêm 0,3A so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alt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nhiêu 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32538"/>
            <a:ext cx="660400" cy="52546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39914" y="2886076"/>
            <a:ext cx="1773237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15</a:t>
            </a:r>
            <a:r>
              <a:rPr lang="el-GR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Ώ</a:t>
            </a:r>
            <a:endParaRPr lang="en-US" altLang="vi-VN" sz="24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U = 6V</a:t>
            </a:r>
            <a:endParaRPr lang="el-GR" altLang="vi-VN" sz="24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 = ?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I’ =I+0,3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U’=?</a:t>
            </a:r>
          </a:p>
        </p:txBody>
      </p:sp>
      <p:sp>
        <p:nvSpPr>
          <p:cNvPr id="10" name="Hộp_Văn_Bản 11"/>
          <p:cNvSpPr txBox="1">
            <a:spLocks noChangeArrowheads="1"/>
          </p:cNvSpPr>
          <p:nvPr/>
        </p:nvSpPr>
        <p:spPr bwMode="auto">
          <a:xfrm>
            <a:off x="3984626" y="2687639"/>
            <a:ext cx="63738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Cường độ dòng điện chạy qua điện trở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Hộp_Văn_Bản 12"/>
          <p:cNvSpPr txBox="1">
            <a:spLocks noChangeArrowheads="1"/>
          </p:cNvSpPr>
          <p:nvPr/>
        </p:nvSpPr>
        <p:spPr bwMode="auto">
          <a:xfrm>
            <a:off x="6637339" y="3275014"/>
            <a:ext cx="14303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0,4(A</a:t>
            </a:r>
            <a:r>
              <a:rPr lang="en-US" altLang="vi-VN" sz="24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823" name="Hộp_Văn_Bản 13"/>
          <p:cNvSpPr txBox="1">
            <a:spLocks noChangeArrowheads="1"/>
          </p:cNvSpPr>
          <p:nvPr/>
        </p:nvSpPr>
        <p:spPr bwMode="auto">
          <a:xfrm>
            <a:off x="1881188" y="2379664"/>
            <a:ext cx="12366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4" name="Hộp_Văn_Bản 14"/>
          <p:cNvSpPr txBox="1">
            <a:spLocks noChangeArrowheads="1"/>
          </p:cNvSpPr>
          <p:nvPr/>
        </p:nvSpPr>
        <p:spPr bwMode="auto">
          <a:xfrm>
            <a:off x="5486401" y="2327276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693172" y="3042365"/>
            <a:ext cx="1116806" cy="892552"/>
          </a:xfrm>
          <a:prstGeom prst="rect">
            <a:avLst/>
          </a:prstGeom>
          <a:blipFill rotWithShape="0">
            <a:blip r:embed="rId2"/>
            <a:stretch>
              <a:fillRect l="-16940" b="-10959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16" name="Hộp_Văn_Bản 11"/>
          <p:cNvSpPr txBox="1">
            <a:spLocks noChangeArrowheads="1"/>
          </p:cNvSpPr>
          <p:nvPr/>
        </p:nvSpPr>
        <p:spPr bwMode="auto">
          <a:xfrm>
            <a:off x="3998913" y="3876676"/>
            <a:ext cx="63738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Cường độ dòng điện chạy qua điện trở khi tăng thêm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Hình chữ nhật 3"/>
          <p:cNvSpPr>
            <a:spLocks noChangeArrowheads="1"/>
          </p:cNvSpPr>
          <p:nvPr/>
        </p:nvSpPr>
        <p:spPr bwMode="auto">
          <a:xfrm>
            <a:off x="4713288" y="4745038"/>
            <a:ext cx="3575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 =I+0,3=0,4 +0,3 =0,7(A)</a:t>
            </a:r>
          </a:p>
        </p:txBody>
      </p:sp>
      <p:sp>
        <p:nvSpPr>
          <p:cNvPr id="18" name="Hộp_Văn_Bản 11"/>
          <p:cNvSpPr txBox="1">
            <a:spLocks noChangeArrowheads="1"/>
          </p:cNvSpPr>
          <p:nvPr/>
        </p:nvSpPr>
        <p:spPr bwMode="auto">
          <a:xfrm>
            <a:off x="3760788" y="5051426"/>
            <a:ext cx="6597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điện thế đặt vào hai đầu điện trở khi đó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Hộp_Văn_Bản 12"/>
          <p:cNvSpPr txBox="1">
            <a:spLocks noChangeArrowheads="1"/>
          </p:cNvSpPr>
          <p:nvPr/>
        </p:nvSpPr>
        <p:spPr bwMode="auto">
          <a:xfrm>
            <a:off x="6888164" y="5689600"/>
            <a:ext cx="31067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0,7 .15 = 10,5(V</a:t>
            </a:r>
            <a:r>
              <a:rPr lang="en-US" altLang="vi-VN" sz="2400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1" name="Hộp_Văn_Bản 12"/>
          <p:cNvSpPr txBox="1">
            <a:spLocks noChangeArrowheads="1"/>
          </p:cNvSpPr>
          <p:nvPr/>
        </p:nvSpPr>
        <p:spPr bwMode="auto">
          <a:xfrm>
            <a:off x="5168900" y="5678489"/>
            <a:ext cx="1917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b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U’=I’.R</a:t>
            </a:r>
            <a:endParaRPr lang="en-US" altLang="vi-VN" sz="2400" b="1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909694" y="5494203"/>
            <a:ext cx="1348107" cy="892552"/>
          </a:xfrm>
          <a:prstGeom prst="rect">
            <a:avLst/>
          </a:prstGeom>
          <a:blipFill rotWithShape="0">
            <a:blip r:embed="rId3"/>
            <a:stretch>
              <a:fillRect l="-13514" b="-952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6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705588" y="3005765"/>
            <a:ext cx="1348107" cy="892552"/>
          </a:xfrm>
          <a:prstGeom prst="rect">
            <a:avLst/>
          </a:prstGeom>
          <a:blipFill rotWithShape="0">
            <a:blip r:embed="rId4"/>
            <a:stretch>
              <a:fillRect l="-14027" b="-1027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cxnSp>
        <p:nvCxnSpPr>
          <p:cNvPr id="7" name="Đường nối Thẳng 6"/>
          <p:cNvCxnSpPr/>
          <p:nvPr/>
        </p:nvCxnSpPr>
        <p:spPr>
          <a:xfrm>
            <a:off x="3760788" y="2384426"/>
            <a:ext cx="0" cy="43973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5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4" grpId="0"/>
      <p:bldP spid="18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549400" y="822326"/>
            <a:ext cx="9118600" cy="2308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vi-VN" sz="1800" b="1" dirty="0">
                <a:solidFill>
                  <a:srgbClr val="FF0000"/>
                </a:solidFill>
                <a:latin typeface="Arial" panose="020B0604020202020204" pitchFamily="34" charset="0"/>
              </a:rPr>
              <a:t>2.3.</a:t>
            </a:r>
            <a:r>
              <a:rPr lang="en-US" altLang="vi-VN" sz="1800" b="1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Làm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thí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nghiệm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khảo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sát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sự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phụ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thuộc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của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cường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độ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dòng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điện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vào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hiệu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điện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thế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đặt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giữa</a:t>
            </a:r>
            <a:r>
              <a:rPr lang="vi-VN" altLang="vi-VN" sz="1800" dirty="0">
                <a:latin typeface="Arial" panose="020B0604020202020204" pitchFamily="34" charset="0"/>
              </a:rPr>
              <a:t> hai </a:t>
            </a:r>
            <a:r>
              <a:rPr lang="vi-VN" altLang="vi-VN" sz="1800" dirty="0" err="1">
                <a:latin typeface="Arial" panose="020B0604020202020204" pitchFamily="34" charset="0"/>
              </a:rPr>
              <a:t>đầu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vật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dẫn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bằng</a:t>
            </a:r>
            <a:r>
              <a:rPr lang="vi-VN" altLang="vi-VN" sz="1800" dirty="0">
                <a:latin typeface="Arial" panose="020B0604020202020204" pitchFamily="34" charset="0"/>
              </a:rPr>
              <a:t> kim </a:t>
            </a:r>
            <a:r>
              <a:rPr lang="vi-VN" altLang="vi-VN" sz="1800" dirty="0" err="1">
                <a:latin typeface="Arial" panose="020B0604020202020204" pitchFamily="34" charset="0"/>
              </a:rPr>
              <a:t>loại</a:t>
            </a:r>
            <a:r>
              <a:rPr lang="vi-VN" altLang="vi-VN" sz="1800" dirty="0">
                <a:latin typeface="Arial" panose="020B0604020202020204" pitchFamily="34" charset="0"/>
              </a:rPr>
              <a:t>, </a:t>
            </a:r>
            <a:r>
              <a:rPr lang="vi-VN" altLang="vi-VN" sz="1800" dirty="0" err="1">
                <a:latin typeface="Arial" panose="020B0604020202020204" pitchFamily="34" charset="0"/>
              </a:rPr>
              <a:t>người</a:t>
            </a:r>
            <a:r>
              <a:rPr lang="vi-VN" altLang="vi-VN" sz="1800" dirty="0">
                <a:latin typeface="Arial" panose="020B0604020202020204" pitchFamily="34" charset="0"/>
              </a:rPr>
              <a:t> ta thu </a:t>
            </a:r>
            <a:r>
              <a:rPr lang="vi-VN" altLang="vi-VN" sz="1800" dirty="0" err="1">
                <a:latin typeface="Arial" panose="020B0604020202020204" pitchFamily="34" charset="0"/>
              </a:rPr>
              <a:t>được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bảng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số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liệu</a:t>
            </a:r>
            <a:r>
              <a:rPr lang="vi-VN" altLang="vi-VN" sz="1800" dirty="0">
                <a:latin typeface="Arial" panose="020B0604020202020204" pitchFamily="34" charset="0"/>
              </a:rPr>
              <a:t> sau :</a:t>
            </a:r>
            <a:endParaRPr lang="en-US" altLang="vi-VN" sz="18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vi-VN" sz="18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vi-VN" sz="18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vi-VN" sz="18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 dirty="0">
                <a:latin typeface="Arial" panose="020B0604020202020204" pitchFamily="34" charset="0"/>
              </a:rPr>
              <a:t>a)   </a:t>
            </a:r>
            <a:r>
              <a:rPr lang="vi-VN" altLang="vi-VN" sz="1800" dirty="0" err="1">
                <a:latin typeface="Arial" panose="020B0604020202020204" pitchFamily="34" charset="0"/>
              </a:rPr>
              <a:t>Vẽ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đồ</a:t>
            </a:r>
            <a:r>
              <a:rPr lang="vi-VN" altLang="vi-VN" sz="1800" dirty="0">
                <a:latin typeface="Arial" panose="020B0604020202020204" pitchFamily="34" charset="0"/>
              </a:rPr>
              <a:t> thi </a:t>
            </a:r>
            <a:r>
              <a:rPr lang="vi-VN" altLang="vi-VN" sz="1800" dirty="0" err="1">
                <a:latin typeface="Arial" panose="020B0604020202020204" pitchFamily="34" charset="0"/>
              </a:rPr>
              <a:t>biểu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diễn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sự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phụ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thuộc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của</a:t>
            </a:r>
            <a:r>
              <a:rPr lang="vi-VN" altLang="vi-VN" sz="1800" dirty="0">
                <a:latin typeface="Arial" panose="020B0604020202020204" pitchFamily="34" charset="0"/>
              </a:rPr>
              <a:t> I </a:t>
            </a:r>
            <a:r>
              <a:rPr lang="vi-VN" altLang="vi-VN" sz="1800" dirty="0" err="1">
                <a:latin typeface="Arial" panose="020B0604020202020204" pitchFamily="34" charset="0"/>
              </a:rPr>
              <a:t>vào</a:t>
            </a:r>
            <a:r>
              <a:rPr lang="vi-VN" altLang="vi-VN" sz="1800" dirty="0">
                <a:latin typeface="Arial" panose="020B0604020202020204" pitchFamily="34" charset="0"/>
              </a:rPr>
              <a:t> U.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vi-VN" sz="1800" dirty="0">
                <a:latin typeface="Arial" panose="020B0604020202020204" pitchFamily="34" charset="0"/>
              </a:rPr>
              <a:t>b)   </a:t>
            </a:r>
            <a:r>
              <a:rPr lang="vi-VN" altLang="vi-VN" sz="1800" dirty="0" err="1">
                <a:latin typeface="Arial" panose="020B0604020202020204" pitchFamily="34" charset="0"/>
              </a:rPr>
              <a:t>Dựa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vào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đồ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thị</a:t>
            </a:r>
            <a:r>
              <a:rPr lang="vi-VN" altLang="vi-VN" sz="1800" dirty="0">
                <a:latin typeface="Arial" panose="020B0604020202020204" pitchFamily="34" charset="0"/>
              </a:rPr>
              <a:t> ở câu a, </a:t>
            </a:r>
            <a:r>
              <a:rPr lang="vi-VN" altLang="vi-VN" sz="1800" dirty="0" err="1">
                <a:latin typeface="Arial" panose="020B0604020202020204" pitchFamily="34" charset="0"/>
              </a:rPr>
              <a:t>hãy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tính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điện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trở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của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vật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dẫn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nếu</a:t>
            </a:r>
            <a:r>
              <a:rPr lang="vi-VN" altLang="vi-VN" sz="1800" dirty="0">
                <a:latin typeface="Arial" panose="020B0604020202020204" pitchFamily="34" charset="0"/>
              </a:rPr>
              <a:t> </a:t>
            </a:r>
            <a:r>
              <a:rPr lang="vi-VN" altLang="vi-VN" sz="1800" dirty="0" err="1">
                <a:latin typeface="Arial" panose="020B0604020202020204" pitchFamily="34" charset="0"/>
              </a:rPr>
              <a:t>bỏ</a:t>
            </a:r>
            <a:r>
              <a:rPr lang="vi-VN" altLang="vi-VN" sz="1800" dirty="0">
                <a:latin typeface="Arial" panose="020B0604020202020204" pitchFamily="34" charset="0"/>
              </a:rPr>
              <a:t> qua </a:t>
            </a:r>
            <a:r>
              <a:rPr lang="vi-VN" altLang="vi-VN" sz="1800" dirty="0" err="1">
                <a:latin typeface="Arial" panose="020B0604020202020204" pitchFamily="34" charset="0"/>
              </a:rPr>
              <a:t>những</a:t>
            </a:r>
            <a:r>
              <a:rPr lang="vi-VN" altLang="vi-VN" sz="1800" dirty="0">
                <a:latin typeface="Arial" panose="020B0604020202020204" pitchFamily="34" charset="0"/>
              </a:rPr>
              <a:t> sai </a:t>
            </a:r>
            <a:r>
              <a:rPr lang="vi-VN" altLang="vi-VN" sz="1800" dirty="0" err="1">
                <a:latin typeface="Arial" panose="020B0604020202020204" pitchFamily="34" charset="0"/>
              </a:rPr>
              <a:t>số</a:t>
            </a:r>
            <a:r>
              <a:rPr lang="vi-VN" altLang="vi-VN" sz="1800" dirty="0">
                <a:latin typeface="Arial" panose="020B0604020202020204" pitchFamily="34" charset="0"/>
              </a:rPr>
              <a:t> trong </a:t>
            </a:r>
            <a:r>
              <a:rPr lang="vi-VN" altLang="vi-VN" sz="1800" dirty="0" err="1">
                <a:latin typeface="Arial" panose="020B0604020202020204" pitchFamily="34" charset="0"/>
              </a:rPr>
              <a:t>phép</a:t>
            </a:r>
            <a:r>
              <a:rPr lang="vi-VN" altLang="vi-VN" sz="1800" dirty="0">
                <a:latin typeface="Arial" panose="020B0604020202020204" pitchFamily="34" charset="0"/>
              </a:rPr>
              <a:t> đo.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32538"/>
            <a:ext cx="660400" cy="52546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graphicFrame>
        <p:nvGraphicFramePr>
          <p:cNvPr id="6" name="Bảng 5"/>
          <p:cNvGraphicFramePr>
            <a:graphicFrameLocks noGrp="1"/>
          </p:cNvGraphicFramePr>
          <p:nvPr/>
        </p:nvGraphicFramePr>
        <p:xfrm>
          <a:off x="2895600" y="1457325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mtClean="0"/>
                        <a:t>U</a:t>
                      </a:r>
                      <a:r>
                        <a:rPr lang="en-US" baseline="0" smtClean="0"/>
                        <a:t> (V)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1,5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3,0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4,5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6,0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7,5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9,0</a:t>
                      </a:r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I</a:t>
                      </a:r>
                      <a:r>
                        <a:rPr lang="en-US" baseline="0" smtClean="0"/>
                        <a:t> (A)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0,31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0,61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0,90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1,29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1,49</a:t>
                      </a:r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1,78</a:t>
                      </a:r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8915" name="Picture 3" descr="https://img.sachbaitap.net/picture/2017/0105/bai-23-sbt-vat-li-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4" y="3395664"/>
            <a:ext cx="3411537" cy="290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74" name="Hộp_Văn_Bản 14"/>
          <p:cNvSpPr txBox="1">
            <a:spLocks noChangeArrowheads="1"/>
          </p:cNvSpPr>
          <p:nvPr/>
        </p:nvSpPr>
        <p:spPr bwMode="auto">
          <a:xfrm>
            <a:off x="4724401" y="3130551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/>
          <p:cNvSpPr>
            <a:spLocks noChangeArrowheads="1"/>
          </p:cNvSpPr>
          <p:nvPr/>
        </p:nvSpPr>
        <p:spPr bwMode="auto">
          <a:xfrm>
            <a:off x="1946275" y="3738563"/>
            <a:ext cx="461168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</a:rPr>
              <a:t>a) Đồ thị biểu diễn sự phụ thuộc của cường độ dòng điện vào hiệu điện thế được vẽ như hình </a:t>
            </a:r>
            <a:r>
              <a:rPr lang="en-US" altLang="vi-VN" sz="2000">
                <a:solidFill>
                  <a:srgbClr val="0000FF"/>
                </a:solidFill>
                <a:latin typeface="Arial" panose="020B0604020202020204" pitchFamily="34" charset="0"/>
              </a:rPr>
              <a:t>bên</a:t>
            </a: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4" name="Hình chữ nhật 13"/>
          <p:cNvSpPr>
            <a:spLocks noChangeArrowheads="1"/>
          </p:cNvSpPr>
          <p:nvPr/>
        </p:nvSpPr>
        <p:spPr bwMode="auto">
          <a:xfrm>
            <a:off x="1998663" y="4752976"/>
            <a:ext cx="4559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</a:rPr>
              <a:t>b) Từ đồ thị ta thấy: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FF"/>
                </a:solidFill>
                <a:latin typeface="Arial" panose="020B0604020202020204" pitchFamily="34" charset="0"/>
              </a:rPr>
              <a:t>Khi U = 4,5V thì I = 0,9A</a:t>
            </a:r>
          </a:p>
        </p:txBody>
      </p:sp>
      <p:sp>
        <p:nvSpPr>
          <p:cNvPr id="3" name="Hình chữ nhật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98663" y="5434562"/>
            <a:ext cx="1232325" cy="614848"/>
          </a:xfrm>
          <a:prstGeom prst="rect">
            <a:avLst/>
          </a:prstGeom>
          <a:blipFill rotWithShape="0">
            <a:blip r:embed="rId3"/>
            <a:stretch>
              <a:fillRect l="-7921" b="-8911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4" name="Hình chữ nhật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99213" y="5430047"/>
            <a:ext cx="1727781" cy="650178"/>
          </a:xfrm>
          <a:prstGeom prst="rect">
            <a:avLst/>
          </a:prstGeom>
          <a:blipFill rotWithShape="0">
            <a:blip r:embed="rId4"/>
            <a:stretch>
              <a:fillRect r="-4577" b="-4717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09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2085975" y="906463"/>
            <a:ext cx="6108700" cy="1597810"/>
          </a:xfrm>
          <a:prstGeom prst="rect">
            <a:avLst/>
          </a:prstGeom>
          <a:blipFill rotWithShape="0">
            <a:blip r:embed="rId2"/>
            <a:stretch>
              <a:fillRect l="-798" t="-2290" r="-200" b="-1145"/>
            </a:stretch>
          </a:blipFill>
          <a:ln>
            <a:noFill/>
          </a:ln>
          <a:effectLst/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2073276" y="4903788"/>
            <a:ext cx="80613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pic>
        <p:nvPicPr>
          <p:cNvPr id="36869" name="Picture 2" descr="https://img.sachbaitap.net/picture/2017/0106/bai-24-sbt-vatly-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826" y="906463"/>
            <a:ext cx="21113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Hộp_Văn_Bản 11"/>
          <p:cNvSpPr txBox="1">
            <a:spLocks noChangeArrowheads="1"/>
          </p:cNvSpPr>
          <p:nvPr/>
        </p:nvSpPr>
        <p:spPr bwMode="auto">
          <a:xfrm>
            <a:off x="3954464" y="2976563"/>
            <a:ext cx="6561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Cường độ dòng điện chạy qua điện trở R1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978525" y="3411539"/>
            <a:ext cx="2216150" cy="714683"/>
          </a:xfrm>
          <a:prstGeom prst="rect">
            <a:avLst/>
          </a:prstGeom>
          <a:blipFill rotWithShape="0">
            <a:blip r:embed="rId4"/>
            <a:stretch>
              <a:fillRect l="-5785" b="-1111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6872" name="Hộp_Văn_Bản 13"/>
          <p:cNvSpPr txBox="1">
            <a:spLocks noChangeArrowheads="1"/>
          </p:cNvSpPr>
          <p:nvPr/>
        </p:nvSpPr>
        <p:spPr bwMode="auto">
          <a:xfrm>
            <a:off x="1935163" y="2597150"/>
            <a:ext cx="12366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3" name="Hộp_Văn_Bản 14"/>
          <p:cNvSpPr txBox="1">
            <a:spLocks noChangeArrowheads="1"/>
          </p:cNvSpPr>
          <p:nvPr/>
        </p:nvSpPr>
        <p:spPr bwMode="auto">
          <a:xfrm>
            <a:off x="5476876" y="2557464"/>
            <a:ext cx="765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vi-VN" sz="2400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altLang="vi-VN" sz="2400" b="1" u="sng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Hộp_Văn_Bản 11"/>
          <p:cNvSpPr txBox="1">
            <a:spLocks noChangeArrowheads="1"/>
          </p:cNvSpPr>
          <p:nvPr/>
        </p:nvSpPr>
        <p:spPr bwMode="auto">
          <a:xfrm>
            <a:off x="4116389" y="5159376"/>
            <a:ext cx="3087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 trở R2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Hộp_Văn_Bản 11"/>
          <p:cNvSpPr txBox="1">
            <a:spLocks noChangeArrowheads="1"/>
          </p:cNvSpPr>
          <p:nvPr/>
        </p:nvSpPr>
        <p:spPr bwMode="auto">
          <a:xfrm>
            <a:off x="3884613" y="4149726"/>
            <a:ext cx="6597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vi-VN" altLang="vi-VN" sz="2400" b="1" noProof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CĐDĐ chạy qua R2 là</a:t>
            </a:r>
            <a:r>
              <a:rPr lang="vi-VN" altLang="vi-VN" sz="24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3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359275" y="3390870"/>
            <a:ext cx="1744662" cy="844205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4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233863" y="4408645"/>
            <a:ext cx="1744662" cy="781368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5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657530" y="4480093"/>
            <a:ext cx="2216150" cy="714683"/>
          </a:xfrm>
          <a:prstGeom prst="rect">
            <a:avLst/>
          </a:prstGeom>
          <a:blipFill rotWithShape="0">
            <a:blip r:embed="rId7"/>
            <a:stretch>
              <a:fillRect l="-5495" b="-1111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6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786822" y="5575473"/>
            <a:ext cx="1744662" cy="844205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7" name="Hộp_Văn_Bản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429884" y="5626254"/>
            <a:ext cx="2216150" cy="747962"/>
          </a:xfrm>
          <a:prstGeom prst="rect">
            <a:avLst/>
          </a:prstGeom>
          <a:blipFill rotWithShape="0">
            <a:blip r:embed="rId9"/>
            <a:stretch>
              <a:fillRect l="-5785" b="-569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cxnSp>
        <p:nvCxnSpPr>
          <p:cNvPr id="4" name="Đường nối Thẳng 3"/>
          <p:cNvCxnSpPr/>
          <p:nvPr/>
        </p:nvCxnSpPr>
        <p:spPr>
          <a:xfrm flipH="1">
            <a:off x="3757613" y="2660650"/>
            <a:ext cx="76200" cy="4197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Hộp_Văn_Bản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900241" y="3099918"/>
            <a:ext cx="1912936" cy="2099614"/>
          </a:xfrm>
          <a:prstGeom prst="rect">
            <a:avLst/>
          </a:prstGeom>
          <a:blipFill rotWithShape="0">
            <a:blip r:embed="rId10"/>
            <a:stretch>
              <a:fillRect l="-5096" t="-2326" b="-5814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6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1044575"/>
            <a:ext cx="913130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đây?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Hình chữ nhật 2"/>
          <p:cNvSpPr/>
          <p:nvPr/>
        </p:nvSpPr>
        <p:spPr>
          <a:xfrm>
            <a:off x="2114551" y="3833813"/>
            <a:ext cx="78200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 dirty="0">
                <a:solidFill>
                  <a:srgbClr val="0000FF"/>
                </a:solidFill>
                <a:latin typeface="+mj-lt"/>
              </a:rPr>
              <a:t>D.</a:t>
            </a:r>
            <a:r>
              <a:rPr lang="en-US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Giám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khi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cường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độ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dòng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điện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chạy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qua dây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dẫn</a:t>
            </a:r>
            <a:r>
              <a:rPr lang="vi-VN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2400" dirty="0" err="1">
                <a:solidFill>
                  <a:srgbClr val="0000FF"/>
                </a:solidFill>
                <a:latin typeface="+mj-lt"/>
              </a:rPr>
              <a:t>giảm</a:t>
            </a:r>
            <a:endParaRPr lang="vi-VN" sz="24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2147889" y="2112963"/>
            <a:ext cx="78962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>
                <a:solidFill>
                  <a:srgbClr val="0000FF"/>
                </a:solidFill>
                <a:latin typeface="+mj-lt"/>
              </a:rPr>
              <a:t>A. Tỉ lệ thuận với hiệu điện thế đặt vào hai đầu dây dẫn.</a:t>
            </a:r>
          </a:p>
        </p:txBody>
      </p:sp>
      <p:sp>
        <p:nvSpPr>
          <p:cNvPr id="28" name="Hình chữ nhật 27"/>
          <p:cNvSpPr/>
          <p:nvPr/>
        </p:nvSpPr>
        <p:spPr>
          <a:xfrm>
            <a:off x="2135188" y="2703513"/>
            <a:ext cx="7848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>
                <a:solidFill>
                  <a:srgbClr val="0000FF"/>
                </a:solidFill>
                <a:latin typeface="+mj-lt"/>
              </a:rPr>
              <a:t>B. Tỉ lệ nghịch với cường độ dòng điện chạy qua dây dẫn.</a:t>
            </a:r>
          </a:p>
        </p:txBody>
      </p:sp>
      <p:sp>
        <p:nvSpPr>
          <p:cNvPr id="30" name="Hình chữ nhật 29"/>
          <p:cNvSpPr/>
          <p:nvPr/>
        </p:nvSpPr>
        <p:spPr>
          <a:xfrm>
            <a:off x="2124076" y="3302001"/>
            <a:ext cx="78708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>
                <a:solidFill>
                  <a:srgbClr val="0000FF"/>
                </a:solidFill>
                <a:latin typeface="+mj-lt"/>
              </a:rPr>
              <a:t>C. Không phụ thuộc vào hiệu điện thế đặt váo hai đầu dây dẫn.</a:t>
            </a:r>
          </a:p>
        </p:txBody>
      </p:sp>
      <p:sp>
        <p:nvSpPr>
          <p:cNvPr id="4" name="Hình Bầu dục 3"/>
          <p:cNvSpPr/>
          <p:nvPr/>
        </p:nvSpPr>
        <p:spPr>
          <a:xfrm>
            <a:off x="2057400" y="3262313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85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1044576"/>
            <a:ext cx="9131300" cy="1089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2.6.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Khi đặt một hiệu điện thế U vào hai đầu một điện trở R thì dòng điện chạy qua nó có cường độ là I. Hệ thức nào dưới đây biểu thị định luật Ôm?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Hình chữ nhật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60587" y="4579857"/>
            <a:ext cx="7820026" cy="614848"/>
          </a:xfrm>
          <a:prstGeom prst="rect">
            <a:avLst/>
          </a:prstGeom>
          <a:blipFill rotWithShape="0">
            <a:blip r:embed="rId2"/>
            <a:stretch>
              <a:fillRect l="-1169" b="-8911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6" name="Hình chữ nhật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47887" y="2389217"/>
            <a:ext cx="7896226" cy="614848"/>
          </a:xfrm>
          <a:prstGeom prst="rect">
            <a:avLst/>
          </a:prstGeom>
          <a:blipFill rotWithShape="0">
            <a:blip r:embed="rId3"/>
            <a:stretch>
              <a:fillRect l="-1157" b="-9901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28" name="Hình chữ nhật 2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60587" y="3100300"/>
            <a:ext cx="7848600" cy="614848"/>
          </a:xfrm>
          <a:prstGeom prst="rect">
            <a:avLst/>
          </a:prstGeom>
          <a:blipFill rotWithShape="0">
            <a:blip r:embed="rId4"/>
            <a:stretch>
              <a:fillRect l="-1165" b="-10000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30" name="Hình chữ nhật 2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47887" y="3868774"/>
            <a:ext cx="7870826" cy="614848"/>
          </a:xfrm>
          <a:prstGeom prst="rect">
            <a:avLst/>
          </a:prstGeom>
          <a:blipFill rotWithShape="0">
            <a:blip r:embed="rId5"/>
            <a:stretch>
              <a:fillRect l="-1162" b="-8911"/>
            </a:stretch>
          </a:blipFill>
        </p:spPr>
        <p:txBody>
          <a:bodyPr/>
          <a:lstStyle/>
          <a:p>
            <a:pPr>
              <a:defRPr/>
            </a:pPr>
            <a:r>
              <a:rPr lang="vi-VN">
                <a:noFill/>
              </a:rPr>
              <a:t> </a:t>
            </a:r>
          </a:p>
        </p:txBody>
      </p:sp>
      <p:sp>
        <p:nvSpPr>
          <p:cNvPr id="10" name="Hình Bầu dục 9"/>
          <p:cNvSpPr/>
          <p:nvPr/>
        </p:nvSpPr>
        <p:spPr>
          <a:xfrm>
            <a:off x="2057400" y="312420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8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936626"/>
            <a:ext cx="9131300" cy="423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2.7.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Đơn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đơn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đo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3" name="Hình chữ nhật 2"/>
          <p:cNvSpPr/>
          <p:nvPr/>
        </p:nvSpPr>
        <p:spPr>
          <a:xfrm>
            <a:off x="2898776" y="3889376"/>
            <a:ext cx="78200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>
                <a:solidFill>
                  <a:srgbClr val="0000FF"/>
                </a:solidFill>
                <a:latin typeface="+mj-lt"/>
              </a:rPr>
              <a:t>D.</a:t>
            </a:r>
            <a:r>
              <a:rPr lang="en-US" sz="2400">
                <a:solidFill>
                  <a:srgbClr val="0000FF"/>
                </a:solidFill>
                <a:latin typeface="+mj-lt"/>
              </a:rPr>
              <a:t> Vôn (V)</a:t>
            </a:r>
            <a:endParaRPr lang="vi-VN" sz="240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2886076" y="1698626"/>
            <a:ext cx="78962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 dirty="0">
                <a:solidFill>
                  <a:srgbClr val="0000FF"/>
                </a:solidFill>
                <a:latin typeface="+mj-lt"/>
              </a:rPr>
              <a:t>A. </a:t>
            </a:r>
            <a:r>
              <a:rPr lang="en-US" sz="2400" dirty="0">
                <a:solidFill>
                  <a:srgbClr val="0000FF"/>
                </a:solidFill>
                <a:latin typeface="+mj-lt"/>
              </a:rPr>
              <a:t>Ôm</a:t>
            </a:r>
            <a:endParaRPr lang="vi-VN" sz="24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8" name="Hình chữ nhật 27"/>
          <p:cNvSpPr/>
          <p:nvPr/>
        </p:nvSpPr>
        <p:spPr>
          <a:xfrm>
            <a:off x="2898775" y="2409826"/>
            <a:ext cx="7848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 dirty="0">
                <a:solidFill>
                  <a:srgbClr val="0000FF"/>
                </a:solidFill>
                <a:latin typeface="+mj-lt"/>
              </a:rPr>
              <a:t>B.</a:t>
            </a:r>
            <a:r>
              <a:rPr lang="en-US" sz="2400" dirty="0">
                <a:solidFill>
                  <a:srgbClr val="0000FF"/>
                </a:solidFill>
                <a:latin typeface="+mj-lt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+mj-lt"/>
              </a:rPr>
              <a:t>Oát</a:t>
            </a:r>
            <a:r>
              <a:rPr lang="en-US" sz="2400" dirty="0">
                <a:solidFill>
                  <a:srgbClr val="0000FF"/>
                </a:solidFill>
                <a:latin typeface="+mj-lt"/>
              </a:rPr>
              <a:t> (W)</a:t>
            </a:r>
            <a:endParaRPr lang="vi-VN" sz="24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0" name="Hình chữ nhật 29"/>
          <p:cNvSpPr/>
          <p:nvPr/>
        </p:nvSpPr>
        <p:spPr>
          <a:xfrm>
            <a:off x="2886076" y="3178176"/>
            <a:ext cx="787082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400">
                <a:solidFill>
                  <a:srgbClr val="0000FF"/>
                </a:solidFill>
                <a:latin typeface="+mj-lt"/>
              </a:rPr>
              <a:t>C. </a:t>
            </a:r>
            <a:r>
              <a:rPr lang="en-US" sz="2400">
                <a:solidFill>
                  <a:srgbClr val="0000FF"/>
                </a:solidFill>
                <a:latin typeface="+mj-lt"/>
              </a:rPr>
              <a:t>Ampe (A)</a:t>
            </a:r>
            <a:endParaRPr lang="vi-VN" sz="240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0" name="Hình Bầu dục 9"/>
          <p:cNvSpPr/>
          <p:nvPr/>
        </p:nvSpPr>
        <p:spPr>
          <a:xfrm>
            <a:off x="2795588" y="1698625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3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524000" y="1044576"/>
            <a:ext cx="9131300" cy="1089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2.8.</a:t>
            </a:r>
            <a:r>
              <a:rPr lang="en-US" alt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Ôm.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 </a:t>
            </a:r>
            <a:r>
              <a:rPr lang="vi-V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Nút Hành động: Kết thúc 1">
            <a:hlinkClick r:id="" action="ppaction://hlinkshowjump?jump=lastslide" highlightClick="1"/>
          </p:cNvPr>
          <p:cNvSpPr/>
          <p:nvPr/>
        </p:nvSpPr>
        <p:spPr>
          <a:xfrm>
            <a:off x="9982200" y="6324600"/>
            <a:ext cx="673100" cy="5334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40964" name="Hình chữ nhật 2"/>
          <p:cNvSpPr>
            <a:spLocks noChangeArrowheads="1"/>
          </p:cNvSpPr>
          <p:nvPr/>
        </p:nvSpPr>
        <p:spPr bwMode="auto">
          <a:xfrm>
            <a:off x="2160589" y="4491038"/>
            <a:ext cx="7820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ba đại lượng trên</a:t>
            </a:r>
          </a:p>
        </p:txBody>
      </p:sp>
      <p:sp>
        <p:nvSpPr>
          <p:cNvPr id="40965" name="Hình chữ nhật 5"/>
          <p:cNvSpPr>
            <a:spLocks noChangeArrowheads="1"/>
          </p:cNvSpPr>
          <p:nvPr/>
        </p:nvSpPr>
        <p:spPr bwMode="auto">
          <a:xfrm>
            <a:off x="2147889" y="2300288"/>
            <a:ext cx="7896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  Chỉ thay đổi hiệu điện thế  </a:t>
            </a:r>
          </a:p>
        </p:txBody>
      </p:sp>
      <p:sp>
        <p:nvSpPr>
          <p:cNvPr id="40966" name="Hình chữ nhật 27"/>
          <p:cNvSpPr>
            <a:spLocks noChangeArrowheads="1"/>
          </p:cNvSpPr>
          <p:nvPr/>
        </p:nvSpPr>
        <p:spPr bwMode="auto">
          <a:xfrm>
            <a:off x="2160588" y="3032126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thay đổi cường độ dòng điện</a:t>
            </a:r>
          </a:p>
        </p:txBody>
      </p:sp>
      <p:sp>
        <p:nvSpPr>
          <p:cNvPr id="40967" name="Hình chữ nhật 29"/>
          <p:cNvSpPr>
            <a:spLocks noChangeArrowheads="1"/>
          </p:cNvSpPr>
          <p:nvPr/>
        </p:nvSpPr>
        <p:spPr bwMode="auto">
          <a:xfrm>
            <a:off x="2147889" y="3779838"/>
            <a:ext cx="7870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vi-VN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 Chỉ thay đổi điện trở dây dẫn.     </a:t>
            </a:r>
          </a:p>
        </p:txBody>
      </p:sp>
      <p:sp>
        <p:nvSpPr>
          <p:cNvPr id="10" name="Hình Bầu dục 9"/>
          <p:cNvSpPr/>
          <p:nvPr/>
        </p:nvSpPr>
        <p:spPr>
          <a:xfrm>
            <a:off x="2057400" y="4464050"/>
            <a:ext cx="533400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94861" y="71947"/>
            <a:ext cx="6195927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ĐIỆN TRỞ - ĐỊNH LUẬT ÔM</a:t>
            </a:r>
            <a:endParaRPr lang="en-U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79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Microsoft Office PowerPoint</Application>
  <PresentationFormat>Widescreen</PresentationFormat>
  <Paragraphs>175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created xsi:type="dcterms:W3CDTF">2021-10-04T00:48:38Z</dcterms:created>
  <dcterms:modified xsi:type="dcterms:W3CDTF">2021-10-04T00:49:02Z</dcterms:modified>
</cp:coreProperties>
</file>