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69" r:id="rId4"/>
    <p:sldId id="268" r:id="rId5"/>
    <p:sldId id="267" r:id="rId6"/>
    <p:sldId id="266" r:id="rId7"/>
    <p:sldId id="265" r:id="rId8"/>
    <p:sldId id="264" r:id="rId9"/>
    <p:sldId id="263" r:id="rId10"/>
    <p:sldId id="262" r:id="rId11"/>
    <p:sldId id="261"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5652F-B7F3-4C23-B4CA-8A28D286035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3631996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5652F-B7F3-4C23-B4CA-8A28D286035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234476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5652F-B7F3-4C23-B4CA-8A28D286035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3388863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371681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5652F-B7F3-4C23-B4CA-8A28D286035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131210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D5652F-B7F3-4C23-B4CA-8A28D286035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367674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D5652F-B7F3-4C23-B4CA-8A28D286035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1251943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D5652F-B7F3-4C23-B4CA-8A28D286035A}"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337836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D5652F-B7F3-4C23-B4CA-8A28D286035A}"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3377440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5652F-B7F3-4C23-B4CA-8A28D286035A}"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264393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D5652F-B7F3-4C23-B4CA-8A28D286035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1744850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D5652F-B7F3-4C23-B4CA-8A28D286035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F8421-C81D-4158-915B-1D9D72AD5D98}" type="slidenum">
              <a:rPr lang="en-US" smtClean="0"/>
              <a:t>‹#›</a:t>
            </a:fld>
            <a:endParaRPr lang="en-US"/>
          </a:p>
        </p:txBody>
      </p:sp>
    </p:spTree>
    <p:extLst>
      <p:ext uri="{BB962C8B-B14F-4D97-AF65-F5344CB8AC3E}">
        <p14:creationId xmlns:p14="http://schemas.microsoft.com/office/powerpoint/2010/main" val="284238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5652F-B7F3-4C23-B4CA-8A28D286035A}" type="datetimeFigureOut">
              <a:rPr lang="en-US" smtClean="0"/>
              <a:t>10/21/2021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F8421-C81D-4158-915B-1D9D72AD5D98}" type="slidenum">
              <a:rPr lang="en-US" smtClean="0"/>
              <a:t>‹#›</a:t>
            </a:fld>
            <a:endParaRPr lang="en-US"/>
          </a:p>
        </p:txBody>
      </p:sp>
    </p:spTree>
    <p:extLst>
      <p:ext uri="{BB962C8B-B14F-4D97-AF65-F5344CB8AC3E}">
        <p14:creationId xmlns:p14="http://schemas.microsoft.com/office/powerpoint/2010/main" val="3403925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95072" y="546290"/>
            <a:ext cx="11801856" cy="46166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err="1">
                <a:solidFill>
                  <a:srgbClr val="008000"/>
                </a:solidFill>
                <a:ea typeface="Times New Roman" panose="02020603050405020304" pitchFamily="18" charset="0"/>
                <a:cs typeface="Arial" panose="020B0604020202020204" pitchFamily="34" charset="0"/>
              </a:rPr>
              <a:t>Bài</a:t>
            </a:r>
            <a:r>
              <a:rPr lang="en-US" sz="2400" b="1" dirty="0">
                <a:solidFill>
                  <a:srgbClr val="008000"/>
                </a:solidFill>
                <a:ea typeface="Times New Roman" panose="02020603050405020304" pitchFamily="18" charset="0"/>
                <a:cs typeface="Arial" panose="020B0604020202020204" pitchFamily="34" charset="0"/>
              </a:rPr>
              <a:t> 1: </a:t>
            </a:r>
            <a:r>
              <a:rPr lang="en-US" sz="2400" b="1" dirty="0" err="1"/>
              <a:t>Đơn</a:t>
            </a:r>
            <a:r>
              <a:rPr lang="en-US" sz="2400" b="1" dirty="0"/>
              <a:t> </a:t>
            </a:r>
            <a:r>
              <a:rPr lang="en-US" sz="2400" b="1" dirty="0" err="1"/>
              <a:t>vị</a:t>
            </a:r>
            <a:r>
              <a:rPr lang="en-US" sz="2400" b="1" dirty="0"/>
              <a:t> </a:t>
            </a:r>
            <a:r>
              <a:rPr lang="en-US" sz="2400" b="1" dirty="0" err="1"/>
              <a:t>nào</a:t>
            </a:r>
            <a:r>
              <a:rPr lang="en-US" sz="2400" b="1" dirty="0"/>
              <a:t> </a:t>
            </a:r>
            <a:r>
              <a:rPr lang="en-US" sz="2400" b="1" dirty="0" err="1"/>
              <a:t>sau</a:t>
            </a:r>
            <a:r>
              <a:rPr lang="en-US" sz="2400" b="1" dirty="0"/>
              <a:t> </a:t>
            </a:r>
            <a:r>
              <a:rPr lang="en-US" sz="2400" b="1" dirty="0" err="1"/>
              <a:t>đây</a:t>
            </a:r>
            <a:r>
              <a:rPr lang="en-US" sz="2400" b="1" dirty="0"/>
              <a:t> </a:t>
            </a:r>
            <a:r>
              <a:rPr lang="en-US" sz="2400" b="1" dirty="0" err="1"/>
              <a:t>không</a:t>
            </a:r>
            <a:r>
              <a:rPr lang="en-US" sz="2400" b="1" dirty="0"/>
              <a:t> </a:t>
            </a:r>
            <a:r>
              <a:rPr lang="en-US" sz="2400" b="1" dirty="0" err="1"/>
              <a:t>phải</a:t>
            </a:r>
            <a:r>
              <a:rPr lang="en-US" sz="2400" b="1" dirty="0"/>
              <a:t> </a:t>
            </a:r>
            <a:r>
              <a:rPr lang="en-US" sz="2400" b="1" dirty="0" err="1"/>
              <a:t>là</a:t>
            </a:r>
            <a:r>
              <a:rPr lang="en-US" sz="2400" b="1" dirty="0"/>
              <a:t> </a:t>
            </a:r>
            <a:r>
              <a:rPr lang="en-US" sz="2400" b="1" dirty="0" err="1"/>
              <a:t>đơn</a:t>
            </a:r>
            <a:r>
              <a:rPr lang="en-US" sz="2400" b="1" dirty="0"/>
              <a:t> </a:t>
            </a:r>
            <a:r>
              <a:rPr lang="en-US" sz="2400" b="1" dirty="0" err="1"/>
              <a:t>vị</a:t>
            </a:r>
            <a:r>
              <a:rPr lang="en-US" sz="2400" b="1" dirty="0"/>
              <a:t> </a:t>
            </a:r>
            <a:r>
              <a:rPr lang="en-US" sz="2400" b="1" dirty="0" err="1"/>
              <a:t>của</a:t>
            </a:r>
            <a:r>
              <a:rPr lang="en-US" sz="2400" b="1" dirty="0"/>
              <a:t> </a:t>
            </a:r>
            <a:r>
              <a:rPr lang="en-US" sz="2400" b="1" dirty="0" err="1"/>
              <a:t>điện</a:t>
            </a:r>
            <a:r>
              <a:rPr lang="en-US" sz="2400" b="1" dirty="0"/>
              <a:t> </a:t>
            </a:r>
            <a:r>
              <a:rPr lang="en-US" sz="2400" b="1" dirty="0" err="1" smtClean="0"/>
              <a:t>năng</a:t>
            </a:r>
            <a:endParaRPr lang="vi-VN" sz="2400" b="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1987631" y="1359793"/>
            <a:ext cx="6096000" cy="2769989"/>
          </a:xfrm>
          <a:prstGeom prst="rect">
            <a:avLst/>
          </a:prstGeom>
        </p:spPr>
        <p:txBody>
          <a:bodyPr>
            <a:spAutoFit/>
          </a:bodyPr>
          <a:lstStyle/>
          <a:p>
            <a:pPr marL="30480" marR="30480" algn="just">
              <a:lnSpc>
                <a:spcPct val="150000"/>
              </a:lnSpc>
              <a:spcAft>
                <a:spcPts val="1200"/>
              </a:spcAft>
            </a:pPr>
            <a:r>
              <a:rPr lang="en-US" sz="2400" b="1" dirty="0">
                <a:solidFill>
                  <a:srgbClr val="00B050"/>
                </a:solidFill>
              </a:rPr>
              <a:t>A. Jun (J)</a:t>
            </a:r>
          </a:p>
          <a:p>
            <a:pPr marL="30480" marR="30480" algn="just">
              <a:lnSpc>
                <a:spcPct val="150000"/>
              </a:lnSpc>
              <a:spcAft>
                <a:spcPts val="1200"/>
              </a:spcAft>
            </a:pPr>
            <a:r>
              <a:rPr lang="en-US" sz="2400" b="1" dirty="0" smtClean="0">
                <a:solidFill>
                  <a:srgbClr val="00B050"/>
                </a:solidFill>
                <a:latin typeface="Arial" panose="020B0604020202020204" pitchFamily="34" charset="0"/>
                <a:ea typeface="Times New Roman" panose="02020603050405020304" pitchFamily="18" charset="0"/>
              </a:rPr>
              <a:t>B</a:t>
            </a:r>
            <a:r>
              <a:rPr lang="en-US" sz="2400" b="1" dirty="0">
                <a:solidFill>
                  <a:srgbClr val="00B050"/>
                </a:solidFill>
                <a:latin typeface="Arial" panose="020B0604020202020204" pitchFamily="34" charset="0"/>
                <a:ea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rPr>
              <a:t>Niutơn</a:t>
            </a:r>
            <a:r>
              <a:rPr lang="en-US" sz="2400" b="1" dirty="0">
                <a:solidFill>
                  <a:srgbClr val="00B050"/>
                </a:solidFill>
                <a:latin typeface="Arial" panose="020B0604020202020204" pitchFamily="34" charset="0"/>
                <a:ea typeface="Times New Roman" panose="02020603050405020304" pitchFamily="18" charset="0"/>
              </a:rPr>
              <a:t>(N)</a:t>
            </a:r>
            <a:endParaRPr lang="en-US" sz="2400" b="1" dirty="0">
              <a:solidFill>
                <a:srgbClr val="00B05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rPr>
              <a:t>C. </a:t>
            </a:r>
            <a:r>
              <a:rPr lang="en-US" sz="2400" b="1" dirty="0" err="1">
                <a:solidFill>
                  <a:srgbClr val="00B050"/>
                </a:solidFill>
                <a:latin typeface="Arial" panose="020B0604020202020204" pitchFamily="34" charset="0"/>
                <a:ea typeface="Times New Roman" panose="02020603050405020304" pitchFamily="18" charset="0"/>
              </a:rPr>
              <a:t>Kilôoat</a:t>
            </a:r>
            <a:r>
              <a:rPr lang="en-US" sz="2400" b="1" dirty="0">
                <a:solidFill>
                  <a:srgbClr val="00B050"/>
                </a:solidFill>
                <a:latin typeface="Arial" panose="020B0604020202020204" pitchFamily="34" charset="0"/>
                <a:ea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rPr>
              <a:t>giờ</a:t>
            </a:r>
            <a:r>
              <a:rPr lang="en-US" sz="2400" b="1" dirty="0">
                <a:solidFill>
                  <a:srgbClr val="00B050"/>
                </a:solidFill>
                <a:latin typeface="Arial" panose="020B0604020202020204" pitchFamily="34" charset="0"/>
                <a:ea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rPr>
              <a:t>Kw.H</a:t>
            </a:r>
            <a:r>
              <a:rPr lang="en-US" sz="2400" b="1" dirty="0">
                <a:solidFill>
                  <a:srgbClr val="00B050"/>
                </a:solidFill>
                <a:latin typeface="Arial" panose="020B0604020202020204" pitchFamily="34" charset="0"/>
                <a:ea typeface="Times New Roman" panose="02020603050405020304" pitchFamily="18" charset="0"/>
              </a:rPr>
              <a:t>)</a:t>
            </a:r>
            <a:endParaRPr lang="en-US" sz="2400" b="1" dirty="0">
              <a:solidFill>
                <a:srgbClr val="00B05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rPr>
              <a:t>D. Số đếm công tơ </a:t>
            </a:r>
            <a:r>
              <a:rPr lang="en-US" sz="2400" b="1" dirty="0" smtClean="0">
                <a:solidFill>
                  <a:srgbClr val="00B050"/>
                </a:solidFill>
                <a:latin typeface="Arial" panose="020B0604020202020204" pitchFamily="34" charset="0"/>
                <a:ea typeface="Times New Roman" panose="02020603050405020304" pitchFamily="18" charset="0"/>
              </a:rPr>
              <a:t>điện</a:t>
            </a:r>
            <a:endParaRPr lang="en-US" sz="2400" b="1" dirty="0">
              <a:solidFill>
                <a:srgbClr val="00B050"/>
              </a:solidFill>
              <a:latin typeface="Times New Roman" panose="02020603050405020304" pitchFamily="18" charset="0"/>
              <a:ea typeface="Times New Roman" panose="02020603050405020304" pitchFamily="18" charset="0"/>
            </a:endParaRPr>
          </a:p>
        </p:txBody>
      </p:sp>
      <p:sp>
        <p:nvSpPr>
          <p:cNvPr id="2" name="Oval 1"/>
          <p:cNvSpPr/>
          <p:nvPr/>
        </p:nvSpPr>
        <p:spPr>
          <a:xfrm>
            <a:off x="1987631" y="2160013"/>
            <a:ext cx="470647" cy="4372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2354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a:solidFill>
                  <a:srgbClr val="00B050"/>
                </a:solidFill>
              </a:rPr>
              <a:t>Bài 10:</a:t>
            </a:r>
            <a:r>
              <a:rPr lang="en-US" sz="2000" b="1" dirty="0"/>
              <a:t> Một ấm điện loại 220V – 1100W được sử dụng với hiệu điện thế 220V để đun nước.</a:t>
            </a:r>
          </a:p>
          <a:p>
            <a:r>
              <a:rPr lang="en-US" sz="2000" b="1" dirty="0"/>
              <a:t>a) Tính cường độ dòng điện chạy qua dây đun của ấm khi đó.</a:t>
            </a:r>
          </a:p>
          <a:p>
            <a:r>
              <a:rPr lang="en-US" sz="2000" b="1" dirty="0"/>
              <a:t>b) Thời gian dùng ấm để đun nước của mỗi ngày là 30 phút. Hỏi trong 1 tháng (30 ngày) phải trả bao nhiêu tiền điện cho việc đun nước này? Cho rằng giá tiền điện là 1000đ/kW.h</a:t>
            </a:r>
          </a:p>
        </p:txBody>
      </p:sp>
      <p:sp>
        <p:nvSpPr>
          <p:cNvPr id="113717" name="Text Box 53"/>
          <p:cNvSpPr txBox="1">
            <a:spLocks noChangeArrowheads="1"/>
          </p:cNvSpPr>
          <p:nvPr/>
        </p:nvSpPr>
        <p:spPr bwMode="auto">
          <a:xfrm>
            <a:off x="372510" y="186972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01914" y="1869729"/>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240955" y="169068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339675" y="2392949"/>
            <a:ext cx="2901279" cy="3729995"/>
          </a:xfrm>
          <a:prstGeom prst="rect">
            <a:avLst/>
          </a:prstGeom>
        </p:spPr>
        <p:txBody>
          <a:bodyPr wrap="square">
            <a:spAutoFit/>
          </a:bodyPr>
          <a:lstStyle/>
          <a:p>
            <a:pPr marL="30480" marR="30480" algn="just">
              <a:lnSpc>
                <a:spcPct val="150000"/>
              </a:lnSpc>
            </a:pPr>
            <a:r>
              <a:rPr lang="nl-NL" sz="2000" b="1" dirty="0">
                <a:solidFill>
                  <a:srgbClr val="0070C0"/>
                </a:solidFill>
                <a:latin typeface="Arial" panose="020B0604020202020204" pitchFamily="34" charset="0"/>
                <a:ea typeface="Times New Roman" panose="02020603050405020304" pitchFamily="18" charset="0"/>
              </a:rPr>
              <a:t>U</a:t>
            </a:r>
            <a:r>
              <a:rPr lang="nl-NL" sz="2000" b="1" baseline="-25000" dirty="0">
                <a:solidFill>
                  <a:srgbClr val="0070C0"/>
                </a:solidFill>
                <a:latin typeface="Arial" panose="020B0604020202020204" pitchFamily="34" charset="0"/>
                <a:ea typeface="Times New Roman" panose="02020603050405020304" pitchFamily="18" charset="0"/>
              </a:rPr>
              <a:t>Đ</a:t>
            </a:r>
            <a:r>
              <a:rPr lang="nl-NL" sz="2000" b="1" dirty="0">
                <a:solidFill>
                  <a:srgbClr val="0070C0"/>
                </a:solidFill>
                <a:latin typeface="Arial" panose="020B0604020202020204" pitchFamily="34" charset="0"/>
                <a:ea typeface="Times New Roman" panose="02020603050405020304" pitchFamily="18" charset="0"/>
              </a:rPr>
              <a:t> = </a:t>
            </a:r>
            <a:r>
              <a:rPr lang="nl-NL" sz="2000" b="1" dirty="0" smtClean="0">
                <a:solidFill>
                  <a:srgbClr val="0070C0"/>
                </a:solidFill>
                <a:latin typeface="Arial" panose="020B0604020202020204" pitchFamily="34" charset="0"/>
                <a:ea typeface="Times New Roman" panose="02020603050405020304" pitchFamily="18" charset="0"/>
              </a:rPr>
              <a:t>220V</a:t>
            </a:r>
          </a:p>
          <a:p>
            <a:pPr marL="30480" marR="30480" algn="just">
              <a:lnSpc>
                <a:spcPct val="150000"/>
              </a:lnSpc>
            </a:pPr>
            <a:r>
              <a:rPr lang="nl-NL" sz="2000" b="1" dirty="0" smtClean="0">
                <a:solidFill>
                  <a:srgbClr val="0070C0"/>
                </a:solidFill>
                <a:latin typeface="Arial" panose="020B0604020202020204" pitchFamily="34" charset="0"/>
                <a:ea typeface="Times New Roman" panose="02020603050405020304" pitchFamily="18" charset="0"/>
              </a:rPr>
              <a:t>P</a:t>
            </a:r>
            <a:r>
              <a:rPr lang="nl-NL" sz="2000" b="1" baseline="-25000" dirty="0" smtClean="0">
                <a:solidFill>
                  <a:srgbClr val="0070C0"/>
                </a:solidFill>
                <a:latin typeface="Arial" panose="020B0604020202020204" pitchFamily="34" charset="0"/>
                <a:ea typeface="Times New Roman" panose="02020603050405020304" pitchFamily="18" charset="0"/>
              </a:rPr>
              <a:t>Đ</a:t>
            </a:r>
            <a:r>
              <a:rPr lang="nl-NL" sz="2000" b="1" dirty="0">
                <a:solidFill>
                  <a:srgbClr val="0070C0"/>
                </a:solidFill>
                <a:latin typeface="Arial" panose="020B0604020202020204" pitchFamily="34" charset="0"/>
                <a:ea typeface="Times New Roman" panose="02020603050405020304" pitchFamily="18" charset="0"/>
              </a:rPr>
              <a:t> = </a:t>
            </a:r>
            <a:r>
              <a:rPr lang="nl-NL" sz="2000" b="1" dirty="0" smtClean="0">
                <a:solidFill>
                  <a:srgbClr val="0070C0"/>
                </a:solidFill>
                <a:latin typeface="Arial" panose="020B0604020202020204" pitchFamily="34" charset="0"/>
                <a:ea typeface="Times New Roman" panose="02020603050405020304" pitchFamily="18" charset="0"/>
              </a:rPr>
              <a:t>1100W  </a:t>
            </a:r>
            <a:r>
              <a:rPr lang="nl-NL" sz="2000" b="1" dirty="0" smtClean="0">
                <a:solidFill>
                  <a:srgbClr val="0070C0"/>
                </a:solidFill>
                <a:latin typeface="Arial" panose="020B0604020202020204" pitchFamily="34" charset="0"/>
                <a:ea typeface="Times New Roman" panose="02020603050405020304" pitchFamily="18" charset="0"/>
              </a:rPr>
              <a:t>= </a:t>
            </a:r>
            <a:r>
              <a:rPr lang="nl-NL" sz="2000" b="1" dirty="0" smtClean="0">
                <a:solidFill>
                  <a:srgbClr val="0070C0"/>
                </a:solidFill>
                <a:latin typeface="Arial" panose="020B0604020202020204" pitchFamily="34" charset="0"/>
                <a:ea typeface="Times New Roman" panose="02020603050405020304" pitchFamily="18" charset="0"/>
              </a:rPr>
              <a:t>1,1kW</a:t>
            </a:r>
          </a:p>
          <a:p>
            <a:pPr marL="30480" marR="30480" algn="just">
              <a:lnSpc>
                <a:spcPct val="150000"/>
              </a:lnSpc>
            </a:pPr>
            <a:r>
              <a:rPr lang="nl-NL" sz="2000" b="1" dirty="0" smtClean="0">
                <a:solidFill>
                  <a:srgbClr val="0070C0"/>
                </a:solidFill>
                <a:latin typeface="Arial" panose="020B0604020202020204" pitchFamily="34" charset="0"/>
                <a:ea typeface="Times New Roman" panose="02020603050405020304" pitchFamily="18" charset="0"/>
              </a:rPr>
              <a:t>U </a:t>
            </a:r>
            <a:r>
              <a:rPr lang="nl-NL" sz="2000" b="1" dirty="0">
                <a:solidFill>
                  <a:srgbClr val="0070C0"/>
                </a:solidFill>
                <a:latin typeface="Arial" panose="020B0604020202020204" pitchFamily="34" charset="0"/>
                <a:ea typeface="Times New Roman" panose="02020603050405020304" pitchFamily="18" charset="0"/>
              </a:rPr>
              <a:t>= </a:t>
            </a:r>
            <a:r>
              <a:rPr lang="nl-NL" sz="2000" b="1" dirty="0" smtClean="0">
                <a:solidFill>
                  <a:srgbClr val="0070C0"/>
                </a:solidFill>
                <a:latin typeface="Arial" panose="020B0604020202020204" pitchFamily="34" charset="0"/>
                <a:ea typeface="Times New Roman" panose="02020603050405020304" pitchFamily="18" charset="0"/>
              </a:rPr>
              <a:t>220V</a:t>
            </a:r>
            <a:endParaRPr lang="en-US" sz="20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pPr>
            <a:r>
              <a:rPr lang="en-US" sz="2000" b="1" dirty="0">
                <a:solidFill>
                  <a:srgbClr val="0070C0"/>
                </a:solidFill>
                <a:latin typeface="Arial" panose="020B0604020202020204" pitchFamily="34" charset="0"/>
                <a:ea typeface="Times New Roman" panose="02020603050405020304" pitchFamily="18" charset="0"/>
              </a:rPr>
              <a:t>a) </a:t>
            </a:r>
            <a:r>
              <a:rPr lang="en-US" sz="2000" b="1" dirty="0">
                <a:solidFill>
                  <a:srgbClr val="FF0000"/>
                </a:solidFill>
                <a:latin typeface="Arial" panose="020B0604020202020204" pitchFamily="34" charset="0"/>
                <a:ea typeface="Times New Roman" panose="02020603050405020304" pitchFamily="18" charset="0"/>
              </a:rPr>
              <a:t>I = ?</a:t>
            </a:r>
            <a:endParaRPr lang="en-US" sz="2000" b="1" dirty="0">
              <a:solidFill>
                <a:srgbClr val="FF0000"/>
              </a:solidFill>
              <a:latin typeface="Times New Roman" panose="02020603050405020304" pitchFamily="18" charset="0"/>
              <a:ea typeface="Times New Roman" panose="02020603050405020304" pitchFamily="18" charset="0"/>
            </a:endParaRPr>
          </a:p>
          <a:p>
            <a:pPr marL="30480" marR="30480" algn="just">
              <a:lnSpc>
                <a:spcPct val="150000"/>
              </a:lnSpc>
            </a:pPr>
            <a:r>
              <a:rPr lang="en-US" sz="2000" b="1" dirty="0" smtClean="0">
                <a:solidFill>
                  <a:srgbClr val="0070C0"/>
                </a:solidFill>
                <a:latin typeface="Arial" panose="020B0604020202020204" pitchFamily="34" charset="0"/>
                <a:ea typeface="Times New Roman" panose="02020603050405020304" pitchFamily="18" charset="0"/>
              </a:rPr>
              <a:t>b)t =30ph.30ngày</a:t>
            </a:r>
          </a:p>
          <a:p>
            <a:pPr marL="30480" marR="30480" algn="just">
              <a:lnSpc>
                <a:spcPct val="150000"/>
              </a:lnSpc>
            </a:pPr>
            <a:r>
              <a:rPr lang="en-US" sz="2000" b="1" dirty="0">
                <a:solidFill>
                  <a:srgbClr val="0070C0"/>
                </a:solidFill>
                <a:latin typeface="Arial" panose="020B0604020202020204" pitchFamily="34" charset="0"/>
                <a:ea typeface="Times New Roman" panose="02020603050405020304" pitchFamily="18" charset="0"/>
              </a:rPr>
              <a:t> </a:t>
            </a:r>
            <a:r>
              <a:rPr lang="en-US" sz="2000" b="1" dirty="0" smtClean="0">
                <a:solidFill>
                  <a:srgbClr val="0070C0"/>
                </a:solidFill>
                <a:latin typeface="Arial" panose="020B0604020202020204" pitchFamily="34" charset="0"/>
                <a:ea typeface="Times New Roman" panose="02020603050405020304" pitchFamily="18" charset="0"/>
              </a:rPr>
              <a:t>   </a:t>
            </a:r>
            <a:r>
              <a:rPr lang="en-US" sz="2000" b="1" dirty="0" smtClean="0">
                <a:solidFill>
                  <a:srgbClr val="0070C0"/>
                </a:solidFill>
                <a:latin typeface="Arial" panose="020B0604020202020204" pitchFamily="34" charset="0"/>
                <a:ea typeface="Times New Roman" panose="02020603050405020304" pitchFamily="18" charset="0"/>
              </a:rPr>
              <a:t>=900ph = 15h</a:t>
            </a:r>
          </a:p>
          <a:p>
            <a:pPr marL="30480" marR="30480" algn="just">
              <a:lnSpc>
                <a:spcPct val="150000"/>
              </a:lnSpc>
            </a:pPr>
            <a:r>
              <a:rPr lang="en-US" sz="2000" b="1" dirty="0" smtClean="0">
                <a:solidFill>
                  <a:srgbClr val="0070C0"/>
                </a:solidFill>
                <a:latin typeface="Arial" panose="020B0604020202020204" pitchFamily="34" charset="0"/>
                <a:ea typeface="Times New Roman" panose="02020603050405020304" pitchFamily="18" charset="0"/>
              </a:rPr>
              <a:t>1000đ/kW.h </a:t>
            </a:r>
          </a:p>
          <a:p>
            <a:pPr marL="30480" marR="30480" algn="just">
              <a:lnSpc>
                <a:spcPct val="150000"/>
              </a:lnSpc>
            </a:pPr>
            <a:r>
              <a:rPr lang="en-US" sz="2000" b="1" dirty="0" smtClean="0">
                <a:solidFill>
                  <a:srgbClr val="FF0000"/>
                </a:solidFill>
                <a:latin typeface="Arial" panose="020B0604020202020204" pitchFamily="34" charset="0"/>
                <a:ea typeface="Times New Roman" panose="02020603050405020304" pitchFamily="18" charset="0"/>
              </a:rPr>
              <a:t>T </a:t>
            </a:r>
            <a:r>
              <a:rPr lang="en-US" sz="2000" b="1" dirty="0">
                <a:solidFill>
                  <a:srgbClr val="FF0000"/>
                </a:solidFill>
                <a:latin typeface="Arial" panose="020B0604020202020204" pitchFamily="34" charset="0"/>
                <a:ea typeface="Times New Roman" panose="02020603050405020304" pitchFamily="18" charset="0"/>
              </a:rPr>
              <a:t>= </a:t>
            </a:r>
            <a:r>
              <a:rPr lang="en-US" sz="2000" b="1" dirty="0" smtClean="0">
                <a:solidFill>
                  <a:srgbClr val="FF0000"/>
                </a:solidFill>
                <a:latin typeface="Arial" panose="020B0604020202020204" pitchFamily="34" charset="0"/>
                <a:ea typeface="Times New Roman" panose="02020603050405020304" pitchFamily="18" charset="0"/>
              </a:rPr>
              <a:t>?</a:t>
            </a:r>
            <a:endParaRPr lang="en-US" sz="2000" b="1" dirty="0">
              <a:solidFill>
                <a:srgbClr val="FF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3448077" y="5044168"/>
            <a:ext cx="6096000" cy="325217"/>
          </a:xfrm>
          <a:prstGeom prst="rect">
            <a:avLst/>
          </a:prstGeom>
        </p:spPr>
        <p:txBody>
          <a:bodyPr>
            <a:spAutoFit/>
          </a:bodyPr>
          <a:lstStyle/>
          <a:p>
            <a:pPr marL="30480" marR="30480" algn="just">
              <a:lnSpc>
                <a:spcPts val="1800"/>
              </a:lnSpc>
              <a:spcAft>
                <a:spcPts val="1200"/>
              </a:spcAft>
            </a:pPr>
            <a:r>
              <a:rPr lang="en-US" sz="2000" b="1" dirty="0" smtClean="0">
                <a:solidFill>
                  <a:srgbClr val="0070C0"/>
                </a:solidFill>
                <a:latin typeface="Arial" panose="020B0604020202020204" pitchFamily="34" charset="0"/>
                <a:ea typeface="Times New Roman" panose="02020603050405020304" pitchFamily="18" charset="0"/>
              </a:rPr>
              <a:t>T </a:t>
            </a:r>
            <a:r>
              <a:rPr lang="en-US" sz="2000" b="1" dirty="0">
                <a:solidFill>
                  <a:srgbClr val="0070C0"/>
                </a:solidFill>
                <a:latin typeface="Arial" panose="020B0604020202020204" pitchFamily="34" charset="0"/>
                <a:ea typeface="Times New Roman" panose="02020603050405020304" pitchFamily="18" charset="0"/>
              </a:rPr>
              <a:t>= 16,5.1000 = 16500 đồng.</a:t>
            </a:r>
            <a:endParaRPr lang="en-US" sz="2000" b="1" dirty="0">
              <a:solidFill>
                <a:srgbClr val="0070C0"/>
              </a:solidFill>
              <a:latin typeface="Times New Roman" panose="02020603050405020304" pitchFamily="18" charset="0"/>
              <a:ea typeface="Times New Roman" panose="02020603050405020304" pitchFamily="18" charset="0"/>
            </a:endParaRPr>
          </a:p>
        </p:txBody>
      </p:sp>
      <p:sp>
        <p:nvSpPr>
          <p:cNvPr id="6" name="Rectangle 5"/>
          <p:cNvSpPr/>
          <p:nvPr/>
        </p:nvSpPr>
        <p:spPr>
          <a:xfrm>
            <a:off x="3185093" y="2112872"/>
            <a:ext cx="2534825" cy="369332"/>
          </a:xfrm>
          <a:prstGeom prst="rect">
            <a:avLst/>
          </a:prstGeom>
        </p:spPr>
        <p:txBody>
          <a:bodyPr wrap="square">
            <a:spAutoFit/>
          </a:bodyPr>
          <a:lstStyle/>
          <a:p>
            <a:r>
              <a:rPr lang="en-US" b="1" dirty="0">
                <a:solidFill>
                  <a:srgbClr val="0070C0"/>
                </a:solidFill>
                <a:latin typeface="Arial" panose="020B0604020202020204" pitchFamily="34" charset="0"/>
                <a:ea typeface="Times New Roman" panose="02020603050405020304" pitchFamily="18" charset="0"/>
              </a:rPr>
              <a:t>a) Vì U</a:t>
            </a:r>
            <a:r>
              <a:rPr lang="en-US" b="1" baseline="-25000" dirty="0">
                <a:solidFill>
                  <a:srgbClr val="0070C0"/>
                </a:solidFill>
                <a:latin typeface="Arial" panose="020B0604020202020204" pitchFamily="34" charset="0"/>
                <a:ea typeface="Times New Roman" panose="02020603050405020304" pitchFamily="18" charset="0"/>
              </a:rPr>
              <a:t>Đ</a:t>
            </a:r>
            <a:r>
              <a:rPr lang="en-US" b="1" dirty="0">
                <a:solidFill>
                  <a:srgbClr val="0070C0"/>
                </a:solidFill>
                <a:latin typeface="Arial" panose="020B0604020202020204" pitchFamily="34" charset="0"/>
                <a:ea typeface="Times New Roman" panose="02020603050405020304" pitchFamily="18" charset="0"/>
              </a:rPr>
              <a:t> = U = </a:t>
            </a:r>
            <a:r>
              <a:rPr lang="en-US" b="1" dirty="0" smtClean="0">
                <a:solidFill>
                  <a:srgbClr val="0070C0"/>
                </a:solidFill>
                <a:latin typeface="Arial" panose="020B0604020202020204" pitchFamily="34" charset="0"/>
                <a:ea typeface="Times New Roman" panose="02020603050405020304" pitchFamily="18" charset="0"/>
              </a:rPr>
              <a:t>220V</a:t>
            </a:r>
            <a:endParaRPr lang="vi-VN" dirty="0"/>
          </a:p>
        </p:txBody>
      </p:sp>
      <p:sp>
        <p:nvSpPr>
          <p:cNvPr id="7" name="Rectangle 6"/>
          <p:cNvSpPr/>
          <p:nvPr/>
        </p:nvSpPr>
        <p:spPr>
          <a:xfrm>
            <a:off x="5719918" y="2100561"/>
            <a:ext cx="3184590" cy="369332"/>
          </a:xfrm>
          <a:prstGeom prst="rect">
            <a:avLst/>
          </a:prstGeom>
        </p:spPr>
        <p:txBody>
          <a:bodyPr wrap="none">
            <a:spAutoFit/>
          </a:bodyPr>
          <a:lstStyle/>
          <a:p>
            <a:r>
              <a:rPr lang="en-US" b="1" dirty="0" smtClean="0">
                <a:solidFill>
                  <a:srgbClr val="0070C0"/>
                </a:solidFill>
                <a:latin typeface="Arial" panose="020B0604020202020204" pitchFamily="34" charset="0"/>
                <a:ea typeface="Times New Roman" panose="02020603050405020304" pitchFamily="18" charset="0"/>
              </a:rPr>
              <a:t>=&gt; </a:t>
            </a:r>
            <a:r>
              <a:rPr lang="en-US" altLang="vi-VN" b="1" dirty="0">
                <a:solidFill>
                  <a:srgbClr val="0070C0"/>
                </a:solidFill>
                <a:latin typeface="VNI-Script" pitchFamily="2" charset="0"/>
              </a:rPr>
              <a:t>P</a:t>
            </a:r>
            <a:r>
              <a:rPr lang="en-US" b="1" dirty="0" smtClean="0">
                <a:solidFill>
                  <a:srgbClr val="0070C0"/>
                </a:solidFill>
                <a:latin typeface="Arial" panose="020B0604020202020204" pitchFamily="34" charset="0"/>
                <a:ea typeface="Times New Roman" panose="02020603050405020304" pitchFamily="18" charset="0"/>
              </a:rPr>
              <a:t> </a:t>
            </a:r>
            <a:r>
              <a:rPr lang="en-US" b="1" dirty="0">
                <a:solidFill>
                  <a:srgbClr val="0070C0"/>
                </a:solidFill>
                <a:latin typeface="Arial" panose="020B0604020202020204" pitchFamily="34" charset="0"/>
                <a:ea typeface="Times New Roman" panose="02020603050405020304" pitchFamily="18" charset="0"/>
              </a:rPr>
              <a:t>= </a:t>
            </a:r>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rPr>
              <a:t>Đ</a:t>
            </a:r>
            <a:r>
              <a:rPr lang="en-US" b="1" dirty="0">
                <a:solidFill>
                  <a:srgbClr val="0070C0"/>
                </a:solidFill>
                <a:latin typeface="Arial" panose="020B0604020202020204" pitchFamily="34" charset="0"/>
                <a:ea typeface="Times New Roman" panose="02020603050405020304" pitchFamily="18" charset="0"/>
              </a:rPr>
              <a:t> = 1100W = 1,1kW</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8" name="Rectangle 7"/>
          <p:cNvSpPr/>
          <p:nvPr/>
        </p:nvSpPr>
        <p:spPr>
          <a:xfrm>
            <a:off x="3505249" y="2617626"/>
            <a:ext cx="4179990"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Cường độ dòng điện qua dây nung:</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1" name="Rectangle 10"/>
          <p:cNvSpPr/>
          <p:nvPr/>
        </p:nvSpPr>
        <p:spPr>
          <a:xfrm>
            <a:off x="3541678" y="3038277"/>
            <a:ext cx="910827" cy="369332"/>
          </a:xfrm>
          <a:prstGeom prst="rect">
            <a:avLst/>
          </a:prstGeom>
        </p:spPr>
        <p:txBody>
          <a:bodyPr wrap="none">
            <a:spAutoFit/>
          </a:bodyPr>
          <a:lstStyle/>
          <a:p>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 = UI </a:t>
            </a:r>
            <a:endParaRPr lang="vi-VN" dirty="0"/>
          </a:p>
        </p:txBody>
      </p:sp>
      <p:sp>
        <p:nvSpPr>
          <p:cNvPr id="12" name="Rectangle 11"/>
          <p:cNvSpPr/>
          <p:nvPr/>
        </p:nvSpPr>
        <p:spPr>
          <a:xfrm>
            <a:off x="4370121" y="3033885"/>
            <a:ext cx="1362874" cy="369332"/>
          </a:xfrm>
          <a:prstGeom prst="rect">
            <a:avLst/>
          </a:prstGeom>
        </p:spPr>
        <p:txBody>
          <a:bodyPr wrap="none">
            <a:spAutoFit/>
          </a:bodyPr>
          <a:lstStyle/>
          <a:p>
            <a:r>
              <a:rPr lang="en-US" b="1" dirty="0">
                <a:solidFill>
                  <a:srgbClr val="0070C0"/>
                </a:solidFill>
                <a:latin typeface="Cambria Math" panose="02040503050406030204" pitchFamily="18" charset="0"/>
                <a:ea typeface="Times New Roman" panose="02020603050405020304" pitchFamily="18" charset="0"/>
                <a:cs typeface="Cambria Math" panose="02040503050406030204" pitchFamily="18" charset="0"/>
              </a:rPr>
              <a:t>⇒</a:t>
            </a:r>
            <a:r>
              <a:rPr lang="en-US" b="1" dirty="0">
                <a:solidFill>
                  <a:srgbClr val="0070C0"/>
                </a:solidFill>
                <a:latin typeface="Arial" panose="020B0604020202020204" pitchFamily="34" charset="0"/>
                <a:ea typeface="Times New Roman" panose="02020603050405020304" pitchFamily="18" charset="0"/>
              </a:rPr>
              <a:t> I = </a:t>
            </a:r>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 / U </a:t>
            </a:r>
            <a:endParaRPr lang="vi-VN" dirty="0"/>
          </a:p>
        </p:txBody>
      </p:sp>
      <p:sp>
        <p:nvSpPr>
          <p:cNvPr id="13" name="Rectangle 12"/>
          <p:cNvSpPr/>
          <p:nvPr/>
        </p:nvSpPr>
        <p:spPr>
          <a:xfrm>
            <a:off x="5595244" y="2981031"/>
            <a:ext cx="1524841"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1100 / 220 </a:t>
            </a:r>
            <a:endParaRPr lang="vi-VN" dirty="0"/>
          </a:p>
        </p:txBody>
      </p:sp>
      <p:sp>
        <p:nvSpPr>
          <p:cNvPr id="14" name="Rectangle 13"/>
          <p:cNvSpPr/>
          <p:nvPr/>
        </p:nvSpPr>
        <p:spPr>
          <a:xfrm>
            <a:off x="6958118" y="3029585"/>
            <a:ext cx="957955"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5 (A)</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5" name="Rectangle 14"/>
          <p:cNvSpPr/>
          <p:nvPr/>
        </p:nvSpPr>
        <p:spPr>
          <a:xfrm>
            <a:off x="3045495" y="3588421"/>
            <a:ext cx="5042406"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b) Điện năng tiêu thụ của dây trong 30 ngày</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6" name="Rectangle 15"/>
          <p:cNvSpPr/>
          <p:nvPr/>
        </p:nvSpPr>
        <p:spPr>
          <a:xfrm>
            <a:off x="3440750" y="4095234"/>
            <a:ext cx="1043299"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A = </a:t>
            </a:r>
            <a:r>
              <a:rPr lang="en-US" altLang="vi-VN" b="1" dirty="0">
                <a:solidFill>
                  <a:srgbClr val="0070C0"/>
                </a:solidFill>
                <a:latin typeface="VNI-Script" pitchFamily="2" charset="0"/>
              </a:rPr>
              <a:t>P </a:t>
            </a:r>
            <a:r>
              <a:rPr lang="en-US" b="1" dirty="0">
                <a:solidFill>
                  <a:srgbClr val="0070C0"/>
                </a:solidFill>
                <a:latin typeface="Arial" panose="020B0604020202020204" pitchFamily="34" charset="0"/>
                <a:ea typeface="Times New Roman" panose="02020603050405020304" pitchFamily="18" charset="0"/>
              </a:rPr>
              <a:t>.t </a:t>
            </a:r>
            <a:endParaRPr lang="vi-VN" dirty="0"/>
          </a:p>
        </p:txBody>
      </p:sp>
      <p:sp>
        <p:nvSpPr>
          <p:cNvPr id="17" name="Rectangle 16"/>
          <p:cNvSpPr/>
          <p:nvPr/>
        </p:nvSpPr>
        <p:spPr>
          <a:xfrm>
            <a:off x="4370121" y="4080867"/>
            <a:ext cx="1088760"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1,1.15 </a:t>
            </a:r>
            <a:endParaRPr lang="vi-VN" dirty="0"/>
          </a:p>
        </p:txBody>
      </p:sp>
      <p:sp>
        <p:nvSpPr>
          <p:cNvPr id="18" name="Rectangle 17"/>
          <p:cNvSpPr/>
          <p:nvPr/>
        </p:nvSpPr>
        <p:spPr>
          <a:xfrm>
            <a:off x="5363762" y="4118902"/>
            <a:ext cx="1586396"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16,5(kW.h)</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9" name="Rectangle 18"/>
          <p:cNvSpPr/>
          <p:nvPr/>
        </p:nvSpPr>
        <p:spPr>
          <a:xfrm>
            <a:off x="3420427" y="4513826"/>
            <a:ext cx="2232342"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Tiền điện phải trả: </a:t>
            </a:r>
            <a:endParaRPr lang="vi-VN" dirty="0"/>
          </a:p>
        </p:txBody>
      </p:sp>
      <p:sp>
        <p:nvSpPr>
          <p:cNvPr id="24"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4012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arn(inVertical)">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arn(inVertic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barn(inVertical)">
                                      <p:cBhvr>
                                        <p:cTn id="67" dur="5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arn(inVertical)">
                                      <p:cBhvr>
                                        <p:cTn id="72" dur="500"/>
                                        <p:tgtEl>
                                          <p:spTgt spid="1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barn(inVertical)">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barn(inVertical)">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barn(inVertical)">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barn(inVertical)">
                                      <p:cBhvr>
                                        <p:cTn id="92" dur="500"/>
                                        <p:tgtEl>
                                          <p:spTgt spid="1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barn(inVertical)">
                                      <p:cBhvr>
                                        <p:cTn id="97" dur="500"/>
                                        <p:tgtEl>
                                          <p:spTgt spid="18"/>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barn(inVertical)">
                                      <p:cBhvr>
                                        <p:cTn id="102" dur="500"/>
                                        <p:tgtEl>
                                          <p:spTgt spid="19"/>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3"/>
                                        </p:tgtEl>
                                        <p:attrNameLst>
                                          <p:attrName>style.visibility</p:attrName>
                                        </p:attrNameLst>
                                      </p:cBhvr>
                                      <p:to>
                                        <p:strVal val="visible"/>
                                      </p:to>
                                    </p:set>
                                    <p:animEffect transition="in" filter="barn(inVertical)">
                                      <p:cBhvr>
                                        <p:cTn id="10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11" grpId="0"/>
      <p:bldP spid="12" grpId="0"/>
      <p:bldP spid="13" grpId="0"/>
      <p:bldP spid="14" grpId="0"/>
      <p:bldP spid="15" grpId="0"/>
      <p:bldP spid="16" grpId="0"/>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91114" y="463812"/>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a:solidFill>
                  <a:srgbClr val="00B050"/>
                </a:solidFill>
              </a:rPr>
              <a:t>Bài 11: </a:t>
            </a:r>
            <a:r>
              <a:rPr lang="en-US" sz="2000" b="1" dirty="0"/>
              <a:t>Một nồi cơm điện có số ghi trên vỏ là: 220V – 400W được sử dụng với hiệu điện thế 220V, Trung bình mỗi ngày trong thời gian 2 giờ.</a:t>
            </a:r>
          </a:p>
          <a:p>
            <a:r>
              <a:rPr lang="en-US" sz="2000" b="1" dirty="0"/>
              <a:t>a) tính điện trở của dây nung của nồi và cường độ dòng điện chạy qua khi đó.</a:t>
            </a:r>
          </a:p>
          <a:p>
            <a:r>
              <a:rPr lang="en-US" sz="2000" b="1" dirty="0"/>
              <a:t>b) Tính điện năng mà nồi tiêu thụ trong 30 ngày.</a:t>
            </a:r>
          </a:p>
        </p:txBody>
      </p:sp>
      <p:sp>
        <p:nvSpPr>
          <p:cNvPr id="113717" name="Text Box 53"/>
          <p:cNvSpPr txBox="1">
            <a:spLocks noChangeArrowheads="1"/>
          </p:cNvSpPr>
          <p:nvPr/>
        </p:nvSpPr>
        <p:spPr bwMode="auto">
          <a:xfrm>
            <a:off x="151196" y="176117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499360" y="1730284"/>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562775" y="179278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16785" y="2307332"/>
            <a:ext cx="2323223" cy="2631490"/>
          </a:xfrm>
          <a:prstGeom prst="rect">
            <a:avLst/>
          </a:prstGeom>
        </p:spPr>
        <p:txBody>
          <a:bodyPr wrap="square">
            <a:spAutoFit/>
          </a:bodyPr>
          <a:lstStyle/>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NC: 220V – 400W</a:t>
            </a:r>
            <a:endPar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U = 220V</a:t>
            </a:r>
            <a:endParaRPr lang="en-US" sz="20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 R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lnSpc>
                <a:spcPts val="18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I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b/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t </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2h.30ngày</a:t>
            </a:r>
          </a:p>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60h</a:t>
            </a: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 = ?</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3"/>
          <p:cNvSpPr>
            <a:spLocks noChangeArrowheads="1"/>
          </p:cNvSpPr>
          <p:nvPr/>
        </p:nvSpPr>
        <p:spPr bwMode="auto">
          <a:xfrm>
            <a:off x="2673640" y="2743148"/>
            <a:ext cx="59272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Điện </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trở của dây nung của nồi khi đ</a:t>
            </a:r>
            <a:r>
              <a:rPr kumimoji="0" lang="en-US" altLang="en-US" sz="2000" b="1"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l</a:t>
            </a:r>
            <a:r>
              <a:rPr kumimoji="0" lang="en-US" altLang="en-US" sz="2000" b="1"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002060"/>
              </a:solidFill>
              <a:effectLst/>
            </a:endParaRPr>
          </a:p>
        </p:txBody>
      </p:sp>
      <p:sp>
        <p:nvSpPr>
          <p:cNvPr id="5" name="Rectangle 4"/>
          <p:cNvSpPr>
            <a:spLocks noChangeArrowheads="1"/>
          </p:cNvSpPr>
          <p:nvPr/>
        </p:nvSpPr>
        <p:spPr bwMode="auto">
          <a:xfrm rot="10800000" flipV="1">
            <a:off x="2720908" y="3795048"/>
            <a:ext cx="54954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Cường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độ</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dòng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điện</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chạy</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qua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dây</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nung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2060"/>
              </a:solidFill>
              <a:effectLst/>
              <a:latin typeface="Arial" panose="020B0604020202020204" pitchFamily="34" charset="0"/>
            </a:endParaRPr>
          </a:p>
        </p:txBody>
      </p:sp>
      <p:sp>
        <p:nvSpPr>
          <p:cNvPr id="11" name="Rectangle 10"/>
          <p:cNvSpPr/>
          <p:nvPr/>
        </p:nvSpPr>
        <p:spPr>
          <a:xfrm>
            <a:off x="5153320" y="2362630"/>
            <a:ext cx="3640511" cy="335733"/>
          </a:xfrm>
          <a:prstGeom prst="rect">
            <a:avLst/>
          </a:prstGeom>
        </p:spPr>
        <p:txBody>
          <a:bodyPr wrap="square">
            <a:spAutoFit/>
          </a:bodyPr>
          <a:lstStyle/>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=&gt; </a:t>
            </a:r>
            <a:r>
              <a:rPr lang="en-US" altLang="vi-VN" sz="2000" b="1" dirty="0">
                <a:solidFill>
                  <a:srgbClr val="002060"/>
                </a:solidFill>
                <a:latin typeface="VNI-Script" pitchFamily="2" charset="0"/>
              </a:rPr>
              <a:t>P </a:t>
            </a:r>
            <a:r>
              <a:rPr lang="nl-NL"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đm</a:t>
            </a:r>
            <a:r>
              <a:rPr lang="nl-NL"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dirty="0">
                <a:solidFill>
                  <a:srgbClr val="002060"/>
                </a:solidFill>
                <a:latin typeface="VNI-Script" pitchFamily="2" charset="0"/>
              </a:rPr>
              <a:t>P</a:t>
            </a: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 400W = </a:t>
            </a:r>
            <a:r>
              <a:rPr lang="nl-NL"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0,4kW</a:t>
            </a:r>
          </a:p>
        </p:txBody>
      </p:sp>
      <p:sp>
        <p:nvSpPr>
          <p:cNvPr id="12" name="Rectangle 11"/>
          <p:cNvSpPr/>
          <p:nvPr/>
        </p:nvSpPr>
        <p:spPr>
          <a:xfrm>
            <a:off x="2488686" y="2281722"/>
            <a:ext cx="2653290"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a) V</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ì</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U</a:t>
            </a:r>
            <a:r>
              <a:rPr lang="en-US" altLang="en-US" sz="2000"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a:t>đm</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U = 220V </a:t>
            </a:r>
            <a:endParaRPr lang="vi-VN" sz="2000" b="1" dirty="0">
              <a:solidFill>
                <a:srgbClr val="002060"/>
              </a:solidFill>
            </a:endParaRPr>
          </a:p>
        </p:txBody>
      </p:sp>
      <mc:AlternateContent xmlns:mc="http://schemas.openxmlformats.org/markup-compatibility/2006">
        <mc:Choice xmlns:a14="http://schemas.microsoft.com/office/drawing/2010/main" Requires="a14">
          <p:sp>
            <p:nvSpPr>
              <p:cNvPr id="19" name="Rectangle 18"/>
              <p:cNvSpPr/>
              <p:nvPr/>
            </p:nvSpPr>
            <p:spPr>
              <a:xfrm>
                <a:off x="2827560" y="3173563"/>
                <a:ext cx="815993" cy="581506"/>
              </a:xfrm>
              <a:prstGeom prst="rect">
                <a:avLst/>
              </a:prstGeom>
            </p:spPr>
            <p:txBody>
              <a:bodyPr wrap="none">
                <a:spAutoFit/>
              </a:bodyPr>
              <a:lstStyle/>
              <a:p>
                <a:r>
                  <a:rPr lang="en-US" altLang="vi-VN" sz="2000" b="1" dirty="0" smtClean="0">
                    <a:solidFill>
                      <a:srgbClr val="002060"/>
                    </a:solidFill>
                    <a:latin typeface="VNI-Script" pitchFamily="2" charset="0"/>
                  </a:rPr>
                  <a:t>P</a:t>
                </a:r>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a:solidFill>
                                  <a:srgbClr val="002060"/>
                                </a:solidFill>
                                <a:latin typeface="Cambria Math" panose="02040503050406030204" pitchFamily="18" charset="0"/>
                              </a:rPr>
                              <m:t>𝑼</m:t>
                            </m:r>
                          </m:e>
                          <m:sup>
                            <m:r>
                              <a:rPr lang="en-US" altLang="vi-VN" sz="2000" b="1" i="1">
                                <a:solidFill>
                                  <a:srgbClr val="002060"/>
                                </a:solidFill>
                                <a:latin typeface="Cambria Math" panose="02040503050406030204" pitchFamily="18" charset="0"/>
                              </a:rPr>
                              <m:t>𝟐</m:t>
                            </m:r>
                          </m:sup>
                        </m:sSup>
                      </m:num>
                      <m:den>
                        <m:r>
                          <a:rPr lang="en-US" altLang="vi-VN" sz="2000" b="1" i="1">
                            <a:solidFill>
                              <a:srgbClr val="002060"/>
                            </a:solidFill>
                            <a:latin typeface="Cambria Math" panose="02040503050406030204" pitchFamily="18" charset="0"/>
                          </a:rPr>
                          <m:t>𝑹</m:t>
                        </m:r>
                      </m:den>
                    </m:f>
                  </m:oMath>
                </a14:m>
                <a:endParaRPr lang="vi-VN" sz="2000" b="1" dirty="0">
                  <a:solidFill>
                    <a:srgbClr val="002060"/>
                  </a:solidFill>
                </a:endParaRPr>
              </a:p>
            </p:txBody>
          </p:sp>
        </mc:Choice>
        <mc:Fallback>
          <p:sp>
            <p:nvSpPr>
              <p:cNvPr id="19" name="Rectangle 18"/>
              <p:cNvSpPr>
                <a:spLocks noRot="1" noChangeAspect="1" noMove="1" noResize="1" noEditPoints="1" noAdjustHandles="1" noChangeArrowheads="1" noChangeShapeType="1" noTextEdit="1"/>
              </p:cNvSpPr>
              <p:nvPr/>
            </p:nvSpPr>
            <p:spPr>
              <a:xfrm>
                <a:off x="2827560" y="3173563"/>
                <a:ext cx="815993" cy="581506"/>
              </a:xfrm>
              <a:prstGeom prst="rect">
                <a:avLst/>
              </a:prstGeom>
              <a:blipFill>
                <a:blip r:embed="rId2"/>
                <a:stretch>
                  <a:fillRect l="-8209" b="-947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0" name="Rectangle 19"/>
              <p:cNvSpPr/>
              <p:nvPr/>
            </p:nvSpPr>
            <p:spPr>
              <a:xfrm>
                <a:off x="3784945" y="3189622"/>
                <a:ext cx="1158138" cy="584071"/>
              </a:xfrm>
              <a:prstGeom prst="rect">
                <a:avLst/>
              </a:prstGeom>
            </p:spPr>
            <p:txBody>
              <a:bodyPr wrap="none">
                <a:spAutoFit/>
              </a:bodyPr>
              <a:lstStyle/>
              <a:p>
                <a14:m>
                  <m:oMath xmlns:m="http://schemas.openxmlformats.org/officeDocument/2006/math">
                    <m:r>
                      <a:rPr lang="en-US" altLang="vi-VN" sz="2000" b="1" i="1" smtClean="0">
                        <a:solidFill>
                          <a:srgbClr val="002060"/>
                        </a:solidFill>
                        <a:latin typeface="Cambria Math" panose="02040503050406030204" pitchFamily="18" charset="0"/>
                      </a:rPr>
                      <m:t>⇒ </m:t>
                    </m:r>
                    <m:r>
                      <a:rPr lang="en-US" altLang="vi-VN" sz="2000" b="1" i="1">
                        <a:solidFill>
                          <a:srgbClr val="002060"/>
                        </a:solidFill>
                        <a:latin typeface="Cambria Math" panose="02040503050406030204" pitchFamily="18" charset="0"/>
                      </a:rPr>
                      <m:t>𝑹</m:t>
                    </m:r>
                  </m:oMath>
                </a14:m>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a:solidFill>
                                  <a:srgbClr val="002060"/>
                                </a:solidFill>
                                <a:latin typeface="Cambria Math" panose="02040503050406030204" pitchFamily="18" charset="0"/>
                              </a:rPr>
                              <m:t>𝑼</m:t>
                            </m:r>
                          </m:e>
                          <m:sup>
                            <m:r>
                              <a:rPr lang="en-US" altLang="vi-VN" sz="2000" b="1" i="1">
                                <a:solidFill>
                                  <a:srgbClr val="002060"/>
                                </a:solidFill>
                                <a:latin typeface="Cambria Math" panose="02040503050406030204" pitchFamily="18" charset="0"/>
                              </a:rPr>
                              <m:t>𝟐</m:t>
                            </m:r>
                          </m:sup>
                        </m:sSup>
                      </m:num>
                      <m:den>
                        <m:r>
                          <m:rPr>
                            <m:nor/>
                          </m:rPr>
                          <a:rPr lang="en-US" altLang="vi-VN" sz="2000" b="1" dirty="0">
                            <a:solidFill>
                              <a:srgbClr val="002060"/>
                            </a:solidFill>
                            <a:latin typeface="VNI-Script" pitchFamily="2" charset="0"/>
                          </a:rPr>
                          <m:t>P</m:t>
                        </m:r>
                      </m:den>
                    </m:f>
                  </m:oMath>
                </a14:m>
                <a:endParaRPr lang="vi-VN" sz="2000" b="1" dirty="0">
                  <a:solidFill>
                    <a:srgbClr val="002060"/>
                  </a:solidFill>
                </a:endParaRPr>
              </a:p>
            </p:txBody>
          </p:sp>
        </mc:Choice>
        <mc:Fallback>
          <p:sp>
            <p:nvSpPr>
              <p:cNvPr id="20" name="Rectangle 19"/>
              <p:cNvSpPr>
                <a:spLocks noRot="1" noChangeAspect="1" noMove="1" noResize="1" noEditPoints="1" noAdjustHandles="1" noChangeArrowheads="1" noChangeShapeType="1" noTextEdit="1"/>
              </p:cNvSpPr>
              <p:nvPr/>
            </p:nvSpPr>
            <p:spPr>
              <a:xfrm>
                <a:off x="3784945" y="3189622"/>
                <a:ext cx="1158138" cy="584071"/>
              </a:xfrm>
              <a:prstGeom prst="rect">
                <a:avLst/>
              </a:prstGeom>
              <a:blipFill>
                <a:blip r:embed="rId3"/>
                <a:stretch>
                  <a:fillRect b="-72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1" name="Rectangle 20"/>
              <p:cNvSpPr/>
              <p:nvPr/>
            </p:nvSpPr>
            <p:spPr>
              <a:xfrm>
                <a:off x="5027424" y="3172837"/>
                <a:ext cx="830420" cy="582980"/>
              </a:xfrm>
              <a:prstGeom prst="rect">
                <a:avLst/>
              </a:prstGeom>
            </p:spPr>
            <p:txBody>
              <a:bodyPr wrap="none">
                <a:spAutoFit/>
              </a:bodyPr>
              <a:lstStyle/>
              <a:p>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smtClean="0">
                                <a:solidFill>
                                  <a:srgbClr val="002060"/>
                                </a:solidFill>
                                <a:latin typeface="Cambria Math" panose="02040503050406030204" pitchFamily="18" charset="0"/>
                              </a:rPr>
                              <m:t>𝟐𝟐𝟎</m:t>
                            </m:r>
                          </m:e>
                          <m:sup>
                            <m:r>
                              <a:rPr lang="en-US" altLang="vi-VN" sz="2000" b="1" i="1">
                                <a:solidFill>
                                  <a:srgbClr val="002060"/>
                                </a:solidFill>
                                <a:latin typeface="Cambria Math" panose="02040503050406030204" pitchFamily="18" charset="0"/>
                              </a:rPr>
                              <m:t>𝟐</m:t>
                            </m:r>
                          </m:sup>
                        </m:sSup>
                      </m:num>
                      <m:den>
                        <m:r>
                          <a:rPr lang="en-US" altLang="vi-VN" sz="2000" b="1" i="1" smtClean="0">
                            <a:solidFill>
                              <a:srgbClr val="002060"/>
                            </a:solidFill>
                            <a:latin typeface="Cambria Math" panose="02040503050406030204" pitchFamily="18" charset="0"/>
                          </a:rPr>
                          <m:t>𝟒𝟎𝟎</m:t>
                        </m:r>
                      </m:den>
                    </m:f>
                  </m:oMath>
                </a14:m>
                <a:endParaRPr lang="vi-VN" sz="2000" b="1" dirty="0">
                  <a:solidFill>
                    <a:srgbClr val="002060"/>
                  </a:solidFill>
                </a:endParaRPr>
              </a:p>
            </p:txBody>
          </p:sp>
        </mc:Choice>
        <mc:Fallback>
          <p:sp>
            <p:nvSpPr>
              <p:cNvPr id="21" name="Rectangle 20"/>
              <p:cNvSpPr>
                <a:spLocks noRot="1" noChangeAspect="1" noMove="1" noResize="1" noEditPoints="1" noAdjustHandles="1" noChangeArrowheads="1" noChangeShapeType="1" noTextEdit="1"/>
              </p:cNvSpPr>
              <p:nvPr/>
            </p:nvSpPr>
            <p:spPr>
              <a:xfrm>
                <a:off x="5027424" y="3172837"/>
                <a:ext cx="830420" cy="582980"/>
              </a:xfrm>
              <a:prstGeom prst="rect">
                <a:avLst/>
              </a:prstGeom>
              <a:blipFill>
                <a:blip r:embed="rId4"/>
                <a:stretch>
                  <a:fillRect l="-8088" b="-72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2" name="Rectangle 21"/>
              <p:cNvSpPr/>
              <p:nvPr/>
            </p:nvSpPr>
            <p:spPr>
              <a:xfrm>
                <a:off x="5725766" y="3272305"/>
                <a:ext cx="1298753" cy="400110"/>
              </a:xfrm>
              <a:prstGeom prst="rect">
                <a:avLst/>
              </a:prstGeom>
            </p:spPr>
            <p:txBody>
              <a:bodyPr wrap="none">
                <a:spAutoFit/>
              </a:bodyPr>
              <a:lstStyle/>
              <a:p>
                <a:r>
                  <a:rPr lang="en-US" altLang="vi-VN" sz="2000" b="1" dirty="0" smtClean="0">
                    <a:solidFill>
                      <a:srgbClr val="002060"/>
                    </a:solidFill>
                    <a:latin typeface=".VnTime" panose="020B7200000000000000" pitchFamily="34" charset="0"/>
                  </a:rPr>
                  <a:t>= </a:t>
                </a:r>
                <a14:m>
                  <m:oMath xmlns:m="http://schemas.openxmlformats.org/officeDocument/2006/math">
                    <m:r>
                      <a:rPr lang="en-US" altLang="vi-VN" sz="2000" b="1" i="1" smtClean="0">
                        <a:solidFill>
                          <a:srgbClr val="002060"/>
                        </a:solidFill>
                        <a:latin typeface="Cambria Math" panose="02040503050406030204" pitchFamily="18" charset="0"/>
                      </a:rPr>
                      <m:t>𝟏𝟐𝟏</m:t>
                    </m:r>
                    <m:r>
                      <a:rPr lang="en-US" altLang="vi-VN" sz="2000" b="1" i="1" smtClean="0">
                        <a:solidFill>
                          <a:srgbClr val="002060"/>
                        </a:solidFill>
                        <a:latin typeface="Cambria Math" panose="02040503050406030204" pitchFamily="18" charset="0"/>
                      </a:rPr>
                      <m:t> (Ω)</m:t>
                    </m:r>
                  </m:oMath>
                </a14:m>
                <a:endParaRPr lang="vi-VN" sz="2000" b="1" dirty="0">
                  <a:solidFill>
                    <a:srgbClr val="002060"/>
                  </a:solidFill>
                </a:endParaRPr>
              </a:p>
            </p:txBody>
          </p:sp>
        </mc:Choice>
        <mc:Fallback>
          <p:sp>
            <p:nvSpPr>
              <p:cNvPr id="22" name="Rectangle 21"/>
              <p:cNvSpPr>
                <a:spLocks noRot="1" noChangeAspect="1" noMove="1" noResize="1" noEditPoints="1" noAdjustHandles="1" noChangeArrowheads="1" noChangeShapeType="1" noTextEdit="1"/>
              </p:cNvSpPr>
              <p:nvPr/>
            </p:nvSpPr>
            <p:spPr>
              <a:xfrm>
                <a:off x="5725766" y="3272305"/>
                <a:ext cx="1298753" cy="400110"/>
              </a:xfrm>
              <a:prstGeom prst="rect">
                <a:avLst/>
              </a:prstGeom>
              <a:blipFill>
                <a:blip r:embed="rId5"/>
                <a:stretch>
                  <a:fillRect l="-4695" t="-9231" r="-1408" b="-27692"/>
                </a:stretch>
              </a:blipFill>
            </p:spPr>
            <p:txBody>
              <a:bodyPr/>
              <a:lstStyle/>
              <a:p>
                <a:r>
                  <a:rPr lang="vi-VN">
                    <a:noFill/>
                  </a:rPr>
                  <a:t> </a:t>
                </a:r>
              </a:p>
            </p:txBody>
          </p:sp>
        </mc:Fallback>
      </mc:AlternateContent>
      <p:sp>
        <p:nvSpPr>
          <p:cNvPr id="23" name="Rectangle 22"/>
          <p:cNvSpPr/>
          <p:nvPr/>
        </p:nvSpPr>
        <p:spPr>
          <a:xfrm>
            <a:off x="2827560" y="4322153"/>
            <a:ext cx="987771" cy="400110"/>
          </a:xfrm>
          <a:prstGeom prst="rect">
            <a:avLst/>
          </a:prstGeom>
        </p:spPr>
        <p:txBody>
          <a:bodyPr wrap="none">
            <a:spAutoFit/>
          </a:bodyPr>
          <a:lstStyle/>
          <a:p>
            <a:r>
              <a:rPr lang="en-US" altLang="vi-VN" sz="2000" b="1" dirty="0">
                <a:solidFill>
                  <a:srgbClr val="002060"/>
                </a:solidFill>
                <a:latin typeface="VNI-Script" pitchFamily="2" charset="0"/>
              </a:rPr>
              <a:t>P</a:t>
            </a:r>
            <a:r>
              <a:rPr lang="en-US" sz="2000" b="1" dirty="0">
                <a:solidFill>
                  <a:srgbClr val="002060"/>
                </a:solidFill>
                <a:latin typeface="Arial" panose="020B0604020202020204" pitchFamily="34" charset="0"/>
                <a:ea typeface="Times New Roman" panose="02020603050405020304" pitchFamily="18" charset="0"/>
              </a:rPr>
              <a:t> = UI </a:t>
            </a:r>
            <a:endParaRPr lang="vi-VN" sz="2000" b="1" dirty="0">
              <a:solidFill>
                <a:srgbClr val="002060"/>
              </a:solidFill>
            </a:endParaRPr>
          </a:p>
        </p:txBody>
      </p:sp>
      <p:sp>
        <p:nvSpPr>
          <p:cNvPr id="24" name="Rectangle 23"/>
          <p:cNvSpPr/>
          <p:nvPr/>
        </p:nvSpPr>
        <p:spPr>
          <a:xfrm>
            <a:off x="3656003" y="4317761"/>
            <a:ext cx="1487908" cy="400110"/>
          </a:xfrm>
          <a:prstGeom prst="rect">
            <a:avLst/>
          </a:prstGeom>
        </p:spPr>
        <p:txBody>
          <a:bodyPr wrap="none">
            <a:spAutoFit/>
          </a:bodyPr>
          <a:lstStyle/>
          <a:p>
            <a:r>
              <a:rPr lang="en-US" sz="2000" b="1" dirty="0">
                <a:solidFill>
                  <a:srgbClr val="002060"/>
                </a:solidFill>
                <a:latin typeface="Cambria Math" panose="02040503050406030204" pitchFamily="18" charset="0"/>
                <a:ea typeface="Times New Roman" panose="02020603050405020304" pitchFamily="18" charset="0"/>
                <a:cs typeface="Cambria Math" panose="02040503050406030204" pitchFamily="18" charset="0"/>
              </a:rPr>
              <a:t>⇒</a:t>
            </a:r>
            <a:r>
              <a:rPr lang="en-US" sz="2000" b="1" dirty="0">
                <a:solidFill>
                  <a:srgbClr val="002060"/>
                </a:solidFill>
                <a:latin typeface="Arial" panose="020B0604020202020204" pitchFamily="34" charset="0"/>
                <a:ea typeface="Times New Roman" panose="02020603050405020304" pitchFamily="18" charset="0"/>
              </a:rPr>
              <a:t> I = </a:t>
            </a:r>
            <a:r>
              <a:rPr lang="en-US" altLang="vi-VN" sz="2000" b="1" dirty="0">
                <a:solidFill>
                  <a:srgbClr val="002060"/>
                </a:solidFill>
                <a:latin typeface="VNI-Script" pitchFamily="2" charset="0"/>
              </a:rPr>
              <a:t>P</a:t>
            </a:r>
            <a:r>
              <a:rPr lang="en-US" sz="2000" b="1" dirty="0">
                <a:solidFill>
                  <a:srgbClr val="002060"/>
                </a:solidFill>
                <a:latin typeface="Arial" panose="020B0604020202020204" pitchFamily="34" charset="0"/>
                <a:ea typeface="Times New Roman" panose="02020603050405020304" pitchFamily="18" charset="0"/>
              </a:rPr>
              <a:t> / U </a:t>
            </a:r>
            <a:endParaRPr lang="vi-VN" sz="2000" b="1" dirty="0">
              <a:solidFill>
                <a:srgbClr val="002060"/>
              </a:solidFill>
            </a:endParaRPr>
          </a:p>
        </p:txBody>
      </p:sp>
      <p:sp>
        <p:nvSpPr>
          <p:cNvPr id="25" name="Rectangle 24"/>
          <p:cNvSpPr/>
          <p:nvPr/>
        </p:nvSpPr>
        <p:spPr>
          <a:xfrm>
            <a:off x="4881126" y="4264907"/>
            <a:ext cx="1542410" cy="400110"/>
          </a:xfrm>
          <a:prstGeom prst="rect">
            <a:avLst/>
          </a:prstGeom>
        </p:spPr>
        <p:txBody>
          <a:bodyPr wrap="none">
            <a:spAutoFit/>
          </a:bodyPr>
          <a:lstStyle/>
          <a:p>
            <a:r>
              <a:rPr lang="en-US" sz="2000" b="1" dirty="0">
                <a:solidFill>
                  <a:srgbClr val="002060"/>
                </a:solidFill>
                <a:latin typeface="Arial" panose="020B0604020202020204" pitchFamily="34" charset="0"/>
                <a:ea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rPr>
              <a:t>400 </a:t>
            </a:r>
            <a:r>
              <a:rPr lang="en-US" sz="2000" b="1" dirty="0">
                <a:solidFill>
                  <a:srgbClr val="002060"/>
                </a:solidFill>
                <a:latin typeface="Arial" panose="020B0604020202020204" pitchFamily="34" charset="0"/>
                <a:ea typeface="Times New Roman" panose="02020603050405020304" pitchFamily="18" charset="0"/>
              </a:rPr>
              <a:t>/ 220 </a:t>
            </a:r>
            <a:endParaRPr lang="vi-VN" sz="2000" b="1" dirty="0">
              <a:solidFill>
                <a:srgbClr val="002060"/>
              </a:solidFill>
            </a:endParaRPr>
          </a:p>
        </p:txBody>
      </p:sp>
      <p:sp>
        <p:nvSpPr>
          <p:cNvPr id="26" name="Rectangle 25"/>
          <p:cNvSpPr/>
          <p:nvPr/>
        </p:nvSpPr>
        <p:spPr>
          <a:xfrm>
            <a:off x="6027595" y="4313461"/>
            <a:ext cx="1390765" cy="323165"/>
          </a:xfrm>
          <a:prstGeom prst="rect">
            <a:avLst/>
          </a:prstGeom>
        </p:spPr>
        <p:txBody>
          <a:bodyPr wrap="none">
            <a:spAutoFit/>
          </a:bodyPr>
          <a:lstStyle/>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rPr>
              <a:t>1,82 (A)</a:t>
            </a:r>
            <a:endParaRPr lang="en-US" sz="2000" b="1" dirty="0">
              <a:solidFill>
                <a:srgbClr val="002060"/>
              </a:solidFill>
              <a:latin typeface="Times New Roman" panose="02020603050405020304" pitchFamily="18" charset="0"/>
              <a:ea typeface="Times New Roman" panose="02020603050405020304" pitchFamily="18" charset="0"/>
            </a:endParaRPr>
          </a:p>
        </p:txBody>
      </p:sp>
      <p:sp>
        <p:nvSpPr>
          <p:cNvPr id="13" name="Rectangle 12"/>
          <p:cNvSpPr/>
          <p:nvPr/>
        </p:nvSpPr>
        <p:spPr>
          <a:xfrm>
            <a:off x="2499360" y="4821293"/>
            <a:ext cx="4469493"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b) Điện năng tiêu thụ trong 30 ng</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y</a:t>
            </a:r>
            <a:endParaRPr lang="en-US" altLang="en-US" sz="2000" b="1" dirty="0">
              <a:solidFill>
                <a:srgbClr val="002060"/>
              </a:solidFill>
            </a:endParaRPr>
          </a:p>
        </p:txBody>
      </p:sp>
      <p:sp>
        <p:nvSpPr>
          <p:cNvPr id="14" name="Rectangle 13"/>
          <p:cNvSpPr/>
          <p:nvPr/>
        </p:nvSpPr>
        <p:spPr>
          <a:xfrm>
            <a:off x="2818887" y="5359277"/>
            <a:ext cx="1063240"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A = </a:t>
            </a:r>
            <a:r>
              <a:rPr lang="en-US" altLang="vi-VN" sz="2000" b="1" dirty="0">
                <a:solidFill>
                  <a:srgbClr val="002060"/>
                </a:solidFill>
                <a:latin typeface="VNI-Script" pitchFamily="2" charset="0"/>
              </a:rPr>
              <a:t>P</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.t </a:t>
            </a:r>
            <a:endParaRPr lang="vi-VN" sz="2000" b="1" dirty="0">
              <a:solidFill>
                <a:srgbClr val="002060"/>
              </a:solidFill>
            </a:endParaRPr>
          </a:p>
        </p:txBody>
      </p:sp>
      <p:sp>
        <p:nvSpPr>
          <p:cNvPr id="15" name="Rectangle 14"/>
          <p:cNvSpPr/>
          <p:nvPr/>
        </p:nvSpPr>
        <p:spPr>
          <a:xfrm>
            <a:off x="3678464" y="5347583"/>
            <a:ext cx="1116011"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0,4.60</a:t>
            </a:r>
            <a:endParaRPr lang="vi-VN" sz="2000" b="1" dirty="0">
              <a:solidFill>
                <a:srgbClr val="002060"/>
              </a:solidFill>
            </a:endParaRPr>
          </a:p>
        </p:txBody>
      </p:sp>
      <p:sp>
        <p:nvSpPr>
          <p:cNvPr id="16" name="Rectangle 15"/>
          <p:cNvSpPr/>
          <p:nvPr/>
        </p:nvSpPr>
        <p:spPr>
          <a:xfrm>
            <a:off x="4758451" y="5358453"/>
            <a:ext cx="1528239"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24(kW.h) </a:t>
            </a:r>
            <a:endParaRPr lang="vi-VN" sz="2000" b="1" dirty="0">
              <a:solidFill>
                <a:srgbClr val="002060"/>
              </a:solidFill>
            </a:endParaRPr>
          </a:p>
        </p:txBody>
      </p:sp>
      <p:sp>
        <p:nvSpPr>
          <p:cNvPr id="31"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12583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arn(inVertical)">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arn(inVertic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arn(inVertic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barn(inVertical)">
                                      <p:cBhvr>
                                        <p:cTn id="77" dur="500"/>
                                        <p:tgtEl>
                                          <p:spTgt spid="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barn(inVertical)">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barn(inVertical)">
                                      <p:cBhvr>
                                        <p:cTn id="92" dur="500"/>
                                        <p:tgtEl>
                                          <p:spTgt spid="1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barn(inVertical)">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barn(inVertical)">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barn(inVertical)">
                                      <p:cBhvr>
                                        <p:cTn id="107" dur="500"/>
                                        <p:tgtEl>
                                          <p:spTgt spid="14"/>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barn(inVertical)">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16"/>
                                        </p:tgtEl>
                                        <p:attrNameLst>
                                          <p:attrName>style.visibility</p:attrName>
                                        </p:attrNameLst>
                                      </p:cBhvr>
                                      <p:to>
                                        <p:strVal val="visible"/>
                                      </p:to>
                                    </p:set>
                                    <p:animEffect transition="in" filter="barn(inVertical)">
                                      <p:cBhvr>
                                        <p:cTn id="1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1" grpId="0"/>
      <p:bldP spid="12" grpId="0"/>
      <p:bldP spid="19" grpId="0"/>
      <p:bldP spid="20" grpId="0"/>
      <p:bldP spid="21" grpId="0"/>
      <p:bldP spid="22" grpId="0"/>
      <p:bldP spid="23" grpId="0"/>
      <p:bldP spid="24" grpId="0"/>
      <p:bldP spid="25" grpId="0"/>
      <p:bldP spid="26" grpId="0"/>
      <p:bldP spid="13" grpId="0"/>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0" y="496591"/>
            <a:ext cx="12192000" cy="1938992"/>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a:solidFill>
                  <a:srgbClr val="00B050"/>
                </a:solidFill>
              </a:rPr>
              <a:t>Bài 12: </a:t>
            </a:r>
            <a:r>
              <a:rPr lang="en-US" sz="2000" b="1" dirty="0"/>
              <a:t>Một gia đình sử dụng đèn chiều sáng với tổng công suất là 150W, trung bình mỗi ngày trong 10 giờ; sử dụng tủ lạnh có công suất 100W, trung bình mỗi ngày trong 12 giờ và sử dụng các thiết bị khác có công suất tổng cộng là 500W, trung bình mỗi ngày trong 5 giờ.</a:t>
            </a:r>
          </a:p>
          <a:p>
            <a:r>
              <a:rPr lang="en-US" sz="2000" b="1" dirty="0"/>
              <a:t>a) Tính điện năng mà gia đình này sử dụng trong 30 ngày</a:t>
            </a:r>
          </a:p>
          <a:p>
            <a:r>
              <a:rPr lang="en-US" sz="2000" b="1" dirty="0"/>
              <a:t>b) Tính tiền điện mà gia đình này phải trả trong 1 tháng(30 ngày), cho rằng giá tiền điện là 1000đ/kW.h</a:t>
            </a:r>
          </a:p>
        </p:txBody>
      </p:sp>
      <p:sp>
        <p:nvSpPr>
          <p:cNvPr id="113717" name="Text Box 53"/>
          <p:cNvSpPr txBox="1">
            <a:spLocks noChangeArrowheads="1"/>
          </p:cNvSpPr>
          <p:nvPr/>
        </p:nvSpPr>
        <p:spPr bwMode="auto">
          <a:xfrm>
            <a:off x="86714" y="232976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792187" y="2483178"/>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860512" y="237736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20874" y="2839025"/>
            <a:ext cx="2671313" cy="4170372"/>
          </a:xfrm>
          <a:prstGeom prst="rect">
            <a:avLst/>
          </a:prstGeom>
        </p:spPr>
        <p:txBody>
          <a:bodyPr wrap="square">
            <a:spAutoFit/>
          </a:bodyPr>
          <a:lstStyle/>
          <a:p>
            <a:pPr marL="30480" marR="30480" algn="just">
              <a:lnSpc>
                <a:spcPts val="1800"/>
              </a:lnSpc>
              <a:spcAft>
                <a:spcPts val="1200"/>
              </a:spcAft>
            </a:pPr>
            <a:r>
              <a:rPr lang="en-US" altLang="vi-VN" b="1" dirty="0" smtClean="0">
                <a:solidFill>
                  <a:srgbClr val="7030A0"/>
                </a:solidFill>
                <a:latin typeface="VNI-Script" pitchFamily="2" charset="0"/>
              </a:rPr>
              <a:t>P</a:t>
            </a:r>
            <a:r>
              <a:rPr lang="en-US" altLang="vi-VN" b="1" dirty="0" smtClean="0">
                <a:solidFill>
                  <a:srgbClr val="002060"/>
                </a:solidFill>
                <a:latin typeface="VNI-Script" pitchFamily="2" charset="0"/>
              </a:rPr>
              <a:t> </a:t>
            </a:r>
            <a:r>
              <a:rPr lang="en-US" sz="1100" b="1" baseline="-25000" dirty="0" smtClean="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150W=0,15kW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t</a:t>
            </a:r>
            <a:r>
              <a:rPr lang="en-US" sz="1100" b="1" baseline="-25000" dirty="0" smtClean="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10h</a:t>
            </a:r>
          </a:p>
          <a:p>
            <a:pPr marL="30480" marR="30480" algn="just">
              <a:lnSpc>
                <a:spcPts val="1800"/>
              </a:lnSpc>
              <a:spcAft>
                <a:spcPts val="1200"/>
              </a:spcAft>
            </a:pPr>
            <a:r>
              <a:rPr lang="en-US" altLang="vi-VN" b="1" dirty="0">
                <a:solidFill>
                  <a:srgbClr val="7030A0"/>
                </a:solidFill>
                <a:latin typeface="VNI-Script" pitchFamily="2" charset="0"/>
              </a:rPr>
              <a:t>P </a:t>
            </a:r>
            <a:r>
              <a:rPr lang="en-US" sz="1100" b="1" baseline="-25000" dirty="0" smtClean="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100W=0,1kW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 </a:t>
            </a:r>
            <a:r>
              <a:rPr lang="en-US" b="1" dirty="0">
                <a:solidFill>
                  <a:srgbClr val="7030A0"/>
                </a:solidFill>
                <a:latin typeface="Arial" panose="020B0604020202020204" pitchFamily="34" charset="0"/>
                <a:ea typeface="Times New Roman" panose="02020603050405020304" pitchFamily="18" charset="0"/>
              </a:rPr>
              <a:t>t</a:t>
            </a:r>
            <a:r>
              <a:rPr lang="en-US" sz="1100"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12h</a:t>
            </a:r>
            <a:endParaRPr lang="en-US" b="1" dirty="0">
              <a:solidFill>
                <a:srgbClr val="7030A0"/>
              </a:solidFill>
              <a:latin typeface="Times New Roman" panose="02020603050405020304" pitchFamily="18" charset="0"/>
              <a:ea typeface="Times New Roman" panose="02020603050405020304" pitchFamily="18" charset="0"/>
            </a:endParaRPr>
          </a:p>
          <a:p>
            <a:pPr marL="30480" marR="30480" algn="just">
              <a:lnSpc>
                <a:spcPts val="1800"/>
              </a:lnSpc>
              <a:spcAft>
                <a:spcPts val="1200"/>
              </a:spcAft>
            </a:pPr>
            <a:r>
              <a:rPr lang="en-US" altLang="vi-VN" b="1" dirty="0">
                <a:solidFill>
                  <a:srgbClr val="7030A0"/>
                </a:solidFill>
                <a:latin typeface="VNI-Script" pitchFamily="2" charset="0"/>
              </a:rPr>
              <a:t>P </a:t>
            </a:r>
            <a:r>
              <a:rPr lang="en-US" sz="1100" b="1" baseline="-25000" dirty="0" smtClean="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500W=0,5kW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 </a:t>
            </a:r>
            <a:r>
              <a:rPr lang="en-US" b="1" dirty="0">
                <a:solidFill>
                  <a:srgbClr val="7030A0"/>
                </a:solidFill>
                <a:latin typeface="Arial" panose="020B0604020202020204" pitchFamily="34" charset="0"/>
                <a:ea typeface="Times New Roman" panose="02020603050405020304" pitchFamily="18" charset="0"/>
              </a:rPr>
              <a:t>t</a:t>
            </a:r>
            <a:r>
              <a:rPr lang="en-US" sz="1100"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5h </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30 ngày </a:t>
            </a:r>
          </a:p>
          <a:p>
            <a:pPr marL="30480" marR="30480" algn="just">
              <a:lnSpc>
                <a:spcPts val="1800"/>
              </a:lnSpc>
              <a:spcAft>
                <a:spcPts val="1200"/>
              </a:spcAft>
            </a:pPr>
            <a:r>
              <a:rPr lang="en-US" b="1" dirty="0" smtClean="0">
                <a:solidFill>
                  <a:srgbClr val="FF0000"/>
                </a:solidFill>
                <a:latin typeface="Arial" panose="020B0604020202020204" pitchFamily="34" charset="0"/>
                <a:ea typeface="Times New Roman" panose="02020603050405020304" pitchFamily="18" charset="0"/>
              </a:rPr>
              <a:t>a/ A </a:t>
            </a:r>
            <a:r>
              <a:rPr lang="en-US" b="1" dirty="0">
                <a:solidFill>
                  <a:srgbClr val="FF0000"/>
                </a:solidFill>
                <a:latin typeface="Arial" panose="020B0604020202020204" pitchFamily="34" charset="0"/>
                <a:ea typeface="Times New Roman" panose="02020603050405020304" pitchFamily="18" charset="0"/>
              </a:rPr>
              <a:t>= ?</a:t>
            </a:r>
            <a:endParaRPr lang="en-US" b="1" dirty="0">
              <a:solidFill>
                <a:srgbClr val="FF0000"/>
              </a:solidFill>
              <a:latin typeface="Times New Roman" panose="02020603050405020304" pitchFamily="18" charset="0"/>
              <a:ea typeface="Times New Roman" panose="02020603050405020304" pitchFamily="18" charset="0"/>
            </a:endParaRPr>
          </a:p>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b) </a:t>
            </a:r>
            <a:r>
              <a:rPr lang="en-US" b="1" dirty="0" smtClean="0">
                <a:solidFill>
                  <a:srgbClr val="FF0000"/>
                </a:solidFill>
                <a:latin typeface="Arial" panose="020B0604020202020204" pitchFamily="34" charset="0"/>
                <a:ea typeface="Times New Roman" panose="02020603050405020304" pitchFamily="18" charset="0"/>
              </a:rPr>
              <a:t>b/ T </a:t>
            </a:r>
            <a:r>
              <a:rPr lang="en-US" b="1" dirty="0">
                <a:solidFill>
                  <a:srgbClr val="FF0000"/>
                </a:solidFill>
                <a:latin typeface="Arial" panose="020B0604020202020204" pitchFamily="34" charset="0"/>
                <a:ea typeface="Times New Roman" panose="02020603050405020304" pitchFamily="18" charset="0"/>
              </a:rPr>
              <a:t>= </a:t>
            </a:r>
            <a:r>
              <a:rPr lang="en-US" b="1" dirty="0" smtClean="0">
                <a:solidFill>
                  <a:srgbClr val="FF0000"/>
                </a:solidFill>
                <a:latin typeface="Arial" panose="020B0604020202020204" pitchFamily="34" charset="0"/>
                <a:ea typeface="Times New Roman" panose="02020603050405020304" pitchFamily="18" charset="0"/>
              </a:rPr>
              <a:t>?</a:t>
            </a:r>
            <a:r>
              <a:rPr lang="en-US" b="1" dirty="0">
                <a:solidFill>
                  <a:srgbClr val="7030A0"/>
                </a:solidFill>
                <a:latin typeface="Arial" panose="020B0604020202020204" pitchFamily="34" charset="0"/>
                <a:ea typeface="Times New Roman" panose="02020603050405020304" pitchFamily="18" charset="0"/>
              </a:rPr>
              <a:t> </a:t>
            </a:r>
            <a:endParaRPr lang="en-US" b="1" dirty="0" smtClean="0">
              <a:solidFill>
                <a:srgbClr val="7030A0"/>
              </a:solidFill>
              <a:latin typeface="Arial" panose="020B0604020202020204" pitchFamily="34" charset="0"/>
              <a:ea typeface="Times New Roman" panose="02020603050405020304" pitchFamily="18" charset="0"/>
            </a:endParaRP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1000đ/kW.h</a:t>
            </a:r>
            <a:endParaRPr lang="en-US" b="1" dirty="0">
              <a:solidFill>
                <a:srgbClr val="7030A0"/>
              </a:solidFill>
              <a:latin typeface="Arial" panose="020B0604020202020204" pitchFamily="34" charset="0"/>
              <a:ea typeface="Times New Roman" panose="02020603050405020304" pitchFamily="18" charset="0"/>
            </a:endParaRPr>
          </a:p>
          <a:p>
            <a:pPr marL="30480" marR="30480" algn="just">
              <a:lnSpc>
                <a:spcPts val="1800"/>
              </a:lnSpc>
              <a:spcAft>
                <a:spcPts val="1200"/>
              </a:spcAft>
            </a:pPr>
            <a:endParaRPr lang="en-US" b="1" dirty="0">
              <a:solidFill>
                <a:srgbClr val="FF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3350958" y="5462566"/>
            <a:ext cx="4484688" cy="323165"/>
          </a:xfrm>
          <a:prstGeom prst="rect">
            <a:avLst/>
          </a:prstGeom>
        </p:spPr>
        <p:txBody>
          <a:bodyPr wrap="square">
            <a:spAutoFit/>
          </a:bodyPr>
          <a:lstStyle/>
          <a:p>
            <a:pPr marL="30480" marR="30480" algn="just">
              <a:lnSpc>
                <a:spcPts val="1800"/>
              </a:lnSpc>
              <a:spcAft>
                <a:spcPts val="1200"/>
              </a:spcAft>
            </a:pPr>
            <a:r>
              <a:rPr lang="en-US" sz="2000" b="1" dirty="0">
                <a:solidFill>
                  <a:srgbClr val="7030A0"/>
                </a:solidFill>
                <a:latin typeface="Arial" panose="020B0604020202020204" pitchFamily="34" charset="0"/>
                <a:ea typeface="Times New Roman" panose="02020603050405020304" pitchFamily="18" charset="0"/>
              </a:rPr>
              <a:t> </a:t>
            </a:r>
            <a:r>
              <a:rPr lang="en-US" sz="2000" b="1" dirty="0" smtClean="0">
                <a:solidFill>
                  <a:srgbClr val="7030A0"/>
                </a:solidFill>
                <a:latin typeface="Arial" panose="020B0604020202020204" pitchFamily="34" charset="0"/>
                <a:ea typeface="Times New Roman" panose="02020603050405020304" pitchFamily="18" charset="0"/>
              </a:rPr>
              <a:t>T </a:t>
            </a:r>
            <a:r>
              <a:rPr lang="en-US" sz="2000" b="1" dirty="0">
                <a:solidFill>
                  <a:srgbClr val="7030A0"/>
                </a:solidFill>
                <a:latin typeface="Arial" panose="020B0604020202020204" pitchFamily="34" charset="0"/>
                <a:ea typeface="Times New Roman" panose="02020603050405020304" pitchFamily="18" charset="0"/>
              </a:rPr>
              <a:t>= 156.1000 = 156 000 đồng</a:t>
            </a:r>
            <a:r>
              <a:rPr lang="en-US" sz="2000" b="1" dirty="0" smtClean="0">
                <a:solidFill>
                  <a:srgbClr val="7030A0"/>
                </a:solidFill>
                <a:latin typeface="Arial" panose="020B0604020202020204" pitchFamily="34" charset="0"/>
                <a:ea typeface="Times New Roman" panose="02020603050405020304" pitchFamily="18" charset="0"/>
              </a:rPr>
              <a:t>.</a:t>
            </a:r>
            <a:endParaRPr lang="en-US" sz="2000" b="1" dirty="0">
              <a:solidFill>
                <a:srgbClr val="7030A0"/>
              </a:solidFill>
              <a:latin typeface="Times New Roman" panose="02020603050405020304" pitchFamily="18" charset="0"/>
              <a:ea typeface="Times New Roman" panose="02020603050405020304" pitchFamily="18" charset="0"/>
            </a:endParaRPr>
          </a:p>
        </p:txBody>
      </p:sp>
      <p:sp>
        <p:nvSpPr>
          <p:cNvPr id="5" name="Rectangle 4"/>
          <p:cNvSpPr/>
          <p:nvPr/>
        </p:nvSpPr>
        <p:spPr>
          <a:xfrm>
            <a:off x="3036192" y="2918353"/>
            <a:ext cx="5542543"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a) Điện năng mà gia đình sử dụng trong 30 ngày</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6" name="Rectangle 5"/>
          <p:cNvSpPr/>
          <p:nvPr/>
        </p:nvSpPr>
        <p:spPr>
          <a:xfrm>
            <a:off x="3320662" y="3288641"/>
            <a:ext cx="217239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Đèn chiếu sáng: </a:t>
            </a:r>
            <a:endParaRPr lang="vi-VN" dirty="0"/>
          </a:p>
        </p:txBody>
      </p:sp>
      <p:sp>
        <p:nvSpPr>
          <p:cNvPr id="7" name="Rectangle 6"/>
          <p:cNvSpPr/>
          <p:nvPr/>
        </p:nvSpPr>
        <p:spPr>
          <a:xfrm>
            <a:off x="5410288" y="3265558"/>
            <a:ext cx="124264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.t</a:t>
            </a:r>
            <a:r>
              <a:rPr lang="en-US" b="1" baseline="-25000" dirty="0">
                <a:solidFill>
                  <a:srgbClr val="7030A0"/>
                </a:solidFill>
                <a:latin typeface="Arial" panose="020B0604020202020204" pitchFamily="34" charset="0"/>
                <a:ea typeface="Times New Roman" panose="02020603050405020304" pitchFamily="18" charset="0"/>
              </a:rPr>
              <a:t>1</a:t>
            </a:r>
            <a:endParaRPr lang="vi-VN" dirty="0"/>
          </a:p>
        </p:txBody>
      </p:sp>
      <p:sp>
        <p:nvSpPr>
          <p:cNvPr id="8" name="Rectangle 7"/>
          <p:cNvSpPr/>
          <p:nvPr/>
        </p:nvSpPr>
        <p:spPr>
          <a:xfrm>
            <a:off x="6652936" y="3265558"/>
            <a:ext cx="1691489"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0,15.(10.30) </a:t>
            </a:r>
            <a:endParaRPr lang="vi-VN" dirty="0"/>
          </a:p>
        </p:txBody>
      </p:sp>
      <p:sp>
        <p:nvSpPr>
          <p:cNvPr id="11" name="Rectangle 10"/>
          <p:cNvSpPr/>
          <p:nvPr/>
        </p:nvSpPr>
        <p:spPr>
          <a:xfrm>
            <a:off x="8068329" y="3311725"/>
            <a:ext cx="152227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 45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12" name="Rectangle 11"/>
          <p:cNvSpPr/>
          <p:nvPr/>
        </p:nvSpPr>
        <p:spPr>
          <a:xfrm>
            <a:off x="3197449" y="3654845"/>
            <a:ext cx="1287532"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Tủ lạnh: </a:t>
            </a:r>
            <a:endParaRPr lang="vi-VN" dirty="0"/>
          </a:p>
        </p:txBody>
      </p:sp>
      <p:sp>
        <p:nvSpPr>
          <p:cNvPr id="13" name="Rectangle 12"/>
          <p:cNvSpPr/>
          <p:nvPr/>
        </p:nvSpPr>
        <p:spPr>
          <a:xfrm>
            <a:off x="5287075" y="3652567"/>
            <a:ext cx="156966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.t</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endParaRPr lang="vi-VN" dirty="0"/>
          </a:p>
        </p:txBody>
      </p:sp>
      <p:sp>
        <p:nvSpPr>
          <p:cNvPr id="14" name="Rectangle 13"/>
          <p:cNvSpPr/>
          <p:nvPr/>
        </p:nvSpPr>
        <p:spPr>
          <a:xfrm>
            <a:off x="6650402" y="3644076"/>
            <a:ext cx="1364476"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0,1.(12.30) </a:t>
            </a:r>
            <a:endParaRPr lang="vi-VN" dirty="0"/>
          </a:p>
        </p:txBody>
      </p:sp>
      <p:sp>
        <p:nvSpPr>
          <p:cNvPr id="15" name="Rectangle 14"/>
          <p:cNvSpPr/>
          <p:nvPr/>
        </p:nvSpPr>
        <p:spPr>
          <a:xfrm>
            <a:off x="8041727" y="3624050"/>
            <a:ext cx="1460721"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 36 </a:t>
            </a:r>
            <a:r>
              <a:rPr lang="en-US" b="1" dirty="0" smtClean="0">
                <a:solidFill>
                  <a:srgbClr val="7030A0"/>
                </a:solidFill>
                <a:latin typeface="Arial" panose="020B0604020202020204" pitchFamily="34" charset="0"/>
                <a:ea typeface="Times New Roman" panose="02020603050405020304" pitchFamily="18" charset="0"/>
              </a:rPr>
              <a:t>(kW.h)</a:t>
            </a:r>
            <a:endParaRPr lang="vi-VN" dirty="0"/>
          </a:p>
        </p:txBody>
      </p:sp>
      <p:sp>
        <p:nvSpPr>
          <p:cNvPr id="16" name="Rectangle 15"/>
          <p:cNvSpPr/>
          <p:nvPr/>
        </p:nvSpPr>
        <p:spPr>
          <a:xfrm>
            <a:off x="3155665" y="4085524"/>
            <a:ext cx="1877437"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Thiết bị khác: </a:t>
            </a:r>
            <a:endParaRPr lang="vi-VN" dirty="0"/>
          </a:p>
        </p:txBody>
      </p:sp>
      <p:sp>
        <p:nvSpPr>
          <p:cNvPr id="17" name="Rectangle 16"/>
          <p:cNvSpPr/>
          <p:nvPr/>
        </p:nvSpPr>
        <p:spPr>
          <a:xfrm>
            <a:off x="5229581" y="4055327"/>
            <a:ext cx="137088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.t</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a:t>
            </a:r>
            <a:endParaRPr lang="vi-VN" dirty="0"/>
          </a:p>
        </p:txBody>
      </p:sp>
      <p:sp>
        <p:nvSpPr>
          <p:cNvPr id="18" name="Rectangle 17"/>
          <p:cNvSpPr/>
          <p:nvPr/>
        </p:nvSpPr>
        <p:spPr>
          <a:xfrm>
            <a:off x="6465088" y="4055327"/>
            <a:ext cx="143500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0,5.(5.30) </a:t>
            </a:r>
            <a:endParaRPr lang="vi-VN" dirty="0"/>
          </a:p>
        </p:txBody>
      </p:sp>
      <p:sp>
        <p:nvSpPr>
          <p:cNvPr id="19" name="Rectangle 18"/>
          <p:cNvSpPr/>
          <p:nvPr/>
        </p:nvSpPr>
        <p:spPr>
          <a:xfrm>
            <a:off x="8044292" y="4108607"/>
            <a:ext cx="145815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75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20" name="Rectangle 19"/>
          <p:cNvSpPr/>
          <p:nvPr/>
        </p:nvSpPr>
        <p:spPr>
          <a:xfrm>
            <a:off x="3175278" y="4484922"/>
            <a:ext cx="2111797" cy="369332"/>
          </a:xfrm>
          <a:prstGeom prst="rect">
            <a:avLst/>
          </a:prstGeom>
        </p:spPr>
        <p:txBody>
          <a:bodyPr wrap="none">
            <a:spAutoFit/>
          </a:bodyPr>
          <a:lstStyle/>
          <a:p>
            <a:r>
              <a:rPr lang="en-US" b="1" dirty="0">
                <a:solidFill>
                  <a:srgbClr val="7030A0"/>
                </a:solidFill>
                <a:latin typeface="Cambria Math" panose="02040503050406030204" pitchFamily="18" charset="0"/>
                <a:ea typeface="Times New Roman" panose="02020603050405020304" pitchFamily="18" charset="0"/>
                <a:cs typeface="Cambria Math" panose="02040503050406030204" pitchFamily="18" charset="0"/>
              </a:rPr>
              <a:t>⇒</a:t>
            </a:r>
            <a:r>
              <a:rPr lang="en-US" b="1" dirty="0">
                <a:solidFill>
                  <a:srgbClr val="7030A0"/>
                </a:solidFill>
                <a:latin typeface="Arial" panose="020B0604020202020204" pitchFamily="34" charset="0"/>
                <a:ea typeface="Times New Roman" panose="02020603050405020304" pitchFamily="18" charset="0"/>
              </a:rPr>
              <a:t> A = A</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a:t>
            </a:r>
            <a:r>
              <a:rPr lang="en-US" b="1" baseline="-25000" dirty="0">
                <a:solidFill>
                  <a:srgbClr val="7030A0"/>
                </a:solidFill>
                <a:latin typeface="Arial" panose="020B0604020202020204" pitchFamily="34" charset="0"/>
                <a:ea typeface="Times New Roman" panose="02020603050405020304" pitchFamily="18" charset="0"/>
              </a:rPr>
              <a:t>3</a:t>
            </a:r>
            <a:endParaRPr lang="vi-VN" dirty="0"/>
          </a:p>
        </p:txBody>
      </p:sp>
      <p:sp>
        <p:nvSpPr>
          <p:cNvPr id="21" name="Rectangle 20"/>
          <p:cNvSpPr/>
          <p:nvPr/>
        </p:nvSpPr>
        <p:spPr>
          <a:xfrm>
            <a:off x="5224607" y="4528538"/>
            <a:ext cx="1742785"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45 + 36 + 75 </a:t>
            </a:r>
            <a:endParaRPr lang="vi-VN" dirty="0"/>
          </a:p>
        </p:txBody>
      </p:sp>
      <p:sp>
        <p:nvSpPr>
          <p:cNvPr id="22" name="Rectangle 21"/>
          <p:cNvSpPr/>
          <p:nvPr/>
        </p:nvSpPr>
        <p:spPr>
          <a:xfrm>
            <a:off x="6810205" y="4535966"/>
            <a:ext cx="158639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156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2873055" y="4948595"/>
            <a:ext cx="4320093"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b) Tiền điện mà gia đình này phải trả:</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2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02778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barn(inVertical)">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barn(inVertical)">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barn(inVertical)">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barn(inVertical)">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barn(inVertical)">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barn(inVertical)">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barn(inVertical)">
                                      <p:cBhvr>
                                        <p:cTn id="92" dur="500"/>
                                        <p:tgtEl>
                                          <p:spTgt spid="1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4"/>
                                        </p:tgtEl>
                                        <p:attrNameLst>
                                          <p:attrName>style.visibility</p:attrName>
                                        </p:attrNameLst>
                                      </p:cBhvr>
                                      <p:to>
                                        <p:strVal val="visible"/>
                                      </p:to>
                                    </p:set>
                                    <p:animEffect transition="in" filter="barn(inVertical)">
                                      <p:cBhvr>
                                        <p:cTn id="97" dur="500"/>
                                        <p:tgtEl>
                                          <p:spTgt spid="14"/>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Effect transition="in" filter="barn(inVertical)">
                                      <p:cBhvr>
                                        <p:cTn id="102" dur="500"/>
                                        <p:tgtEl>
                                          <p:spTgt spid="15"/>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barn(inVertical)">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barn(inVertical)">
                                      <p:cBhvr>
                                        <p:cTn id="112" dur="500"/>
                                        <p:tgtEl>
                                          <p:spTgt spid="17"/>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18"/>
                                        </p:tgtEl>
                                        <p:attrNameLst>
                                          <p:attrName>style.visibility</p:attrName>
                                        </p:attrNameLst>
                                      </p:cBhvr>
                                      <p:to>
                                        <p:strVal val="visible"/>
                                      </p:to>
                                    </p:set>
                                    <p:animEffect transition="in" filter="barn(inVertical)">
                                      <p:cBhvr>
                                        <p:cTn id="117" dur="500"/>
                                        <p:tgtEl>
                                          <p:spTgt spid="18"/>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19"/>
                                        </p:tgtEl>
                                        <p:attrNameLst>
                                          <p:attrName>style.visibility</p:attrName>
                                        </p:attrNameLst>
                                      </p:cBhvr>
                                      <p:to>
                                        <p:strVal val="visible"/>
                                      </p:to>
                                    </p:set>
                                    <p:animEffect transition="in" filter="barn(inVertical)">
                                      <p:cBhvr>
                                        <p:cTn id="122" dur="500"/>
                                        <p:tgtEl>
                                          <p:spTgt spid="19"/>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0"/>
                                        </p:tgtEl>
                                        <p:attrNameLst>
                                          <p:attrName>style.visibility</p:attrName>
                                        </p:attrNameLst>
                                      </p:cBhvr>
                                      <p:to>
                                        <p:strVal val="visible"/>
                                      </p:to>
                                    </p:set>
                                    <p:animEffect transition="in" filter="barn(inVertical)">
                                      <p:cBhvr>
                                        <p:cTn id="127" dur="500"/>
                                        <p:tgtEl>
                                          <p:spTgt spid="20"/>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21"/>
                                        </p:tgtEl>
                                        <p:attrNameLst>
                                          <p:attrName>style.visibility</p:attrName>
                                        </p:attrNameLst>
                                      </p:cBhvr>
                                      <p:to>
                                        <p:strVal val="visible"/>
                                      </p:to>
                                    </p:set>
                                    <p:animEffect transition="in" filter="barn(inVertical)">
                                      <p:cBhvr>
                                        <p:cTn id="132" dur="500"/>
                                        <p:tgtEl>
                                          <p:spTgt spid="21"/>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22"/>
                                        </p:tgtEl>
                                        <p:attrNameLst>
                                          <p:attrName>style.visibility</p:attrName>
                                        </p:attrNameLst>
                                      </p:cBhvr>
                                      <p:to>
                                        <p:strVal val="visible"/>
                                      </p:to>
                                    </p:set>
                                    <p:animEffect transition="in" filter="barn(inVertical)">
                                      <p:cBhvr>
                                        <p:cTn id="137" dur="500"/>
                                        <p:tgtEl>
                                          <p:spTgt spid="22"/>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barn(inVertical)">
                                      <p:cBhvr>
                                        <p:cTn id="1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46166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fontAlgn="base">
              <a:spcBef>
                <a:spcPct val="0"/>
              </a:spcBef>
              <a:spcAft>
                <a:spcPct val="0"/>
              </a:spcAft>
            </a:pPr>
            <a:r>
              <a:rPr lang="en-US" altLang="en-US" sz="2400" b="1" dirty="0">
                <a:solidFill>
                  <a:srgbClr val="008000"/>
                </a:solidFill>
                <a:ea typeface="Times New Roman" panose="02020603050405020304" pitchFamily="18" charset="0"/>
                <a:cs typeface="Arial" panose="020B0604020202020204" pitchFamily="34" charset="0"/>
              </a:rPr>
              <a:t>Bài 2:</a:t>
            </a:r>
            <a:r>
              <a:rPr lang="en-US" altLang="en-US" sz="2400" b="1" dirty="0">
                <a:solidFill>
                  <a:srgbClr val="000000"/>
                </a:solidFill>
                <a:ea typeface="Times New Roman" panose="02020603050405020304" pitchFamily="18" charset="0"/>
                <a:cs typeface="Arial" panose="020B0604020202020204" pitchFamily="34" charset="0"/>
              </a:rPr>
              <a:t> Số đếm ở công tơ điện ở gia đình cho biết</a:t>
            </a:r>
            <a:endParaRPr lang="en-US" altLang="en-US" sz="2400" b="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1367292" y="1230929"/>
            <a:ext cx="7857939" cy="2769989"/>
          </a:xfrm>
          <a:prstGeom prst="rect">
            <a:avLst/>
          </a:prstGeom>
        </p:spPr>
        <p:txBody>
          <a:bodyPr wrap="square">
            <a:spAutoFit/>
          </a:bodyPr>
          <a:lstStyle/>
          <a:p>
            <a:pPr marL="30480" marR="30480" algn="just">
              <a:lnSpc>
                <a:spcPct val="150000"/>
              </a:lnSpc>
              <a:spcAft>
                <a:spcPts val="1200"/>
              </a:spcAft>
            </a:pPr>
            <a:r>
              <a:rPr lang="en-US" sz="2400" b="1" dirty="0">
                <a:solidFill>
                  <a:srgbClr val="7030A0"/>
                </a:solidFill>
                <a:latin typeface="Arial" panose="020B0604020202020204" pitchFamily="34" charset="0"/>
                <a:ea typeface="Times New Roman" panose="02020603050405020304" pitchFamily="18" charset="0"/>
              </a:rPr>
              <a:t>A. </a:t>
            </a:r>
            <a:r>
              <a:rPr lang="en-US" sz="2400" b="1" dirty="0" err="1">
                <a:solidFill>
                  <a:srgbClr val="7030A0"/>
                </a:solidFill>
                <a:latin typeface="Arial" panose="020B0604020202020204" pitchFamily="34" charset="0"/>
                <a:ea typeface="Times New Roman" panose="02020603050405020304" pitchFamily="18" charset="0"/>
              </a:rPr>
              <a:t>Thời</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gian</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sử</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dụng</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điện</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của</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gia</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đình</a:t>
            </a:r>
            <a:endParaRPr lang="en-US" sz="2400" b="1" dirty="0">
              <a:solidFill>
                <a:srgbClr val="7030A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7030A0"/>
                </a:solidFill>
                <a:latin typeface="Arial" panose="020B0604020202020204" pitchFamily="34" charset="0"/>
                <a:ea typeface="Times New Roman" panose="02020603050405020304" pitchFamily="18" charset="0"/>
              </a:rPr>
              <a:t>B. </a:t>
            </a:r>
            <a:r>
              <a:rPr lang="en-US" sz="2400" b="1" dirty="0" err="1">
                <a:solidFill>
                  <a:srgbClr val="7030A0"/>
                </a:solidFill>
                <a:latin typeface="Arial" panose="020B0604020202020204" pitchFamily="34" charset="0"/>
                <a:ea typeface="Times New Roman" panose="02020603050405020304" pitchFamily="18" charset="0"/>
              </a:rPr>
              <a:t>Công</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suất</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điện</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mà</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gia</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định</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sử</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dụng</a:t>
            </a:r>
            <a:endParaRPr lang="en-US" sz="2400" b="1" dirty="0">
              <a:solidFill>
                <a:srgbClr val="7030A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7030A0"/>
                </a:solidFill>
                <a:latin typeface="Arial" panose="020B0604020202020204" pitchFamily="34" charset="0"/>
                <a:ea typeface="Times New Roman" panose="02020603050405020304" pitchFamily="18" charset="0"/>
              </a:rPr>
              <a:t>C. </a:t>
            </a:r>
            <a:r>
              <a:rPr lang="en-US" sz="2400" b="1" dirty="0" err="1">
                <a:solidFill>
                  <a:srgbClr val="7030A0"/>
                </a:solidFill>
                <a:latin typeface="Arial" panose="020B0604020202020204" pitchFamily="34" charset="0"/>
                <a:ea typeface="Times New Roman" panose="02020603050405020304" pitchFamily="18" charset="0"/>
              </a:rPr>
              <a:t>Điện</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năng</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mà</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gia</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đình</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sử</a:t>
            </a:r>
            <a:r>
              <a:rPr lang="en-US" sz="2400" b="1" dirty="0">
                <a:solidFill>
                  <a:srgbClr val="7030A0"/>
                </a:solidFill>
                <a:latin typeface="Arial" panose="020B0604020202020204" pitchFamily="34" charset="0"/>
                <a:ea typeface="Times New Roman" panose="02020603050405020304" pitchFamily="18" charset="0"/>
              </a:rPr>
              <a:t> </a:t>
            </a:r>
            <a:r>
              <a:rPr lang="en-US" sz="2400" b="1" dirty="0" err="1">
                <a:solidFill>
                  <a:srgbClr val="7030A0"/>
                </a:solidFill>
                <a:latin typeface="Arial" panose="020B0604020202020204" pitchFamily="34" charset="0"/>
                <a:ea typeface="Times New Roman" panose="02020603050405020304" pitchFamily="18" charset="0"/>
              </a:rPr>
              <a:t>dụng</a:t>
            </a:r>
            <a:endParaRPr lang="en-US" sz="2400" b="1" dirty="0">
              <a:solidFill>
                <a:srgbClr val="7030A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7030A0"/>
                </a:solidFill>
                <a:latin typeface="Arial" panose="020B0604020202020204" pitchFamily="34" charset="0"/>
                <a:ea typeface="Times New Roman" panose="02020603050405020304" pitchFamily="18" charset="0"/>
              </a:rPr>
              <a:t>D. Số dụng cụ và thiết bị điện đang được sử </a:t>
            </a:r>
            <a:r>
              <a:rPr lang="en-US" sz="2400" b="1" dirty="0" smtClean="0">
                <a:solidFill>
                  <a:srgbClr val="7030A0"/>
                </a:solidFill>
                <a:latin typeface="Arial" panose="020B0604020202020204" pitchFamily="34" charset="0"/>
                <a:ea typeface="Times New Roman" panose="02020603050405020304" pitchFamily="18" charset="0"/>
              </a:rPr>
              <a:t>dụng</a:t>
            </a:r>
            <a:endParaRPr lang="en-US" sz="2400" b="1" dirty="0">
              <a:solidFill>
                <a:srgbClr val="7030A0"/>
              </a:solidFill>
              <a:latin typeface="Times New Roman" panose="02020603050405020304" pitchFamily="18" charset="0"/>
              <a:ea typeface="Times New Roman" panose="02020603050405020304" pitchFamily="18" charset="0"/>
            </a:endParaRPr>
          </a:p>
        </p:txBody>
      </p:sp>
      <p:sp>
        <p:nvSpPr>
          <p:cNvPr id="7" name="Oval 6"/>
          <p:cNvSpPr/>
          <p:nvPr/>
        </p:nvSpPr>
        <p:spPr>
          <a:xfrm>
            <a:off x="1367291" y="2806344"/>
            <a:ext cx="427772" cy="4372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7442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fontAlgn="base">
              <a:spcBef>
                <a:spcPct val="0"/>
              </a:spcBef>
              <a:spcAft>
                <a:spcPct val="0"/>
              </a:spcAft>
            </a:pPr>
            <a:r>
              <a:rPr lang="en-US" altLang="en-US" sz="2000" b="1" dirty="0" err="1">
                <a:solidFill>
                  <a:srgbClr val="008000"/>
                </a:solidFill>
                <a:ea typeface="Times New Roman" panose="02020603050405020304" pitchFamily="18" charset="0"/>
                <a:cs typeface="Arial" panose="020B0604020202020204" pitchFamily="34" charset="0"/>
              </a:rPr>
              <a:t>Bài</a:t>
            </a:r>
            <a:r>
              <a:rPr lang="en-US" altLang="en-US" sz="2000" b="1" dirty="0">
                <a:solidFill>
                  <a:srgbClr val="008000"/>
                </a:solidFill>
                <a:ea typeface="Times New Roman" panose="02020603050405020304" pitchFamily="18" charset="0"/>
                <a:cs typeface="Arial" panose="020B0604020202020204" pitchFamily="34" charset="0"/>
              </a:rPr>
              <a:t> 3:</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Trên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một</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bóng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có</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ghi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a:solidFill>
                  <a:srgbClr val="FF0000"/>
                </a:solidFill>
                <a:ea typeface="Times New Roman" panose="02020603050405020304" pitchFamily="18" charset="0"/>
                <a:cs typeface="Arial" panose="020B0604020202020204" pitchFamily="34" charset="0"/>
              </a:rPr>
              <a:t>12V – 6W</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này</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được</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sử</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dụng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đúng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với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hiệu</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điện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thế</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định</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mức</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Hãy</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tính</a:t>
            </a:r>
            <a:r>
              <a:rPr lang="en-US" altLang="en-US" sz="2000" b="1" dirty="0">
                <a:solidFill>
                  <a:srgbClr val="000000"/>
                </a:solidFill>
                <a:ea typeface="Times New Roman" panose="02020603050405020304" pitchFamily="18" charset="0"/>
                <a:cs typeface="Arial" panose="020B0604020202020204" pitchFamily="34" charset="0"/>
              </a:rPr>
              <a:t>.</a:t>
            </a:r>
            <a:endParaRPr lang="en-US" altLang="en-US" sz="2000" b="1" dirty="0">
              <a:ea typeface="Times New Roman" panose="02020603050405020304" pitchFamily="18" charset="0"/>
            </a:endParaRPr>
          </a:p>
          <a:p>
            <a:pPr lvl="0" algn="just" fontAlgn="base">
              <a:spcBef>
                <a:spcPct val="0"/>
              </a:spcBef>
              <a:spcAft>
                <a:spcPct val="0"/>
              </a:spcAft>
            </a:pPr>
            <a:r>
              <a:rPr lang="en-US" altLang="en-US" sz="2000" b="1" dirty="0">
                <a:solidFill>
                  <a:srgbClr val="000000"/>
                </a:solidFill>
                <a:ea typeface="Times New Roman" panose="02020603050405020304" pitchFamily="18" charset="0"/>
                <a:cs typeface="Arial" panose="020B0604020202020204" pitchFamily="34" charset="0"/>
              </a:rPr>
              <a:t>a) </a:t>
            </a:r>
            <a:r>
              <a:rPr lang="en-US" altLang="en-US" sz="2000" b="1" dirty="0" err="1">
                <a:solidFill>
                  <a:srgbClr val="000000"/>
                </a:solidFill>
                <a:ea typeface="Times New Roman" panose="02020603050405020304" pitchFamily="18" charset="0"/>
                <a:cs typeface="Arial" panose="020B0604020202020204" pitchFamily="34" charset="0"/>
              </a:rPr>
              <a:t>Điện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trở</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của</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khi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đó</a:t>
            </a:r>
            <a:endParaRPr lang="en-US" altLang="en-US" sz="2000" b="1" dirty="0">
              <a:ea typeface="Times New Roman" panose="02020603050405020304" pitchFamily="18" charset="0"/>
            </a:endParaRPr>
          </a:p>
          <a:p>
            <a:pPr lvl="0" algn="just" fontAlgn="base">
              <a:spcBef>
                <a:spcPct val="0"/>
              </a:spcBef>
              <a:spcAft>
                <a:spcPct val="0"/>
              </a:spcAft>
            </a:pPr>
            <a:r>
              <a:rPr lang="en-US" altLang="en-US" sz="2000" b="1" dirty="0">
                <a:solidFill>
                  <a:srgbClr val="000000"/>
                </a:solidFill>
                <a:ea typeface="Times New Roman" panose="02020603050405020304" pitchFamily="18" charset="0"/>
                <a:cs typeface="Arial" panose="020B0604020202020204" pitchFamily="34" charset="0"/>
              </a:rPr>
              <a:t>b) </a:t>
            </a:r>
            <a:r>
              <a:rPr lang="en-US" altLang="en-US" sz="2000" b="1" dirty="0" err="1">
                <a:solidFill>
                  <a:srgbClr val="000000"/>
                </a:solidFill>
                <a:ea typeface="Times New Roman" panose="02020603050405020304" pitchFamily="18" charset="0"/>
                <a:cs typeface="Arial" panose="020B0604020202020204" pitchFamily="34" charset="0"/>
              </a:rPr>
              <a:t>điện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năng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mà</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sử</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dụng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trong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a:solidFill>
                  <a:srgbClr val="FF0000"/>
                </a:solidFill>
                <a:ea typeface="Times New Roman" panose="02020603050405020304" pitchFamily="18" charset="0"/>
                <a:cs typeface="Arial" panose="020B0604020202020204" pitchFamily="34" charset="0"/>
              </a:rPr>
              <a:t>1 </a:t>
            </a:r>
            <a:r>
              <a:rPr lang="en-US" altLang="en-US" sz="2000" b="1" dirty="0" err="1">
                <a:solidFill>
                  <a:srgbClr val="FF0000"/>
                </a:solidFill>
                <a:ea typeface="Times New Roman" panose="02020603050405020304" pitchFamily="18" charset="0"/>
                <a:cs typeface="Arial" panose="020B0604020202020204" pitchFamily="34" charset="0"/>
              </a:rPr>
              <a:t>giờ</a:t>
            </a:r>
            <a:endParaRPr lang="en-US" altLang="en-US" sz="2000" b="1" dirty="0">
              <a:solidFill>
                <a:srgbClr val="FF0000"/>
              </a:solidFill>
            </a:endParaRPr>
          </a:p>
        </p:txBody>
      </p:sp>
      <p:sp>
        <p:nvSpPr>
          <p:cNvPr id="113717" name="Text Box 53"/>
          <p:cNvSpPr txBox="1">
            <a:spLocks noChangeArrowheads="1"/>
          </p:cNvSpPr>
          <p:nvPr/>
        </p:nvSpPr>
        <p:spPr bwMode="auto">
          <a:xfrm>
            <a:off x="256032" y="176200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150618" y="1815868"/>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271459" y="181586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91538" y="2223672"/>
            <a:ext cx="1779014" cy="2400657"/>
          </a:xfrm>
          <a:prstGeom prst="rect">
            <a:avLst/>
          </a:prstGeom>
        </p:spPr>
        <p:txBody>
          <a:bodyPr wrap="square">
            <a:spAutoFit/>
          </a:bodyPr>
          <a:lstStyle/>
          <a:p>
            <a:pPr marL="30480" marR="30480">
              <a:lnSpc>
                <a:spcPct val="150000"/>
              </a:lnSpc>
              <a:spcAft>
                <a:spcPts val="1200"/>
              </a:spcAft>
            </a:pPr>
            <a:r>
              <a:rPr lang="nl-NL" sz="2000" b="1" dirty="0" smtClean="0">
                <a:solidFill>
                  <a:srgbClr val="0070C0"/>
                </a:solidFill>
                <a:latin typeface="Arial" panose="020B0604020202020204" pitchFamily="34" charset="0"/>
                <a:ea typeface="Times New Roman" panose="02020603050405020304" pitchFamily="18" charset="0"/>
              </a:rPr>
              <a:t>Đ: 12V -6W</a:t>
            </a:r>
            <a:endParaRPr lang="nl-NL" sz="2000" b="1" dirty="0" smtClean="0">
              <a:solidFill>
                <a:srgbClr val="0070C0"/>
              </a:solidFill>
              <a:latin typeface="Arial" panose="020B0604020202020204" pitchFamily="34" charset="0"/>
              <a:ea typeface="Times New Roman" panose="02020603050405020304" pitchFamily="18" charset="0"/>
            </a:endParaRPr>
          </a:p>
          <a:p>
            <a:pPr marL="30480" marR="30480">
              <a:lnSpc>
                <a:spcPct val="150000"/>
              </a:lnSpc>
              <a:spcAft>
                <a:spcPts val="1200"/>
              </a:spcAft>
            </a:pPr>
            <a:r>
              <a:rPr lang="nl-NL" sz="2000" b="1" dirty="0" smtClean="0">
                <a:solidFill>
                  <a:srgbClr val="0070C0"/>
                </a:solidFill>
                <a:latin typeface="Arial" panose="020B0604020202020204" pitchFamily="34" charset="0"/>
                <a:ea typeface="Times New Roman" panose="02020603050405020304" pitchFamily="18" charset="0"/>
              </a:rPr>
              <a:t>t=1h</a:t>
            </a:r>
            <a:r>
              <a:rPr lang="nl-NL" sz="2000" b="1" dirty="0" smtClean="0">
                <a:solidFill>
                  <a:srgbClr val="0070C0"/>
                </a:solidFill>
                <a:latin typeface="Arial" panose="020B0604020202020204" pitchFamily="34" charset="0"/>
                <a:ea typeface="Times New Roman" panose="02020603050405020304" pitchFamily="18" charset="0"/>
              </a:rPr>
              <a:t>= </a:t>
            </a:r>
            <a:r>
              <a:rPr lang="nl-NL" sz="2000" b="1" dirty="0">
                <a:solidFill>
                  <a:srgbClr val="0070C0"/>
                </a:solidFill>
                <a:latin typeface="Arial" panose="020B0604020202020204" pitchFamily="34" charset="0"/>
                <a:ea typeface="Times New Roman" panose="02020603050405020304" pitchFamily="18" charset="0"/>
              </a:rPr>
              <a:t>3600s</a:t>
            </a:r>
            <a:endParaRPr lang="en-US" sz="20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rPr>
              <a:t>a) R = ?</a:t>
            </a:r>
            <a:endParaRPr lang="en-US" sz="2000" b="1" dirty="0">
              <a:solidFill>
                <a:srgbClr val="FF000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rPr>
              <a:t>b) A = ?</a:t>
            </a:r>
            <a:endParaRPr lang="en-US" sz="2000" b="1" dirty="0">
              <a:solidFill>
                <a:srgbClr val="FF0000"/>
              </a:solidFill>
              <a:latin typeface="Times New Roman" panose="02020603050405020304" pitchFamily="18" charset="0"/>
              <a:ea typeface="Times New Roman" panose="02020603050405020304" pitchFamily="18" charset="0"/>
            </a:endParaRPr>
          </a:p>
        </p:txBody>
      </p:sp>
      <p:sp>
        <p:nvSpPr>
          <p:cNvPr id="2" name="Rectangle 1"/>
          <p:cNvSpPr/>
          <p:nvPr/>
        </p:nvSpPr>
        <p:spPr>
          <a:xfrm>
            <a:off x="2340894" y="2507861"/>
            <a:ext cx="1810752" cy="507831"/>
          </a:xfrm>
          <a:prstGeom prst="rect">
            <a:avLst/>
          </a:prstGeom>
        </p:spPr>
        <p:txBody>
          <a:bodyPr wrap="none">
            <a:spAutoFit/>
          </a:bodyPr>
          <a:lstStyle/>
          <a:p>
            <a:pPr marL="30480" marR="30480">
              <a:lnSpc>
                <a:spcPct val="150000"/>
              </a:lnSpc>
              <a:spcAft>
                <a:spcPts val="1200"/>
              </a:spcAft>
            </a:pPr>
            <a:r>
              <a:rPr lang="nl-NL" b="1" dirty="0">
                <a:solidFill>
                  <a:srgbClr val="0070C0"/>
                </a:solidFill>
                <a:latin typeface="Arial" panose="020B0604020202020204" pitchFamily="34" charset="0"/>
                <a:ea typeface="Times New Roman" panose="02020603050405020304" pitchFamily="18" charset="0"/>
              </a:rPr>
              <a:t>U</a:t>
            </a:r>
            <a:r>
              <a:rPr lang="nl-NL" b="1" baseline="-25000" dirty="0">
                <a:solidFill>
                  <a:srgbClr val="0070C0"/>
                </a:solidFill>
                <a:latin typeface="Arial" panose="020B0604020202020204" pitchFamily="34" charset="0"/>
                <a:ea typeface="Times New Roman" panose="02020603050405020304" pitchFamily="18" charset="0"/>
              </a:rPr>
              <a:t>đm</a:t>
            </a:r>
            <a:r>
              <a:rPr lang="nl-NL" b="1" dirty="0">
                <a:solidFill>
                  <a:srgbClr val="0070C0"/>
                </a:solidFill>
                <a:latin typeface="Arial" panose="020B0604020202020204" pitchFamily="34" charset="0"/>
                <a:ea typeface="Times New Roman" panose="02020603050405020304" pitchFamily="18" charset="0"/>
              </a:rPr>
              <a:t> = U = 12V </a:t>
            </a:r>
          </a:p>
        </p:txBody>
      </p:sp>
      <p:sp>
        <p:nvSpPr>
          <p:cNvPr id="6" name="Rectangle 5"/>
          <p:cNvSpPr/>
          <p:nvPr/>
        </p:nvSpPr>
        <p:spPr>
          <a:xfrm>
            <a:off x="4621518" y="2507860"/>
            <a:ext cx="1652697" cy="507831"/>
          </a:xfrm>
          <a:prstGeom prst="rect">
            <a:avLst/>
          </a:prstGeom>
        </p:spPr>
        <p:txBody>
          <a:bodyPr wrap="none">
            <a:spAutoFit/>
          </a:bodyPr>
          <a:lstStyle/>
          <a:p>
            <a:pPr marL="30480" marR="30480">
              <a:lnSpc>
                <a:spcPct val="150000"/>
              </a:lnSpc>
              <a:spcAft>
                <a:spcPts val="1200"/>
              </a:spcAft>
            </a:pPr>
            <a:r>
              <a:rPr lang="nl-NL" b="1" dirty="0">
                <a:solidFill>
                  <a:srgbClr val="0070C0"/>
                </a:solidFill>
                <a:latin typeface="Arial" panose="020B0604020202020204" pitchFamily="34" charset="0"/>
                <a:ea typeface="Times New Roman" panose="02020603050405020304" pitchFamily="18" charset="0"/>
              </a:rPr>
              <a:t>P</a:t>
            </a:r>
            <a:r>
              <a:rPr lang="nl-NL" b="1" baseline="-25000" dirty="0">
                <a:solidFill>
                  <a:srgbClr val="0070C0"/>
                </a:solidFill>
                <a:latin typeface="Arial" panose="020B0604020202020204" pitchFamily="34" charset="0"/>
                <a:ea typeface="Times New Roman" panose="02020603050405020304" pitchFamily="18" charset="0"/>
              </a:rPr>
              <a:t>đm</a:t>
            </a:r>
            <a:r>
              <a:rPr lang="nl-NL" b="1" dirty="0">
                <a:solidFill>
                  <a:srgbClr val="0070C0"/>
                </a:solidFill>
                <a:latin typeface="Arial" panose="020B0604020202020204" pitchFamily="34" charset="0"/>
                <a:ea typeface="Times New Roman" panose="02020603050405020304" pitchFamily="18" charset="0"/>
              </a:rPr>
              <a:t> = P = 6W</a:t>
            </a:r>
          </a:p>
        </p:txBody>
      </p:sp>
      <p:sp>
        <p:nvSpPr>
          <p:cNvPr id="7" name="Rectangle 6"/>
          <p:cNvSpPr/>
          <p:nvPr/>
        </p:nvSpPr>
        <p:spPr>
          <a:xfrm>
            <a:off x="2271459" y="2223672"/>
            <a:ext cx="7537021" cy="400110"/>
          </a:xfrm>
          <a:prstGeom prst="rect">
            <a:avLst/>
          </a:prstGeom>
        </p:spPr>
        <p:txBody>
          <a:bodyPr wrap="square">
            <a:spAutoFit/>
          </a:bodyPr>
          <a:lstStyle/>
          <a:p>
            <a:r>
              <a:rPr lang="en-US" altLang="en-US" sz="2000" b="1" dirty="0">
                <a:solidFill>
                  <a:srgbClr val="0070C0"/>
                </a:solidFill>
                <a:ea typeface="Times New Roman" panose="02020603050405020304" pitchFamily="18" charset="0"/>
                <a:cs typeface="Arial" panose="020B0604020202020204" pitchFamily="34" charset="0"/>
              </a:rPr>
              <a:t>Đèn này được sử dụng đúng với hiệu điện thế định </a:t>
            </a:r>
            <a:r>
              <a:rPr lang="en-US" altLang="en-US" sz="2000" b="1" dirty="0" smtClean="0">
                <a:solidFill>
                  <a:srgbClr val="0070C0"/>
                </a:solidFill>
                <a:ea typeface="Times New Roman" panose="02020603050405020304" pitchFamily="18" charset="0"/>
                <a:cs typeface="Arial" panose="020B0604020202020204" pitchFamily="34" charset="0"/>
              </a:rPr>
              <a:t>mức nên ta có:</a:t>
            </a:r>
            <a:endParaRPr lang="vi-VN" sz="2000" b="1" dirty="0">
              <a:solidFill>
                <a:srgbClr val="0070C0"/>
              </a:solidFill>
            </a:endParaRPr>
          </a:p>
        </p:txBody>
      </p:sp>
      <p:sp>
        <p:nvSpPr>
          <p:cNvPr id="8" name="Rectangle 7"/>
          <p:cNvSpPr/>
          <p:nvPr/>
        </p:nvSpPr>
        <p:spPr>
          <a:xfrm>
            <a:off x="2271459" y="3100835"/>
            <a:ext cx="2947282" cy="323165"/>
          </a:xfrm>
          <a:prstGeom prst="rect">
            <a:avLst/>
          </a:prstGeom>
        </p:spPr>
        <p:txBody>
          <a:bodyPr wrap="none">
            <a:spAutoFit/>
          </a:bodyPr>
          <a:lstStyle/>
          <a:p>
            <a:pPr marL="30480" marR="30480" algn="just">
              <a:lnSpc>
                <a:spcPts val="1800"/>
              </a:lnSpc>
              <a:spcAft>
                <a:spcPts val="1200"/>
              </a:spcAft>
            </a:pPr>
            <a:r>
              <a:rPr lang="en-US" sz="2000" b="1" dirty="0">
                <a:solidFill>
                  <a:srgbClr val="0070C0"/>
                </a:solidFill>
                <a:latin typeface="Arial" panose="020B0604020202020204" pitchFamily="34" charset="0"/>
                <a:ea typeface="Times New Roman" panose="02020603050405020304" pitchFamily="18" charset="0"/>
              </a:rPr>
              <a:t>a) Điện trở của đèn là:</a:t>
            </a:r>
            <a:endParaRPr lang="en-US" sz="2000" b="1" dirty="0">
              <a:solidFill>
                <a:srgbClr val="0070C0"/>
              </a:solidFill>
              <a:latin typeface="Times New Roman" panose="02020603050405020304" pitchFamily="18" charset="0"/>
              <a:ea typeface="Times New Roman" panose="02020603050405020304" pitchFamily="18" charset="0"/>
            </a:endParaRPr>
          </a:p>
        </p:txBody>
      </p:sp>
      <mc:AlternateContent xmlns:mc="http://schemas.openxmlformats.org/markup-compatibility/2006">
        <mc:Choice xmlns:a14="http://schemas.microsoft.com/office/drawing/2010/main" Requires="a14">
          <p:sp>
            <p:nvSpPr>
              <p:cNvPr id="12" name="Rectangle 11"/>
              <p:cNvSpPr/>
              <p:nvPr/>
            </p:nvSpPr>
            <p:spPr>
              <a:xfrm>
                <a:off x="2549660" y="3424726"/>
                <a:ext cx="815993" cy="581506"/>
              </a:xfrm>
              <a:prstGeom prst="rect">
                <a:avLst/>
              </a:prstGeom>
            </p:spPr>
            <p:txBody>
              <a:bodyPr wrap="none">
                <a:spAutoFit/>
              </a:bodyPr>
              <a:lstStyle/>
              <a:p>
                <a:r>
                  <a:rPr lang="en-US" altLang="vi-VN" sz="2000" b="1" dirty="0" smtClean="0">
                    <a:solidFill>
                      <a:srgbClr val="0070C0"/>
                    </a:solidFill>
                    <a:latin typeface="VNI-Script" pitchFamily="2" charset="0"/>
                  </a:rPr>
                  <a:t>P</a:t>
                </a:r>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r>
                          <a:rPr lang="en-US" altLang="vi-VN" sz="2000" b="1" i="1">
                            <a:solidFill>
                              <a:srgbClr val="0070C0"/>
                            </a:solidFill>
                            <a:latin typeface="Cambria Math" panose="02040503050406030204" pitchFamily="18" charset="0"/>
                          </a:rPr>
                          <m:t>𝑹</m:t>
                        </m:r>
                      </m:den>
                    </m:f>
                  </m:oMath>
                </a14:m>
                <a:endParaRPr lang="vi-VN" sz="2000" b="1" dirty="0">
                  <a:solidFill>
                    <a:srgbClr val="0070C0"/>
                  </a:solidFill>
                </a:endParaRPr>
              </a:p>
            </p:txBody>
          </p:sp>
        </mc:Choice>
        <mc:Fallback>
          <p:sp>
            <p:nvSpPr>
              <p:cNvPr id="12" name="Rectangle 11"/>
              <p:cNvSpPr>
                <a:spLocks noRot="1" noChangeAspect="1" noMove="1" noResize="1" noEditPoints="1" noAdjustHandles="1" noChangeArrowheads="1" noChangeShapeType="1" noTextEdit="1"/>
              </p:cNvSpPr>
              <p:nvPr/>
            </p:nvSpPr>
            <p:spPr>
              <a:xfrm>
                <a:off x="2549660" y="3424726"/>
                <a:ext cx="815993" cy="581506"/>
              </a:xfrm>
              <a:prstGeom prst="rect">
                <a:avLst/>
              </a:prstGeom>
              <a:blipFill>
                <a:blip r:embed="rId2"/>
                <a:stretch>
                  <a:fillRect l="-7463" b="-947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3507045" y="3440785"/>
                <a:ext cx="1158138" cy="584071"/>
              </a:xfrm>
              <a:prstGeom prst="rect">
                <a:avLst/>
              </a:prstGeom>
            </p:spPr>
            <p:txBody>
              <a:bodyPr wrap="none">
                <a:spAutoFit/>
              </a:bodyPr>
              <a:lstStyle/>
              <a:p>
                <a14:m>
                  <m:oMath xmlns:m="http://schemas.openxmlformats.org/officeDocument/2006/math">
                    <m:r>
                      <a:rPr lang="en-US" altLang="vi-VN" sz="2000" b="1" i="1" smtClean="0">
                        <a:solidFill>
                          <a:srgbClr val="0070C0"/>
                        </a:solidFill>
                        <a:latin typeface="Cambria Math" panose="02040503050406030204" pitchFamily="18" charset="0"/>
                      </a:rPr>
                      <m:t>⇒ </m:t>
                    </m:r>
                    <m:r>
                      <a:rPr lang="en-US" altLang="vi-VN" sz="2000" b="1" i="1">
                        <a:solidFill>
                          <a:srgbClr val="0070C0"/>
                        </a:solidFill>
                        <a:latin typeface="Cambria Math" panose="02040503050406030204" pitchFamily="18" charset="0"/>
                      </a:rPr>
                      <m:t>𝑹</m:t>
                    </m:r>
                  </m:oMath>
                </a14:m>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r>
                          <m:rPr>
                            <m:nor/>
                          </m:rPr>
                          <a:rPr lang="en-US" altLang="vi-VN" sz="2000" b="1" dirty="0">
                            <a:solidFill>
                              <a:srgbClr val="0070C0"/>
                            </a:solidFill>
                            <a:latin typeface="VNI-Script" pitchFamily="2" charset="0"/>
                          </a:rPr>
                          <m:t>P</m:t>
                        </m:r>
                      </m:den>
                    </m:f>
                  </m:oMath>
                </a14:m>
                <a:endParaRPr lang="vi-VN" sz="2000" b="1" dirty="0">
                  <a:solidFill>
                    <a:srgbClr val="0070C0"/>
                  </a:solidFill>
                </a:endParaRPr>
              </a:p>
            </p:txBody>
          </p:sp>
        </mc:Choice>
        <mc:Fallback>
          <p:sp>
            <p:nvSpPr>
              <p:cNvPr id="17" name="Rectangle 16"/>
              <p:cNvSpPr>
                <a:spLocks noRot="1" noChangeAspect="1" noMove="1" noResize="1" noEditPoints="1" noAdjustHandles="1" noChangeArrowheads="1" noChangeShapeType="1" noTextEdit="1"/>
              </p:cNvSpPr>
              <p:nvPr/>
            </p:nvSpPr>
            <p:spPr>
              <a:xfrm>
                <a:off x="3507045" y="3440785"/>
                <a:ext cx="1158138" cy="584071"/>
              </a:xfrm>
              <a:prstGeom prst="rect">
                <a:avLst/>
              </a:prstGeom>
              <a:blipFill>
                <a:blip r:embed="rId3"/>
                <a:stretch>
                  <a:fillRect b="-72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4749524" y="3424000"/>
                <a:ext cx="718210" cy="582980"/>
              </a:xfrm>
              <a:prstGeom prst="rect">
                <a:avLst/>
              </a:prstGeom>
            </p:spPr>
            <p:txBody>
              <a:bodyPr wrap="none">
                <a:spAutoFit/>
              </a:bodyPr>
              <a:lstStyle/>
              <a:p>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smtClean="0">
                                <a:solidFill>
                                  <a:srgbClr val="0070C0"/>
                                </a:solidFill>
                                <a:latin typeface="Cambria Math" panose="02040503050406030204" pitchFamily="18" charset="0"/>
                              </a:rPr>
                              <m:t>𝟏𝟐</m:t>
                            </m:r>
                          </m:e>
                          <m:sup>
                            <m:r>
                              <a:rPr lang="en-US" altLang="vi-VN" sz="2000" b="1" i="1">
                                <a:solidFill>
                                  <a:srgbClr val="0070C0"/>
                                </a:solidFill>
                                <a:latin typeface="Cambria Math" panose="02040503050406030204" pitchFamily="18" charset="0"/>
                              </a:rPr>
                              <m:t>𝟐</m:t>
                            </m:r>
                          </m:sup>
                        </m:sSup>
                      </m:num>
                      <m:den>
                        <m:r>
                          <a:rPr lang="en-US" altLang="vi-VN" sz="2000" b="1" i="1" smtClean="0">
                            <a:solidFill>
                              <a:srgbClr val="0070C0"/>
                            </a:solidFill>
                            <a:latin typeface="Cambria Math" panose="02040503050406030204" pitchFamily="18" charset="0"/>
                          </a:rPr>
                          <m:t>𝟔</m:t>
                        </m:r>
                      </m:den>
                    </m:f>
                  </m:oMath>
                </a14:m>
                <a:endParaRPr lang="vi-VN" sz="2000" b="1" dirty="0">
                  <a:solidFill>
                    <a:srgbClr val="0070C0"/>
                  </a:solidFill>
                </a:endParaRPr>
              </a:p>
            </p:txBody>
          </p:sp>
        </mc:Choice>
        <mc:Fallback>
          <p:sp>
            <p:nvSpPr>
              <p:cNvPr id="13" name="Rectangle 12"/>
              <p:cNvSpPr>
                <a:spLocks noRot="1" noChangeAspect="1" noMove="1" noResize="1" noEditPoints="1" noAdjustHandles="1" noChangeArrowheads="1" noChangeShapeType="1" noTextEdit="1"/>
              </p:cNvSpPr>
              <p:nvPr/>
            </p:nvSpPr>
            <p:spPr>
              <a:xfrm>
                <a:off x="4749524" y="3424000"/>
                <a:ext cx="718210" cy="582980"/>
              </a:xfrm>
              <a:prstGeom prst="rect">
                <a:avLst/>
              </a:prstGeom>
              <a:blipFill>
                <a:blip r:embed="rId4"/>
                <a:stretch>
                  <a:fillRect l="-8475" b="-842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5447866" y="3523468"/>
                <a:ext cx="1144865" cy="400110"/>
              </a:xfrm>
              <a:prstGeom prst="rect">
                <a:avLst/>
              </a:prstGeom>
            </p:spPr>
            <p:txBody>
              <a:bodyPr wrap="none">
                <a:spAutoFit/>
              </a:bodyPr>
              <a:lstStyle/>
              <a:p>
                <a:r>
                  <a:rPr lang="en-US" altLang="vi-VN" sz="2000" b="1" dirty="0" smtClean="0">
                    <a:solidFill>
                      <a:srgbClr val="0070C0"/>
                    </a:solidFill>
                    <a:latin typeface=".VnTime" panose="020B7200000000000000" pitchFamily="34" charset="0"/>
                  </a:rPr>
                  <a:t>= </a:t>
                </a:r>
                <a14:m>
                  <m:oMath xmlns:m="http://schemas.openxmlformats.org/officeDocument/2006/math">
                    <m:r>
                      <a:rPr lang="en-US" altLang="vi-VN" sz="2000" b="1" i="1" smtClean="0">
                        <a:solidFill>
                          <a:srgbClr val="0070C0"/>
                        </a:solidFill>
                        <a:latin typeface="Cambria Math" panose="02040503050406030204" pitchFamily="18" charset="0"/>
                      </a:rPr>
                      <m:t>𝟐𝟒</m:t>
                    </m:r>
                    <m:r>
                      <a:rPr lang="en-US" altLang="vi-VN" sz="2000" b="1" i="1" smtClean="0">
                        <a:solidFill>
                          <a:srgbClr val="0070C0"/>
                        </a:solidFill>
                        <a:latin typeface="Cambria Math" panose="02040503050406030204" pitchFamily="18" charset="0"/>
                      </a:rPr>
                      <m:t> (Ω)</m:t>
                    </m:r>
                  </m:oMath>
                </a14:m>
                <a:endParaRPr lang="vi-VN" sz="2000" b="1" dirty="0">
                  <a:solidFill>
                    <a:srgbClr val="0070C0"/>
                  </a:solidFill>
                </a:endParaRPr>
              </a:p>
            </p:txBody>
          </p:sp>
        </mc:Choice>
        <mc:Fallback>
          <p:sp>
            <p:nvSpPr>
              <p:cNvPr id="14" name="Rectangle 13"/>
              <p:cNvSpPr>
                <a:spLocks noRot="1" noChangeAspect="1" noMove="1" noResize="1" noEditPoints="1" noAdjustHandles="1" noChangeArrowheads="1" noChangeShapeType="1" noTextEdit="1"/>
              </p:cNvSpPr>
              <p:nvPr/>
            </p:nvSpPr>
            <p:spPr>
              <a:xfrm>
                <a:off x="5447866" y="3523468"/>
                <a:ext cx="1144865" cy="400110"/>
              </a:xfrm>
              <a:prstGeom prst="rect">
                <a:avLst/>
              </a:prstGeom>
              <a:blipFill>
                <a:blip r:embed="rId5"/>
                <a:stretch>
                  <a:fillRect l="-5882" t="-9091" r="-2139" b="-25758"/>
                </a:stretch>
              </a:blipFill>
            </p:spPr>
            <p:txBody>
              <a:bodyPr/>
              <a:lstStyle/>
              <a:p>
                <a:r>
                  <a:rPr lang="vi-VN">
                    <a:noFill/>
                  </a:rPr>
                  <a:t> </a:t>
                </a:r>
              </a:p>
            </p:txBody>
          </p:sp>
        </mc:Fallback>
      </mc:AlternateContent>
      <p:sp>
        <p:nvSpPr>
          <p:cNvPr id="15" name="Rectangle 14"/>
          <p:cNvSpPr/>
          <p:nvPr/>
        </p:nvSpPr>
        <p:spPr>
          <a:xfrm>
            <a:off x="2366621" y="4053959"/>
            <a:ext cx="5663730" cy="400110"/>
          </a:xfrm>
          <a:prstGeom prst="rect">
            <a:avLst/>
          </a:prstGeom>
        </p:spPr>
        <p:txBody>
          <a:bodyPr wrap="none">
            <a:spAutoFit/>
          </a:bodyPr>
          <a:lstStyle/>
          <a:p>
            <a:r>
              <a:rPr lang="en-US" sz="2000" b="1" dirty="0">
                <a:solidFill>
                  <a:srgbClr val="0070C0"/>
                </a:solidFill>
                <a:latin typeface="Arial" panose="020B0604020202020204" pitchFamily="34" charset="0"/>
                <a:ea typeface="Times New Roman" panose="02020603050405020304" pitchFamily="18" charset="0"/>
              </a:rPr>
              <a:t>b) Điện năng mà đèn sử dụng trong 1 giờ là: </a:t>
            </a:r>
            <a:endParaRPr lang="vi-VN" sz="2000" b="1" dirty="0">
              <a:solidFill>
                <a:srgbClr val="0070C0"/>
              </a:solidFill>
            </a:endParaRPr>
          </a:p>
        </p:txBody>
      </p:sp>
      <p:sp>
        <p:nvSpPr>
          <p:cNvPr id="21" name="Rectangle 20"/>
          <p:cNvSpPr/>
          <p:nvPr/>
        </p:nvSpPr>
        <p:spPr>
          <a:xfrm>
            <a:off x="2689889" y="4698473"/>
            <a:ext cx="1026243" cy="400110"/>
          </a:xfrm>
          <a:prstGeom prst="rect">
            <a:avLst/>
          </a:prstGeom>
        </p:spPr>
        <p:txBody>
          <a:bodyPr wrap="none">
            <a:spAutoFit/>
          </a:bodyPr>
          <a:lstStyle/>
          <a:p>
            <a:r>
              <a:rPr lang="en-US" altLang="vi-VN" sz="2000" b="1" dirty="0" smtClean="0">
                <a:solidFill>
                  <a:srgbClr val="0070C0"/>
                </a:solidFill>
                <a:latin typeface="Times New Roman" panose="02020603050405020304" pitchFamily="18" charset="0"/>
                <a:cs typeface="Times New Roman" panose="02020603050405020304" pitchFamily="18" charset="0"/>
              </a:rPr>
              <a:t>A= </a:t>
            </a:r>
            <a:r>
              <a:rPr lang="en-US" altLang="vi-VN" sz="2000" b="1" dirty="0" smtClean="0">
                <a:solidFill>
                  <a:srgbClr val="0070C0"/>
                </a:solidFill>
                <a:latin typeface="VNI-Script" pitchFamily="2" charset="0"/>
              </a:rPr>
              <a:t>P. </a:t>
            </a:r>
            <a:r>
              <a:rPr lang="en-US" altLang="vi-VN" sz="2000" b="1" dirty="0" smtClean="0">
                <a:solidFill>
                  <a:srgbClr val="0070C0"/>
                </a:solidFill>
                <a:latin typeface="Times New Roman" panose="02020603050405020304" pitchFamily="18" charset="0"/>
                <a:cs typeface="Times New Roman" panose="02020603050405020304" pitchFamily="18" charset="0"/>
              </a:rPr>
              <a:t>t </a:t>
            </a:r>
            <a:endParaRPr lang="vi-VN" sz="2000" b="1" dirty="0">
              <a:solidFill>
                <a:srgbClr val="0070C0"/>
              </a:solidFill>
            </a:endParaRPr>
          </a:p>
        </p:txBody>
      </p:sp>
      <p:sp>
        <p:nvSpPr>
          <p:cNvPr id="22" name="Rectangle 21"/>
          <p:cNvSpPr/>
          <p:nvPr/>
        </p:nvSpPr>
        <p:spPr>
          <a:xfrm>
            <a:off x="3655584" y="4683918"/>
            <a:ext cx="1099981" cy="400110"/>
          </a:xfrm>
          <a:prstGeom prst="rect">
            <a:avLst/>
          </a:prstGeom>
        </p:spPr>
        <p:txBody>
          <a:bodyPr wrap="none">
            <a:spAutoFit/>
          </a:bodyPr>
          <a:lstStyle/>
          <a:p>
            <a:r>
              <a:rPr lang="en-US" altLang="vi-VN" sz="2000" b="1" dirty="0" smtClean="0">
                <a:solidFill>
                  <a:srgbClr val="0070C0"/>
                </a:solidFill>
                <a:latin typeface="Times New Roman" panose="02020603050405020304" pitchFamily="18" charset="0"/>
                <a:cs typeface="Times New Roman" panose="02020603050405020304" pitchFamily="18" charset="0"/>
              </a:rPr>
              <a:t>=6.3600 </a:t>
            </a:r>
            <a:endParaRPr lang="vi-VN" sz="2000" b="1" dirty="0">
              <a:solidFill>
                <a:srgbClr val="0070C0"/>
              </a:solidFill>
            </a:endParaRPr>
          </a:p>
        </p:txBody>
      </p:sp>
      <p:sp>
        <p:nvSpPr>
          <p:cNvPr id="16" name="Rectangle 15"/>
          <p:cNvSpPr/>
          <p:nvPr/>
        </p:nvSpPr>
        <p:spPr>
          <a:xfrm>
            <a:off x="4750946" y="4698436"/>
            <a:ext cx="1486304" cy="400110"/>
          </a:xfrm>
          <a:prstGeom prst="rect">
            <a:avLst/>
          </a:prstGeom>
        </p:spPr>
        <p:txBody>
          <a:bodyPr wrap="none">
            <a:spAutoFit/>
          </a:bodyPr>
          <a:lstStyle/>
          <a:p>
            <a:r>
              <a:rPr lang="en-US" sz="2000" b="1" dirty="0">
                <a:solidFill>
                  <a:srgbClr val="0070C0"/>
                </a:solidFill>
                <a:latin typeface="Arial" panose="020B0604020202020204" pitchFamily="34" charset="0"/>
                <a:ea typeface="Times New Roman" panose="02020603050405020304" pitchFamily="18" charset="0"/>
              </a:rPr>
              <a:t>= </a:t>
            </a:r>
            <a:r>
              <a:rPr lang="en-US" sz="2000" b="1" dirty="0" smtClean="0">
                <a:solidFill>
                  <a:srgbClr val="0070C0"/>
                </a:solidFill>
                <a:latin typeface="Arial" panose="020B0604020202020204" pitchFamily="34" charset="0"/>
                <a:ea typeface="Times New Roman" panose="02020603050405020304" pitchFamily="18" charset="0"/>
              </a:rPr>
              <a:t>21600(J) </a:t>
            </a:r>
            <a:endParaRPr lang="vi-VN" sz="2000" b="1" dirty="0">
              <a:solidFill>
                <a:srgbClr val="0070C0"/>
              </a:solidFill>
            </a:endParaRPr>
          </a:p>
        </p:txBody>
      </p:sp>
      <p:sp>
        <p:nvSpPr>
          <p:cNvPr id="24"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1745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arn(inVertical)">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arn(inVertic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arn(inVertic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inVertic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arn(inVertic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arn(inVertical)">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arn(inVertic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arn(inVertical)">
                                      <p:cBhvr>
                                        <p:cTn id="8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2" grpId="0"/>
      <p:bldP spid="17" grpId="0"/>
      <p:bldP spid="13" grpId="0"/>
      <p:bldP spid="14" grpId="0"/>
      <p:bldP spid="15" grpId="0"/>
      <p:bldP spid="21" grpId="0"/>
      <p:bldP spid="22"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32281" y="546290"/>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a:solidFill>
                  <a:srgbClr val="008000"/>
                </a:solidFill>
                <a:ea typeface="Times New Roman" panose="02020603050405020304" pitchFamily="18" charset="0"/>
                <a:cs typeface="Arial" panose="020B0604020202020204" pitchFamily="34" charset="0"/>
              </a:rPr>
              <a:t>Bài 4:</a:t>
            </a:r>
            <a:r>
              <a:rPr lang="en-US" sz="2000" b="1" dirty="0"/>
              <a:t> Một bàn là được sử dụng đúng với hiệu điện thế định mức là 220V trong 15 phút thì tiêu thụ lượng điện năng là 720kJ. Hãy tính :</a:t>
            </a:r>
          </a:p>
          <a:p>
            <a:r>
              <a:rPr lang="en-US" sz="2000" b="1" dirty="0"/>
              <a:t>a) Công suất điện của bàn là</a:t>
            </a:r>
          </a:p>
          <a:p>
            <a:r>
              <a:rPr lang="en-US" sz="2000" b="1" dirty="0"/>
              <a:t>b) Cường độ dòng điện chạy qua bàn là và điện trở của nó khi đó.</a:t>
            </a:r>
          </a:p>
        </p:txBody>
      </p:sp>
      <p:sp>
        <p:nvSpPr>
          <p:cNvPr id="113717" name="Text Box 53"/>
          <p:cNvSpPr txBox="1">
            <a:spLocks noChangeArrowheads="1"/>
          </p:cNvSpPr>
          <p:nvPr/>
        </p:nvSpPr>
        <p:spPr bwMode="auto">
          <a:xfrm>
            <a:off x="248817" y="181615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487485" y="1852551"/>
            <a:ext cx="15939" cy="5041392"/>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631956" y="183895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48817" y="2331540"/>
            <a:ext cx="2254607" cy="3631763"/>
          </a:xfrm>
          <a:prstGeom prst="rect">
            <a:avLst/>
          </a:prstGeom>
        </p:spPr>
        <p:txBody>
          <a:bodyPr wrap="square">
            <a:spAutoFit/>
          </a:bodyPr>
          <a:lstStyle/>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sz="2000" b="1" baseline="-25000" dirty="0" smtClean="0">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đm</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U =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220V</a:t>
            </a:r>
          </a:p>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t=15phút=900s</a:t>
            </a:r>
          </a:p>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720kJ</a:t>
            </a:r>
          </a:p>
          <a:p>
            <a:pPr marL="30480" marR="30480" algn="just">
              <a:lnSpc>
                <a:spcPct val="1500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dirty="0">
                <a:solidFill>
                  <a:srgbClr val="FF0000"/>
                </a:solidFill>
                <a:latin typeface="VNI-Script" pitchFamily="2" charset="0"/>
              </a:rPr>
              <a:t>P</a:t>
            </a: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b) I = ? </a:t>
            </a:r>
            <a:endPar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R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rot="10800000" flipV="1">
            <a:off x="5689390" y="4740091"/>
            <a:ext cx="1955946" cy="323165"/>
          </a:xfrm>
          <a:prstGeom prst="rect">
            <a:avLst/>
          </a:prstGeom>
        </p:spPr>
        <p:txBody>
          <a:bodyPr wrap="square">
            <a:spAutoFit/>
          </a:bodyPr>
          <a:lstStyle/>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60,5(Ω)</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2715172" y="2356465"/>
            <a:ext cx="3170099"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Công suất của bàn là là:</a:t>
            </a:r>
            <a:endParaRPr lang="en-US"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6" name="Rectangle 5"/>
              <p:cNvSpPr/>
              <p:nvPr/>
            </p:nvSpPr>
            <p:spPr>
              <a:xfrm>
                <a:off x="3127395" y="2626282"/>
                <a:ext cx="845103" cy="536109"/>
              </a:xfrm>
              <a:prstGeom prst="rect">
                <a:avLst/>
              </a:prstGeom>
            </p:spPr>
            <p:txBody>
              <a:bodyPr wrap="none">
                <a:spAutoFit/>
              </a:bodyPr>
              <a:lstStyle/>
              <a:p>
                <a:r>
                  <a:rPr lang="en-US" altLang="vi-VN" sz="2000" b="1" dirty="0" smtClean="0">
                    <a:solidFill>
                      <a:srgbClr val="7030A0"/>
                    </a:solidFill>
                    <a:latin typeface="VNI-Script" pitchFamily="2" charset="0"/>
                  </a:rPr>
                  <a:t>P  </a:t>
                </a:r>
                <a:r>
                  <a:rPr lang="en-US" altLang="vi-VN" sz="2000" b="1" dirty="0" smtClean="0">
                    <a:solidFill>
                      <a:srgbClr val="7030A0"/>
                    </a:solidFill>
                    <a:latin typeface=".VnTime" panose="020B7200000000000000" pitchFamily="34" charset="0"/>
                  </a:rPr>
                  <a:t>= </a:t>
                </a:r>
                <a14:m>
                  <m:oMath xmlns:m="http://schemas.openxmlformats.org/officeDocument/2006/math">
                    <m:f>
                      <m:fPr>
                        <m:ctrlPr>
                          <a:rPr lang="en-US" altLang="vi-VN" sz="2000" b="1" i="1">
                            <a:solidFill>
                              <a:srgbClr val="7030A0"/>
                            </a:solidFill>
                            <a:latin typeface="Cambria Math" panose="02040503050406030204" pitchFamily="18" charset="0"/>
                          </a:rPr>
                        </m:ctrlPr>
                      </m:fPr>
                      <m:num>
                        <m:r>
                          <a:rPr lang="en-US" altLang="vi-VN" sz="2000" b="1" i="1" smtClean="0">
                            <a:solidFill>
                              <a:srgbClr val="7030A0"/>
                            </a:solidFill>
                            <a:latin typeface="Cambria Math" panose="02040503050406030204" pitchFamily="18" charset="0"/>
                          </a:rPr>
                          <m:t>𝑨</m:t>
                        </m:r>
                      </m:num>
                      <m:den>
                        <m:r>
                          <a:rPr lang="en-US" altLang="vi-VN" sz="2000" b="1" i="1" smtClean="0">
                            <a:solidFill>
                              <a:srgbClr val="7030A0"/>
                            </a:solidFill>
                            <a:latin typeface="Cambria Math" panose="02040503050406030204" pitchFamily="18" charset="0"/>
                          </a:rPr>
                          <m:t>𝒕</m:t>
                        </m:r>
                      </m:den>
                    </m:f>
                  </m:oMath>
                </a14:m>
                <a:endParaRPr lang="vi-VN" sz="2000" dirty="0">
                  <a:solidFill>
                    <a:srgbClr val="7030A0"/>
                  </a:solidFill>
                </a:endParaRPr>
              </a:p>
            </p:txBody>
          </p:sp>
        </mc:Choice>
        <mc:Fallback>
          <p:sp>
            <p:nvSpPr>
              <p:cNvPr id="6" name="Rectangle 5"/>
              <p:cNvSpPr>
                <a:spLocks noRot="1" noChangeAspect="1" noMove="1" noResize="1" noEditPoints="1" noAdjustHandles="1" noChangeArrowheads="1" noChangeShapeType="1" noTextEdit="1"/>
              </p:cNvSpPr>
              <p:nvPr/>
            </p:nvSpPr>
            <p:spPr>
              <a:xfrm>
                <a:off x="3127395" y="2626282"/>
                <a:ext cx="845103" cy="536109"/>
              </a:xfrm>
              <a:prstGeom prst="rect">
                <a:avLst/>
              </a:prstGeom>
              <a:blipFill>
                <a:blip r:embed="rId2"/>
                <a:stretch>
                  <a:fillRect l="-7194" b="-909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3878819" y="2669645"/>
                <a:ext cx="1056700" cy="536942"/>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7030A0"/>
                            </a:solidFill>
                            <a:latin typeface="Cambria Math" panose="02040503050406030204" pitchFamily="18" charset="0"/>
                            <a:cs typeface="Times New Roman" panose="02020603050405020304" pitchFamily="18" charset="0"/>
                          </a:rPr>
                        </m:ctrlPr>
                      </m:fPr>
                      <m:num>
                        <m:r>
                          <a:rPr lang="en-US" sz="2000" b="1" i="1" smtClean="0">
                            <a:solidFill>
                              <a:srgbClr val="7030A0"/>
                            </a:solidFill>
                            <a:latin typeface="Cambria Math" panose="02040503050406030204" pitchFamily="18" charset="0"/>
                            <a:cs typeface="Times New Roman" panose="02020603050405020304" pitchFamily="18" charset="0"/>
                          </a:rPr>
                          <m:t>𝟕𝟐𝟎𝟎𝟎𝟎</m:t>
                        </m:r>
                      </m:num>
                      <m:den>
                        <m:r>
                          <a:rPr lang="en-US" sz="2000" b="1" i="1" smtClean="0">
                            <a:solidFill>
                              <a:srgbClr val="7030A0"/>
                            </a:solidFill>
                            <a:latin typeface="Cambria Math" panose="02040503050406030204" pitchFamily="18" charset="0"/>
                            <a:cs typeface="Times New Roman" panose="02020603050405020304" pitchFamily="18" charset="0"/>
                          </a:rPr>
                          <m:t>𝟗𝟎𝟎</m:t>
                        </m:r>
                      </m:den>
                    </m:f>
                  </m:oMath>
                </a14:m>
                <a:endParaRPr lang="vi-VN" sz="2000" dirty="0"/>
              </a:p>
            </p:txBody>
          </p:sp>
        </mc:Choice>
        <mc:Fallback>
          <p:sp>
            <p:nvSpPr>
              <p:cNvPr id="7" name="Rectangle 6"/>
              <p:cNvSpPr>
                <a:spLocks noRot="1" noChangeAspect="1" noMove="1" noResize="1" noEditPoints="1" noAdjustHandles="1" noChangeArrowheads="1" noChangeShapeType="1" noTextEdit="1"/>
              </p:cNvSpPr>
              <p:nvPr/>
            </p:nvSpPr>
            <p:spPr>
              <a:xfrm>
                <a:off x="3878819" y="2669645"/>
                <a:ext cx="1056700" cy="536942"/>
              </a:xfrm>
              <a:prstGeom prst="rect">
                <a:avLst/>
              </a:prstGeom>
              <a:blipFill>
                <a:blip r:embed="rId3"/>
                <a:stretch>
                  <a:fillRect l="-4598" b="-3409"/>
                </a:stretch>
              </a:blipFill>
            </p:spPr>
            <p:txBody>
              <a:bodyPr/>
              <a:lstStyle/>
              <a:p>
                <a:r>
                  <a:rPr lang="vi-VN">
                    <a:noFill/>
                  </a:rPr>
                  <a:t> </a:t>
                </a:r>
              </a:p>
            </p:txBody>
          </p:sp>
        </mc:Fallback>
      </mc:AlternateContent>
      <p:sp>
        <p:nvSpPr>
          <p:cNvPr id="8" name="Rectangle 7"/>
          <p:cNvSpPr/>
          <p:nvPr/>
        </p:nvSpPr>
        <p:spPr>
          <a:xfrm>
            <a:off x="4935519" y="2753450"/>
            <a:ext cx="1204176"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800(W) </a:t>
            </a:r>
            <a:endParaRPr lang="vi-VN" dirty="0"/>
          </a:p>
        </p:txBody>
      </p:sp>
      <p:sp>
        <p:nvSpPr>
          <p:cNvPr id="11" name="Rectangle 10"/>
          <p:cNvSpPr/>
          <p:nvPr/>
        </p:nvSpPr>
        <p:spPr>
          <a:xfrm>
            <a:off x="2695905" y="3324146"/>
            <a:ext cx="4949432"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Cường độ dòng điện chạy qua bàn là là:</a:t>
            </a:r>
          </a:p>
        </p:txBody>
      </p:sp>
      <mc:AlternateContent xmlns:mc="http://schemas.openxmlformats.org/markup-compatibility/2006">
        <mc:Choice xmlns:a14="http://schemas.microsoft.com/office/drawing/2010/main" Requires="a14">
          <p:sp>
            <p:nvSpPr>
              <p:cNvPr id="12" name="Rectangle 11"/>
              <p:cNvSpPr/>
              <p:nvPr/>
            </p:nvSpPr>
            <p:spPr>
              <a:xfrm>
                <a:off x="3108128" y="3593731"/>
                <a:ext cx="679994" cy="530851"/>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I =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m:rPr>
                            <m:nor/>
                          </m:rPr>
                          <a:rPr lang="en-US" altLang="vi-VN" b="1" dirty="0">
                            <a:solidFill>
                              <a:srgbClr val="7030A0"/>
                            </a:solidFill>
                            <a:latin typeface="VNI-Script" pitchFamily="2" charset="0"/>
                          </a:rPr>
                          <m:t>P</m:t>
                        </m:r>
                      </m:num>
                      <m:den>
                        <m:r>
                          <a:rPr lang="en-US" b="1" i="1" smtClean="0">
                            <a:solidFill>
                              <a:srgbClr val="7030A0"/>
                            </a:solidFill>
                            <a:latin typeface="Cambria Math" panose="02040503050406030204" pitchFamily="18" charset="0"/>
                            <a:cs typeface="Times New Roman" panose="02020603050405020304" pitchFamily="18" charset="0"/>
                          </a:rPr>
                          <m:t>𝑼</m:t>
                        </m:r>
                      </m:den>
                    </m:f>
                  </m:oMath>
                </a14:m>
                <a:endParaRPr lang="vi-VN" dirty="0"/>
              </a:p>
            </p:txBody>
          </p:sp>
        </mc:Choice>
        <mc:Fallback>
          <p:sp>
            <p:nvSpPr>
              <p:cNvPr id="12" name="Rectangle 11"/>
              <p:cNvSpPr>
                <a:spLocks noRot="1" noChangeAspect="1" noMove="1" noResize="1" noEditPoints="1" noAdjustHandles="1" noChangeArrowheads="1" noChangeShapeType="1" noTextEdit="1"/>
              </p:cNvSpPr>
              <p:nvPr/>
            </p:nvSpPr>
            <p:spPr>
              <a:xfrm>
                <a:off x="3108128" y="3593731"/>
                <a:ext cx="679994" cy="530851"/>
              </a:xfrm>
              <a:prstGeom prst="rect">
                <a:avLst/>
              </a:prstGeom>
              <a:blipFill>
                <a:blip r:embed="rId4"/>
                <a:stretch>
                  <a:fillRect l="-8108" b="-5747"/>
                </a:stretch>
              </a:blipFill>
            </p:spPr>
            <p:txBody>
              <a:bodyPr/>
              <a:lstStyle/>
              <a:p>
                <a:r>
                  <a:rPr lang="vi-VN">
                    <a:noFill/>
                  </a:rPr>
                  <a:t> </a:t>
                </a:r>
              </a:p>
            </p:txBody>
          </p:sp>
        </mc:Fallback>
      </mc:AlternateContent>
      <p:sp>
        <p:nvSpPr>
          <p:cNvPr id="14" name="Rectangle 13"/>
          <p:cNvSpPr/>
          <p:nvPr/>
        </p:nvSpPr>
        <p:spPr>
          <a:xfrm>
            <a:off x="4562121" y="3746244"/>
            <a:ext cx="121700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3,64 (A)</a:t>
            </a:r>
            <a:endParaRPr lang="vi-VN" dirty="0"/>
          </a:p>
        </p:txBody>
      </p:sp>
      <p:sp>
        <p:nvSpPr>
          <p:cNvPr id="15" name="Rectangle 14"/>
          <p:cNvSpPr/>
          <p:nvPr/>
        </p:nvSpPr>
        <p:spPr>
          <a:xfrm>
            <a:off x="3022464" y="4284063"/>
            <a:ext cx="273087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Điện trở của bàn là là: </a:t>
            </a:r>
          </a:p>
        </p:txBody>
      </p:sp>
      <p:sp>
        <p:nvSpPr>
          <p:cNvPr id="16" name="Rectangle 15"/>
          <p:cNvSpPr/>
          <p:nvPr/>
        </p:nvSpPr>
        <p:spPr>
          <a:xfrm>
            <a:off x="3112465" y="4663559"/>
            <a:ext cx="129073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R = U</a:t>
            </a:r>
            <a:r>
              <a:rPr lang="en-US" b="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b="1" dirty="0">
                <a:solidFill>
                  <a:srgbClr val="7030A0"/>
                </a:solidFill>
                <a:latin typeface="VNI-Script" pitchFamily="2" charset="0"/>
              </a:rPr>
              <a:t>P </a:t>
            </a:r>
            <a:endParaRPr lang="vi-VN" dirty="0"/>
          </a:p>
        </p:txBody>
      </p:sp>
      <p:sp>
        <p:nvSpPr>
          <p:cNvPr id="17" name="Rectangle 16"/>
          <p:cNvSpPr/>
          <p:nvPr/>
        </p:nvSpPr>
        <p:spPr>
          <a:xfrm>
            <a:off x="4195071" y="4675260"/>
            <a:ext cx="149432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220</a:t>
            </a:r>
            <a:r>
              <a:rPr lang="en-US" b="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800</a:t>
            </a:r>
            <a:endParaRPr lang="vi-VN" dirty="0"/>
          </a:p>
        </p:txBody>
      </p:sp>
      <mc:AlternateContent xmlns:mc="http://schemas.openxmlformats.org/markup-compatibility/2006">
        <mc:Choice xmlns:a14="http://schemas.microsoft.com/office/drawing/2010/main" Requires="a14">
          <p:sp>
            <p:nvSpPr>
              <p:cNvPr id="22" name="Rectangle 21"/>
              <p:cNvSpPr/>
              <p:nvPr/>
            </p:nvSpPr>
            <p:spPr>
              <a:xfrm>
                <a:off x="3802069" y="3647311"/>
                <a:ext cx="720069" cy="536942"/>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7030A0"/>
                            </a:solidFill>
                            <a:latin typeface="Cambria Math" panose="02040503050406030204" pitchFamily="18" charset="0"/>
                            <a:cs typeface="Times New Roman" panose="02020603050405020304" pitchFamily="18" charset="0"/>
                          </a:rPr>
                        </m:ctrlPr>
                      </m:fPr>
                      <m:num>
                        <m:r>
                          <a:rPr lang="en-US" sz="2000" b="1" i="1" smtClean="0">
                            <a:solidFill>
                              <a:srgbClr val="7030A0"/>
                            </a:solidFill>
                            <a:latin typeface="Cambria Math" panose="02040503050406030204" pitchFamily="18" charset="0"/>
                            <a:cs typeface="Times New Roman" panose="02020603050405020304" pitchFamily="18" charset="0"/>
                          </a:rPr>
                          <m:t>𝟖𝟎𝟎</m:t>
                        </m:r>
                      </m:num>
                      <m:den>
                        <m:r>
                          <a:rPr lang="en-US" sz="2000" b="1" i="1" smtClean="0">
                            <a:solidFill>
                              <a:srgbClr val="7030A0"/>
                            </a:solidFill>
                            <a:latin typeface="Cambria Math" panose="02040503050406030204" pitchFamily="18" charset="0"/>
                            <a:cs typeface="Times New Roman" panose="02020603050405020304" pitchFamily="18" charset="0"/>
                          </a:rPr>
                          <m:t>𝟐𝟐𝟎</m:t>
                        </m:r>
                      </m:den>
                    </m:f>
                  </m:oMath>
                </a14:m>
                <a:endParaRPr lang="vi-VN" sz="2000" dirty="0"/>
              </a:p>
            </p:txBody>
          </p:sp>
        </mc:Choice>
        <mc:Fallback>
          <p:sp>
            <p:nvSpPr>
              <p:cNvPr id="22" name="Rectangle 21"/>
              <p:cNvSpPr>
                <a:spLocks noRot="1" noChangeAspect="1" noMove="1" noResize="1" noEditPoints="1" noAdjustHandles="1" noChangeArrowheads="1" noChangeShapeType="1" noTextEdit="1"/>
              </p:cNvSpPr>
              <p:nvPr/>
            </p:nvSpPr>
            <p:spPr>
              <a:xfrm>
                <a:off x="3802069" y="3647311"/>
                <a:ext cx="720069" cy="536942"/>
              </a:xfrm>
              <a:prstGeom prst="rect">
                <a:avLst/>
              </a:prstGeom>
              <a:blipFill>
                <a:blip r:embed="rId5"/>
                <a:stretch>
                  <a:fillRect l="-7627" b="-3409"/>
                </a:stretch>
              </a:blipFill>
            </p:spPr>
            <p:txBody>
              <a:bodyPr/>
              <a:lstStyle/>
              <a:p>
                <a:r>
                  <a:rPr lang="vi-VN">
                    <a:noFill/>
                  </a:rPr>
                  <a:t> </a:t>
                </a:r>
              </a:p>
            </p:txBody>
          </p:sp>
        </mc:Fallback>
      </mc:AlternateContent>
      <p:sp>
        <p:nvSpPr>
          <p:cNvPr id="23"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7679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arn(inVertic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arn(inVertic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barn(inVertical)">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arn(inVertic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barn(inVertical)">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barn(inVertical)">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arn(inVertical)">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arn(inVertical)">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barn(inVertical)">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5"/>
                                        </p:tgtEl>
                                        <p:attrNameLst>
                                          <p:attrName>style.visibility</p:attrName>
                                        </p:attrNameLst>
                                      </p:cBhvr>
                                      <p:to>
                                        <p:strVal val="visible"/>
                                      </p:to>
                                    </p:set>
                                    <p:animEffect transition="in" filter="barn(inVertical)">
                                      <p:cBhvr>
                                        <p:cTn id="9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P spid="7" grpId="0"/>
      <p:bldP spid="8" grpId="0"/>
      <p:bldP spid="11" grpId="0"/>
      <p:bldP spid="12" grpId="0"/>
      <p:bldP spid="14" grpId="0"/>
      <p:bldP spid="15" grpId="0"/>
      <p:bldP spid="16" grpId="0"/>
      <p:bldP spid="17"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85008" y="546290"/>
            <a:ext cx="1153094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8000"/>
                </a:solidFill>
                <a:ea typeface="Times New Roman" panose="02020603050405020304" pitchFamily="18" charset="0"/>
                <a:cs typeface="Arial" panose="020B0604020202020204" pitchFamily="34" charset="0"/>
              </a:rPr>
              <a:t>Bài</a:t>
            </a:r>
            <a:r>
              <a:rPr lang="en-US" sz="2000" b="1" dirty="0">
                <a:solidFill>
                  <a:srgbClr val="008000"/>
                </a:solidFill>
                <a:ea typeface="Times New Roman" panose="02020603050405020304" pitchFamily="18" charset="0"/>
                <a:cs typeface="Arial" panose="020B0604020202020204" pitchFamily="34" charset="0"/>
              </a:rPr>
              <a:t> 5:</a:t>
            </a:r>
            <a:r>
              <a:rPr lang="en-US" sz="2000" b="1" dirty="0"/>
              <a:t> </a:t>
            </a:r>
            <a:r>
              <a:rPr lang="en-US" sz="2000" b="1" dirty="0" err="1"/>
              <a:t>Trong</a:t>
            </a:r>
            <a:r>
              <a:rPr lang="en-US" sz="2000" b="1" dirty="0"/>
              <a:t> </a:t>
            </a:r>
            <a:r>
              <a:rPr lang="en-US" sz="2000" b="1" dirty="0">
                <a:solidFill>
                  <a:srgbClr val="FF0000"/>
                </a:solidFill>
              </a:rPr>
              <a:t>30 </a:t>
            </a:r>
            <a:r>
              <a:rPr lang="en-US" sz="2000" b="1" dirty="0" err="1">
                <a:solidFill>
                  <a:srgbClr val="FF0000"/>
                </a:solidFill>
              </a:rPr>
              <a:t>ngày</a:t>
            </a:r>
            <a:r>
              <a:rPr lang="en-US" sz="2000" b="1" dirty="0"/>
              <a:t>, </a:t>
            </a:r>
            <a:r>
              <a:rPr lang="en-US" sz="2000" b="1" dirty="0" err="1"/>
              <a:t>số</a:t>
            </a:r>
            <a:r>
              <a:rPr lang="en-US" sz="2000" b="1" dirty="0"/>
              <a:t> </a:t>
            </a:r>
            <a:r>
              <a:rPr lang="en-US" sz="2000" b="1" dirty="0" err="1"/>
              <a:t>chỉ</a:t>
            </a:r>
            <a:r>
              <a:rPr lang="en-US" sz="2000" b="1" dirty="0"/>
              <a:t> </a:t>
            </a:r>
            <a:r>
              <a:rPr lang="en-US" sz="2000" b="1" dirty="0" err="1"/>
              <a:t>công</a:t>
            </a:r>
            <a:r>
              <a:rPr lang="en-US" sz="2000" b="1" dirty="0"/>
              <a:t> </a:t>
            </a:r>
            <a:r>
              <a:rPr lang="en-US" sz="2000" b="1" dirty="0" err="1"/>
              <a:t>tơ</a:t>
            </a:r>
            <a:r>
              <a:rPr lang="en-US" sz="2000" b="1" dirty="0"/>
              <a:t> </a:t>
            </a:r>
            <a:r>
              <a:rPr lang="en-US" sz="2000" b="1" dirty="0" err="1"/>
              <a:t>điện</a:t>
            </a:r>
            <a:r>
              <a:rPr lang="en-US" sz="2000" b="1" dirty="0"/>
              <a:t> </a:t>
            </a:r>
            <a:r>
              <a:rPr lang="en-US" sz="2000" b="1" dirty="0" err="1"/>
              <a:t>của</a:t>
            </a:r>
            <a:r>
              <a:rPr lang="en-US" sz="2000" b="1" dirty="0"/>
              <a:t> </a:t>
            </a:r>
            <a:r>
              <a:rPr lang="en-US" sz="2000" b="1" dirty="0" err="1"/>
              <a:t>một</a:t>
            </a:r>
            <a:r>
              <a:rPr lang="en-US" sz="2000" b="1" dirty="0"/>
              <a:t> </a:t>
            </a:r>
            <a:r>
              <a:rPr lang="en-US" sz="2000" b="1" dirty="0" err="1"/>
              <a:t>gia</a:t>
            </a:r>
            <a:r>
              <a:rPr lang="en-US" sz="2000" b="1" dirty="0"/>
              <a:t> </a:t>
            </a:r>
            <a:r>
              <a:rPr lang="en-US" sz="2000" b="1" dirty="0" err="1"/>
              <a:t>đình</a:t>
            </a:r>
            <a:r>
              <a:rPr lang="en-US" sz="2000" b="1" dirty="0"/>
              <a:t> </a:t>
            </a:r>
            <a:r>
              <a:rPr lang="en-US" sz="2000" b="1" dirty="0" err="1"/>
              <a:t>tăng</a:t>
            </a:r>
            <a:r>
              <a:rPr lang="en-US" sz="2000" b="1" dirty="0"/>
              <a:t> </a:t>
            </a:r>
            <a:r>
              <a:rPr lang="en-US" sz="2000" b="1" dirty="0" err="1"/>
              <a:t>thêm</a:t>
            </a:r>
            <a:r>
              <a:rPr lang="en-US" sz="2000" b="1" dirty="0"/>
              <a:t> </a:t>
            </a:r>
            <a:r>
              <a:rPr lang="en-US" sz="2000" b="1" dirty="0">
                <a:solidFill>
                  <a:srgbClr val="FF0000"/>
                </a:solidFill>
              </a:rPr>
              <a:t>90 </a:t>
            </a:r>
            <a:r>
              <a:rPr lang="en-US" sz="2000" b="1" dirty="0" err="1">
                <a:solidFill>
                  <a:srgbClr val="FF0000"/>
                </a:solidFill>
              </a:rPr>
              <a:t>số</a:t>
            </a:r>
            <a:r>
              <a:rPr lang="en-US" sz="2000" b="1" dirty="0"/>
              <a:t>. </a:t>
            </a:r>
            <a:r>
              <a:rPr lang="en-US" sz="2000" b="1" dirty="0" err="1"/>
              <a:t>Biết</a:t>
            </a:r>
            <a:r>
              <a:rPr lang="en-US" sz="2000" b="1" dirty="0"/>
              <a:t> </a:t>
            </a:r>
            <a:r>
              <a:rPr lang="en-US" sz="2000" b="1" dirty="0" err="1"/>
              <a:t>rằng</a:t>
            </a:r>
            <a:r>
              <a:rPr lang="en-US" sz="2000" b="1" dirty="0"/>
              <a:t> </a:t>
            </a:r>
            <a:r>
              <a:rPr lang="en-US" sz="2000" b="1" dirty="0" err="1"/>
              <a:t>thời</a:t>
            </a:r>
            <a:r>
              <a:rPr lang="en-US" sz="2000" b="1" dirty="0"/>
              <a:t> </a:t>
            </a:r>
            <a:r>
              <a:rPr lang="en-US" sz="2000" b="1" dirty="0" err="1"/>
              <a:t>gian</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điện</a:t>
            </a:r>
            <a:r>
              <a:rPr lang="en-US" sz="2000" b="1" dirty="0"/>
              <a:t> </a:t>
            </a:r>
            <a:r>
              <a:rPr lang="en-US" sz="2000" b="1" dirty="0" err="1"/>
              <a:t>trung</a:t>
            </a:r>
            <a:r>
              <a:rPr lang="en-US" sz="2000" b="1" dirty="0"/>
              <a:t> </a:t>
            </a:r>
            <a:r>
              <a:rPr lang="en-US" sz="2000" b="1" dirty="0" err="1"/>
              <a:t>bình</a:t>
            </a:r>
            <a:r>
              <a:rPr lang="en-US" sz="2000" b="1" dirty="0"/>
              <a:t> </a:t>
            </a:r>
            <a:r>
              <a:rPr lang="en-US" sz="2000" b="1" dirty="0" err="1"/>
              <a:t>mỗi</a:t>
            </a:r>
            <a:r>
              <a:rPr lang="en-US" sz="2000" b="1" dirty="0"/>
              <a:t> </a:t>
            </a:r>
            <a:r>
              <a:rPr lang="en-US" sz="2000" b="1" dirty="0" err="1"/>
              <a:t>ngày</a:t>
            </a:r>
            <a:r>
              <a:rPr lang="en-US" sz="2000" b="1" dirty="0"/>
              <a:t> </a:t>
            </a:r>
            <a:r>
              <a:rPr lang="en-US" sz="2000" b="1" dirty="0" err="1"/>
              <a:t>là</a:t>
            </a:r>
            <a:r>
              <a:rPr lang="en-US" sz="2000" b="1" dirty="0"/>
              <a:t> </a:t>
            </a:r>
            <a:r>
              <a:rPr lang="en-US" sz="2000" b="1" dirty="0">
                <a:solidFill>
                  <a:srgbClr val="FF0000"/>
                </a:solidFill>
              </a:rPr>
              <a:t>4 </a:t>
            </a:r>
            <a:r>
              <a:rPr lang="en-US" sz="2000" b="1" dirty="0" err="1">
                <a:solidFill>
                  <a:srgbClr val="FF0000"/>
                </a:solidFill>
              </a:rPr>
              <a:t>giờ</a:t>
            </a:r>
            <a:r>
              <a:rPr lang="en-US" sz="2000" b="1" dirty="0"/>
              <a:t>, </a:t>
            </a:r>
            <a:r>
              <a:rPr lang="en-US" sz="2000" b="1" dirty="0" err="1"/>
              <a:t>tính</a:t>
            </a:r>
            <a:r>
              <a:rPr lang="en-US" sz="2000" b="1" dirty="0"/>
              <a:t> </a:t>
            </a:r>
            <a:r>
              <a:rPr lang="en-US" sz="2000" b="1" dirty="0" err="1"/>
              <a:t>công</a:t>
            </a:r>
            <a:r>
              <a:rPr lang="en-US" sz="2000" b="1" dirty="0"/>
              <a:t> </a:t>
            </a:r>
            <a:r>
              <a:rPr lang="en-US" sz="2000" b="1" dirty="0" err="1"/>
              <a:t>suất</a:t>
            </a:r>
            <a:r>
              <a:rPr lang="en-US" sz="2000" b="1" dirty="0"/>
              <a:t> </a:t>
            </a:r>
            <a:r>
              <a:rPr lang="en-US" sz="2000" b="1" dirty="0" err="1"/>
              <a:t>tiêu</a:t>
            </a:r>
            <a:r>
              <a:rPr lang="en-US" sz="2000" b="1" dirty="0"/>
              <a:t> </a:t>
            </a:r>
            <a:r>
              <a:rPr lang="en-US" sz="2000" b="1" dirty="0" err="1"/>
              <a:t>thụ</a:t>
            </a:r>
            <a:r>
              <a:rPr lang="en-US" sz="2000" b="1" dirty="0"/>
              <a:t> </a:t>
            </a:r>
            <a:r>
              <a:rPr lang="en-US" sz="2000" b="1" dirty="0" err="1"/>
              <a:t>điện</a:t>
            </a:r>
            <a:r>
              <a:rPr lang="en-US" sz="2000" b="1" dirty="0"/>
              <a:t> </a:t>
            </a:r>
            <a:r>
              <a:rPr lang="en-US" sz="2000" b="1" dirty="0" err="1"/>
              <a:t>năng</a:t>
            </a:r>
            <a:r>
              <a:rPr lang="en-US" sz="2000" b="1" dirty="0"/>
              <a:t> </a:t>
            </a:r>
            <a:r>
              <a:rPr lang="en-US" sz="2000" b="1" dirty="0" err="1"/>
              <a:t>trung</a:t>
            </a:r>
            <a:r>
              <a:rPr lang="en-US" sz="2000" b="1" dirty="0"/>
              <a:t> </a:t>
            </a:r>
            <a:r>
              <a:rPr lang="en-US" sz="2000" b="1" dirty="0" err="1"/>
              <a:t>bình</a:t>
            </a:r>
            <a:r>
              <a:rPr lang="en-US" sz="2000" b="1" dirty="0"/>
              <a:t> </a:t>
            </a:r>
            <a:r>
              <a:rPr lang="en-US" sz="2000" b="1" dirty="0" err="1"/>
              <a:t>của</a:t>
            </a:r>
            <a:r>
              <a:rPr lang="en-US" sz="2000" b="1" dirty="0"/>
              <a:t> </a:t>
            </a:r>
            <a:r>
              <a:rPr lang="en-US" sz="2000" b="1" dirty="0" err="1"/>
              <a:t>gia</a:t>
            </a:r>
            <a:r>
              <a:rPr lang="en-US" sz="2000" b="1" dirty="0"/>
              <a:t> </a:t>
            </a:r>
            <a:r>
              <a:rPr lang="en-US" sz="2000" b="1" dirty="0" err="1"/>
              <a:t>đình</a:t>
            </a:r>
            <a:r>
              <a:rPr lang="en-US" sz="2000" b="1" dirty="0"/>
              <a:t> </a:t>
            </a:r>
            <a:r>
              <a:rPr lang="en-US" sz="2000" b="1" dirty="0" err="1"/>
              <a:t>này</a:t>
            </a:r>
            <a:endParaRPr lang="en-US" sz="2000" b="1" dirty="0"/>
          </a:p>
        </p:txBody>
      </p:sp>
      <p:sp>
        <p:nvSpPr>
          <p:cNvPr id="113717" name="Text Box 53"/>
          <p:cNvSpPr txBox="1">
            <a:spLocks noChangeArrowheads="1"/>
          </p:cNvSpPr>
          <p:nvPr/>
        </p:nvSpPr>
        <p:spPr bwMode="auto">
          <a:xfrm>
            <a:off x="312111" y="162350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228109" y="1561953"/>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19874" y="154772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2"/>
          <p:cNvSpPr>
            <a:spLocks noChangeArrowheads="1"/>
          </p:cNvSpPr>
          <p:nvPr/>
        </p:nvSpPr>
        <p:spPr bwMode="auto">
          <a:xfrm>
            <a:off x="2887381" y="2375241"/>
            <a:ext cx="632619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0"/>
          <p:cNvSpPr/>
          <p:nvPr/>
        </p:nvSpPr>
        <p:spPr>
          <a:xfrm>
            <a:off x="261394" y="2190575"/>
            <a:ext cx="1779014" cy="2400657"/>
          </a:xfrm>
          <a:prstGeom prst="rect">
            <a:avLst/>
          </a:prstGeom>
        </p:spPr>
        <p:txBody>
          <a:bodyPr wrap="square">
            <a:spAutoFit/>
          </a:bodyPr>
          <a:lstStyle/>
          <a:p>
            <a:pPr marL="30480" marR="30480">
              <a:lnSpc>
                <a:spcPct val="150000"/>
              </a:lnSpc>
              <a:spcAft>
                <a:spcPts val="1200"/>
              </a:spcAft>
            </a:pPr>
            <a:r>
              <a:rPr lang="nl-NL" sz="2000" b="1" dirty="0" smtClean="0">
                <a:solidFill>
                  <a:srgbClr val="00B050"/>
                </a:solidFill>
                <a:latin typeface="Arial" panose="020B0604020202020204" pitchFamily="34" charset="0"/>
                <a:ea typeface="Times New Roman" panose="02020603050405020304" pitchFamily="18" charset="0"/>
              </a:rPr>
              <a:t>t = 3 0 </a:t>
            </a:r>
            <a:r>
              <a:rPr lang="nl-NL" sz="2000" b="1" dirty="0" smtClean="0">
                <a:solidFill>
                  <a:srgbClr val="00B050"/>
                </a:solidFill>
                <a:latin typeface="Arial" panose="020B0604020202020204" pitchFamily="34" charset="0"/>
                <a:ea typeface="Times New Roman" panose="02020603050405020304" pitchFamily="18" charset="0"/>
              </a:rPr>
              <a:t>ngày</a:t>
            </a:r>
          </a:p>
          <a:p>
            <a:pPr marL="30480" marR="30480">
              <a:lnSpc>
                <a:spcPct val="150000"/>
              </a:lnSpc>
              <a:spcAft>
                <a:spcPts val="1200"/>
              </a:spcAft>
            </a:pPr>
            <a:r>
              <a:rPr lang="nl-NL" sz="2000" b="1" dirty="0" smtClean="0">
                <a:solidFill>
                  <a:srgbClr val="00B050"/>
                </a:solidFill>
                <a:latin typeface="Arial" panose="020B0604020202020204" pitchFamily="34" charset="0"/>
                <a:ea typeface="Times New Roman" panose="02020603050405020304" pitchFamily="18" charset="0"/>
              </a:rPr>
              <a:t> N=90 số</a:t>
            </a:r>
          </a:p>
          <a:p>
            <a:pPr marL="30480" marR="30480">
              <a:lnSpc>
                <a:spcPct val="150000"/>
              </a:lnSpc>
              <a:spcAft>
                <a:spcPts val="1200"/>
              </a:spcAft>
            </a:pPr>
            <a:r>
              <a:rPr lang="nl-NL" sz="2000" b="1" dirty="0" smtClean="0">
                <a:solidFill>
                  <a:srgbClr val="00B050"/>
                </a:solidFill>
                <a:latin typeface="Arial" panose="020B0604020202020204" pitchFamily="34" charset="0"/>
                <a:ea typeface="Times New Roman" panose="02020603050405020304" pitchFamily="18" charset="0"/>
              </a:rPr>
              <a:t>t</a:t>
            </a:r>
            <a:r>
              <a:rPr lang="nl-NL" sz="2000" b="1" baseline="-25000" dirty="0" smtClean="0">
                <a:solidFill>
                  <a:srgbClr val="00B050"/>
                </a:solidFill>
                <a:latin typeface="Arial" panose="020B0604020202020204" pitchFamily="34" charset="0"/>
                <a:ea typeface="Times New Roman" panose="02020603050405020304" pitchFamily="18" charset="0"/>
              </a:rPr>
              <a:t>1ngày</a:t>
            </a:r>
            <a:r>
              <a:rPr lang="nl-NL" sz="2000" b="1" dirty="0" smtClean="0">
                <a:solidFill>
                  <a:srgbClr val="00B050"/>
                </a:solidFill>
                <a:latin typeface="Arial" panose="020B0604020202020204" pitchFamily="34" charset="0"/>
                <a:ea typeface="Times New Roman" panose="02020603050405020304" pitchFamily="18" charset="0"/>
              </a:rPr>
              <a:t> =4h</a:t>
            </a:r>
            <a:endParaRPr lang="nl-NL" sz="2000" b="1" dirty="0">
              <a:solidFill>
                <a:srgbClr val="00B050"/>
              </a:solidFill>
              <a:latin typeface="Arial" panose="020B0604020202020204" pitchFamily="34" charset="0"/>
              <a:ea typeface="Times New Roman" panose="02020603050405020304" pitchFamily="18" charset="0"/>
            </a:endParaRPr>
          </a:p>
          <a:p>
            <a:pPr marL="30480" marR="30480">
              <a:lnSpc>
                <a:spcPct val="150000"/>
              </a:lnSpc>
              <a:spcAft>
                <a:spcPts val="1200"/>
              </a:spcAft>
            </a:pPr>
            <a:r>
              <a:rPr lang="en-US" altLang="vi-VN" sz="2000" b="1" dirty="0">
                <a:solidFill>
                  <a:srgbClr val="FF0000"/>
                </a:solidFill>
                <a:latin typeface="VNI-Script" pitchFamily="2" charset="0"/>
              </a:rPr>
              <a:t>P</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FF0000"/>
                </a:solidFill>
                <a:latin typeface="Arial" panose="020B0604020202020204" pitchFamily="34" charset="0"/>
                <a:ea typeface="Times New Roman" panose="02020603050405020304" pitchFamily="18" charset="0"/>
              </a:rPr>
              <a:t>?</a:t>
            </a:r>
            <a:r>
              <a:rPr lang="en-US" sz="2000" b="1" dirty="0" smtClean="0">
                <a:solidFill>
                  <a:srgbClr val="00B050"/>
                </a:solidFill>
                <a:latin typeface="Arial" panose="020B0604020202020204" pitchFamily="34" charset="0"/>
                <a:ea typeface="Times New Roman" panose="02020603050405020304" pitchFamily="18" charset="0"/>
              </a:rPr>
              <a:t> </a:t>
            </a:r>
            <a:endParaRPr lang="en-US" sz="2000" b="1" dirty="0">
              <a:solidFill>
                <a:srgbClr val="00B050"/>
              </a:solidFill>
              <a:latin typeface="Times New Roman" panose="02020603050405020304" pitchFamily="18" charset="0"/>
              <a:ea typeface="Times New Roman" panose="02020603050405020304" pitchFamily="18" charset="0"/>
            </a:endParaRPr>
          </a:p>
        </p:txBody>
      </p:sp>
      <p:sp>
        <p:nvSpPr>
          <p:cNvPr id="3" name="Rectangle 2"/>
          <p:cNvSpPr/>
          <p:nvPr/>
        </p:nvSpPr>
        <p:spPr>
          <a:xfrm>
            <a:off x="2498127" y="2636851"/>
            <a:ext cx="5424883"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Công suất tiêu thụ điện năng trung bình là:</a:t>
            </a:r>
          </a:p>
        </p:txBody>
      </p:sp>
      <p:sp>
        <p:nvSpPr>
          <p:cNvPr id="5" name="Rectangle 4"/>
          <p:cNvSpPr/>
          <p:nvPr/>
        </p:nvSpPr>
        <p:spPr>
          <a:xfrm>
            <a:off x="2498127" y="2085173"/>
            <a:ext cx="4478470"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Ta có: A = </a:t>
            </a:r>
            <a:r>
              <a:rPr lang="en-US" altLang="en-US" sz="2000" b="1"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t>N =  </a:t>
            </a: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90 kW.h = 90.000W.h</a:t>
            </a:r>
            <a:endParaRPr lang="en-US" altLang="en-US" sz="2000" b="1" dirty="0">
              <a:solidFill>
                <a:srgbClr val="00B050"/>
              </a:solidFill>
              <a:ea typeface="Times New Roman" panose="02020603050405020304" pitchFamily="18" charset="0"/>
            </a:endParaRPr>
          </a:p>
        </p:txBody>
      </p:sp>
      <mc:AlternateContent xmlns:mc="http://schemas.openxmlformats.org/markup-compatibility/2006">
        <mc:Choice xmlns:a14="http://schemas.microsoft.com/office/drawing/2010/main" Requires="a14">
          <p:sp>
            <p:nvSpPr>
              <p:cNvPr id="14" name="Rectangle 13"/>
              <p:cNvSpPr/>
              <p:nvPr/>
            </p:nvSpPr>
            <p:spPr>
              <a:xfrm>
                <a:off x="2887381" y="3205336"/>
                <a:ext cx="845103" cy="536109"/>
              </a:xfrm>
              <a:prstGeom prst="rect">
                <a:avLst/>
              </a:prstGeom>
            </p:spPr>
            <p:txBody>
              <a:bodyPr wrap="none">
                <a:spAutoFit/>
              </a:bodyPr>
              <a:lstStyle/>
              <a:p>
                <a:r>
                  <a:rPr lang="en-US" altLang="vi-VN" sz="2000" b="1" dirty="0" smtClean="0">
                    <a:solidFill>
                      <a:srgbClr val="00B050"/>
                    </a:solidFill>
                    <a:latin typeface="VNI-Script" pitchFamily="2" charset="0"/>
                  </a:rPr>
                  <a:t>P  </a:t>
                </a:r>
                <a:r>
                  <a:rPr lang="en-US" altLang="vi-VN" sz="2000" b="1" dirty="0" smtClean="0">
                    <a:solidFill>
                      <a:srgbClr val="00B050"/>
                    </a:solidFill>
                    <a:latin typeface=".VnTime" panose="020B7200000000000000" pitchFamily="34" charset="0"/>
                  </a:rPr>
                  <a:t>= </a:t>
                </a:r>
                <a14:m>
                  <m:oMath xmlns:m="http://schemas.openxmlformats.org/officeDocument/2006/math">
                    <m:f>
                      <m:fPr>
                        <m:ctrlPr>
                          <a:rPr lang="en-US" altLang="vi-VN" sz="2000" b="1" i="1">
                            <a:solidFill>
                              <a:srgbClr val="00B050"/>
                            </a:solidFill>
                            <a:latin typeface="Cambria Math" panose="02040503050406030204" pitchFamily="18" charset="0"/>
                          </a:rPr>
                        </m:ctrlPr>
                      </m:fPr>
                      <m:num>
                        <m:r>
                          <a:rPr lang="en-US" altLang="vi-VN" sz="2000" b="1" i="1" smtClean="0">
                            <a:solidFill>
                              <a:srgbClr val="00B050"/>
                            </a:solidFill>
                            <a:latin typeface="Cambria Math" panose="02040503050406030204" pitchFamily="18" charset="0"/>
                          </a:rPr>
                          <m:t>𝑨</m:t>
                        </m:r>
                      </m:num>
                      <m:den>
                        <m:r>
                          <a:rPr lang="en-US" altLang="vi-VN" sz="2000" b="1" i="1" smtClean="0">
                            <a:solidFill>
                              <a:srgbClr val="00B050"/>
                            </a:solidFill>
                            <a:latin typeface="Cambria Math" panose="02040503050406030204" pitchFamily="18" charset="0"/>
                          </a:rPr>
                          <m:t>𝒕</m:t>
                        </m:r>
                      </m:den>
                    </m:f>
                  </m:oMath>
                </a14:m>
                <a:endParaRPr lang="vi-VN" sz="2000" b="1" dirty="0">
                  <a:solidFill>
                    <a:srgbClr val="00B050"/>
                  </a:solidFill>
                </a:endParaRPr>
              </a:p>
            </p:txBody>
          </p:sp>
        </mc:Choice>
        <mc:Fallback>
          <p:sp>
            <p:nvSpPr>
              <p:cNvPr id="14" name="Rectangle 13"/>
              <p:cNvSpPr>
                <a:spLocks noRot="1" noChangeAspect="1" noMove="1" noResize="1" noEditPoints="1" noAdjustHandles="1" noChangeArrowheads="1" noChangeShapeType="1" noTextEdit="1"/>
              </p:cNvSpPr>
              <p:nvPr/>
            </p:nvSpPr>
            <p:spPr>
              <a:xfrm>
                <a:off x="2887381" y="3205336"/>
                <a:ext cx="845103" cy="536109"/>
              </a:xfrm>
              <a:prstGeom prst="rect">
                <a:avLst/>
              </a:prstGeom>
              <a:blipFill>
                <a:blip r:embed="rId2"/>
                <a:stretch>
                  <a:fillRect l="-7971" b="-909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3638805" y="3248699"/>
                <a:ext cx="965329" cy="536942"/>
              </a:xfrm>
              <a:prstGeom prst="rect">
                <a:avLst/>
              </a:prstGeom>
            </p:spPr>
            <p:txBody>
              <a:bodyPr wrap="none">
                <a:spAutoFit/>
              </a:bodyPr>
              <a:lstStyle/>
              <a:p>
                <a:r>
                  <a:rPr lang="en-US" sz="20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00B050"/>
                            </a:solidFill>
                            <a:latin typeface="Cambria Math" panose="02040503050406030204" pitchFamily="18" charset="0"/>
                            <a:cs typeface="Times New Roman" panose="02020603050405020304" pitchFamily="18" charset="0"/>
                          </a:rPr>
                        </m:ctrlPr>
                      </m:fPr>
                      <m:num>
                        <m:r>
                          <a:rPr lang="en-US" sz="2000" b="1" i="1" smtClean="0">
                            <a:solidFill>
                              <a:srgbClr val="00B050"/>
                            </a:solidFill>
                            <a:latin typeface="Cambria Math" panose="02040503050406030204" pitchFamily="18" charset="0"/>
                            <a:cs typeface="Times New Roman" panose="02020603050405020304" pitchFamily="18" charset="0"/>
                          </a:rPr>
                          <m:t>𝟗𝟎𝟎𝟎𝟎</m:t>
                        </m:r>
                      </m:num>
                      <m:den>
                        <m:r>
                          <a:rPr lang="en-US" sz="2000" b="1" i="1" smtClean="0">
                            <a:solidFill>
                              <a:srgbClr val="00B050"/>
                            </a:solidFill>
                            <a:latin typeface="Cambria Math" panose="02040503050406030204" pitchFamily="18" charset="0"/>
                            <a:cs typeface="Times New Roman" panose="02020603050405020304" pitchFamily="18" charset="0"/>
                          </a:rPr>
                          <m:t>𝟑𝟎</m:t>
                        </m:r>
                        <m:r>
                          <a:rPr lang="en-US" sz="2000" b="1" i="1" smtClean="0">
                            <a:solidFill>
                              <a:srgbClr val="00B050"/>
                            </a:solidFill>
                            <a:latin typeface="Cambria Math" panose="02040503050406030204" pitchFamily="18" charset="0"/>
                            <a:cs typeface="Times New Roman" panose="02020603050405020304" pitchFamily="18" charset="0"/>
                          </a:rPr>
                          <m:t> . </m:t>
                        </m:r>
                        <m:r>
                          <a:rPr lang="en-US" sz="2000" b="1" i="1" smtClean="0">
                            <a:solidFill>
                              <a:srgbClr val="00B050"/>
                            </a:solidFill>
                            <a:latin typeface="Cambria Math" panose="02040503050406030204" pitchFamily="18" charset="0"/>
                            <a:cs typeface="Times New Roman" panose="02020603050405020304" pitchFamily="18" charset="0"/>
                          </a:rPr>
                          <m:t>𝟒</m:t>
                        </m:r>
                      </m:den>
                    </m:f>
                  </m:oMath>
                </a14:m>
                <a:endParaRPr lang="vi-VN" sz="2000" b="1" dirty="0">
                  <a:solidFill>
                    <a:srgbClr val="00B050"/>
                  </a:solidFill>
                </a:endParaRPr>
              </a:p>
            </p:txBody>
          </p:sp>
        </mc:Choice>
        <mc:Fallback>
          <p:sp>
            <p:nvSpPr>
              <p:cNvPr id="15" name="Rectangle 14"/>
              <p:cNvSpPr>
                <a:spLocks noRot="1" noChangeAspect="1" noMove="1" noResize="1" noEditPoints="1" noAdjustHandles="1" noChangeArrowheads="1" noChangeShapeType="1" noTextEdit="1"/>
              </p:cNvSpPr>
              <p:nvPr/>
            </p:nvSpPr>
            <p:spPr>
              <a:xfrm>
                <a:off x="3638805" y="3248699"/>
                <a:ext cx="965329" cy="536942"/>
              </a:xfrm>
              <a:prstGeom prst="rect">
                <a:avLst/>
              </a:prstGeom>
              <a:blipFill>
                <a:blip r:embed="rId3"/>
                <a:stretch>
                  <a:fillRect l="-6962" b="-6818"/>
                </a:stretch>
              </a:blipFill>
            </p:spPr>
            <p:txBody>
              <a:bodyPr/>
              <a:lstStyle/>
              <a:p>
                <a:r>
                  <a:rPr lang="vi-VN">
                    <a:noFill/>
                  </a:rPr>
                  <a:t> </a:t>
                </a:r>
              </a:p>
            </p:txBody>
          </p:sp>
        </mc:Fallback>
      </mc:AlternateContent>
      <p:sp>
        <p:nvSpPr>
          <p:cNvPr id="16" name="Rectangle 15"/>
          <p:cNvSpPr/>
          <p:nvPr/>
        </p:nvSpPr>
        <p:spPr>
          <a:xfrm>
            <a:off x="4695505" y="3332504"/>
            <a:ext cx="1314784" cy="400110"/>
          </a:xfrm>
          <a:prstGeom prst="rect">
            <a:avLst/>
          </a:prstGeom>
        </p:spPr>
        <p:txBody>
          <a:bodyPr wrap="none">
            <a:spAutoFit/>
          </a:bodyPr>
          <a:lstStyle/>
          <a:p>
            <a:r>
              <a:rPr lang="en-US" sz="20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750(W) </a:t>
            </a:r>
            <a:endParaRPr lang="vi-VN" sz="2000" b="1" dirty="0">
              <a:solidFill>
                <a:srgbClr val="00B050"/>
              </a:solidFill>
            </a:endParaRPr>
          </a:p>
        </p:txBody>
      </p:sp>
      <p:sp>
        <p:nvSpPr>
          <p:cNvPr id="17"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4476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arn(inVertic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arn(inVertic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arn(inVertic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arn(inVertic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0" y="546290"/>
            <a:ext cx="12192000"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dirty="0">
                <a:solidFill>
                  <a:srgbClr val="00B050"/>
                </a:solidFill>
              </a:rPr>
              <a:t>Bài 6:</a:t>
            </a:r>
            <a:r>
              <a:rPr lang="en-US" b="1" dirty="0"/>
              <a:t> Một khu dân cư có 500 hộ gia đình, trung bình mỗi hộ sử dụng 4 giờ một ngày với công suất điện 120W.</a:t>
            </a:r>
          </a:p>
          <a:p>
            <a:r>
              <a:rPr lang="en-US" b="1" dirty="0"/>
              <a:t>a) Tính công suất điện trung bình của cả khu dân cư</a:t>
            </a:r>
          </a:p>
          <a:p>
            <a:r>
              <a:rPr lang="en-US" b="1" dirty="0"/>
              <a:t>b) Tính điện năng mà khu dân cư này sử dụng trong 30 ngày</a:t>
            </a:r>
          </a:p>
          <a:p>
            <a:r>
              <a:rPr lang="en-US" b="1" dirty="0"/>
              <a:t>c) Tính tiền điện mà mỗi hộ và cả khu dân cư phải trả trong 30 ngày với giá 700đ/kW.h</a:t>
            </a:r>
          </a:p>
        </p:txBody>
      </p:sp>
      <p:sp>
        <p:nvSpPr>
          <p:cNvPr id="113717" name="Text Box 53"/>
          <p:cNvSpPr txBox="1">
            <a:spLocks noChangeArrowheads="1"/>
          </p:cNvSpPr>
          <p:nvPr/>
        </p:nvSpPr>
        <p:spPr bwMode="auto">
          <a:xfrm>
            <a:off x="198638" y="169834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499360" y="1742161"/>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82877" y="1646811"/>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2859680" y="6218637"/>
            <a:ext cx="5175955" cy="323165"/>
          </a:xfrm>
          <a:prstGeom prst="rect">
            <a:avLst/>
          </a:prstGeom>
        </p:spPr>
        <p:txBody>
          <a:bodyPr wrap="square">
            <a:spAutoFit/>
          </a:bodyPr>
          <a:lstStyle/>
          <a:p>
            <a:pPr marL="30480" marR="30480" algn="just">
              <a:lnSpc>
                <a:spcPts val="1800"/>
              </a:lnSpc>
              <a:spcAft>
                <a:spcPts val="1200"/>
              </a:spcAft>
            </a:pPr>
            <a:r>
              <a:rPr lang="en-US" sz="2000" b="1" dirty="0" smtClean="0">
                <a:solidFill>
                  <a:srgbClr val="0070C0"/>
                </a:solidFill>
                <a:latin typeface="Arial" panose="020B0604020202020204" pitchFamily="34" charset="0"/>
                <a:ea typeface="Times New Roman" panose="02020603050405020304" pitchFamily="18" charset="0"/>
              </a:rPr>
              <a:t>T </a:t>
            </a:r>
            <a:r>
              <a:rPr lang="en-US" sz="2000" b="1" dirty="0">
                <a:solidFill>
                  <a:srgbClr val="0070C0"/>
                </a:solidFill>
                <a:latin typeface="Arial" panose="020B0604020202020204" pitchFamily="34" charset="0"/>
                <a:ea typeface="Times New Roman" panose="02020603050405020304" pitchFamily="18" charset="0"/>
              </a:rPr>
              <a:t>= 500.10080 = 5040000 </a:t>
            </a:r>
            <a:r>
              <a:rPr lang="en-US" sz="2000" b="1" dirty="0" smtClean="0">
                <a:solidFill>
                  <a:srgbClr val="0070C0"/>
                </a:solidFill>
                <a:latin typeface="Arial" panose="020B0604020202020204" pitchFamily="34" charset="0"/>
                <a:ea typeface="Times New Roman" panose="02020603050405020304" pitchFamily="18" charset="0"/>
              </a:rPr>
              <a:t>(đồng</a:t>
            </a:r>
            <a:r>
              <a:rPr lang="en-US" sz="2000" b="1" dirty="0">
                <a:solidFill>
                  <a:srgbClr val="0070C0"/>
                </a:solidFill>
                <a:latin typeface="Arial" panose="020B0604020202020204" pitchFamily="34" charset="0"/>
                <a:ea typeface="Times New Roman" panose="02020603050405020304" pitchFamily="18" charset="0"/>
              </a:rPr>
              <a:t>)</a:t>
            </a:r>
            <a:endParaRPr lang="en-US" sz="2000" b="1" dirty="0">
              <a:solidFill>
                <a:srgbClr val="0070C0"/>
              </a:solidFill>
              <a:latin typeface="Times New Roman" panose="02020603050405020304" pitchFamily="18" charset="0"/>
              <a:ea typeface="Times New Roman" panose="02020603050405020304" pitchFamily="18" charset="0"/>
            </a:endParaRPr>
          </a:p>
        </p:txBody>
      </p:sp>
      <p:sp>
        <p:nvSpPr>
          <p:cNvPr id="11" name="Rectangle 10"/>
          <p:cNvSpPr/>
          <p:nvPr/>
        </p:nvSpPr>
        <p:spPr>
          <a:xfrm>
            <a:off x="287145" y="2269839"/>
            <a:ext cx="1779014" cy="4170372"/>
          </a:xfrm>
          <a:prstGeom prst="rect">
            <a:avLst/>
          </a:prstGeom>
        </p:spPr>
        <p:txBody>
          <a:bodyPr wrap="square">
            <a:spAutoFit/>
          </a:bodyPr>
          <a:lstStyle/>
          <a:p>
            <a:pPr marL="30480" marR="30480">
              <a:lnSpc>
                <a:spcPts val="1800"/>
              </a:lnSpc>
              <a:spcAft>
                <a:spcPts val="1200"/>
              </a:spcAft>
            </a:pPr>
            <a:r>
              <a:rPr lang="nl-NL" b="1" dirty="0" smtClean="0">
                <a:solidFill>
                  <a:srgbClr val="0070C0"/>
                </a:solidFill>
                <a:latin typeface="Arial" panose="020B0604020202020204" pitchFamily="34" charset="0"/>
                <a:ea typeface="Times New Roman" panose="02020603050405020304" pitchFamily="18" charset="0"/>
              </a:rPr>
              <a:t>Số </a:t>
            </a:r>
            <a:r>
              <a:rPr lang="nl-NL" b="1" dirty="0" smtClean="0">
                <a:solidFill>
                  <a:srgbClr val="0070C0"/>
                </a:solidFill>
                <a:latin typeface="Arial" panose="020B0604020202020204" pitchFamily="34" charset="0"/>
                <a:ea typeface="Times New Roman" panose="02020603050405020304" pitchFamily="18" charset="0"/>
              </a:rPr>
              <a:t>hộ: 500</a:t>
            </a:r>
          </a:p>
          <a:p>
            <a:pPr marL="30480" marR="30480">
              <a:lnSpc>
                <a:spcPts val="1800"/>
              </a:lnSpc>
              <a:spcAft>
                <a:spcPts val="1200"/>
              </a:spcAft>
            </a:pPr>
            <a:r>
              <a:rPr lang="nl-NL" b="1" dirty="0" smtClean="0">
                <a:solidFill>
                  <a:srgbClr val="0070C0"/>
                </a:solidFill>
                <a:latin typeface="Arial" panose="020B0604020202020204" pitchFamily="34" charset="0"/>
                <a:ea typeface="Times New Roman" panose="02020603050405020304" pitchFamily="18" charset="0"/>
              </a:rPr>
              <a:t>t</a:t>
            </a:r>
            <a:r>
              <a:rPr lang="nl-NL" b="1" baseline="-25000" dirty="0" smtClean="0">
                <a:solidFill>
                  <a:srgbClr val="0070C0"/>
                </a:solidFill>
                <a:latin typeface="Arial" panose="020B0604020202020204" pitchFamily="34" charset="0"/>
                <a:ea typeface="Times New Roman" panose="02020603050405020304" pitchFamily="18" charset="0"/>
              </a:rPr>
              <a:t>1ngày/</a:t>
            </a:r>
            <a:r>
              <a:rPr lang="vi-VN" b="1" baseline="-25000" dirty="0" smtClean="0">
                <a:solidFill>
                  <a:srgbClr val="0070C0"/>
                </a:solidFill>
                <a:latin typeface="Arial" panose="020B0604020202020204" pitchFamily="34" charset="0"/>
                <a:ea typeface="Times New Roman" panose="02020603050405020304" pitchFamily="18" charset="0"/>
              </a:rPr>
              <a:t>h</a:t>
            </a:r>
            <a:r>
              <a:rPr lang="en-US" b="1" baseline="-25000" dirty="0" smtClean="0">
                <a:solidFill>
                  <a:srgbClr val="0070C0"/>
                </a:solidFill>
                <a:latin typeface="Arial" panose="020B0604020202020204" pitchFamily="34" charset="0"/>
                <a:ea typeface="Times New Roman" panose="02020603050405020304" pitchFamily="18" charset="0"/>
              </a:rPr>
              <a:t>ộ</a:t>
            </a:r>
            <a:r>
              <a:rPr lang="nl-NL" b="1" dirty="0" smtClean="0">
                <a:solidFill>
                  <a:srgbClr val="0070C0"/>
                </a:solidFill>
                <a:latin typeface="Arial" panose="020B0604020202020204" pitchFamily="34" charset="0"/>
                <a:ea typeface="Times New Roman" panose="02020603050405020304" pitchFamily="18" charset="0"/>
              </a:rPr>
              <a:t> </a:t>
            </a:r>
            <a:r>
              <a:rPr lang="nl-NL" b="1" dirty="0" smtClean="0">
                <a:solidFill>
                  <a:srgbClr val="0070C0"/>
                </a:solidFill>
                <a:latin typeface="Arial" panose="020B0604020202020204" pitchFamily="34" charset="0"/>
                <a:ea typeface="Times New Roman" panose="02020603050405020304" pitchFamily="18" charset="0"/>
              </a:rPr>
              <a:t>= 4h</a:t>
            </a:r>
            <a:endParaRPr lang="nl-NL" b="1" dirty="0">
              <a:solidFill>
                <a:srgbClr val="0070C0"/>
              </a:solidFill>
              <a:latin typeface="Arial" panose="020B0604020202020204" pitchFamily="34" charset="0"/>
              <a:ea typeface="Times New Roman" panose="02020603050405020304" pitchFamily="18" charset="0"/>
            </a:endParaRPr>
          </a:p>
          <a:p>
            <a:pPr marL="30480" marR="30480">
              <a:lnSpc>
                <a:spcPts val="1800"/>
              </a:lnSpc>
              <a:spcAft>
                <a:spcPts val="1200"/>
              </a:spcAft>
            </a:pPr>
            <a:r>
              <a:rPr lang="en-US" altLang="vi-VN" b="1" dirty="0">
                <a:solidFill>
                  <a:srgbClr val="0070C0"/>
                </a:solidFill>
                <a:latin typeface="VNI-Script" pitchFamily="2" charset="0"/>
              </a:rPr>
              <a:t>P </a:t>
            </a:r>
            <a:r>
              <a:rPr lang="en-US" sz="1200" b="1" dirty="0" smtClean="0">
                <a:solidFill>
                  <a:srgbClr val="0070C0"/>
                </a:solidFill>
                <a:latin typeface="Arial" panose="020B0604020202020204" pitchFamily="34" charset="0"/>
                <a:ea typeface="Times New Roman" panose="02020603050405020304" pitchFamily="18" charset="0"/>
              </a:rPr>
              <a:t>1</a:t>
            </a:r>
            <a:r>
              <a:rPr lang="en-US" b="1" dirty="0" smtClean="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=120W</a:t>
            </a:r>
          </a:p>
          <a:p>
            <a:pPr marL="373380" marR="30480" indent="-342900">
              <a:lnSpc>
                <a:spcPts val="1800"/>
              </a:lnSpc>
              <a:spcAft>
                <a:spcPts val="1200"/>
              </a:spcAft>
              <a:buAutoNum type="alphaLcPeriod"/>
            </a:pPr>
            <a:r>
              <a:rPr lang="en-US" altLang="vi-VN" b="1" dirty="0">
                <a:solidFill>
                  <a:srgbClr val="0070C0"/>
                </a:solidFill>
                <a:latin typeface="VNI-Script" pitchFamily="2" charset="0"/>
              </a:rPr>
              <a:t>P </a:t>
            </a:r>
            <a:r>
              <a:rPr lang="en-US" altLang="vi-VN" b="1" dirty="0" smtClean="0">
                <a:solidFill>
                  <a:srgbClr val="0070C0"/>
                </a:solidFill>
                <a:latin typeface="VNI-Script" pitchFamily="2" charset="0"/>
              </a:rPr>
              <a:t> </a:t>
            </a:r>
            <a:r>
              <a:rPr lang="en-US" b="1" dirty="0" smtClean="0">
                <a:solidFill>
                  <a:srgbClr val="0070C0"/>
                </a:solidFill>
                <a:latin typeface="Arial" panose="020B0604020202020204" pitchFamily="34" charset="0"/>
                <a:ea typeface="Times New Roman" panose="02020603050405020304" pitchFamily="18" charset="0"/>
              </a:rPr>
              <a:t>=?</a:t>
            </a:r>
            <a:endParaRPr lang="en-US" b="1" dirty="0" smtClean="0">
              <a:solidFill>
                <a:srgbClr val="0070C0"/>
              </a:solidFill>
              <a:latin typeface="Arial" panose="020B0604020202020204" pitchFamily="34" charset="0"/>
              <a:ea typeface="Times New Roman" panose="02020603050405020304" pitchFamily="18" charset="0"/>
            </a:endParaRPr>
          </a:p>
          <a:p>
            <a:pPr marL="373380" marR="30480" indent="-342900">
              <a:lnSpc>
                <a:spcPts val="1800"/>
              </a:lnSpc>
              <a:spcAft>
                <a:spcPts val="1200"/>
              </a:spcAft>
              <a:buAutoNum type="alphaLcPeriod"/>
            </a:pPr>
            <a:r>
              <a:rPr lang="en-US" b="1" dirty="0" smtClean="0">
                <a:solidFill>
                  <a:srgbClr val="0070C0"/>
                </a:solidFill>
                <a:latin typeface="Arial" panose="020B0604020202020204" pitchFamily="34" charset="0"/>
                <a:ea typeface="Times New Roman" panose="02020603050405020304" pitchFamily="18" charset="0"/>
              </a:rPr>
              <a:t>T =</a:t>
            </a:r>
            <a:r>
              <a:rPr lang="en-US" b="1" dirty="0" smtClean="0">
                <a:solidFill>
                  <a:srgbClr val="0070C0"/>
                </a:solidFill>
                <a:latin typeface="Arial" panose="020B0604020202020204" pitchFamily="34" charset="0"/>
                <a:ea typeface="Times New Roman" panose="02020603050405020304" pitchFamily="18" charset="0"/>
              </a:rPr>
              <a:t>30 ngày</a:t>
            </a:r>
          </a:p>
          <a:p>
            <a:pPr marL="30480" marR="30480">
              <a:lnSpc>
                <a:spcPts val="1800"/>
              </a:lnSpc>
              <a:spcAft>
                <a:spcPts val="1200"/>
              </a:spcAft>
            </a:pPr>
            <a:r>
              <a:rPr lang="en-US" b="1" dirty="0" smtClean="0">
                <a:solidFill>
                  <a:srgbClr val="0070C0"/>
                </a:solidFill>
                <a:latin typeface="Arial" panose="020B0604020202020204" pitchFamily="34" charset="0"/>
                <a:ea typeface="Times New Roman" panose="02020603050405020304" pitchFamily="18" charset="0"/>
              </a:rPr>
              <a:t>     A</a:t>
            </a:r>
            <a:r>
              <a:rPr lang="en-US" b="1" dirty="0">
                <a:solidFill>
                  <a:srgbClr val="0070C0"/>
                </a:solidFill>
                <a:latin typeface="Arial" panose="020B0604020202020204" pitchFamily="34" charset="0"/>
                <a:ea typeface="Times New Roman" panose="02020603050405020304" pitchFamily="18" charset="0"/>
              </a:rPr>
              <a:t>=? </a:t>
            </a:r>
            <a:endParaRPr lang="en-US" b="1" dirty="0" smtClean="0">
              <a:solidFill>
                <a:srgbClr val="0070C0"/>
              </a:solidFill>
              <a:latin typeface="Arial" panose="020B0604020202020204" pitchFamily="34" charset="0"/>
              <a:ea typeface="Times New Roman" panose="02020603050405020304" pitchFamily="18" charset="0"/>
            </a:endParaRPr>
          </a:p>
          <a:p>
            <a:pPr marL="373380" marR="30480" indent="-342900">
              <a:lnSpc>
                <a:spcPts val="1800"/>
              </a:lnSpc>
              <a:spcAft>
                <a:spcPts val="1200"/>
              </a:spcAft>
              <a:buAutoNum type="alphaLcPeriod" startAt="3"/>
            </a:pPr>
            <a:r>
              <a:rPr lang="en-US" b="1" dirty="0" smtClean="0">
                <a:solidFill>
                  <a:srgbClr val="0070C0"/>
                </a:solidFill>
                <a:latin typeface="Arial" panose="020B0604020202020204" pitchFamily="34" charset="0"/>
                <a:ea typeface="Times New Roman" panose="02020603050405020304" pitchFamily="18" charset="0"/>
              </a:rPr>
              <a:t>T =</a:t>
            </a:r>
            <a:r>
              <a:rPr lang="en-US" b="1" dirty="0" smtClean="0">
                <a:solidFill>
                  <a:srgbClr val="0070C0"/>
                </a:solidFill>
                <a:latin typeface="Arial" panose="020B0604020202020204" pitchFamily="34" charset="0"/>
                <a:ea typeface="Times New Roman" panose="02020603050405020304" pitchFamily="18" charset="0"/>
              </a:rPr>
              <a:t>30 ngày</a:t>
            </a:r>
          </a:p>
          <a:p>
            <a:pPr marL="30480" marR="30480">
              <a:lnSpc>
                <a:spcPts val="1800"/>
              </a:lnSpc>
              <a:spcAft>
                <a:spcPts val="1200"/>
              </a:spcAft>
            </a:pPr>
            <a:r>
              <a:rPr lang="nl-NL" b="1" dirty="0" smtClean="0">
                <a:solidFill>
                  <a:srgbClr val="0070C0"/>
                </a:solidFill>
                <a:latin typeface="Arial" panose="020B0604020202020204" pitchFamily="34" charset="0"/>
                <a:ea typeface="Times New Roman" panose="02020603050405020304" pitchFamily="18" charset="0"/>
              </a:rPr>
              <a:t>T</a:t>
            </a:r>
            <a:r>
              <a:rPr lang="nl-NL" b="1" baseline="-25000" dirty="0" smtClean="0">
                <a:solidFill>
                  <a:srgbClr val="0070C0"/>
                </a:solidFill>
                <a:latin typeface="Arial" panose="020B0604020202020204" pitchFamily="34" charset="0"/>
                <a:ea typeface="Times New Roman" panose="02020603050405020304" pitchFamily="18" charset="0"/>
              </a:rPr>
              <a:t>1</a:t>
            </a:r>
            <a:r>
              <a:rPr lang="vi-VN" b="1" baseline="-25000" dirty="0" smtClean="0">
                <a:solidFill>
                  <a:srgbClr val="0070C0"/>
                </a:solidFill>
                <a:ea typeface="Times New Roman" panose="02020603050405020304" pitchFamily="18" charset="0"/>
              </a:rPr>
              <a:t>h</a:t>
            </a:r>
            <a:r>
              <a:rPr lang="en-US" b="1" baseline="-25000" dirty="0" smtClean="0">
                <a:solidFill>
                  <a:srgbClr val="0070C0"/>
                </a:solidFill>
                <a:latin typeface="Arial" panose="020B0604020202020204" pitchFamily="34" charset="0"/>
                <a:ea typeface="Times New Roman" panose="02020603050405020304" pitchFamily="18" charset="0"/>
              </a:rPr>
              <a:t>ộ </a:t>
            </a:r>
            <a:r>
              <a:rPr lang="en-US" b="1" dirty="0" smtClean="0">
                <a:solidFill>
                  <a:srgbClr val="0070C0"/>
                </a:solidFill>
                <a:latin typeface="Arial" panose="020B0604020202020204" pitchFamily="34" charset="0"/>
                <a:ea typeface="Times New Roman" panose="02020603050405020304" pitchFamily="18" charset="0"/>
              </a:rPr>
              <a:t>=?</a:t>
            </a:r>
          </a:p>
          <a:p>
            <a:pPr marL="30480" marR="30480">
              <a:lnSpc>
                <a:spcPts val="1800"/>
              </a:lnSpc>
              <a:spcAft>
                <a:spcPts val="1200"/>
              </a:spcAft>
            </a:pPr>
            <a:r>
              <a:rPr lang="en-US" b="1" dirty="0">
                <a:solidFill>
                  <a:srgbClr val="0070C0"/>
                </a:solidFill>
              </a:rPr>
              <a:t>700đ/kW.h</a:t>
            </a:r>
          </a:p>
          <a:p>
            <a:pPr marL="30480" marR="30480">
              <a:lnSpc>
                <a:spcPts val="1800"/>
              </a:lnSpc>
              <a:spcAft>
                <a:spcPts val="1200"/>
              </a:spcAft>
            </a:pPr>
            <a:endParaRPr lang="en-US" b="1" dirty="0">
              <a:solidFill>
                <a:srgbClr val="0070C0"/>
              </a:solidFill>
              <a:latin typeface="Arial" panose="020B0604020202020204" pitchFamily="34" charset="0"/>
              <a:ea typeface="Times New Roman" panose="02020603050405020304" pitchFamily="18" charset="0"/>
            </a:endParaRPr>
          </a:p>
          <a:p>
            <a:pPr marL="30480" marR="30480">
              <a:lnSpc>
                <a:spcPts val="1800"/>
              </a:lnSpc>
              <a:spcAft>
                <a:spcPts val="1200"/>
              </a:spcAft>
            </a:pPr>
            <a:endParaRPr lang="en-US" dirty="0">
              <a:solidFill>
                <a:srgbClr val="000000"/>
              </a:solidFill>
              <a:latin typeface="Arial" panose="020B0604020202020204" pitchFamily="34" charset="0"/>
              <a:ea typeface="Times New Roman" panose="02020603050405020304" pitchFamily="18" charset="0"/>
            </a:endParaRPr>
          </a:p>
        </p:txBody>
      </p:sp>
      <p:sp>
        <p:nvSpPr>
          <p:cNvPr id="3" name="Rectangle 2"/>
          <p:cNvSpPr/>
          <p:nvPr/>
        </p:nvSpPr>
        <p:spPr>
          <a:xfrm>
            <a:off x="2548982" y="2206359"/>
            <a:ext cx="7974676" cy="323165"/>
          </a:xfrm>
          <a:prstGeom prst="rect">
            <a:avLst/>
          </a:prstGeom>
        </p:spPr>
        <p:txBody>
          <a:bodyPr wrap="squar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a. Công suất điện trung bình của cả khu dân cư trong một ngày </a:t>
            </a:r>
            <a:r>
              <a:rPr lang="en-US" b="1" dirty="0" smtClean="0">
                <a:solidFill>
                  <a:srgbClr val="0070C0"/>
                </a:solidFill>
                <a:latin typeface="Arial" panose="020B0604020202020204" pitchFamily="34" charset="0"/>
                <a:ea typeface="Times New Roman" panose="02020603050405020304" pitchFamily="18" charset="0"/>
              </a:rPr>
              <a:t>là:</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5" name="Rectangle 4"/>
          <p:cNvSpPr/>
          <p:nvPr/>
        </p:nvSpPr>
        <p:spPr>
          <a:xfrm>
            <a:off x="2938262" y="2601531"/>
            <a:ext cx="1577676" cy="369332"/>
          </a:xfrm>
          <a:prstGeom prst="rect">
            <a:avLst/>
          </a:prstGeom>
        </p:spPr>
        <p:txBody>
          <a:bodyPr wrap="none">
            <a:spAutoFit/>
          </a:bodyPr>
          <a:lstStyle/>
          <a:p>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  = 120.500 </a:t>
            </a:r>
            <a:endParaRPr lang="vi-VN" dirty="0"/>
          </a:p>
        </p:txBody>
      </p:sp>
      <p:sp>
        <p:nvSpPr>
          <p:cNvPr id="6" name="Rectangle 5"/>
          <p:cNvSpPr/>
          <p:nvPr/>
        </p:nvSpPr>
        <p:spPr>
          <a:xfrm>
            <a:off x="4431149" y="2601531"/>
            <a:ext cx="1460656"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60000(W) </a:t>
            </a:r>
            <a:endParaRPr lang="vi-VN" dirty="0"/>
          </a:p>
        </p:txBody>
      </p:sp>
      <p:sp>
        <p:nvSpPr>
          <p:cNvPr id="7" name="Rectangle 6"/>
          <p:cNvSpPr/>
          <p:nvPr/>
        </p:nvSpPr>
        <p:spPr>
          <a:xfrm>
            <a:off x="5608299" y="2647698"/>
            <a:ext cx="1099083"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60kW.</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8" name="Rectangle 7"/>
          <p:cNvSpPr/>
          <p:nvPr/>
        </p:nvSpPr>
        <p:spPr>
          <a:xfrm>
            <a:off x="2499360" y="3142898"/>
            <a:ext cx="5837495"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b. Điện năng khu dân cư sử dụng trong 30 ngày là:</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2" name="Rectangle 11"/>
          <p:cNvSpPr/>
          <p:nvPr/>
        </p:nvSpPr>
        <p:spPr>
          <a:xfrm>
            <a:off x="2905496" y="3498504"/>
            <a:ext cx="979179"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A = </a:t>
            </a:r>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.t </a:t>
            </a:r>
            <a:endParaRPr lang="vi-VN" dirty="0"/>
          </a:p>
        </p:txBody>
      </p:sp>
      <p:sp>
        <p:nvSpPr>
          <p:cNvPr id="13" name="Rectangle 12"/>
          <p:cNvSpPr/>
          <p:nvPr/>
        </p:nvSpPr>
        <p:spPr>
          <a:xfrm>
            <a:off x="3894855" y="3520464"/>
            <a:ext cx="1370888"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60</a:t>
            </a:r>
            <a:r>
              <a:rPr lang="en-US" b="1" dirty="0" smtClean="0">
                <a:solidFill>
                  <a:srgbClr val="0070C0"/>
                </a:solidFill>
                <a:latin typeface="Arial" panose="020B0604020202020204" pitchFamily="34" charset="0"/>
                <a:ea typeface="Times New Roman" panose="02020603050405020304" pitchFamily="18" charset="0"/>
              </a:rPr>
              <a:t>.(4.30) </a:t>
            </a:r>
            <a:endParaRPr lang="vi-VN" dirty="0"/>
          </a:p>
        </p:txBody>
      </p:sp>
      <p:sp>
        <p:nvSpPr>
          <p:cNvPr id="14" name="Rectangle 13"/>
          <p:cNvSpPr/>
          <p:nvPr/>
        </p:nvSpPr>
        <p:spPr>
          <a:xfrm>
            <a:off x="5039887" y="3516110"/>
            <a:ext cx="1653081"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7200(kW.h) </a:t>
            </a:r>
            <a:endParaRPr lang="vi-VN" dirty="0"/>
          </a:p>
        </p:txBody>
      </p:sp>
      <p:sp>
        <p:nvSpPr>
          <p:cNvPr id="15" name="Rectangle 14"/>
          <p:cNvSpPr/>
          <p:nvPr/>
        </p:nvSpPr>
        <p:spPr>
          <a:xfrm>
            <a:off x="6486698" y="3516110"/>
            <a:ext cx="2050561"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7200.3.600.000 </a:t>
            </a:r>
            <a:endParaRPr lang="vi-VN" dirty="0"/>
          </a:p>
        </p:txBody>
      </p:sp>
      <p:sp>
        <p:nvSpPr>
          <p:cNvPr id="16" name="Rectangle 15"/>
          <p:cNvSpPr/>
          <p:nvPr/>
        </p:nvSpPr>
        <p:spPr>
          <a:xfrm>
            <a:off x="8336855" y="3485617"/>
            <a:ext cx="1579278"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2,592.10</a:t>
            </a:r>
            <a:r>
              <a:rPr lang="en-US" b="1" baseline="30000" dirty="0">
                <a:solidFill>
                  <a:srgbClr val="0070C0"/>
                </a:solidFill>
                <a:latin typeface="Arial" panose="020B0604020202020204" pitchFamily="34" charset="0"/>
                <a:ea typeface="Times New Roman" panose="02020603050405020304" pitchFamily="18" charset="0"/>
              </a:rPr>
              <a:t>10</a:t>
            </a:r>
            <a:r>
              <a:rPr lang="en-US" b="1" dirty="0">
                <a:solidFill>
                  <a:srgbClr val="0070C0"/>
                </a:solidFill>
                <a:latin typeface="Arial" panose="020B0604020202020204" pitchFamily="34" charset="0"/>
                <a:ea typeface="Times New Roman" panose="02020603050405020304" pitchFamily="18" charset="0"/>
              </a:rPr>
              <a:t>J</a:t>
            </a:r>
            <a:endParaRPr lang="vi-VN" dirty="0"/>
          </a:p>
        </p:txBody>
      </p:sp>
      <p:sp>
        <p:nvSpPr>
          <p:cNvPr id="17" name="Rectangle 16"/>
          <p:cNvSpPr/>
          <p:nvPr/>
        </p:nvSpPr>
        <p:spPr>
          <a:xfrm>
            <a:off x="2441259" y="4011310"/>
            <a:ext cx="7783396" cy="323165"/>
          </a:xfrm>
          <a:prstGeom prst="rect">
            <a:avLst/>
          </a:prstGeom>
        </p:spPr>
        <p:txBody>
          <a:bodyPr wrap="squar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c. Điện năng mỗi hộ gia đình sử dụng trong 30 ngày là:</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8" name="Rectangle 17"/>
          <p:cNvSpPr/>
          <p:nvPr/>
        </p:nvSpPr>
        <p:spPr>
          <a:xfrm>
            <a:off x="2930109" y="4399794"/>
            <a:ext cx="1370312"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A</a:t>
            </a:r>
            <a:r>
              <a:rPr lang="en-US" b="1" baseline="-25000" dirty="0">
                <a:solidFill>
                  <a:srgbClr val="0070C0"/>
                </a:solidFill>
                <a:latin typeface="Arial" panose="020B0604020202020204" pitchFamily="34" charset="0"/>
                <a:ea typeface="Times New Roman" panose="02020603050405020304" pitchFamily="18" charset="0"/>
              </a:rPr>
              <a:t>1</a:t>
            </a:r>
            <a:r>
              <a:rPr lang="en-US" b="1" dirty="0">
                <a:solidFill>
                  <a:srgbClr val="0070C0"/>
                </a:solidFill>
                <a:latin typeface="Arial" panose="020B0604020202020204" pitchFamily="34" charset="0"/>
                <a:ea typeface="Times New Roman" panose="02020603050405020304" pitchFamily="18" charset="0"/>
              </a:rPr>
              <a:t> = A/500 </a:t>
            </a:r>
            <a:endParaRPr lang="vi-VN" dirty="0"/>
          </a:p>
        </p:txBody>
      </p:sp>
      <p:sp>
        <p:nvSpPr>
          <p:cNvPr id="19" name="Rectangle 18"/>
          <p:cNvSpPr/>
          <p:nvPr/>
        </p:nvSpPr>
        <p:spPr>
          <a:xfrm>
            <a:off x="4209151" y="4353627"/>
            <a:ext cx="1409360"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7200/500 </a:t>
            </a:r>
            <a:endParaRPr lang="vi-VN" dirty="0"/>
          </a:p>
        </p:txBody>
      </p:sp>
      <p:sp>
        <p:nvSpPr>
          <p:cNvPr id="20" name="Rectangle 19"/>
          <p:cNvSpPr/>
          <p:nvPr/>
        </p:nvSpPr>
        <p:spPr>
          <a:xfrm>
            <a:off x="5437609" y="4399794"/>
            <a:ext cx="1586396"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14,4(kW.h)</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21" name="Rectangle 20"/>
          <p:cNvSpPr/>
          <p:nvPr/>
        </p:nvSpPr>
        <p:spPr>
          <a:xfrm>
            <a:off x="2720070" y="4865755"/>
            <a:ext cx="3768660"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Tiền điện của mỗi hộ phải trả là:</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22" name="Rectangle 21"/>
          <p:cNvSpPr/>
          <p:nvPr/>
        </p:nvSpPr>
        <p:spPr>
          <a:xfrm>
            <a:off x="2859681" y="5241364"/>
            <a:ext cx="3383298"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T</a:t>
            </a:r>
            <a:r>
              <a:rPr lang="en-US" b="1" baseline="-25000" dirty="0">
                <a:solidFill>
                  <a:srgbClr val="0070C0"/>
                </a:solidFill>
                <a:latin typeface="Arial" panose="020B0604020202020204" pitchFamily="34" charset="0"/>
                <a:ea typeface="Times New Roman" panose="02020603050405020304" pitchFamily="18" charset="0"/>
              </a:rPr>
              <a:t>1</a:t>
            </a:r>
            <a:r>
              <a:rPr lang="en-US" b="1" dirty="0">
                <a:solidFill>
                  <a:srgbClr val="0070C0"/>
                </a:solidFill>
                <a:latin typeface="Arial" panose="020B0604020202020204" pitchFamily="34" charset="0"/>
                <a:ea typeface="Times New Roman" panose="02020603050405020304" pitchFamily="18" charset="0"/>
              </a:rPr>
              <a:t> = 14,4.700 = 10080 </a:t>
            </a:r>
            <a:r>
              <a:rPr lang="en-US" b="1" dirty="0" smtClean="0">
                <a:solidFill>
                  <a:srgbClr val="0070C0"/>
                </a:solidFill>
                <a:latin typeface="Arial" panose="020B0604020202020204" pitchFamily="34" charset="0"/>
                <a:ea typeface="Times New Roman" panose="02020603050405020304" pitchFamily="18" charset="0"/>
              </a:rPr>
              <a:t>(đồng)</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2720070" y="5772586"/>
            <a:ext cx="4114909"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Tiền điện cả khu dân cư phải trả là:</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2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6683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arn(inVertic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arn(inVertic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arn(inVertic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arn(inVertic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barn(inVertical)">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barn(inVertical)">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barn(inVertical)">
                                      <p:cBhvr>
                                        <p:cTn id="37" dur="5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Effect transition="in" filter="barn(inVertical)">
                                      <p:cBhvr>
                                        <p:cTn id="42" dur="500"/>
                                        <p:tgtEl>
                                          <p:spTgt spid="1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1">
                                            <p:txEl>
                                              <p:pRg st="8" end="8"/>
                                            </p:txEl>
                                          </p:spTgt>
                                        </p:tgtEl>
                                        <p:attrNameLst>
                                          <p:attrName>style.visibility</p:attrName>
                                        </p:attrNameLst>
                                      </p:cBhvr>
                                      <p:to>
                                        <p:strVal val="visible"/>
                                      </p:to>
                                    </p:set>
                                    <p:animEffect transition="in" filter="barn(inVertical)">
                                      <p:cBhvr>
                                        <p:cTn id="47" dur="500"/>
                                        <p:tgtEl>
                                          <p:spTgt spid="1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arn(inVertical)">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arn(inVertical)">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barn(inVertical)">
                                      <p:cBhvr>
                                        <p:cTn id="62" dur="5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barn(inVertical)">
                                      <p:cBhvr>
                                        <p:cTn id="67" dur="5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barn(inVertical)">
                                      <p:cBhvr>
                                        <p:cTn id="72" dur="500"/>
                                        <p:tgtEl>
                                          <p:spTgt spid="8"/>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arn(inVertical)">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arn(inVertical)">
                                      <p:cBhvr>
                                        <p:cTn id="82" dur="500"/>
                                        <p:tgtEl>
                                          <p:spTgt spid="12"/>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barn(inVertical)">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barn(inVertical)">
                                      <p:cBhvr>
                                        <p:cTn id="92" dur="500"/>
                                        <p:tgtEl>
                                          <p:spTgt spid="15"/>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barn(inVertical)">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barn(inVertical)">
                                      <p:cBhvr>
                                        <p:cTn id="102" dur="50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8"/>
                                        </p:tgtEl>
                                        <p:attrNameLst>
                                          <p:attrName>style.visibility</p:attrName>
                                        </p:attrNameLst>
                                      </p:cBhvr>
                                      <p:to>
                                        <p:strVal val="visible"/>
                                      </p:to>
                                    </p:set>
                                    <p:animEffect transition="in" filter="barn(inVertical)">
                                      <p:cBhvr>
                                        <p:cTn id="107" dur="5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Effect transition="in" filter="barn(inVertical)">
                                      <p:cBhvr>
                                        <p:cTn id="112" dur="500"/>
                                        <p:tgtEl>
                                          <p:spTgt spid="19"/>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0"/>
                                        </p:tgtEl>
                                        <p:attrNameLst>
                                          <p:attrName>style.visibility</p:attrName>
                                        </p:attrNameLst>
                                      </p:cBhvr>
                                      <p:to>
                                        <p:strVal val="visible"/>
                                      </p:to>
                                    </p:set>
                                    <p:animEffect transition="in" filter="barn(inVertical)">
                                      <p:cBhvr>
                                        <p:cTn id="117" dur="500"/>
                                        <p:tgtEl>
                                          <p:spTgt spid="20"/>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1"/>
                                        </p:tgtEl>
                                        <p:attrNameLst>
                                          <p:attrName>style.visibility</p:attrName>
                                        </p:attrNameLst>
                                      </p:cBhvr>
                                      <p:to>
                                        <p:strVal val="visible"/>
                                      </p:to>
                                    </p:set>
                                    <p:animEffect transition="in" filter="barn(inVertical)">
                                      <p:cBhvr>
                                        <p:cTn id="122" dur="500"/>
                                        <p:tgtEl>
                                          <p:spTgt spid="21"/>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2"/>
                                        </p:tgtEl>
                                        <p:attrNameLst>
                                          <p:attrName>style.visibility</p:attrName>
                                        </p:attrNameLst>
                                      </p:cBhvr>
                                      <p:to>
                                        <p:strVal val="visible"/>
                                      </p:to>
                                    </p:set>
                                    <p:animEffect transition="in" filter="barn(inVertical)">
                                      <p:cBhvr>
                                        <p:cTn id="127" dur="500"/>
                                        <p:tgtEl>
                                          <p:spTgt spid="22"/>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23"/>
                                        </p:tgtEl>
                                        <p:attrNameLst>
                                          <p:attrName>style.visibility</p:attrName>
                                        </p:attrNameLst>
                                      </p:cBhvr>
                                      <p:to>
                                        <p:strVal val="visible"/>
                                      </p:to>
                                    </p:set>
                                    <p:animEffect transition="in" filter="barn(inVertical)">
                                      <p:cBhvr>
                                        <p:cTn id="132" dur="500"/>
                                        <p:tgtEl>
                                          <p:spTgt spid="23"/>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2"/>
                                        </p:tgtEl>
                                        <p:attrNameLst>
                                          <p:attrName>style.visibility</p:attrName>
                                        </p:attrNameLst>
                                      </p:cBhvr>
                                      <p:to>
                                        <p:strVal val="visible"/>
                                      </p:to>
                                    </p:set>
                                    <p:animEffect transition="in" filter="barn(inVertical)">
                                      <p:cBhvr>
                                        <p:cTn id="1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59050" y="546290"/>
            <a:ext cx="11801856" cy="46166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solidFill>
                  <a:srgbClr val="00B050"/>
                </a:solidFill>
              </a:rPr>
              <a:t>Bài 7:</a:t>
            </a:r>
            <a:r>
              <a:rPr lang="en-US" sz="2400" dirty="0">
                <a:solidFill>
                  <a:srgbClr val="00B050"/>
                </a:solidFill>
              </a:rPr>
              <a:t> </a:t>
            </a:r>
            <a:r>
              <a:rPr lang="en-US" sz="2400" dirty="0"/>
              <a:t>Điện năng được đo bằng dụng cụ nào dưới đây?</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967347" y="1457047"/>
            <a:ext cx="6096000" cy="2769989"/>
          </a:xfrm>
          <a:prstGeom prst="rect">
            <a:avLst/>
          </a:prstGeom>
        </p:spPr>
        <p:txBody>
          <a:bodyPr>
            <a:spAutoFit/>
          </a:bodyPr>
          <a:lstStyle/>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Ampe</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kế</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B.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Công</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tơ</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điện</a:t>
            </a:r>
            <a:endPar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C.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Vôn</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400" b="1"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kế</a:t>
            </a: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D. Đồng hồ đo điện đa năng </a:t>
            </a:r>
            <a:endPar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Oval 6"/>
          <p:cNvSpPr/>
          <p:nvPr/>
        </p:nvSpPr>
        <p:spPr>
          <a:xfrm>
            <a:off x="1967347" y="2264537"/>
            <a:ext cx="427772" cy="4372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5541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dirty="0"/>
              <a:t>Bài 8: Một đoạn mạch có điện trở R được mắc vào hiệu điện thế U thì qua nó có cường độ I và công suất điện của nó là P. Điện năng mà đoạn mạch này tiêu thụ trong khoảng thời gian t được tính theo công thức nào dưới đây.</a:t>
            </a:r>
            <a:endParaRPr lang="en-US" sz="2400" b="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943594" y="1746619"/>
            <a:ext cx="6096000" cy="2769989"/>
          </a:xfrm>
          <a:prstGeom prst="rect">
            <a:avLst/>
          </a:prstGeom>
        </p:spPr>
        <p:txBody>
          <a:bodyPr>
            <a:spAutoFit/>
          </a:bodyPr>
          <a:lstStyle/>
          <a:p>
            <a:pPr marL="30480" marR="30480" algn="just">
              <a:lnSpc>
                <a:spcPct val="150000"/>
              </a:lnSpc>
              <a:spcAft>
                <a:spcPts val="1200"/>
              </a:spcAft>
            </a:pPr>
            <a:r>
              <a:rPr lang="en-US" sz="2400" b="1" dirty="0">
                <a:solidFill>
                  <a:srgbClr val="0070C0"/>
                </a:solidFill>
                <a:latin typeface="Arial" panose="020B0604020202020204" pitchFamily="34" charset="0"/>
                <a:ea typeface="Times New Roman" panose="02020603050405020304" pitchFamily="18" charset="0"/>
              </a:rPr>
              <a:t>A. A = Pt/R</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70C0"/>
                </a:solidFill>
                <a:latin typeface="Arial" panose="020B0604020202020204" pitchFamily="34" charset="0"/>
                <a:ea typeface="Times New Roman" panose="02020603050405020304" pitchFamily="18" charset="0"/>
              </a:rPr>
              <a:t>B. A = </a:t>
            </a:r>
            <a:r>
              <a:rPr lang="en-US" sz="2400" b="1" dirty="0" err="1">
                <a:solidFill>
                  <a:srgbClr val="0070C0"/>
                </a:solidFill>
                <a:latin typeface="Arial" panose="020B0604020202020204" pitchFamily="34" charset="0"/>
                <a:ea typeface="Times New Roman" panose="02020603050405020304" pitchFamily="18" charset="0"/>
              </a:rPr>
              <a:t>RIt</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70C0"/>
                </a:solidFill>
                <a:latin typeface="Arial" panose="020B0604020202020204" pitchFamily="34" charset="0"/>
                <a:ea typeface="Times New Roman" panose="02020603050405020304" pitchFamily="18" charset="0"/>
              </a:rPr>
              <a:t>C. A = P</a:t>
            </a:r>
            <a:r>
              <a:rPr lang="en-US" sz="2400" b="1" baseline="30000" dirty="0">
                <a:solidFill>
                  <a:srgbClr val="0070C0"/>
                </a:solidFill>
                <a:latin typeface="Arial" panose="020B0604020202020204" pitchFamily="34" charset="0"/>
                <a:ea typeface="Times New Roman" panose="02020603050405020304" pitchFamily="18" charset="0"/>
              </a:rPr>
              <a:t>2</a:t>
            </a:r>
            <a:r>
              <a:rPr lang="en-US" sz="2400" b="1" dirty="0">
                <a:solidFill>
                  <a:srgbClr val="0070C0"/>
                </a:solidFill>
                <a:latin typeface="Arial" panose="020B0604020202020204" pitchFamily="34" charset="0"/>
                <a:ea typeface="Times New Roman" panose="02020603050405020304" pitchFamily="18" charset="0"/>
              </a:rPr>
              <a:t>/R</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70C0"/>
                </a:solidFill>
                <a:latin typeface="Arial" panose="020B0604020202020204" pitchFamily="34" charset="0"/>
                <a:ea typeface="Times New Roman" panose="02020603050405020304" pitchFamily="18" charset="0"/>
              </a:rPr>
              <a:t>D. A = </a:t>
            </a:r>
            <a:r>
              <a:rPr lang="en-US" sz="2400" b="1" dirty="0" smtClean="0">
                <a:solidFill>
                  <a:srgbClr val="0070C0"/>
                </a:solidFill>
                <a:latin typeface="Arial" panose="020B0604020202020204" pitchFamily="34" charset="0"/>
                <a:ea typeface="Times New Roman" panose="02020603050405020304" pitchFamily="18" charset="0"/>
              </a:rPr>
              <a:t>UIt</a:t>
            </a:r>
            <a:endParaRPr lang="en-US" sz="2400" b="1" dirty="0">
              <a:solidFill>
                <a:srgbClr val="0070C0"/>
              </a:solidFill>
              <a:latin typeface="Times New Roman" panose="02020603050405020304" pitchFamily="18" charset="0"/>
              <a:ea typeface="Times New Roman" panose="02020603050405020304" pitchFamily="18" charset="0"/>
            </a:endParaRPr>
          </a:p>
        </p:txBody>
      </p:sp>
      <p:sp>
        <p:nvSpPr>
          <p:cNvPr id="7" name="Oval 6"/>
          <p:cNvSpPr/>
          <p:nvPr/>
        </p:nvSpPr>
        <p:spPr>
          <a:xfrm>
            <a:off x="1943594" y="3956215"/>
            <a:ext cx="427772" cy="4372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 Box 5"/>
          <p:cNvSpPr txBox="1">
            <a:spLocks noChangeArrowheads="1"/>
          </p:cNvSpPr>
          <p:nvPr/>
        </p:nvSpPr>
        <p:spPr bwMode="auto">
          <a:xfrm>
            <a:off x="1801107" y="23070"/>
            <a:ext cx="791093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1420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solidFill>
                  <a:srgbClr val="00B050"/>
                </a:solidFill>
              </a:rPr>
              <a:t>Bài 9:</a:t>
            </a:r>
            <a:r>
              <a:rPr lang="en-US" sz="2400" b="1" dirty="0"/>
              <a:t> Một bóng đèn điện có ghi 220V – 100W được mắc nối tiếp vào hiệu điện thế 220V. Biết đèn được sử dụng trung bình 4 giờ trong 1 ngày. Điện năng tiêu thụ của bóng đèn này trong 30 ngày là bao nhiêu?</a:t>
            </a:r>
          </a:p>
        </p:txBody>
      </p:sp>
      <p:sp>
        <p:nvSpPr>
          <p:cNvPr id="38" name="Text Box 5"/>
          <p:cNvSpPr txBox="1">
            <a:spLocks noChangeArrowheads="1"/>
          </p:cNvSpPr>
          <p:nvPr/>
        </p:nvSpPr>
        <p:spPr bwMode="auto">
          <a:xfrm>
            <a:off x="1953507" y="23070"/>
            <a:ext cx="7883221"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13: ĐIỆN NĂNG CÔNG CỦA DÒNG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722170" y="1991075"/>
            <a:ext cx="3004703" cy="2769989"/>
          </a:xfrm>
          <a:prstGeom prst="rect">
            <a:avLst/>
          </a:prstGeom>
        </p:spPr>
        <p:txBody>
          <a:bodyPr wrap="square">
            <a:spAutoFit/>
          </a:bodyPr>
          <a:lstStyle/>
          <a:p>
            <a:pPr marL="30480" marR="30480" algn="just">
              <a:lnSpc>
                <a:spcPct val="150000"/>
              </a:lnSpc>
              <a:spcAft>
                <a:spcPts val="1200"/>
              </a:spcAft>
            </a:pPr>
            <a:r>
              <a:rPr lang="en-US" sz="2400" b="1" dirty="0">
                <a:solidFill>
                  <a:srgbClr val="002060"/>
                </a:solidFill>
                <a:latin typeface="Arial" panose="020B0604020202020204" pitchFamily="34" charset="0"/>
                <a:ea typeface="Times New Roman" panose="02020603050405020304" pitchFamily="18" charset="0"/>
              </a:rPr>
              <a:t>A. 12kW.h</a:t>
            </a:r>
            <a:endParaRPr lang="en-US" sz="2400"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2060"/>
                </a:solidFill>
                <a:latin typeface="Arial" panose="020B0604020202020204" pitchFamily="34" charset="0"/>
                <a:ea typeface="Times New Roman" panose="02020603050405020304" pitchFamily="18" charset="0"/>
              </a:rPr>
              <a:t>B. 400kW.h</a:t>
            </a:r>
            <a:endParaRPr lang="en-US" sz="2400"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2060"/>
                </a:solidFill>
                <a:latin typeface="Arial" panose="020B0604020202020204" pitchFamily="34" charset="0"/>
                <a:ea typeface="Times New Roman" panose="02020603050405020304" pitchFamily="18" charset="0"/>
              </a:rPr>
              <a:t>C. 1440kW.h</a:t>
            </a:r>
            <a:endParaRPr lang="en-US" sz="2400"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b="1" dirty="0">
                <a:solidFill>
                  <a:srgbClr val="002060"/>
                </a:solidFill>
                <a:latin typeface="Arial" panose="020B0604020202020204" pitchFamily="34" charset="0"/>
                <a:ea typeface="Times New Roman" panose="02020603050405020304" pitchFamily="18" charset="0"/>
              </a:rPr>
              <a:t>D. </a:t>
            </a:r>
            <a:r>
              <a:rPr lang="en-US" sz="2400" b="1" dirty="0" smtClean="0">
                <a:solidFill>
                  <a:srgbClr val="002060"/>
                </a:solidFill>
                <a:latin typeface="Arial" panose="020B0604020202020204" pitchFamily="34" charset="0"/>
                <a:ea typeface="Times New Roman" panose="02020603050405020304" pitchFamily="18" charset="0"/>
              </a:rPr>
              <a:t>43200kW.h</a:t>
            </a:r>
            <a:endParaRPr lang="en-US" sz="2400" b="1" dirty="0">
              <a:solidFill>
                <a:srgbClr val="002060"/>
              </a:solidFill>
              <a:latin typeface="Times New Roman" panose="02020603050405020304" pitchFamily="18" charset="0"/>
              <a:ea typeface="Times New Roman" panose="02020603050405020304" pitchFamily="18" charset="0"/>
            </a:endParaRPr>
          </a:p>
        </p:txBody>
      </p:sp>
      <p:sp>
        <p:nvSpPr>
          <p:cNvPr id="3" name="Rectangle 2"/>
          <p:cNvSpPr/>
          <p:nvPr/>
        </p:nvSpPr>
        <p:spPr>
          <a:xfrm>
            <a:off x="3428053" y="1991075"/>
            <a:ext cx="6096000" cy="4339650"/>
          </a:xfrm>
          <a:prstGeom prst="rect">
            <a:avLst/>
          </a:prstGeom>
        </p:spPr>
        <p:txBody>
          <a:bodyPr>
            <a:spAutoFit/>
          </a:bodyPr>
          <a:lstStyle/>
          <a:p>
            <a:pPr marL="30480" marR="30480" algn="just">
              <a:lnSpc>
                <a:spcPct val="150000"/>
              </a:lnSpc>
              <a:spcAft>
                <a:spcPts val="1200"/>
              </a:spcAft>
            </a:pPr>
            <a:r>
              <a:rPr lang="en-US" b="1" dirty="0">
                <a:solidFill>
                  <a:srgbClr val="00B050"/>
                </a:solidFill>
                <a:latin typeface="Arial" panose="020B0604020202020204" pitchFamily="34" charset="0"/>
                <a:ea typeface="Times New Roman" panose="02020603050405020304" pitchFamily="18" charset="0"/>
              </a:rPr>
              <a:t>Lời giải:</a:t>
            </a:r>
            <a:endParaRPr lang="en-US" b="1" dirty="0">
              <a:solidFill>
                <a:srgbClr val="00B05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b="1" dirty="0" smtClean="0">
                <a:solidFill>
                  <a:srgbClr val="002060"/>
                </a:solidFill>
                <a:latin typeface="Arial" panose="020B0604020202020204" pitchFamily="34" charset="0"/>
                <a:ea typeface="Times New Roman" panose="02020603050405020304" pitchFamily="18" charset="0"/>
              </a:rPr>
              <a:t>Vì </a:t>
            </a:r>
            <a:r>
              <a:rPr lang="en-US" b="1" dirty="0">
                <a:solidFill>
                  <a:srgbClr val="002060"/>
                </a:solidFill>
                <a:latin typeface="Arial" panose="020B0604020202020204" pitchFamily="34" charset="0"/>
                <a:ea typeface="Times New Roman" panose="02020603050405020304" pitchFamily="18" charset="0"/>
              </a:rPr>
              <a:t>U</a:t>
            </a:r>
            <a:r>
              <a:rPr lang="en-US" b="1" baseline="-25000" dirty="0">
                <a:solidFill>
                  <a:srgbClr val="002060"/>
                </a:solidFill>
                <a:latin typeface="Arial" panose="020B0604020202020204" pitchFamily="34" charset="0"/>
                <a:ea typeface="Times New Roman" panose="02020603050405020304" pitchFamily="18" charset="0"/>
              </a:rPr>
              <a:t>Đ</a:t>
            </a:r>
            <a:r>
              <a:rPr lang="en-US" b="1" dirty="0">
                <a:solidFill>
                  <a:srgbClr val="002060"/>
                </a:solidFill>
                <a:latin typeface="Arial" panose="020B0604020202020204" pitchFamily="34" charset="0"/>
                <a:ea typeface="Times New Roman" panose="02020603050405020304" pitchFamily="18" charset="0"/>
              </a:rPr>
              <a:t> = U = 220V </a:t>
            </a:r>
            <a:endParaRPr lang="en-US" b="1" dirty="0" smtClean="0">
              <a:solidFill>
                <a:srgbClr val="002060"/>
              </a:solidFill>
              <a:latin typeface="Arial" panose="020B0604020202020204" pitchFamily="34" charset="0"/>
              <a:ea typeface="Times New Roman" panose="02020603050405020304" pitchFamily="18" charset="0"/>
            </a:endParaRPr>
          </a:p>
          <a:p>
            <a:pPr marL="30480" marR="30480" algn="just">
              <a:lnSpc>
                <a:spcPct val="150000"/>
              </a:lnSpc>
              <a:spcAft>
                <a:spcPts val="1200"/>
              </a:spcAft>
            </a:pPr>
            <a:r>
              <a:rPr lang="en-US" b="1" dirty="0" smtClean="0">
                <a:solidFill>
                  <a:srgbClr val="002060"/>
                </a:solidFill>
                <a:latin typeface="Arial" panose="020B0604020202020204" pitchFamily="34" charset="0"/>
                <a:ea typeface="Times New Roman" panose="02020603050405020304" pitchFamily="18" charset="0"/>
              </a:rPr>
              <a:t>=&gt; </a:t>
            </a:r>
            <a:r>
              <a:rPr lang="en-US" altLang="vi-VN" b="1" dirty="0">
                <a:solidFill>
                  <a:srgbClr val="002060"/>
                </a:solidFill>
                <a:latin typeface="VNI-Script" pitchFamily="2" charset="0"/>
              </a:rPr>
              <a:t>P</a:t>
            </a:r>
            <a:r>
              <a:rPr lang="en-US" b="1" dirty="0" smtClean="0">
                <a:solidFill>
                  <a:srgbClr val="002060"/>
                </a:solidFill>
                <a:latin typeface="Arial" panose="020B0604020202020204" pitchFamily="34" charset="0"/>
                <a:ea typeface="Times New Roman" panose="02020603050405020304" pitchFamily="18" charset="0"/>
              </a:rPr>
              <a:t> </a:t>
            </a:r>
            <a:r>
              <a:rPr lang="en-US" b="1" dirty="0">
                <a:solidFill>
                  <a:srgbClr val="002060"/>
                </a:solidFill>
                <a:latin typeface="Arial" panose="020B0604020202020204" pitchFamily="34" charset="0"/>
                <a:ea typeface="Times New Roman" panose="02020603050405020304" pitchFamily="18" charset="0"/>
              </a:rPr>
              <a:t>= </a:t>
            </a:r>
            <a:r>
              <a:rPr lang="en-US" altLang="vi-VN" b="1" dirty="0">
                <a:solidFill>
                  <a:srgbClr val="002060"/>
                </a:solidFill>
                <a:latin typeface="VNI-Script" pitchFamily="2" charset="0"/>
              </a:rPr>
              <a:t>P </a:t>
            </a:r>
            <a:r>
              <a:rPr lang="en-US" b="1" baseline="-25000" dirty="0" smtClean="0">
                <a:solidFill>
                  <a:srgbClr val="002060"/>
                </a:solidFill>
                <a:latin typeface="Arial" panose="020B0604020202020204" pitchFamily="34" charset="0"/>
                <a:ea typeface="Times New Roman" panose="02020603050405020304" pitchFamily="18" charset="0"/>
              </a:rPr>
              <a:t>Đ</a:t>
            </a:r>
            <a:r>
              <a:rPr lang="en-US" b="1" dirty="0">
                <a:solidFill>
                  <a:srgbClr val="002060"/>
                </a:solidFill>
                <a:latin typeface="Arial" panose="020B0604020202020204" pitchFamily="34" charset="0"/>
                <a:ea typeface="Times New Roman" panose="02020603050405020304" pitchFamily="18" charset="0"/>
              </a:rPr>
              <a:t> = 100W</a:t>
            </a:r>
            <a:endParaRPr lang="en-US"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b="1" dirty="0">
                <a:solidFill>
                  <a:srgbClr val="002060"/>
                </a:solidFill>
                <a:latin typeface="Arial" panose="020B0604020202020204" pitchFamily="34" charset="0"/>
                <a:ea typeface="Times New Roman" panose="02020603050405020304" pitchFamily="18" charset="0"/>
              </a:rPr>
              <a:t>Điện năng tiêu thụ của bóng đèn này trong 30 ngày là:</a:t>
            </a:r>
            <a:endParaRPr lang="en-US"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b="1" dirty="0">
                <a:solidFill>
                  <a:srgbClr val="002060"/>
                </a:solidFill>
                <a:latin typeface="Arial" panose="020B0604020202020204" pitchFamily="34" charset="0"/>
                <a:ea typeface="Times New Roman" panose="02020603050405020304" pitchFamily="18" charset="0"/>
              </a:rPr>
              <a:t>A = </a:t>
            </a:r>
            <a:r>
              <a:rPr lang="en-US" altLang="vi-VN" b="1" dirty="0">
                <a:solidFill>
                  <a:srgbClr val="002060"/>
                </a:solidFill>
                <a:latin typeface="VNI-Script" pitchFamily="2" charset="0"/>
              </a:rPr>
              <a:t>P</a:t>
            </a:r>
            <a:r>
              <a:rPr lang="en-US" b="1" dirty="0" smtClean="0">
                <a:solidFill>
                  <a:srgbClr val="002060"/>
                </a:solidFill>
                <a:latin typeface="Arial" panose="020B0604020202020204" pitchFamily="34" charset="0"/>
                <a:ea typeface="Times New Roman" panose="02020603050405020304" pitchFamily="18" charset="0"/>
              </a:rPr>
              <a:t>.t </a:t>
            </a:r>
            <a:r>
              <a:rPr lang="en-US" b="1" dirty="0">
                <a:solidFill>
                  <a:srgbClr val="002060"/>
                </a:solidFill>
                <a:latin typeface="Arial" panose="020B0604020202020204" pitchFamily="34" charset="0"/>
                <a:ea typeface="Times New Roman" panose="02020603050405020304" pitchFamily="18" charset="0"/>
              </a:rPr>
              <a:t>= 100W.120h = </a:t>
            </a:r>
            <a:r>
              <a:rPr lang="en-US" b="1" dirty="0" smtClean="0">
                <a:solidFill>
                  <a:srgbClr val="002060"/>
                </a:solidFill>
                <a:latin typeface="Arial" panose="020B0604020202020204" pitchFamily="34" charset="0"/>
                <a:ea typeface="Times New Roman" panose="02020603050405020304" pitchFamily="18" charset="0"/>
              </a:rPr>
              <a:t>1200(W.h) </a:t>
            </a:r>
            <a:r>
              <a:rPr lang="en-US" b="1" dirty="0">
                <a:solidFill>
                  <a:srgbClr val="002060"/>
                </a:solidFill>
                <a:latin typeface="Arial" panose="020B0604020202020204" pitchFamily="34" charset="0"/>
                <a:ea typeface="Times New Roman" panose="02020603050405020304" pitchFamily="18" charset="0"/>
              </a:rPr>
              <a:t>= 12 kW</a:t>
            </a:r>
            <a:r>
              <a:rPr lang="en-US" b="1" dirty="0" smtClean="0">
                <a:solidFill>
                  <a:srgbClr val="002060"/>
                </a:solidFill>
                <a:latin typeface="Arial" panose="020B0604020202020204" pitchFamily="34" charset="0"/>
                <a:ea typeface="Times New Roman" panose="02020603050405020304" pitchFamily="18" charset="0"/>
              </a:rPr>
              <a:t>.</a:t>
            </a:r>
            <a:r>
              <a:rPr lang="en-US" b="1" dirty="0">
                <a:solidFill>
                  <a:srgbClr val="002060"/>
                </a:solidFill>
                <a:latin typeface="Arial" panose="020B0604020202020204" pitchFamily="34" charset="0"/>
                <a:ea typeface="Times New Roman" panose="02020603050405020304" pitchFamily="18" charset="0"/>
              </a:rPr>
              <a:t> h</a:t>
            </a:r>
            <a:endParaRPr lang="en-US"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b="1" dirty="0">
                <a:solidFill>
                  <a:srgbClr val="002060"/>
                </a:solidFill>
                <a:latin typeface="Arial" panose="020B0604020202020204" pitchFamily="34" charset="0"/>
                <a:ea typeface="Times New Roman" panose="02020603050405020304" pitchFamily="18" charset="0"/>
              </a:rPr>
              <a:t>Chọn A. </a:t>
            </a:r>
            <a:r>
              <a:rPr lang="en-US" b="1" dirty="0" smtClean="0">
                <a:solidFill>
                  <a:srgbClr val="002060"/>
                </a:solidFill>
                <a:latin typeface="Arial" panose="020B0604020202020204" pitchFamily="34" charset="0"/>
                <a:ea typeface="Times New Roman" panose="02020603050405020304" pitchFamily="18" charset="0"/>
              </a:rPr>
              <a:t>12kW.h</a:t>
            </a:r>
            <a:endParaRPr lang="en-US" b="1" dirty="0">
              <a:solidFill>
                <a:srgbClr val="00206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endParaRPr lang="vi-VN" b="1" dirty="0">
              <a:solidFill>
                <a:srgbClr val="002060"/>
              </a:solidFill>
            </a:endParaRPr>
          </a:p>
        </p:txBody>
      </p:sp>
      <p:sp>
        <p:nvSpPr>
          <p:cNvPr id="8" name="Oval 7"/>
          <p:cNvSpPr/>
          <p:nvPr/>
        </p:nvSpPr>
        <p:spPr>
          <a:xfrm>
            <a:off x="722170" y="2160013"/>
            <a:ext cx="427772" cy="43728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11" name="Straight Connector 10"/>
          <p:cNvCxnSpPr/>
          <p:nvPr/>
        </p:nvCxnSpPr>
        <p:spPr>
          <a:xfrm>
            <a:off x="3294909" y="1746619"/>
            <a:ext cx="4064" cy="5187407"/>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78535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886</Words>
  <Application>Microsoft Office PowerPoint</Application>
  <PresentationFormat>Widescreen</PresentationFormat>
  <Paragraphs>246</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.VnTime</vt:lpstr>
      <vt:lpstr>Arial</vt:lpstr>
      <vt:lpstr>Calibri</vt:lpstr>
      <vt:lpstr>Calibri Light</vt:lpstr>
      <vt:lpstr>Cambria Math</vt:lpstr>
      <vt:lpstr>Times New Roman</vt:lpstr>
      <vt:lpstr>VNI-Script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18</cp:revision>
  <dcterms:created xsi:type="dcterms:W3CDTF">2021-10-19T08:28:05Z</dcterms:created>
  <dcterms:modified xsi:type="dcterms:W3CDTF">2021-10-21T03:34:52Z</dcterms:modified>
</cp:coreProperties>
</file>