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18D2F-0D22-466F-993C-1E783F5ABAC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F709A-2D23-4BB4-A304-5DFC171D6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0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76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10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36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38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99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59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14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2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52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333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115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76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02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7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98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8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76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9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3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4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2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83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73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6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6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8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1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3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C8F0-9FCE-4902-A94E-D7F6A8E0BB88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D911D-BDAB-48BD-98B6-A833A3C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094509" y="592019"/>
            <a:ext cx="10517117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30Ω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Nikêlin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0,40.10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0,5mm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3594" y="1936192"/>
            <a:ext cx="26574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30Ω 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= 0,5mm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0,5.10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 = 0,4.10</a:t>
            </a:r>
            <a:r>
              <a:rPr lang="en-US" sz="240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560125" y="1788220"/>
            <a:ext cx="13479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sng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sng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43341" y="2336762"/>
            <a:ext cx="4070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Đường nối Thẳng 10"/>
          <p:cNvCxnSpPr/>
          <p:nvPr/>
        </p:nvCxnSpPr>
        <p:spPr>
          <a:xfrm>
            <a:off x="4187325" y="1734682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ình chữ nhật 12"/>
              <p:cNvSpPr/>
              <p:nvPr/>
            </p:nvSpPr>
            <p:spPr>
              <a:xfrm>
                <a:off x="4621275" y="2928368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Hình chữ nhậ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275" y="2928368"/>
                <a:ext cx="1303562" cy="828945"/>
              </a:xfrm>
              <a:prstGeom prst="rect">
                <a:avLst/>
              </a:prstGeom>
              <a:blipFill rotWithShape="0">
                <a:blip r:embed="rId3"/>
                <a:stretch>
                  <a:fillRect l="-11682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6041510" y="2962398"/>
                <a:ext cx="1606530" cy="8740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l</m:t>
                    </m:r>
                    <m:r>
                      <a:rPr lang="en-US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32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510" y="2962398"/>
                <a:ext cx="1606530" cy="874022"/>
              </a:xfrm>
              <a:prstGeom prst="rect">
                <a:avLst/>
              </a:prstGeom>
              <a:blipFill rotWithShape="0">
                <a:blip r:embed="rId4"/>
                <a:stretch>
                  <a:fillRect l="-9470" b="-34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ình chữ nhật 14"/>
              <p:cNvSpPr/>
              <p:nvPr/>
            </p:nvSpPr>
            <p:spPr>
              <a:xfrm>
                <a:off x="7560954" y="2870141"/>
                <a:ext cx="4230132" cy="9153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𝟑𝟕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32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Hình chữ nhật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954" y="2870141"/>
                <a:ext cx="4230132" cy="915379"/>
              </a:xfrm>
              <a:prstGeom prst="rect">
                <a:avLst/>
              </a:prstGeom>
              <a:blipFill rotWithShape="0">
                <a:blip r:embed="rId5"/>
                <a:stretch>
                  <a:fillRect l="-3602" b="-6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7954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748146" y="592019"/>
            <a:ext cx="1036333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10.10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2001533" y="1943958"/>
            <a:ext cx="63253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4830" marR="30480" indent="-514350" algn="just">
              <a:lnSpc>
                <a:spcPct val="150000"/>
              </a:lnSpc>
              <a:spcAft>
                <a:spcPts val="1200"/>
              </a:spcAft>
              <a:buAutoNum type="alphaUcPeriod"/>
            </a:pPr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              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544830" marR="30480" indent="-514350" algn="just">
              <a:lnSpc>
                <a:spcPct val="150000"/>
              </a:lnSpc>
              <a:spcAft>
                <a:spcPts val="1200"/>
              </a:spcAft>
              <a:buAutoNum type="alphaUcPeriod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ình Bầu dục 9"/>
          <p:cNvSpPr/>
          <p:nvPr/>
        </p:nvSpPr>
        <p:spPr>
          <a:xfrm>
            <a:off x="2001533" y="4466439"/>
            <a:ext cx="540627" cy="5291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56053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748146" y="592019"/>
            <a:ext cx="10723418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10.11: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30Ω – 2,5A.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418461" y="1839986"/>
            <a:ext cx="981227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30Ω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2,5A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30Ω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2,5A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30Ω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2,5A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30Ω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2,5A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ình Bầu dục 9"/>
          <p:cNvSpPr/>
          <p:nvPr/>
        </p:nvSpPr>
        <p:spPr>
          <a:xfrm>
            <a:off x="1418461" y="3840533"/>
            <a:ext cx="540627" cy="5291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8380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734291" y="592019"/>
            <a:ext cx="11028217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10.12: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0,32A.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12V.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3655301" y="3343116"/>
            <a:ext cx="3399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70C0"/>
                </a:solidFill>
                <a:latin typeface=".VnArial" panose="020B7200000000000000" pitchFamily="34" charset="0"/>
              </a:rPr>
              <a:t>I= I</a:t>
            </a:r>
            <a:r>
              <a:rPr lang="en-US" sz="2800" b="1" baseline="-25000" dirty="0">
                <a:solidFill>
                  <a:srgbClr val="0070C0"/>
                </a:solidFill>
                <a:latin typeface=".VnArial" panose="020B7200000000000000" pitchFamily="34" charset="0"/>
              </a:rPr>
              <a:t>Đ</a:t>
            </a:r>
            <a:r>
              <a:rPr lang="en-US" sz="2800" b="1" dirty="0">
                <a:solidFill>
                  <a:srgbClr val="0070C0"/>
                </a:solidFill>
                <a:latin typeface=".VnArial" panose="020B7200000000000000" pitchFamily="34" charset="0"/>
              </a:rPr>
              <a:t>= </a:t>
            </a:r>
            <a:r>
              <a:rPr lang="en-US" sz="2800" b="1" dirty="0" err="1" smtClean="0">
                <a:solidFill>
                  <a:srgbClr val="0070C0"/>
                </a:solidFill>
                <a:latin typeface=".VnArial" panose="020B7200000000000000" pitchFamily="34" charset="0"/>
              </a:rPr>
              <a:t>I</a:t>
            </a:r>
            <a:r>
              <a:rPr lang="en-US" sz="2800" b="1" baseline="-25000" dirty="0" err="1" smtClean="0">
                <a:solidFill>
                  <a:srgbClr val="0070C0"/>
                </a:solidFill>
                <a:latin typeface=".VnArial" panose="020B7200000000000000" pitchFamily="34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.VnArial" panose="020B7200000000000000" pitchFamily="34" charset="0"/>
              </a:rPr>
              <a:t> =0,32A</a:t>
            </a:r>
            <a:endParaRPr lang="en-US" sz="2800" b="1" dirty="0">
              <a:solidFill>
                <a:srgbClr val="0070C0"/>
              </a:solidFill>
              <a:latin typeface=".VnArial" panose="020B7200000000000000" pitchFamily="34" charset="0"/>
            </a:endParaRP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734291" y="2161679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3364518" y="2067505"/>
            <a:ext cx="0" cy="47904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443512" y="2161678"/>
            <a:ext cx="1003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 3"/>
          <p:cNvSpPr/>
          <p:nvPr/>
        </p:nvSpPr>
        <p:spPr>
          <a:xfrm>
            <a:off x="751067" y="2711642"/>
            <a:ext cx="1901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="1" baseline="-25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baseline="-250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</a:t>
            </a:r>
            <a:r>
              <a:rPr lang="en-US" b="1" baseline="-250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3V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b="1" baseline="-25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baseline="-250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</a:t>
            </a:r>
            <a:r>
              <a:rPr lang="en-US" b="1" baseline="-250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0,32A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12V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11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nl-NL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1286" y="5948800"/>
            <a:ext cx="3263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37,5 – 9,375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4526302" y="2238513"/>
            <a:ext cx="105092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1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11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3443512" y="2616475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6381157" y="2687530"/>
            <a:ext cx="29216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I</a:t>
            </a:r>
            <a:r>
              <a:rPr lang="en-US" sz="24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đmĐ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0,32A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ình chữ nhật 8"/>
          <p:cNvSpPr/>
          <p:nvPr/>
        </p:nvSpPr>
        <p:spPr>
          <a:xfrm>
            <a:off x="6801835" y="3115649"/>
            <a:ext cx="235737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 </a:t>
            </a:r>
            <a:r>
              <a:rPr lang="en-US" sz="24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3V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3555676" y="3785189"/>
                <a:ext cx="1281569" cy="710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800" dirty="0"/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76" y="3785189"/>
                <a:ext cx="1281569" cy="710579"/>
              </a:xfrm>
              <a:prstGeom prst="rect">
                <a:avLst/>
              </a:prstGeom>
              <a:blipFill rotWithShape="0"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4653403" y="3796681"/>
                <a:ext cx="997389" cy="747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𝟑𝟐</m:t>
                        </m:r>
                      </m:den>
                    </m:f>
                  </m:oMath>
                </a14:m>
                <a:endParaRPr lang="vi-VN" sz="2800" dirty="0"/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403" y="3796681"/>
                <a:ext cx="997389" cy="747962"/>
              </a:xfrm>
              <a:prstGeom prst="rect">
                <a:avLst/>
              </a:prstGeom>
              <a:blipFill rotWithShape="0">
                <a:blip r:embed="rId4"/>
                <a:stretch>
                  <a:fillRect l="-12195" b="-40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Hình chữ nhật 16"/>
          <p:cNvSpPr/>
          <p:nvPr/>
        </p:nvSpPr>
        <p:spPr>
          <a:xfrm>
            <a:off x="5532687" y="4069020"/>
            <a:ext cx="1696939" cy="349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r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37,5(Ω)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4764271" y="4658932"/>
                <a:ext cx="997389" cy="747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𝟑𝟐</m:t>
                        </m:r>
                      </m:den>
                    </m:f>
                  </m:oMath>
                </a14:m>
                <a:endParaRPr lang="vi-VN" sz="2800" dirty="0"/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271" y="4658932"/>
                <a:ext cx="997389" cy="747962"/>
              </a:xfrm>
              <a:prstGeom prst="rect">
                <a:avLst/>
              </a:prstGeom>
              <a:blipFill rotWithShape="0">
                <a:blip r:embed="rId5"/>
                <a:stretch>
                  <a:fillRect l="-12883" b="-40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ình chữ nhật 21"/>
          <p:cNvSpPr/>
          <p:nvPr/>
        </p:nvSpPr>
        <p:spPr>
          <a:xfrm>
            <a:off x="5632672" y="4944452"/>
            <a:ext cx="187647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r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9,375(Ω)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22"/>
              <p:cNvSpPr/>
              <p:nvPr/>
            </p:nvSpPr>
            <p:spPr>
              <a:xfrm>
                <a:off x="3603018" y="4619532"/>
                <a:ext cx="1353319" cy="76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800" dirty="0"/>
              </a:p>
            </p:txBody>
          </p:sp>
        </mc:Choice>
        <mc:Fallback xmlns=""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18" y="4619532"/>
                <a:ext cx="1353319" cy="763992"/>
              </a:xfrm>
              <a:prstGeom prst="rect">
                <a:avLst/>
              </a:prstGeom>
              <a:blipFill rotWithShape="0">
                <a:blip r:embed="rId6"/>
                <a:stretch>
                  <a:fillRect b="-2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Hình chữ nhật 17"/>
          <p:cNvSpPr/>
          <p:nvPr/>
        </p:nvSpPr>
        <p:spPr>
          <a:xfrm>
            <a:off x="3507206" y="5609578"/>
            <a:ext cx="4975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3655301" y="5948800"/>
            <a:ext cx="3672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R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2800" dirty="0"/>
          </a:p>
        </p:txBody>
      </p:sp>
      <p:sp>
        <p:nvSpPr>
          <p:cNvPr id="20" name="Hình chữ nhật 19"/>
          <p:cNvSpPr/>
          <p:nvPr/>
        </p:nvSpPr>
        <p:spPr>
          <a:xfrm>
            <a:off x="8080149" y="5960518"/>
            <a:ext cx="2780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28,125Ω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857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3" grpId="0"/>
      <p:bldP spid="6" grpId="0"/>
      <p:bldP spid="7" grpId="0"/>
      <p:bldP spid="9" grpId="0"/>
      <p:bldP spid="14" grpId="0"/>
      <p:bldP spid="16" grpId="0"/>
      <p:bldP spid="17" grpId="0"/>
      <p:bldP spid="21" grpId="0"/>
      <p:bldP spid="22" grpId="0"/>
      <p:bldP spid="23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754380" y="592019"/>
            <a:ext cx="10938510" cy="1631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10.13: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1,1.10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0,8mm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20Ω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lõi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2,5cm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lõi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727300" y="2181905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3173526" y="2287425"/>
            <a:ext cx="24818" cy="455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436652" y="2203549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890638" y="2696774"/>
            <a:ext cx="22828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 = 1,1.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0,8mm </a:t>
            </a:r>
            <a:endParaRPr 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=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8.10</a:t>
            </a:r>
            <a:r>
              <a:rPr lang="en-US" sz="20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max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20Ω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d</a:t>
            </a:r>
            <a:r>
              <a:rPr lang="en-US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2,5cm</a:t>
            </a:r>
          </a:p>
          <a:p>
            <a:pPr marL="30480" marR="30480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2,5.10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65251" y="3190096"/>
            <a:ext cx="66407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nicrom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ù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trở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pic>
        <p:nvPicPr>
          <p:cNvPr id="9224" name="Picture 25" descr="Giải bài tập Vật lý lớp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810" y="5071347"/>
            <a:ext cx="2288301" cy="58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Hình chữ nhật 19"/>
              <p:cNvSpPr/>
              <p:nvPr/>
            </p:nvSpPr>
            <p:spPr>
              <a:xfrm>
                <a:off x="3185935" y="2540659"/>
                <a:ext cx="1402692" cy="581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a/  S 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∏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Hình chữ nhậ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935" y="2540659"/>
                <a:ext cx="1402692" cy="581506"/>
              </a:xfrm>
              <a:prstGeom prst="rect">
                <a:avLst/>
              </a:prstGeom>
              <a:blipFill rotWithShape="0">
                <a:blip r:embed="rId4"/>
                <a:stretch>
                  <a:fillRect l="-4783" b="-84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Hình chữ nhật 20"/>
              <p:cNvSpPr/>
              <p:nvPr/>
            </p:nvSpPr>
            <p:spPr>
              <a:xfrm>
                <a:off x="4461503" y="2542492"/>
                <a:ext cx="1774332" cy="581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3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,14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sup>
                            </m:sSup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03" y="2542492"/>
                <a:ext cx="1774332" cy="581506"/>
              </a:xfrm>
              <a:prstGeom prst="rect">
                <a:avLst/>
              </a:prstGeom>
              <a:blipFill rotWithShape="0">
                <a:blip r:embed="rId5"/>
                <a:stretch>
                  <a:fillRect l="-3780" b="-84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Hình chữ nhật 21"/>
              <p:cNvSpPr/>
              <p:nvPr/>
            </p:nvSpPr>
            <p:spPr>
              <a:xfrm>
                <a:off x="6223635" y="2647135"/>
                <a:ext cx="2864690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b="1" i="1" dirty="0" smtClean="0">
                        <a:solidFill>
                          <a:srgbClr val="0070C0"/>
                        </a:solidFill>
                      </a:rPr>
                      <m:t>50,24</m:t>
                    </m:r>
                    <m:r>
                      <m:rPr>
                        <m:nor/>
                      </m:rPr>
                      <a:rPr lang="en-US" sz="2000" b="1" dirty="0">
                        <a:solidFill>
                          <a:srgbClr val="0070C0"/>
                        </a:solidFill>
                      </a:rPr>
                      <m:t> .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635" y="2647135"/>
                <a:ext cx="2864690" cy="407099"/>
              </a:xfrm>
              <a:prstGeom prst="rect">
                <a:avLst/>
              </a:prstGeom>
              <a:blipFill rotWithShape="0">
                <a:blip r:embed="rId6"/>
                <a:stretch>
                  <a:fillRect l="-2340" t="-4478" b="-268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Hình chữ nhật 22"/>
              <p:cNvSpPr/>
              <p:nvPr/>
            </p:nvSpPr>
            <p:spPr>
              <a:xfrm>
                <a:off x="3436652" y="3552965"/>
                <a:ext cx="883575" cy="552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FF0000"/>
                    </a:solidFill>
                  </a:rPr>
                  <a:t>R =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652" y="3552965"/>
                <a:ext cx="883575" cy="552715"/>
              </a:xfrm>
              <a:prstGeom prst="rect">
                <a:avLst/>
              </a:prstGeom>
              <a:blipFill rotWithShape="0">
                <a:blip r:embed="rId7"/>
                <a:stretch>
                  <a:fillRect l="-7586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Hình chữ nhật 23"/>
              <p:cNvSpPr/>
              <p:nvPr/>
            </p:nvSpPr>
            <p:spPr>
              <a:xfrm>
                <a:off x="5961536" y="3572815"/>
                <a:ext cx="1261627" cy="576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</a:rPr>
                          <m:t>1,1.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4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536" y="3572815"/>
                <a:ext cx="1261627" cy="576633"/>
              </a:xfrm>
              <a:prstGeom prst="rect">
                <a:avLst/>
              </a:prstGeom>
              <a:blipFill rotWithShape="0">
                <a:blip r:embed="rId8"/>
                <a:stretch>
                  <a:fillRect l="-966" b="-10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Hình chữ nhật 24"/>
          <p:cNvSpPr/>
          <p:nvPr/>
        </p:nvSpPr>
        <p:spPr>
          <a:xfrm>
            <a:off x="7216303" y="3610496"/>
            <a:ext cx="1311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 = </a:t>
            </a:r>
            <a:r>
              <a:rPr lang="en-US" sz="2000" b="1" dirty="0" smtClean="0">
                <a:solidFill>
                  <a:srgbClr val="0070C0"/>
                </a:solidFill>
              </a:rPr>
              <a:t>9,13 (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lang="el-GR" sz="20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Hình chữ nhật 25"/>
              <p:cNvSpPr/>
              <p:nvPr/>
            </p:nvSpPr>
            <p:spPr>
              <a:xfrm>
                <a:off x="4461503" y="3602237"/>
                <a:ext cx="1508490" cy="586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l</m:t>
                    </m:r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𝒃𝒎𝒂𝒙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ρ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03" y="3602237"/>
                <a:ext cx="1508490" cy="586058"/>
              </a:xfrm>
              <a:prstGeom prst="rect">
                <a:avLst/>
              </a:prstGeom>
              <a:blipFill rotWithShape="0">
                <a:blip r:embed="rId9"/>
                <a:stretch>
                  <a:fillRect l="-44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Hình chữ nhật 1"/>
          <p:cNvSpPr/>
          <p:nvPr/>
        </p:nvSpPr>
        <p:spPr>
          <a:xfrm>
            <a:off x="3198344" y="4170026"/>
            <a:ext cx="6918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vòng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lõi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sứ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3636739" y="4576300"/>
            <a:ext cx="10855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 = π.d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4807226" y="4618477"/>
            <a:ext cx="19078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3,14. 2,5.10</a:t>
            </a:r>
            <a:r>
              <a:rPr lang="en-US" altLang="en-US" sz="2000" b="1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-2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13" name="Hình chữ nhật 12"/>
          <p:cNvSpPr/>
          <p:nvPr/>
        </p:nvSpPr>
        <p:spPr>
          <a:xfrm>
            <a:off x="6538424" y="4605801"/>
            <a:ext cx="21656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</a:t>
            </a:r>
            <a:r>
              <a:rPr lang="en-US" alt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7,85.10</a:t>
            </a:r>
            <a:r>
              <a:rPr lang="en-US" altLang="en-US" sz="20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-2</a:t>
            </a:r>
            <a:r>
              <a:rPr lang="en-US" altLang="en-US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(m)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17" name="Hình chữ nhật 16"/>
          <p:cNvSpPr/>
          <p:nvPr/>
        </p:nvSpPr>
        <p:spPr>
          <a:xfrm>
            <a:off x="3594874" y="5071347"/>
            <a:ext cx="3744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vòng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altLang="en-US" sz="2000" b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lõi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sứ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3594874" y="5681338"/>
            <a:ext cx="4036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thiểu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lõi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sứ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 b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3658379" y="6137574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b="1" i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N.d</a:t>
            </a:r>
            <a:r>
              <a:rPr lang="en-US" altLang="en-US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vi-VN" dirty="0"/>
          </a:p>
        </p:txBody>
      </p:sp>
      <p:sp>
        <p:nvSpPr>
          <p:cNvPr id="27" name="Hình chữ nhật 26"/>
          <p:cNvSpPr/>
          <p:nvPr/>
        </p:nvSpPr>
        <p:spPr>
          <a:xfrm>
            <a:off x="4605402" y="6121614"/>
            <a:ext cx="1596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116,3.8.10</a:t>
            </a:r>
            <a:r>
              <a:rPr lang="en-US" altLang="en-US" b="1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-4</a:t>
            </a:r>
            <a:endParaRPr lang="vi-VN" dirty="0"/>
          </a:p>
        </p:txBody>
      </p:sp>
      <p:sp>
        <p:nvSpPr>
          <p:cNvPr id="28" name="Hình chữ nhật 27"/>
          <p:cNvSpPr/>
          <p:nvPr/>
        </p:nvSpPr>
        <p:spPr>
          <a:xfrm>
            <a:off x="6133815" y="6161780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0,093m = 9,3cm</a:t>
            </a:r>
            <a:endParaRPr lang="en-US" alt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064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" grpId="0"/>
      <p:bldP spid="4" grpId="0"/>
      <p:bldP spid="5" grpId="0"/>
      <p:bldP spid="13" grpId="0"/>
      <p:bldP spid="17" grpId="0"/>
      <p:bldP spid="18" grpId="0"/>
      <p:bldP spid="19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2480480" y="2623802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altLang="en-US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altLang="en-US" b="1" baseline="-300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tđ</a:t>
            </a:r>
            <a:r>
              <a:rPr lang="en-US" altLang="en-US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)min</a:t>
            </a:r>
            <a:endParaRPr lang="en-US" b="1" dirty="0">
              <a:solidFill>
                <a:srgbClr val="0070C0"/>
              </a:solidFill>
              <a:latin typeface=".VnArial" panose="020B7200000000000000" pitchFamily="34" charset="0"/>
            </a:endParaRP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454000" y="532746"/>
            <a:ext cx="1144781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10.14: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30Ω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15Ω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10Ω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10.5,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4,5V.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56757" y="152385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1744277" y="1557405"/>
            <a:ext cx="0" cy="55665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1935202" y="1499735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 b="1">
              <a:solidFill>
                <a:srgbClr val="0070C0"/>
              </a:solidFill>
            </a:endParaRPr>
          </a:p>
        </p:txBody>
      </p:sp>
      <p:pic>
        <p:nvPicPr>
          <p:cNvPr id="13" name="Picture 12" descr="Giải SBT Vật Lí 9 | Giải bài tập Sách bài tập Vật Lí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228" y="1579641"/>
            <a:ext cx="2181225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36941" y="2056487"/>
            <a:ext cx="1381496" cy="2485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20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max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30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20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15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20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10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4,5V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nl-NL" sz="2000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nl-NL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nl-NL" sz="2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206" name="Picture 3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85" y="3615051"/>
            <a:ext cx="2510929" cy="66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30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127" y="5428035"/>
            <a:ext cx="2519759" cy="62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793199" y="2653889"/>
            <a:ext cx="9915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a/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1935202" y="3661720"/>
            <a:ext cx="5926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dòng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R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trị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935202" y="5538510"/>
            <a:ext cx="63666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dòng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R1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trị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nhỏ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56241" y="1617558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nl-NL" altLang="en-US" sz="1100" b="1" baseline="-30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nl-NL" alt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nl-NL" alt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nt </a:t>
            </a:r>
            <a:r>
              <a:rPr lang="nl-NL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</a:t>
            </a:r>
            <a:r>
              <a:rPr lang="nl-NL" altLang="en-US" sz="1100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nl-NL" alt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nl-NL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// R</a:t>
            </a:r>
            <a:r>
              <a:rPr lang="nl-NL" altLang="en-US" sz="1100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nl-NL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altLang="en-US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1909959" y="2042202"/>
                <a:ext cx="4087850" cy="573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Ta </a:t>
                </a:r>
                <a:r>
                  <a:rPr lang="en-US" alt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:r>
                  <a:rPr lang="en-US" alt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</a:t>
                </a:r>
                <a:r>
                  <a:rPr lang="en-US" altLang="en-US" sz="2000" b="1" baseline="-30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tđ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R</a:t>
                </a:r>
                <a:r>
                  <a:rPr lang="en-US" altLang="en-US" sz="2000" b="1" baseline="-30000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+ R</a:t>
                </a:r>
                <a:r>
                  <a:rPr lang="en-US" altLang="en-US" sz="2000" b="1" baseline="-30000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2b</a:t>
                </a:r>
                <a14:m>
                  <m:oMath xmlns:m="http://schemas.openxmlformats.org/officeDocument/2006/math">
                    <m:r>
                      <a:rPr lang="en-US" alt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en-US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en-US" sz="2000" b="1" baseline="-30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en-US" sz="20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. </m:t>
                            </m:r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+ </m:t>
                            </m:r>
                            <m: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959" y="2042202"/>
                <a:ext cx="4087850" cy="573427"/>
              </a:xfrm>
              <a:prstGeom prst="rect">
                <a:avLst/>
              </a:prstGeom>
              <a:blipFill rotWithShape="0">
                <a:blip r:embed="rId6"/>
                <a:stretch>
                  <a:fillRect l="-1490" b="-10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2009292" y="3104125"/>
                <a:ext cx="3876382" cy="537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→ </a:t>
                </a:r>
                <a:r>
                  <a:rPr lang="en-US" alt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</a:t>
                </a:r>
                <a:r>
                  <a:rPr lang="en-US" altLang="en-US" sz="2000" b="1" baseline="-30000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tđ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15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num>
                      <m:den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15Ω = </a:t>
                </a:r>
                <a:r>
                  <a:rPr lang="en-US" alt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</a:t>
                </a:r>
                <a:r>
                  <a:rPr lang="en-US" altLang="en-US" sz="2000" b="1" baseline="-30000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min</a:t>
                </a:r>
                <a:endParaRPr lang="en-US" altLang="en-US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292" y="3104125"/>
                <a:ext cx="3876382" cy="537006"/>
              </a:xfrm>
              <a:prstGeom prst="rect">
                <a:avLst/>
              </a:prstGeom>
              <a:blipFill rotWithShape="0">
                <a:blip r:embed="rId7"/>
                <a:stretch>
                  <a:fillRect l="-1732" b="-79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Hình chữ nhật 2"/>
          <p:cNvSpPr/>
          <p:nvPr/>
        </p:nvSpPr>
        <p:spPr>
          <a:xfrm>
            <a:off x="10480886" y="2759570"/>
            <a:ext cx="11961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10.5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744277" y="4245627"/>
            <a:ext cx="13616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b/ 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4106315" y="2653889"/>
            <a:ext cx="1656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(R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2b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)min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5663968" y="2652125"/>
            <a:ext cx="1218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altLang="en-US" sz="2000" b="1" baseline="-300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= 0</a:t>
            </a:r>
            <a:endParaRPr lang="en-US" alt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Hình chữ nhật 8"/>
          <p:cNvSpPr/>
          <p:nvPr/>
        </p:nvSpPr>
        <p:spPr>
          <a:xfrm>
            <a:off x="2698435" y="4315037"/>
            <a:ext cx="1515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altLang="en-US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altLang="en-US" b="1" baseline="-300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tđ</a:t>
            </a:r>
            <a:r>
              <a:rPr lang="en-US" altLang="en-US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)max </a:t>
            </a:r>
            <a:endParaRPr lang="vi-VN" dirty="0"/>
          </a:p>
        </p:txBody>
      </p:sp>
      <p:sp>
        <p:nvSpPr>
          <p:cNvPr id="14" name="Hình chữ nhật 13"/>
          <p:cNvSpPr/>
          <p:nvPr/>
        </p:nvSpPr>
        <p:spPr>
          <a:xfrm>
            <a:off x="4245200" y="4286519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(R</a:t>
            </a:r>
            <a:r>
              <a:rPr lang="en-US" altLang="en-US" b="1" baseline="-30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2b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)max</a:t>
            </a: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dirty="0"/>
          </a:p>
        </p:txBody>
      </p:sp>
      <p:sp>
        <p:nvSpPr>
          <p:cNvPr id="22" name="Hình chữ nhật 21"/>
          <p:cNvSpPr/>
          <p:nvPr/>
        </p:nvSpPr>
        <p:spPr>
          <a:xfrm>
            <a:off x="5780912" y="4280431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b="1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max</a:t>
            </a:r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30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24"/>
              <p:cNvSpPr/>
              <p:nvPr/>
            </p:nvSpPr>
            <p:spPr>
              <a:xfrm>
                <a:off x="1976436" y="4781050"/>
                <a:ext cx="4095993" cy="537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→ </a:t>
                </a:r>
                <a:r>
                  <a:rPr lang="en-US" alt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</a:t>
                </a:r>
                <a:r>
                  <a:rPr lang="en-US" altLang="en-US" sz="2000" b="1" baseline="-30000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tđ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15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num>
                      <m:den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22,5</a:t>
                </a:r>
                <a:r>
                  <a:rPr lang="en-US" alt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Ω </a:t>
                </a:r>
                <a:r>
                  <a:rPr lang="en-US" alt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</a:t>
                </a:r>
                <a:r>
                  <a:rPr lang="en-US" altLang="en-US" sz="2000" b="1" baseline="-30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max</a:t>
                </a:r>
                <a:endParaRPr lang="en-US" altLang="en-US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8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436" y="4781050"/>
                <a:ext cx="4095993" cy="537006"/>
              </a:xfrm>
              <a:prstGeom prst="rect">
                <a:avLst/>
              </a:prstGeom>
              <a:blipFill rotWithShape="0">
                <a:blip r:embed="rId8"/>
                <a:stretch>
                  <a:fillRect l="-1488" b="-79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0419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8" grpId="0"/>
      <p:bldP spid="19" grpId="0"/>
      <p:bldP spid="21" grpId="0"/>
      <p:bldP spid="23" grpId="0"/>
      <p:bldP spid="24" grpId="0"/>
      <p:bldP spid="25" grpId="0"/>
      <p:bldP spid="27" grpId="0"/>
      <p:bldP spid="6" grpId="0"/>
      <p:bldP spid="7" grpId="0"/>
      <p:bldP spid="9" grpId="0"/>
      <p:bldP spid="14" grpId="0"/>
      <p:bldP spid="22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637309" y="598493"/>
            <a:ext cx="10974317" cy="16927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50Ω – 2,5A.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nicrom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1,10.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637309" y="2238106"/>
            <a:ext cx="1834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3763277" y="2229709"/>
            <a:ext cx="8074" cy="43356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889905" y="2187885"/>
            <a:ext cx="1834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2005" y="2632374"/>
            <a:ext cx="28240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/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trở:50Ω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2,5A </a:t>
            </a:r>
          </a:p>
          <a:p>
            <a:pPr marL="30480" marR="30480" algn="just"/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1,1.10</a:t>
            </a:r>
            <a:r>
              <a:rPr lang="en-US" sz="240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50m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Ý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S = ?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3711073" y="2660420"/>
            <a:ext cx="330475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Ý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4191973" y="2835290"/>
            <a:ext cx="48269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50Ω: </a:t>
            </a:r>
            <a:r>
              <a:rPr lang="en-US" sz="2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4168848" y="3301486"/>
            <a:ext cx="766697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2,5A: 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3711073" y="3709650"/>
            <a:ext cx="78483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4170645" y="4273816"/>
            <a:ext cx="24128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lang="en-US" sz="22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×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13" name="Hình chữ nhật 12"/>
          <p:cNvSpPr/>
          <p:nvPr/>
        </p:nvSpPr>
        <p:spPr>
          <a:xfrm>
            <a:off x="6483630" y="4253480"/>
            <a:ext cx="24689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2,5 × 50 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125(V)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14" name="Hình chữ nhật 13"/>
          <p:cNvSpPr/>
          <p:nvPr/>
        </p:nvSpPr>
        <p:spPr>
          <a:xfrm>
            <a:off x="3711073" y="4886541"/>
            <a:ext cx="298844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8110686" y="5362167"/>
            <a:ext cx="3347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1,1.10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)=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1,1mm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22"/>
              <p:cNvSpPr/>
              <p:nvPr/>
            </p:nvSpPr>
            <p:spPr>
              <a:xfrm>
                <a:off x="4076548" y="5225398"/>
                <a:ext cx="1023037" cy="644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24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548" y="5225398"/>
                <a:ext cx="1023037" cy="644728"/>
              </a:xfrm>
              <a:prstGeom prst="rect">
                <a:avLst/>
              </a:prstGeom>
              <a:blipFill rotWithShape="0">
                <a:blip r:embed="rId3"/>
                <a:stretch>
                  <a:fillRect l="-9524" b="-84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23"/>
              <p:cNvSpPr/>
              <p:nvPr/>
            </p:nvSpPr>
            <p:spPr>
              <a:xfrm>
                <a:off x="5098240" y="5221673"/>
                <a:ext cx="1313180" cy="6438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</a:rPr>
                          <m:t>R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240" y="5221673"/>
                <a:ext cx="1313180" cy="643894"/>
              </a:xfrm>
              <a:prstGeom prst="rect">
                <a:avLst/>
              </a:prstGeom>
              <a:blipFill rotWithShape="0">
                <a:blip r:embed="rId4"/>
                <a:stretch>
                  <a:fillRect l="-6944" b="-95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6312200" y="5154122"/>
                <a:ext cx="1851404" cy="778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8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endParaRPr lang="el-GR" sz="28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200" y="5154122"/>
                <a:ext cx="1851404" cy="778996"/>
              </a:xfrm>
              <a:prstGeom prst="rect">
                <a:avLst/>
              </a:prstGeom>
              <a:blipFill rotWithShape="0">
                <a:blip r:embed="rId5"/>
                <a:stretch>
                  <a:fillRect l="-6579" b="-101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828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637309" y="592019"/>
            <a:ext cx="10974317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Nikêlin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0,40. 10</a:t>
            </a:r>
            <a:r>
              <a:rPr lang="en-US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0,6mm</a:t>
            </a:r>
            <a:r>
              <a:rPr lang="en-US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lõi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637309" y="2503730"/>
            <a:ext cx="18346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2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2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3530769" y="2719174"/>
            <a:ext cx="24818" cy="4328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492991" y="2556035"/>
            <a:ext cx="18346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22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0797" y="2864266"/>
                <a:ext cx="2812194" cy="3016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b="1" dirty="0" smtClean="0">
                        <a:solidFill>
                          <a:srgbClr val="0070C0"/>
                        </a:solidFill>
                      </a:rPr>
                      <m:t>ρ</m:t>
                    </m:r>
                  </m:oMath>
                </a14:m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0,4.10</a:t>
                </a:r>
                <a:r>
                  <a:rPr lang="en-US" sz="22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-6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2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Ω.m</a:t>
                </a: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0,6mm</a:t>
                </a:r>
                <a:r>
                  <a:rPr lang="en-US" sz="22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= 0,6.10</a:t>
                </a:r>
                <a:r>
                  <a:rPr lang="en-US" sz="2200" b="1" baseline="300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-6</a:t>
                </a: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200" b="1" baseline="300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2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 = 500 </a:t>
                </a:r>
                <a:r>
                  <a:rPr lang="en-US" sz="22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vòng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en-US" sz="2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4cm = 0,04m; </a:t>
                </a:r>
                <a:endParaRPr lang="en-US" sz="2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200" b="1" baseline="-25000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67V</a:t>
                </a:r>
                <a:endParaRPr lang="en-US" sz="22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b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?</a:t>
                </a:r>
                <a:endParaRPr lang="en-US" sz="2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I</a:t>
                </a:r>
                <a:r>
                  <a:rPr lang="en-US" sz="22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?</a:t>
                </a:r>
                <a:endParaRPr lang="en-US" sz="2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97" y="2864266"/>
                <a:ext cx="2812194" cy="3016210"/>
              </a:xfrm>
              <a:prstGeom prst="rect">
                <a:avLst/>
              </a:prstGeom>
              <a:blipFill rotWithShape="0">
                <a:blip r:embed="rId3"/>
                <a:stretch>
                  <a:fillRect l="-1735" t="-4646" b="-34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86910" y="4861446"/>
            <a:ext cx="81247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7577" y="3738347"/>
            <a:ext cx="4549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3530769" y="2924978"/>
            <a:ext cx="4256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8152683" y="327494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62,8m</a:t>
            </a:r>
            <a:endParaRPr lang="en-US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4179366" y="4134065"/>
                <a:ext cx="1023037" cy="644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R = </a:t>
                </a:r>
                <a:r>
                  <a:rPr lang="el-GR" sz="24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366" y="4134065"/>
                <a:ext cx="1023037" cy="644728"/>
              </a:xfrm>
              <a:prstGeom prst="rect">
                <a:avLst/>
              </a:prstGeom>
              <a:blipFill rotWithShape="0">
                <a:blip r:embed="rId4"/>
                <a:stretch>
                  <a:fillRect l="-9581" b="-84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4098977" y="5327471"/>
                <a:ext cx="790601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endParaRPr lang="el-GR" sz="24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977" y="5327471"/>
                <a:ext cx="790601" cy="622286"/>
              </a:xfrm>
              <a:prstGeom prst="rect">
                <a:avLst/>
              </a:prstGeom>
              <a:blipFill rotWithShape="0">
                <a:blip r:embed="rId5"/>
                <a:stretch>
                  <a:fillRect l="-11538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8"/>
              <p:cNvSpPr/>
              <p:nvPr/>
            </p:nvSpPr>
            <p:spPr>
              <a:xfrm>
                <a:off x="5132014" y="4158407"/>
                <a:ext cx="2675669" cy="678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𝟔𝟐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0,6.10</m:t>
                        </m:r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014" y="4158407"/>
                <a:ext cx="2675669" cy="678006"/>
              </a:xfrm>
              <a:prstGeom prst="rect">
                <a:avLst/>
              </a:prstGeom>
              <a:blipFill rotWithShape="0">
                <a:blip r:embed="rId6"/>
                <a:stretch>
                  <a:fillRect l="-3645" b="-90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ình chữ nhật 19"/>
              <p:cNvSpPr/>
              <p:nvPr/>
            </p:nvSpPr>
            <p:spPr>
              <a:xfrm>
                <a:off x="7759947" y="4238106"/>
                <a:ext cx="16241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l-G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𝜴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Hình chữ nhậ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947" y="4238106"/>
                <a:ext cx="1624163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6015" t="-10526" r="-2632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4830458" y="5342339"/>
                <a:ext cx="926857" cy="654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458" y="5342339"/>
                <a:ext cx="926857" cy="654346"/>
              </a:xfrm>
              <a:prstGeom prst="rect">
                <a:avLst/>
              </a:prstGeom>
              <a:blipFill rotWithShape="0">
                <a:blip r:embed="rId8"/>
                <a:stretch>
                  <a:fillRect l="-9868" b="-37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1"/>
              <p:cNvSpPr/>
              <p:nvPr/>
            </p:nvSpPr>
            <p:spPr>
              <a:xfrm>
                <a:off x="5783004" y="5396771"/>
                <a:ext cx="14863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004" y="5396771"/>
                <a:ext cx="1486304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6584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ình chữ nhật 7"/>
          <p:cNvSpPr/>
          <p:nvPr/>
        </p:nvSpPr>
        <p:spPr>
          <a:xfrm>
            <a:off x="4022032" y="3309810"/>
            <a:ext cx="1197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N.C </a:t>
            </a:r>
            <a:endParaRPr lang="vi-VN" sz="2400" dirty="0"/>
          </a:p>
        </p:txBody>
      </p:sp>
      <p:sp>
        <p:nvSpPr>
          <p:cNvPr id="9" name="Hình chữ nhật 8"/>
          <p:cNvSpPr/>
          <p:nvPr/>
        </p:nvSpPr>
        <p:spPr>
          <a:xfrm>
            <a:off x="5033610" y="3326896"/>
            <a:ext cx="13147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N.∏.d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400" dirty="0"/>
          </a:p>
        </p:txBody>
      </p:sp>
      <p:sp>
        <p:nvSpPr>
          <p:cNvPr id="13" name="Hình chữ nhật 12"/>
          <p:cNvSpPr/>
          <p:nvPr/>
        </p:nvSpPr>
        <p:spPr>
          <a:xfrm>
            <a:off x="6124467" y="3311599"/>
            <a:ext cx="2129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500.3,14.0,04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6790525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71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734292" y="582104"/>
            <a:ext cx="8797635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10.4: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10.1 SBT,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5938" y="1970964"/>
            <a:ext cx="95816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2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Giải bài tập Vật lý lớp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927" y="582104"/>
            <a:ext cx="1842655" cy="12096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Hình Bầu dục 1"/>
          <p:cNvSpPr/>
          <p:nvPr/>
        </p:nvSpPr>
        <p:spPr>
          <a:xfrm>
            <a:off x="1145938" y="1809147"/>
            <a:ext cx="484909" cy="46572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76787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771370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457254" y="597354"/>
            <a:ext cx="11132824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10.5: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12V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40Ω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(%)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135266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90196" y="2478861"/>
            <a:ext cx="1834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2431398" y="2406099"/>
            <a:ext cx="5537" cy="39501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2431398" y="2485575"/>
            <a:ext cx="1779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35011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2595" y="3046659"/>
            <a:ext cx="21413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b="1" baseline="-25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2,5V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baseline="-25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=0,4A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12V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bmax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40Ω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=?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I=?%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1398" y="3048285"/>
            <a:ext cx="657133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2,5V &lt; U =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12V</a:t>
            </a: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Giải SBT Vật Lí 9 | Giải bài tập Sách bài tập Vật Lí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486" y="2525798"/>
            <a:ext cx="26289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35115" y="4076853"/>
            <a:ext cx="90549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=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000" b="1" baseline="-30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đmĐ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0,4(A)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/I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2,5/0,4 = 6,25(Ω)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U/I = 12/0,4 = 30(Ω)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R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30 – 6,25 = 23,75(Ω)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Picture 14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671" y="6129977"/>
            <a:ext cx="2088655" cy="68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56664" y="5152297"/>
            <a:ext cx="90549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3952" y="5398862"/>
            <a:ext cx="88124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(%)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384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442126" y="581331"/>
            <a:ext cx="10904747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10.6: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10.2,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12V</a:t>
            </a:r>
          </a:p>
          <a:p>
            <a:pPr marL="457200" indent="-457200">
              <a:buAutoNum type="alphaLcParenR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4,5V?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40"/>
              <p:cNvSpPr txBox="1">
                <a:spLocks noChangeArrowheads="1"/>
              </p:cNvSpPr>
              <p:nvPr/>
            </p:nvSpPr>
            <p:spPr bwMode="auto">
              <a:xfrm>
                <a:off x="2416862" y="3179542"/>
                <a:ext cx="1379803" cy="720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lvl="0" algn="just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alt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alt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 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6862" y="3179542"/>
                <a:ext cx="1379803" cy="7203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64238" y="1861357"/>
            <a:ext cx="18346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2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2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2004779" y="1904770"/>
            <a:ext cx="46950" cy="48198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2142548" y="1838453"/>
            <a:ext cx="18346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2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Giải SBT Vật Lí 9 | Giải bài tập Sách bài tập Vật Lí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164" y="1915399"/>
            <a:ext cx="2313709" cy="1162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42126" y="2364233"/>
            <a:ext cx="17772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6V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0,5A</a:t>
            </a: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12V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b)U</a:t>
            </a:r>
            <a:r>
              <a:rPr lang="en-US" sz="22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=4,5V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 </a:t>
            </a:r>
            <a:endParaRPr lang="en-US" sz="2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8"/>
              <p:cNvSpPr>
                <a:spLocks noChangeArrowheads="1"/>
              </p:cNvSpPr>
              <p:nvPr/>
            </p:nvSpPr>
            <p:spPr bwMode="auto">
              <a:xfrm>
                <a:off x="2937764" y="1886290"/>
                <a:ext cx="2815348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kumimoji="0" lang="en-US" altLang="en-US" sz="2200" b="1" i="0" u="none" strike="noStrike" cap="none" normalizeH="0" baseline="0" dirty="0" err="1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nt</a:t>
                </a:r>
                <a:r>
                  <a:rPr kumimoji="0" lang="en-US" altLang="en-US" sz="22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(R//V) </a:t>
                </a:r>
                <a:r>
                  <a:rPr kumimoji="0" lang="en-US" altLang="en-US" sz="2200" b="1" i="0" u="none" strike="noStrike" cap="none" normalizeH="0" baseline="0" dirty="0" err="1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nt</a:t>
                </a:r>
                <a:r>
                  <a:rPr kumimoji="0" lang="en-US" altLang="en-US" sz="22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en-US" sz="2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en-US" sz="2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kumimoji="0" lang="en-US" altLang="en-US" sz="2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37764" y="1886290"/>
                <a:ext cx="2815348" cy="430887"/>
              </a:xfrm>
              <a:prstGeom prst="rect">
                <a:avLst/>
              </a:prstGeom>
              <a:blipFill rotWithShape="0">
                <a:blip r:embed="rId5"/>
                <a:stretch>
                  <a:fillRect l="-2814" t="-8451" b="-28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095517" y="3853927"/>
            <a:ext cx="29053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b/Giá trị của R là: </a:t>
            </a:r>
            <a:endParaRPr kumimoji="0" lang="nl-NL" altLang="en-US" sz="2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028254" y="4282488"/>
            <a:ext cx="912302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điều chỉnh biến trở để vôn kế chỉ </a:t>
            </a:r>
            <a:r>
              <a:rPr kumimoji="0" lang="nl-NL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kumimoji="0" lang="nl-NL" altLang="en-US" sz="22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nl-NL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4,5V, thì C</a:t>
            </a:r>
            <a:r>
              <a:rPr kumimoji="0" lang="nl-NL" altLang="en-US" sz="2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ĐDĐ</a:t>
            </a:r>
            <a:r>
              <a:rPr kumimoji="0" lang="nl-NL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biến trở lúc này là: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04779" y="5308396"/>
            <a:ext cx="68296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5197027" y="3279955"/>
                <a:ext cx="518334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alt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Vậy: Điện </a:t>
                </a:r>
                <a:r>
                  <a:rPr lang="nl-NL" alt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trở của biến trở </a:t>
                </a:r>
                <a:r>
                  <a:rPr lang="nl-NL" alt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alt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nl-NL" alt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12 </a:t>
                </a:r>
                <a:r>
                  <a:rPr lang="el-GR" alt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nl-NL" alt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nl-NL" altLang="en-US" sz="2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027" y="3279955"/>
                <a:ext cx="5183342" cy="430887"/>
              </a:xfrm>
              <a:prstGeom prst="rect">
                <a:avLst/>
              </a:prstGeom>
              <a:blipFill rotWithShape="0">
                <a:blip r:embed="rId6"/>
                <a:stretch>
                  <a:fillRect l="-1529" t="-9859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2130949" y="6218775"/>
            <a:ext cx="22156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altLang="en-US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8820240" y="2859844"/>
            <a:ext cx="13837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 </a:t>
            </a:r>
            <a:endParaRPr lang="vi-VN" sz="2200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073093" y="2205818"/>
            <a:ext cx="723300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 U</a:t>
            </a:r>
            <a:r>
              <a:rPr lang="en-US" altLang="en-US" sz="2000" b="1" baseline="-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en-US" altLang="en-US" sz="2000" b="1" baseline="-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6V</a:t>
            </a:r>
            <a:endParaRPr lang="en-US" alt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 = I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0,5A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U =</a:t>
            </a:r>
            <a:r>
              <a:rPr kumimoji="0" lang="nl-NL" altLang="en-US" sz="20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nl-NL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U</a:t>
            </a:r>
            <a:r>
              <a:rPr kumimoji="0" lang="nl-NL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nl-NL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nl-NL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 – U</a:t>
            </a:r>
            <a:r>
              <a:rPr kumimoji="0" lang="nl-NL" altLang="en-US" sz="20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nl-NL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12 – 6 = 6(V)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40"/>
              <p:cNvSpPr txBox="1">
                <a:spLocks noChangeArrowheads="1"/>
              </p:cNvSpPr>
              <p:nvPr/>
            </p:nvSpPr>
            <p:spPr bwMode="auto">
              <a:xfrm>
                <a:off x="3142478" y="3151738"/>
                <a:ext cx="1379803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lvl="0" algn="just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altLang="en-US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 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2478" y="3151738"/>
                <a:ext cx="1379803" cy="668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40"/>
              <p:cNvSpPr txBox="1">
                <a:spLocks noChangeArrowheads="1"/>
              </p:cNvSpPr>
              <p:nvPr/>
            </p:nvSpPr>
            <p:spPr bwMode="auto">
              <a:xfrm>
                <a:off x="4121140" y="3313143"/>
                <a:ext cx="137980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lvl="0" algn="just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alt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𝟏𝟐</m:t>
                    </m:r>
                    <m:r>
                      <a:rPr lang="en-US" alt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l-GR" alt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en-US" alt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 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1140" y="3313143"/>
                <a:ext cx="1379803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Hình chữ nhật 3"/>
          <p:cNvSpPr/>
          <p:nvPr/>
        </p:nvSpPr>
        <p:spPr>
          <a:xfrm>
            <a:off x="3560635" y="5659276"/>
            <a:ext cx="17304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200" b="1" baseline="-30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200" b="1" baseline="-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 – U</a:t>
            </a:r>
            <a:r>
              <a:rPr lang="en-US" altLang="en-US" sz="2200" b="1" baseline="-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R’</a:t>
            </a:r>
            <a:endParaRPr lang="vi-VN" sz="2200" dirty="0"/>
          </a:p>
        </p:txBody>
      </p:sp>
      <p:sp>
        <p:nvSpPr>
          <p:cNvPr id="13" name="Hình chữ nhật 12"/>
          <p:cNvSpPr/>
          <p:nvPr/>
        </p:nvSpPr>
        <p:spPr>
          <a:xfrm>
            <a:off x="5186534" y="5640443"/>
            <a:ext cx="21900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12 – 4,5 = 7,5V</a:t>
            </a:r>
            <a:endParaRPr lang="en-US" altLang="en-US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Hình chữ nhật 26"/>
              <p:cNvSpPr/>
              <p:nvPr/>
            </p:nvSpPr>
            <p:spPr>
              <a:xfrm>
                <a:off x="5371037" y="6129821"/>
                <a:ext cx="944489" cy="612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2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𝟑𝟕𝟓</m:t>
                        </m:r>
                      </m:den>
                    </m:f>
                  </m:oMath>
                </a14:m>
                <a:endParaRPr lang="vi-VN" sz="2200" dirty="0"/>
              </a:p>
            </p:txBody>
          </p:sp>
        </mc:Choice>
        <mc:Fallback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037" y="6129821"/>
                <a:ext cx="944489" cy="612540"/>
              </a:xfrm>
              <a:prstGeom prst="rect">
                <a:avLst/>
              </a:prstGeom>
              <a:blipFill rotWithShape="0">
                <a:blip r:embed="rId9"/>
                <a:stretch>
                  <a:fillRect l="-8387" b="-3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Hình chữ nhật 27"/>
          <p:cNvSpPr/>
          <p:nvPr/>
        </p:nvSpPr>
        <p:spPr>
          <a:xfrm>
            <a:off x="6067381" y="6250847"/>
            <a:ext cx="11743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r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20(Ω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Hình chữ nhật 28"/>
              <p:cNvSpPr/>
              <p:nvPr/>
            </p:nvSpPr>
            <p:spPr>
              <a:xfrm>
                <a:off x="4425840" y="6140680"/>
                <a:ext cx="1152303" cy="657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  <m:sup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  <m:sup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200" dirty="0"/>
              </a:p>
            </p:txBody>
          </p:sp>
        </mc:Choice>
        <mc:Fallback>
          <p:sp>
            <p:nvSpPr>
              <p:cNvPr id="29" name="Hình chữ nhật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840" y="6140680"/>
                <a:ext cx="1152303" cy="65703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Hình chữ nhật 29"/>
              <p:cNvSpPr/>
              <p:nvPr/>
            </p:nvSpPr>
            <p:spPr>
              <a:xfrm>
                <a:off x="6035977" y="4727430"/>
                <a:ext cx="69762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2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vi-VN" sz="2200" dirty="0"/>
              </a:p>
            </p:txBody>
          </p:sp>
        </mc:Choice>
        <mc:Fallback>
          <p:sp>
            <p:nvSpPr>
              <p:cNvPr id="30" name="Hình chữ nhật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977" y="4727430"/>
                <a:ext cx="697627" cy="584775"/>
              </a:xfrm>
              <a:prstGeom prst="rect">
                <a:avLst/>
              </a:prstGeom>
              <a:blipFill rotWithShape="0">
                <a:blip r:embed="rId11"/>
                <a:stretch>
                  <a:fillRect l="-11304" b="-8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Hình chữ nhật 30"/>
          <p:cNvSpPr/>
          <p:nvPr/>
        </p:nvSpPr>
        <p:spPr>
          <a:xfrm>
            <a:off x="6685572" y="4915881"/>
            <a:ext cx="15045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r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0,375(A)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Hình chữ nhật 31"/>
              <p:cNvSpPr/>
              <p:nvPr/>
            </p:nvSpPr>
            <p:spPr>
              <a:xfrm>
                <a:off x="3614382" y="4727430"/>
                <a:ext cx="2452979" cy="587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sSub>
                      <m:sSub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sub>
                          <m:sup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sup>
                        </m:sSubSup>
                      </m:num>
                      <m:den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𝑽</m:t>
                            </m:r>
                          </m:sub>
                          <m:sup>
                            <m:r>
                              <a:rPr lang="en-US" sz="2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sup>
                        </m:sSubSup>
                      </m:num>
                      <m:den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200" dirty="0"/>
              </a:p>
            </p:txBody>
          </p:sp>
        </mc:Choice>
        <mc:Fallback>
          <p:sp>
            <p:nvSpPr>
              <p:cNvPr id="32" name="Hình chữ nhật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382" y="4727430"/>
                <a:ext cx="2452979" cy="587790"/>
              </a:xfrm>
              <a:prstGeom prst="rect">
                <a:avLst/>
              </a:prstGeom>
              <a:blipFill rotWithShape="0">
                <a:blip r:embed="rId12"/>
                <a:stretch>
                  <a:fillRect b="-72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Hình chữ nhật 33"/>
              <p:cNvSpPr/>
              <p:nvPr/>
            </p:nvSpPr>
            <p:spPr>
              <a:xfrm>
                <a:off x="5700071" y="3754123"/>
                <a:ext cx="697627" cy="607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2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vi-VN" sz="2200" dirty="0"/>
              </a:p>
            </p:txBody>
          </p:sp>
        </mc:Choice>
        <mc:Fallback>
          <p:sp>
            <p:nvSpPr>
              <p:cNvPr id="34" name="Hình chữ nhật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71" y="3754123"/>
                <a:ext cx="697627" cy="607539"/>
              </a:xfrm>
              <a:prstGeom prst="rect">
                <a:avLst/>
              </a:prstGeom>
              <a:blipFill rotWithShape="0">
                <a:blip r:embed="rId13"/>
                <a:stretch>
                  <a:fillRect l="-11404" b="-30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Hình chữ nhật 34"/>
          <p:cNvSpPr/>
          <p:nvPr/>
        </p:nvSpPr>
        <p:spPr>
          <a:xfrm>
            <a:off x="6146424" y="3896192"/>
            <a:ext cx="11743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r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12(Ω</a:t>
            </a: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Hình chữ nhật 35"/>
              <p:cNvSpPr/>
              <p:nvPr/>
            </p:nvSpPr>
            <p:spPr>
              <a:xfrm>
                <a:off x="4934268" y="3681277"/>
                <a:ext cx="996298" cy="740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𝑹</m:t>
                    </m:r>
                  </m:oMath>
                </a14:m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sz="22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200" dirty="0"/>
              </a:p>
            </p:txBody>
          </p:sp>
        </mc:Choice>
        <mc:Fallback>
          <p:sp>
            <p:nvSpPr>
              <p:cNvPr id="36" name="Hình chữ nhật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268" y="3681277"/>
                <a:ext cx="996298" cy="74033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1924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9" grpId="0"/>
      <p:bldP spid="14" grpId="0"/>
      <p:bldP spid="18" grpId="0"/>
      <p:bldP spid="19" grpId="0"/>
      <p:bldP spid="25" grpId="0"/>
      <p:bldP spid="26" grpId="0"/>
      <p:bldP spid="4" grpId="0"/>
      <p:bldP spid="13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136005" y="582106"/>
            <a:ext cx="10377190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10.7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10.3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745973" y="2317824"/>
            <a:ext cx="687155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Giải SBT Vật Lí 9 | Giải bài tập Sách bài tập Vật Lí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310" y="2283294"/>
            <a:ext cx="2785264" cy="146782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Hình Bầu dục 10"/>
          <p:cNvSpPr/>
          <p:nvPr/>
        </p:nvSpPr>
        <p:spPr>
          <a:xfrm>
            <a:off x="1745973" y="2421866"/>
            <a:ext cx="484909" cy="46572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/>
          <p:cNvSpPr/>
          <p:nvPr/>
        </p:nvSpPr>
        <p:spPr>
          <a:xfrm>
            <a:off x="8326580" y="3725580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10.3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7683750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10.8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3" name="Picture 12" descr="Giải SBT Vật Lí 9 | Giải bài tập Sách bài tập Vật Lí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18" y="1375822"/>
            <a:ext cx="8510719" cy="289799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Hình Bầu dục 9"/>
          <p:cNvSpPr/>
          <p:nvPr/>
        </p:nvSpPr>
        <p:spPr>
          <a:xfrm>
            <a:off x="7065818" y="3530228"/>
            <a:ext cx="540627" cy="5291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03213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10.9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674295" y="1469964"/>
            <a:ext cx="967782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ình Bầu dục 9"/>
          <p:cNvSpPr/>
          <p:nvPr/>
        </p:nvSpPr>
        <p:spPr>
          <a:xfrm>
            <a:off x="1674295" y="4009239"/>
            <a:ext cx="540627" cy="5291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90671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1041</Words>
  <Application>Microsoft Office PowerPoint</Application>
  <PresentationFormat>Màn hình rộng</PresentationFormat>
  <Paragraphs>269</Paragraphs>
  <Slides>14</Slides>
  <Notes>14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22" baseType="lpstr">
      <vt:lpstr>.VnArial</vt:lpstr>
      <vt:lpstr>.VnLinus</vt:lpstr>
      <vt:lpstr>Arial</vt:lpstr>
      <vt:lpstr>Calibri</vt:lpstr>
      <vt:lpstr>Calibri Light</vt:lpstr>
      <vt:lpstr>Cambria Math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Giang</dc:creator>
  <cp:lastModifiedBy>PC</cp:lastModifiedBy>
  <cp:revision>37</cp:revision>
  <dcterms:created xsi:type="dcterms:W3CDTF">2021-09-28T16:33:56Z</dcterms:created>
  <dcterms:modified xsi:type="dcterms:W3CDTF">2021-09-30T07:38:23Z</dcterms:modified>
</cp:coreProperties>
</file>