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6" r:id="rId2"/>
    <p:sldId id="257" r:id="rId3"/>
    <p:sldId id="279" r:id="rId4"/>
    <p:sldId id="261" r:id="rId5"/>
    <p:sldId id="262" r:id="rId6"/>
    <p:sldId id="277" r:id="rId7"/>
    <p:sldId id="264" r:id="rId8"/>
    <p:sldId id="266" r:id="rId9"/>
    <p:sldId id="267" r:id="rId10"/>
    <p:sldId id="268" r:id="rId11"/>
    <p:sldId id="269" r:id="rId12"/>
    <p:sldId id="281" r:id="rId13"/>
    <p:sldId id="270" r:id="rId14"/>
    <p:sldId id="273" r:id="rId15"/>
    <p:sldId id="280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9257B-4D5F-417B-B2B2-AA7E84DCFCCD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01883-8930-4DAD-BFBA-47FF28B7C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01883-8930-4DAD-BFBA-47FF28B7C4B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F5C-9623-4B72-B813-AA05E38CD81D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64AC-9A4C-46BE-8793-2702F9D38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F5C-9623-4B72-B813-AA05E38CD81D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64AC-9A4C-46BE-8793-2702F9D38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F5C-9623-4B72-B813-AA05E38CD81D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64AC-9A4C-46BE-8793-2702F9D38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F5C-9623-4B72-B813-AA05E38CD81D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64AC-9A4C-46BE-8793-2702F9D38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F5C-9623-4B72-B813-AA05E38CD81D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64AC-9A4C-46BE-8793-2702F9D38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F5C-9623-4B72-B813-AA05E38CD81D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64AC-9A4C-46BE-8793-2702F9D38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F5C-9623-4B72-B813-AA05E38CD81D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64AC-9A4C-46BE-8793-2702F9D38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F5C-9623-4B72-B813-AA05E38CD81D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64AC-9A4C-46BE-8793-2702F9D38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F5C-9623-4B72-B813-AA05E38CD81D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64AC-9A4C-46BE-8793-2702F9D38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F5C-9623-4B72-B813-AA05E38CD81D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64AC-9A4C-46BE-8793-2702F9D38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4F5C-9623-4B72-B813-AA05E38CD81D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64AC-9A4C-46BE-8793-2702F9D38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44F5C-9623-4B72-B813-AA05E38CD81D}" type="datetimeFigureOut">
              <a:rPr lang="en-US" smtClean="0"/>
              <a:pPr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B64AC-9A4C-46BE-8793-2702F9D38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6"/>
          <p:cNvSpPr>
            <a:spLocks noChangeArrowheads="1" noChangeShapeType="1" noTextEdit="1"/>
          </p:cNvSpPr>
          <p:nvPr/>
        </p:nvSpPr>
        <p:spPr bwMode="auto">
          <a:xfrm>
            <a:off x="2438400" y="2590800"/>
            <a:ext cx="4581525" cy="1323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endParaRPr lang="en-US" sz="3600" b="1" kern="10">
              <a:ln w="9525"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gradFill rotWithShape="1">
            <a:gsLst>
              <a:gs pos="0">
                <a:srgbClr val="FF66FF"/>
              </a:gs>
              <a:gs pos="50000">
                <a:schemeClr val="bg1"/>
              </a:gs>
              <a:gs pos="100000">
                <a:srgbClr val="FF6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Times New Roman" pitchFamily="18" charset="0"/>
              </a:rPr>
              <a:t>PHÒNG GD &amp; ĐT HUYỆN THANH TRÌ</a:t>
            </a:r>
          </a:p>
          <a:p>
            <a:pPr algn="ctr">
              <a:defRPr/>
            </a:pPr>
            <a:r>
              <a:rPr lang="en-US" sz="2400" b="1" dirty="0">
                <a:latin typeface="Times New Roman" pitchFamily="18" charset="0"/>
              </a:rPr>
              <a:t>TRƯỜNG THCS NGỌC HỒI</a:t>
            </a:r>
            <a:endParaRPr lang="en-US" b="1" dirty="0">
              <a:latin typeface="Times New Roman" pitchFamily="18" charset="0"/>
            </a:endParaRPr>
          </a:p>
        </p:txBody>
      </p:sp>
      <p:pic>
        <p:nvPicPr>
          <p:cNvPr id="4" name="Picture 6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6685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924800" y="-11113"/>
            <a:ext cx="1173163" cy="124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762000" y="1219200"/>
            <a:ext cx="7696200" cy="61039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70284"/>
              </a:avLst>
            </a:prstTxWarp>
          </a:bodyPr>
          <a:lstStyle/>
          <a:p>
            <a:r>
              <a:rPr lang="en-US" sz="5400" b="1" i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Nhiệt liệt chào mừng các thầy, cô giáo về dự giờ</a:t>
            </a:r>
          </a:p>
          <a:p>
            <a:endParaRPr lang="en-US" sz="5400" b="1" i="1" kern="10">
              <a:ln w="19050">
                <a:solidFill>
                  <a:srgbClr val="FFFF00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152"/>
          <p:cNvSpPr txBox="1">
            <a:spLocks noChangeArrowheads="1"/>
          </p:cNvSpPr>
          <p:nvPr/>
        </p:nvSpPr>
        <p:spPr bwMode="auto">
          <a:xfrm>
            <a:off x="2590800" y="2743200"/>
            <a:ext cx="419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6D</a:t>
            </a:r>
            <a:endParaRPr lang="vi-VN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777875" y="4800600"/>
            <a:ext cx="7604125" cy="2133600"/>
            <a:chOff x="777875" y="4800600"/>
            <a:chExt cx="7604125" cy="2133600"/>
          </a:xfrm>
        </p:grpSpPr>
        <p:pic>
          <p:nvPicPr>
            <p:cNvPr id="9" name="Picture 4" descr="daisy_button_pink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95600" y="5257800"/>
              <a:ext cx="3505200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5" descr="daisy_button_white_hb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05100" y="5334000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daisy_button_white_hb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91200" y="5143500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7" descr="daisy_button_pink_hb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14600" y="5638800"/>
              <a:ext cx="9906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8" descr="daisy_button_pink_hb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943600" y="5867400"/>
              <a:ext cx="10668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9" descr="daisy_button_pink_hb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14600" y="6019800"/>
              <a:ext cx="9144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0" descr="daisy_button_pink_hb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15000" y="5486400"/>
              <a:ext cx="838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1" descr="daisy_button_pink_hb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324600" y="5257800"/>
              <a:ext cx="6858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2" descr="daisy_button_pink_hb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524000" y="5410200"/>
              <a:ext cx="76200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3" descr="daisy_button_blue_hb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752600" y="5295900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4" descr="daisy_button_blue_hb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858000" y="5181600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5" descr="daisy_button_pink_hb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858000" y="5638800"/>
              <a:ext cx="6858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6" descr="daisy_button_pink_hb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239000" y="5181600"/>
              <a:ext cx="6858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17" descr="daisy_button_pink_hb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696200" y="4800600"/>
              <a:ext cx="6858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8" descr="daisy_button_pink_hb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057400" y="5486400"/>
              <a:ext cx="76200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9" descr="daisy_button_blue_hb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019300" y="5829300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0" descr="daisy_button_blue_hb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324600" y="5638800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1" descr="daisy_button_pink_hb"/>
            <p:cNvPicPr>
              <a:picLocks noChangeAspect="1" noChangeArrowheads="1" noCrop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1143000" y="5257800"/>
              <a:ext cx="685800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22" descr="daisy_button_pink_hb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777875" y="4953000"/>
              <a:ext cx="746125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Box 27"/>
          <p:cNvSpPr txBox="1"/>
          <p:nvPr/>
        </p:nvSpPr>
        <p:spPr>
          <a:xfrm>
            <a:off x="304800" y="4267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Mi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90563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727075"/>
          <a:ext cx="8610600" cy="590232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305300"/>
                <a:gridCol w="4305300"/>
              </a:tblGrid>
              <a:tr h="70322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Ngôi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nhất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Ngôi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99102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 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trả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lời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muốn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khóc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quá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 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ở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vùng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ven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biển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còn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nhớ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mặt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bố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bố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mất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sớm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e)  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quên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giác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ấy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nảy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nở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lòng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tôi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mấy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cánh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hoa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tươi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mỉm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cười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giữa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bầu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đãng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/>
                      <a:endParaRPr lang="en-US" sz="2400" b="1" dirty="0">
                        <a:solidFill>
                          <a:srgbClr val="02040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a,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xưa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vợ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chồng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ông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lão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ở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túp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lều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nát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bờ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biển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b="1" dirty="0" smtClean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 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Âu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Lạc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Long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Quân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gặp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đem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lòng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yêu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rồi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trở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vợ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chồng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g)  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Thủy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Tinh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lấy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vợ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đùng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đùng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nổi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giận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đem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quân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đuổi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đòi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cướp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Mị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Nương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algn="just"/>
                      <a:endParaRPr lang="en-US" sz="2400" b="1" dirty="0">
                        <a:solidFill>
                          <a:srgbClr val="02040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– SGK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89)</a:t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6172200"/>
          </a:xfrm>
        </p:spPr>
        <p:txBody>
          <a:bodyPr>
            <a:normAutofit/>
          </a:bodyPr>
          <a:lstStyle/>
          <a:p>
            <a:pPr marL="0" indent="347663" algn="just">
              <a:buFontTx/>
              <a:buNone/>
              <a:defRPr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chui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hang,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hì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hục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khoét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giường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hang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ngả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ngách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thượng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7663" algn="just">
              <a:buFontTx/>
              <a:buNone/>
              <a:defRPr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                                   (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phiêu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47663" algn="just">
              <a:buFontTx/>
              <a:buAutoNum type="alphaLcParenR"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0" algn="just"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876800"/>
            <a:ext cx="87630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lùng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uyen-tap-cac-mau-hinh-nen-powerpoint-de-thuong-nhat-hinh-anh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 (</a:t>
            </a:r>
            <a:r>
              <a:rPr kumimoji="0" lang="en-US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 – SGK </a:t>
            </a:r>
            <a:r>
              <a:rPr kumimoji="0" lang="en-US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trang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90)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143000"/>
            <a:ext cx="67056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Vì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sao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truyền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thuyết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truyện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cổ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tích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thường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kể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ngôi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800" b="1" dirty="0" err="1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ba</a:t>
            </a:r>
            <a:r>
              <a:rPr lang="en-US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800" b="1" i="0" u="none" strike="noStrike" kern="120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800" b="1" i="0" u="none" strike="noStrike" kern="120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533400"/>
            <a:ext cx="8686800" cy="6324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Tx/>
              <a:buChar char="-"/>
              <a:defRPr/>
            </a:pP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gắm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răn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0"/>
            <a:ext cx="64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SƠ ĐỒ TỔNG KẾT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76600" y="914400"/>
            <a:ext cx="2847975" cy="876300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 KỂ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4800" y="2286000"/>
            <a:ext cx="4230688" cy="2519362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2400" dirty="0">
              <a:solidFill>
                <a:srgbClr val="0204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48200" y="2286000"/>
            <a:ext cx="4352925" cy="2519362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00200" y="5181600"/>
            <a:ext cx="5951538" cy="1420812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rot="5400000">
            <a:off x="3312716" y="898128"/>
            <a:ext cx="495300" cy="2280444"/>
          </a:xfrm>
          <a:prstGeom prst="straightConnector1">
            <a:avLst/>
          </a:prstGeom>
          <a:ln>
            <a:solidFill>
              <a:srgbClr val="FFCC66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 rot="16200000" flipH="1">
            <a:off x="5514975" y="976312"/>
            <a:ext cx="495300" cy="2124075"/>
          </a:xfrm>
          <a:prstGeom prst="straightConnector1">
            <a:avLst/>
          </a:prstGeom>
          <a:ln>
            <a:solidFill>
              <a:srgbClr val="FFCC66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rot="16200000" flipH="1">
            <a:off x="3309937" y="3915568"/>
            <a:ext cx="376238" cy="2155825"/>
          </a:xfrm>
          <a:prstGeom prst="straightConnector1">
            <a:avLst/>
          </a:prstGeom>
          <a:ln>
            <a:solidFill>
              <a:srgbClr val="FFCC66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>
          <a:xfrm rot="5400000">
            <a:off x="5512197" y="3869134"/>
            <a:ext cx="376238" cy="2248694"/>
          </a:xfrm>
          <a:prstGeom prst="straightConnector1">
            <a:avLst/>
          </a:prstGeom>
          <a:ln>
            <a:solidFill>
              <a:srgbClr val="FFCC66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0037" y="2286000"/>
            <a:ext cx="4271963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NGÔI THỨ NHẤT</a:t>
            </a:r>
          </a:p>
          <a:p>
            <a:pPr algn="just">
              <a:buFontTx/>
              <a:buChar char="-"/>
            </a:pPr>
            <a:r>
              <a:rPr lang="en-US" sz="2400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qua.</a:t>
            </a:r>
          </a:p>
          <a:p>
            <a:pPr algn="just">
              <a:buFontTx/>
              <a:buChar char="-"/>
            </a:pP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solidFill>
                <a:srgbClr val="0204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724400" y="2286000"/>
            <a:ext cx="44196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NGÔI THỨ BA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giấu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do,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6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solidFill>
                <a:srgbClr val="0204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052638" y="5656263"/>
            <a:ext cx="562292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uyen-tap-cac-mau-hinh-nen-powerpoint-de-thuong-nhat-hinh-anh-1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691" y="0"/>
            <a:ext cx="9113309" cy="6858000"/>
          </a:xfrm>
        </p:spPr>
      </p:pic>
      <p:sp>
        <p:nvSpPr>
          <p:cNvPr id="5" name="TextBox 4"/>
          <p:cNvSpPr txBox="1"/>
          <p:nvPr/>
        </p:nvSpPr>
        <p:spPr>
          <a:xfrm>
            <a:off x="1219200" y="182880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3, 5 SGK </a:t>
            </a:r>
            <a:r>
              <a:rPr lang="en-US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90.</a:t>
            </a:r>
          </a:p>
          <a:p>
            <a:pPr>
              <a:buFontTx/>
              <a:buChar char="-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411" name="Content Placeholder 3" descr="hinh-nen-nhung-bo-hoa-tuyet-dep-1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0" y="0"/>
            <a:ext cx="9318690" cy="6167475"/>
          </a:xfrm>
          <a:prstGeom prst="rect">
            <a:avLst/>
          </a:prstGeom>
          <a:noFill/>
        </p:spPr>
        <p:txBody>
          <a:bodyPr>
            <a:prstTxWarp prst="textArchUpPour">
              <a:avLst/>
            </a:prstTxWarp>
            <a:spAutoFit/>
          </a:bodyPr>
          <a:lstStyle/>
          <a:p>
            <a:pPr algn="ctr">
              <a:defRPr/>
            </a:pPr>
            <a:r>
              <a:rPr lang="en-US" sz="5400" b="1" spc="300" dirty="0" err="1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Chân</a:t>
            </a:r>
            <a:r>
              <a:rPr lang="en-US" sz="5400" b="1" spc="300" dirty="0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spc="300" dirty="0" err="1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thành</a:t>
            </a:r>
            <a:r>
              <a:rPr lang="en-US" sz="5400" b="1" spc="300" dirty="0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spc="300" dirty="0" err="1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cảm</a:t>
            </a:r>
            <a:r>
              <a:rPr lang="en-US" sz="5400" b="1" spc="300" dirty="0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spc="300" dirty="0" err="1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ơn</a:t>
            </a:r>
            <a:endParaRPr lang="en-US" sz="5400" b="1" spc="300" dirty="0">
              <a:ln w="11430" cmpd="sng">
                <a:solidFill>
                  <a:srgbClr val="FF6600"/>
                </a:solidFill>
                <a:prstDash val="solid"/>
                <a:miter lim="800000"/>
              </a:ln>
              <a:solidFill>
                <a:srgbClr val="FF33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5400" b="1" spc="300" dirty="0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spc="300" dirty="0" err="1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các</a:t>
            </a:r>
            <a:r>
              <a:rPr lang="en-US" sz="5400" b="1" spc="300" dirty="0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spc="300" dirty="0" err="1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thầy</a:t>
            </a:r>
            <a:r>
              <a:rPr lang="en-US" sz="5400" b="1" spc="300" dirty="0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spc="300" dirty="0" err="1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cô</a:t>
            </a:r>
            <a:r>
              <a:rPr lang="en-US" sz="5400" b="1" spc="300" dirty="0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spc="300" dirty="0" err="1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giáo</a:t>
            </a:r>
            <a:r>
              <a:rPr lang="en-US" sz="5400" b="1" spc="300" dirty="0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5400" b="1" spc="300" dirty="0" err="1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và</a:t>
            </a:r>
            <a:r>
              <a:rPr lang="en-US" sz="5400" b="1" spc="300" dirty="0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spc="300" dirty="0" err="1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các</a:t>
            </a:r>
            <a:r>
              <a:rPr lang="en-US" sz="5400" b="1" spc="300" dirty="0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spc="300" dirty="0" err="1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em</a:t>
            </a:r>
            <a:r>
              <a:rPr lang="en-US" sz="5400" b="1" spc="300" dirty="0">
                <a:ln w="1143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580"/>
          <p:cNvSpPr txBox="1"/>
          <p:nvPr/>
        </p:nvSpPr>
        <p:spPr>
          <a:xfrm>
            <a:off x="2057400" y="228600"/>
            <a:ext cx="5791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GHI NHỚ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>
            <a:off x="0" y="873125"/>
            <a:ext cx="9144000" cy="5984875"/>
          </a:xfrm>
          <a:custGeom>
            <a:avLst/>
            <a:gdLst>
              <a:gd name="T0" fmla="*/ 2147483647 w 1182"/>
              <a:gd name="T1" fmla="*/ 1138444917 h 180"/>
              <a:gd name="T2" fmla="*/ 2147483647 w 1182"/>
              <a:gd name="T3" fmla="*/ 1391430177 h 180"/>
              <a:gd name="T4" fmla="*/ 2147483647 w 1182"/>
              <a:gd name="T5" fmla="*/ 1011952286 h 180"/>
              <a:gd name="T6" fmla="*/ 2147483647 w 1182"/>
              <a:gd name="T7" fmla="*/ 1138444917 h 180"/>
              <a:gd name="T8" fmla="*/ 2147483647 w 1182"/>
              <a:gd name="T9" fmla="*/ 1517922807 h 180"/>
              <a:gd name="T10" fmla="*/ 2147483647 w 1182"/>
              <a:gd name="T11" fmla="*/ 2147483647 h 180"/>
              <a:gd name="T12" fmla="*/ 2147483647 w 1182"/>
              <a:gd name="T13" fmla="*/ 2147483647 h 180"/>
              <a:gd name="T14" fmla="*/ 2147483647 w 1182"/>
              <a:gd name="T15" fmla="*/ 2147483647 h 180"/>
              <a:gd name="T16" fmla="*/ 2147483647 w 1182"/>
              <a:gd name="T17" fmla="*/ 2147483647 h 180"/>
              <a:gd name="T18" fmla="*/ 2147483647 w 1182"/>
              <a:gd name="T19" fmla="*/ 2147483647 h 180"/>
              <a:gd name="T20" fmla="*/ 2147483647 w 1182"/>
              <a:gd name="T21" fmla="*/ 2147483647 h 180"/>
              <a:gd name="T22" fmla="*/ 2147483647 w 1182"/>
              <a:gd name="T23" fmla="*/ 2147483647 h 180"/>
              <a:gd name="T24" fmla="*/ 2147483647 w 1182"/>
              <a:gd name="T25" fmla="*/ 2147483647 h 180"/>
              <a:gd name="T26" fmla="*/ 2147483647 w 1182"/>
              <a:gd name="T27" fmla="*/ 2147483647 h 180"/>
              <a:gd name="T28" fmla="*/ 818536245 w 1182"/>
              <a:gd name="T29" fmla="*/ 2147483647 h 180"/>
              <a:gd name="T30" fmla="*/ 79210864 w 1182"/>
              <a:gd name="T31" fmla="*/ 2147483647 h 180"/>
              <a:gd name="T32" fmla="*/ 52808956 w 1182"/>
              <a:gd name="T33" fmla="*/ 2147483647 h 180"/>
              <a:gd name="T34" fmla="*/ 237637732 w 1182"/>
              <a:gd name="T35" fmla="*/ 2147483647 h 180"/>
              <a:gd name="T36" fmla="*/ 924154156 w 1182"/>
              <a:gd name="T37" fmla="*/ 1644415438 h 180"/>
              <a:gd name="T38" fmla="*/ 2147483647 w 1182"/>
              <a:gd name="T39" fmla="*/ 1264937547 h 180"/>
              <a:gd name="T40" fmla="*/ 2147483647 w 1182"/>
              <a:gd name="T41" fmla="*/ 1138444917 h 18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182" h="180">
                <a:moveTo>
                  <a:pt x="429" y="9"/>
                </a:moveTo>
                <a:cubicBezTo>
                  <a:pt x="535" y="1"/>
                  <a:pt x="641" y="1"/>
                  <a:pt x="747" y="11"/>
                </a:cubicBezTo>
                <a:cubicBezTo>
                  <a:pt x="788" y="14"/>
                  <a:pt x="830" y="10"/>
                  <a:pt x="871" y="8"/>
                </a:cubicBezTo>
                <a:cubicBezTo>
                  <a:pt x="903" y="7"/>
                  <a:pt x="935" y="15"/>
                  <a:pt x="967" y="9"/>
                </a:cubicBezTo>
                <a:cubicBezTo>
                  <a:pt x="1021" y="0"/>
                  <a:pt x="1076" y="12"/>
                  <a:pt x="1131" y="12"/>
                </a:cubicBezTo>
                <a:cubicBezTo>
                  <a:pt x="1144" y="14"/>
                  <a:pt x="1160" y="12"/>
                  <a:pt x="1169" y="23"/>
                </a:cubicBezTo>
                <a:cubicBezTo>
                  <a:pt x="1178" y="31"/>
                  <a:pt x="1178" y="43"/>
                  <a:pt x="1179" y="53"/>
                </a:cubicBezTo>
                <a:cubicBezTo>
                  <a:pt x="1182" y="85"/>
                  <a:pt x="1181" y="117"/>
                  <a:pt x="1177" y="149"/>
                </a:cubicBezTo>
                <a:cubicBezTo>
                  <a:pt x="1175" y="163"/>
                  <a:pt x="1161" y="174"/>
                  <a:pt x="1147" y="174"/>
                </a:cubicBezTo>
                <a:cubicBezTo>
                  <a:pt x="1104" y="175"/>
                  <a:pt x="1062" y="171"/>
                  <a:pt x="1019" y="172"/>
                </a:cubicBezTo>
                <a:cubicBezTo>
                  <a:pt x="931" y="172"/>
                  <a:pt x="843" y="169"/>
                  <a:pt x="755" y="172"/>
                </a:cubicBezTo>
                <a:cubicBezTo>
                  <a:pt x="687" y="177"/>
                  <a:pt x="618" y="174"/>
                  <a:pt x="551" y="164"/>
                </a:cubicBezTo>
                <a:cubicBezTo>
                  <a:pt x="535" y="162"/>
                  <a:pt x="519" y="164"/>
                  <a:pt x="503" y="166"/>
                </a:cubicBezTo>
                <a:cubicBezTo>
                  <a:pt x="409" y="172"/>
                  <a:pt x="314" y="180"/>
                  <a:pt x="219" y="178"/>
                </a:cubicBezTo>
                <a:cubicBezTo>
                  <a:pt x="156" y="179"/>
                  <a:pt x="93" y="176"/>
                  <a:pt x="31" y="174"/>
                </a:cubicBezTo>
                <a:cubicBezTo>
                  <a:pt x="15" y="173"/>
                  <a:pt x="4" y="160"/>
                  <a:pt x="3" y="145"/>
                </a:cubicBezTo>
                <a:cubicBezTo>
                  <a:pt x="1" y="120"/>
                  <a:pt x="2" y="95"/>
                  <a:pt x="2" y="69"/>
                </a:cubicBezTo>
                <a:cubicBezTo>
                  <a:pt x="2" y="54"/>
                  <a:pt x="0" y="37"/>
                  <a:pt x="9" y="24"/>
                </a:cubicBezTo>
                <a:cubicBezTo>
                  <a:pt x="15" y="16"/>
                  <a:pt x="26" y="14"/>
                  <a:pt x="35" y="13"/>
                </a:cubicBezTo>
                <a:cubicBezTo>
                  <a:pt x="112" y="5"/>
                  <a:pt x="190" y="7"/>
                  <a:pt x="267" y="10"/>
                </a:cubicBezTo>
                <a:cubicBezTo>
                  <a:pt x="321" y="11"/>
                  <a:pt x="375" y="14"/>
                  <a:pt x="429" y="9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>
              <a:lnSpc>
                <a:spcPct val="150000"/>
              </a:lnSpc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>
            <a:off x="336550" y="990600"/>
            <a:ext cx="8580438" cy="5638800"/>
          </a:xfrm>
          <a:custGeom>
            <a:avLst/>
            <a:gdLst>
              <a:gd name="T0" fmla="*/ 2147483647 w 1182"/>
              <a:gd name="T1" fmla="*/ 1138444917 h 180"/>
              <a:gd name="T2" fmla="*/ 2147483647 w 1182"/>
              <a:gd name="T3" fmla="*/ 1391430177 h 180"/>
              <a:gd name="T4" fmla="*/ 2147483647 w 1182"/>
              <a:gd name="T5" fmla="*/ 1011952286 h 180"/>
              <a:gd name="T6" fmla="*/ 2147483647 w 1182"/>
              <a:gd name="T7" fmla="*/ 1138444917 h 180"/>
              <a:gd name="T8" fmla="*/ 2147483647 w 1182"/>
              <a:gd name="T9" fmla="*/ 1517922807 h 180"/>
              <a:gd name="T10" fmla="*/ 2147483647 w 1182"/>
              <a:gd name="T11" fmla="*/ 2147483647 h 180"/>
              <a:gd name="T12" fmla="*/ 2147483647 w 1182"/>
              <a:gd name="T13" fmla="*/ 2147483647 h 180"/>
              <a:gd name="T14" fmla="*/ 2147483647 w 1182"/>
              <a:gd name="T15" fmla="*/ 2147483647 h 180"/>
              <a:gd name="T16" fmla="*/ 2147483647 w 1182"/>
              <a:gd name="T17" fmla="*/ 2147483647 h 180"/>
              <a:gd name="T18" fmla="*/ 2147483647 w 1182"/>
              <a:gd name="T19" fmla="*/ 2147483647 h 180"/>
              <a:gd name="T20" fmla="*/ 2147483647 w 1182"/>
              <a:gd name="T21" fmla="*/ 2147483647 h 180"/>
              <a:gd name="T22" fmla="*/ 2147483647 w 1182"/>
              <a:gd name="T23" fmla="*/ 2147483647 h 180"/>
              <a:gd name="T24" fmla="*/ 2147483647 w 1182"/>
              <a:gd name="T25" fmla="*/ 2147483647 h 180"/>
              <a:gd name="T26" fmla="*/ 2147483647 w 1182"/>
              <a:gd name="T27" fmla="*/ 2147483647 h 180"/>
              <a:gd name="T28" fmla="*/ 818536245 w 1182"/>
              <a:gd name="T29" fmla="*/ 2147483647 h 180"/>
              <a:gd name="T30" fmla="*/ 79210864 w 1182"/>
              <a:gd name="T31" fmla="*/ 2147483647 h 180"/>
              <a:gd name="T32" fmla="*/ 52808956 w 1182"/>
              <a:gd name="T33" fmla="*/ 2147483647 h 180"/>
              <a:gd name="T34" fmla="*/ 237637732 w 1182"/>
              <a:gd name="T35" fmla="*/ 2147483647 h 180"/>
              <a:gd name="T36" fmla="*/ 924154156 w 1182"/>
              <a:gd name="T37" fmla="*/ 1644415438 h 180"/>
              <a:gd name="T38" fmla="*/ 2147483647 w 1182"/>
              <a:gd name="T39" fmla="*/ 1264937547 h 180"/>
              <a:gd name="T40" fmla="*/ 2147483647 w 1182"/>
              <a:gd name="T41" fmla="*/ 1138444917 h 18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182" h="180">
                <a:moveTo>
                  <a:pt x="429" y="9"/>
                </a:moveTo>
                <a:cubicBezTo>
                  <a:pt x="535" y="1"/>
                  <a:pt x="641" y="1"/>
                  <a:pt x="747" y="11"/>
                </a:cubicBezTo>
                <a:cubicBezTo>
                  <a:pt x="788" y="14"/>
                  <a:pt x="830" y="10"/>
                  <a:pt x="871" y="8"/>
                </a:cubicBezTo>
                <a:cubicBezTo>
                  <a:pt x="903" y="7"/>
                  <a:pt x="935" y="15"/>
                  <a:pt x="967" y="9"/>
                </a:cubicBezTo>
                <a:cubicBezTo>
                  <a:pt x="1021" y="0"/>
                  <a:pt x="1076" y="12"/>
                  <a:pt x="1131" y="12"/>
                </a:cubicBezTo>
                <a:cubicBezTo>
                  <a:pt x="1144" y="14"/>
                  <a:pt x="1160" y="12"/>
                  <a:pt x="1169" y="23"/>
                </a:cubicBezTo>
                <a:cubicBezTo>
                  <a:pt x="1178" y="31"/>
                  <a:pt x="1178" y="43"/>
                  <a:pt x="1179" y="53"/>
                </a:cubicBezTo>
                <a:cubicBezTo>
                  <a:pt x="1182" y="85"/>
                  <a:pt x="1181" y="117"/>
                  <a:pt x="1177" y="149"/>
                </a:cubicBezTo>
                <a:cubicBezTo>
                  <a:pt x="1175" y="163"/>
                  <a:pt x="1161" y="174"/>
                  <a:pt x="1147" y="174"/>
                </a:cubicBezTo>
                <a:cubicBezTo>
                  <a:pt x="1104" y="175"/>
                  <a:pt x="1062" y="171"/>
                  <a:pt x="1019" y="172"/>
                </a:cubicBezTo>
                <a:cubicBezTo>
                  <a:pt x="931" y="172"/>
                  <a:pt x="843" y="169"/>
                  <a:pt x="755" y="172"/>
                </a:cubicBezTo>
                <a:cubicBezTo>
                  <a:pt x="687" y="177"/>
                  <a:pt x="618" y="174"/>
                  <a:pt x="551" y="164"/>
                </a:cubicBezTo>
                <a:cubicBezTo>
                  <a:pt x="535" y="162"/>
                  <a:pt x="519" y="164"/>
                  <a:pt x="503" y="166"/>
                </a:cubicBezTo>
                <a:cubicBezTo>
                  <a:pt x="409" y="172"/>
                  <a:pt x="314" y="180"/>
                  <a:pt x="219" y="178"/>
                </a:cubicBezTo>
                <a:cubicBezTo>
                  <a:pt x="156" y="179"/>
                  <a:pt x="93" y="176"/>
                  <a:pt x="31" y="174"/>
                </a:cubicBezTo>
                <a:cubicBezTo>
                  <a:pt x="15" y="173"/>
                  <a:pt x="4" y="160"/>
                  <a:pt x="3" y="145"/>
                </a:cubicBezTo>
                <a:cubicBezTo>
                  <a:pt x="1" y="120"/>
                  <a:pt x="2" y="95"/>
                  <a:pt x="2" y="69"/>
                </a:cubicBezTo>
                <a:cubicBezTo>
                  <a:pt x="2" y="54"/>
                  <a:pt x="0" y="37"/>
                  <a:pt x="9" y="24"/>
                </a:cubicBezTo>
                <a:cubicBezTo>
                  <a:pt x="15" y="16"/>
                  <a:pt x="26" y="14"/>
                  <a:pt x="35" y="13"/>
                </a:cubicBezTo>
                <a:cubicBezTo>
                  <a:pt x="112" y="5"/>
                  <a:pt x="190" y="7"/>
                  <a:pt x="267" y="10"/>
                </a:cubicBezTo>
                <a:cubicBezTo>
                  <a:pt x="321" y="11"/>
                  <a:pt x="375" y="14"/>
                  <a:pt x="429" y="9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FontTx/>
              <a:buChar char="-"/>
              <a:defRPr/>
            </a:pPr>
            <a:r>
              <a:rPr lang="en-US" sz="22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b="1" dirty="0" smtClean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solidFill>
                <a:schemeClr val="accent3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Tx/>
              <a:buChar char="-"/>
              <a:defRPr/>
            </a:pP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/1 </a:t>
            </a:r>
            <a:r>
              <a:rPr lang="en-US" sz="2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err="1" smtClean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600" b="1" dirty="0" smtClean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to,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loát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6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Freeform 8"/>
          <p:cNvSpPr>
            <a:spLocks/>
          </p:cNvSpPr>
          <p:nvPr/>
        </p:nvSpPr>
        <p:spPr bwMode="auto">
          <a:xfrm rot="1192759">
            <a:off x="6127595" y="148850"/>
            <a:ext cx="2560354" cy="1421212"/>
          </a:xfrm>
          <a:prstGeom prst="ellipse">
            <a:avLst/>
          </a:prstGeom>
          <a:solidFill>
            <a:srgbClr val="EBB27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09800"/>
            <a:ext cx="9296400" cy="2800767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Ngôi</a:t>
            </a:r>
            <a:r>
              <a:rPr lang="en-US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88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kể</a:t>
            </a:r>
            <a:r>
              <a:rPr lang="en-US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88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latin typeface="Arial Rounded MT Bold" pitchFamily="34" charset="0"/>
                <a:cs typeface="Arial" pitchFamily="34" charset="0"/>
              </a:rPr>
              <a:t>trong</a:t>
            </a:r>
            <a:r>
              <a:rPr lang="en-US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88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văn</a:t>
            </a:r>
            <a:r>
              <a:rPr lang="en-US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88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tự</a:t>
            </a:r>
            <a:r>
              <a:rPr lang="en-US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r>
              <a:rPr lang="en-US" sz="88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sự</a:t>
            </a:r>
            <a:endParaRPr lang="en-US" sz="8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57247">
            <a:off x="5882368" y="307105"/>
            <a:ext cx="2736900" cy="1234127"/>
          </a:xfrm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pPr>
              <a:defRPr/>
            </a:pPr>
            <a:r>
              <a:rPr lang="en-US" sz="37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Tiết</a:t>
            </a:r>
            <a:r>
              <a:rPr lang="en-US" sz="37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32</a:t>
            </a:r>
            <a:r>
              <a:rPr lang="en-US" sz="3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7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52413"/>
            <a:ext cx="8953500" cy="912812"/>
          </a:xfrm>
        </p:spPr>
        <p:txBody>
          <a:bodyPr/>
          <a:lstStyle/>
          <a:p>
            <a:pPr>
              <a:defRPr/>
            </a:pPr>
            <a:endParaRPr lang="en-US" sz="280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738"/>
            <a:ext cx="8291513" cy="5656262"/>
          </a:xfrm>
        </p:spPr>
        <p:txBody>
          <a:bodyPr/>
          <a:lstStyle/>
          <a:p>
            <a:pPr>
              <a:buFontTx/>
              <a:buNone/>
            </a:pPr>
            <a:endParaRPr lang="en-US" smtClean="0">
              <a:solidFill>
                <a:srgbClr val="0204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228600"/>
            <a:ext cx="8763000" cy="6400800"/>
          </a:xfrm>
          <a:prstGeom prst="round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2400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u="sng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chàng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mẫm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vuốt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khoeo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hoắt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Thỉnh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thoảng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vuốt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cẳng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phanh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rạp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y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nhát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lia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qua.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hủn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hoẳn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phành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phạch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giòn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giã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phiêu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defRPr/>
            </a:pPr>
            <a:endParaRPr lang="en-US" sz="2400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400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7013" y="0"/>
            <a:ext cx="8916987" cy="981075"/>
          </a:xfrm>
        </p:spPr>
        <p:txBody>
          <a:bodyPr/>
          <a:lstStyle/>
          <a:p>
            <a:endParaRPr lang="en-US" sz="320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09575" y="1274763"/>
            <a:ext cx="8302625" cy="5256212"/>
          </a:xfrm>
        </p:spPr>
        <p:txBody>
          <a:bodyPr/>
          <a:lstStyle/>
          <a:p>
            <a:pPr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228600"/>
            <a:ext cx="8534400" cy="6400800"/>
          </a:xfrm>
          <a:prstGeom prst="round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u="sng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thằng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Qua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cha con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quán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dọn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cỗ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xẻ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219200" y="1676400"/>
            <a:ext cx="533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62200" y="1676400"/>
            <a:ext cx="1447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00600" y="1676400"/>
            <a:ext cx="1295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971800" y="2133600"/>
            <a:ext cx="533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85800" y="3810000"/>
            <a:ext cx="990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81200" y="4267200"/>
            <a:ext cx="914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14800" y="2514600"/>
            <a:ext cx="1143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219200" y="5562600"/>
            <a:ext cx="457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304800" y="76200"/>
            <a:ext cx="8534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" y="2927523"/>
          <a:ext cx="8842830" cy="37018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2999"/>
                <a:gridCol w="944880"/>
                <a:gridCol w="2407921"/>
                <a:gridCol w="2343301"/>
                <a:gridCol w="2003729"/>
              </a:tblGrid>
              <a:tr h="3564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endParaRPr lang="en-US" sz="24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Ngôi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Dấu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vi-VN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 </a:t>
                      </a:r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Hạn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chế</a:t>
                      </a:r>
                      <a:endParaRPr lang="en-US" sz="24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829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4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959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28800" y="1219200"/>
            <a:ext cx="23368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28600" y="76200"/>
            <a:ext cx="8615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727075"/>
          <a:ext cx="8839199" cy="60547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3920"/>
                <a:gridCol w="959079"/>
                <a:gridCol w="2307581"/>
                <a:gridCol w="2707420"/>
                <a:gridCol w="1981199"/>
              </a:tblGrid>
              <a:tr h="5726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Ngôi</a:t>
                      </a:r>
                      <a:r>
                        <a:rPr lang="en-US" sz="2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endParaRPr lang="en-US" sz="2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Dấu</a:t>
                      </a:r>
                      <a:r>
                        <a:rPr lang="en-US" sz="2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endParaRPr lang="en-US" sz="2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vi-VN" sz="2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 </a:t>
                      </a:r>
                      <a:r>
                        <a:rPr lang="en-US" sz="2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Hạn</a:t>
                      </a:r>
                      <a:r>
                        <a:rPr lang="en-US" sz="2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chế</a:t>
                      </a:r>
                      <a:endParaRPr lang="en-US" sz="26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610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4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400" b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58850" y="1749425"/>
            <a:ext cx="10223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81199" y="1697038"/>
            <a:ext cx="2225675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3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3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43388" y="1648123"/>
            <a:ext cx="2690812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qua.</a:t>
            </a:r>
          </a:p>
          <a:p>
            <a:pPr algn="just">
              <a:buFontTx/>
              <a:buChar char="-"/>
            </a:pP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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Tạo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sự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tin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cậy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,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chân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en-US" sz="23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thực</a:t>
            </a:r>
            <a:r>
              <a:rPr lang="en-US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.</a:t>
            </a:r>
            <a:endParaRPr lang="en-US" sz="23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18338" y="1676400"/>
            <a:ext cx="1744662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31875" y="4800601"/>
            <a:ext cx="9493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52638" y="4724401"/>
            <a:ext cx="215423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giấu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3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b="1" dirty="0">
              <a:solidFill>
                <a:srgbClr val="0204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79901" y="4648200"/>
            <a:ext cx="25019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do,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endParaRPr lang="en-US" sz="2300" b="1" dirty="0">
              <a:solidFill>
                <a:srgbClr val="02040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3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b="1" dirty="0">
              <a:solidFill>
                <a:srgbClr val="02040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018338" y="4648200"/>
            <a:ext cx="1897062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300" b="1" dirty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300" b="1" dirty="0" smtClean="0">
                <a:solidFill>
                  <a:srgbClr val="02040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b="1" dirty="0">
              <a:solidFill>
                <a:srgbClr val="02040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90500" y="1"/>
            <a:ext cx="8953500" cy="762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484313"/>
            <a:ext cx="4645025" cy="5373687"/>
          </a:xfrm>
        </p:spPr>
        <p:txBody>
          <a:bodyPr/>
          <a:lstStyle/>
          <a:p>
            <a:pPr algn="just">
              <a:buFontTx/>
              <a:buNone/>
            </a:pPr>
            <a:endParaRPr lang="en-US" sz="2400" dirty="0" smtClean="0">
              <a:solidFill>
                <a:srgbClr val="FFCC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914400"/>
            <a:ext cx="3962400" cy="594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Tx/>
              <a:buAutoNum type="alphaLcParenR"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túp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lều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nát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AutoNum type="alphaLcParenR"/>
              <a:defRPr/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Tx/>
              <a:buAutoNum type="alphaLcParenR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1" y="914400"/>
            <a:ext cx="4419600" cy="594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mỉm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đãng</a:t>
            </a:r>
            <a:r>
              <a:rPr lang="en-US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đùng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đùng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cướp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Mị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Nương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defRPr/>
            </a:pP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8953500" cy="981075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“AI NHANH HƠN”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199" y="914400"/>
            <a:ext cx="8153401" cy="5410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None/>
            </a:pP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1535</Words>
  <Application>Microsoft Office PowerPoint</Application>
  <PresentationFormat>On-screen Show (4:3)</PresentationFormat>
  <Paragraphs>125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Tiết 32 </vt:lpstr>
      <vt:lpstr>Slide 4</vt:lpstr>
      <vt:lpstr>Slide 5</vt:lpstr>
      <vt:lpstr>Slide 6</vt:lpstr>
      <vt:lpstr>Slide 7</vt:lpstr>
      <vt:lpstr>Bài  tập 1:</vt:lpstr>
      <vt:lpstr> TRÒ CHƠI “AI NHANH HƠN”</vt:lpstr>
      <vt:lpstr>Đáp án: Bài tập 1.</vt:lpstr>
      <vt:lpstr>Bài 2: (Bài tập 1 – SGK trang 89) Cho đoạn văn sau</vt:lpstr>
      <vt:lpstr>Slide 12</vt:lpstr>
      <vt:lpstr>Slide 13</vt:lpstr>
      <vt:lpstr>   SƠ ĐỒ TỔNG KẾT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Dell</cp:lastModifiedBy>
  <cp:revision>46</cp:revision>
  <dcterms:created xsi:type="dcterms:W3CDTF">2016-09-30T07:53:50Z</dcterms:created>
  <dcterms:modified xsi:type="dcterms:W3CDTF">2024-01-29T15:00:44Z</dcterms:modified>
</cp:coreProperties>
</file>