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Override PartName="/ppt/notesSlides/notesSlide1.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wdp" ContentType="image/vnd.ms-phot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5"/>
  </p:notesMasterIdLst>
  <p:handoutMasterIdLst>
    <p:handoutMasterId r:id="rId26"/>
  </p:handoutMasterIdLst>
  <p:sldIdLst>
    <p:sldId id="260" r:id="rId5"/>
    <p:sldId id="326" r:id="rId6"/>
    <p:sldId id="327" r:id="rId7"/>
    <p:sldId id="345" r:id="rId8"/>
    <p:sldId id="347" r:id="rId9"/>
    <p:sldId id="348" r:id="rId10"/>
    <p:sldId id="328" r:id="rId11"/>
    <p:sldId id="329" r:id="rId12"/>
    <p:sldId id="349" r:id="rId13"/>
    <p:sldId id="330" r:id="rId14"/>
    <p:sldId id="331" r:id="rId15"/>
    <p:sldId id="354" r:id="rId16"/>
    <p:sldId id="333" r:id="rId17"/>
    <p:sldId id="334" r:id="rId18"/>
    <p:sldId id="352" r:id="rId19"/>
    <p:sldId id="355" r:id="rId20"/>
    <p:sldId id="356" r:id="rId21"/>
    <p:sldId id="357" r:id="rId22"/>
    <p:sldId id="367" r:id="rId23"/>
    <p:sldId id="264" r:id="rId2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2" pos="3840" userDrawn="1">
          <p15:clr>
            <a:srgbClr val="A4A3A4"/>
          </p15:clr>
        </p15:guide>
        <p15:guide id="3" pos="7197" userDrawn="1">
          <p15:clr>
            <a:srgbClr val="A4A3A4"/>
          </p15:clr>
        </p15:guide>
        <p15:guide id="5" orient="horz" pos="216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6600"/>
    <a:srgbClr val="FFFF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241" autoAdjust="0"/>
  </p:normalViewPr>
  <p:slideViewPr>
    <p:cSldViewPr snapToGrid="0">
      <p:cViewPr varScale="1">
        <p:scale>
          <a:sx n="72" d="100"/>
          <a:sy n="72" d="100"/>
        </p:scale>
        <p:origin x="-660" y="-96"/>
      </p:cViewPr>
      <p:guideLst>
        <p:guide orient="horz" pos="2160"/>
        <p:guide pos="3840"/>
        <p:guide pos="7197"/>
      </p:guideLst>
    </p:cSldViewPr>
  </p:slideViewPr>
  <p:notesTextViewPr>
    <p:cViewPr>
      <p:scale>
        <a:sx n="1" d="1"/>
        <a:sy n="1" d="1"/>
      </p:scale>
      <p:origin x="0" y="0"/>
    </p:cViewPr>
  </p:notesTextViewPr>
  <p:notesViewPr>
    <p:cSldViewPr snapToGrid="0">
      <p:cViewPr varScale="1">
        <p:scale>
          <a:sx n="60" d="100"/>
          <a:sy n="60" d="100"/>
        </p:scale>
        <p:origin x="3187" y="48"/>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27D0CCEB-DFF8-417B-A87A-90F3D790592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 xmlns:a16="http://schemas.microsoft.com/office/drawing/2014/main" id="{69FFE758-9C44-40AF-9D52-A7EF39200DA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E6ADB54-F1AF-44F8-8ED0-867524639FE1}" type="datetimeFigureOut">
              <a:rPr lang="en-US" smtClean="0"/>
              <a:pPr/>
              <a:t>3/29/2023</a:t>
            </a:fld>
            <a:endParaRPr lang="en-US" dirty="0"/>
          </a:p>
        </p:txBody>
      </p:sp>
      <p:sp>
        <p:nvSpPr>
          <p:cNvPr id="4" name="Footer Placeholder 3">
            <a:extLst>
              <a:ext uri="{FF2B5EF4-FFF2-40B4-BE49-F238E27FC236}">
                <a16:creationId xmlns="" xmlns:a16="http://schemas.microsoft.com/office/drawing/2014/main" id="{24224329-C497-4EFE-8EB2-F22CD57F395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 xmlns:a16="http://schemas.microsoft.com/office/drawing/2014/main" id="{E74C25EC-D008-42CF-845E-C895CC9B329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A32E2A0-273F-4DCF-AF0B-3CFADE889CA8}" type="slidenum">
              <a:rPr lang="en-US" smtClean="0"/>
              <a:pPr/>
              <a:t>‹#›</a:t>
            </a:fld>
            <a:endParaRPr lang="en-US" dirty="0"/>
          </a:p>
        </p:txBody>
      </p:sp>
    </p:spTree>
    <p:extLst>
      <p:ext uri="{BB962C8B-B14F-4D97-AF65-F5344CB8AC3E}">
        <p14:creationId xmlns="" xmlns:p14="http://schemas.microsoft.com/office/powerpoint/2010/main" val="31447201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7E5575-CAFE-4A42-A774-E4652BA723C1}" type="datetimeFigureOut">
              <a:rPr lang="en-US" smtClean="0"/>
              <a:pPr/>
              <a:t>3/29/2023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9DC9BE-8102-4ADA-9C69-422E2361041F}" type="slidenum">
              <a:rPr lang="en-US" smtClean="0"/>
              <a:pPr/>
              <a:t>‹#›</a:t>
            </a:fld>
            <a:endParaRPr lang="en-US" dirty="0"/>
          </a:p>
        </p:txBody>
      </p:sp>
    </p:spTree>
    <p:extLst>
      <p:ext uri="{BB962C8B-B14F-4D97-AF65-F5344CB8AC3E}">
        <p14:creationId xmlns="" xmlns:p14="http://schemas.microsoft.com/office/powerpoint/2010/main" val="1300949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a:latin typeface="Arial" pitchFamily="34" charset="0"/>
                <a:cs typeface="Arial" pitchFamily="34" charset="0"/>
              </a:rPr>
              <a:t>NOTE:</a:t>
            </a:r>
          </a:p>
          <a:p>
            <a:r>
              <a:rPr lang="en-US" i="1" dirty="0">
                <a:latin typeface="Arial" pitchFamily="34" charset="0"/>
                <a:cs typeface="Arial" pitchFamily="34" charset="0"/>
              </a:rPr>
              <a:t>To change the  image on this slide, select the picture and delete it. Then click the Pictures icon in the placeholder to insert your own image.</a:t>
            </a:r>
          </a:p>
        </p:txBody>
      </p:sp>
      <p:sp>
        <p:nvSpPr>
          <p:cNvPr id="4" name="Slide Number Placeholder 3"/>
          <p:cNvSpPr>
            <a:spLocks noGrp="1"/>
          </p:cNvSpPr>
          <p:nvPr>
            <p:ph type="sldNum" sz="quarter" idx="10"/>
          </p:nvPr>
        </p:nvSpPr>
        <p:spPr/>
        <p:txBody>
          <a:bodyPr/>
          <a:lstStyle/>
          <a:p>
            <a:fld id="{0A3C37BE-C303-496D-B5CD-85F2937540FC}" type="slidenum">
              <a:rPr lang="en-US" smtClean="0"/>
              <a:pPr/>
              <a:t>1</a:t>
            </a:fld>
            <a:endParaRPr lang="en-US"/>
          </a:p>
        </p:txBody>
      </p:sp>
    </p:spTree>
    <p:extLst>
      <p:ext uri="{BB962C8B-B14F-4D97-AF65-F5344CB8AC3E}">
        <p14:creationId xmlns="" xmlns:p14="http://schemas.microsoft.com/office/powerpoint/2010/main" val="2406150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3060639-BF2D-41F8-822B-DED03338D288}"/>
              </a:ext>
            </a:extLst>
          </p:cNvPr>
          <p:cNvSpPr>
            <a:spLocks noGrp="1"/>
          </p:cNvSpPr>
          <p:nvPr userDrawn="1">
            <p:ph type="title" hasCustomPrompt="1"/>
          </p:nvPr>
        </p:nvSpPr>
        <p:spPr>
          <a:xfrm>
            <a:off x="680354" y="197121"/>
            <a:ext cx="10711545" cy="1325563"/>
          </a:xfrm>
        </p:spPr>
        <p:txBody>
          <a:bodyPr>
            <a:normAutofit/>
          </a:bodyPr>
          <a:lstStyle>
            <a:lvl1pPr>
              <a:defRPr sz="3000"/>
            </a:lvl1pPr>
          </a:lstStyle>
          <a:p>
            <a:r>
              <a:rPr lang="en-US" dirty="0"/>
              <a:t>Project Timeline</a:t>
            </a:r>
            <a:endParaRPr lang="ru-RU" dirty="0"/>
          </a:p>
        </p:txBody>
      </p:sp>
      <p:sp>
        <p:nvSpPr>
          <p:cNvPr id="3" name="Content Placeholder 2">
            <a:extLst>
              <a:ext uri="{FF2B5EF4-FFF2-40B4-BE49-F238E27FC236}">
                <a16:creationId xmlns="" xmlns:a16="http://schemas.microsoft.com/office/drawing/2014/main" id="{0F474091-9EA2-47C8-AAA9-6DFE207852E4}"/>
              </a:ext>
            </a:extLst>
          </p:cNvPr>
          <p:cNvSpPr>
            <a:spLocks noGrp="1"/>
          </p:cNvSpPr>
          <p:nvPr userDrawn="1">
            <p:ph idx="1"/>
          </p:nvPr>
        </p:nvSpPr>
        <p:spPr>
          <a:xfrm>
            <a:off x="680354" y="1786436"/>
            <a:ext cx="10711545" cy="452292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cxnSp>
        <p:nvCxnSpPr>
          <p:cNvPr id="21" name="Straight Connector 20">
            <a:extLst>
              <a:ext uri="{FF2B5EF4-FFF2-40B4-BE49-F238E27FC236}">
                <a16:creationId xmlns="" xmlns:a16="http://schemas.microsoft.com/office/drawing/2014/main" id="{303706AB-7768-4239-93C0-28F2AC35B71A}"/>
              </a:ext>
            </a:extLst>
          </p:cNvPr>
          <p:cNvCxnSpPr/>
          <p:nvPr userDrawn="1"/>
        </p:nvCxnSpPr>
        <p:spPr>
          <a:xfrm>
            <a:off x="787583" y="1181100"/>
            <a:ext cx="2880000" cy="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469295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1104900" y="2292094"/>
            <a:ext cx="5734050" cy="2219691"/>
          </a:xfrm>
        </p:spPr>
        <p:txBody>
          <a:bodyPr anchor="ctr">
            <a:normAutofit/>
          </a:bodyPr>
          <a:lstStyle>
            <a:lvl1pPr algn="l">
              <a:defRPr sz="4400" cap="all" baseline="0"/>
            </a:lvl1pPr>
          </a:lstStyle>
          <a:p>
            <a:r>
              <a:rPr lang="en-US"/>
              <a:t>Click to edit Master title style</a:t>
            </a:r>
            <a:endParaRPr/>
          </a:p>
        </p:txBody>
      </p:sp>
      <p:sp>
        <p:nvSpPr>
          <p:cNvPr id="3" name="Subtitle 2"/>
          <p:cNvSpPr>
            <a:spLocks noGrp="1"/>
          </p:cNvSpPr>
          <p:nvPr>
            <p:ph type="subTitle" idx="1"/>
          </p:nvPr>
        </p:nvSpPr>
        <p:spPr>
          <a:xfrm>
            <a:off x="1104900" y="4511784"/>
            <a:ext cx="5734050" cy="955565"/>
          </a:xfrm>
        </p:spPr>
        <p:txBody>
          <a:bodyPr>
            <a:normAutofit/>
          </a:bodyPr>
          <a:lstStyle>
            <a:lvl1pPr marL="0" indent="0" algn="l">
              <a:spcBef>
                <a:spcPts val="0"/>
              </a:spcBef>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sp>
        <p:nvSpPr>
          <p:cNvPr id="11" name="Picture Placeholder 10" descr="An empty placeholder to add an image. Click on the placeholder and select the image that you wish to add."/>
          <p:cNvSpPr>
            <a:spLocks noGrp="1"/>
          </p:cNvSpPr>
          <p:nvPr>
            <p:ph type="pic" sz="quarter" idx="13"/>
          </p:nvPr>
        </p:nvSpPr>
        <p:spPr>
          <a:xfrm>
            <a:off x="6981063" y="1310656"/>
            <a:ext cx="5210937" cy="4208604"/>
          </a:xfrm>
          <a:solidFill>
            <a:schemeClr val="tx1">
              <a:lumMod val="20000"/>
              <a:lumOff val="80000"/>
            </a:schemeClr>
          </a:solidFill>
        </p:spPr>
        <p:txBody>
          <a:bodyPr tIns="1005840"/>
          <a:lstStyle>
            <a:lvl1pPr marL="0" indent="0" algn="ctr">
              <a:buNone/>
              <a:defRPr/>
            </a:lvl1pPr>
          </a:lstStyle>
          <a:p>
            <a:r>
              <a:rPr lang="en-US"/>
              <a:t>Click icon to add picture</a:t>
            </a:r>
            <a:endParaRPr/>
          </a:p>
        </p:txBody>
      </p:sp>
      <p:sp>
        <p:nvSpPr>
          <p:cNvPr id="8" name="Rectangle 7"/>
          <p:cNvSpPr/>
          <p:nvPr/>
        </p:nvSpPr>
        <p:spPr>
          <a:xfrm>
            <a:off x="0" y="0"/>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14" name="Group 13"/>
          <p:cNvGrpSpPr/>
          <p:nvPr/>
        </p:nvGrpSpPr>
        <p:grpSpPr>
          <a:xfrm>
            <a:off x="0" y="1143000"/>
            <a:ext cx="12192000" cy="63125"/>
            <a:chOff x="507492" y="1501519"/>
            <a:chExt cx="8129016" cy="63125"/>
          </a:xfrm>
        </p:grpSpPr>
        <p:cxnSp>
          <p:nvCxnSpPr>
            <p:cNvPr id="15" name="Straight Connector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pic>
        <p:nvPicPr>
          <p:cNvPr id="10" name="Picture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 xmlns:a14="http://schemas.microsoft.com/office/drawing/2010/main">
                  <a14:imgLayer r:embed="rId3">
                    <a14:imgEffect>
                      <a14:saturation sat="30000"/>
                    </a14:imgEffect>
                  </a14:imgLayer>
                </a14:imgProps>
              </a:ext>
              <a:ext uri="{28A0092B-C50C-407E-A947-70E740481C1C}">
                <a14:useLocalDpi xmlns="" xmlns:a14="http://schemas.microsoft.com/office/drawing/2010/main" val="0"/>
              </a:ext>
            </a:extLst>
          </a:blip>
          <a:srcRect/>
          <a:stretch/>
        </p:blipFill>
        <p:spPr>
          <a:xfrm>
            <a:off x="1325880" y="0"/>
            <a:ext cx="1747524" cy="2292094"/>
          </a:xfrm>
          <a:prstGeom prst="rect">
            <a:avLst/>
          </a:prstGeom>
        </p:spPr>
      </p:pic>
      <p:grpSp>
        <p:nvGrpSpPr>
          <p:cNvPr id="13" name="Group 12"/>
          <p:cNvGrpSpPr/>
          <p:nvPr/>
        </p:nvGrpSpPr>
        <p:grpSpPr>
          <a:xfrm rot="10800000">
            <a:off x="0" y="5645510"/>
            <a:ext cx="12192000" cy="63125"/>
            <a:chOff x="507492" y="1501519"/>
            <a:chExt cx="8129016" cy="63125"/>
          </a:xfrm>
        </p:grpSpPr>
        <p:cxnSp>
          <p:nvCxnSpPr>
            <p:cNvPr id="17" name="Straight Connector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Rectangle 6"/>
          <p:cNvSpPr/>
          <p:nvPr/>
        </p:nvSpPr>
        <p:spPr>
          <a:xfrm>
            <a:off x="0" y="5778124"/>
            <a:ext cx="12192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extLst>
      <p:ext uri="{BB962C8B-B14F-4D97-AF65-F5344CB8AC3E}">
        <p14:creationId xmlns="" xmlns:p14="http://schemas.microsoft.com/office/powerpoint/2010/main" val="18029256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994DB119-ED6D-49B3-9850-A14BEFD0605C}"/>
              </a:ext>
            </a:extLst>
          </p:cNvPr>
          <p:cNvSpPr>
            <a:spLocks noGrp="1"/>
          </p:cNvSpPr>
          <p:nvPr>
            <p:ph type="dt" sz="half" idx="10"/>
          </p:nvPr>
        </p:nvSpPr>
        <p:spPr/>
        <p:txBody>
          <a:bodyPr/>
          <a:lstStyle/>
          <a:p>
            <a:fld id="{F0DAF7D2-E9E9-4E82-B688-A794C84FD311}" type="datetimeFigureOut">
              <a:rPr lang="en-US" smtClean="0"/>
              <a:pPr/>
              <a:t>3/29/2023</a:t>
            </a:fld>
            <a:endParaRPr lang="en-US"/>
          </a:p>
        </p:txBody>
      </p:sp>
      <p:sp>
        <p:nvSpPr>
          <p:cNvPr id="3" name="Footer Placeholder 2">
            <a:extLst>
              <a:ext uri="{FF2B5EF4-FFF2-40B4-BE49-F238E27FC236}">
                <a16:creationId xmlns="" xmlns:a16="http://schemas.microsoft.com/office/drawing/2014/main" id="{8A7E7862-CD3F-4EB4-B558-8F1E55C49E9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883A17AE-F9F2-483D-B594-299E26774A7D}"/>
              </a:ext>
            </a:extLst>
          </p:cNvPr>
          <p:cNvSpPr>
            <a:spLocks noGrp="1"/>
          </p:cNvSpPr>
          <p:nvPr>
            <p:ph type="sldNum" sz="quarter" idx="12"/>
          </p:nvPr>
        </p:nvSpPr>
        <p:spPr/>
        <p:txBody>
          <a:bodyPr/>
          <a:lstStyle/>
          <a:p>
            <a:fld id="{34EFA0EE-FA1C-4957-BC60-9DA35731D7B0}" type="slidenum">
              <a:rPr lang="en-US" smtClean="0"/>
              <a:pPr/>
              <a:t>‹#›</a:t>
            </a:fld>
            <a:endParaRPr lang="en-US"/>
          </a:p>
        </p:txBody>
      </p:sp>
    </p:spTree>
    <p:extLst>
      <p:ext uri="{BB962C8B-B14F-4D97-AF65-F5344CB8AC3E}">
        <p14:creationId xmlns="" xmlns:p14="http://schemas.microsoft.com/office/powerpoint/2010/main" val="2543394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hanks Slide">
    <p:spTree>
      <p:nvGrpSpPr>
        <p:cNvPr id="1" name=""/>
        <p:cNvGrpSpPr/>
        <p:nvPr/>
      </p:nvGrpSpPr>
      <p:grpSpPr>
        <a:xfrm>
          <a:off x="0" y="0"/>
          <a:ext cx="0" cy="0"/>
          <a:chOff x="0" y="0"/>
          <a:chExt cx="0" cy="0"/>
        </a:xfrm>
      </p:grpSpPr>
      <p:grpSp>
        <p:nvGrpSpPr>
          <p:cNvPr id="40" name="Graphic 35">
            <a:extLst>
              <a:ext uri="{FF2B5EF4-FFF2-40B4-BE49-F238E27FC236}">
                <a16:creationId xmlns="" xmlns:a16="http://schemas.microsoft.com/office/drawing/2014/main" id="{B00A1772-2B8D-4677-8511-3E067F67A72F}"/>
              </a:ext>
            </a:extLst>
          </p:cNvPr>
          <p:cNvGrpSpPr/>
          <p:nvPr userDrawn="1"/>
        </p:nvGrpSpPr>
        <p:grpSpPr>
          <a:xfrm>
            <a:off x="6678503" y="1430186"/>
            <a:ext cx="5526208" cy="2613848"/>
            <a:chOff x="6678503" y="665690"/>
            <a:chExt cx="5526208" cy="2613848"/>
          </a:xfrm>
        </p:grpSpPr>
        <p:sp>
          <p:nvSpPr>
            <p:cNvPr id="42" name="Freeform: Shape 41">
              <a:extLst>
                <a:ext uri="{FF2B5EF4-FFF2-40B4-BE49-F238E27FC236}">
                  <a16:creationId xmlns="" xmlns:a16="http://schemas.microsoft.com/office/drawing/2014/main" id="{FB0F16C2-C8ED-4461-B34C-5CEB29F1C450}"/>
                </a:ext>
              </a:extLst>
            </p:cNvPr>
            <p:cNvSpPr/>
            <p:nvPr/>
          </p:nvSpPr>
          <p:spPr>
            <a:xfrm>
              <a:off x="6678503" y="1272318"/>
              <a:ext cx="5526208" cy="2007220"/>
            </a:xfrm>
            <a:custGeom>
              <a:avLst/>
              <a:gdLst>
                <a:gd name="connsiteX0" fmla="*/ 5514767 w 5526207"/>
                <a:gd name="connsiteY0" fmla="*/ 573560 h 2007220"/>
                <a:gd name="connsiteX1" fmla="*/ 355703 w 5526207"/>
                <a:gd name="connsiteY1" fmla="*/ 33643 h 2007220"/>
                <a:gd name="connsiteX2" fmla="*/ 12697 w 5526207"/>
                <a:gd name="connsiteY2" fmla="*/ 1284980 h 2007220"/>
                <a:gd name="connsiteX3" fmla="*/ 5514767 w 5526207"/>
                <a:gd name="connsiteY3" fmla="*/ 1998940 h 2007220"/>
                <a:gd name="connsiteX4" fmla="*/ 5514767 w 5526207"/>
                <a:gd name="connsiteY4" fmla="*/ 573560 h 20072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26207" h="2007220">
                  <a:moveTo>
                    <a:pt x="5514767" y="573560"/>
                  </a:moveTo>
                  <a:cubicBezTo>
                    <a:pt x="2157119" y="-150564"/>
                    <a:pt x="355703" y="33643"/>
                    <a:pt x="355703" y="33643"/>
                  </a:cubicBezTo>
                  <a:lnTo>
                    <a:pt x="12697" y="1284980"/>
                  </a:lnTo>
                  <a:cubicBezTo>
                    <a:pt x="12697" y="1284980"/>
                    <a:pt x="1368206" y="967381"/>
                    <a:pt x="5514767" y="1998940"/>
                  </a:cubicBezTo>
                  <a:lnTo>
                    <a:pt x="5514767" y="573560"/>
                  </a:lnTo>
                  <a:close/>
                </a:path>
              </a:pathLst>
            </a:custGeom>
            <a:gradFill>
              <a:gsLst>
                <a:gs pos="22000">
                  <a:schemeClr val="accent2">
                    <a:alpha val="10000"/>
                  </a:schemeClr>
                </a:gs>
                <a:gs pos="100000">
                  <a:schemeClr val="accent2">
                    <a:alpha val="40000"/>
                  </a:schemeClr>
                </a:gs>
              </a:gsLst>
              <a:lin ang="1020000" scaled="0"/>
            </a:gradFill>
            <a:ln w="12693" cap="flat">
              <a:noFill/>
              <a:prstDash val="solid"/>
              <a:miter/>
            </a:ln>
          </p:spPr>
          <p:txBody>
            <a:bodyPr rtlCol="0" anchor="ctr"/>
            <a:lstStyle/>
            <a:p>
              <a:endParaRPr lang="en-US" noProof="0" dirty="0"/>
            </a:p>
          </p:txBody>
        </p:sp>
        <p:sp>
          <p:nvSpPr>
            <p:cNvPr id="41" name="Freeform: Shape 40">
              <a:extLst>
                <a:ext uri="{FF2B5EF4-FFF2-40B4-BE49-F238E27FC236}">
                  <a16:creationId xmlns="" xmlns:a16="http://schemas.microsoft.com/office/drawing/2014/main" id="{963814A1-9202-49D2-B985-1785CC4860DE}"/>
                </a:ext>
              </a:extLst>
            </p:cNvPr>
            <p:cNvSpPr/>
            <p:nvPr/>
          </p:nvSpPr>
          <p:spPr>
            <a:xfrm>
              <a:off x="7262884" y="665690"/>
              <a:ext cx="4941827" cy="2591601"/>
            </a:xfrm>
            <a:custGeom>
              <a:avLst/>
              <a:gdLst>
                <a:gd name="connsiteX0" fmla="*/ 4930387 w 4941827"/>
                <a:gd name="connsiteY0" fmla="*/ 1138265 h 2591601"/>
                <a:gd name="connsiteX1" fmla="*/ 383651 w 4941827"/>
                <a:gd name="connsiteY1" fmla="*/ 12697 h 2591601"/>
                <a:gd name="connsiteX2" fmla="*/ 12697 w 4941827"/>
                <a:gd name="connsiteY2" fmla="*/ 1366935 h 2591601"/>
                <a:gd name="connsiteX3" fmla="*/ 4930387 w 4941827"/>
                <a:gd name="connsiteY3" fmla="*/ 2583971 h 2591601"/>
              </a:gdLst>
              <a:ahLst/>
              <a:cxnLst>
                <a:cxn ang="0">
                  <a:pos x="connsiteX0" y="connsiteY0"/>
                </a:cxn>
                <a:cxn ang="0">
                  <a:pos x="connsiteX1" y="connsiteY1"/>
                </a:cxn>
                <a:cxn ang="0">
                  <a:pos x="connsiteX2" y="connsiteY2"/>
                </a:cxn>
                <a:cxn ang="0">
                  <a:pos x="connsiteX3" y="connsiteY3"/>
                </a:cxn>
              </a:cxnLst>
              <a:rect l="l" t="t" r="r" b="b"/>
              <a:pathLst>
                <a:path w="4941827" h="2591601">
                  <a:moveTo>
                    <a:pt x="4930387" y="1138265"/>
                  </a:moveTo>
                  <a:lnTo>
                    <a:pt x="383651" y="12697"/>
                  </a:lnTo>
                  <a:lnTo>
                    <a:pt x="12697" y="1366935"/>
                  </a:lnTo>
                  <a:lnTo>
                    <a:pt x="4930387" y="2583971"/>
                  </a:lnTo>
                  <a:close/>
                </a:path>
              </a:pathLst>
            </a:custGeom>
            <a:gradFill>
              <a:gsLst>
                <a:gs pos="0">
                  <a:schemeClr val="accent1"/>
                </a:gs>
                <a:gs pos="100000">
                  <a:schemeClr val="accent2"/>
                </a:gs>
              </a:gsLst>
              <a:lin ang="10440000" scaled="0"/>
            </a:gradFill>
            <a:ln w="12693" cap="flat">
              <a:noFill/>
              <a:prstDash val="solid"/>
              <a:miter/>
            </a:ln>
          </p:spPr>
          <p:txBody>
            <a:bodyPr rtlCol="0" anchor="ctr"/>
            <a:lstStyle/>
            <a:p>
              <a:endParaRPr lang="en-US" noProof="0" dirty="0"/>
            </a:p>
          </p:txBody>
        </p:sp>
      </p:grpSp>
      <p:sp>
        <p:nvSpPr>
          <p:cNvPr id="14" name="Freeform: Shape 13">
            <a:extLst>
              <a:ext uri="{FF2B5EF4-FFF2-40B4-BE49-F238E27FC236}">
                <a16:creationId xmlns="" xmlns:a16="http://schemas.microsoft.com/office/drawing/2014/main" id="{D2973908-D73D-4ECB-A29B-831C44983FB3}"/>
              </a:ext>
            </a:extLst>
          </p:cNvPr>
          <p:cNvSpPr/>
          <p:nvPr/>
        </p:nvSpPr>
        <p:spPr>
          <a:xfrm>
            <a:off x="5886429" y="5240536"/>
            <a:ext cx="1486046" cy="1625760"/>
          </a:xfrm>
          <a:custGeom>
            <a:avLst/>
            <a:gdLst>
              <a:gd name="connsiteX0" fmla="*/ 1482236 w 1486046"/>
              <a:gd name="connsiteY0" fmla="*/ 12701 h 1625760"/>
              <a:gd name="connsiteX1" fmla="*/ 901789 w 1486046"/>
              <a:gd name="connsiteY1" fmla="*/ 491538 h 1625760"/>
              <a:gd name="connsiteX2" fmla="*/ 12701 w 1486046"/>
              <a:gd name="connsiteY2" fmla="*/ 1618139 h 1625760"/>
              <a:gd name="connsiteX3" fmla="*/ 431843 w 1486046"/>
              <a:gd name="connsiteY3" fmla="*/ 1618139 h 1625760"/>
              <a:gd name="connsiteX4" fmla="*/ 1188837 w 1486046"/>
              <a:gd name="connsiteY4" fmla="*/ 670626 h 1625760"/>
              <a:gd name="connsiteX5" fmla="*/ 1482236 w 1486046"/>
              <a:gd name="connsiteY5" fmla="*/ 12701 h 1625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6046" h="1625760">
                <a:moveTo>
                  <a:pt x="1482236" y="12701"/>
                </a:moveTo>
                <a:lnTo>
                  <a:pt x="901789" y="491538"/>
                </a:lnTo>
                <a:lnTo>
                  <a:pt x="12701" y="1618139"/>
                </a:lnTo>
                <a:lnTo>
                  <a:pt x="431843" y="1618139"/>
                </a:lnTo>
                <a:lnTo>
                  <a:pt x="1188837" y="670626"/>
                </a:lnTo>
                <a:lnTo>
                  <a:pt x="1482236" y="12701"/>
                </a:lnTo>
                <a:close/>
              </a:path>
            </a:pathLst>
          </a:custGeom>
          <a:gradFill>
            <a:gsLst>
              <a:gs pos="0">
                <a:schemeClr val="accent3">
                  <a:alpha val="5000"/>
                </a:schemeClr>
              </a:gs>
              <a:gs pos="100000">
                <a:schemeClr val="accent6">
                  <a:alpha val="20000"/>
                </a:schemeClr>
              </a:gs>
            </a:gsLst>
            <a:lin ang="7440000" scaled="0"/>
          </a:gradFill>
          <a:ln w="12700" cap="flat">
            <a:noFill/>
            <a:prstDash val="solid"/>
            <a:miter/>
          </a:ln>
        </p:spPr>
        <p:txBody>
          <a:bodyPr rtlCol="0" anchor="ctr"/>
          <a:lstStyle/>
          <a:p>
            <a:endParaRPr lang="en-US" noProof="0" dirty="0"/>
          </a:p>
        </p:txBody>
      </p:sp>
      <p:sp>
        <p:nvSpPr>
          <p:cNvPr id="10" name="Freeform: Shape 9">
            <a:extLst>
              <a:ext uri="{FF2B5EF4-FFF2-40B4-BE49-F238E27FC236}">
                <a16:creationId xmlns="" xmlns:a16="http://schemas.microsoft.com/office/drawing/2014/main" id="{334FC528-8248-470A-AD71-53711E01005E}"/>
              </a:ext>
            </a:extLst>
          </p:cNvPr>
          <p:cNvSpPr/>
          <p:nvPr/>
        </p:nvSpPr>
        <p:spPr>
          <a:xfrm>
            <a:off x="-13301" y="298479"/>
            <a:ext cx="2679964" cy="762075"/>
          </a:xfrm>
          <a:custGeom>
            <a:avLst/>
            <a:gdLst>
              <a:gd name="connsiteX0" fmla="*/ 12701 w 2679963"/>
              <a:gd name="connsiteY0" fmla="*/ 425492 h 762075"/>
              <a:gd name="connsiteX1" fmla="*/ 12701 w 2679963"/>
              <a:gd name="connsiteY1" fmla="*/ 755724 h 762075"/>
              <a:gd name="connsiteX2" fmla="*/ 2023309 w 2679963"/>
              <a:gd name="connsiteY2" fmla="*/ 334043 h 762075"/>
              <a:gd name="connsiteX3" fmla="*/ 2667263 w 2679963"/>
              <a:gd name="connsiteY3" fmla="*/ 12701 h 762075"/>
              <a:gd name="connsiteX4" fmla="*/ 2667263 w 2679963"/>
              <a:gd name="connsiteY4" fmla="*/ 12701 h 762075"/>
              <a:gd name="connsiteX5" fmla="*/ 1915349 w 2679963"/>
              <a:gd name="connsiteY5" fmla="*/ 12701 h 762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79963" h="762075">
                <a:moveTo>
                  <a:pt x="12701" y="425492"/>
                </a:moveTo>
                <a:lnTo>
                  <a:pt x="12701" y="755724"/>
                </a:lnTo>
                <a:lnTo>
                  <a:pt x="2023309" y="334043"/>
                </a:lnTo>
                <a:lnTo>
                  <a:pt x="2667263" y="12701"/>
                </a:lnTo>
                <a:lnTo>
                  <a:pt x="2667263" y="12701"/>
                </a:lnTo>
                <a:lnTo>
                  <a:pt x="1915349" y="12701"/>
                </a:lnTo>
                <a:close/>
              </a:path>
            </a:pathLst>
          </a:custGeom>
          <a:gradFill>
            <a:gsLst>
              <a:gs pos="0">
                <a:schemeClr val="tx2">
                  <a:alpha val="5000"/>
                </a:schemeClr>
              </a:gs>
              <a:gs pos="100000">
                <a:schemeClr val="tx1">
                  <a:alpha val="20000"/>
                </a:schemeClr>
              </a:gs>
            </a:gsLst>
            <a:lin ang="9840000" scaled="0"/>
          </a:gradFill>
          <a:ln w="12700" cap="flat">
            <a:noFill/>
            <a:prstDash val="solid"/>
            <a:miter/>
          </a:ln>
        </p:spPr>
        <p:txBody>
          <a:bodyPr rtlCol="0" anchor="ctr"/>
          <a:lstStyle/>
          <a:p>
            <a:endParaRPr lang="en-US" noProof="0" dirty="0"/>
          </a:p>
        </p:txBody>
      </p:sp>
      <p:sp>
        <p:nvSpPr>
          <p:cNvPr id="12" name="Freeform: Shape 11">
            <a:extLst>
              <a:ext uri="{FF2B5EF4-FFF2-40B4-BE49-F238E27FC236}">
                <a16:creationId xmlns="" xmlns:a16="http://schemas.microsoft.com/office/drawing/2014/main" id="{AC925586-1EA9-4B0D-9E80-91777899FF7C}"/>
              </a:ext>
            </a:extLst>
          </p:cNvPr>
          <p:cNvSpPr/>
          <p:nvPr/>
        </p:nvSpPr>
        <p:spPr>
          <a:xfrm>
            <a:off x="6083299" y="-12701"/>
            <a:ext cx="1092308" cy="1016100"/>
          </a:xfrm>
          <a:custGeom>
            <a:avLst/>
            <a:gdLst>
              <a:gd name="connsiteX0" fmla="*/ 638873 w 1092307"/>
              <a:gd name="connsiteY0" fmla="*/ 12701 h 1016100"/>
              <a:gd name="connsiteX1" fmla="*/ 332773 w 1092307"/>
              <a:gd name="connsiteY1" fmla="*/ 361986 h 1016100"/>
              <a:gd name="connsiteX2" fmla="*/ 12701 w 1092307"/>
              <a:gd name="connsiteY2" fmla="*/ 1007209 h 1016100"/>
              <a:gd name="connsiteX3" fmla="*/ 12701 w 1092307"/>
              <a:gd name="connsiteY3" fmla="*/ 1007209 h 1016100"/>
              <a:gd name="connsiteX4" fmla="*/ 612200 w 1092307"/>
              <a:gd name="connsiteY4" fmla="*/ 553775 h 1016100"/>
              <a:gd name="connsiteX5" fmla="*/ 1079606 w 1092307"/>
              <a:gd name="connsiteY5" fmla="*/ 12701 h 1016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92307" h="1016100">
                <a:moveTo>
                  <a:pt x="638873" y="12701"/>
                </a:moveTo>
                <a:lnTo>
                  <a:pt x="332773" y="361986"/>
                </a:lnTo>
                <a:lnTo>
                  <a:pt x="12701" y="1007209"/>
                </a:lnTo>
                <a:lnTo>
                  <a:pt x="12701" y="1007209"/>
                </a:lnTo>
                <a:lnTo>
                  <a:pt x="612200" y="553775"/>
                </a:lnTo>
                <a:lnTo>
                  <a:pt x="1079606" y="12701"/>
                </a:lnTo>
                <a:close/>
              </a:path>
            </a:pathLst>
          </a:custGeom>
          <a:gradFill>
            <a:gsLst>
              <a:gs pos="0">
                <a:schemeClr val="accent5">
                  <a:alpha val="5000"/>
                </a:schemeClr>
              </a:gs>
              <a:gs pos="100000">
                <a:schemeClr val="bg2">
                  <a:alpha val="20000"/>
                </a:schemeClr>
              </a:gs>
            </a:gsLst>
            <a:lin ang="3180000" scaled="0"/>
          </a:gradFill>
          <a:ln w="12700" cap="flat">
            <a:noFill/>
            <a:prstDash val="solid"/>
            <a:miter/>
          </a:ln>
        </p:spPr>
        <p:txBody>
          <a:bodyPr rtlCol="0" anchor="ctr"/>
          <a:lstStyle/>
          <a:p>
            <a:endParaRPr lang="en-US" noProof="0" dirty="0"/>
          </a:p>
        </p:txBody>
      </p:sp>
      <p:sp>
        <p:nvSpPr>
          <p:cNvPr id="16" name="Freeform: Shape 15">
            <a:extLst>
              <a:ext uri="{FF2B5EF4-FFF2-40B4-BE49-F238E27FC236}">
                <a16:creationId xmlns="" xmlns:a16="http://schemas.microsoft.com/office/drawing/2014/main" id="{082ADE93-C591-447F-A2DD-56E8D22B23F6}"/>
              </a:ext>
            </a:extLst>
          </p:cNvPr>
          <p:cNvSpPr/>
          <p:nvPr/>
        </p:nvSpPr>
        <p:spPr>
          <a:xfrm>
            <a:off x="7752243" y="4099514"/>
            <a:ext cx="4445438" cy="1105009"/>
          </a:xfrm>
          <a:custGeom>
            <a:avLst/>
            <a:gdLst>
              <a:gd name="connsiteX0" fmla="*/ 4441627 w 4445437"/>
              <a:gd name="connsiteY0" fmla="*/ 297539 h 1105008"/>
              <a:gd name="connsiteX1" fmla="*/ 204490 w 4445437"/>
              <a:gd name="connsiteY1" fmla="*/ 13031 h 1105008"/>
              <a:gd name="connsiteX2" fmla="*/ 12701 w 4445437"/>
              <a:gd name="connsiteY2" fmla="*/ 786537 h 1105008"/>
              <a:gd name="connsiteX3" fmla="*/ 4441627 w 4445437"/>
              <a:gd name="connsiteY3" fmla="*/ 1092638 h 1105008"/>
              <a:gd name="connsiteX4" fmla="*/ 4441627 w 4445437"/>
              <a:gd name="connsiteY4" fmla="*/ 297539 h 11050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45437" h="1105008">
                <a:moveTo>
                  <a:pt x="4441627" y="297539"/>
                </a:moveTo>
                <a:cubicBezTo>
                  <a:pt x="2135080" y="-8561"/>
                  <a:pt x="204490" y="13031"/>
                  <a:pt x="204490" y="13031"/>
                </a:cubicBezTo>
                <a:lnTo>
                  <a:pt x="12701" y="786537"/>
                </a:lnTo>
                <a:cubicBezTo>
                  <a:pt x="12701" y="786537"/>
                  <a:pt x="2273524" y="725572"/>
                  <a:pt x="4441627" y="1092638"/>
                </a:cubicBezTo>
                <a:lnTo>
                  <a:pt x="4441627" y="297539"/>
                </a:lnTo>
                <a:close/>
              </a:path>
            </a:pathLst>
          </a:custGeom>
          <a:gradFill>
            <a:gsLst>
              <a:gs pos="0">
                <a:schemeClr val="tx2">
                  <a:alpha val="5000"/>
                </a:schemeClr>
              </a:gs>
              <a:gs pos="100000">
                <a:schemeClr val="tx1">
                  <a:alpha val="20000"/>
                </a:schemeClr>
              </a:gs>
            </a:gsLst>
            <a:lin ang="900000" scaled="0"/>
          </a:gradFill>
          <a:ln w="12700" cap="flat">
            <a:noFill/>
            <a:prstDash val="solid"/>
            <a:miter/>
          </a:ln>
        </p:spPr>
        <p:txBody>
          <a:bodyPr rtlCol="0" anchor="ctr"/>
          <a:lstStyle/>
          <a:p>
            <a:endParaRPr lang="en-US" noProof="0" dirty="0"/>
          </a:p>
        </p:txBody>
      </p:sp>
      <p:sp>
        <p:nvSpPr>
          <p:cNvPr id="9" name="Freeform: Shape 8">
            <a:extLst>
              <a:ext uri="{FF2B5EF4-FFF2-40B4-BE49-F238E27FC236}">
                <a16:creationId xmlns="" xmlns:a16="http://schemas.microsoft.com/office/drawing/2014/main" id="{4F539762-F7DA-4468-979C-780676B34A92}"/>
              </a:ext>
            </a:extLst>
          </p:cNvPr>
          <p:cNvSpPr/>
          <p:nvPr/>
        </p:nvSpPr>
        <p:spPr>
          <a:xfrm>
            <a:off x="-13301" y="237513"/>
            <a:ext cx="2895885" cy="1028801"/>
          </a:xfrm>
          <a:custGeom>
            <a:avLst/>
            <a:gdLst>
              <a:gd name="connsiteX0" fmla="*/ 12701 w 2895885"/>
              <a:gd name="connsiteY0" fmla="*/ 1026261 h 1028801"/>
              <a:gd name="connsiteX1" fmla="*/ 2890805 w 2895885"/>
              <a:gd name="connsiteY1" fmla="*/ 414061 h 1028801"/>
              <a:gd name="connsiteX2" fmla="*/ 2805706 w 2895885"/>
              <a:gd name="connsiteY2" fmla="*/ 12701 h 1028801"/>
              <a:gd name="connsiteX3" fmla="*/ 12701 w 2895885"/>
              <a:gd name="connsiteY3" fmla="*/ 605850 h 1028801"/>
            </a:gdLst>
            <a:ahLst/>
            <a:cxnLst>
              <a:cxn ang="0">
                <a:pos x="connsiteX0" y="connsiteY0"/>
              </a:cxn>
              <a:cxn ang="0">
                <a:pos x="connsiteX1" y="connsiteY1"/>
              </a:cxn>
              <a:cxn ang="0">
                <a:pos x="connsiteX2" y="connsiteY2"/>
              </a:cxn>
              <a:cxn ang="0">
                <a:pos x="connsiteX3" y="connsiteY3"/>
              </a:cxn>
            </a:cxnLst>
            <a:rect l="l" t="t" r="r" b="b"/>
            <a:pathLst>
              <a:path w="2895885" h="1028801">
                <a:moveTo>
                  <a:pt x="12701" y="1026261"/>
                </a:moveTo>
                <a:lnTo>
                  <a:pt x="2890805" y="414061"/>
                </a:lnTo>
                <a:lnTo>
                  <a:pt x="2805706" y="12701"/>
                </a:lnTo>
                <a:lnTo>
                  <a:pt x="12701" y="605850"/>
                </a:lnTo>
                <a:close/>
              </a:path>
            </a:pathLst>
          </a:custGeom>
          <a:blipFill>
            <a:blip r:embed="rId2"/>
            <a:srcRect/>
            <a:stretch>
              <a:fillRect l="-39712" t="16306" r="1769" b="-21354"/>
            </a:stretch>
          </a:blipFill>
          <a:ln w="12700" cap="flat">
            <a:noFill/>
            <a:prstDash val="solid"/>
            <a:miter/>
          </a:ln>
        </p:spPr>
        <p:txBody>
          <a:bodyPr rtlCol="0" anchor="ctr"/>
          <a:lstStyle/>
          <a:p>
            <a:endParaRPr lang="en-US" noProof="0" dirty="0"/>
          </a:p>
        </p:txBody>
      </p:sp>
      <p:sp>
        <p:nvSpPr>
          <p:cNvPr id="11" name="Freeform: Shape 10">
            <a:extLst>
              <a:ext uri="{FF2B5EF4-FFF2-40B4-BE49-F238E27FC236}">
                <a16:creationId xmlns="" xmlns:a16="http://schemas.microsoft.com/office/drawing/2014/main" id="{7BBC2EFA-0E51-48DC-AF99-0FEF25085843}"/>
              </a:ext>
            </a:extLst>
          </p:cNvPr>
          <p:cNvSpPr/>
          <p:nvPr/>
        </p:nvSpPr>
        <p:spPr>
          <a:xfrm>
            <a:off x="5972798" y="-12701"/>
            <a:ext cx="1486046" cy="1333631"/>
          </a:xfrm>
          <a:custGeom>
            <a:avLst/>
            <a:gdLst>
              <a:gd name="connsiteX0" fmla="*/ 929732 w 1486046"/>
              <a:gd name="connsiteY0" fmla="*/ 12701 h 1333631"/>
              <a:gd name="connsiteX1" fmla="*/ 12701 w 1486046"/>
              <a:gd name="connsiteY1" fmla="*/ 1049123 h 1333631"/>
              <a:gd name="connsiteX2" fmla="*/ 321342 w 1486046"/>
              <a:gd name="connsiteY2" fmla="*/ 1322200 h 1333631"/>
              <a:gd name="connsiteX3" fmla="*/ 1478426 w 1486046"/>
              <a:gd name="connsiteY3" fmla="*/ 12701 h 1333631"/>
            </a:gdLst>
            <a:ahLst/>
            <a:cxnLst>
              <a:cxn ang="0">
                <a:pos x="connsiteX0" y="connsiteY0"/>
              </a:cxn>
              <a:cxn ang="0">
                <a:pos x="connsiteX1" y="connsiteY1"/>
              </a:cxn>
              <a:cxn ang="0">
                <a:pos x="connsiteX2" y="connsiteY2"/>
              </a:cxn>
              <a:cxn ang="0">
                <a:pos x="connsiteX3" y="connsiteY3"/>
              </a:cxn>
            </a:cxnLst>
            <a:rect l="l" t="t" r="r" b="b"/>
            <a:pathLst>
              <a:path w="1486046" h="1333631">
                <a:moveTo>
                  <a:pt x="929732" y="12701"/>
                </a:moveTo>
                <a:lnTo>
                  <a:pt x="12701" y="1049123"/>
                </a:lnTo>
                <a:lnTo>
                  <a:pt x="321342" y="1322200"/>
                </a:lnTo>
                <a:lnTo>
                  <a:pt x="1478426" y="12701"/>
                </a:lnTo>
                <a:close/>
              </a:path>
            </a:pathLst>
          </a:custGeom>
          <a:blipFill>
            <a:blip r:embed="rId3"/>
            <a:srcRect/>
            <a:stretch>
              <a:fillRect l="10612" t="-169914" r="-117944" b="10062"/>
            </a:stretch>
          </a:blipFill>
          <a:ln w="12700" cap="flat">
            <a:noFill/>
            <a:prstDash val="solid"/>
            <a:miter/>
          </a:ln>
        </p:spPr>
        <p:txBody>
          <a:bodyPr rtlCol="0" anchor="ctr"/>
          <a:lstStyle/>
          <a:p>
            <a:endParaRPr lang="en-US" noProof="0" dirty="0"/>
          </a:p>
        </p:txBody>
      </p:sp>
      <p:sp>
        <p:nvSpPr>
          <p:cNvPr id="13" name="Freeform: Shape 12">
            <a:extLst>
              <a:ext uri="{FF2B5EF4-FFF2-40B4-BE49-F238E27FC236}">
                <a16:creationId xmlns="" xmlns:a16="http://schemas.microsoft.com/office/drawing/2014/main" id="{7893AAC6-8427-4BAA-B44F-7B6300936A25}"/>
              </a:ext>
            </a:extLst>
          </p:cNvPr>
          <p:cNvSpPr/>
          <p:nvPr/>
        </p:nvSpPr>
        <p:spPr>
          <a:xfrm>
            <a:off x="6033764" y="5121144"/>
            <a:ext cx="1714669" cy="1740071"/>
          </a:xfrm>
          <a:custGeom>
            <a:avLst/>
            <a:gdLst>
              <a:gd name="connsiteX0" fmla="*/ 12701 w 1714668"/>
              <a:gd name="connsiteY0" fmla="*/ 1737531 h 1740071"/>
              <a:gd name="connsiteX1" fmla="*/ 538533 w 1714668"/>
              <a:gd name="connsiteY1" fmla="*/ 1737531 h 1740071"/>
              <a:gd name="connsiteX2" fmla="*/ 1707048 w 1714668"/>
              <a:gd name="connsiteY2" fmla="*/ 269266 h 1740071"/>
              <a:gd name="connsiteX3" fmla="*/ 1385707 w 1714668"/>
              <a:gd name="connsiteY3" fmla="*/ 12701 h 1740071"/>
            </a:gdLst>
            <a:ahLst/>
            <a:cxnLst>
              <a:cxn ang="0">
                <a:pos x="connsiteX0" y="connsiteY0"/>
              </a:cxn>
              <a:cxn ang="0">
                <a:pos x="connsiteX1" y="connsiteY1"/>
              </a:cxn>
              <a:cxn ang="0">
                <a:pos x="connsiteX2" y="connsiteY2"/>
              </a:cxn>
              <a:cxn ang="0">
                <a:pos x="connsiteX3" y="connsiteY3"/>
              </a:cxn>
            </a:cxnLst>
            <a:rect l="l" t="t" r="r" b="b"/>
            <a:pathLst>
              <a:path w="1714668" h="1740071">
                <a:moveTo>
                  <a:pt x="12701" y="1737531"/>
                </a:moveTo>
                <a:lnTo>
                  <a:pt x="538533" y="1737531"/>
                </a:lnTo>
                <a:lnTo>
                  <a:pt x="1707048" y="269266"/>
                </a:lnTo>
                <a:lnTo>
                  <a:pt x="1385707" y="12701"/>
                </a:lnTo>
                <a:close/>
              </a:path>
            </a:pathLst>
          </a:custGeom>
          <a:blipFill>
            <a:blip r:embed="rId4"/>
            <a:srcRect/>
            <a:stretch>
              <a:fillRect l="-67195" t="6186" r="8111" b="-100456"/>
            </a:stretch>
          </a:blipFill>
          <a:ln w="12700" cap="flat">
            <a:noFill/>
            <a:prstDash val="solid"/>
            <a:miter/>
          </a:ln>
        </p:spPr>
        <p:txBody>
          <a:bodyPr rtlCol="0" anchor="ctr"/>
          <a:lstStyle/>
          <a:p>
            <a:endParaRPr lang="en-US" noProof="0" dirty="0"/>
          </a:p>
        </p:txBody>
      </p:sp>
      <p:sp>
        <p:nvSpPr>
          <p:cNvPr id="15" name="Freeform: Shape 14">
            <a:extLst>
              <a:ext uri="{FF2B5EF4-FFF2-40B4-BE49-F238E27FC236}">
                <a16:creationId xmlns="" xmlns:a16="http://schemas.microsoft.com/office/drawing/2014/main" id="{92C0F1FD-7849-4263-82D0-842B579C6E4E}"/>
              </a:ext>
            </a:extLst>
          </p:cNvPr>
          <p:cNvSpPr/>
          <p:nvPr/>
        </p:nvSpPr>
        <p:spPr>
          <a:xfrm>
            <a:off x="8228540" y="3516857"/>
            <a:ext cx="3975491" cy="1663864"/>
          </a:xfrm>
          <a:custGeom>
            <a:avLst/>
            <a:gdLst>
              <a:gd name="connsiteX0" fmla="*/ 187978 w 3975491"/>
              <a:gd name="connsiteY0" fmla="*/ 12701 h 1663863"/>
              <a:gd name="connsiteX1" fmla="*/ 12701 w 3975491"/>
              <a:gd name="connsiteY1" fmla="*/ 859875 h 1663863"/>
              <a:gd name="connsiteX2" fmla="*/ 3965330 w 3975491"/>
              <a:gd name="connsiteY2" fmla="*/ 1657513 h 1663863"/>
              <a:gd name="connsiteX3" fmla="*/ 3965330 w 3975491"/>
              <a:gd name="connsiteY3" fmla="*/ 773506 h 1663863"/>
            </a:gdLst>
            <a:ahLst/>
            <a:cxnLst>
              <a:cxn ang="0">
                <a:pos x="connsiteX0" y="connsiteY0"/>
              </a:cxn>
              <a:cxn ang="0">
                <a:pos x="connsiteX1" y="connsiteY1"/>
              </a:cxn>
              <a:cxn ang="0">
                <a:pos x="connsiteX2" y="connsiteY2"/>
              </a:cxn>
              <a:cxn ang="0">
                <a:pos x="connsiteX3" y="connsiteY3"/>
              </a:cxn>
            </a:cxnLst>
            <a:rect l="l" t="t" r="r" b="b"/>
            <a:pathLst>
              <a:path w="3975491" h="1663863">
                <a:moveTo>
                  <a:pt x="187978" y="12701"/>
                </a:moveTo>
                <a:lnTo>
                  <a:pt x="12701" y="859875"/>
                </a:lnTo>
                <a:lnTo>
                  <a:pt x="3965330" y="1657513"/>
                </a:lnTo>
                <a:lnTo>
                  <a:pt x="3965330" y="773506"/>
                </a:lnTo>
                <a:close/>
              </a:path>
            </a:pathLst>
          </a:custGeom>
          <a:gradFill flip="none" rotWithShape="1">
            <a:gsLst>
              <a:gs pos="0">
                <a:schemeClr val="tx2"/>
              </a:gs>
              <a:gs pos="100000">
                <a:schemeClr val="tx1"/>
              </a:gs>
            </a:gsLst>
            <a:lin ang="0" scaled="1"/>
            <a:tileRect/>
          </a:gradFill>
          <a:ln w="12700" cap="flat">
            <a:noFill/>
            <a:prstDash val="solid"/>
            <a:miter/>
          </a:ln>
        </p:spPr>
        <p:txBody>
          <a:bodyPr rtlCol="0" anchor="ctr"/>
          <a:lstStyle/>
          <a:p>
            <a:endParaRPr lang="en-US" noProof="0" dirty="0"/>
          </a:p>
        </p:txBody>
      </p:sp>
      <p:sp>
        <p:nvSpPr>
          <p:cNvPr id="21" name="Title 1">
            <a:extLst>
              <a:ext uri="{FF2B5EF4-FFF2-40B4-BE49-F238E27FC236}">
                <a16:creationId xmlns="" xmlns:a16="http://schemas.microsoft.com/office/drawing/2014/main" id="{380A7FB8-9381-48A6-9B35-958A6319C88F}"/>
              </a:ext>
            </a:extLst>
          </p:cNvPr>
          <p:cNvSpPr>
            <a:spLocks noGrp="1"/>
          </p:cNvSpPr>
          <p:nvPr>
            <p:ph type="title" hasCustomPrompt="1"/>
          </p:nvPr>
        </p:nvSpPr>
        <p:spPr>
          <a:xfrm rot="840000">
            <a:off x="7388594" y="2045086"/>
            <a:ext cx="4821219" cy="1325563"/>
          </a:xfrm>
        </p:spPr>
        <p:txBody>
          <a:bodyPr>
            <a:normAutofit/>
          </a:bodyPr>
          <a:lstStyle>
            <a:lvl1pPr algn="ctr">
              <a:defRPr sz="5500">
                <a:solidFill>
                  <a:schemeClr val="bg1"/>
                </a:solidFill>
              </a:defRPr>
            </a:lvl1pPr>
          </a:lstStyle>
          <a:p>
            <a:r>
              <a:rPr lang="en-US" noProof="0"/>
              <a:t>Thank You!</a:t>
            </a:r>
          </a:p>
        </p:txBody>
      </p:sp>
      <p:grpSp>
        <p:nvGrpSpPr>
          <p:cNvPr id="23" name="Graphic 21">
            <a:extLst>
              <a:ext uri="{FF2B5EF4-FFF2-40B4-BE49-F238E27FC236}">
                <a16:creationId xmlns="" xmlns:a16="http://schemas.microsoft.com/office/drawing/2014/main" id="{D5BA1DFF-80CB-48BB-B37F-4E2BCFC360C5}"/>
              </a:ext>
            </a:extLst>
          </p:cNvPr>
          <p:cNvGrpSpPr/>
          <p:nvPr/>
        </p:nvGrpSpPr>
        <p:grpSpPr>
          <a:xfrm>
            <a:off x="-12667" y="718133"/>
            <a:ext cx="6444343" cy="6146228"/>
            <a:chOff x="-12667" y="718133"/>
            <a:chExt cx="6444343" cy="6146228"/>
          </a:xfrm>
        </p:grpSpPr>
        <p:sp>
          <p:nvSpPr>
            <p:cNvPr id="24" name="Freeform: Shape 23">
              <a:extLst>
                <a:ext uri="{FF2B5EF4-FFF2-40B4-BE49-F238E27FC236}">
                  <a16:creationId xmlns="" xmlns:a16="http://schemas.microsoft.com/office/drawing/2014/main" id="{F56FD6C1-6CCE-49C3-AC4A-61DC82552BCB}"/>
                </a:ext>
              </a:extLst>
            </p:cNvPr>
            <p:cNvSpPr/>
            <p:nvPr/>
          </p:nvSpPr>
          <p:spPr>
            <a:xfrm>
              <a:off x="-12667" y="4352590"/>
              <a:ext cx="6431657" cy="2511771"/>
            </a:xfrm>
            <a:custGeom>
              <a:avLst/>
              <a:gdLst>
                <a:gd name="connsiteX0" fmla="*/ 6224862 w 6431657"/>
                <a:gd name="connsiteY0" fmla="*/ 12667 h 2511771"/>
                <a:gd name="connsiteX1" fmla="*/ 12667 w 6431657"/>
                <a:gd name="connsiteY1" fmla="*/ 1593307 h 2511771"/>
                <a:gd name="connsiteX2" fmla="*/ 12667 w 6431657"/>
                <a:gd name="connsiteY2" fmla="*/ 2500336 h 2511771"/>
                <a:gd name="connsiteX3" fmla="*/ 1746804 w 6431657"/>
                <a:gd name="connsiteY3" fmla="*/ 2500336 h 2511771"/>
                <a:gd name="connsiteX4" fmla="*/ 6431638 w 6431657"/>
                <a:gd name="connsiteY4" fmla="*/ 1191170 h 2511771"/>
                <a:gd name="connsiteX5" fmla="*/ 6224862 w 6431657"/>
                <a:gd name="connsiteY5" fmla="*/ 12667 h 251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31657" h="2511771">
                  <a:moveTo>
                    <a:pt x="6224862" y="12667"/>
                  </a:moveTo>
                  <a:cubicBezTo>
                    <a:pt x="3088953" y="398313"/>
                    <a:pt x="777616" y="1274896"/>
                    <a:pt x="12667" y="1593307"/>
                  </a:cubicBezTo>
                  <a:lnTo>
                    <a:pt x="12667" y="2500336"/>
                  </a:lnTo>
                  <a:lnTo>
                    <a:pt x="1746804" y="2500336"/>
                  </a:lnTo>
                  <a:cubicBezTo>
                    <a:pt x="2964633" y="2034770"/>
                    <a:pt x="4634073" y="1490553"/>
                    <a:pt x="6431638" y="1191170"/>
                  </a:cubicBezTo>
                  <a:cubicBezTo>
                    <a:pt x="6351719" y="725604"/>
                    <a:pt x="6316198" y="469353"/>
                    <a:pt x="6224862" y="12667"/>
                  </a:cubicBezTo>
                  <a:close/>
                </a:path>
              </a:pathLst>
            </a:custGeom>
            <a:gradFill>
              <a:gsLst>
                <a:gs pos="0">
                  <a:schemeClr val="accent5">
                    <a:alpha val="5000"/>
                  </a:schemeClr>
                </a:gs>
                <a:gs pos="100000">
                  <a:schemeClr val="bg2">
                    <a:alpha val="20000"/>
                  </a:schemeClr>
                </a:gs>
              </a:gsLst>
              <a:lin ang="540000" scaled="0"/>
            </a:gradFill>
            <a:ln w="12681" cap="flat">
              <a:noFill/>
              <a:prstDash val="solid"/>
              <a:miter/>
            </a:ln>
          </p:spPr>
          <p:txBody>
            <a:bodyPr rtlCol="0" anchor="ctr"/>
            <a:lstStyle/>
            <a:p>
              <a:endParaRPr lang="en-US" noProof="0" dirty="0"/>
            </a:p>
          </p:txBody>
        </p:sp>
        <p:sp>
          <p:nvSpPr>
            <p:cNvPr id="25" name="Freeform: Shape 24">
              <a:extLst>
                <a:ext uri="{FF2B5EF4-FFF2-40B4-BE49-F238E27FC236}">
                  <a16:creationId xmlns="" xmlns:a16="http://schemas.microsoft.com/office/drawing/2014/main" id="{84BDD5BB-895B-42CC-BF18-F102D9F03740}"/>
                </a:ext>
              </a:extLst>
            </p:cNvPr>
            <p:cNvSpPr/>
            <p:nvPr/>
          </p:nvSpPr>
          <p:spPr>
            <a:xfrm>
              <a:off x="-12667" y="718133"/>
              <a:ext cx="6444343" cy="5936914"/>
            </a:xfrm>
            <a:custGeom>
              <a:avLst/>
              <a:gdLst>
                <a:gd name="connsiteX0" fmla="*/ 12667 w 6444342"/>
                <a:gd name="connsiteY0" fmla="*/ 5930553 h 5936914"/>
                <a:gd name="connsiteX1" fmla="*/ 6443056 w 6444342"/>
                <a:gd name="connsiteY1" fmla="*/ 4796450 h 5936914"/>
                <a:gd name="connsiteX2" fmla="*/ 6443056 w 6444342"/>
                <a:gd name="connsiteY2" fmla="*/ 4785033 h 5936914"/>
                <a:gd name="connsiteX3" fmla="*/ 5605798 w 6444342"/>
                <a:gd name="connsiteY3" fmla="*/ 12667 h 5936914"/>
                <a:gd name="connsiteX4" fmla="*/ 12667 w 6444342"/>
                <a:gd name="connsiteY4" fmla="*/ 994541 h 59369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44342" h="5936914">
                  <a:moveTo>
                    <a:pt x="12667" y="5930553"/>
                  </a:moveTo>
                  <a:lnTo>
                    <a:pt x="6443056" y="4796450"/>
                  </a:lnTo>
                  <a:lnTo>
                    <a:pt x="6443056" y="4785033"/>
                  </a:lnTo>
                  <a:lnTo>
                    <a:pt x="5605798" y="12667"/>
                  </a:lnTo>
                  <a:lnTo>
                    <a:pt x="12667" y="994541"/>
                  </a:lnTo>
                  <a:close/>
                </a:path>
              </a:pathLst>
            </a:custGeom>
            <a:gradFill flip="none" rotWithShape="1">
              <a:gsLst>
                <a:gs pos="0">
                  <a:schemeClr val="accent5"/>
                </a:gs>
                <a:gs pos="100000">
                  <a:schemeClr val="bg2"/>
                </a:gs>
              </a:gsLst>
              <a:lin ang="10800000" scaled="1"/>
              <a:tileRect/>
            </a:gradFill>
            <a:ln w="12681" cap="flat">
              <a:noFill/>
              <a:prstDash val="solid"/>
              <a:miter/>
            </a:ln>
          </p:spPr>
          <p:txBody>
            <a:bodyPr rtlCol="0" anchor="ctr"/>
            <a:lstStyle/>
            <a:p>
              <a:endParaRPr lang="en-US" noProof="0" dirty="0"/>
            </a:p>
          </p:txBody>
        </p:sp>
        <p:sp>
          <p:nvSpPr>
            <p:cNvPr id="27" name="Freeform: Shape 26">
              <a:extLst>
                <a:ext uri="{FF2B5EF4-FFF2-40B4-BE49-F238E27FC236}">
                  <a16:creationId xmlns="" xmlns:a16="http://schemas.microsoft.com/office/drawing/2014/main" id="{B9D3DF9C-F94C-4251-879E-05A0C17C1AC4}"/>
                </a:ext>
              </a:extLst>
            </p:cNvPr>
            <p:cNvSpPr/>
            <p:nvPr/>
          </p:nvSpPr>
          <p:spPr>
            <a:xfrm>
              <a:off x="-12667" y="1036544"/>
              <a:ext cx="6114514" cy="5366057"/>
            </a:xfrm>
            <a:custGeom>
              <a:avLst/>
              <a:gdLst>
                <a:gd name="connsiteX0" fmla="*/ 5366039 w 6114514"/>
                <a:gd name="connsiteY0" fmla="*/ 12667 h 5366057"/>
                <a:gd name="connsiteX1" fmla="*/ 12667 w 6114514"/>
                <a:gd name="connsiteY1" fmla="*/ 976781 h 5366057"/>
                <a:gd name="connsiteX2" fmla="*/ 12667 w 6114514"/>
                <a:gd name="connsiteY2" fmla="*/ 1014838 h 5366057"/>
                <a:gd name="connsiteX3" fmla="*/ 5335593 w 6114514"/>
                <a:gd name="connsiteY3" fmla="*/ 57067 h 5366057"/>
                <a:gd name="connsiteX4" fmla="*/ 6062484 w 6114514"/>
                <a:gd name="connsiteY4" fmla="*/ 4231936 h 5366057"/>
                <a:gd name="connsiteX5" fmla="*/ 12667 w 6114514"/>
                <a:gd name="connsiteY5" fmla="*/ 5320370 h 5366057"/>
                <a:gd name="connsiteX6" fmla="*/ 12667 w 6114514"/>
                <a:gd name="connsiteY6" fmla="*/ 5358427 h 5366057"/>
                <a:gd name="connsiteX7" fmla="*/ 6087856 w 6114514"/>
                <a:gd name="connsiteY7" fmla="*/ 4266187 h 5366057"/>
                <a:gd name="connsiteX8" fmla="*/ 6106884 w 6114514"/>
                <a:gd name="connsiteY8" fmla="*/ 4262382 h 5366057"/>
                <a:gd name="connsiteX9" fmla="*/ 5369844 w 6114514"/>
                <a:gd name="connsiteY9" fmla="*/ 31696 h 5366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14514" h="5366057">
                  <a:moveTo>
                    <a:pt x="5366039" y="12667"/>
                  </a:moveTo>
                  <a:lnTo>
                    <a:pt x="12667" y="976781"/>
                  </a:lnTo>
                  <a:lnTo>
                    <a:pt x="12667" y="1014838"/>
                  </a:lnTo>
                  <a:lnTo>
                    <a:pt x="5335593" y="57067"/>
                  </a:lnTo>
                  <a:lnTo>
                    <a:pt x="6062484" y="4231936"/>
                  </a:lnTo>
                  <a:lnTo>
                    <a:pt x="12667" y="5320370"/>
                  </a:lnTo>
                  <a:lnTo>
                    <a:pt x="12667" y="5358427"/>
                  </a:lnTo>
                  <a:lnTo>
                    <a:pt x="6087856" y="4266187"/>
                  </a:lnTo>
                  <a:lnTo>
                    <a:pt x="6106884" y="4262382"/>
                  </a:lnTo>
                  <a:lnTo>
                    <a:pt x="5369844" y="31696"/>
                  </a:lnTo>
                  <a:close/>
                </a:path>
              </a:pathLst>
            </a:custGeom>
            <a:solidFill>
              <a:schemeClr val="bg1"/>
            </a:solidFill>
            <a:ln w="12681" cap="flat">
              <a:noFill/>
              <a:prstDash val="solid"/>
              <a:miter/>
            </a:ln>
          </p:spPr>
          <p:txBody>
            <a:bodyPr rtlCol="0" anchor="ctr"/>
            <a:lstStyle/>
            <a:p>
              <a:endParaRPr lang="en-US" noProof="0" dirty="0"/>
            </a:p>
          </p:txBody>
        </p:sp>
      </p:grpSp>
      <p:sp>
        <p:nvSpPr>
          <p:cNvPr id="30" name="Picture Placeholder 28">
            <a:extLst>
              <a:ext uri="{FF2B5EF4-FFF2-40B4-BE49-F238E27FC236}">
                <a16:creationId xmlns="" xmlns:a16="http://schemas.microsoft.com/office/drawing/2014/main" id="{F9A3D860-4FE0-494E-B1EC-0DC1F2574D44}"/>
              </a:ext>
            </a:extLst>
          </p:cNvPr>
          <p:cNvSpPr>
            <a:spLocks noGrp="1"/>
          </p:cNvSpPr>
          <p:nvPr>
            <p:ph type="pic" sz="quarter" idx="13"/>
          </p:nvPr>
        </p:nvSpPr>
        <p:spPr>
          <a:xfrm>
            <a:off x="-1600" y="1096296"/>
            <a:ext cx="6052552" cy="5259842"/>
          </a:xfrm>
          <a:custGeom>
            <a:avLst/>
            <a:gdLst>
              <a:gd name="connsiteX0" fmla="*/ 0 w 914400"/>
              <a:gd name="connsiteY0" fmla="*/ 914400 h 914400"/>
              <a:gd name="connsiteX1" fmla="*/ 228600 w 914400"/>
              <a:gd name="connsiteY1" fmla="*/ 0 h 914400"/>
              <a:gd name="connsiteX2" fmla="*/ 685800 w 914400"/>
              <a:gd name="connsiteY2" fmla="*/ 0 h 914400"/>
              <a:gd name="connsiteX3" fmla="*/ 914400 w 914400"/>
              <a:gd name="connsiteY3" fmla="*/ 914400 h 914400"/>
              <a:gd name="connsiteX4" fmla="*/ 0 w 914400"/>
              <a:gd name="connsiteY4" fmla="*/ 914400 h 914400"/>
              <a:gd name="connsiteX0" fmla="*/ 0 w 914400"/>
              <a:gd name="connsiteY0" fmla="*/ 939114 h 939114"/>
              <a:gd name="connsiteX1" fmla="*/ 228600 w 914400"/>
              <a:gd name="connsiteY1" fmla="*/ 24714 h 939114"/>
              <a:gd name="connsiteX2" fmla="*/ 681681 w 914400"/>
              <a:gd name="connsiteY2" fmla="*/ 0 h 939114"/>
              <a:gd name="connsiteX3" fmla="*/ 914400 w 914400"/>
              <a:gd name="connsiteY3" fmla="*/ 939114 h 939114"/>
              <a:gd name="connsiteX4" fmla="*/ 0 w 914400"/>
              <a:gd name="connsiteY4" fmla="*/ 939114 h 939114"/>
              <a:gd name="connsiteX0" fmla="*/ 891746 w 1806146"/>
              <a:gd name="connsiteY0" fmla="*/ 939114 h 939114"/>
              <a:gd name="connsiteX1" fmla="*/ 0 w 1806146"/>
              <a:gd name="connsiteY1" fmla="*/ 284206 h 939114"/>
              <a:gd name="connsiteX2" fmla="*/ 1573427 w 1806146"/>
              <a:gd name="connsiteY2" fmla="*/ 0 h 939114"/>
              <a:gd name="connsiteX3" fmla="*/ 1806146 w 1806146"/>
              <a:gd name="connsiteY3" fmla="*/ 939114 h 939114"/>
              <a:gd name="connsiteX4" fmla="*/ 891746 w 1806146"/>
              <a:gd name="connsiteY4" fmla="*/ 939114 h 939114"/>
              <a:gd name="connsiteX0" fmla="*/ 891746 w 1806146"/>
              <a:gd name="connsiteY0" fmla="*/ 943233 h 943233"/>
              <a:gd name="connsiteX1" fmla="*/ 0 w 1806146"/>
              <a:gd name="connsiteY1" fmla="*/ 288325 h 943233"/>
              <a:gd name="connsiteX2" fmla="*/ 1577546 w 1806146"/>
              <a:gd name="connsiteY2" fmla="*/ 0 h 943233"/>
              <a:gd name="connsiteX3" fmla="*/ 1806146 w 1806146"/>
              <a:gd name="connsiteY3" fmla="*/ 943233 h 943233"/>
              <a:gd name="connsiteX4" fmla="*/ 891746 w 1806146"/>
              <a:gd name="connsiteY4" fmla="*/ 943233 h 943233"/>
              <a:gd name="connsiteX0" fmla="*/ 891746 w 2286594"/>
              <a:gd name="connsiteY0" fmla="*/ 943233 h 4182379"/>
              <a:gd name="connsiteX1" fmla="*/ 0 w 2286594"/>
              <a:gd name="connsiteY1" fmla="*/ 288325 h 4182379"/>
              <a:gd name="connsiteX2" fmla="*/ 1577546 w 2286594"/>
              <a:gd name="connsiteY2" fmla="*/ 0 h 4182379"/>
              <a:gd name="connsiteX3" fmla="*/ 2286594 w 2286594"/>
              <a:gd name="connsiteY3" fmla="*/ 4182379 h 4182379"/>
              <a:gd name="connsiteX4" fmla="*/ 891746 w 2286594"/>
              <a:gd name="connsiteY4" fmla="*/ 943233 h 4182379"/>
              <a:gd name="connsiteX0" fmla="*/ 0 w 5997845"/>
              <a:gd name="connsiteY0" fmla="*/ 5220765 h 5220765"/>
              <a:gd name="connsiteX1" fmla="*/ 3711251 w 5997845"/>
              <a:gd name="connsiteY1" fmla="*/ 288325 h 5220765"/>
              <a:gd name="connsiteX2" fmla="*/ 5288797 w 5997845"/>
              <a:gd name="connsiteY2" fmla="*/ 0 h 5220765"/>
              <a:gd name="connsiteX3" fmla="*/ 5997845 w 5997845"/>
              <a:gd name="connsiteY3" fmla="*/ 4182379 h 5220765"/>
              <a:gd name="connsiteX4" fmla="*/ 0 w 5997845"/>
              <a:gd name="connsiteY4" fmla="*/ 5220765 h 5220765"/>
              <a:gd name="connsiteX0" fmla="*/ 0 w 5997845"/>
              <a:gd name="connsiteY0" fmla="*/ 5220765 h 5220765"/>
              <a:gd name="connsiteX1" fmla="*/ 7156 w 5997845"/>
              <a:gd name="connsiteY1" fmla="*/ 970251 h 5220765"/>
              <a:gd name="connsiteX2" fmla="*/ 5288797 w 5997845"/>
              <a:gd name="connsiteY2" fmla="*/ 0 h 5220765"/>
              <a:gd name="connsiteX3" fmla="*/ 5997845 w 5997845"/>
              <a:gd name="connsiteY3" fmla="*/ 4182379 h 5220765"/>
              <a:gd name="connsiteX4" fmla="*/ 0 w 5997845"/>
              <a:gd name="connsiteY4" fmla="*/ 5220765 h 5220765"/>
              <a:gd name="connsiteX0" fmla="*/ 20358 w 6018203"/>
              <a:gd name="connsiteY0" fmla="*/ 5220765 h 5220765"/>
              <a:gd name="connsiteX1" fmla="*/ 160 w 6018203"/>
              <a:gd name="connsiteY1" fmla="*/ 950713 h 5220765"/>
              <a:gd name="connsiteX2" fmla="*/ 5309155 w 6018203"/>
              <a:gd name="connsiteY2" fmla="*/ 0 h 5220765"/>
              <a:gd name="connsiteX3" fmla="*/ 6018203 w 6018203"/>
              <a:gd name="connsiteY3" fmla="*/ 4182379 h 5220765"/>
              <a:gd name="connsiteX4" fmla="*/ 20358 w 6018203"/>
              <a:gd name="connsiteY4" fmla="*/ 5220765 h 5220765"/>
              <a:gd name="connsiteX0" fmla="*/ 0 w 6025199"/>
              <a:gd name="connsiteY0" fmla="*/ 5252027 h 5252027"/>
              <a:gd name="connsiteX1" fmla="*/ 7156 w 6025199"/>
              <a:gd name="connsiteY1" fmla="*/ 950713 h 5252027"/>
              <a:gd name="connsiteX2" fmla="*/ 5316151 w 6025199"/>
              <a:gd name="connsiteY2" fmla="*/ 0 h 5252027"/>
              <a:gd name="connsiteX3" fmla="*/ 6025199 w 6025199"/>
              <a:gd name="connsiteY3" fmla="*/ 4182379 h 5252027"/>
              <a:gd name="connsiteX4" fmla="*/ 0 w 6025199"/>
              <a:gd name="connsiteY4" fmla="*/ 5252027 h 5252027"/>
              <a:gd name="connsiteX0" fmla="*/ 0 w 6048645"/>
              <a:gd name="connsiteY0" fmla="*/ 5252027 h 5252027"/>
              <a:gd name="connsiteX1" fmla="*/ 7156 w 6048645"/>
              <a:gd name="connsiteY1" fmla="*/ 950713 h 5252027"/>
              <a:gd name="connsiteX2" fmla="*/ 5316151 w 6048645"/>
              <a:gd name="connsiteY2" fmla="*/ 0 h 5252027"/>
              <a:gd name="connsiteX3" fmla="*/ 6048645 w 6048645"/>
              <a:gd name="connsiteY3" fmla="*/ 4162841 h 5252027"/>
              <a:gd name="connsiteX4" fmla="*/ 0 w 6048645"/>
              <a:gd name="connsiteY4" fmla="*/ 5252027 h 5252027"/>
              <a:gd name="connsiteX0" fmla="*/ 0 w 6052552"/>
              <a:gd name="connsiteY0" fmla="*/ 5252027 h 5252027"/>
              <a:gd name="connsiteX1" fmla="*/ 7156 w 6052552"/>
              <a:gd name="connsiteY1" fmla="*/ 950713 h 5252027"/>
              <a:gd name="connsiteX2" fmla="*/ 5316151 w 6052552"/>
              <a:gd name="connsiteY2" fmla="*/ 0 h 5252027"/>
              <a:gd name="connsiteX3" fmla="*/ 6052552 w 6052552"/>
              <a:gd name="connsiteY3" fmla="*/ 4158933 h 5252027"/>
              <a:gd name="connsiteX4" fmla="*/ 0 w 6052552"/>
              <a:gd name="connsiteY4" fmla="*/ 5252027 h 5252027"/>
              <a:gd name="connsiteX0" fmla="*/ 0 w 6052552"/>
              <a:gd name="connsiteY0" fmla="*/ 5259842 h 5259842"/>
              <a:gd name="connsiteX1" fmla="*/ 7156 w 6052552"/>
              <a:gd name="connsiteY1" fmla="*/ 958528 h 5259842"/>
              <a:gd name="connsiteX2" fmla="*/ 5320059 w 6052552"/>
              <a:gd name="connsiteY2" fmla="*/ 0 h 5259842"/>
              <a:gd name="connsiteX3" fmla="*/ 6052552 w 6052552"/>
              <a:gd name="connsiteY3" fmla="*/ 4166748 h 5259842"/>
              <a:gd name="connsiteX4" fmla="*/ 0 w 6052552"/>
              <a:gd name="connsiteY4" fmla="*/ 5259842 h 52598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2552" h="5259842">
                <a:moveTo>
                  <a:pt x="0" y="5259842"/>
                </a:moveTo>
                <a:cubicBezTo>
                  <a:pt x="2385" y="3843004"/>
                  <a:pt x="4771" y="2375366"/>
                  <a:pt x="7156" y="958528"/>
                </a:cubicBezTo>
                <a:lnTo>
                  <a:pt x="5320059" y="0"/>
                </a:lnTo>
                <a:lnTo>
                  <a:pt x="6052552" y="4166748"/>
                </a:lnTo>
                <a:lnTo>
                  <a:pt x="0" y="5259842"/>
                </a:lnTo>
                <a:close/>
              </a:path>
            </a:pathLst>
          </a:custGeom>
          <a:ln>
            <a:solidFill>
              <a:schemeClr val="bg1">
                <a:lumMod val="75000"/>
              </a:schemeClr>
            </a:solid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35" name="Text Placeholder 34">
            <a:extLst>
              <a:ext uri="{FF2B5EF4-FFF2-40B4-BE49-F238E27FC236}">
                <a16:creationId xmlns="" xmlns:a16="http://schemas.microsoft.com/office/drawing/2014/main" id="{D53A16E5-EEB1-409A-9BF4-71F08DF7BF95}"/>
              </a:ext>
            </a:extLst>
          </p:cNvPr>
          <p:cNvSpPr>
            <a:spLocks noGrp="1"/>
          </p:cNvSpPr>
          <p:nvPr>
            <p:ph type="body" sz="quarter" idx="14"/>
          </p:nvPr>
        </p:nvSpPr>
        <p:spPr>
          <a:xfrm rot="720000">
            <a:off x="8526498" y="4052877"/>
            <a:ext cx="3689627" cy="642938"/>
          </a:xfrm>
        </p:spPr>
        <p:txBody>
          <a:bodyPr anchor="ctr" anchorCtr="0">
            <a:noAutofit/>
          </a:bodyPr>
          <a:lstStyle>
            <a:lvl1pPr marL="0" indent="0">
              <a:buNone/>
              <a:defRPr sz="2600" b="1">
                <a:solidFill>
                  <a:schemeClr val="bg1"/>
                </a:solidFill>
              </a:defRPr>
            </a:lvl1pPr>
            <a:lvl2pPr marL="457200" indent="0">
              <a:buNone/>
              <a:defRPr sz="2600">
                <a:solidFill>
                  <a:schemeClr val="bg1"/>
                </a:solidFill>
              </a:defRPr>
            </a:lvl2pPr>
            <a:lvl3pPr marL="914400" indent="0">
              <a:buNone/>
              <a:defRPr sz="2600">
                <a:solidFill>
                  <a:schemeClr val="bg1"/>
                </a:solidFill>
              </a:defRPr>
            </a:lvl3pPr>
            <a:lvl4pPr marL="1371600" indent="0">
              <a:buNone/>
              <a:defRPr sz="2600">
                <a:solidFill>
                  <a:schemeClr val="bg1"/>
                </a:solidFill>
              </a:defRPr>
            </a:lvl4pPr>
            <a:lvl5pPr marL="1828800" indent="0">
              <a:buNone/>
              <a:defRPr sz="2600">
                <a:solidFill>
                  <a:schemeClr val="bg1"/>
                </a:solidFill>
              </a:defRPr>
            </a:lvl5pPr>
          </a:lstStyle>
          <a:p>
            <a:pPr lvl="0"/>
            <a:r>
              <a:rPr lang="en-US" noProof="0"/>
              <a:t>Click to edit Master text styles</a:t>
            </a:r>
          </a:p>
        </p:txBody>
      </p:sp>
    </p:spTree>
    <p:extLst>
      <p:ext uri="{BB962C8B-B14F-4D97-AF65-F5344CB8AC3E}">
        <p14:creationId xmlns="" xmlns:p14="http://schemas.microsoft.com/office/powerpoint/2010/main" val="38285756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4794C4A8-C2EB-4D2A-A43E-BE19EA9AEF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noProof="0"/>
              <a:t>Click to edit Master title style</a:t>
            </a:r>
          </a:p>
        </p:txBody>
      </p:sp>
      <p:sp>
        <p:nvSpPr>
          <p:cNvPr id="3" name="Text Placeholder 2">
            <a:extLst>
              <a:ext uri="{FF2B5EF4-FFF2-40B4-BE49-F238E27FC236}">
                <a16:creationId xmlns="" xmlns:a16="http://schemas.microsoft.com/office/drawing/2014/main" id="{4D2742BD-2E9C-46B7-AFF7-A440C094DF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a:extLst>
              <a:ext uri="{FF2B5EF4-FFF2-40B4-BE49-F238E27FC236}">
                <a16:creationId xmlns="" xmlns:a16="http://schemas.microsoft.com/office/drawing/2014/main" id="{3DB3F001-24C4-4191-A568-B1096B9ABF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C9F280-24DB-415F-8DF8-72D7FF3C4BF0}" type="datetimeFigureOut">
              <a:rPr lang="en-US" noProof="0" smtClean="0"/>
              <a:pPr/>
              <a:t>3/29/2023</a:t>
            </a:fld>
            <a:endParaRPr lang="en-US" noProof="0" dirty="0"/>
          </a:p>
        </p:txBody>
      </p:sp>
      <p:sp>
        <p:nvSpPr>
          <p:cNvPr id="5" name="Footer Placeholder 4">
            <a:extLst>
              <a:ext uri="{FF2B5EF4-FFF2-40B4-BE49-F238E27FC236}">
                <a16:creationId xmlns="" xmlns:a16="http://schemas.microsoft.com/office/drawing/2014/main" id="{E13E5E6E-ED1A-4700-A7E8-68DEBCDD6E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noProof="0" dirty="0"/>
          </a:p>
        </p:txBody>
      </p:sp>
      <p:sp>
        <p:nvSpPr>
          <p:cNvPr id="6" name="Slide Number Placeholder 5">
            <a:extLst>
              <a:ext uri="{FF2B5EF4-FFF2-40B4-BE49-F238E27FC236}">
                <a16:creationId xmlns="" xmlns:a16="http://schemas.microsoft.com/office/drawing/2014/main" id="{552E6C46-B63C-4A83-8155-0AE7FABAD9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0A9A2B-DCEA-459B-8067-44D042050D8C}" type="slidenum">
              <a:rPr lang="en-US" noProof="0" smtClean="0"/>
              <a:pPr/>
              <a:t>‹#›</a:t>
            </a:fld>
            <a:endParaRPr lang="en-US" noProof="0" dirty="0"/>
          </a:p>
        </p:txBody>
      </p:sp>
    </p:spTree>
    <p:extLst>
      <p:ext uri="{BB962C8B-B14F-4D97-AF65-F5344CB8AC3E}">
        <p14:creationId xmlns="" xmlns:p14="http://schemas.microsoft.com/office/powerpoint/2010/main" val="1401011559"/>
      </p:ext>
    </p:extLst>
  </p:cSld>
  <p:clrMap bg1="lt1" tx1="dk1" bg2="lt2" tx2="dk2" accent1="accent1" accent2="accent2" accent3="accent3" accent4="accent4" accent5="accent5" accent6="accent6" hlink="hlink" folHlink="folHlink"/>
  <p:sldLayoutIdLst>
    <p:sldLayoutId id="2147483661" r:id="rId1"/>
    <p:sldLayoutId id="2147483667" r:id="rId2"/>
    <p:sldLayoutId id="2147483668" r:id="rId3"/>
    <p:sldLayoutId id="2147483673" r:id="rId4"/>
  </p:sldLayoutIdLst>
  <p:txStyles>
    <p:titleStyle>
      <a:lvl1pPr algn="l" defTabSz="914400" rtl="0" eaLnBrk="1" latinLnBrk="0" hangingPunct="1">
        <a:lnSpc>
          <a:spcPct val="90000"/>
        </a:lnSpc>
        <a:spcBef>
          <a:spcPct val="0"/>
        </a:spcBef>
        <a:buNone/>
        <a:defRPr sz="30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321607" y="2752970"/>
            <a:ext cx="7114616" cy="1352059"/>
          </a:xfrm>
        </p:spPr>
        <p:txBody>
          <a:bodyPr anchor="ctr">
            <a:noAutofit/>
          </a:bodyPr>
          <a:lstStyle/>
          <a:p>
            <a:pPr algn="r">
              <a:lnSpc>
                <a:spcPct val="150000"/>
              </a:lnSpc>
            </a:pPr>
            <a:r>
              <a:rPr lang="en-US" sz="2800">
                <a:latin typeface="+mn-lt"/>
              </a:rPr>
              <a:t>BÀI THƠ VỀ TIỂU ĐỘI XE KHÔNG KÍNH</a:t>
            </a:r>
            <a:r>
              <a:rPr lang="en-US" sz="2000">
                <a:latin typeface="+mn-lt"/>
              </a:rPr>
              <a:t/>
            </a:r>
            <a:br>
              <a:rPr lang="en-US" sz="2000">
                <a:latin typeface="+mn-lt"/>
              </a:rPr>
            </a:br>
            <a:r>
              <a:rPr lang="en-US" sz="2400">
                <a:latin typeface="+mn-lt"/>
              </a:rPr>
              <a:t>(PHẠM TIẾN DUẬT)</a:t>
            </a:r>
            <a:endParaRPr lang="en-US" sz="2000" dirty="0">
              <a:latin typeface="+mn-lt"/>
            </a:endParaRPr>
          </a:p>
        </p:txBody>
      </p:sp>
      <p:sp>
        <p:nvSpPr>
          <p:cNvPr id="7" name="Subtitle 6"/>
          <p:cNvSpPr>
            <a:spLocks noGrp="1"/>
          </p:cNvSpPr>
          <p:nvPr>
            <p:ph type="subTitle" idx="1"/>
          </p:nvPr>
        </p:nvSpPr>
        <p:spPr>
          <a:xfrm>
            <a:off x="3228975" y="6104965"/>
            <a:ext cx="5734050" cy="605117"/>
          </a:xfrm>
        </p:spPr>
        <p:txBody>
          <a:bodyPr>
            <a:normAutofit/>
          </a:bodyPr>
          <a:lstStyle/>
          <a:p>
            <a:pPr algn="ctr"/>
            <a:endParaRPr lang="en-US" sz="2400" dirty="0">
              <a:solidFill>
                <a:srgbClr val="FFFF00"/>
              </a:solidFill>
            </a:endParaRPr>
          </a:p>
        </p:txBody>
      </p:sp>
      <p:sp>
        <p:nvSpPr>
          <p:cNvPr id="13" name="TextBox 12">
            <a:extLst>
              <a:ext uri="{FF2B5EF4-FFF2-40B4-BE49-F238E27FC236}">
                <a16:creationId xmlns="" xmlns:a16="http://schemas.microsoft.com/office/drawing/2014/main" id="{CF8EF204-6091-4919-825B-B21AAB847F53}"/>
              </a:ext>
            </a:extLst>
          </p:cNvPr>
          <p:cNvSpPr txBox="1"/>
          <p:nvPr/>
        </p:nvSpPr>
        <p:spPr>
          <a:xfrm>
            <a:off x="3237379" y="188259"/>
            <a:ext cx="7345456" cy="769441"/>
          </a:xfrm>
          <a:prstGeom prst="rect">
            <a:avLst/>
          </a:prstGeom>
          <a:noFill/>
        </p:spPr>
        <p:txBody>
          <a:bodyPr wrap="square" rtlCol="0">
            <a:spAutoFit/>
          </a:bodyPr>
          <a:lstStyle/>
          <a:p>
            <a:r>
              <a:rPr lang="en-US" sz="4400" b="1">
                <a:solidFill>
                  <a:srgbClr val="FFFF00"/>
                </a:solidFill>
              </a:rPr>
              <a:t>THƠ HIỆN ĐẠI VIỆT NAM</a:t>
            </a:r>
          </a:p>
        </p:txBody>
      </p:sp>
      <p:pic>
        <p:nvPicPr>
          <p:cNvPr id="1026" name="Picture 2" descr="Bài thơ về tiểu đội xe không kính - Phạm Tiến Duật">
            <a:extLst>
              <a:ext uri="{FF2B5EF4-FFF2-40B4-BE49-F238E27FC236}">
                <a16:creationId xmlns="" xmlns:a16="http://schemas.microsoft.com/office/drawing/2014/main" id="{782CB8E3-4979-42EC-815F-C6A9FF0D531D}"/>
              </a:ext>
            </a:extLst>
          </p:cNvPr>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7436222" y="1943152"/>
            <a:ext cx="4655075" cy="2978472"/>
          </a:xfrm>
          <a:prstGeom prst="rect">
            <a:avLst/>
          </a:prstGeom>
          <a:no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652133998"/>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2000" advTm="7000">
        <p15:prstTrans prst="drape"/>
      </p:transition>
    </mc:Choice>
    <mc:Fallback>
      <p:transition spd="slow" advTm="7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93965" y="642598"/>
            <a:ext cx="11800812" cy="6001643"/>
          </a:xfrm>
          <a:prstGeom prst="rect">
            <a:avLst/>
          </a:prstGeom>
          <a:noFill/>
        </p:spPr>
        <p:txBody>
          <a:bodyPr wrap="square" rtlCol="0">
            <a:spAutoFit/>
          </a:bodyPr>
          <a:lstStyle/>
          <a:p>
            <a:pPr algn="just"/>
            <a:r>
              <a:rPr lang="en-US" sz="2400" b="1">
                <a:solidFill>
                  <a:srgbClr val="FF0000"/>
                </a:solidFill>
              </a:rPr>
              <a:t>2. Vấn đề 2:</a:t>
            </a:r>
            <a:r>
              <a:rPr lang="en-US" sz="2400">
                <a:solidFill>
                  <a:srgbClr val="0000FF"/>
                </a:solidFill>
              </a:rPr>
              <a:t> Cho câu thơ sau:</a:t>
            </a:r>
          </a:p>
          <a:p>
            <a:pPr algn="ctr"/>
            <a:r>
              <a:rPr lang="en-US" sz="2400" i="1">
                <a:solidFill>
                  <a:srgbClr val="0000FF"/>
                </a:solidFill>
              </a:rPr>
              <a:t>“Không có kính, ừ thì có bụi”</a:t>
            </a:r>
          </a:p>
          <a:p>
            <a:pPr algn="ctr"/>
            <a:endParaRPr lang="en-US" sz="2400">
              <a:solidFill>
                <a:srgbClr val="0000FF"/>
              </a:solidFill>
            </a:endParaRPr>
          </a:p>
          <a:p>
            <a:pPr algn="just"/>
            <a:r>
              <a:rPr lang="en-US" sz="2400" b="1">
                <a:solidFill>
                  <a:srgbClr val="0000FF"/>
                </a:solidFill>
              </a:rPr>
              <a:t>Câu 1:</a:t>
            </a:r>
            <a:r>
              <a:rPr lang="en-US" sz="2400">
                <a:solidFill>
                  <a:srgbClr val="0000FF"/>
                </a:solidFill>
              </a:rPr>
              <a:t> Chép chính xác 7 câu thơ tiếp theo và cho biết đoạn thơ em vừa chép nằm trong tác phẩm nào? Ai là tác giả? Tác phẩm được sáng tác trong hoàn cảnh nào?</a:t>
            </a:r>
          </a:p>
          <a:p>
            <a:pPr algn="just"/>
            <a:r>
              <a:rPr lang="en-US" sz="2400" b="1">
                <a:solidFill>
                  <a:srgbClr val="0000FF"/>
                </a:solidFill>
              </a:rPr>
              <a:t>Câu 2:</a:t>
            </a:r>
            <a:r>
              <a:rPr lang="en-US" sz="2400">
                <a:solidFill>
                  <a:srgbClr val="0000FF"/>
                </a:solidFill>
              </a:rPr>
              <a:t> Nét đặc sắc trong đoạn thơ em vừa chép là giọng điệu, ngôn ngữ và cấu trúc ngữ pháp. Hãy chỉ ra những câu thơ làm nên nét đặc sắc đó và cho biết tác dụng trong việc thể hiện nội dung của đoạn thơ.</a:t>
            </a:r>
          </a:p>
          <a:p>
            <a:pPr algn="just"/>
            <a:r>
              <a:rPr lang="en-US" sz="2400" b="1">
                <a:solidFill>
                  <a:srgbClr val="0000FF"/>
                </a:solidFill>
              </a:rPr>
              <a:t>Câu 3:</a:t>
            </a:r>
            <a:r>
              <a:rPr lang="en-US" sz="2400">
                <a:solidFill>
                  <a:srgbClr val="0000FF"/>
                </a:solidFill>
              </a:rPr>
              <a:t> Phân tích đoạn thơ trên, một bạn đã viết câu văn sau:</a:t>
            </a:r>
          </a:p>
          <a:p>
            <a:pPr algn="just"/>
            <a:r>
              <a:rPr lang="en-US" sz="2400">
                <a:solidFill>
                  <a:srgbClr val="0000FF"/>
                </a:solidFill>
              </a:rPr>
              <a:t>“</a:t>
            </a:r>
            <a:r>
              <a:rPr lang="en-US" sz="2400" i="1">
                <a:solidFill>
                  <a:srgbClr val="0000FF"/>
                </a:solidFill>
              </a:rPr>
              <a:t>Vậy là, với những câu thơ ngang tàng, khỏe khoắn, nhà thơ đã cho ta thấy thái độ ung dung hiên ngang, tâm hồn lạc quan trẻ trung của những người lính lái xe Trường Sơn nói riêng và thế hệ trẻ Việt Nam nói chung trong cuộc kháng chiến chống Mĩ oai hùng của dân tộc</a:t>
            </a:r>
            <a:r>
              <a:rPr lang="en-US" sz="2400">
                <a:solidFill>
                  <a:srgbClr val="0000FF"/>
                </a:solidFill>
              </a:rPr>
              <a:t>.”</a:t>
            </a:r>
          </a:p>
          <a:p>
            <a:pPr algn="just"/>
            <a:r>
              <a:rPr lang="fr-FR" sz="2400">
                <a:solidFill>
                  <a:srgbClr val="0000FF"/>
                </a:solidFill>
              </a:rPr>
              <a:t>Coi câu văn trên là câu cuối trong đoạn quy nạp, em hãy viết khoảng 10 câu để hoàn chỉnh đoạn văn. Trong đoạn văn có sử dụng 1 câu bị động (Gạch chân và chú thích rõ câu bị động)</a:t>
            </a:r>
            <a:endParaRPr lang="en-US" sz="2400">
              <a:solidFill>
                <a:srgbClr val="0000FF"/>
              </a:solidFill>
            </a:endParaRPr>
          </a:p>
        </p:txBody>
      </p:sp>
    </p:spTree>
    <p:extLst>
      <p:ext uri="{BB962C8B-B14F-4D97-AF65-F5344CB8AC3E}">
        <p14:creationId xmlns="" xmlns:p14="http://schemas.microsoft.com/office/powerpoint/2010/main" val="2858019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arn(inVertical)">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arn(inVertical)">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barn(inVertical)">
                                      <p:cBhvr>
                                        <p:cTn id="17" dur="500"/>
                                        <p:tgtEl>
                                          <p:spTgt spid="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Effect transition="in" filter="barn(inVertical)">
                                      <p:cBhvr>
                                        <p:cTn id="22" dur="500"/>
                                        <p:tgtEl>
                                          <p:spTgt spid="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barn(inVertical)">
                                      <p:cBhvr>
                                        <p:cTn id="27" dur="500"/>
                                        <p:tgtEl>
                                          <p:spTgt spid="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7">
                                            <p:txEl>
                                              <p:pRg st="6" end="6"/>
                                            </p:txEl>
                                          </p:spTgt>
                                        </p:tgtEl>
                                        <p:attrNameLst>
                                          <p:attrName>style.visibility</p:attrName>
                                        </p:attrNameLst>
                                      </p:cBhvr>
                                      <p:to>
                                        <p:strVal val="visible"/>
                                      </p:to>
                                    </p:set>
                                    <p:animEffect transition="in" filter="barn(inVertical)">
                                      <p:cBhvr>
                                        <p:cTn id="32" dur="500"/>
                                        <p:tgtEl>
                                          <p:spTgt spid="7">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7">
                                            <p:txEl>
                                              <p:pRg st="7" end="7"/>
                                            </p:txEl>
                                          </p:spTgt>
                                        </p:tgtEl>
                                        <p:attrNameLst>
                                          <p:attrName>style.visibility</p:attrName>
                                        </p:attrNameLst>
                                      </p:cBhvr>
                                      <p:to>
                                        <p:strVal val="visible"/>
                                      </p:to>
                                    </p:set>
                                    <p:animEffect transition="in" filter="barn(inVertical)">
                                      <p:cBhvr>
                                        <p:cTn id="37" dur="5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616084"/>
            <a:ext cx="11831782" cy="6001643"/>
          </a:xfrm>
          <a:prstGeom prst="rect">
            <a:avLst/>
          </a:prstGeom>
          <a:noFill/>
        </p:spPr>
        <p:txBody>
          <a:bodyPr wrap="square" rtlCol="0">
            <a:spAutoFit/>
          </a:bodyPr>
          <a:lstStyle/>
          <a:p>
            <a:pPr algn="just"/>
            <a:r>
              <a:rPr lang="en-US" sz="2400" b="1">
                <a:solidFill>
                  <a:srgbClr val="FF0000"/>
                </a:solidFill>
              </a:rPr>
              <a:t>Gợi ý vấn đề 2:</a:t>
            </a:r>
          </a:p>
          <a:p>
            <a:pPr algn="just"/>
            <a:r>
              <a:rPr lang="fr-FR" sz="2000" b="1" u="sng">
                <a:solidFill>
                  <a:srgbClr val="0000FF"/>
                </a:solidFill>
              </a:rPr>
              <a:t>Câu </a:t>
            </a:r>
            <a:r>
              <a:rPr lang="en-US" sz="2000" b="1" u="sng">
                <a:solidFill>
                  <a:srgbClr val="0000FF"/>
                </a:solidFill>
              </a:rPr>
              <a:t>1:</a:t>
            </a:r>
            <a:r>
              <a:rPr lang="en-US" sz="2000" b="1">
                <a:solidFill>
                  <a:srgbClr val="0000FF"/>
                </a:solidFill>
              </a:rPr>
              <a:t> </a:t>
            </a:r>
            <a:r>
              <a:rPr lang="en-US" sz="2000">
                <a:solidFill>
                  <a:srgbClr val="0000FF"/>
                </a:solidFill>
              </a:rPr>
              <a:t>Chép thuộc, chính xác 7 câu thơ: </a:t>
            </a:r>
          </a:p>
          <a:p>
            <a:pPr lvl="8" algn="just"/>
            <a:r>
              <a:rPr lang="en-US" sz="2000" i="1">
                <a:solidFill>
                  <a:srgbClr val="0000FF"/>
                </a:solidFill>
              </a:rPr>
              <a:t>“Bụi phun tóc trắng như người già</a:t>
            </a:r>
            <a:endParaRPr lang="en-US" sz="2000">
              <a:solidFill>
                <a:srgbClr val="0000FF"/>
              </a:solidFill>
            </a:endParaRPr>
          </a:p>
          <a:p>
            <a:pPr lvl="8" algn="just"/>
            <a:r>
              <a:rPr lang="en-US" sz="2000" i="1">
                <a:solidFill>
                  <a:srgbClr val="0000FF"/>
                </a:solidFill>
              </a:rPr>
              <a:t>Chưa cần rửa, phì phèo châm điếu thuốc</a:t>
            </a:r>
            <a:endParaRPr lang="en-US" sz="2000">
              <a:solidFill>
                <a:srgbClr val="0000FF"/>
              </a:solidFill>
            </a:endParaRPr>
          </a:p>
          <a:p>
            <a:pPr lvl="8" algn="just"/>
            <a:r>
              <a:rPr lang="en-US" sz="2000" i="1">
                <a:solidFill>
                  <a:srgbClr val="0000FF"/>
                </a:solidFill>
              </a:rPr>
              <a:t>Nhìn nhau mặt lấm cười ha ha.</a:t>
            </a:r>
            <a:endParaRPr lang="en-US" sz="2000">
              <a:solidFill>
                <a:srgbClr val="0000FF"/>
              </a:solidFill>
            </a:endParaRPr>
          </a:p>
          <a:p>
            <a:pPr lvl="8" algn="just"/>
            <a:r>
              <a:rPr lang="en-US" sz="2000" i="1">
                <a:solidFill>
                  <a:srgbClr val="0000FF"/>
                </a:solidFill>
              </a:rPr>
              <a:t> Không có kính, ừ thì ướt áo</a:t>
            </a:r>
            <a:endParaRPr lang="en-US" sz="2000">
              <a:solidFill>
                <a:srgbClr val="0000FF"/>
              </a:solidFill>
            </a:endParaRPr>
          </a:p>
          <a:p>
            <a:pPr lvl="8" algn="just"/>
            <a:r>
              <a:rPr lang="en-US" sz="2000" i="1">
                <a:solidFill>
                  <a:srgbClr val="0000FF"/>
                </a:solidFill>
              </a:rPr>
              <a:t>Mưa tuôn, mưa xối như ngoài trời</a:t>
            </a:r>
            <a:endParaRPr lang="en-US" sz="2000">
              <a:solidFill>
                <a:srgbClr val="0000FF"/>
              </a:solidFill>
            </a:endParaRPr>
          </a:p>
          <a:p>
            <a:pPr lvl="8" algn="just"/>
            <a:r>
              <a:rPr lang="en-US" sz="2000" i="1">
                <a:solidFill>
                  <a:srgbClr val="0000FF"/>
                </a:solidFill>
              </a:rPr>
              <a:t>Chưa cần thay, lái trăm cây số nữa</a:t>
            </a:r>
            <a:endParaRPr lang="en-US" sz="2000">
              <a:solidFill>
                <a:srgbClr val="0000FF"/>
              </a:solidFill>
            </a:endParaRPr>
          </a:p>
          <a:p>
            <a:pPr lvl="8" algn="just"/>
            <a:r>
              <a:rPr lang="en-US" sz="2000" i="1">
                <a:solidFill>
                  <a:srgbClr val="0000FF"/>
                </a:solidFill>
              </a:rPr>
              <a:t>Mưa ngừng, gió lùa khô mau thôi.”</a:t>
            </a:r>
            <a:endParaRPr lang="en-US" sz="2000">
              <a:solidFill>
                <a:srgbClr val="0000FF"/>
              </a:solidFill>
            </a:endParaRPr>
          </a:p>
          <a:p>
            <a:pPr algn="just"/>
            <a:r>
              <a:rPr lang="en-US" sz="2000">
                <a:solidFill>
                  <a:srgbClr val="0000FF"/>
                </a:solidFill>
              </a:rPr>
              <a:t>    - Tên tác phẩm: Bài thơ về tiểu đội xe không kính. Tên tác giả: Phạm Tiến Duật </a:t>
            </a:r>
          </a:p>
          <a:p>
            <a:pPr algn="just"/>
            <a:r>
              <a:rPr lang="en-US" sz="2000">
                <a:solidFill>
                  <a:srgbClr val="0000FF"/>
                </a:solidFill>
              </a:rPr>
              <a:t>    - Hoàn cảnh sáng tác: Bài thơ sáng tác năm 1969, thời kì cuộc kháng chiến chống Mĩ đang diễn ra ác liệt, tác giả là bộ đội lái xe trên tuyến đường Trường Sơn.</a:t>
            </a:r>
          </a:p>
          <a:p>
            <a:pPr algn="just"/>
            <a:r>
              <a:rPr lang="en-US" sz="2000" b="1" u="sng">
                <a:solidFill>
                  <a:srgbClr val="0000FF"/>
                </a:solidFill>
              </a:rPr>
              <a:t>Câu 2:</a:t>
            </a:r>
            <a:r>
              <a:rPr lang="en-US" sz="2000" b="1">
                <a:solidFill>
                  <a:srgbClr val="0000FF"/>
                </a:solidFill>
              </a:rPr>
              <a:t> Các câu thơ đặc sắc về giọng điệu, ngôn ngữ, tác dụng: </a:t>
            </a:r>
            <a:endParaRPr lang="en-US" sz="2000">
              <a:solidFill>
                <a:srgbClr val="0000FF"/>
              </a:solidFill>
            </a:endParaRPr>
          </a:p>
          <a:p>
            <a:pPr lvl="8" algn="just"/>
            <a:r>
              <a:rPr lang="en-US" sz="2000" i="1">
                <a:solidFill>
                  <a:srgbClr val="0000FF"/>
                </a:solidFill>
              </a:rPr>
              <a:t>- Không có kính, ừ thì có bụi </a:t>
            </a:r>
            <a:endParaRPr lang="en-US" sz="2000">
              <a:solidFill>
                <a:srgbClr val="0000FF"/>
              </a:solidFill>
            </a:endParaRPr>
          </a:p>
          <a:p>
            <a:pPr lvl="8" algn="just"/>
            <a:r>
              <a:rPr lang="en-US" sz="2000" i="1">
                <a:solidFill>
                  <a:srgbClr val="0000FF"/>
                </a:solidFill>
              </a:rPr>
              <a:t>Chưa cần rửa, phì phèo châm điếu thuốc </a:t>
            </a:r>
            <a:endParaRPr lang="en-US" sz="2000">
              <a:solidFill>
                <a:srgbClr val="0000FF"/>
              </a:solidFill>
            </a:endParaRPr>
          </a:p>
          <a:p>
            <a:pPr lvl="8" algn="just"/>
            <a:r>
              <a:rPr lang="en-US" sz="2000" i="1">
                <a:solidFill>
                  <a:srgbClr val="0000FF"/>
                </a:solidFill>
              </a:rPr>
              <a:t>- Không có kính, ừ thì ướt áo </a:t>
            </a:r>
            <a:endParaRPr lang="en-US" sz="2000">
              <a:solidFill>
                <a:srgbClr val="0000FF"/>
              </a:solidFill>
            </a:endParaRPr>
          </a:p>
          <a:p>
            <a:pPr lvl="8" algn="just"/>
            <a:r>
              <a:rPr lang="en-US" sz="2000" i="1">
                <a:solidFill>
                  <a:srgbClr val="0000FF"/>
                </a:solidFill>
              </a:rPr>
              <a:t>Chưa cần thay, lái trăm cây số nữa </a:t>
            </a:r>
            <a:endParaRPr lang="en-US" sz="2000">
              <a:solidFill>
                <a:srgbClr val="0000FF"/>
              </a:solidFill>
            </a:endParaRPr>
          </a:p>
          <a:p>
            <a:pPr algn="just"/>
            <a:r>
              <a:rPr lang="en-US" sz="2000" b="1">
                <a:solidFill>
                  <a:srgbClr val="0000FF"/>
                </a:solidFill>
              </a:rPr>
              <a:t>    Tác dụng:</a:t>
            </a:r>
            <a:r>
              <a:rPr lang="en-US" sz="2000">
                <a:solidFill>
                  <a:srgbClr val="0000FF"/>
                </a:solidFill>
              </a:rPr>
              <a:t> Cho ta thấy thái độ ngang tàng, ngạo nghễ, chấp nhận và vượt qua mọi khó khăn, gian khổ của người chiến sĩ lái xe</a:t>
            </a:r>
          </a:p>
        </p:txBody>
      </p:sp>
    </p:spTree>
    <p:extLst>
      <p:ext uri="{BB962C8B-B14F-4D97-AF65-F5344CB8AC3E}">
        <p14:creationId xmlns="" xmlns:p14="http://schemas.microsoft.com/office/powerpoint/2010/main" val="1756851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26321" y="658906"/>
            <a:ext cx="12011891" cy="5940088"/>
          </a:xfrm>
          <a:prstGeom prst="rect">
            <a:avLst/>
          </a:prstGeom>
          <a:noFill/>
        </p:spPr>
        <p:txBody>
          <a:bodyPr wrap="square" rtlCol="0">
            <a:spAutoFit/>
          </a:bodyPr>
          <a:lstStyle/>
          <a:p>
            <a:pPr algn="just"/>
            <a:r>
              <a:rPr lang="en-US" sz="2000" b="1" u="sng">
                <a:solidFill>
                  <a:srgbClr val="0000FF"/>
                </a:solidFill>
              </a:rPr>
              <a:t>Câu 3:</a:t>
            </a:r>
            <a:r>
              <a:rPr lang="en-US" sz="2000" b="1">
                <a:solidFill>
                  <a:srgbClr val="0000FF"/>
                </a:solidFill>
              </a:rPr>
              <a:t> Viết đoạn văn để </a:t>
            </a:r>
            <a:r>
              <a:rPr lang="en-US" sz="2000" b="1" i="1">
                <a:solidFill>
                  <a:srgbClr val="0000FF"/>
                </a:solidFill>
              </a:rPr>
              <a:t>thấy thái độ ung dung hiên ngang, tâm hồn lạc quan trẻ trung của những người lính lái xe Trường Sơn nói riêng và thế hệ trẻ Việt Nam nói chung trong cuộc kháng chiến chống Mĩ oai hùng của dân tộc:</a:t>
            </a:r>
            <a:endParaRPr lang="en-US" sz="2000">
              <a:solidFill>
                <a:srgbClr val="0000FF"/>
              </a:solidFill>
            </a:endParaRPr>
          </a:p>
          <a:p>
            <a:pPr algn="just"/>
            <a:r>
              <a:rPr lang="en-US" sz="2000">
                <a:solidFill>
                  <a:srgbClr val="0000FF"/>
                </a:solidFill>
              </a:rPr>
              <a:t>     </a:t>
            </a:r>
            <a:r>
              <a:rPr lang="vi-VN" sz="2000">
                <a:solidFill>
                  <a:srgbClr val="0000FF"/>
                </a:solidFill>
              </a:rPr>
              <a:t>- </a:t>
            </a:r>
            <a:r>
              <a:rPr lang="en-US" sz="2000">
                <a:solidFill>
                  <a:srgbClr val="0000FF"/>
                </a:solidFill>
              </a:rPr>
              <a:t>T</a:t>
            </a:r>
            <a:r>
              <a:rPr lang="vi-VN" sz="2000">
                <a:solidFill>
                  <a:srgbClr val="0000FF"/>
                </a:solidFill>
              </a:rPr>
              <a:t>hử thách, khó khăn ập tới cụ thể, trực tiếp. Đó là “bụi phun tóc trắng” và “mưa tuôn xối xả” (</a:t>
            </a:r>
            <a:r>
              <a:rPr lang="en-US" sz="2000">
                <a:solidFill>
                  <a:srgbClr val="0000FF"/>
                </a:solidFill>
              </a:rPr>
              <a:t>“</a:t>
            </a:r>
            <a:r>
              <a:rPr lang="vi-VN" sz="2000">
                <a:solidFill>
                  <a:srgbClr val="0000FF"/>
                </a:solidFill>
              </a:rPr>
              <a:t>gió</a:t>
            </a:r>
            <a:r>
              <a:rPr lang="en-US" sz="2000">
                <a:solidFill>
                  <a:srgbClr val="0000FF"/>
                </a:solidFill>
              </a:rPr>
              <a:t>”</a:t>
            </a:r>
            <a:r>
              <a:rPr lang="vi-VN" sz="2000">
                <a:solidFill>
                  <a:srgbClr val="0000FF"/>
                </a:solidFill>
              </a:rPr>
              <a:t>, </a:t>
            </a:r>
            <a:r>
              <a:rPr lang="en-US" sz="2000">
                <a:solidFill>
                  <a:srgbClr val="0000FF"/>
                </a:solidFill>
              </a:rPr>
              <a:t>“</a:t>
            </a:r>
            <a:r>
              <a:rPr lang="vi-VN" sz="2000">
                <a:solidFill>
                  <a:srgbClr val="0000FF"/>
                </a:solidFill>
              </a:rPr>
              <a:t>bụi</a:t>
            </a:r>
            <a:r>
              <a:rPr lang="en-US" sz="2000">
                <a:solidFill>
                  <a:srgbClr val="0000FF"/>
                </a:solidFill>
              </a:rPr>
              <a:t>”</a:t>
            </a:r>
            <a:r>
              <a:rPr lang="vi-VN" sz="2000">
                <a:solidFill>
                  <a:srgbClr val="0000FF"/>
                </a:solidFill>
              </a:rPr>
              <a:t>, </a:t>
            </a:r>
            <a:r>
              <a:rPr lang="en-US" sz="2000">
                <a:solidFill>
                  <a:srgbClr val="0000FF"/>
                </a:solidFill>
              </a:rPr>
              <a:t>“</a:t>
            </a:r>
            <a:r>
              <a:rPr lang="vi-VN" sz="2000">
                <a:solidFill>
                  <a:srgbClr val="0000FF"/>
                </a:solidFill>
              </a:rPr>
              <a:t>mưa</a:t>
            </a:r>
            <a:r>
              <a:rPr lang="en-US" sz="2000">
                <a:solidFill>
                  <a:srgbClr val="0000FF"/>
                </a:solidFill>
              </a:rPr>
              <a:t>”</a:t>
            </a:r>
            <a:r>
              <a:rPr lang="vi-VN" sz="2000">
                <a:solidFill>
                  <a:srgbClr val="0000FF"/>
                </a:solidFill>
              </a:rPr>
              <a:t> tượng trưng cho gian khổ thử thách ở đời). Trên con đường chi viện cho miền Nam ruột thịt, những người lính đã nếm trải đủ mùi gian khổ.  </a:t>
            </a:r>
            <a:endParaRPr lang="en-US" sz="2000">
              <a:solidFill>
                <a:srgbClr val="0000FF"/>
              </a:solidFill>
            </a:endParaRPr>
          </a:p>
          <a:p>
            <a:pPr algn="just"/>
            <a:r>
              <a:rPr lang="en-US" sz="2000">
                <a:solidFill>
                  <a:srgbClr val="0000FF"/>
                </a:solidFill>
              </a:rPr>
              <a:t>     - </a:t>
            </a:r>
            <a:r>
              <a:rPr lang="vi-VN" sz="2000">
                <a:solidFill>
                  <a:srgbClr val="0000FF"/>
                </a:solidFill>
              </a:rPr>
              <a:t>Trước thử thách mới, người chiến sĩ vẫn không nao núng. Các anh càng bình tĩnh, dũng cảm hơn. </a:t>
            </a:r>
            <a:r>
              <a:rPr lang="en-US" sz="2000">
                <a:solidFill>
                  <a:srgbClr val="0000FF"/>
                </a:solidFill>
              </a:rPr>
              <a:t>Cho dù thời tiết có khắc nghiệt, dữ dội </a:t>
            </a:r>
            <a:r>
              <a:rPr lang="vi-VN" sz="2000">
                <a:solidFill>
                  <a:srgbClr val="0000FF"/>
                </a:solidFill>
              </a:rPr>
              <a:t>“mưa tuôn, mưa xối” nhưng đối với họ tất cả chỉ “chuyện nhỏ”, chẳng đáng bận tâm, chúng như đem lại niềm vui cho người lính. Chấp nhận thực tế, câu thơ vẫn vút lên tràn đầy niềm lạc quan sôi nổi: “</a:t>
            </a:r>
            <a:r>
              <a:rPr lang="vi-VN" sz="2000" i="1">
                <a:solidFill>
                  <a:srgbClr val="0000FF"/>
                </a:solidFill>
              </a:rPr>
              <a:t>không có kính ừ thì có bụi, ừ thì ướt áo</a:t>
            </a:r>
            <a:r>
              <a:rPr lang="vi-VN" sz="2000">
                <a:solidFill>
                  <a:srgbClr val="0000FF"/>
                </a:solidFill>
              </a:rPr>
              <a:t>”. Những tiếng “ừ thì” vang lên như một thách thức, một chấp nhận khó khăn đầy chủ động,  một thái độ cứng cỏi. </a:t>
            </a:r>
            <a:r>
              <a:rPr lang="en-US" sz="2000">
                <a:solidFill>
                  <a:srgbClr val="0000FF"/>
                </a:solidFill>
              </a:rPr>
              <a:t>G</a:t>
            </a:r>
            <a:r>
              <a:rPr lang="vi-VN" sz="2000">
                <a:solidFill>
                  <a:srgbClr val="0000FF"/>
                </a:solidFill>
              </a:rPr>
              <a:t>ian khổ hiểm nguy của chiến tranh chưa làm mảy may ảnh hưởng đến tinh thần của họ, trái lại họ xem đây là một dịp để thử sức mình</a:t>
            </a:r>
            <a:r>
              <a:rPr lang="en-US" sz="2000">
                <a:solidFill>
                  <a:srgbClr val="0000FF"/>
                </a:solidFill>
              </a:rPr>
              <a:t>.</a:t>
            </a:r>
          </a:p>
          <a:p>
            <a:pPr algn="just"/>
            <a:r>
              <a:rPr lang="en-US" sz="2000">
                <a:solidFill>
                  <a:srgbClr val="0000FF"/>
                </a:solidFill>
              </a:rPr>
              <a:t>     - N</a:t>
            </a:r>
            <a:r>
              <a:rPr lang="vi-VN" sz="2000">
                <a:solidFill>
                  <a:srgbClr val="0000FF"/>
                </a:solidFill>
              </a:rPr>
              <a:t>hững tiếng cười đùa, những lời hứa hẹn, quyết tâm vượt gian khổ hiểm nguy:</a:t>
            </a:r>
            <a:r>
              <a:rPr lang="en-US" sz="2000">
                <a:solidFill>
                  <a:srgbClr val="0000FF"/>
                </a:solidFill>
              </a:rPr>
              <a:t> “</a:t>
            </a:r>
            <a:r>
              <a:rPr lang="vi-VN" sz="2000" i="1">
                <a:solidFill>
                  <a:srgbClr val="0000FF"/>
                </a:solidFill>
              </a:rPr>
              <a:t>Chưa cần rửa</a:t>
            </a:r>
            <a:r>
              <a:rPr lang="en-US" sz="2000" i="1">
                <a:solidFill>
                  <a:srgbClr val="0000FF"/>
                </a:solidFill>
              </a:rPr>
              <a:t> phì phèo châm điếu thuốc/ Mưa ngừng gió lùa</a:t>
            </a:r>
            <a:r>
              <a:rPr lang="vi-VN" sz="2000" i="1">
                <a:solidFill>
                  <a:srgbClr val="0000FF"/>
                </a:solidFill>
              </a:rPr>
              <a:t> khô mau thôi</a:t>
            </a:r>
            <a:r>
              <a:rPr lang="vi-VN" sz="2000">
                <a:solidFill>
                  <a:srgbClr val="0000FF"/>
                </a:solidFill>
              </a:rPr>
              <a:t>”. Cấu trúc câu thơ vẫn cân đối, nhịp nhàng theo nhịp rung của những bánh xe lăn. Câu thơ cuối</a:t>
            </a:r>
            <a:r>
              <a:rPr lang="en-US" sz="2000">
                <a:solidFill>
                  <a:srgbClr val="0000FF"/>
                </a:solidFill>
              </a:rPr>
              <a:t> có</a:t>
            </a:r>
            <a:r>
              <a:rPr lang="vi-VN" sz="2000">
                <a:solidFill>
                  <a:srgbClr val="0000FF"/>
                </a:solidFill>
              </a:rPr>
              <a:t> 7 tiếng </a:t>
            </a:r>
            <a:r>
              <a:rPr lang="en-US" sz="2000">
                <a:solidFill>
                  <a:srgbClr val="0000FF"/>
                </a:solidFill>
              </a:rPr>
              <a:t>mà có</a:t>
            </a:r>
            <a:r>
              <a:rPr lang="vi-VN" sz="2000">
                <a:solidFill>
                  <a:srgbClr val="0000FF"/>
                </a:solidFill>
              </a:rPr>
              <a:t> 6 thanh bằng “</a:t>
            </a:r>
            <a:r>
              <a:rPr lang="vi-VN" sz="2000" i="1">
                <a:solidFill>
                  <a:srgbClr val="0000FF"/>
                </a:solidFill>
              </a:rPr>
              <a:t>mưa ngừng gió lùa khô mau thôi</a:t>
            </a:r>
            <a:r>
              <a:rPr lang="vi-VN" sz="2000">
                <a:solidFill>
                  <a:srgbClr val="0000FF"/>
                </a:solidFill>
              </a:rPr>
              <a:t>” gợi cảm giác nhẹ nhõm, ung dung rất lạc quan, rất thanh thản. Đó là khúc nhạc vui của tuổi </a:t>
            </a:r>
            <a:r>
              <a:rPr lang="en-US" sz="2000">
                <a:solidFill>
                  <a:srgbClr val="0000FF"/>
                </a:solidFill>
              </a:rPr>
              <a:t>mười tám đôi mươi</a:t>
            </a:r>
            <a:r>
              <a:rPr lang="vi-VN" sz="2000">
                <a:solidFill>
                  <a:srgbClr val="0000FF"/>
                </a:solidFill>
              </a:rPr>
              <a:t> hoà trong những hình ảnh hóm hỉnh: “</a:t>
            </a:r>
            <a:r>
              <a:rPr lang="vi-VN" sz="2000" i="1">
                <a:solidFill>
                  <a:srgbClr val="0000FF"/>
                </a:solidFill>
              </a:rPr>
              <a:t>phì phèo châm điếu thuốc - nhìn nhau mặt lấm cười ha ha</a:t>
            </a:r>
            <a:r>
              <a:rPr lang="vi-VN" sz="2000">
                <a:solidFill>
                  <a:srgbClr val="0000FF"/>
                </a:solidFill>
              </a:rPr>
              <a:t>” ... ý thơ rộn rã, sôi động như sự sôi động hối hả của đoàn xe trên đường đi tới.</a:t>
            </a:r>
            <a:endParaRPr lang="en-US" sz="2000">
              <a:solidFill>
                <a:srgbClr val="0000FF"/>
              </a:solidFill>
            </a:endParaRPr>
          </a:p>
        </p:txBody>
      </p:sp>
    </p:spTree>
    <p:extLst>
      <p:ext uri="{BB962C8B-B14F-4D97-AF65-F5344CB8AC3E}">
        <p14:creationId xmlns="" xmlns:p14="http://schemas.microsoft.com/office/powerpoint/2010/main" val="319446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725728"/>
            <a:ext cx="11831782" cy="5632311"/>
          </a:xfrm>
          <a:prstGeom prst="rect">
            <a:avLst/>
          </a:prstGeom>
          <a:noFill/>
        </p:spPr>
        <p:txBody>
          <a:bodyPr wrap="square" rtlCol="0">
            <a:spAutoFit/>
          </a:bodyPr>
          <a:lstStyle/>
          <a:p>
            <a:pPr algn="just"/>
            <a:r>
              <a:rPr lang="en-US" sz="2400" b="1">
                <a:solidFill>
                  <a:srgbClr val="FF0000"/>
                </a:solidFill>
              </a:rPr>
              <a:t>3. Vấn đề 3:</a:t>
            </a:r>
            <a:r>
              <a:rPr lang="en-US" sz="2400">
                <a:solidFill>
                  <a:srgbClr val="FF0000"/>
                </a:solidFill>
              </a:rPr>
              <a:t> </a:t>
            </a:r>
            <a:r>
              <a:rPr lang="en-US" sz="2400">
                <a:solidFill>
                  <a:srgbClr val="0000FF"/>
                </a:solidFill>
              </a:rPr>
              <a:t>Trong bài thơ </a:t>
            </a:r>
            <a:r>
              <a:rPr lang="en-US" sz="2400" i="1">
                <a:solidFill>
                  <a:srgbClr val="0000FF"/>
                </a:solidFill>
              </a:rPr>
              <a:t>“Bài thơ về tiểu đội xe không kính”</a:t>
            </a:r>
            <a:r>
              <a:rPr lang="en-US" sz="2400">
                <a:solidFill>
                  <a:srgbClr val="0000FF"/>
                </a:solidFill>
              </a:rPr>
              <a:t> Phạm Tiến Duật có viết:</a:t>
            </a:r>
          </a:p>
          <a:p>
            <a:pPr lvl="6" algn="just"/>
            <a:r>
              <a:rPr lang="en-US" sz="2400" i="1">
                <a:solidFill>
                  <a:srgbClr val="0000FF"/>
                </a:solidFill>
              </a:rPr>
              <a:t>“Không có kính, ừ thì có bụi </a:t>
            </a:r>
            <a:endParaRPr lang="en-US" sz="2400">
              <a:solidFill>
                <a:srgbClr val="0000FF"/>
              </a:solidFill>
            </a:endParaRPr>
          </a:p>
          <a:p>
            <a:pPr lvl="6" algn="just"/>
            <a:r>
              <a:rPr lang="en-US" sz="2400" i="1">
                <a:solidFill>
                  <a:srgbClr val="0000FF"/>
                </a:solidFill>
              </a:rPr>
              <a:t>Bụi phun tóc trắng như người già </a:t>
            </a:r>
            <a:endParaRPr lang="en-US" sz="2400">
              <a:solidFill>
                <a:srgbClr val="0000FF"/>
              </a:solidFill>
            </a:endParaRPr>
          </a:p>
          <a:p>
            <a:pPr lvl="6" algn="just"/>
            <a:r>
              <a:rPr lang="en-US" sz="2400" i="1">
                <a:solidFill>
                  <a:srgbClr val="0000FF"/>
                </a:solidFill>
              </a:rPr>
              <a:t>Chưa cần rửa phì phèo châm điếu thuốc </a:t>
            </a:r>
            <a:endParaRPr lang="en-US" sz="2400">
              <a:solidFill>
                <a:srgbClr val="0000FF"/>
              </a:solidFill>
            </a:endParaRPr>
          </a:p>
          <a:p>
            <a:pPr lvl="6" algn="just"/>
            <a:r>
              <a:rPr lang="en-US" sz="2400" i="1">
                <a:solidFill>
                  <a:srgbClr val="0000FF"/>
                </a:solidFill>
              </a:rPr>
              <a:t>Nhìn nhau mặt lấm cười ha ha” </a:t>
            </a:r>
          </a:p>
          <a:p>
            <a:pPr lvl="6" algn="just"/>
            <a:endParaRPr lang="en-US" sz="2400">
              <a:solidFill>
                <a:srgbClr val="0000FF"/>
              </a:solidFill>
            </a:endParaRPr>
          </a:p>
          <a:p>
            <a:pPr algn="just"/>
            <a:r>
              <a:rPr lang="en-US" sz="2400" b="1" u="sng">
                <a:solidFill>
                  <a:srgbClr val="0000FF"/>
                </a:solidFill>
              </a:rPr>
              <a:t>Câu 1:</a:t>
            </a:r>
            <a:r>
              <a:rPr lang="en-US" sz="2400">
                <a:solidFill>
                  <a:srgbClr val="0000FF"/>
                </a:solidFill>
              </a:rPr>
              <a:t> Nêu ý nghĩa nhan đề bài thơ? Cụm từ </a:t>
            </a:r>
            <a:r>
              <a:rPr lang="en-US" sz="2400" i="1">
                <a:solidFill>
                  <a:srgbClr val="0000FF"/>
                </a:solidFill>
              </a:rPr>
              <a:t>“ừ thì”</a:t>
            </a:r>
            <a:r>
              <a:rPr lang="en-US" sz="2400">
                <a:solidFill>
                  <a:srgbClr val="0000FF"/>
                </a:solidFill>
              </a:rPr>
              <a:t> được lặp lại hai lần trong bài thơ có ý nghĩa gì?</a:t>
            </a:r>
          </a:p>
          <a:p>
            <a:pPr algn="just"/>
            <a:r>
              <a:rPr lang="en-US" sz="2400" b="1" u="sng">
                <a:solidFill>
                  <a:srgbClr val="0000FF"/>
                </a:solidFill>
              </a:rPr>
              <a:t>Câu 2:</a:t>
            </a:r>
            <a:r>
              <a:rPr lang="en-US" sz="2400">
                <a:solidFill>
                  <a:srgbClr val="0000FF"/>
                </a:solidFill>
              </a:rPr>
              <a:t> Khổ thơ trên đã ngợi ca vẻ đẹp nào của người lính lái xe Trường Sơn? </a:t>
            </a:r>
          </a:p>
          <a:p>
            <a:pPr algn="just"/>
            <a:r>
              <a:rPr lang="en-US" sz="2400" b="1" u="sng">
                <a:solidFill>
                  <a:srgbClr val="0000FF"/>
                </a:solidFill>
              </a:rPr>
              <a:t>Câu 3:</a:t>
            </a:r>
            <a:r>
              <a:rPr lang="en-US" sz="2400">
                <a:solidFill>
                  <a:srgbClr val="0000FF"/>
                </a:solidFill>
              </a:rPr>
              <a:t> Viết đoạn văn khoảng 12 câu theo cách lập luận Tổng – Phân – Hợp trình bày cảm nhận của em về khổ thơ trên làm rõ vẻ đẹp của người lính lái xe Trường Sơn có sử dụng câu phủ định, phép lặp? (chỉ rõ)</a:t>
            </a:r>
          </a:p>
          <a:p>
            <a:pPr algn="just"/>
            <a:r>
              <a:rPr lang="en-US" sz="2400" b="1" u="sng">
                <a:solidFill>
                  <a:srgbClr val="0000FF"/>
                </a:solidFill>
              </a:rPr>
              <a:t>Câu 4:</a:t>
            </a:r>
            <a:r>
              <a:rPr lang="en-US" sz="2400">
                <a:solidFill>
                  <a:srgbClr val="0000FF"/>
                </a:solidFill>
              </a:rPr>
              <a:t> Kể tên một bài thơ khác ghi rõ tên tác giả trong chương trình Ngữ văn 9 cũng viết về người lính không sợ gian khổ hy sinh. Từ đó em có suy nghĩ gì về sự hy sinh của những người lính trong công cuộc bảo vệ Tổ quốc? (Không quá 5 dòng)</a:t>
            </a:r>
          </a:p>
        </p:txBody>
      </p:sp>
    </p:spTree>
    <p:extLst>
      <p:ext uri="{BB962C8B-B14F-4D97-AF65-F5344CB8AC3E}">
        <p14:creationId xmlns="" xmlns:p14="http://schemas.microsoft.com/office/powerpoint/2010/main" val="3847583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699247"/>
            <a:ext cx="11831782" cy="6001643"/>
          </a:xfrm>
          <a:prstGeom prst="rect">
            <a:avLst/>
          </a:prstGeom>
          <a:noFill/>
        </p:spPr>
        <p:txBody>
          <a:bodyPr wrap="square" rtlCol="0">
            <a:spAutoFit/>
          </a:bodyPr>
          <a:lstStyle/>
          <a:p>
            <a:pPr algn="just"/>
            <a:r>
              <a:rPr lang="en-US" sz="2400" b="1">
                <a:solidFill>
                  <a:srgbClr val="FF0000"/>
                </a:solidFill>
              </a:rPr>
              <a:t>Gợi ý vấn đề 3:</a:t>
            </a:r>
          </a:p>
          <a:p>
            <a:pPr algn="just"/>
            <a:r>
              <a:rPr lang="en-US" sz="2400" b="1" u="sng">
                <a:solidFill>
                  <a:srgbClr val="0000FF"/>
                </a:solidFill>
              </a:rPr>
              <a:t>Câu 1:</a:t>
            </a:r>
            <a:r>
              <a:rPr lang="en-US" sz="2400" b="1">
                <a:solidFill>
                  <a:srgbClr val="0000FF"/>
                </a:solidFill>
              </a:rPr>
              <a:t> Ý nghĩa nhan đề và tác dụng của cụm từ “ừ thì”:</a:t>
            </a:r>
            <a:endParaRPr lang="en-US" sz="2400">
              <a:solidFill>
                <a:srgbClr val="0000FF"/>
              </a:solidFill>
            </a:endParaRPr>
          </a:p>
          <a:p>
            <a:pPr algn="just"/>
            <a:r>
              <a:rPr lang="en-US" sz="2400">
                <a:solidFill>
                  <a:srgbClr val="0000FF"/>
                </a:solidFill>
                <a:sym typeface="Wingdings 2" panose="05020102010507070707" pitchFamily="18" charset="2"/>
              </a:rPr>
              <a:t></a:t>
            </a:r>
            <a:r>
              <a:rPr lang="en-US" sz="2400">
                <a:solidFill>
                  <a:srgbClr val="0000FF"/>
                </a:solidFill>
              </a:rPr>
              <a:t> </a:t>
            </a:r>
            <a:r>
              <a:rPr lang="en-US" sz="2400" b="1">
                <a:solidFill>
                  <a:srgbClr val="0000FF"/>
                </a:solidFill>
              </a:rPr>
              <a:t>Ý nghĩa nhan đề:</a:t>
            </a:r>
            <a:endParaRPr lang="en-US" sz="2400">
              <a:solidFill>
                <a:srgbClr val="0000FF"/>
              </a:solidFill>
            </a:endParaRPr>
          </a:p>
          <a:p>
            <a:pPr algn="just"/>
            <a:r>
              <a:rPr lang="en-US" sz="2400">
                <a:solidFill>
                  <a:srgbClr val="0000FF"/>
                </a:solidFill>
              </a:rPr>
              <a:t>     - Nhan đề dài, tưởng như có chỗ thừa nhưng thu hút người đọc ở cái vẻ lạ độc đáo của nó.</a:t>
            </a:r>
          </a:p>
          <a:p>
            <a:pPr algn="just"/>
            <a:r>
              <a:rPr lang="en-US" sz="2400">
                <a:solidFill>
                  <a:srgbClr val="0000FF"/>
                </a:solidFill>
              </a:rPr>
              <a:t>     - Làm nổi bật hình ảnh toàn bài: những chiếc xe không kính.</a:t>
            </a:r>
          </a:p>
          <a:p>
            <a:pPr algn="just"/>
            <a:r>
              <a:rPr lang="en-US" sz="2400">
                <a:solidFill>
                  <a:srgbClr val="0000FF"/>
                </a:solidFill>
              </a:rPr>
              <a:t>     - Hai chữ “</a:t>
            </a:r>
            <a:r>
              <a:rPr lang="en-US" sz="2400" i="1">
                <a:solidFill>
                  <a:srgbClr val="0000FF"/>
                </a:solidFill>
              </a:rPr>
              <a:t>Bài thơ”</a:t>
            </a:r>
            <a:r>
              <a:rPr lang="en-US" sz="2400">
                <a:solidFill>
                  <a:srgbClr val="0000FF"/>
                </a:solidFill>
              </a:rPr>
              <a:t> thêm vào cho thấy rõ hơn cách nhìn, cách khai thác hiện thực của tác giả. Tác giả muốn nói về chất thơ của hiện thực khốc liệt thời chiến tranh, chất thơ của tuổi trẻ hiên ngang, dũng cảm vượt lên thiếu thốn, gian khổ hiểm nguy của thời chiến.</a:t>
            </a:r>
          </a:p>
          <a:p>
            <a:pPr algn="just"/>
            <a:r>
              <a:rPr lang="en-US" sz="2400">
                <a:solidFill>
                  <a:srgbClr val="0000FF"/>
                </a:solidFill>
                <a:sym typeface="Wingdings 2" panose="05020102010507070707" pitchFamily="18" charset="2"/>
              </a:rPr>
              <a:t></a:t>
            </a:r>
            <a:r>
              <a:rPr lang="en-US" sz="2400">
                <a:solidFill>
                  <a:srgbClr val="0000FF"/>
                </a:solidFill>
              </a:rPr>
              <a:t> </a:t>
            </a:r>
            <a:r>
              <a:rPr lang="en-US" sz="2400" b="1">
                <a:solidFill>
                  <a:srgbClr val="0000FF"/>
                </a:solidFill>
              </a:rPr>
              <a:t>Tác dụng lặp cụm từ “ừ thì”:</a:t>
            </a:r>
            <a:endParaRPr lang="en-US" sz="2400">
              <a:solidFill>
                <a:srgbClr val="0000FF"/>
              </a:solidFill>
            </a:endParaRPr>
          </a:p>
          <a:p>
            <a:pPr algn="just"/>
            <a:r>
              <a:rPr lang="en-US" sz="2400">
                <a:solidFill>
                  <a:srgbClr val="0000FF"/>
                </a:solidFill>
              </a:rPr>
              <a:t>     - Lặp cấu trúc.</a:t>
            </a:r>
          </a:p>
          <a:p>
            <a:pPr algn="just"/>
            <a:r>
              <a:rPr lang="en-US" sz="2400">
                <a:solidFill>
                  <a:srgbClr val="0000FF"/>
                </a:solidFill>
              </a:rPr>
              <a:t>     - Giọng điệu ngang tàng, thản nhiên, ngôn ngữ giàu tính khẩu ngữ.</a:t>
            </a:r>
          </a:p>
          <a:p>
            <a:pPr algn="just"/>
            <a:r>
              <a:rPr lang="en-US" sz="2400" b="1" u="sng">
                <a:solidFill>
                  <a:srgbClr val="0000FF"/>
                </a:solidFill>
              </a:rPr>
              <a:t>Câu 2:</a:t>
            </a:r>
            <a:r>
              <a:rPr lang="en-US" sz="2400" b="1">
                <a:solidFill>
                  <a:srgbClr val="0000FF"/>
                </a:solidFill>
              </a:rPr>
              <a:t> Vẻ đẹp của người lính:</a:t>
            </a:r>
            <a:endParaRPr lang="en-US" sz="2400">
              <a:solidFill>
                <a:srgbClr val="0000FF"/>
              </a:solidFill>
            </a:endParaRPr>
          </a:p>
          <a:p>
            <a:pPr algn="just"/>
            <a:r>
              <a:rPr lang="en-US" sz="2400">
                <a:solidFill>
                  <a:srgbClr val="0000FF"/>
                </a:solidFill>
              </a:rPr>
              <a:t>     - Dũng cảm, kiên cường đối mặt với khó khăn hiểm nguy.</a:t>
            </a:r>
          </a:p>
          <a:p>
            <a:pPr algn="just"/>
            <a:r>
              <a:rPr lang="en-US" sz="2400">
                <a:solidFill>
                  <a:srgbClr val="0000FF"/>
                </a:solidFill>
              </a:rPr>
              <a:t>     - Trẻ trung, sôi nổi, lạc quan yêu đời</a:t>
            </a:r>
          </a:p>
        </p:txBody>
      </p:sp>
    </p:spTree>
    <p:extLst>
      <p:ext uri="{BB962C8B-B14F-4D97-AF65-F5344CB8AC3E}">
        <p14:creationId xmlns="" xmlns:p14="http://schemas.microsoft.com/office/powerpoint/2010/main" val="128138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66662" y="696766"/>
            <a:ext cx="11831782" cy="6186309"/>
          </a:xfrm>
          <a:prstGeom prst="rect">
            <a:avLst/>
          </a:prstGeom>
          <a:noFill/>
        </p:spPr>
        <p:txBody>
          <a:bodyPr wrap="square" rtlCol="0">
            <a:spAutoFit/>
          </a:bodyPr>
          <a:lstStyle/>
          <a:p>
            <a:pPr algn="just"/>
            <a:r>
              <a:rPr lang="en-US" b="1" u="sng">
                <a:solidFill>
                  <a:srgbClr val="0000FF"/>
                </a:solidFill>
              </a:rPr>
              <a:t>Câu 3:</a:t>
            </a:r>
            <a:r>
              <a:rPr lang="en-US" b="1">
                <a:solidFill>
                  <a:srgbClr val="0000FF"/>
                </a:solidFill>
              </a:rPr>
              <a:t> Viết đoạn văn làm rõ vẻ đẹp của người lính lái xe:</a:t>
            </a:r>
            <a:endParaRPr lang="en-US">
              <a:solidFill>
                <a:srgbClr val="0000FF"/>
              </a:solidFill>
            </a:endParaRPr>
          </a:p>
          <a:p>
            <a:pPr algn="just"/>
            <a:r>
              <a:rPr lang="en-US">
                <a:solidFill>
                  <a:srgbClr val="0000FF"/>
                </a:solidFill>
              </a:rPr>
              <a:t>     </a:t>
            </a:r>
            <a:r>
              <a:rPr lang="vi-VN">
                <a:solidFill>
                  <a:srgbClr val="0000FF"/>
                </a:solidFill>
              </a:rPr>
              <a:t>- </a:t>
            </a:r>
            <a:r>
              <a:rPr lang="en-US">
                <a:solidFill>
                  <a:srgbClr val="0000FF"/>
                </a:solidFill>
              </a:rPr>
              <a:t>T</a:t>
            </a:r>
            <a:r>
              <a:rPr lang="vi-VN">
                <a:solidFill>
                  <a:srgbClr val="0000FF"/>
                </a:solidFill>
              </a:rPr>
              <a:t>hử thách, khó khăn ập tới cụ thể, trực tiếp. Đó là “bụi phun tóc trắng” (</a:t>
            </a:r>
            <a:r>
              <a:rPr lang="en-US">
                <a:solidFill>
                  <a:srgbClr val="0000FF"/>
                </a:solidFill>
              </a:rPr>
              <a:t>“</a:t>
            </a:r>
            <a:r>
              <a:rPr lang="vi-VN">
                <a:solidFill>
                  <a:srgbClr val="0000FF"/>
                </a:solidFill>
              </a:rPr>
              <a:t>gió</a:t>
            </a:r>
            <a:r>
              <a:rPr lang="en-US">
                <a:solidFill>
                  <a:srgbClr val="0000FF"/>
                </a:solidFill>
              </a:rPr>
              <a:t>”</a:t>
            </a:r>
            <a:r>
              <a:rPr lang="vi-VN">
                <a:solidFill>
                  <a:srgbClr val="0000FF"/>
                </a:solidFill>
              </a:rPr>
              <a:t>, </a:t>
            </a:r>
            <a:r>
              <a:rPr lang="en-US">
                <a:solidFill>
                  <a:srgbClr val="0000FF"/>
                </a:solidFill>
              </a:rPr>
              <a:t>“</a:t>
            </a:r>
            <a:r>
              <a:rPr lang="vi-VN">
                <a:solidFill>
                  <a:srgbClr val="0000FF"/>
                </a:solidFill>
              </a:rPr>
              <a:t>bụi</a:t>
            </a:r>
            <a:r>
              <a:rPr lang="en-US">
                <a:solidFill>
                  <a:srgbClr val="0000FF"/>
                </a:solidFill>
              </a:rPr>
              <a:t>” </a:t>
            </a:r>
            <a:r>
              <a:rPr lang="vi-VN">
                <a:solidFill>
                  <a:srgbClr val="0000FF"/>
                </a:solidFill>
              </a:rPr>
              <a:t>tượng trưng cho gian khổ thử thách ở đời). Trên con đường chi viện cho miền Nam ruột thịt, những người lính đã nếm trải đủ mùi gian khổ.  </a:t>
            </a:r>
            <a:endParaRPr lang="en-US">
              <a:solidFill>
                <a:srgbClr val="0000FF"/>
              </a:solidFill>
            </a:endParaRPr>
          </a:p>
          <a:p>
            <a:pPr algn="just"/>
            <a:r>
              <a:rPr lang="en-US">
                <a:solidFill>
                  <a:srgbClr val="0000FF"/>
                </a:solidFill>
              </a:rPr>
              <a:t>     -</a:t>
            </a:r>
            <a:r>
              <a:rPr lang="vi-VN">
                <a:solidFill>
                  <a:srgbClr val="0000FF"/>
                </a:solidFill>
              </a:rPr>
              <a:t> Trước thử thách mới, người chiến sĩ vẫn không nao núng. Các anh càng bình tĩnh, dũng cảm hơn. </a:t>
            </a:r>
            <a:r>
              <a:rPr lang="en-US">
                <a:solidFill>
                  <a:srgbClr val="0000FF"/>
                </a:solidFill>
              </a:rPr>
              <a:t>T</a:t>
            </a:r>
            <a:r>
              <a:rPr lang="vi-VN">
                <a:solidFill>
                  <a:srgbClr val="0000FF"/>
                </a:solidFill>
              </a:rPr>
              <a:t>hời tiết khắc nghiệt, dữ đội nhưng đối với họ tất cả chỉ </a:t>
            </a:r>
            <a:r>
              <a:rPr lang="en-US">
                <a:solidFill>
                  <a:srgbClr val="0000FF"/>
                </a:solidFill>
              </a:rPr>
              <a:t>là </a:t>
            </a:r>
            <a:r>
              <a:rPr lang="vi-VN">
                <a:solidFill>
                  <a:srgbClr val="0000FF"/>
                </a:solidFill>
              </a:rPr>
              <a:t>“chuyện nhỏ”, chẳng đáng bận tâm, chúng như đem lại niềm vui cho người lính. Chấp nhận thực tế, câu thơ vẫn vút lên tràn đầy niềm lạc quan sôi nổi: “</a:t>
            </a:r>
            <a:r>
              <a:rPr lang="vi-VN" i="1">
                <a:solidFill>
                  <a:srgbClr val="0000FF"/>
                </a:solidFill>
              </a:rPr>
              <a:t>không có kính ừ thì có bụi”</a:t>
            </a:r>
            <a:r>
              <a:rPr lang="vi-VN">
                <a:solidFill>
                  <a:srgbClr val="0000FF"/>
                </a:solidFill>
              </a:rPr>
              <a:t>. Những tiếng “ừ thì” vang lên như một thách thức, một</a:t>
            </a:r>
            <a:r>
              <a:rPr lang="en-US">
                <a:solidFill>
                  <a:srgbClr val="0000FF"/>
                </a:solidFill>
              </a:rPr>
              <a:t> sự</a:t>
            </a:r>
            <a:r>
              <a:rPr lang="vi-VN">
                <a:solidFill>
                  <a:srgbClr val="0000FF"/>
                </a:solidFill>
              </a:rPr>
              <a:t> chấp nhận khó khăn đầy chủ động, một thái độ cứng cỏi. </a:t>
            </a:r>
            <a:r>
              <a:rPr lang="en-US">
                <a:solidFill>
                  <a:srgbClr val="0000FF"/>
                </a:solidFill>
              </a:rPr>
              <a:t>G</a:t>
            </a:r>
            <a:r>
              <a:rPr lang="vi-VN">
                <a:solidFill>
                  <a:srgbClr val="0000FF"/>
                </a:solidFill>
              </a:rPr>
              <a:t>ian khổ hiểm nguy của chiến tranh chưa làm mảy may ảnh hưởng đến tinh thần của họ, trái lại họ xem đây là một dịp để thử sức mình</a:t>
            </a:r>
            <a:r>
              <a:rPr lang="en-US">
                <a:solidFill>
                  <a:srgbClr val="0000FF"/>
                </a:solidFill>
              </a:rPr>
              <a:t>.</a:t>
            </a:r>
          </a:p>
          <a:p>
            <a:pPr algn="just"/>
            <a:r>
              <a:rPr lang="en-US">
                <a:solidFill>
                  <a:srgbClr val="0000FF"/>
                </a:solidFill>
              </a:rPr>
              <a:t>     - N</a:t>
            </a:r>
            <a:r>
              <a:rPr lang="vi-VN">
                <a:solidFill>
                  <a:srgbClr val="0000FF"/>
                </a:solidFill>
              </a:rPr>
              <a:t>hững tiếng cười đùa, những lời hứa hẹn, quyết tâm vượt gian khổ hiểm nguy:</a:t>
            </a:r>
            <a:r>
              <a:rPr lang="en-US">
                <a:solidFill>
                  <a:srgbClr val="0000FF"/>
                </a:solidFill>
              </a:rPr>
              <a:t> “</a:t>
            </a:r>
            <a:r>
              <a:rPr lang="vi-VN" i="1">
                <a:solidFill>
                  <a:srgbClr val="0000FF"/>
                </a:solidFill>
              </a:rPr>
              <a:t>Chưa cần rửa</a:t>
            </a:r>
            <a:r>
              <a:rPr lang="vi-VN">
                <a:solidFill>
                  <a:srgbClr val="0000FF"/>
                </a:solidFill>
              </a:rPr>
              <a:t>”. Cấu trúc câu thơ vẫn cân đối, nhịp nhàng theo nhịp rung của những bánh xe lăn. Câu thơ cuối gợi cảm giác nhẹ nhõm, ung dung rất lạc quan, rất thanh thản. Đó là khúc nhạc vui của tuổi </a:t>
            </a:r>
            <a:r>
              <a:rPr lang="en-US">
                <a:solidFill>
                  <a:srgbClr val="0000FF"/>
                </a:solidFill>
              </a:rPr>
              <a:t>mười tám đôi mươi</a:t>
            </a:r>
            <a:r>
              <a:rPr lang="vi-VN">
                <a:solidFill>
                  <a:srgbClr val="0000FF"/>
                </a:solidFill>
              </a:rPr>
              <a:t> hoà trong những hình ảnh hóm hỉnh: “</a:t>
            </a:r>
            <a:r>
              <a:rPr lang="vi-VN" i="1">
                <a:solidFill>
                  <a:srgbClr val="0000FF"/>
                </a:solidFill>
              </a:rPr>
              <a:t>phì phèo châm điếu thuốc - nhìn nhau mặt lấm cười ha ha”</a:t>
            </a:r>
            <a:r>
              <a:rPr lang="vi-VN">
                <a:solidFill>
                  <a:srgbClr val="0000FF"/>
                </a:solidFill>
              </a:rPr>
              <a:t> ... ý thơ rộn rã, sôi động như sự sôi động hối hả của đoàn xe trên đường đi tới. </a:t>
            </a:r>
            <a:endParaRPr lang="en-US">
              <a:solidFill>
                <a:srgbClr val="0000FF"/>
              </a:solidFill>
            </a:endParaRPr>
          </a:p>
          <a:p>
            <a:pPr algn="just"/>
            <a:r>
              <a:rPr lang="en-US">
                <a:solidFill>
                  <a:srgbClr val="0000FF"/>
                </a:solidFill>
                <a:sym typeface="Wingdings" panose="05000000000000000000" pitchFamily="2" charset="2"/>
              </a:rPr>
              <a:t>     </a:t>
            </a:r>
            <a:r>
              <a:rPr lang="en-US">
                <a:solidFill>
                  <a:srgbClr val="0000FF"/>
                </a:solidFill>
              </a:rPr>
              <a:t> N</a:t>
            </a:r>
            <a:r>
              <a:rPr lang="vi-VN">
                <a:solidFill>
                  <a:srgbClr val="0000FF"/>
                </a:solidFill>
              </a:rPr>
              <a:t>hững vần thơ </a:t>
            </a:r>
            <a:r>
              <a:rPr lang="en-US">
                <a:solidFill>
                  <a:srgbClr val="0000FF"/>
                </a:solidFill>
              </a:rPr>
              <a:t>tuy </a:t>
            </a:r>
            <a:r>
              <a:rPr lang="vi-VN">
                <a:solidFill>
                  <a:srgbClr val="0000FF"/>
                </a:solidFill>
              </a:rPr>
              <a:t>ít chất thơ</a:t>
            </a:r>
            <a:r>
              <a:rPr lang="en-US">
                <a:solidFill>
                  <a:srgbClr val="0000FF"/>
                </a:solidFill>
              </a:rPr>
              <a:t> n</a:t>
            </a:r>
            <a:r>
              <a:rPr lang="vi-VN">
                <a:solidFill>
                  <a:srgbClr val="0000FF"/>
                </a:solidFill>
              </a:rPr>
              <a:t>hưng càng đọc thì lại càng thấy thích thú, giọng thơ có chút gì nghịch ngợm, lính tráng. Ta nghe như họ đương cười đùa,</a:t>
            </a:r>
            <a:r>
              <a:rPr lang="en-US">
                <a:solidFill>
                  <a:srgbClr val="0000FF"/>
                </a:solidFill>
              </a:rPr>
              <a:t> tếu</a:t>
            </a:r>
            <a:r>
              <a:rPr lang="vi-VN">
                <a:solidFill>
                  <a:srgbClr val="0000FF"/>
                </a:solidFill>
              </a:rPr>
              <a:t> táo với nhau vậy. </a:t>
            </a:r>
            <a:endParaRPr lang="en-US">
              <a:solidFill>
                <a:srgbClr val="0000FF"/>
              </a:solidFill>
            </a:endParaRPr>
          </a:p>
          <a:p>
            <a:pPr algn="just"/>
            <a:r>
              <a:rPr lang="en-US" b="1" u="sng">
                <a:solidFill>
                  <a:srgbClr val="0000FF"/>
                </a:solidFill>
              </a:rPr>
              <a:t>Câu 4:</a:t>
            </a:r>
            <a:r>
              <a:rPr lang="en-US" b="1">
                <a:solidFill>
                  <a:srgbClr val="0000FF"/>
                </a:solidFill>
              </a:rPr>
              <a:t> Viết đoạn văn nêu suy nghĩ gì về sự hy sinh của những người lính trong công cuộc bảo vệ Tổ quốc: </a:t>
            </a:r>
            <a:endParaRPr lang="en-US">
              <a:solidFill>
                <a:srgbClr val="0000FF"/>
              </a:solidFill>
            </a:endParaRPr>
          </a:p>
          <a:p>
            <a:pPr algn="just"/>
            <a:r>
              <a:rPr lang="en-US">
                <a:solidFill>
                  <a:srgbClr val="0000FF"/>
                </a:solidFill>
              </a:rPr>
              <a:t>     - Kể tên bài thơ, tên tác giả: Đồng chí của tác giả Chính Hữu</a:t>
            </a:r>
          </a:p>
          <a:p>
            <a:pPr algn="just"/>
            <a:r>
              <a:rPr lang="en-US">
                <a:solidFill>
                  <a:srgbClr val="0000FF"/>
                </a:solidFill>
              </a:rPr>
              <a:t>     - Suy nghĩ về sự hy sinh của người lính</a:t>
            </a:r>
          </a:p>
          <a:p>
            <a:pPr algn="just"/>
            <a:r>
              <a:rPr lang="en-US">
                <a:solidFill>
                  <a:srgbClr val="0000FF"/>
                </a:solidFill>
              </a:rPr>
              <a:t>	+ Hy sinh là đức tính cao quý, cần thiết, dâng hiến, ban tặng... Người lính luôn đối mặt với khó khăn hiểm nguy, đặt quyền lợi của đất nước, dân tộc lên trên quyền lợi của cá nhân.</a:t>
            </a:r>
          </a:p>
          <a:p>
            <a:pPr algn="just"/>
            <a:r>
              <a:rPr lang="en-US">
                <a:solidFill>
                  <a:srgbClr val="0000FF"/>
                </a:solidFill>
              </a:rPr>
              <a:t>	+ Yêu mến, cảm phục, tự hào, biết ơn, giữ gìn, phát huy truyền thống...</a:t>
            </a:r>
          </a:p>
        </p:txBody>
      </p:sp>
    </p:spTree>
    <p:extLst>
      <p:ext uri="{BB962C8B-B14F-4D97-AF65-F5344CB8AC3E}">
        <p14:creationId xmlns="" xmlns:p14="http://schemas.microsoft.com/office/powerpoint/2010/main" val="3257087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725728"/>
            <a:ext cx="11831782" cy="6001643"/>
          </a:xfrm>
          <a:prstGeom prst="rect">
            <a:avLst/>
          </a:prstGeom>
          <a:noFill/>
        </p:spPr>
        <p:txBody>
          <a:bodyPr wrap="square" rtlCol="0">
            <a:spAutoFit/>
          </a:bodyPr>
          <a:lstStyle/>
          <a:p>
            <a:pPr algn="just"/>
            <a:r>
              <a:rPr lang="en-US" sz="2400" b="1">
                <a:solidFill>
                  <a:srgbClr val="FF0000"/>
                </a:solidFill>
              </a:rPr>
              <a:t>4. Vấn đề 4:</a:t>
            </a:r>
            <a:r>
              <a:rPr lang="en-US" sz="2400">
                <a:solidFill>
                  <a:srgbClr val="FF0000"/>
                </a:solidFill>
              </a:rPr>
              <a:t> </a:t>
            </a:r>
            <a:r>
              <a:rPr lang="en-US" sz="2000">
                <a:solidFill>
                  <a:srgbClr val="0000FF"/>
                </a:solidFill>
              </a:rPr>
              <a:t>Đọc đoạn thơ sau và trả lời các câu hỏi:</a:t>
            </a:r>
          </a:p>
          <a:p>
            <a:pPr lvl="7" algn="just"/>
            <a:r>
              <a:rPr lang="en-US" sz="2000" i="1">
                <a:solidFill>
                  <a:srgbClr val="0000FF"/>
                </a:solidFill>
              </a:rPr>
              <a:t>“Bếp Hoàng Cầm ta dựng giữa trời</a:t>
            </a:r>
            <a:endParaRPr lang="en-US" sz="2000">
              <a:solidFill>
                <a:srgbClr val="0000FF"/>
              </a:solidFill>
            </a:endParaRPr>
          </a:p>
          <a:p>
            <a:pPr lvl="7" algn="just"/>
            <a:r>
              <a:rPr lang="en-US" sz="2000" i="1">
                <a:solidFill>
                  <a:srgbClr val="0000FF"/>
                </a:solidFill>
              </a:rPr>
              <a:t>Chung bát đũa nghĩa là gia đình đấy</a:t>
            </a:r>
            <a:endParaRPr lang="en-US" sz="2000">
              <a:solidFill>
                <a:srgbClr val="0000FF"/>
              </a:solidFill>
            </a:endParaRPr>
          </a:p>
          <a:p>
            <a:pPr lvl="7" algn="just"/>
            <a:r>
              <a:rPr lang="en-US" sz="2000" i="1">
                <a:solidFill>
                  <a:srgbClr val="0000FF"/>
                </a:solidFill>
              </a:rPr>
              <a:t>Võng mắc chông chênh đường xe chạy</a:t>
            </a:r>
            <a:endParaRPr lang="en-US" sz="2000">
              <a:solidFill>
                <a:srgbClr val="0000FF"/>
              </a:solidFill>
            </a:endParaRPr>
          </a:p>
          <a:p>
            <a:pPr lvl="7" algn="just"/>
            <a:r>
              <a:rPr lang="en-US" sz="2000" i="1">
                <a:solidFill>
                  <a:srgbClr val="0000FF"/>
                </a:solidFill>
              </a:rPr>
              <a:t>Lại đi, lại đi trời xanh thêm.</a:t>
            </a:r>
            <a:endParaRPr lang="en-US" sz="2000">
              <a:solidFill>
                <a:srgbClr val="0000FF"/>
              </a:solidFill>
            </a:endParaRPr>
          </a:p>
          <a:p>
            <a:pPr lvl="7" algn="just"/>
            <a:r>
              <a:rPr lang="en-US" sz="2000" i="1">
                <a:solidFill>
                  <a:srgbClr val="0000FF"/>
                </a:solidFill>
              </a:rPr>
              <a:t> </a:t>
            </a:r>
            <a:endParaRPr lang="en-US" sz="2000">
              <a:solidFill>
                <a:srgbClr val="0000FF"/>
              </a:solidFill>
            </a:endParaRPr>
          </a:p>
          <a:p>
            <a:pPr lvl="7" algn="just"/>
            <a:r>
              <a:rPr lang="en-US" sz="2000" i="1">
                <a:solidFill>
                  <a:srgbClr val="0000FF"/>
                </a:solidFill>
              </a:rPr>
              <a:t>Không có kính, rồi xe không có đèn</a:t>
            </a:r>
            <a:endParaRPr lang="en-US" sz="2000">
              <a:solidFill>
                <a:srgbClr val="0000FF"/>
              </a:solidFill>
            </a:endParaRPr>
          </a:p>
          <a:p>
            <a:pPr lvl="7" algn="just"/>
            <a:r>
              <a:rPr lang="en-US" sz="2000" i="1">
                <a:solidFill>
                  <a:srgbClr val="0000FF"/>
                </a:solidFill>
              </a:rPr>
              <a:t>Không có mui xe, thùng xe có xước,</a:t>
            </a:r>
            <a:endParaRPr lang="en-US" sz="2000">
              <a:solidFill>
                <a:srgbClr val="0000FF"/>
              </a:solidFill>
            </a:endParaRPr>
          </a:p>
          <a:p>
            <a:pPr lvl="7" algn="just"/>
            <a:r>
              <a:rPr lang="en-US" sz="2000" i="1">
                <a:solidFill>
                  <a:srgbClr val="0000FF"/>
                </a:solidFill>
              </a:rPr>
              <a:t>Xe vẫn chạy vì miền Nam phía trước</a:t>
            </a:r>
            <a:endParaRPr lang="en-US" sz="2000">
              <a:solidFill>
                <a:srgbClr val="0000FF"/>
              </a:solidFill>
            </a:endParaRPr>
          </a:p>
          <a:p>
            <a:pPr lvl="7" algn="just"/>
            <a:r>
              <a:rPr lang="en-US" sz="2000" i="1">
                <a:solidFill>
                  <a:srgbClr val="0000FF"/>
                </a:solidFill>
              </a:rPr>
              <a:t>Chỉ cần trong xe có một trái tim.”</a:t>
            </a:r>
            <a:endParaRPr lang="en-US" sz="2000">
              <a:solidFill>
                <a:srgbClr val="0000FF"/>
              </a:solidFill>
            </a:endParaRPr>
          </a:p>
          <a:p>
            <a:pPr lvl="7" algn="just"/>
            <a:r>
              <a:rPr lang="en-US" sz="2000">
                <a:solidFill>
                  <a:srgbClr val="0000FF"/>
                </a:solidFill>
              </a:rPr>
              <a:t>				(Trích Ngữ văn 9, tập một).</a:t>
            </a:r>
          </a:p>
          <a:p>
            <a:pPr algn="just"/>
            <a:r>
              <a:rPr lang="en-US" sz="2000" b="1" u="sng">
                <a:solidFill>
                  <a:srgbClr val="0000FF"/>
                </a:solidFill>
              </a:rPr>
              <a:t>Câu 1:</a:t>
            </a:r>
            <a:r>
              <a:rPr lang="en-US" sz="2000">
                <a:solidFill>
                  <a:srgbClr val="0000FF"/>
                </a:solidFill>
              </a:rPr>
              <a:t> Đoạn thơ trên nằm trong tác phẩm nào? Giới thiệu ngắn gọn về tác giả và hoàn cảnh sáng tác của tác phẩm ấy.</a:t>
            </a:r>
          </a:p>
          <a:p>
            <a:pPr algn="just"/>
            <a:r>
              <a:rPr lang="en-US" sz="2000" b="1" u="sng">
                <a:solidFill>
                  <a:srgbClr val="0000FF"/>
                </a:solidFill>
              </a:rPr>
              <a:t>Câu 2:</a:t>
            </a:r>
            <a:r>
              <a:rPr lang="en-US" sz="2000">
                <a:solidFill>
                  <a:srgbClr val="0000FF"/>
                </a:solidFill>
              </a:rPr>
              <a:t> Tìm một hình ảnh ẩn dụ trong đoạn thơ trên và nêu tác dụng của hình ảnh ẩn dụ đó.</a:t>
            </a:r>
          </a:p>
          <a:p>
            <a:pPr algn="just"/>
            <a:r>
              <a:rPr lang="en-US" sz="2000" b="1" u="sng">
                <a:solidFill>
                  <a:srgbClr val="0000FF"/>
                </a:solidFill>
              </a:rPr>
              <a:t>Câu 3:</a:t>
            </a:r>
            <a:r>
              <a:rPr lang="en-US" sz="2000" b="1">
                <a:solidFill>
                  <a:srgbClr val="0000FF"/>
                </a:solidFill>
              </a:rPr>
              <a:t> </a:t>
            </a:r>
            <a:r>
              <a:rPr lang="en-US" sz="2000">
                <a:solidFill>
                  <a:srgbClr val="0000FF"/>
                </a:solidFill>
              </a:rPr>
              <a:t>Tại sao nói hình ảnh những chiếc xe không kính là một sáng tạo độc đáo của Phạm Tiến Duật?</a:t>
            </a:r>
          </a:p>
          <a:p>
            <a:pPr algn="just"/>
            <a:r>
              <a:rPr lang="en-US" sz="2000" b="1" u="sng">
                <a:solidFill>
                  <a:srgbClr val="0000FF"/>
                </a:solidFill>
              </a:rPr>
              <a:t>Câu 4:</a:t>
            </a:r>
            <a:r>
              <a:rPr lang="en-US" sz="2000">
                <a:solidFill>
                  <a:srgbClr val="0000FF"/>
                </a:solidFill>
              </a:rPr>
              <a:t> Viết đoạn văn nêu cảm nhận về khổ cuối bài thơ để thấy được ý</a:t>
            </a:r>
            <a:r>
              <a:rPr lang="vi-VN" sz="2000">
                <a:solidFill>
                  <a:srgbClr val="0000FF"/>
                </a:solidFill>
              </a:rPr>
              <a:t> chí chiến đấu, quyết tâm sắt đá, tình cảm sâu đậm với miền Nam ruột thịt</a:t>
            </a:r>
            <a:r>
              <a:rPr lang="en-US" sz="2000">
                <a:solidFill>
                  <a:srgbClr val="0000FF"/>
                </a:solidFill>
              </a:rPr>
              <a:t>.</a:t>
            </a:r>
          </a:p>
          <a:p>
            <a:pPr algn="just"/>
            <a:r>
              <a:rPr lang="en-US" sz="2000" b="1" u="sng">
                <a:solidFill>
                  <a:srgbClr val="0000FF"/>
                </a:solidFill>
              </a:rPr>
              <a:t>Câu 5:</a:t>
            </a:r>
            <a:r>
              <a:rPr lang="en-US" sz="2000">
                <a:solidFill>
                  <a:srgbClr val="0000FF"/>
                </a:solidFill>
              </a:rPr>
              <a:t> Từ việc cảm nhận phẩm chất của những người lính trong bài thơ trên và những hiểu biết xã hội của bản thân, em hãy trình bày suy nghĩ (khoảng nửa trang giấy thi) về lòng dũng cảm.</a:t>
            </a:r>
          </a:p>
        </p:txBody>
      </p:sp>
    </p:spTree>
    <p:extLst>
      <p:ext uri="{BB962C8B-B14F-4D97-AF65-F5344CB8AC3E}">
        <p14:creationId xmlns="" xmlns:p14="http://schemas.microsoft.com/office/powerpoint/2010/main" val="2826951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605118"/>
            <a:ext cx="11831782" cy="6217087"/>
          </a:xfrm>
          <a:prstGeom prst="rect">
            <a:avLst/>
          </a:prstGeom>
          <a:noFill/>
        </p:spPr>
        <p:txBody>
          <a:bodyPr wrap="square" rtlCol="0">
            <a:spAutoFit/>
          </a:bodyPr>
          <a:lstStyle/>
          <a:p>
            <a:pPr algn="just"/>
            <a:r>
              <a:rPr lang="en-US" sz="2400" b="1">
                <a:solidFill>
                  <a:srgbClr val="FF0000"/>
                </a:solidFill>
              </a:rPr>
              <a:t>Gợi ý vấn đề 4:</a:t>
            </a:r>
          </a:p>
          <a:p>
            <a:pPr algn="just"/>
            <a:r>
              <a:rPr lang="en-US" sz="2200" b="1" u="sng">
                <a:solidFill>
                  <a:srgbClr val="0000FF"/>
                </a:solidFill>
              </a:rPr>
              <a:t>Câu 1:</a:t>
            </a:r>
            <a:r>
              <a:rPr lang="en-US" sz="2200" b="1">
                <a:solidFill>
                  <a:srgbClr val="0000FF"/>
                </a:solidFill>
              </a:rPr>
              <a:t> Nêu xuất xứ, tác giả và hoàn cảnh sáng tác:</a:t>
            </a:r>
            <a:endParaRPr lang="en-US" sz="2200">
              <a:solidFill>
                <a:srgbClr val="0000FF"/>
              </a:solidFill>
            </a:endParaRPr>
          </a:p>
          <a:p>
            <a:pPr algn="just"/>
            <a:r>
              <a:rPr lang="en-US" sz="2200">
                <a:solidFill>
                  <a:srgbClr val="0000FF"/>
                </a:solidFill>
              </a:rPr>
              <a:t>     - Bài thơ: “Bài thơ về tiểu đội xe không kính”. Tác giả: Phạm Tiến Duật </a:t>
            </a:r>
          </a:p>
          <a:p>
            <a:pPr algn="just"/>
            <a:r>
              <a:rPr lang="en-US" sz="2200">
                <a:solidFill>
                  <a:srgbClr val="0000FF"/>
                </a:solidFill>
              </a:rPr>
              <a:t>     - Hoàn cảnh sáng tác: Bài thơ được sáng tác năm 1969 giữa lúc cuộc kháng chiến chống đế quốc Mĩ đang diễn ra vô cùng ác liệt, tác giả là bộ đội lái xe trên tuyến đường Trường Sơn</a:t>
            </a:r>
          </a:p>
          <a:p>
            <a:pPr algn="just"/>
            <a:r>
              <a:rPr lang="en-US" sz="2200" b="1" u="sng">
                <a:solidFill>
                  <a:srgbClr val="0000FF"/>
                </a:solidFill>
              </a:rPr>
              <a:t>Câu 2:</a:t>
            </a:r>
            <a:r>
              <a:rPr lang="en-US" sz="2200" b="1">
                <a:solidFill>
                  <a:srgbClr val="0000FF"/>
                </a:solidFill>
              </a:rPr>
              <a:t> Hình ảnh ẩn dụ, hoán dụ và tác dụng:</a:t>
            </a:r>
            <a:endParaRPr lang="en-US" sz="2200">
              <a:solidFill>
                <a:srgbClr val="0000FF"/>
              </a:solidFill>
            </a:endParaRPr>
          </a:p>
          <a:p>
            <a:pPr algn="just"/>
            <a:r>
              <a:rPr lang="en-US" sz="2200" b="1">
                <a:solidFill>
                  <a:srgbClr val="0000FF"/>
                </a:solidFill>
              </a:rPr>
              <a:t>     </a:t>
            </a:r>
            <a:r>
              <a:rPr lang="en-US" sz="2200">
                <a:solidFill>
                  <a:srgbClr val="0000FF"/>
                </a:solidFill>
              </a:rPr>
              <a:t>- Hình ảnh ẩn dụ: trời xanh</a:t>
            </a:r>
          </a:p>
          <a:p>
            <a:pPr algn="just"/>
            <a:r>
              <a:rPr lang="en-US" sz="2200">
                <a:solidFill>
                  <a:srgbClr val="0000FF"/>
                </a:solidFill>
              </a:rPr>
              <a:t>     - Tác dụng: làm tăng sức gợi hình, gợi cảm cho điều tác giả muốn thể hiện. Trời xanh là ẩn dụ cho hòa bình và cuộc sống tươi đẹp. </a:t>
            </a:r>
          </a:p>
          <a:p>
            <a:pPr algn="just"/>
            <a:r>
              <a:rPr lang="en-US" sz="2200">
                <a:solidFill>
                  <a:srgbClr val="0000FF"/>
                </a:solidFill>
              </a:rPr>
              <a:t>     - Hình ảnh hoán dụ: Trái tim</a:t>
            </a:r>
          </a:p>
          <a:p>
            <a:pPr algn="just"/>
            <a:r>
              <a:rPr lang="en-US" sz="2200">
                <a:solidFill>
                  <a:srgbClr val="0000FF"/>
                </a:solidFill>
              </a:rPr>
              <a:t>     - Tác dụng: “trái tim” chỉ tình yêu Tổ quốc lớn lao, như máu thịt, như mẹ cha, như vợ, như chồng...; chỉ khát khao giải phóng miền Nam thống nhất đất nước của người lính.</a:t>
            </a:r>
          </a:p>
          <a:p>
            <a:pPr algn="just"/>
            <a:r>
              <a:rPr lang="en-US" sz="2200" b="1" u="sng">
                <a:solidFill>
                  <a:srgbClr val="0000FF"/>
                </a:solidFill>
              </a:rPr>
              <a:t>Câu 3:</a:t>
            </a:r>
            <a:r>
              <a:rPr lang="en-US" sz="2200" b="1">
                <a:solidFill>
                  <a:srgbClr val="0000FF"/>
                </a:solidFill>
              </a:rPr>
              <a:t> Hình ảnh những chiếc xe không kính rất độc đáo vì:</a:t>
            </a:r>
            <a:endParaRPr lang="en-US" sz="2200">
              <a:solidFill>
                <a:srgbClr val="0000FF"/>
              </a:solidFill>
            </a:endParaRPr>
          </a:p>
          <a:p>
            <a:pPr algn="just"/>
            <a:r>
              <a:rPr lang="en-US" sz="2200">
                <a:solidFill>
                  <a:srgbClr val="0000FF"/>
                </a:solidFill>
              </a:rPr>
              <a:t>      - Đó là những chiếc xe có thực trên tuyến đường Trường Sơn trong thời kì chống Mĩ và đã đi vào thơ Phạm Tiến Duật cũng rất thực, không một chút thi vị hóa. </a:t>
            </a:r>
          </a:p>
          <a:p>
            <a:pPr algn="just"/>
            <a:r>
              <a:rPr lang="en-US" sz="2200">
                <a:solidFill>
                  <a:srgbClr val="0000FF"/>
                </a:solidFill>
              </a:rPr>
              <a:t>      - Hình ảnh những chiếc xe không kính vừa nói lên sự khốc liệt của chiến tranh vừa làm nổi bật chân dung tinh thần của người lính; thể hiện phong cách thơ của Phạm Tiến Duật: nhạy cảm với nét ngang tàng, tinh nghịch, yêu thích cái lạ.</a:t>
            </a:r>
          </a:p>
        </p:txBody>
      </p:sp>
    </p:spTree>
    <p:extLst>
      <p:ext uri="{BB962C8B-B14F-4D97-AF65-F5344CB8AC3E}">
        <p14:creationId xmlns="" xmlns:p14="http://schemas.microsoft.com/office/powerpoint/2010/main" val="2712535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66662" y="696766"/>
            <a:ext cx="11831782" cy="6232475"/>
          </a:xfrm>
          <a:prstGeom prst="rect">
            <a:avLst/>
          </a:prstGeom>
          <a:noFill/>
        </p:spPr>
        <p:txBody>
          <a:bodyPr wrap="square" rtlCol="0">
            <a:spAutoFit/>
          </a:bodyPr>
          <a:lstStyle/>
          <a:p>
            <a:pPr algn="just"/>
            <a:r>
              <a:rPr lang="en-US" sz="2100" b="1" u="sng">
                <a:solidFill>
                  <a:srgbClr val="0000FF"/>
                </a:solidFill>
              </a:rPr>
              <a:t>Câu 4:</a:t>
            </a:r>
            <a:r>
              <a:rPr lang="en-US" sz="2100" b="1">
                <a:solidFill>
                  <a:srgbClr val="0000FF"/>
                </a:solidFill>
              </a:rPr>
              <a:t> Viết đoạn văn để thấy được ý</a:t>
            </a:r>
            <a:r>
              <a:rPr lang="vi-VN" sz="2100" b="1">
                <a:solidFill>
                  <a:srgbClr val="0000FF"/>
                </a:solidFill>
              </a:rPr>
              <a:t> chí chiến đấu, quyết tâm sắt đá, tình cảm sâu đậm với miền Nam ruột thịt</a:t>
            </a:r>
            <a:r>
              <a:rPr lang="en-US" sz="2100" b="1">
                <a:solidFill>
                  <a:srgbClr val="0000FF"/>
                </a:solidFill>
              </a:rPr>
              <a:t>:</a:t>
            </a:r>
            <a:endParaRPr lang="en-US" sz="2100">
              <a:solidFill>
                <a:srgbClr val="0000FF"/>
              </a:solidFill>
            </a:endParaRPr>
          </a:p>
          <a:p>
            <a:pPr algn="just"/>
            <a:r>
              <a:rPr lang="en-US" sz="2100">
                <a:solidFill>
                  <a:srgbClr val="0000FF"/>
                </a:solidFill>
              </a:rPr>
              <a:t>     - Trải qua mưa bom bão đạn, những chiếc xe ban đầu đã không có kính, nay càng trở nên hư hại hơn, vật chất ngày cảng thiếu thốn hơn.</a:t>
            </a:r>
          </a:p>
          <a:p>
            <a:pPr algn="just"/>
            <a:r>
              <a:rPr lang="en-US" sz="2100">
                <a:solidFill>
                  <a:srgbClr val="0000FF"/>
                </a:solidFill>
              </a:rPr>
              <a:t>     - Điệp ngữ và cũng là từ phủ định “không có” được nhắc lại ba lần không chỉ nhấn mạnh sự thiếu thốn đến trần trụi của những chiếc xe mà còn cho ta thấy mức độ ác liệt của chiến trường. Nhưng không có gì có thể cản trở được sự chuyển động của những chiếc xe không kính ấy.</a:t>
            </a:r>
          </a:p>
          <a:p>
            <a:pPr algn="just"/>
            <a:r>
              <a:rPr lang="en-US" sz="2100">
                <a:solidFill>
                  <a:srgbClr val="0000FF"/>
                </a:solidFill>
              </a:rPr>
              <a:t>     - Bom đạn quân thù có thể làm biến dạng chiếc xe nhưng không đè bẹp được tinh thần, ý chí chiến đấu của những chiến sĩ lái xe. Xe vẫn chạy không chỉ vì có động cơ máy móc mà còn có một động cơ tinh thần “vì miền Nam phía trước” của người lính lái xe.</a:t>
            </a:r>
          </a:p>
          <a:p>
            <a:pPr algn="just"/>
            <a:r>
              <a:rPr lang="en-US" sz="2100">
                <a:solidFill>
                  <a:srgbClr val="0000FF"/>
                </a:solidFill>
              </a:rPr>
              <a:t>     - Đối lập với tất cả những cái “không có” ở trên là một cái “có” duy nhất. Đó là trái tim - sức mạnh của người lính. Chính sức mạnh con người đã chiến thắng bom đạn kẻ thù.</a:t>
            </a:r>
          </a:p>
          <a:p>
            <a:pPr algn="just"/>
            <a:r>
              <a:rPr lang="en-US" sz="2100">
                <a:solidFill>
                  <a:srgbClr val="0000FF"/>
                </a:solidFill>
              </a:rPr>
              <a:t>     - Trái tim là một hình ảnh hoán dụ, trái tim chính là người lính lái xe. Trái tim ấy thay thế cho tất cả những thiếu thốn “không kính, không đèn” hợp nhất với người chiến sĩ lái xe thành một cơ thể sống để tiếp tục tiến lên phía trước hướng về miền Nam thân yêu.</a:t>
            </a:r>
          </a:p>
          <a:p>
            <a:pPr algn="just"/>
            <a:r>
              <a:rPr lang="en-US" sz="2100">
                <a:solidFill>
                  <a:srgbClr val="0000FF"/>
                </a:solidFill>
              </a:rPr>
              <a:t>     - “Trái tim” trở thành nhãn tự bài thơ, cô đúc ý toàn bài, hội tụ vẻ đẹp của người lính và để lại cảm xúc sâu lắng trong lòng người đọc.</a:t>
            </a:r>
          </a:p>
          <a:p>
            <a:pPr algn="just"/>
            <a:r>
              <a:rPr lang="en-US" sz="2100">
                <a:solidFill>
                  <a:srgbClr val="0000FF"/>
                </a:solidFill>
              </a:rPr>
              <a:t>     - Trái tim người lính toả sáng rực rỡ mãi đến mai sau khiến ta không quên một thế hệ thanh niên thời kỳ chống Mỹ oanh liệt.</a:t>
            </a:r>
          </a:p>
        </p:txBody>
      </p:sp>
    </p:spTree>
    <p:extLst>
      <p:ext uri="{BB962C8B-B14F-4D97-AF65-F5344CB8AC3E}">
        <p14:creationId xmlns="" xmlns:p14="http://schemas.microsoft.com/office/powerpoint/2010/main" val="329718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66662" y="696766"/>
            <a:ext cx="11831782" cy="6186309"/>
          </a:xfrm>
          <a:prstGeom prst="rect">
            <a:avLst/>
          </a:prstGeom>
          <a:noFill/>
        </p:spPr>
        <p:txBody>
          <a:bodyPr wrap="square" rtlCol="0">
            <a:spAutoFit/>
          </a:bodyPr>
          <a:lstStyle/>
          <a:p>
            <a:pPr algn="just"/>
            <a:r>
              <a:rPr lang="en-US" b="1" u="sng">
                <a:solidFill>
                  <a:srgbClr val="0000FF"/>
                </a:solidFill>
              </a:rPr>
              <a:t>Câu 5:</a:t>
            </a:r>
            <a:r>
              <a:rPr lang="en-US" b="1">
                <a:solidFill>
                  <a:srgbClr val="0000FF"/>
                </a:solidFill>
              </a:rPr>
              <a:t> Viết đoạn nghị luận xã hội nêu suy nghĩ về lòng dũng cảm:</a:t>
            </a:r>
            <a:endParaRPr lang="en-US">
              <a:solidFill>
                <a:srgbClr val="0000FF"/>
              </a:solidFill>
            </a:endParaRPr>
          </a:p>
          <a:p>
            <a:pPr algn="just"/>
            <a:r>
              <a:rPr lang="en-US" b="1">
                <a:solidFill>
                  <a:srgbClr val="0000FF"/>
                </a:solidFill>
              </a:rPr>
              <a:t>a. Khẳng định vấn đề:</a:t>
            </a:r>
            <a:r>
              <a:rPr lang="en-US">
                <a:solidFill>
                  <a:srgbClr val="0000FF"/>
                </a:solidFill>
              </a:rPr>
              <a:t> </a:t>
            </a:r>
          </a:p>
          <a:p>
            <a:pPr algn="just"/>
            <a:r>
              <a:rPr lang="en-US">
                <a:solidFill>
                  <a:srgbClr val="0000FF"/>
                </a:solidFill>
              </a:rPr>
              <a:t>    Những người lính lái xe trong bài thơ về tiểu đội xe không kính chính là tiêu biểu cho tuổi trẻ Việt Nam anh hùng thời kháng chiến chống Mĩ.</a:t>
            </a:r>
          </a:p>
          <a:p>
            <a:pPr algn="just"/>
            <a:r>
              <a:rPr lang="en-US" b="1">
                <a:solidFill>
                  <a:srgbClr val="0000FF"/>
                </a:solidFill>
              </a:rPr>
              <a:t>b. Giải thích khái niệm:</a:t>
            </a:r>
            <a:endParaRPr lang="en-US">
              <a:solidFill>
                <a:srgbClr val="0000FF"/>
              </a:solidFill>
            </a:endParaRPr>
          </a:p>
          <a:p>
            <a:pPr algn="just"/>
            <a:r>
              <a:rPr lang="en-US">
                <a:solidFill>
                  <a:srgbClr val="0000FF"/>
                </a:solidFill>
              </a:rPr>
              <a:t>     Dũng cảm là không sợ nguy hiểm, khó khăn. Người có lòng dũng cảm là người không run sợ, không hèn nhát, dám đứng lên đấu tranh chống lại cái xấu, cái ác, các thế lực tàn bạo để bảo vệ công lí, chính nghĩa.</a:t>
            </a:r>
          </a:p>
          <a:p>
            <a:pPr algn="just"/>
            <a:r>
              <a:rPr lang="en-US" b="1">
                <a:solidFill>
                  <a:srgbClr val="0000FF"/>
                </a:solidFill>
              </a:rPr>
              <a:t>c. Biểu hiện: </a:t>
            </a:r>
            <a:r>
              <a:rPr lang="en-US">
                <a:solidFill>
                  <a:srgbClr val="0000FF"/>
                </a:solidFill>
              </a:rPr>
              <a:t>Dũng cảm là phẩm chất tốt đẹp của con người ở mọi thời đại:</a:t>
            </a:r>
          </a:p>
          <a:p>
            <a:pPr algn="just"/>
            <a:r>
              <a:rPr lang="en-US">
                <a:solidFill>
                  <a:srgbClr val="0000FF"/>
                </a:solidFill>
              </a:rPr>
              <a:t>      - Trong lịch sử đấu tranh chống giặc ngoại xâm của dân tộc Việt Nam </a:t>
            </a:r>
            <a:r>
              <a:rPr lang="en-US" i="1">
                <a:solidFill>
                  <a:srgbClr val="0000FF"/>
                </a:solidFill>
              </a:rPr>
              <a:t>(nêu dẫn chứng)</a:t>
            </a:r>
            <a:endParaRPr lang="en-US">
              <a:solidFill>
                <a:srgbClr val="0000FF"/>
              </a:solidFill>
            </a:endParaRPr>
          </a:p>
          <a:p>
            <a:pPr algn="just"/>
            <a:r>
              <a:rPr lang="en-US">
                <a:solidFill>
                  <a:srgbClr val="0000FF"/>
                </a:solidFill>
              </a:rPr>
              <a:t>      - Ngày nay: trên mặt trận lao động sản xuất, đấu tranh phòng chống tội phạm </a:t>
            </a:r>
            <a:r>
              <a:rPr lang="en-US" i="1">
                <a:solidFill>
                  <a:srgbClr val="0000FF"/>
                </a:solidFill>
              </a:rPr>
              <a:t>(nêu một vài tấm gương tiêu biểu của chiến sĩ cảnh sát, bộ đội…)</a:t>
            </a:r>
            <a:endParaRPr lang="en-US">
              <a:solidFill>
                <a:srgbClr val="0000FF"/>
              </a:solidFill>
            </a:endParaRPr>
          </a:p>
          <a:p>
            <a:pPr algn="just"/>
            <a:r>
              <a:rPr lang="en-US">
                <a:solidFill>
                  <a:srgbClr val="0000FF"/>
                </a:solidFill>
              </a:rPr>
              <a:t>      - Trong cuộc sống hàng ngày: cứu người bị hại, gặp nạn</a:t>
            </a:r>
          </a:p>
          <a:p>
            <a:pPr algn="just"/>
            <a:r>
              <a:rPr lang="en-US">
                <a:solidFill>
                  <a:srgbClr val="0000FF"/>
                </a:solidFill>
              </a:rPr>
              <a:t>      - Liên hệ tình hình biển Đông hiện nay, lòng dũng cảm của các chiến sĩ cảnh sát biển, đang ngày đêm bám biển bảo vệ chủ quyền của dân tộc.</a:t>
            </a:r>
          </a:p>
          <a:p>
            <a:pPr algn="just"/>
            <a:r>
              <a:rPr lang="en-US" b="1">
                <a:solidFill>
                  <a:srgbClr val="0000FF"/>
                </a:solidFill>
              </a:rPr>
              <a:t>d. Bàn bạc mở rộng</a:t>
            </a:r>
            <a:endParaRPr lang="en-US">
              <a:solidFill>
                <a:srgbClr val="0000FF"/>
              </a:solidFill>
            </a:endParaRPr>
          </a:p>
          <a:p>
            <a:pPr algn="just"/>
            <a:r>
              <a:rPr lang="en-US">
                <a:solidFill>
                  <a:srgbClr val="0000FF"/>
                </a:solidFill>
              </a:rPr>
              <a:t>      - Người nhầm tưởng lòng dũng cảm với hành động liều lĩnh, mù quáng, bất chấp công lý. </a:t>
            </a:r>
          </a:p>
          <a:p>
            <a:pPr algn="just"/>
            <a:r>
              <a:rPr lang="en-US">
                <a:solidFill>
                  <a:srgbClr val="0000FF"/>
                </a:solidFill>
              </a:rPr>
              <a:t>      - Phê phán những người hèn nhát, bạc nhược không dám đấu tranh, không dám đương đầu với khó khăn thử thách để vươn lên trong cuộc sống.</a:t>
            </a:r>
          </a:p>
          <a:p>
            <a:pPr algn="just"/>
            <a:r>
              <a:rPr lang="en-US" b="1">
                <a:solidFill>
                  <a:srgbClr val="0000FF"/>
                </a:solidFill>
              </a:rPr>
              <a:t>e. Liên hệ thực tế và bản thân:</a:t>
            </a:r>
            <a:endParaRPr lang="en-US">
              <a:solidFill>
                <a:srgbClr val="0000FF"/>
              </a:solidFill>
            </a:endParaRPr>
          </a:p>
          <a:p>
            <a:pPr algn="just"/>
            <a:r>
              <a:rPr lang="en-US">
                <a:solidFill>
                  <a:srgbClr val="0000FF"/>
                </a:solidFill>
              </a:rPr>
              <a:t>      - Trách nhiệm của tuổi trẻ trong việc rèn luyện lòng dũng cảm, phát huy truyền thống quý báu của dân tộc</a:t>
            </a:r>
          </a:p>
          <a:p>
            <a:pPr algn="just"/>
            <a:r>
              <a:rPr lang="en-US">
                <a:solidFill>
                  <a:srgbClr val="0000FF"/>
                </a:solidFill>
              </a:rPr>
              <a:t>      - Rèn luyện tinh thần dũng cảm từ việc làm nhỏ nhất trong cuộc sống hàng ngày nơi gia đình, nhà trường như dám nhận lỗi khi mắc lỗi, dũng cảm chỉ khuyết điểm của bạn</a:t>
            </a:r>
          </a:p>
        </p:txBody>
      </p:sp>
    </p:spTree>
    <p:extLst>
      <p:ext uri="{BB962C8B-B14F-4D97-AF65-F5344CB8AC3E}">
        <p14:creationId xmlns="" xmlns:p14="http://schemas.microsoft.com/office/powerpoint/2010/main" val="1207812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KIẾN THỨC TRỌNG TÂM</a:t>
            </a:r>
          </a:p>
        </p:txBody>
      </p:sp>
      <p:sp>
        <p:nvSpPr>
          <p:cNvPr id="10" name="TextBox 9">
            <a:extLst>
              <a:ext uri="{FF2B5EF4-FFF2-40B4-BE49-F238E27FC236}">
                <a16:creationId xmlns="" xmlns:a16="http://schemas.microsoft.com/office/drawing/2014/main" id="{6A952B58-ED73-4837-9794-158A5CFC85A7}"/>
              </a:ext>
            </a:extLst>
          </p:cNvPr>
          <p:cNvSpPr txBox="1"/>
          <p:nvPr/>
        </p:nvSpPr>
        <p:spPr>
          <a:xfrm>
            <a:off x="147918" y="700473"/>
            <a:ext cx="11846858" cy="2124428"/>
          </a:xfrm>
          <a:prstGeom prst="rect">
            <a:avLst/>
          </a:prstGeom>
          <a:noFill/>
        </p:spPr>
        <p:txBody>
          <a:bodyPr wrap="square" rtlCol="0">
            <a:spAutoFit/>
          </a:bodyPr>
          <a:lstStyle/>
          <a:p>
            <a:pPr marL="0" marR="0" algn="just">
              <a:spcBef>
                <a:spcPts val="0"/>
              </a:spcBef>
              <a:spcAft>
                <a:spcPts val="0"/>
              </a:spcAft>
            </a:pPr>
            <a:r>
              <a:rPr lang="en-US" sz="2400" b="1">
                <a:solidFill>
                  <a:srgbClr val="FF0000"/>
                </a:solidFill>
                <a:effectLst/>
                <a:latin typeface="+mj-lt"/>
                <a:ea typeface="Calibri" panose="020F0502020204030204" pitchFamily="34" charset="0"/>
                <a:cs typeface="Times New Roman" panose="02020603050405020304" pitchFamily="18" charset="0"/>
              </a:rPr>
              <a:t>1. Tác giả</a:t>
            </a:r>
            <a:endParaRPr lang="en-US" sz="2400">
              <a:solidFill>
                <a:srgbClr val="FF0000"/>
              </a:solidFill>
              <a:effectLst/>
              <a:latin typeface="+mj-lt"/>
              <a:ea typeface="Calibri" panose="020F0502020204030204" pitchFamily="34" charset="0"/>
              <a:cs typeface="Times New Roman" panose="02020603050405020304" pitchFamily="18" charset="0"/>
            </a:endParaRPr>
          </a:p>
          <a:p>
            <a:pPr marL="0" marR="0" indent="288290" algn="just">
              <a:lnSpc>
                <a:spcPct val="115000"/>
              </a:lnSpc>
              <a:spcBef>
                <a:spcPts val="0"/>
              </a:spcBef>
              <a:spcAft>
                <a:spcPts val="0"/>
              </a:spcAft>
            </a:pPr>
            <a:r>
              <a:rPr lang="en-US" sz="2400">
                <a:solidFill>
                  <a:srgbClr val="0000FF"/>
                </a:solidFill>
                <a:effectLst/>
                <a:latin typeface="+mj-lt"/>
                <a:ea typeface="Calibri" panose="020F0502020204030204" pitchFamily="34" charset="0"/>
                <a:cs typeface="Times New Roman" panose="02020603050405020304" pitchFamily="18" charset="0"/>
              </a:rPr>
              <a:t>- Phạm Tiến Duật (1941 – 2007), quê ở Thanh Ba, Phú Thọ. </a:t>
            </a:r>
          </a:p>
          <a:p>
            <a:pPr marL="0" marR="0" indent="288290" algn="just">
              <a:lnSpc>
                <a:spcPct val="115000"/>
              </a:lnSpc>
              <a:spcBef>
                <a:spcPts val="0"/>
              </a:spcBef>
              <a:spcAft>
                <a:spcPts val="0"/>
              </a:spcAft>
            </a:pPr>
            <a:r>
              <a:rPr lang="en-US" sz="2400">
                <a:solidFill>
                  <a:srgbClr val="0000FF"/>
                </a:solidFill>
                <a:effectLst/>
                <a:latin typeface="+mj-lt"/>
                <a:ea typeface="Calibri" panose="020F0502020204030204" pitchFamily="34" charset="0"/>
                <a:cs typeface="Times New Roman" panose="02020603050405020304" pitchFamily="18" charset="0"/>
              </a:rPr>
              <a:t>- Thơ ông thường thể hiện hình tượng người lính và cô thanh niên xung phong trên tuyến đường Trường Sơn với giọng điệu trẻ trung, sôi nổi, hồn nhiên, tinh nghịch mà sâu sắc</a:t>
            </a:r>
          </a:p>
        </p:txBody>
      </p:sp>
      <p:sp>
        <p:nvSpPr>
          <p:cNvPr id="11" name="TextBox 10">
            <a:extLst>
              <a:ext uri="{FF2B5EF4-FFF2-40B4-BE49-F238E27FC236}">
                <a16:creationId xmlns="" xmlns:a16="http://schemas.microsoft.com/office/drawing/2014/main" id="{93F6B96B-41A3-459D-9F4A-6F9E106F59D7}"/>
              </a:ext>
            </a:extLst>
          </p:cNvPr>
          <p:cNvSpPr txBox="1"/>
          <p:nvPr/>
        </p:nvSpPr>
        <p:spPr>
          <a:xfrm>
            <a:off x="147918" y="2826127"/>
            <a:ext cx="11846858" cy="1962845"/>
          </a:xfrm>
          <a:prstGeom prst="rect">
            <a:avLst/>
          </a:prstGeom>
          <a:noFill/>
        </p:spPr>
        <p:txBody>
          <a:bodyPr wrap="square" rtlCol="0">
            <a:spAutoFit/>
          </a:bodyPr>
          <a:lstStyle/>
          <a:p>
            <a:pPr marL="0" marR="0" algn="just">
              <a:lnSpc>
                <a:spcPct val="130000"/>
              </a:lnSpc>
            </a:pPr>
            <a:r>
              <a:rPr lang="en-US" sz="2400" b="1">
                <a:solidFill>
                  <a:srgbClr val="FF0000"/>
                </a:solidFill>
                <a:effectLst/>
                <a:latin typeface="+mj-lt"/>
                <a:ea typeface="Calibri" panose="020F0502020204030204" pitchFamily="34" charset="0"/>
                <a:cs typeface="Times New Roman" panose="02020603050405020304" pitchFamily="18" charset="0"/>
              </a:rPr>
              <a:t>2. Hoàn cảnh sáng tác:</a:t>
            </a:r>
            <a:endParaRPr lang="en-US" sz="2400">
              <a:solidFill>
                <a:srgbClr val="FF0000"/>
              </a:solidFill>
              <a:effectLst/>
              <a:latin typeface="+mj-lt"/>
              <a:ea typeface="Calibri" panose="020F0502020204030204" pitchFamily="34" charset="0"/>
              <a:cs typeface="Times New Roman" panose="02020603050405020304" pitchFamily="18" charset="0"/>
            </a:endParaRPr>
          </a:p>
          <a:p>
            <a:pPr algn="just">
              <a:lnSpc>
                <a:spcPct val="130000"/>
              </a:lnSpc>
            </a:pPr>
            <a:r>
              <a:rPr lang="pt-BR" sz="2400">
                <a:latin typeface="+mj-lt"/>
              </a:rPr>
              <a:t>    </a:t>
            </a:r>
            <a:r>
              <a:rPr lang="en-US" sz="2400">
                <a:solidFill>
                  <a:srgbClr val="0000FF"/>
                </a:solidFill>
              </a:rPr>
              <a:t>Bài thơ về tiểu đội xe không kính được Phạm Tiến Duật</a:t>
            </a:r>
            <a:r>
              <a:rPr lang="en-US" sz="2400" b="1" i="1">
                <a:solidFill>
                  <a:srgbClr val="0000FF"/>
                </a:solidFill>
              </a:rPr>
              <a:t> </a:t>
            </a:r>
            <a:r>
              <a:rPr lang="en-US" sz="2400">
                <a:solidFill>
                  <a:srgbClr val="0000FF"/>
                </a:solidFill>
              </a:rPr>
              <a:t>sáng tác năm 1969, giữa lúc cuộc kháng chiến chống Mỹ đang diễn ra ác liệt nhất. Tác giả là bộ đội lái xe trên tuyến đường Trường Sơn.</a:t>
            </a:r>
            <a:endParaRPr lang="en-US">
              <a:solidFill>
                <a:srgbClr val="0000FF"/>
              </a:solidFill>
            </a:endParaRPr>
          </a:p>
        </p:txBody>
      </p:sp>
      <p:sp>
        <p:nvSpPr>
          <p:cNvPr id="12" name="TextBox 11">
            <a:extLst>
              <a:ext uri="{FF2B5EF4-FFF2-40B4-BE49-F238E27FC236}">
                <a16:creationId xmlns="" xmlns:a16="http://schemas.microsoft.com/office/drawing/2014/main" id="{A6614122-6304-4022-8DAC-EE23A24D2FE3}"/>
              </a:ext>
            </a:extLst>
          </p:cNvPr>
          <p:cNvSpPr txBox="1"/>
          <p:nvPr/>
        </p:nvSpPr>
        <p:spPr>
          <a:xfrm>
            <a:off x="147918" y="4772303"/>
            <a:ext cx="11846858" cy="1962845"/>
          </a:xfrm>
          <a:prstGeom prst="rect">
            <a:avLst/>
          </a:prstGeom>
          <a:noFill/>
        </p:spPr>
        <p:txBody>
          <a:bodyPr wrap="square" rtlCol="0">
            <a:spAutoFit/>
          </a:bodyPr>
          <a:lstStyle/>
          <a:p>
            <a:pPr marL="0" marR="0" algn="just">
              <a:lnSpc>
                <a:spcPct val="130000"/>
              </a:lnSpc>
            </a:pPr>
            <a:r>
              <a:rPr lang="en-US" sz="2400" b="1">
                <a:solidFill>
                  <a:srgbClr val="FF0000"/>
                </a:solidFill>
                <a:latin typeface="+mj-lt"/>
                <a:ea typeface="Calibri" panose="020F0502020204030204" pitchFamily="34" charset="0"/>
                <a:cs typeface="Times New Roman" panose="02020603050405020304" pitchFamily="18" charset="0"/>
              </a:rPr>
              <a:t>3</a:t>
            </a:r>
            <a:r>
              <a:rPr lang="en-US" sz="2400" b="1">
                <a:solidFill>
                  <a:srgbClr val="FF0000"/>
                </a:solidFill>
                <a:effectLst/>
                <a:latin typeface="+mj-lt"/>
                <a:ea typeface="Calibri" panose="020F0502020204030204" pitchFamily="34" charset="0"/>
                <a:cs typeface="Times New Roman" panose="02020603050405020304" pitchFamily="18" charset="0"/>
              </a:rPr>
              <a:t>. </a:t>
            </a:r>
            <a:r>
              <a:rPr lang="en-US" sz="2400" b="1">
                <a:solidFill>
                  <a:srgbClr val="FF0000"/>
                </a:solidFill>
                <a:latin typeface="+mj-lt"/>
                <a:ea typeface="Calibri" panose="020F0502020204030204" pitchFamily="34" charset="0"/>
                <a:cs typeface="Times New Roman" panose="02020603050405020304" pitchFamily="18" charset="0"/>
              </a:rPr>
              <a:t>Nét độc đáo, khác lạ của bài thơ</a:t>
            </a:r>
            <a:r>
              <a:rPr lang="en-US" sz="2400" b="1">
                <a:solidFill>
                  <a:srgbClr val="FF0000"/>
                </a:solidFill>
                <a:effectLst/>
                <a:latin typeface="+mj-lt"/>
                <a:ea typeface="Calibri" panose="020F0502020204030204" pitchFamily="34" charset="0"/>
                <a:cs typeface="Times New Roman" panose="02020603050405020304" pitchFamily="18" charset="0"/>
              </a:rPr>
              <a:t>:</a:t>
            </a:r>
            <a:endParaRPr lang="en-US" sz="2400">
              <a:solidFill>
                <a:srgbClr val="FF0000"/>
              </a:solidFill>
              <a:effectLst/>
              <a:latin typeface="+mj-lt"/>
              <a:ea typeface="Calibri" panose="020F0502020204030204" pitchFamily="34" charset="0"/>
              <a:cs typeface="Times New Roman" panose="02020603050405020304" pitchFamily="18" charset="0"/>
            </a:endParaRPr>
          </a:p>
          <a:p>
            <a:pPr algn="just">
              <a:lnSpc>
                <a:spcPct val="130000"/>
              </a:lnSpc>
            </a:pPr>
            <a:r>
              <a:rPr lang="pt-BR" sz="2400">
                <a:solidFill>
                  <a:srgbClr val="0000FF"/>
                </a:solidFill>
                <a:latin typeface="+mj-lt"/>
              </a:rPr>
              <a:t>    </a:t>
            </a:r>
            <a:r>
              <a:rPr lang="en-US" sz="2400">
                <a:solidFill>
                  <a:srgbClr val="0000FF"/>
                </a:solidFill>
              </a:rPr>
              <a:t>- Hình ảnh những chiếc xe không kính là hình ảnh thực - thực đến trần trụi; giải thích nguyên nhân của những chiếc xe không kính.</a:t>
            </a:r>
          </a:p>
          <a:p>
            <a:pPr algn="just">
              <a:lnSpc>
                <a:spcPct val="130000"/>
              </a:lnSpc>
            </a:pPr>
            <a:r>
              <a:rPr lang="en-US" sz="2400">
                <a:solidFill>
                  <a:srgbClr val="0000FF"/>
                </a:solidFill>
              </a:rPr>
              <a:t>    - Hình ảnh thực được diễn tả theo lối văn xuôi, giọng thơ thản nhiên, ngang tàng…</a:t>
            </a:r>
          </a:p>
        </p:txBody>
      </p:sp>
    </p:spTree>
    <p:extLst>
      <p:ext uri="{BB962C8B-B14F-4D97-AF65-F5344CB8AC3E}">
        <p14:creationId xmlns="" xmlns:p14="http://schemas.microsoft.com/office/powerpoint/2010/main" val="3571644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4AA4C6-BA7F-40BC-AD51-EFDDDBEA5A84}"/>
              </a:ext>
            </a:extLst>
          </p:cNvPr>
          <p:cNvSpPr>
            <a:spLocks noGrp="1"/>
          </p:cNvSpPr>
          <p:nvPr>
            <p:ph type="title"/>
          </p:nvPr>
        </p:nvSpPr>
        <p:spPr/>
        <p:txBody>
          <a:bodyPr/>
          <a:lstStyle/>
          <a:p>
            <a:r>
              <a:rPr lang="en-US"/>
              <a:t>Trân trọng</a:t>
            </a:r>
            <a:endParaRPr lang="ru-RU" dirty="0"/>
          </a:p>
        </p:txBody>
      </p:sp>
      <p:sp>
        <p:nvSpPr>
          <p:cNvPr id="4" name="Text Placeholder 3">
            <a:extLst>
              <a:ext uri="{FF2B5EF4-FFF2-40B4-BE49-F238E27FC236}">
                <a16:creationId xmlns="" xmlns:a16="http://schemas.microsoft.com/office/drawing/2014/main" id="{F155FC3B-DD33-4B9A-A5EB-A2301786CE4E}"/>
              </a:ext>
            </a:extLst>
          </p:cNvPr>
          <p:cNvSpPr>
            <a:spLocks noGrp="1"/>
          </p:cNvSpPr>
          <p:nvPr>
            <p:ph type="body" sz="quarter" idx="14"/>
          </p:nvPr>
        </p:nvSpPr>
        <p:spPr/>
        <p:txBody>
          <a:bodyPr/>
          <a:lstStyle/>
          <a:p>
            <a:endParaRPr lang="ru-RU" sz="1600" dirty="0"/>
          </a:p>
        </p:txBody>
      </p:sp>
      <p:pic>
        <p:nvPicPr>
          <p:cNvPr id="11" name="Picture Placeholder 10">
            <a:extLst>
              <a:ext uri="{FF2B5EF4-FFF2-40B4-BE49-F238E27FC236}">
                <a16:creationId xmlns="" xmlns:a16="http://schemas.microsoft.com/office/drawing/2014/main" id="{6DA957AC-34F3-425A-95B8-368D9CE7DC6A}"/>
              </a:ext>
            </a:extLst>
          </p:cNvPr>
          <p:cNvPicPr>
            <a:picLocks noGrp="1" noChangeAspect="1"/>
          </p:cNvPicPr>
          <p:nvPr>
            <p:ph type="pic" sz="quarter" idx="13"/>
          </p:nvPr>
        </p:nvPicPr>
        <p:blipFill>
          <a:blip r:embed="rId2"/>
          <a:srcRect l="11677" r="11677"/>
          <a:stretch>
            <a:fillRect/>
          </a:stretch>
        </p:blipFill>
        <p:spPr/>
      </p:pic>
    </p:spTree>
    <p:extLst>
      <p:ext uri="{BB962C8B-B14F-4D97-AF65-F5344CB8AC3E}">
        <p14:creationId xmlns="" xmlns:p14="http://schemas.microsoft.com/office/powerpoint/2010/main" val="1923331524"/>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advTm="7000">
        <p15:prstTrans prst="airplane"/>
      </p:transition>
    </mc:Choice>
    <mc:Fallback>
      <p:transition spd="slow" advTm="7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KIẾN THỨC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38544" y="618565"/>
            <a:ext cx="11928765" cy="3901837"/>
          </a:xfrm>
          <a:prstGeom prst="rect">
            <a:avLst/>
          </a:prstGeom>
          <a:noFill/>
        </p:spPr>
        <p:txBody>
          <a:bodyPr wrap="square" rtlCol="0">
            <a:spAutoFit/>
          </a:bodyPr>
          <a:lstStyle/>
          <a:p>
            <a:pPr algn="just">
              <a:lnSpc>
                <a:spcPct val="150000"/>
              </a:lnSpc>
            </a:pPr>
            <a:r>
              <a:rPr lang="en-US" sz="2400" b="1">
                <a:solidFill>
                  <a:srgbClr val="FF0000"/>
                </a:solidFill>
              </a:rPr>
              <a:t>4. Thể thơ, phương thức biểu đạt, ngôn ngữ, giọng điệu</a:t>
            </a:r>
            <a:endParaRPr lang="en-US" sz="2400">
              <a:solidFill>
                <a:srgbClr val="FF0000"/>
              </a:solidFill>
            </a:endParaRPr>
          </a:p>
          <a:p>
            <a:pPr algn="just">
              <a:lnSpc>
                <a:spcPct val="150000"/>
              </a:lnSpc>
            </a:pPr>
            <a:r>
              <a:rPr lang="en-US" sz="2400">
                <a:solidFill>
                  <a:srgbClr val="0000FF"/>
                </a:solidFill>
              </a:rPr>
              <a:t>   </a:t>
            </a:r>
            <a:r>
              <a:rPr lang="en-US" sz="2400" b="1">
                <a:solidFill>
                  <a:srgbClr val="0000FF"/>
                </a:solidFill>
              </a:rPr>
              <a:t>- Thể thơ:</a:t>
            </a:r>
            <a:r>
              <a:rPr lang="en-US" sz="2400">
                <a:solidFill>
                  <a:srgbClr val="0000FF"/>
                </a:solidFill>
              </a:rPr>
              <a:t> Tự do, câu dài ngắn khác nhau, gieo vần ở tiếng cuối cùng của dòng thơ.</a:t>
            </a:r>
          </a:p>
          <a:p>
            <a:pPr algn="just">
              <a:lnSpc>
                <a:spcPct val="150000"/>
              </a:lnSpc>
            </a:pPr>
            <a:r>
              <a:rPr lang="en-US" sz="2400" b="1">
                <a:solidFill>
                  <a:srgbClr val="0000FF"/>
                </a:solidFill>
              </a:rPr>
              <a:t>   - Phương thức biểu đạt</a:t>
            </a:r>
            <a:r>
              <a:rPr lang="en-US" sz="2400">
                <a:solidFill>
                  <a:srgbClr val="0000FF"/>
                </a:solidFill>
              </a:rPr>
              <a:t>: Biểu cảm, có sự gia tăng đáng kể của các yếu tố tự sự. Điều đó tạo nhiều cơ sở để biểu cảm, tăng sức phản ánh hiện thực cho thơ.</a:t>
            </a:r>
          </a:p>
          <a:p>
            <a:pPr algn="just">
              <a:lnSpc>
                <a:spcPct val="150000"/>
              </a:lnSpc>
            </a:pPr>
            <a:r>
              <a:rPr lang="en-US" sz="2400" b="1">
                <a:solidFill>
                  <a:srgbClr val="0000FF"/>
                </a:solidFill>
              </a:rPr>
              <a:t>   - Ngôn ngữ và giọng điệu:</a:t>
            </a:r>
            <a:r>
              <a:rPr lang="en-US" sz="2400">
                <a:solidFill>
                  <a:srgbClr val="0000FF"/>
                </a:solidFill>
              </a:rPr>
              <a:t> Giàu tính khẩu ngữ, tự nhiên, khoẻ khoắn, có nét khá đặc biệt gần với văn xuôi, gần với lời nói hàng ngày.  Nét nổi bật là giọng điệu vui, tinh nghịch, lạc quan. </a:t>
            </a:r>
          </a:p>
        </p:txBody>
      </p:sp>
    </p:spTree>
    <p:extLst>
      <p:ext uri="{BB962C8B-B14F-4D97-AF65-F5344CB8AC3E}">
        <p14:creationId xmlns="" xmlns:p14="http://schemas.microsoft.com/office/powerpoint/2010/main" val="1542899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KIẾN THỨC TRỌNG TÂM</a:t>
            </a:r>
          </a:p>
        </p:txBody>
      </p:sp>
      <p:sp>
        <p:nvSpPr>
          <p:cNvPr id="4" name="TextBox 3">
            <a:extLst>
              <a:ext uri="{FF2B5EF4-FFF2-40B4-BE49-F238E27FC236}">
                <a16:creationId xmlns="" xmlns:a16="http://schemas.microsoft.com/office/drawing/2014/main" id="{2F2E3E07-297E-4A48-AE83-F72AA7A18810}"/>
              </a:ext>
            </a:extLst>
          </p:cNvPr>
          <p:cNvSpPr txBox="1"/>
          <p:nvPr/>
        </p:nvSpPr>
        <p:spPr>
          <a:xfrm>
            <a:off x="0" y="663893"/>
            <a:ext cx="11873753" cy="5262979"/>
          </a:xfrm>
          <a:prstGeom prst="rect">
            <a:avLst/>
          </a:prstGeom>
          <a:noFill/>
        </p:spPr>
        <p:txBody>
          <a:bodyPr wrap="square" rtlCol="0">
            <a:spAutoFit/>
          </a:bodyPr>
          <a:lstStyle/>
          <a:p>
            <a:pPr algn="just"/>
            <a:r>
              <a:rPr lang="en-US" sz="2400" b="1">
                <a:solidFill>
                  <a:srgbClr val="FF0000"/>
                </a:solidFill>
                <a:sym typeface="Wingdings"/>
              </a:rPr>
              <a:t>5. Các biện pháp nghệ thuật và tác dụng:</a:t>
            </a:r>
          </a:p>
          <a:p>
            <a:pPr algn="just"/>
            <a:r>
              <a:rPr lang="en-US" sz="2400" b="1">
                <a:solidFill>
                  <a:srgbClr val="0000FF"/>
                </a:solidFill>
                <a:sym typeface="Wingdings"/>
              </a:rPr>
              <a:t></a:t>
            </a:r>
            <a:r>
              <a:rPr lang="en-US" sz="2400" b="1">
                <a:solidFill>
                  <a:srgbClr val="0000FF"/>
                </a:solidFill>
              </a:rPr>
              <a:t> Điệp ngữ “không có” </a:t>
            </a:r>
            <a:endParaRPr lang="en-US" sz="2400">
              <a:solidFill>
                <a:srgbClr val="0000FF"/>
              </a:solidFill>
            </a:endParaRPr>
          </a:p>
          <a:p>
            <a:pPr algn="just"/>
            <a:r>
              <a:rPr lang="en-US" sz="2400">
                <a:solidFill>
                  <a:srgbClr val="0000FF"/>
                </a:solidFill>
              </a:rPr>
              <a:t>	Không chỉ nhấn mạnh sự thiếu thốn đến trần trụi của những chiếc xe mà còn cho ta thấy mức độ ác liệt của chiến trường. </a:t>
            </a:r>
          </a:p>
          <a:p>
            <a:pPr algn="just"/>
            <a:r>
              <a:rPr lang="en-US" sz="2400" b="1">
                <a:solidFill>
                  <a:srgbClr val="0000FF"/>
                </a:solidFill>
                <a:sym typeface="Wingdings"/>
              </a:rPr>
              <a:t></a:t>
            </a:r>
            <a:r>
              <a:rPr lang="en-US" sz="2400" b="1">
                <a:solidFill>
                  <a:srgbClr val="0000FF"/>
                </a:solidFill>
              </a:rPr>
              <a:t> Điệp từ “nhìn”, “thấy”</a:t>
            </a:r>
            <a:endParaRPr lang="en-US" sz="2400">
              <a:solidFill>
                <a:srgbClr val="0000FF"/>
              </a:solidFill>
            </a:endParaRPr>
          </a:p>
          <a:p>
            <a:pPr algn="just"/>
            <a:r>
              <a:rPr lang="en-US" sz="2400">
                <a:solidFill>
                  <a:srgbClr val="0000FF"/>
                </a:solidFill>
              </a:rPr>
              <a:t>	Biểu hiện sự tập trung cao độ, tinh thần trách nhiệm của một tâm hồn lãng mạn, bình thản, chủ động chiêm ngưỡng và tận hưởng từng vẻ đẹp của thiên nhiên qua ô cửa kính vỡ.</a:t>
            </a:r>
          </a:p>
          <a:p>
            <a:pPr algn="just"/>
            <a:r>
              <a:rPr lang="en-US" sz="2400" b="1">
                <a:solidFill>
                  <a:srgbClr val="0000FF"/>
                </a:solidFill>
                <a:sym typeface="Wingdings"/>
              </a:rPr>
              <a:t></a:t>
            </a:r>
            <a:r>
              <a:rPr lang="en-US" sz="2400" b="1">
                <a:solidFill>
                  <a:srgbClr val="0000FF"/>
                </a:solidFill>
              </a:rPr>
              <a:t> Điệp ngữ “lại đi” </a:t>
            </a:r>
            <a:endParaRPr lang="en-US" sz="2400">
              <a:solidFill>
                <a:srgbClr val="0000FF"/>
              </a:solidFill>
            </a:endParaRPr>
          </a:p>
          <a:p>
            <a:pPr algn="just"/>
            <a:r>
              <a:rPr lang="en-US" sz="2400">
                <a:solidFill>
                  <a:srgbClr val="0000FF"/>
                </a:solidFill>
              </a:rPr>
              <a:t>	Như nhịp bước hành quân của người chiến sĩ, khó khăn không nản, hi sinh không sờn, những chiếc xe vẫn cứ chạy bon bon ra tiền tuyến. </a:t>
            </a:r>
          </a:p>
          <a:p>
            <a:pPr algn="just"/>
            <a:r>
              <a:rPr lang="en-US" sz="2400" b="1">
                <a:solidFill>
                  <a:srgbClr val="0000FF"/>
                </a:solidFill>
                <a:sym typeface="Wingdings"/>
              </a:rPr>
              <a:t></a:t>
            </a:r>
            <a:r>
              <a:rPr lang="en-US" sz="2400" b="1">
                <a:solidFill>
                  <a:srgbClr val="0000FF"/>
                </a:solidFill>
              </a:rPr>
              <a:t> Lặp cấu trúc “không có kính….ừ thì…chưa cần”</a:t>
            </a:r>
            <a:endParaRPr lang="en-US" sz="2400">
              <a:solidFill>
                <a:srgbClr val="0000FF"/>
              </a:solidFill>
            </a:endParaRPr>
          </a:p>
          <a:p>
            <a:pPr algn="just"/>
            <a:r>
              <a:rPr lang="en-US" sz="2400">
                <a:solidFill>
                  <a:srgbClr val="0000FF"/>
                </a:solidFill>
              </a:rPr>
              <a:t>	Giọng điệu ngang tàng, thản nhiên, ngôn ngữ giàu tính khẩu  ngữ =&gt; Niềm vui, tiếng cười của người lính giữa hiểm nguy.</a:t>
            </a:r>
            <a:endParaRPr lang="en-US" sz="2400" dirty="0">
              <a:solidFill>
                <a:srgbClr val="0000FF"/>
              </a:solidFill>
            </a:endParaRPr>
          </a:p>
        </p:txBody>
      </p:sp>
    </p:spTree>
    <p:extLst>
      <p:ext uri="{BB962C8B-B14F-4D97-AF65-F5344CB8AC3E}">
        <p14:creationId xmlns="" xmlns:p14="http://schemas.microsoft.com/office/powerpoint/2010/main" val="534914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KIẾN THỨC TRỌNG TÂM</a:t>
            </a:r>
          </a:p>
        </p:txBody>
      </p:sp>
      <p:sp>
        <p:nvSpPr>
          <p:cNvPr id="4" name="TextBox 3">
            <a:extLst>
              <a:ext uri="{FF2B5EF4-FFF2-40B4-BE49-F238E27FC236}">
                <a16:creationId xmlns="" xmlns:a16="http://schemas.microsoft.com/office/drawing/2014/main" id="{2F2E3E07-297E-4A48-AE83-F72AA7A18810}"/>
              </a:ext>
            </a:extLst>
          </p:cNvPr>
          <p:cNvSpPr txBox="1"/>
          <p:nvPr/>
        </p:nvSpPr>
        <p:spPr>
          <a:xfrm>
            <a:off x="0" y="663893"/>
            <a:ext cx="12192000" cy="5373779"/>
          </a:xfrm>
          <a:prstGeom prst="rect">
            <a:avLst/>
          </a:prstGeom>
          <a:noFill/>
        </p:spPr>
        <p:txBody>
          <a:bodyPr wrap="square" rtlCol="0">
            <a:spAutoFit/>
          </a:bodyPr>
          <a:lstStyle/>
          <a:p>
            <a:pPr algn="just">
              <a:lnSpc>
                <a:spcPct val="130000"/>
              </a:lnSpc>
            </a:pPr>
            <a:r>
              <a:rPr lang="en-US" sz="2400" b="1">
                <a:solidFill>
                  <a:srgbClr val="FF0000"/>
                </a:solidFill>
                <a:sym typeface="Wingdings"/>
              </a:rPr>
              <a:t>5. Các biện pháp nghệ thuật và tác dụng:</a:t>
            </a:r>
          </a:p>
          <a:p>
            <a:pPr algn="just"/>
            <a:r>
              <a:rPr lang="en-US" sz="2400" b="1">
                <a:solidFill>
                  <a:srgbClr val="0000FF"/>
                </a:solidFill>
                <a:sym typeface="Wingdings"/>
              </a:rPr>
              <a:t></a:t>
            </a:r>
            <a:r>
              <a:rPr lang="en-US" sz="2400" b="1">
                <a:solidFill>
                  <a:srgbClr val="0000FF"/>
                </a:solidFill>
              </a:rPr>
              <a:t> Hình ảnh ẩn dụ:”trời xanh”</a:t>
            </a:r>
            <a:endParaRPr lang="en-US" sz="2400">
              <a:solidFill>
                <a:srgbClr val="0000FF"/>
              </a:solidFill>
            </a:endParaRPr>
          </a:p>
          <a:p>
            <a:pPr algn="ctr"/>
            <a:r>
              <a:rPr lang="en-US" sz="2400" b="1" i="1">
                <a:solidFill>
                  <a:srgbClr val="0000FF"/>
                </a:solidFill>
              </a:rPr>
              <a:t>“Lại đi, lại đi trời xanh thêm”</a:t>
            </a:r>
            <a:endParaRPr lang="en-US" sz="2400">
              <a:solidFill>
                <a:srgbClr val="0000FF"/>
              </a:solidFill>
            </a:endParaRPr>
          </a:p>
          <a:p>
            <a:pPr algn="just"/>
            <a:r>
              <a:rPr lang="en-US" sz="2400" b="1">
                <a:solidFill>
                  <a:srgbClr val="0000FF"/>
                </a:solidFill>
              </a:rPr>
              <a:t>	</a:t>
            </a:r>
            <a:r>
              <a:rPr lang="en-US" sz="2400">
                <a:solidFill>
                  <a:srgbClr val="0000FF"/>
                </a:solidFill>
              </a:rPr>
              <a:t>Khát vọng hòa bình, tâm hồn lạc quan yêu đời về cuộc sống tươi đẹp. </a:t>
            </a:r>
          </a:p>
          <a:p>
            <a:pPr algn="just"/>
            <a:r>
              <a:rPr lang="en-US" sz="2400" b="1">
                <a:solidFill>
                  <a:srgbClr val="0000FF"/>
                </a:solidFill>
                <a:sym typeface="Wingdings"/>
              </a:rPr>
              <a:t></a:t>
            </a:r>
            <a:r>
              <a:rPr lang="en-US" sz="2400" b="1">
                <a:solidFill>
                  <a:srgbClr val="0000FF"/>
                </a:solidFill>
              </a:rPr>
              <a:t> Liệt kê, điệp ngữ </a:t>
            </a:r>
            <a:r>
              <a:rPr lang="en-US" sz="2400" b="1" i="1">
                <a:solidFill>
                  <a:srgbClr val="0000FF"/>
                </a:solidFill>
              </a:rPr>
              <a:t>“không có”</a:t>
            </a:r>
            <a:endParaRPr lang="en-US" sz="2400" i="1">
              <a:solidFill>
                <a:srgbClr val="0000FF"/>
              </a:solidFill>
            </a:endParaRPr>
          </a:p>
          <a:p>
            <a:pPr algn="just"/>
            <a:r>
              <a:rPr lang="en-US" sz="2400">
                <a:solidFill>
                  <a:srgbClr val="0000FF"/>
                </a:solidFill>
              </a:rPr>
              <a:t>	Nhấn mạnh sự thiếu thốn của những chiếc xe =&gt; Nguy hiểm ác liệt của chiến trường.</a:t>
            </a:r>
          </a:p>
          <a:p>
            <a:pPr algn="just"/>
            <a:r>
              <a:rPr lang="en-US" sz="2400" b="1">
                <a:solidFill>
                  <a:srgbClr val="0000FF"/>
                </a:solidFill>
                <a:sym typeface="Wingdings"/>
              </a:rPr>
              <a:t></a:t>
            </a:r>
            <a:r>
              <a:rPr lang="en-US" sz="2400" b="1">
                <a:solidFill>
                  <a:srgbClr val="0000FF"/>
                </a:solidFill>
              </a:rPr>
              <a:t> Hình ảnh hoán dụ </a:t>
            </a:r>
            <a:r>
              <a:rPr lang="en-US" sz="2400" b="1" i="1">
                <a:solidFill>
                  <a:srgbClr val="0000FF"/>
                </a:solidFill>
              </a:rPr>
              <a:t>“Chỉ cần trong xe có một trái tim” </a:t>
            </a:r>
            <a:endParaRPr lang="en-US" sz="2400" i="1">
              <a:solidFill>
                <a:srgbClr val="0000FF"/>
              </a:solidFill>
            </a:endParaRPr>
          </a:p>
          <a:p>
            <a:pPr algn="just"/>
            <a:r>
              <a:rPr lang="en-US" sz="2400">
                <a:solidFill>
                  <a:srgbClr val="0000FF"/>
                </a:solidFill>
                <a:sym typeface="Wingdings 3"/>
              </a:rPr>
              <a:t></a:t>
            </a:r>
            <a:r>
              <a:rPr lang="en-US" sz="2400">
                <a:solidFill>
                  <a:srgbClr val="0000FF"/>
                </a:solidFill>
              </a:rPr>
              <a:t> Từ “</a:t>
            </a:r>
            <a:r>
              <a:rPr lang="en-US" sz="2400" b="1" i="1">
                <a:solidFill>
                  <a:srgbClr val="0000FF"/>
                </a:solidFill>
              </a:rPr>
              <a:t>trái tim</a:t>
            </a:r>
            <a:r>
              <a:rPr lang="en-US" sz="2400">
                <a:solidFill>
                  <a:srgbClr val="0000FF"/>
                </a:solidFill>
              </a:rPr>
              <a:t>” trong câu thơ có thể hiểu theo nghĩa chuyển: </a:t>
            </a:r>
          </a:p>
          <a:p>
            <a:pPr algn="just"/>
            <a:r>
              <a:rPr lang="en-US" sz="2400">
                <a:solidFill>
                  <a:srgbClr val="0000FF"/>
                </a:solidFill>
              </a:rPr>
              <a:t>	- Chỉ người lính lái xe</a:t>
            </a:r>
          </a:p>
          <a:p>
            <a:pPr algn="just"/>
            <a:r>
              <a:rPr lang="en-US" sz="2400">
                <a:solidFill>
                  <a:srgbClr val="0000FF"/>
                </a:solidFill>
              </a:rPr>
              <a:t>	- Chỉ sự nhiệt tình cứu nước, lòng yêu nước nồng nàn, quyết tâm giải phóng miền Nam, thống nhất đất nước.</a:t>
            </a:r>
          </a:p>
          <a:p>
            <a:pPr algn="just"/>
            <a:r>
              <a:rPr lang="en-US" sz="2400">
                <a:solidFill>
                  <a:srgbClr val="0000FF"/>
                </a:solidFill>
              </a:rPr>
              <a:t>	- Trái tim chứa đựng lòng tin mãnh liệt, dũng cảm, tinh thần lạc quan, niềm tin vào tương lai.</a:t>
            </a:r>
            <a:endParaRPr lang="en-US" sz="2400" dirty="0">
              <a:solidFill>
                <a:srgbClr val="0000FF"/>
              </a:solidFill>
            </a:endParaRPr>
          </a:p>
        </p:txBody>
      </p:sp>
    </p:spTree>
    <p:extLst>
      <p:ext uri="{BB962C8B-B14F-4D97-AF65-F5344CB8AC3E}">
        <p14:creationId xmlns="" xmlns:p14="http://schemas.microsoft.com/office/powerpoint/2010/main" val="232170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KIẾN THỨC TRỌNG TÂM</a:t>
            </a:r>
          </a:p>
        </p:txBody>
      </p:sp>
      <p:sp>
        <p:nvSpPr>
          <p:cNvPr id="4" name="TextBox 3">
            <a:extLst>
              <a:ext uri="{FF2B5EF4-FFF2-40B4-BE49-F238E27FC236}">
                <a16:creationId xmlns="" xmlns:a16="http://schemas.microsoft.com/office/drawing/2014/main" id="{2F2E3E07-297E-4A48-AE83-F72AA7A18810}"/>
              </a:ext>
            </a:extLst>
          </p:cNvPr>
          <p:cNvSpPr txBox="1"/>
          <p:nvPr/>
        </p:nvSpPr>
        <p:spPr>
          <a:xfrm>
            <a:off x="121024" y="663893"/>
            <a:ext cx="12070976" cy="3231654"/>
          </a:xfrm>
          <a:prstGeom prst="rect">
            <a:avLst/>
          </a:prstGeom>
          <a:noFill/>
        </p:spPr>
        <p:txBody>
          <a:bodyPr wrap="square" rtlCol="0">
            <a:spAutoFit/>
          </a:bodyPr>
          <a:lstStyle/>
          <a:p>
            <a:pPr algn="just">
              <a:lnSpc>
                <a:spcPct val="150000"/>
              </a:lnSpc>
            </a:pPr>
            <a:r>
              <a:rPr lang="en-US" sz="2400" b="1">
                <a:solidFill>
                  <a:srgbClr val="FF0000"/>
                </a:solidFill>
                <a:sym typeface="Wingdings"/>
              </a:rPr>
              <a:t>5. Các biện pháp nghệ thuật và tác dụng:</a:t>
            </a:r>
          </a:p>
          <a:p>
            <a:pPr algn="just"/>
            <a:r>
              <a:rPr lang="en-US" sz="2400" b="1">
                <a:solidFill>
                  <a:srgbClr val="0000FF"/>
                </a:solidFill>
                <a:sym typeface="Wingdings"/>
              </a:rPr>
              <a:t></a:t>
            </a:r>
            <a:r>
              <a:rPr lang="en-US" sz="2400" b="1">
                <a:solidFill>
                  <a:srgbClr val="0000FF"/>
                </a:solidFill>
              </a:rPr>
              <a:t> Khẩu ngữ 2 câu đầu</a:t>
            </a:r>
            <a:endParaRPr lang="en-US" sz="2400">
              <a:solidFill>
                <a:srgbClr val="0000FF"/>
              </a:solidFill>
            </a:endParaRPr>
          </a:p>
          <a:p>
            <a:pPr algn="just"/>
            <a:r>
              <a:rPr lang="en-US" sz="2400">
                <a:solidFill>
                  <a:srgbClr val="0000FF"/>
                </a:solidFill>
              </a:rPr>
              <a:t>	Gần với lời nói hằng ngày để mang tính chất như một lời tâm sự sẻ chia.</a:t>
            </a:r>
          </a:p>
          <a:p>
            <a:pPr algn="just"/>
            <a:r>
              <a:rPr lang="en-US" sz="2400" b="1">
                <a:solidFill>
                  <a:srgbClr val="0000FF"/>
                </a:solidFill>
                <a:sym typeface="Wingdings"/>
              </a:rPr>
              <a:t></a:t>
            </a:r>
            <a:r>
              <a:rPr lang="en-US" sz="2400" b="1">
                <a:solidFill>
                  <a:srgbClr val="0000FF"/>
                </a:solidFill>
              </a:rPr>
              <a:t> Đảo ngữ</a:t>
            </a:r>
            <a:r>
              <a:rPr lang="en-US" sz="2400" b="1" i="1">
                <a:solidFill>
                  <a:srgbClr val="0000FF"/>
                </a:solidFill>
              </a:rPr>
              <a:t>“ung dung”</a:t>
            </a:r>
            <a:endParaRPr lang="en-US" sz="2400" i="1">
              <a:solidFill>
                <a:srgbClr val="0000FF"/>
              </a:solidFill>
            </a:endParaRPr>
          </a:p>
          <a:p>
            <a:pPr algn="just"/>
            <a:r>
              <a:rPr lang="en-US" sz="2400">
                <a:solidFill>
                  <a:srgbClr val="0000FF"/>
                </a:solidFill>
              </a:rPr>
              <a:t>	Nhấn mạnh tư thế ung dung, bình tĩnh, tự tin của người lính lái xe.</a:t>
            </a:r>
          </a:p>
          <a:p>
            <a:pPr algn="just"/>
            <a:r>
              <a:rPr lang="en-US" sz="2400" b="1">
                <a:solidFill>
                  <a:srgbClr val="0000FF"/>
                </a:solidFill>
                <a:sym typeface="Wingdings"/>
              </a:rPr>
              <a:t></a:t>
            </a:r>
            <a:r>
              <a:rPr lang="en-US" sz="2400" b="1">
                <a:solidFill>
                  <a:srgbClr val="0000FF"/>
                </a:solidFill>
              </a:rPr>
              <a:t> Đối lập “không có” với “có”</a:t>
            </a:r>
            <a:endParaRPr lang="en-US" sz="2400" i="1">
              <a:solidFill>
                <a:srgbClr val="0000FF"/>
              </a:solidFill>
            </a:endParaRPr>
          </a:p>
          <a:p>
            <a:pPr algn="just"/>
            <a:r>
              <a:rPr lang="en-US" sz="2400">
                <a:solidFill>
                  <a:srgbClr val="0000FF"/>
                </a:solidFill>
                <a:sym typeface="Wingdings 3"/>
              </a:rPr>
              <a:t>	- Dù vật chất không có nhưng chỉ cần có một trái tim vẫn có thể vượt qua tất cả.</a:t>
            </a:r>
          </a:p>
          <a:p>
            <a:pPr algn="just"/>
            <a:r>
              <a:rPr lang="en-US" sz="2400">
                <a:solidFill>
                  <a:srgbClr val="0000FF"/>
                </a:solidFill>
                <a:sym typeface="Wingdings 3"/>
              </a:rPr>
              <a:t>	- Chỉ cần một cái có là có thể cân lại rất nhiều cái có ở bên trên</a:t>
            </a:r>
            <a:endParaRPr lang="en-US" sz="2400">
              <a:solidFill>
                <a:srgbClr val="0000FF"/>
              </a:solidFill>
            </a:endParaRPr>
          </a:p>
        </p:txBody>
      </p:sp>
      <p:sp>
        <p:nvSpPr>
          <p:cNvPr id="5" name="TextBox 4">
            <a:extLst>
              <a:ext uri="{FF2B5EF4-FFF2-40B4-BE49-F238E27FC236}">
                <a16:creationId xmlns="" xmlns:a16="http://schemas.microsoft.com/office/drawing/2014/main" id="{CE18CE08-334B-490A-B02E-9349B38D9B52}"/>
              </a:ext>
            </a:extLst>
          </p:cNvPr>
          <p:cNvSpPr txBox="1"/>
          <p:nvPr/>
        </p:nvSpPr>
        <p:spPr>
          <a:xfrm>
            <a:off x="60512" y="3649139"/>
            <a:ext cx="12070976" cy="3158557"/>
          </a:xfrm>
          <a:prstGeom prst="rect">
            <a:avLst/>
          </a:prstGeom>
          <a:noFill/>
        </p:spPr>
        <p:txBody>
          <a:bodyPr wrap="square" rtlCol="0">
            <a:spAutoFit/>
          </a:bodyPr>
          <a:lstStyle/>
          <a:p>
            <a:pPr algn="just">
              <a:lnSpc>
                <a:spcPct val="150000"/>
              </a:lnSpc>
            </a:pPr>
            <a:r>
              <a:rPr lang="en-US" sz="2400" b="1">
                <a:solidFill>
                  <a:srgbClr val="FF0000"/>
                </a:solidFill>
                <a:sym typeface="Wingdings"/>
              </a:rPr>
              <a:t>6. Ý nghĩa nhan đề</a:t>
            </a:r>
          </a:p>
          <a:p>
            <a:pPr marL="0" marR="0" indent="288290" algn="just">
              <a:lnSpc>
                <a:spcPct val="115000"/>
              </a:lnSpc>
              <a:spcBef>
                <a:spcPts val="0"/>
              </a:spcBef>
              <a:spcAft>
                <a:spcPts val="0"/>
              </a:spcAft>
            </a:pPr>
            <a:r>
              <a:rPr lang="en-US" sz="2400">
                <a:solidFill>
                  <a:srgbClr val="0000FF"/>
                </a:solidFill>
                <a:effectLst/>
                <a:latin typeface="+mj-lt"/>
                <a:ea typeface="Calibri" panose="020F0502020204030204" pitchFamily="34" charset="0"/>
                <a:cs typeface="Times New Roman" panose="02020603050405020304" pitchFamily="18" charset="0"/>
              </a:rPr>
              <a:t>- Nhan đề dài, tưởng như có chỗ thừa nhưng thu hút người đọc ở cái vẻ lạ độc đáo của nó.</a:t>
            </a:r>
          </a:p>
          <a:p>
            <a:pPr marL="0" marR="0" indent="288290" algn="just">
              <a:lnSpc>
                <a:spcPct val="115000"/>
              </a:lnSpc>
              <a:spcBef>
                <a:spcPts val="0"/>
              </a:spcBef>
              <a:spcAft>
                <a:spcPts val="0"/>
              </a:spcAft>
            </a:pPr>
            <a:r>
              <a:rPr lang="en-US" sz="2400">
                <a:solidFill>
                  <a:srgbClr val="0000FF"/>
                </a:solidFill>
                <a:effectLst/>
                <a:latin typeface="+mj-lt"/>
                <a:ea typeface="Calibri" panose="020F0502020204030204" pitchFamily="34" charset="0"/>
                <a:cs typeface="Times New Roman" panose="02020603050405020304" pitchFamily="18" charset="0"/>
              </a:rPr>
              <a:t>- Làm nổi bật hình ảnh toàn bài: những chiếc xe không kính.</a:t>
            </a:r>
          </a:p>
          <a:p>
            <a:pPr marL="0" marR="0" indent="288290" algn="just">
              <a:lnSpc>
                <a:spcPct val="115000"/>
              </a:lnSpc>
              <a:spcBef>
                <a:spcPts val="0"/>
              </a:spcBef>
              <a:spcAft>
                <a:spcPts val="0"/>
              </a:spcAft>
            </a:pPr>
            <a:r>
              <a:rPr lang="en-US" sz="2400">
                <a:solidFill>
                  <a:srgbClr val="0000FF"/>
                </a:solidFill>
                <a:effectLst/>
                <a:latin typeface="+mj-lt"/>
                <a:ea typeface="Calibri" panose="020F0502020204030204" pitchFamily="34" charset="0"/>
                <a:cs typeface="Times New Roman" panose="02020603050405020304" pitchFamily="18" charset="0"/>
              </a:rPr>
              <a:t>- Hai chữ “</a:t>
            </a:r>
            <a:r>
              <a:rPr lang="en-US" sz="2400" i="1">
                <a:solidFill>
                  <a:srgbClr val="0000FF"/>
                </a:solidFill>
                <a:effectLst/>
                <a:latin typeface="+mj-lt"/>
                <a:ea typeface="Calibri" panose="020F0502020204030204" pitchFamily="34" charset="0"/>
                <a:cs typeface="Times New Roman" panose="02020603050405020304" pitchFamily="18" charset="0"/>
              </a:rPr>
              <a:t>Bài thơ”</a:t>
            </a:r>
            <a:r>
              <a:rPr lang="en-US" sz="2400">
                <a:solidFill>
                  <a:srgbClr val="0000FF"/>
                </a:solidFill>
                <a:effectLst/>
                <a:latin typeface="+mj-lt"/>
                <a:ea typeface="Calibri" panose="020F0502020204030204" pitchFamily="34" charset="0"/>
                <a:cs typeface="Times New Roman" panose="02020603050405020304" pitchFamily="18" charset="0"/>
              </a:rPr>
              <a:t> thêm vào cho thấy rõ hơn cách nhìn, cách khai thác hiện thực của tác giả muốn nói về chất thơ của hiện thực khốc liệt thời chiến tranh, chất thơ của tuổi trẻ hiên ngang, dũng cảm vượt lên thiếu thốn, gian khổ hiểm nguy của thời chiến.</a:t>
            </a:r>
          </a:p>
        </p:txBody>
      </p:sp>
    </p:spTree>
    <p:extLst>
      <p:ext uri="{BB962C8B-B14F-4D97-AF65-F5344CB8AC3E}">
        <p14:creationId xmlns="" xmlns:p14="http://schemas.microsoft.com/office/powerpoint/2010/main" val="730352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658493"/>
            <a:ext cx="11831782" cy="5401479"/>
          </a:xfrm>
          <a:prstGeom prst="rect">
            <a:avLst/>
          </a:prstGeom>
          <a:noFill/>
        </p:spPr>
        <p:txBody>
          <a:bodyPr wrap="square" rtlCol="0">
            <a:spAutoFit/>
          </a:bodyPr>
          <a:lstStyle/>
          <a:p>
            <a:pPr algn="just"/>
            <a:r>
              <a:rPr lang="en-US" sz="2200" b="1">
                <a:solidFill>
                  <a:srgbClr val="FF0000"/>
                </a:solidFill>
              </a:rPr>
              <a:t>1. Vấn đề 1: </a:t>
            </a:r>
            <a:r>
              <a:rPr lang="en-US" sz="2300">
                <a:solidFill>
                  <a:srgbClr val="0000FF"/>
                </a:solidFill>
              </a:rPr>
              <a:t>Trong lời bài hát “</a:t>
            </a:r>
            <a:r>
              <a:rPr lang="en-US" sz="2300" b="1" i="1">
                <a:solidFill>
                  <a:srgbClr val="0000FF"/>
                </a:solidFill>
              </a:rPr>
              <a:t>Xe ta đi trong đêm Trường Sơn</a:t>
            </a:r>
            <a:r>
              <a:rPr lang="en-US" sz="2300">
                <a:solidFill>
                  <a:srgbClr val="0000FF"/>
                </a:solidFill>
              </a:rPr>
              <a:t>” có đoạn:</a:t>
            </a:r>
          </a:p>
          <a:p>
            <a:pPr lvl="6" algn="just"/>
            <a:r>
              <a:rPr lang="en-US" sz="2300" i="1">
                <a:solidFill>
                  <a:srgbClr val="0000FF"/>
                </a:solidFill>
              </a:rPr>
              <a:t>“Những đêm Trường Sơn</a:t>
            </a:r>
            <a:endParaRPr lang="en-US" sz="2300">
              <a:solidFill>
                <a:srgbClr val="0000FF"/>
              </a:solidFill>
            </a:endParaRPr>
          </a:p>
          <a:p>
            <a:pPr lvl="6" algn="just"/>
            <a:r>
              <a:rPr lang="en-US" sz="2300" i="1">
                <a:solidFill>
                  <a:srgbClr val="0000FF"/>
                </a:solidFill>
              </a:rPr>
              <a:t>Đường tiền tuyến uốn quanh co</a:t>
            </a:r>
            <a:endParaRPr lang="en-US" sz="2300">
              <a:solidFill>
                <a:srgbClr val="0000FF"/>
              </a:solidFill>
            </a:endParaRPr>
          </a:p>
          <a:p>
            <a:pPr lvl="6" algn="just"/>
            <a:r>
              <a:rPr lang="en-US" sz="2300" i="1">
                <a:solidFill>
                  <a:srgbClr val="0000FF"/>
                </a:solidFill>
              </a:rPr>
              <a:t>Mây trời đẹp quá,</a:t>
            </a:r>
            <a:endParaRPr lang="en-US" sz="2300">
              <a:solidFill>
                <a:srgbClr val="0000FF"/>
              </a:solidFill>
            </a:endParaRPr>
          </a:p>
          <a:p>
            <a:pPr lvl="6" algn="just"/>
            <a:r>
              <a:rPr lang="en-US" sz="2300" i="1">
                <a:solidFill>
                  <a:srgbClr val="0000FF"/>
                </a:solidFill>
              </a:rPr>
              <a:t>Vỡ kính rồi, trăng tràn cả vào xe…”</a:t>
            </a:r>
            <a:endParaRPr lang="en-US" sz="2300">
              <a:solidFill>
                <a:srgbClr val="0000FF"/>
              </a:solidFill>
            </a:endParaRPr>
          </a:p>
          <a:p>
            <a:pPr lvl="6" algn="just"/>
            <a:r>
              <a:rPr lang="en-US" sz="2300" i="1">
                <a:solidFill>
                  <a:srgbClr val="0000FF"/>
                </a:solidFill>
              </a:rPr>
              <a:t>                 		  (Nhạc và lời: Tân Huyền)</a:t>
            </a:r>
            <a:endParaRPr lang="en-US" sz="2300">
              <a:solidFill>
                <a:srgbClr val="0000FF"/>
              </a:solidFill>
            </a:endParaRPr>
          </a:p>
          <a:p>
            <a:pPr algn="just"/>
            <a:r>
              <a:rPr lang="en-US" sz="2300" b="1" u="sng">
                <a:solidFill>
                  <a:srgbClr val="0000FF"/>
                </a:solidFill>
              </a:rPr>
              <a:t>Câu 1:</a:t>
            </a:r>
            <a:r>
              <a:rPr lang="en-US" sz="2300">
                <a:solidFill>
                  <a:srgbClr val="0000FF"/>
                </a:solidFill>
              </a:rPr>
              <a:t> Đoạn lời bài hát trên gợi em liên tưởng đến bài thơ nào trong chương trình Ngữ văn lớp 9? Nêu tên tác giả và hoàn cảnh sáng tác bài thơ.</a:t>
            </a:r>
          </a:p>
          <a:p>
            <a:pPr algn="just"/>
            <a:r>
              <a:rPr lang="en-US" sz="2300" b="1" u="sng">
                <a:solidFill>
                  <a:srgbClr val="0000FF"/>
                </a:solidFill>
              </a:rPr>
              <a:t>Câu 2:</a:t>
            </a:r>
            <a:r>
              <a:rPr lang="en-US" sz="2300">
                <a:solidFill>
                  <a:srgbClr val="0000FF"/>
                </a:solidFill>
              </a:rPr>
              <a:t> Tác giả đã đưa vào trong bài thơ em vừa gợi nhớ một hình ảnh rất độc đáo. Theo em, đó là hình ảnh nào? Việc sáng tạo hình ảnh đó của tác giả nhằm mục đích gì?</a:t>
            </a:r>
          </a:p>
          <a:p>
            <a:pPr algn="just"/>
            <a:r>
              <a:rPr lang="en-US" sz="2300" b="1" u="sng">
                <a:solidFill>
                  <a:srgbClr val="0000FF"/>
                </a:solidFill>
              </a:rPr>
              <a:t>Câu 3:</a:t>
            </a:r>
            <a:r>
              <a:rPr lang="en-US" sz="2300">
                <a:solidFill>
                  <a:srgbClr val="0000FF"/>
                </a:solidFill>
              </a:rPr>
              <a:t> Dựa vào khổ thơ cuối của bài thơ, hãy viết một đoạn văn theo cách lập luận diễn dịch (khoảng 12 câu) làm rõ hình ảnh những chiếc xe và bức chân dung tuyệt vời về người chiến sĩ lái xe Trường Sơn. Trong đoạn có sử dụng một phép nối và một câu mở rộng thành phần (</a:t>
            </a:r>
            <a:r>
              <a:rPr lang="en-US" sz="2300" i="1">
                <a:solidFill>
                  <a:srgbClr val="0000FF"/>
                </a:solidFill>
              </a:rPr>
              <a:t>gạch chân, chú thích rõ</a:t>
            </a:r>
            <a:r>
              <a:rPr lang="en-US" sz="2300">
                <a:solidFill>
                  <a:srgbClr val="0000FF"/>
                </a:solidFill>
              </a:rPr>
              <a:t>).</a:t>
            </a:r>
          </a:p>
          <a:p>
            <a:pPr algn="just"/>
            <a:r>
              <a:rPr lang="en-US" sz="2300" b="1" u="sng">
                <a:solidFill>
                  <a:srgbClr val="0000FF"/>
                </a:solidFill>
              </a:rPr>
              <a:t>Câu 4:</a:t>
            </a:r>
            <a:r>
              <a:rPr lang="en-US" sz="2300">
                <a:solidFill>
                  <a:srgbClr val="0000FF"/>
                </a:solidFill>
              </a:rPr>
              <a:t> Kể tên một tác phẩm thơ đã học cùng viết về đề tài người lính, ghi rõ tên tác giả</a:t>
            </a:r>
            <a:r>
              <a:rPr lang="en-US" sz="2200">
                <a:solidFill>
                  <a:srgbClr val="0000FF"/>
                </a:solidFill>
              </a:rPr>
              <a:t>.</a:t>
            </a:r>
          </a:p>
        </p:txBody>
      </p:sp>
    </p:spTree>
    <p:extLst>
      <p:ext uri="{BB962C8B-B14F-4D97-AF65-F5344CB8AC3E}">
        <p14:creationId xmlns="" xmlns:p14="http://schemas.microsoft.com/office/powerpoint/2010/main" val="1263251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618565"/>
            <a:ext cx="11831782" cy="5933163"/>
          </a:xfrm>
          <a:prstGeom prst="rect">
            <a:avLst/>
          </a:prstGeom>
          <a:noFill/>
        </p:spPr>
        <p:txBody>
          <a:bodyPr wrap="square" rtlCol="0">
            <a:spAutoFit/>
          </a:bodyPr>
          <a:lstStyle/>
          <a:p>
            <a:pPr algn="just"/>
            <a:r>
              <a:rPr lang="en-US" sz="2400" b="1">
                <a:solidFill>
                  <a:srgbClr val="FF0000"/>
                </a:solidFill>
              </a:rPr>
              <a:t>Gợi ý vấn đề 1:</a:t>
            </a:r>
          </a:p>
          <a:p>
            <a:pPr algn="just">
              <a:lnSpc>
                <a:spcPct val="150000"/>
              </a:lnSpc>
            </a:pPr>
            <a:r>
              <a:rPr lang="en-US" sz="2400" b="1" u="sng">
                <a:solidFill>
                  <a:srgbClr val="0000FF"/>
                </a:solidFill>
              </a:rPr>
              <a:t>Câu 1:</a:t>
            </a:r>
            <a:r>
              <a:rPr lang="en-US" sz="2400" b="1">
                <a:solidFill>
                  <a:srgbClr val="0000FF"/>
                </a:solidFill>
              </a:rPr>
              <a:t> Lời bài hát đã gợi liên tưởng tới bài thơ sau:</a:t>
            </a:r>
            <a:endParaRPr lang="en-US" sz="2400">
              <a:solidFill>
                <a:srgbClr val="0000FF"/>
              </a:solidFill>
            </a:endParaRPr>
          </a:p>
          <a:p>
            <a:pPr algn="just">
              <a:lnSpc>
                <a:spcPct val="150000"/>
              </a:lnSpc>
            </a:pPr>
            <a:r>
              <a:rPr lang="en-US" sz="2400">
                <a:solidFill>
                  <a:srgbClr val="0000FF"/>
                </a:solidFill>
              </a:rPr>
              <a:t>    - Tên bài thơ:</a:t>
            </a:r>
            <a:r>
              <a:rPr lang="en-US" sz="2400" i="1">
                <a:solidFill>
                  <a:srgbClr val="0000FF"/>
                </a:solidFill>
              </a:rPr>
              <a:t> “Bài thơ về tiểu đội xe không kính”</a:t>
            </a:r>
            <a:endParaRPr lang="en-US" sz="2400">
              <a:solidFill>
                <a:srgbClr val="0000FF"/>
              </a:solidFill>
            </a:endParaRPr>
          </a:p>
          <a:p>
            <a:pPr algn="just">
              <a:lnSpc>
                <a:spcPct val="150000"/>
              </a:lnSpc>
            </a:pPr>
            <a:r>
              <a:rPr lang="en-US" sz="2400">
                <a:solidFill>
                  <a:srgbClr val="0000FF"/>
                </a:solidFill>
              </a:rPr>
              <a:t>    - Tác giả: Phạm Tiến Duật</a:t>
            </a:r>
          </a:p>
          <a:p>
            <a:pPr algn="just">
              <a:lnSpc>
                <a:spcPct val="150000"/>
              </a:lnSpc>
            </a:pPr>
            <a:r>
              <a:rPr lang="en-US" sz="2400">
                <a:solidFill>
                  <a:srgbClr val="0000FF"/>
                </a:solidFill>
              </a:rPr>
              <a:t>    - Hoàn cảnh sáng tác: Bài thơ sáng tác năm 1969, thời kì cuộc kháng chiến chống Mĩ đang diễn ra ác liệt, tác giả là bộ đội lái xe trên tuyến đường Trường Sơn.</a:t>
            </a:r>
          </a:p>
          <a:p>
            <a:pPr algn="just">
              <a:lnSpc>
                <a:spcPct val="150000"/>
              </a:lnSpc>
            </a:pPr>
            <a:r>
              <a:rPr lang="en-US" sz="2400" b="1" u="sng">
                <a:solidFill>
                  <a:srgbClr val="0000FF"/>
                </a:solidFill>
              </a:rPr>
              <a:t>Câu 2:</a:t>
            </a:r>
            <a:r>
              <a:rPr lang="en-US" sz="2400" b="1">
                <a:solidFill>
                  <a:srgbClr val="0000FF"/>
                </a:solidFill>
              </a:rPr>
              <a:t> Hình ảnh thơ độc đáo trong bài thơ, mục đích: </a:t>
            </a:r>
            <a:endParaRPr lang="en-US" sz="2400">
              <a:solidFill>
                <a:srgbClr val="0000FF"/>
              </a:solidFill>
            </a:endParaRPr>
          </a:p>
          <a:p>
            <a:pPr algn="just">
              <a:lnSpc>
                <a:spcPct val="150000"/>
              </a:lnSpc>
            </a:pPr>
            <a:r>
              <a:rPr lang="en-US" sz="2400">
                <a:solidFill>
                  <a:srgbClr val="0000FF"/>
                </a:solidFill>
              </a:rPr>
              <a:t>    - Hình ảnh thơ độc đáo: Những chiếc xe không kính.</a:t>
            </a:r>
          </a:p>
          <a:p>
            <a:pPr algn="just">
              <a:lnSpc>
                <a:spcPct val="150000"/>
              </a:lnSpc>
            </a:pPr>
            <a:r>
              <a:rPr lang="en-US" sz="2400">
                <a:solidFill>
                  <a:srgbClr val="0000FF"/>
                </a:solidFill>
              </a:rPr>
              <a:t>    - Mục đích: </a:t>
            </a:r>
          </a:p>
          <a:p>
            <a:pPr algn="just">
              <a:lnSpc>
                <a:spcPct val="150000"/>
              </a:lnSpc>
            </a:pPr>
            <a:r>
              <a:rPr lang="en-US" sz="2400">
                <a:solidFill>
                  <a:srgbClr val="0000FF"/>
                </a:solidFill>
              </a:rPr>
              <a:t>	+ Gợi về hiện thực khốc liệt chiến tranh</a:t>
            </a:r>
          </a:p>
          <a:p>
            <a:pPr algn="just">
              <a:lnSpc>
                <a:spcPct val="150000"/>
              </a:lnSpc>
            </a:pPr>
            <a:r>
              <a:rPr lang="en-US" sz="2400">
                <a:solidFill>
                  <a:srgbClr val="0000FF"/>
                </a:solidFill>
              </a:rPr>
              <a:t>	+ Làm nổi bật vẻ đẹp của những chiến sĩ lái xe Trường Sơn.</a:t>
            </a:r>
          </a:p>
        </p:txBody>
      </p:sp>
    </p:spTree>
    <p:extLst>
      <p:ext uri="{BB962C8B-B14F-4D97-AF65-F5344CB8AC3E}">
        <p14:creationId xmlns="" xmlns:p14="http://schemas.microsoft.com/office/powerpoint/2010/main" val="1787107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 xmlns:a16="http://schemas.microsoft.com/office/drawing/2014/main" id="{246F419E-06C0-48B4-9718-15B11320DEB9}"/>
              </a:ext>
            </a:extLst>
          </p:cNvPr>
          <p:cNvSpPr/>
          <p:nvPr/>
        </p:nvSpPr>
        <p:spPr>
          <a:xfrm>
            <a:off x="0" y="0"/>
            <a:ext cx="12192000" cy="6185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t>VẤN ĐỀ TRỌNG TÂM</a:t>
            </a:r>
          </a:p>
        </p:txBody>
      </p:sp>
      <p:sp>
        <p:nvSpPr>
          <p:cNvPr id="7" name="TextBox 6">
            <a:extLst>
              <a:ext uri="{FF2B5EF4-FFF2-40B4-BE49-F238E27FC236}">
                <a16:creationId xmlns="" xmlns:a16="http://schemas.microsoft.com/office/drawing/2014/main" id="{DEBBD938-B082-46D2-B52F-DE995E063814}"/>
              </a:ext>
            </a:extLst>
          </p:cNvPr>
          <p:cNvSpPr txBox="1"/>
          <p:nvPr/>
        </p:nvSpPr>
        <p:spPr>
          <a:xfrm>
            <a:off x="180109" y="741595"/>
            <a:ext cx="11831782" cy="6001643"/>
          </a:xfrm>
          <a:prstGeom prst="rect">
            <a:avLst/>
          </a:prstGeom>
          <a:noFill/>
        </p:spPr>
        <p:txBody>
          <a:bodyPr wrap="square" rtlCol="0">
            <a:spAutoFit/>
          </a:bodyPr>
          <a:lstStyle/>
          <a:p>
            <a:pPr algn="just"/>
            <a:r>
              <a:rPr lang="en-US" sz="2400" b="1" u="sng">
                <a:solidFill>
                  <a:srgbClr val="0000FF"/>
                </a:solidFill>
              </a:rPr>
              <a:t>Câu 3:</a:t>
            </a:r>
            <a:r>
              <a:rPr lang="en-US" sz="2400" b="1">
                <a:solidFill>
                  <a:srgbClr val="0000FF"/>
                </a:solidFill>
              </a:rPr>
              <a:t> Viết đoạn văn làm rõ hình ảnh những chiếc xe và bức chân dung tuyệt vời về người chiến sĩ lái xe Trường Sơn:</a:t>
            </a:r>
            <a:endParaRPr lang="en-US" sz="2400">
              <a:solidFill>
                <a:srgbClr val="0000FF"/>
              </a:solidFill>
            </a:endParaRPr>
          </a:p>
          <a:p>
            <a:pPr algn="just"/>
            <a:r>
              <a:rPr lang="en-US" sz="2400" b="1">
                <a:solidFill>
                  <a:srgbClr val="0000FF"/>
                </a:solidFill>
                <a:sym typeface="Wingdings 2" panose="05020102010507070707" pitchFamily="18" charset="2"/>
              </a:rPr>
              <a:t></a:t>
            </a:r>
            <a:r>
              <a:rPr lang="en-US" sz="2400" b="1">
                <a:solidFill>
                  <a:srgbClr val="0000FF"/>
                </a:solidFill>
              </a:rPr>
              <a:t> Hình ảnh chiếc xe:</a:t>
            </a:r>
            <a:endParaRPr lang="en-US" sz="2400">
              <a:solidFill>
                <a:srgbClr val="0000FF"/>
              </a:solidFill>
            </a:endParaRPr>
          </a:p>
          <a:p>
            <a:pPr algn="just"/>
            <a:r>
              <a:rPr lang="en-US" sz="2400">
                <a:solidFill>
                  <a:srgbClr val="0000FF"/>
                </a:solidFill>
              </a:rPr>
              <a:t>      - Bom đạn chiến tranh ngày càng làm nó hư hỏng, biến dạng: </a:t>
            </a:r>
            <a:r>
              <a:rPr lang="en-US" sz="2400" i="1">
                <a:solidFill>
                  <a:srgbClr val="0000FF"/>
                </a:solidFill>
              </a:rPr>
              <a:t>không kính, không đèn, không mui, thùng xe xước.</a:t>
            </a:r>
            <a:endParaRPr lang="en-US" sz="2400">
              <a:solidFill>
                <a:srgbClr val="0000FF"/>
              </a:solidFill>
            </a:endParaRPr>
          </a:p>
          <a:p>
            <a:pPr algn="just"/>
            <a:r>
              <a:rPr lang="en-US" sz="2400">
                <a:solidFill>
                  <a:srgbClr val="0000FF"/>
                </a:solidFill>
              </a:rPr>
              <a:t>      - Phân tích điệp ngữ không…</a:t>
            </a:r>
          </a:p>
          <a:p>
            <a:pPr algn="just"/>
            <a:r>
              <a:rPr lang="en-US" sz="2400">
                <a:solidFill>
                  <a:srgbClr val="0000FF"/>
                </a:solidFill>
                <a:sym typeface="Wingdings" panose="05000000000000000000" pitchFamily="2" charset="2"/>
              </a:rPr>
              <a:t>      </a:t>
            </a:r>
            <a:r>
              <a:rPr lang="en-US" sz="2400">
                <a:solidFill>
                  <a:srgbClr val="0000FF"/>
                </a:solidFill>
              </a:rPr>
              <a:t> Những chiếc xe vẫn chuyển động tiến vào miền Nam phía trước.</a:t>
            </a:r>
          </a:p>
          <a:p>
            <a:pPr algn="just"/>
            <a:r>
              <a:rPr lang="en-US" sz="2400" b="1">
                <a:solidFill>
                  <a:srgbClr val="0000FF"/>
                </a:solidFill>
                <a:sym typeface="Wingdings 2" panose="05020102010507070707" pitchFamily="18" charset="2"/>
              </a:rPr>
              <a:t></a:t>
            </a:r>
            <a:r>
              <a:rPr lang="en-US" sz="2400" b="1">
                <a:solidFill>
                  <a:srgbClr val="0000FF"/>
                </a:solidFill>
              </a:rPr>
              <a:t> Bức chân dung tuyệt vời về người chiến sĩ lái xe Trường Sơn:</a:t>
            </a:r>
            <a:endParaRPr lang="en-US" sz="2400">
              <a:solidFill>
                <a:srgbClr val="0000FF"/>
              </a:solidFill>
            </a:endParaRPr>
          </a:p>
          <a:p>
            <a:pPr algn="just"/>
            <a:r>
              <a:rPr lang="en-US" sz="2400">
                <a:solidFill>
                  <a:srgbClr val="0000FF"/>
                </a:solidFill>
              </a:rPr>
              <a:t>      - Là bức chân dung về phẩm chất tâm hồn người chiến sĩ lái xe:</a:t>
            </a:r>
          </a:p>
          <a:p>
            <a:pPr algn="just"/>
            <a:r>
              <a:rPr lang="en-US" sz="2400">
                <a:solidFill>
                  <a:srgbClr val="0000FF"/>
                </a:solidFill>
              </a:rPr>
              <a:t>      - Lòng dũng cảm ngoan cường…vượt mọi khó khăn chồng chất.</a:t>
            </a:r>
          </a:p>
          <a:p>
            <a:pPr algn="just"/>
            <a:r>
              <a:rPr lang="en-US" sz="2400">
                <a:solidFill>
                  <a:srgbClr val="0000FF"/>
                </a:solidFill>
              </a:rPr>
              <a:t>      - Ý chí quyết tâm chiến đấu “Vì miền Nam phía trước.</a:t>
            </a:r>
          </a:p>
          <a:p>
            <a:pPr algn="just"/>
            <a:r>
              <a:rPr lang="en-US" sz="2400">
                <a:solidFill>
                  <a:srgbClr val="0000FF"/>
                </a:solidFill>
                <a:sym typeface="Wingdings" panose="05000000000000000000" pitchFamily="2" charset="2"/>
              </a:rPr>
              <a:t>      </a:t>
            </a:r>
            <a:r>
              <a:rPr lang="en-US" sz="2400">
                <a:solidFill>
                  <a:srgbClr val="0000FF"/>
                </a:solidFill>
              </a:rPr>
              <a:t> Phân tích hình ảnh hoán dụ </a:t>
            </a:r>
            <a:r>
              <a:rPr lang="en-US" sz="2400" i="1">
                <a:solidFill>
                  <a:srgbClr val="0000FF"/>
                </a:solidFill>
              </a:rPr>
              <a:t>trái tim, </a:t>
            </a:r>
            <a:r>
              <a:rPr lang="en-US" sz="2400">
                <a:solidFill>
                  <a:srgbClr val="0000FF"/>
                </a:solidFill>
              </a:rPr>
              <a:t>kết cấu vẫn… chỉ cần </a:t>
            </a:r>
            <a:r>
              <a:rPr lang="en-US" sz="2400">
                <a:solidFill>
                  <a:srgbClr val="0000FF"/>
                </a:solidFill>
                <a:sym typeface="Wingdings" panose="05000000000000000000" pitchFamily="2" charset="2"/>
              </a:rPr>
              <a:t></a:t>
            </a:r>
            <a:r>
              <a:rPr lang="en-US" sz="2400">
                <a:solidFill>
                  <a:srgbClr val="0000FF"/>
                </a:solidFill>
              </a:rPr>
              <a:t> Vẻ đẹp hiên ngang bất khuất… của người chiến sĩ lái xe.</a:t>
            </a:r>
          </a:p>
          <a:p>
            <a:pPr algn="just"/>
            <a:r>
              <a:rPr lang="en-US" sz="2400" b="1" u="sng">
                <a:solidFill>
                  <a:srgbClr val="0000FF"/>
                </a:solidFill>
              </a:rPr>
              <a:t>Câu 4:</a:t>
            </a:r>
            <a:r>
              <a:rPr lang="en-US" sz="2400" b="1">
                <a:solidFill>
                  <a:srgbClr val="0000FF"/>
                </a:solidFill>
              </a:rPr>
              <a:t> Kể tên tác phẩm cùng đề tài:</a:t>
            </a:r>
            <a:endParaRPr lang="en-US" sz="2400">
              <a:solidFill>
                <a:srgbClr val="0000FF"/>
              </a:solidFill>
            </a:endParaRPr>
          </a:p>
          <a:p>
            <a:pPr algn="just"/>
            <a:r>
              <a:rPr lang="en-US" sz="2400">
                <a:solidFill>
                  <a:srgbClr val="0000FF"/>
                </a:solidFill>
              </a:rPr>
              <a:t>      - Bài thơ: Đồng chí</a:t>
            </a:r>
          </a:p>
          <a:p>
            <a:pPr algn="just"/>
            <a:r>
              <a:rPr lang="en-US" sz="2400">
                <a:solidFill>
                  <a:srgbClr val="0000FF"/>
                </a:solidFill>
              </a:rPr>
              <a:t>      - Tác giả: Chính Hữu</a:t>
            </a:r>
          </a:p>
        </p:txBody>
      </p:sp>
    </p:spTree>
    <p:extLst>
      <p:ext uri="{BB962C8B-B14F-4D97-AF65-F5344CB8AC3E}">
        <p14:creationId xmlns="" xmlns:p14="http://schemas.microsoft.com/office/powerpoint/2010/main" val="2441380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Office Theme">
  <a:themeElements>
    <a:clrScheme name="Custom 53">
      <a:dk1>
        <a:sysClr val="windowText" lastClr="000000"/>
      </a:dk1>
      <a:lt1>
        <a:sysClr val="window" lastClr="FFFFFF"/>
      </a:lt1>
      <a:dk2>
        <a:srgbClr val="666666"/>
      </a:dk2>
      <a:lt2>
        <a:srgbClr val="808080"/>
      </a:lt2>
      <a:accent1>
        <a:srgbClr val="ED1C24"/>
      </a:accent1>
      <a:accent2>
        <a:srgbClr val="F15A24"/>
      </a:accent2>
      <a:accent3>
        <a:srgbClr val="F7931E"/>
      </a:accent3>
      <a:accent4>
        <a:srgbClr val="FBB03B"/>
      </a:accent4>
      <a:accent5>
        <a:srgbClr val="FCCB00"/>
      </a:accent5>
      <a:accent6>
        <a:srgbClr val="70AD47"/>
      </a:accent6>
      <a:hlink>
        <a:srgbClr val="666666"/>
      </a:hlink>
      <a:folHlink>
        <a:srgbClr val="666666"/>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Timeline from SmartArt_01_MO - v4" id="{E57269B8-54F0-49BD-A8EA-8A70876CC409}" vid="{E9570212-5BEE-4588-9CB3-61D60C5AAAE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A6599C0-B0B6-415D-9B63-E273EEA0EBF7}">
  <ds:schemaRefs>
    <ds:schemaRef ds:uri="http://purl.org/dc/terms/"/>
    <ds:schemaRef ds:uri="http://purl.org/dc/elements/1.1/"/>
    <ds:schemaRef ds:uri="http://schemas.openxmlformats.org/package/2006/metadata/core-properties"/>
    <ds:schemaRef ds:uri="16c05727-aa75-4e4a-9b5f-8a80a1165891"/>
    <ds:schemaRef ds:uri="71af3243-3dd4-4a8d-8c0d-dd76da1f02a5"/>
    <ds:schemaRef ds:uri="http://schemas.microsoft.com/office/2006/documentManagement/types"/>
    <ds:schemaRef ds:uri="http://schemas.microsoft.com/office/infopath/2007/PartnerControls"/>
    <ds:schemaRef ds:uri="http://www.w3.org/XML/1998/namespace"/>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D5E0056C-22F7-43F0-A6CE-AE8B59378E9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3B6EBAF-D3F1-4C38-B9E9-9D4DBDA1397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Gioi thieu zoom va hoat hinh trong Powerpoint 2019</Template>
  <TotalTime>219</TotalTime>
  <Words>3665</Words>
  <Application>Microsoft Office PowerPoint</Application>
  <PresentationFormat>Custom</PresentationFormat>
  <Paragraphs>214</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BÀI THƠ VỀ TIỂU ĐỘI XE KHÔNG KÍNH (PHẠM TIẾN DUẬT)</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Trân trọng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2019 nâng cao</dc:title>
  <dc:creator>taphuanviolet@gmail.com</dc:creator>
  <cp:lastModifiedBy>dung</cp:lastModifiedBy>
  <cp:revision>20</cp:revision>
  <dcterms:created xsi:type="dcterms:W3CDTF">2021-12-24T04:43:23Z</dcterms:created>
  <dcterms:modified xsi:type="dcterms:W3CDTF">2023-03-29T01:38:51Z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