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wdp" ContentType="image/vnd.ms-phot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8"/>
  </p:notesMasterIdLst>
  <p:handoutMasterIdLst>
    <p:handoutMasterId r:id="rId29"/>
  </p:handoutMasterIdLst>
  <p:sldIdLst>
    <p:sldId id="260" r:id="rId5"/>
    <p:sldId id="326" r:id="rId6"/>
    <p:sldId id="327" r:id="rId7"/>
    <p:sldId id="345" r:id="rId8"/>
    <p:sldId id="346" r:id="rId9"/>
    <p:sldId id="328" r:id="rId10"/>
    <p:sldId id="329" r:id="rId11"/>
    <p:sldId id="330" r:id="rId12"/>
    <p:sldId id="331" r:id="rId13"/>
    <p:sldId id="332" r:id="rId14"/>
    <p:sldId id="333" r:id="rId15"/>
    <p:sldId id="334" r:id="rId16"/>
    <p:sldId id="335" r:id="rId17"/>
    <p:sldId id="336" r:id="rId18"/>
    <p:sldId id="337" r:id="rId19"/>
    <p:sldId id="338" r:id="rId20"/>
    <p:sldId id="339" r:id="rId21"/>
    <p:sldId id="340" r:id="rId22"/>
    <p:sldId id="341" r:id="rId23"/>
    <p:sldId id="342" r:id="rId24"/>
    <p:sldId id="343" r:id="rId25"/>
    <p:sldId id="344" r:id="rId26"/>
    <p:sldId id="264" r:id="rId2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2" pos="3840" userDrawn="1">
          <p15:clr>
            <a:srgbClr val="A4A3A4"/>
          </p15:clr>
        </p15:guide>
        <p15:guide id="3" pos="7197" userDrawn="1">
          <p15:clr>
            <a:srgbClr val="A4A3A4"/>
          </p15:clr>
        </p15:guide>
        <p15:guide id="5" orient="horz" pos="216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241" autoAdjust="0"/>
  </p:normalViewPr>
  <p:slideViewPr>
    <p:cSldViewPr snapToGrid="0">
      <p:cViewPr varScale="1">
        <p:scale>
          <a:sx n="72" d="100"/>
          <a:sy n="72" d="100"/>
        </p:scale>
        <p:origin x="-660" y="-96"/>
      </p:cViewPr>
      <p:guideLst>
        <p:guide orient="horz" pos="2160"/>
        <p:guide pos="3840"/>
        <p:guide pos="7197"/>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27D0CCEB-DFF8-417B-A87A-90F3D790592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69FFE758-9C44-40AF-9D52-A7EF39200D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6ADB54-F1AF-44F8-8ED0-867524639FE1}" type="datetimeFigureOut">
              <a:rPr lang="en-US" smtClean="0"/>
              <a:pPr/>
              <a:t>3/29/2023</a:t>
            </a:fld>
            <a:endParaRPr lang="en-US" dirty="0"/>
          </a:p>
        </p:txBody>
      </p:sp>
      <p:sp>
        <p:nvSpPr>
          <p:cNvPr id="4" name="Footer Placeholder 3">
            <a:extLst>
              <a:ext uri="{FF2B5EF4-FFF2-40B4-BE49-F238E27FC236}">
                <a16:creationId xmlns="" xmlns:a16="http://schemas.microsoft.com/office/drawing/2014/main" id="{24224329-C497-4EFE-8EB2-F22CD57F395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E74C25EC-D008-42CF-845E-C895CC9B32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32E2A0-273F-4DCF-AF0B-3CFADE889CA8}" type="slidenum">
              <a:rPr lang="en-US" smtClean="0"/>
              <a:pPr/>
              <a:t>‹#›</a:t>
            </a:fld>
            <a:endParaRPr lang="en-US" dirty="0"/>
          </a:p>
        </p:txBody>
      </p:sp>
    </p:spTree>
    <p:extLst>
      <p:ext uri="{BB962C8B-B14F-4D97-AF65-F5344CB8AC3E}">
        <p14:creationId xmlns="" xmlns:p14="http://schemas.microsoft.com/office/powerpoint/2010/main" val="3144720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7E5575-CAFE-4A42-A774-E4652BA723C1}" type="datetimeFigureOut">
              <a:rPr lang="en-US" smtClean="0"/>
              <a:pPr/>
              <a:t>3/29/2023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9DC9BE-8102-4ADA-9C69-422E2361041F}" type="slidenum">
              <a:rPr lang="en-US" smtClean="0"/>
              <a:pPr/>
              <a:t>‹#›</a:t>
            </a:fld>
            <a:endParaRPr lang="en-US" dirty="0"/>
          </a:p>
        </p:txBody>
      </p:sp>
    </p:spTree>
    <p:extLst>
      <p:ext uri="{BB962C8B-B14F-4D97-AF65-F5344CB8AC3E}">
        <p14:creationId xmlns="" xmlns:p14="http://schemas.microsoft.com/office/powerpoint/2010/main" val="1300949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pPr/>
              <a:t>1</a:t>
            </a:fld>
            <a:endParaRPr lang="en-US"/>
          </a:p>
        </p:txBody>
      </p:sp>
    </p:spTree>
    <p:extLst>
      <p:ext uri="{BB962C8B-B14F-4D97-AF65-F5344CB8AC3E}">
        <p14:creationId xmlns=""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060639-BF2D-41F8-822B-DED03338D288}"/>
              </a:ext>
            </a:extLst>
          </p:cNvPr>
          <p:cNvSpPr>
            <a:spLocks noGrp="1"/>
          </p:cNvSpPr>
          <p:nvPr userDrawn="1">
            <p:ph type="title" hasCustomPrompt="1"/>
          </p:nvPr>
        </p:nvSpPr>
        <p:spPr>
          <a:xfrm>
            <a:off x="680354" y="197121"/>
            <a:ext cx="10711545" cy="1325563"/>
          </a:xfrm>
        </p:spPr>
        <p:txBody>
          <a:bodyPr>
            <a:normAutofit/>
          </a:bodyPr>
          <a:lstStyle>
            <a:lvl1pPr>
              <a:defRPr sz="3000"/>
            </a:lvl1pPr>
          </a:lstStyle>
          <a:p>
            <a:r>
              <a:rPr lang="en-US" dirty="0"/>
              <a:t>Project Timeline</a:t>
            </a:r>
            <a:endParaRPr lang="ru-RU" dirty="0"/>
          </a:p>
        </p:txBody>
      </p:sp>
      <p:sp>
        <p:nvSpPr>
          <p:cNvPr id="3" name="Content Placeholder 2">
            <a:extLst>
              <a:ext uri="{FF2B5EF4-FFF2-40B4-BE49-F238E27FC236}">
                <a16:creationId xmlns="" xmlns:a16="http://schemas.microsoft.com/office/drawing/2014/main" id="{0F474091-9EA2-47C8-AAA9-6DFE207852E4}"/>
              </a:ext>
            </a:extLst>
          </p:cNvPr>
          <p:cNvSpPr>
            <a:spLocks noGrp="1"/>
          </p:cNvSpPr>
          <p:nvPr userDrawn="1">
            <p:ph idx="1"/>
          </p:nvPr>
        </p:nvSpPr>
        <p:spPr>
          <a:xfrm>
            <a:off x="680354" y="1786436"/>
            <a:ext cx="10711545" cy="45229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cxnSp>
        <p:nvCxnSpPr>
          <p:cNvPr id="21" name="Straight Connector 20">
            <a:extLst>
              <a:ext uri="{FF2B5EF4-FFF2-40B4-BE49-F238E27FC236}">
                <a16:creationId xmlns="" xmlns:a16="http://schemas.microsoft.com/office/drawing/2014/main" id="{303706AB-7768-4239-93C0-28F2AC35B71A}"/>
              </a:ext>
            </a:extLst>
          </p:cNvPr>
          <p:cNvCxnSpPr/>
          <p:nvPr userDrawn="1"/>
        </p:nvCxnSpPr>
        <p:spPr>
          <a:xfrm>
            <a:off x="787583" y="1181100"/>
            <a:ext cx="2880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469295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 xmlns:a14="http://schemas.microsoft.com/office/drawing/2010/main">
                  <a14:imgLayer r:embed="rId3">
                    <a14:imgEffect>
                      <a14:saturation sat="30000"/>
                    </a14:imgEffect>
                  </a14:imgLayer>
                </a14:imgProps>
              </a:ext>
              <a:ext uri="{28A0092B-C50C-407E-A947-70E740481C1C}">
                <a14:useLocalDpi xmlns=""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 xmlns:p14="http://schemas.microsoft.com/office/powerpoint/2010/main" val="1802925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94DB119-ED6D-49B3-9850-A14BEFD0605C}"/>
              </a:ext>
            </a:extLst>
          </p:cNvPr>
          <p:cNvSpPr>
            <a:spLocks noGrp="1"/>
          </p:cNvSpPr>
          <p:nvPr>
            <p:ph type="dt" sz="half" idx="10"/>
          </p:nvPr>
        </p:nvSpPr>
        <p:spPr/>
        <p:txBody>
          <a:bodyPr/>
          <a:lstStyle/>
          <a:p>
            <a:fld id="{F0DAF7D2-E9E9-4E82-B688-A794C84FD311}" type="datetimeFigureOut">
              <a:rPr lang="en-US" smtClean="0"/>
              <a:pPr/>
              <a:t>3/29/2023</a:t>
            </a:fld>
            <a:endParaRPr lang="en-US"/>
          </a:p>
        </p:txBody>
      </p:sp>
      <p:sp>
        <p:nvSpPr>
          <p:cNvPr id="3" name="Footer Placeholder 2">
            <a:extLst>
              <a:ext uri="{FF2B5EF4-FFF2-40B4-BE49-F238E27FC236}">
                <a16:creationId xmlns="" xmlns:a16="http://schemas.microsoft.com/office/drawing/2014/main" id="{8A7E7862-CD3F-4EB4-B558-8F1E55C49E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883A17AE-F9F2-483D-B594-299E26774A7D}"/>
              </a:ext>
            </a:extLst>
          </p:cNvPr>
          <p:cNvSpPr>
            <a:spLocks noGrp="1"/>
          </p:cNvSpPr>
          <p:nvPr>
            <p:ph type="sldNum" sz="quarter" idx="12"/>
          </p:nvPr>
        </p:nvSpPr>
        <p:spPr/>
        <p:txBody>
          <a:bodyPr/>
          <a:lstStyle/>
          <a:p>
            <a:fld id="{34EFA0EE-FA1C-4957-BC60-9DA35731D7B0}" type="slidenum">
              <a:rPr lang="en-US" smtClean="0"/>
              <a:pPr/>
              <a:t>‹#›</a:t>
            </a:fld>
            <a:endParaRPr lang="en-US"/>
          </a:p>
        </p:txBody>
      </p:sp>
    </p:spTree>
    <p:extLst>
      <p:ext uri="{BB962C8B-B14F-4D97-AF65-F5344CB8AC3E}">
        <p14:creationId xmlns="" xmlns:p14="http://schemas.microsoft.com/office/powerpoint/2010/main" val="2543394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hanks Slide">
    <p:spTree>
      <p:nvGrpSpPr>
        <p:cNvPr id="1" name=""/>
        <p:cNvGrpSpPr/>
        <p:nvPr/>
      </p:nvGrpSpPr>
      <p:grpSpPr>
        <a:xfrm>
          <a:off x="0" y="0"/>
          <a:ext cx="0" cy="0"/>
          <a:chOff x="0" y="0"/>
          <a:chExt cx="0" cy="0"/>
        </a:xfrm>
      </p:grpSpPr>
      <p:grpSp>
        <p:nvGrpSpPr>
          <p:cNvPr id="40" name="Graphic 35">
            <a:extLst>
              <a:ext uri="{FF2B5EF4-FFF2-40B4-BE49-F238E27FC236}">
                <a16:creationId xmlns="" xmlns:a16="http://schemas.microsoft.com/office/drawing/2014/main" id="{B00A1772-2B8D-4677-8511-3E067F67A72F}"/>
              </a:ext>
            </a:extLst>
          </p:cNvPr>
          <p:cNvGrpSpPr/>
          <p:nvPr userDrawn="1"/>
        </p:nvGrpSpPr>
        <p:grpSpPr>
          <a:xfrm>
            <a:off x="6678503" y="1430186"/>
            <a:ext cx="5526208" cy="2613848"/>
            <a:chOff x="6678503" y="665690"/>
            <a:chExt cx="5526208" cy="2613848"/>
          </a:xfrm>
        </p:grpSpPr>
        <p:sp>
          <p:nvSpPr>
            <p:cNvPr id="42" name="Freeform: Shape 41">
              <a:extLst>
                <a:ext uri="{FF2B5EF4-FFF2-40B4-BE49-F238E27FC236}">
                  <a16:creationId xmlns="" xmlns:a16="http://schemas.microsoft.com/office/drawing/2014/main" id="{FB0F16C2-C8ED-4461-B34C-5CEB29F1C450}"/>
                </a:ext>
              </a:extLst>
            </p:cNvPr>
            <p:cNvSpPr/>
            <p:nvPr/>
          </p:nvSpPr>
          <p:spPr>
            <a:xfrm>
              <a:off x="6678503" y="1272318"/>
              <a:ext cx="5526208" cy="2007220"/>
            </a:xfrm>
            <a:custGeom>
              <a:avLst/>
              <a:gdLst>
                <a:gd name="connsiteX0" fmla="*/ 5514767 w 5526207"/>
                <a:gd name="connsiteY0" fmla="*/ 573560 h 2007220"/>
                <a:gd name="connsiteX1" fmla="*/ 355703 w 5526207"/>
                <a:gd name="connsiteY1" fmla="*/ 33643 h 2007220"/>
                <a:gd name="connsiteX2" fmla="*/ 12697 w 5526207"/>
                <a:gd name="connsiteY2" fmla="*/ 1284980 h 2007220"/>
                <a:gd name="connsiteX3" fmla="*/ 5514767 w 5526207"/>
                <a:gd name="connsiteY3" fmla="*/ 1998940 h 2007220"/>
                <a:gd name="connsiteX4" fmla="*/ 5514767 w 5526207"/>
                <a:gd name="connsiteY4" fmla="*/ 573560 h 200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6207" h="2007220">
                  <a:moveTo>
                    <a:pt x="5514767" y="573560"/>
                  </a:moveTo>
                  <a:cubicBezTo>
                    <a:pt x="2157119" y="-150564"/>
                    <a:pt x="355703" y="33643"/>
                    <a:pt x="355703" y="33643"/>
                  </a:cubicBezTo>
                  <a:lnTo>
                    <a:pt x="12697" y="1284980"/>
                  </a:lnTo>
                  <a:cubicBezTo>
                    <a:pt x="12697" y="1284980"/>
                    <a:pt x="1368206" y="967381"/>
                    <a:pt x="5514767" y="1998940"/>
                  </a:cubicBezTo>
                  <a:lnTo>
                    <a:pt x="5514767" y="573560"/>
                  </a:lnTo>
                  <a:close/>
                </a:path>
              </a:pathLst>
            </a:custGeom>
            <a:gradFill>
              <a:gsLst>
                <a:gs pos="22000">
                  <a:schemeClr val="accent2">
                    <a:alpha val="10000"/>
                  </a:schemeClr>
                </a:gs>
                <a:gs pos="100000">
                  <a:schemeClr val="accent2">
                    <a:alpha val="40000"/>
                  </a:schemeClr>
                </a:gs>
              </a:gsLst>
              <a:lin ang="1020000" scaled="0"/>
            </a:gradFill>
            <a:ln w="12693" cap="flat">
              <a:noFill/>
              <a:prstDash val="solid"/>
              <a:miter/>
            </a:ln>
          </p:spPr>
          <p:txBody>
            <a:bodyPr rtlCol="0" anchor="ctr"/>
            <a:lstStyle/>
            <a:p>
              <a:endParaRPr lang="en-US" noProof="0" dirty="0"/>
            </a:p>
          </p:txBody>
        </p:sp>
        <p:sp>
          <p:nvSpPr>
            <p:cNvPr id="41" name="Freeform: Shape 40">
              <a:extLst>
                <a:ext uri="{FF2B5EF4-FFF2-40B4-BE49-F238E27FC236}">
                  <a16:creationId xmlns="" xmlns:a16="http://schemas.microsoft.com/office/drawing/2014/main" id="{963814A1-9202-49D2-B985-1785CC4860DE}"/>
                </a:ext>
              </a:extLst>
            </p:cNvPr>
            <p:cNvSpPr/>
            <p:nvPr/>
          </p:nvSpPr>
          <p:spPr>
            <a:xfrm>
              <a:off x="7262884" y="665690"/>
              <a:ext cx="4941827" cy="2591601"/>
            </a:xfrm>
            <a:custGeom>
              <a:avLst/>
              <a:gdLst>
                <a:gd name="connsiteX0" fmla="*/ 4930387 w 4941827"/>
                <a:gd name="connsiteY0" fmla="*/ 1138265 h 2591601"/>
                <a:gd name="connsiteX1" fmla="*/ 383651 w 4941827"/>
                <a:gd name="connsiteY1" fmla="*/ 12697 h 2591601"/>
                <a:gd name="connsiteX2" fmla="*/ 12697 w 4941827"/>
                <a:gd name="connsiteY2" fmla="*/ 1366935 h 2591601"/>
                <a:gd name="connsiteX3" fmla="*/ 4930387 w 4941827"/>
                <a:gd name="connsiteY3" fmla="*/ 2583971 h 2591601"/>
              </a:gdLst>
              <a:ahLst/>
              <a:cxnLst>
                <a:cxn ang="0">
                  <a:pos x="connsiteX0" y="connsiteY0"/>
                </a:cxn>
                <a:cxn ang="0">
                  <a:pos x="connsiteX1" y="connsiteY1"/>
                </a:cxn>
                <a:cxn ang="0">
                  <a:pos x="connsiteX2" y="connsiteY2"/>
                </a:cxn>
                <a:cxn ang="0">
                  <a:pos x="connsiteX3" y="connsiteY3"/>
                </a:cxn>
              </a:cxnLst>
              <a:rect l="l" t="t" r="r" b="b"/>
              <a:pathLst>
                <a:path w="4941827" h="2591601">
                  <a:moveTo>
                    <a:pt x="4930387" y="1138265"/>
                  </a:moveTo>
                  <a:lnTo>
                    <a:pt x="383651" y="12697"/>
                  </a:lnTo>
                  <a:lnTo>
                    <a:pt x="12697" y="1366935"/>
                  </a:lnTo>
                  <a:lnTo>
                    <a:pt x="4930387" y="2583971"/>
                  </a:lnTo>
                  <a:close/>
                </a:path>
              </a:pathLst>
            </a:custGeom>
            <a:gradFill>
              <a:gsLst>
                <a:gs pos="0">
                  <a:schemeClr val="accent1"/>
                </a:gs>
                <a:gs pos="100000">
                  <a:schemeClr val="accent2"/>
                </a:gs>
              </a:gsLst>
              <a:lin ang="10440000" scaled="0"/>
            </a:gradFill>
            <a:ln w="12693" cap="flat">
              <a:noFill/>
              <a:prstDash val="solid"/>
              <a:miter/>
            </a:ln>
          </p:spPr>
          <p:txBody>
            <a:bodyPr rtlCol="0" anchor="ctr"/>
            <a:lstStyle/>
            <a:p>
              <a:endParaRPr lang="en-US" noProof="0" dirty="0"/>
            </a:p>
          </p:txBody>
        </p:sp>
      </p:grpSp>
      <p:sp>
        <p:nvSpPr>
          <p:cNvPr id="14" name="Freeform: Shape 13">
            <a:extLst>
              <a:ext uri="{FF2B5EF4-FFF2-40B4-BE49-F238E27FC236}">
                <a16:creationId xmlns="" xmlns:a16="http://schemas.microsoft.com/office/drawing/2014/main" id="{D2973908-D73D-4ECB-A29B-831C44983FB3}"/>
              </a:ext>
            </a:extLst>
          </p:cNvPr>
          <p:cNvSpPr/>
          <p:nvPr/>
        </p:nvSpPr>
        <p:spPr>
          <a:xfrm>
            <a:off x="5886429" y="5240536"/>
            <a:ext cx="1486046" cy="1625760"/>
          </a:xfrm>
          <a:custGeom>
            <a:avLst/>
            <a:gdLst>
              <a:gd name="connsiteX0" fmla="*/ 1482236 w 1486046"/>
              <a:gd name="connsiteY0" fmla="*/ 12701 h 1625760"/>
              <a:gd name="connsiteX1" fmla="*/ 901789 w 1486046"/>
              <a:gd name="connsiteY1" fmla="*/ 491538 h 1625760"/>
              <a:gd name="connsiteX2" fmla="*/ 12701 w 1486046"/>
              <a:gd name="connsiteY2" fmla="*/ 1618139 h 1625760"/>
              <a:gd name="connsiteX3" fmla="*/ 431843 w 1486046"/>
              <a:gd name="connsiteY3" fmla="*/ 1618139 h 1625760"/>
              <a:gd name="connsiteX4" fmla="*/ 1188837 w 1486046"/>
              <a:gd name="connsiteY4" fmla="*/ 670626 h 1625760"/>
              <a:gd name="connsiteX5" fmla="*/ 1482236 w 1486046"/>
              <a:gd name="connsiteY5" fmla="*/ 12701 h 162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6046" h="1625760">
                <a:moveTo>
                  <a:pt x="1482236" y="12701"/>
                </a:moveTo>
                <a:lnTo>
                  <a:pt x="901789" y="491538"/>
                </a:lnTo>
                <a:lnTo>
                  <a:pt x="12701" y="1618139"/>
                </a:lnTo>
                <a:lnTo>
                  <a:pt x="431843" y="1618139"/>
                </a:lnTo>
                <a:lnTo>
                  <a:pt x="1188837" y="670626"/>
                </a:lnTo>
                <a:lnTo>
                  <a:pt x="1482236" y="12701"/>
                </a:lnTo>
                <a:close/>
              </a:path>
            </a:pathLst>
          </a:custGeom>
          <a:gradFill>
            <a:gsLst>
              <a:gs pos="0">
                <a:schemeClr val="accent3">
                  <a:alpha val="5000"/>
                </a:schemeClr>
              </a:gs>
              <a:gs pos="100000">
                <a:schemeClr val="accent6">
                  <a:alpha val="20000"/>
                </a:schemeClr>
              </a:gs>
            </a:gsLst>
            <a:lin ang="7440000" scaled="0"/>
          </a:gradFill>
          <a:ln w="12700" cap="flat">
            <a:noFill/>
            <a:prstDash val="solid"/>
            <a:miter/>
          </a:ln>
        </p:spPr>
        <p:txBody>
          <a:bodyPr rtlCol="0" anchor="ctr"/>
          <a:lstStyle/>
          <a:p>
            <a:endParaRPr lang="en-US" noProof="0" dirty="0"/>
          </a:p>
        </p:txBody>
      </p:sp>
      <p:sp>
        <p:nvSpPr>
          <p:cNvPr id="10" name="Freeform: Shape 9">
            <a:extLst>
              <a:ext uri="{FF2B5EF4-FFF2-40B4-BE49-F238E27FC236}">
                <a16:creationId xmlns="" xmlns:a16="http://schemas.microsoft.com/office/drawing/2014/main" id="{334FC528-8248-470A-AD71-53711E01005E}"/>
              </a:ext>
            </a:extLst>
          </p:cNvPr>
          <p:cNvSpPr/>
          <p:nvPr/>
        </p:nvSpPr>
        <p:spPr>
          <a:xfrm>
            <a:off x="-13301" y="298479"/>
            <a:ext cx="2679964" cy="762075"/>
          </a:xfrm>
          <a:custGeom>
            <a:avLst/>
            <a:gdLst>
              <a:gd name="connsiteX0" fmla="*/ 12701 w 2679963"/>
              <a:gd name="connsiteY0" fmla="*/ 425492 h 762075"/>
              <a:gd name="connsiteX1" fmla="*/ 12701 w 2679963"/>
              <a:gd name="connsiteY1" fmla="*/ 755724 h 762075"/>
              <a:gd name="connsiteX2" fmla="*/ 2023309 w 2679963"/>
              <a:gd name="connsiteY2" fmla="*/ 334043 h 762075"/>
              <a:gd name="connsiteX3" fmla="*/ 2667263 w 2679963"/>
              <a:gd name="connsiteY3" fmla="*/ 12701 h 762075"/>
              <a:gd name="connsiteX4" fmla="*/ 2667263 w 2679963"/>
              <a:gd name="connsiteY4" fmla="*/ 12701 h 762075"/>
              <a:gd name="connsiteX5" fmla="*/ 1915349 w 2679963"/>
              <a:gd name="connsiteY5" fmla="*/ 12701 h 76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9963" h="762075">
                <a:moveTo>
                  <a:pt x="12701" y="425492"/>
                </a:moveTo>
                <a:lnTo>
                  <a:pt x="12701" y="755724"/>
                </a:lnTo>
                <a:lnTo>
                  <a:pt x="2023309" y="334043"/>
                </a:lnTo>
                <a:lnTo>
                  <a:pt x="2667263" y="12701"/>
                </a:lnTo>
                <a:lnTo>
                  <a:pt x="2667263" y="12701"/>
                </a:lnTo>
                <a:lnTo>
                  <a:pt x="1915349" y="12701"/>
                </a:lnTo>
                <a:close/>
              </a:path>
            </a:pathLst>
          </a:custGeom>
          <a:gradFill>
            <a:gsLst>
              <a:gs pos="0">
                <a:schemeClr val="tx2">
                  <a:alpha val="5000"/>
                </a:schemeClr>
              </a:gs>
              <a:gs pos="100000">
                <a:schemeClr val="tx1">
                  <a:alpha val="20000"/>
                </a:schemeClr>
              </a:gs>
            </a:gsLst>
            <a:lin ang="9840000" scaled="0"/>
          </a:gradFill>
          <a:ln w="12700" cap="flat">
            <a:noFill/>
            <a:prstDash val="solid"/>
            <a:miter/>
          </a:ln>
        </p:spPr>
        <p:txBody>
          <a:bodyPr rtlCol="0" anchor="ctr"/>
          <a:lstStyle/>
          <a:p>
            <a:endParaRPr lang="en-US" noProof="0" dirty="0"/>
          </a:p>
        </p:txBody>
      </p:sp>
      <p:sp>
        <p:nvSpPr>
          <p:cNvPr id="12" name="Freeform: Shape 11">
            <a:extLst>
              <a:ext uri="{FF2B5EF4-FFF2-40B4-BE49-F238E27FC236}">
                <a16:creationId xmlns="" xmlns:a16="http://schemas.microsoft.com/office/drawing/2014/main" id="{AC925586-1EA9-4B0D-9E80-91777899FF7C}"/>
              </a:ext>
            </a:extLst>
          </p:cNvPr>
          <p:cNvSpPr/>
          <p:nvPr/>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16" name="Freeform: Shape 15">
            <a:extLst>
              <a:ext uri="{FF2B5EF4-FFF2-40B4-BE49-F238E27FC236}">
                <a16:creationId xmlns="" xmlns:a16="http://schemas.microsoft.com/office/drawing/2014/main" id="{082ADE93-C591-447F-A2DD-56E8D22B23F6}"/>
              </a:ext>
            </a:extLst>
          </p:cNvPr>
          <p:cNvSpPr/>
          <p:nvPr/>
        </p:nvSpPr>
        <p:spPr>
          <a:xfrm>
            <a:off x="7752243" y="4099514"/>
            <a:ext cx="4445438" cy="1105009"/>
          </a:xfrm>
          <a:custGeom>
            <a:avLst/>
            <a:gdLst>
              <a:gd name="connsiteX0" fmla="*/ 4441627 w 4445437"/>
              <a:gd name="connsiteY0" fmla="*/ 297539 h 1105008"/>
              <a:gd name="connsiteX1" fmla="*/ 204490 w 4445437"/>
              <a:gd name="connsiteY1" fmla="*/ 13031 h 1105008"/>
              <a:gd name="connsiteX2" fmla="*/ 12701 w 4445437"/>
              <a:gd name="connsiteY2" fmla="*/ 786537 h 1105008"/>
              <a:gd name="connsiteX3" fmla="*/ 4441627 w 4445437"/>
              <a:gd name="connsiteY3" fmla="*/ 1092638 h 1105008"/>
              <a:gd name="connsiteX4" fmla="*/ 4441627 w 4445437"/>
              <a:gd name="connsiteY4" fmla="*/ 297539 h 1105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5437" h="1105008">
                <a:moveTo>
                  <a:pt x="4441627" y="297539"/>
                </a:moveTo>
                <a:cubicBezTo>
                  <a:pt x="2135080" y="-8561"/>
                  <a:pt x="204490" y="13031"/>
                  <a:pt x="204490" y="13031"/>
                </a:cubicBezTo>
                <a:lnTo>
                  <a:pt x="12701" y="786537"/>
                </a:lnTo>
                <a:cubicBezTo>
                  <a:pt x="12701" y="786537"/>
                  <a:pt x="2273524" y="725572"/>
                  <a:pt x="4441627" y="1092638"/>
                </a:cubicBezTo>
                <a:lnTo>
                  <a:pt x="4441627" y="297539"/>
                </a:lnTo>
                <a:close/>
              </a:path>
            </a:pathLst>
          </a:custGeom>
          <a:gradFill>
            <a:gsLst>
              <a:gs pos="0">
                <a:schemeClr val="tx2">
                  <a:alpha val="5000"/>
                </a:schemeClr>
              </a:gs>
              <a:gs pos="100000">
                <a:schemeClr val="tx1">
                  <a:alpha val="20000"/>
                </a:schemeClr>
              </a:gs>
            </a:gsLst>
            <a:lin ang="900000" scaled="0"/>
          </a:gradFill>
          <a:ln w="12700" cap="flat">
            <a:noFill/>
            <a:prstDash val="solid"/>
            <a:miter/>
          </a:ln>
        </p:spPr>
        <p:txBody>
          <a:bodyPr rtlCol="0" anchor="ctr"/>
          <a:lstStyle/>
          <a:p>
            <a:endParaRPr lang="en-US" noProof="0" dirty="0"/>
          </a:p>
        </p:txBody>
      </p:sp>
      <p:sp>
        <p:nvSpPr>
          <p:cNvPr id="9" name="Freeform: Shape 8">
            <a:extLst>
              <a:ext uri="{FF2B5EF4-FFF2-40B4-BE49-F238E27FC236}">
                <a16:creationId xmlns="" xmlns:a16="http://schemas.microsoft.com/office/drawing/2014/main" id="{4F539762-F7DA-4468-979C-780676B34A92}"/>
              </a:ext>
            </a:extLst>
          </p:cNvPr>
          <p:cNvSpPr/>
          <p:nvPr/>
        </p:nvSpPr>
        <p:spPr>
          <a:xfrm>
            <a:off x="-13301" y="237513"/>
            <a:ext cx="2895885" cy="1028801"/>
          </a:xfrm>
          <a:custGeom>
            <a:avLst/>
            <a:gdLst>
              <a:gd name="connsiteX0" fmla="*/ 12701 w 2895885"/>
              <a:gd name="connsiteY0" fmla="*/ 1026261 h 1028801"/>
              <a:gd name="connsiteX1" fmla="*/ 2890805 w 2895885"/>
              <a:gd name="connsiteY1" fmla="*/ 414061 h 1028801"/>
              <a:gd name="connsiteX2" fmla="*/ 2805706 w 2895885"/>
              <a:gd name="connsiteY2" fmla="*/ 12701 h 1028801"/>
              <a:gd name="connsiteX3" fmla="*/ 12701 w 2895885"/>
              <a:gd name="connsiteY3" fmla="*/ 605850 h 1028801"/>
            </a:gdLst>
            <a:ahLst/>
            <a:cxnLst>
              <a:cxn ang="0">
                <a:pos x="connsiteX0" y="connsiteY0"/>
              </a:cxn>
              <a:cxn ang="0">
                <a:pos x="connsiteX1" y="connsiteY1"/>
              </a:cxn>
              <a:cxn ang="0">
                <a:pos x="connsiteX2" y="connsiteY2"/>
              </a:cxn>
              <a:cxn ang="0">
                <a:pos x="connsiteX3" y="connsiteY3"/>
              </a:cxn>
            </a:cxnLst>
            <a:rect l="l" t="t" r="r" b="b"/>
            <a:pathLst>
              <a:path w="2895885" h="1028801">
                <a:moveTo>
                  <a:pt x="12701" y="1026261"/>
                </a:moveTo>
                <a:lnTo>
                  <a:pt x="2890805" y="414061"/>
                </a:lnTo>
                <a:lnTo>
                  <a:pt x="2805706" y="12701"/>
                </a:lnTo>
                <a:lnTo>
                  <a:pt x="12701" y="605850"/>
                </a:lnTo>
                <a:close/>
              </a:path>
            </a:pathLst>
          </a:custGeom>
          <a:blipFill>
            <a:blip r:embed="rId2"/>
            <a:srcRect/>
            <a:stretch>
              <a:fillRect l="-39712" t="16306" r="1769" b="-21354"/>
            </a:stretch>
          </a:blipFill>
          <a:ln w="12700" cap="flat">
            <a:noFill/>
            <a:prstDash val="solid"/>
            <a:miter/>
          </a:ln>
        </p:spPr>
        <p:txBody>
          <a:bodyPr rtlCol="0" anchor="ctr"/>
          <a:lstStyle/>
          <a:p>
            <a:endParaRPr lang="en-US" noProof="0" dirty="0"/>
          </a:p>
        </p:txBody>
      </p:sp>
      <p:sp>
        <p:nvSpPr>
          <p:cNvPr id="11" name="Freeform: Shape 10">
            <a:extLst>
              <a:ext uri="{FF2B5EF4-FFF2-40B4-BE49-F238E27FC236}">
                <a16:creationId xmlns="" xmlns:a16="http://schemas.microsoft.com/office/drawing/2014/main" id="{7BBC2EFA-0E51-48DC-AF99-0FEF25085843}"/>
              </a:ext>
            </a:extLst>
          </p:cNvPr>
          <p:cNvSpPr/>
          <p:nvPr/>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3"/>
            <a:srcRect/>
            <a:stretch>
              <a:fillRect l="10612" t="-169914" r="-117944" b="10062"/>
            </a:stretch>
          </a:blipFill>
          <a:ln w="12700" cap="flat">
            <a:noFill/>
            <a:prstDash val="solid"/>
            <a:miter/>
          </a:ln>
        </p:spPr>
        <p:txBody>
          <a:bodyPr rtlCol="0" anchor="ctr"/>
          <a:lstStyle/>
          <a:p>
            <a:endParaRPr lang="en-US" noProof="0" dirty="0"/>
          </a:p>
        </p:txBody>
      </p:sp>
      <p:sp>
        <p:nvSpPr>
          <p:cNvPr id="13" name="Freeform: Shape 12">
            <a:extLst>
              <a:ext uri="{FF2B5EF4-FFF2-40B4-BE49-F238E27FC236}">
                <a16:creationId xmlns="" xmlns:a16="http://schemas.microsoft.com/office/drawing/2014/main" id="{7893AAC6-8427-4BAA-B44F-7B6300936A25}"/>
              </a:ext>
            </a:extLst>
          </p:cNvPr>
          <p:cNvSpPr/>
          <p:nvPr/>
        </p:nvSpPr>
        <p:spPr>
          <a:xfrm>
            <a:off x="6033764" y="5121144"/>
            <a:ext cx="1714669" cy="1740071"/>
          </a:xfrm>
          <a:custGeom>
            <a:avLst/>
            <a:gdLst>
              <a:gd name="connsiteX0" fmla="*/ 12701 w 1714668"/>
              <a:gd name="connsiteY0" fmla="*/ 1737531 h 1740071"/>
              <a:gd name="connsiteX1" fmla="*/ 538533 w 1714668"/>
              <a:gd name="connsiteY1" fmla="*/ 1737531 h 1740071"/>
              <a:gd name="connsiteX2" fmla="*/ 1707048 w 1714668"/>
              <a:gd name="connsiteY2" fmla="*/ 269266 h 1740071"/>
              <a:gd name="connsiteX3" fmla="*/ 1385707 w 1714668"/>
              <a:gd name="connsiteY3" fmla="*/ 12701 h 1740071"/>
            </a:gdLst>
            <a:ahLst/>
            <a:cxnLst>
              <a:cxn ang="0">
                <a:pos x="connsiteX0" y="connsiteY0"/>
              </a:cxn>
              <a:cxn ang="0">
                <a:pos x="connsiteX1" y="connsiteY1"/>
              </a:cxn>
              <a:cxn ang="0">
                <a:pos x="connsiteX2" y="connsiteY2"/>
              </a:cxn>
              <a:cxn ang="0">
                <a:pos x="connsiteX3" y="connsiteY3"/>
              </a:cxn>
            </a:cxnLst>
            <a:rect l="l" t="t" r="r" b="b"/>
            <a:pathLst>
              <a:path w="1714668" h="1740071">
                <a:moveTo>
                  <a:pt x="12701" y="1737531"/>
                </a:moveTo>
                <a:lnTo>
                  <a:pt x="538533" y="1737531"/>
                </a:lnTo>
                <a:lnTo>
                  <a:pt x="1707048" y="269266"/>
                </a:lnTo>
                <a:lnTo>
                  <a:pt x="1385707" y="12701"/>
                </a:lnTo>
                <a:close/>
              </a:path>
            </a:pathLst>
          </a:custGeom>
          <a:blipFill>
            <a:blip r:embed="rId4"/>
            <a:srcRect/>
            <a:stretch>
              <a:fillRect l="-67195" t="6186" r="8111" b="-100456"/>
            </a:stretch>
          </a:blipFill>
          <a:ln w="12700" cap="flat">
            <a:noFill/>
            <a:prstDash val="solid"/>
            <a:miter/>
          </a:ln>
        </p:spPr>
        <p:txBody>
          <a:bodyPr rtlCol="0" anchor="ctr"/>
          <a:lstStyle/>
          <a:p>
            <a:endParaRPr lang="en-US" noProof="0" dirty="0"/>
          </a:p>
        </p:txBody>
      </p:sp>
      <p:sp>
        <p:nvSpPr>
          <p:cNvPr id="15" name="Freeform: Shape 14">
            <a:extLst>
              <a:ext uri="{FF2B5EF4-FFF2-40B4-BE49-F238E27FC236}">
                <a16:creationId xmlns="" xmlns:a16="http://schemas.microsoft.com/office/drawing/2014/main" id="{92C0F1FD-7849-4263-82D0-842B579C6E4E}"/>
              </a:ext>
            </a:extLst>
          </p:cNvPr>
          <p:cNvSpPr/>
          <p:nvPr/>
        </p:nvSpPr>
        <p:spPr>
          <a:xfrm>
            <a:off x="8228540" y="3516857"/>
            <a:ext cx="3975491" cy="1663864"/>
          </a:xfrm>
          <a:custGeom>
            <a:avLst/>
            <a:gdLst>
              <a:gd name="connsiteX0" fmla="*/ 187978 w 3975491"/>
              <a:gd name="connsiteY0" fmla="*/ 12701 h 1663863"/>
              <a:gd name="connsiteX1" fmla="*/ 12701 w 3975491"/>
              <a:gd name="connsiteY1" fmla="*/ 859875 h 1663863"/>
              <a:gd name="connsiteX2" fmla="*/ 3965330 w 3975491"/>
              <a:gd name="connsiteY2" fmla="*/ 1657513 h 1663863"/>
              <a:gd name="connsiteX3" fmla="*/ 3965330 w 3975491"/>
              <a:gd name="connsiteY3" fmla="*/ 773506 h 1663863"/>
            </a:gdLst>
            <a:ahLst/>
            <a:cxnLst>
              <a:cxn ang="0">
                <a:pos x="connsiteX0" y="connsiteY0"/>
              </a:cxn>
              <a:cxn ang="0">
                <a:pos x="connsiteX1" y="connsiteY1"/>
              </a:cxn>
              <a:cxn ang="0">
                <a:pos x="connsiteX2" y="connsiteY2"/>
              </a:cxn>
              <a:cxn ang="0">
                <a:pos x="connsiteX3" y="connsiteY3"/>
              </a:cxn>
            </a:cxnLst>
            <a:rect l="l" t="t" r="r" b="b"/>
            <a:pathLst>
              <a:path w="3975491" h="1663863">
                <a:moveTo>
                  <a:pt x="187978" y="12701"/>
                </a:moveTo>
                <a:lnTo>
                  <a:pt x="12701" y="859875"/>
                </a:lnTo>
                <a:lnTo>
                  <a:pt x="3965330" y="1657513"/>
                </a:lnTo>
                <a:lnTo>
                  <a:pt x="3965330" y="773506"/>
                </a:lnTo>
                <a:close/>
              </a:path>
            </a:pathLst>
          </a:custGeom>
          <a:gradFill flip="none" rotWithShape="1">
            <a:gsLst>
              <a:gs pos="0">
                <a:schemeClr val="tx2"/>
              </a:gs>
              <a:gs pos="100000">
                <a:schemeClr val="tx1"/>
              </a:gs>
            </a:gsLst>
            <a:lin ang="0" scaled="1"/>
            <a:tileRect/>
          </a:gradFill>
          <a:ln w="12700" cap="flat">
            <a:noFill/>
            <a:prstDash val="solid"/>
            <a:miter/>
          </a:ln>
        </p:spPr>
        <p:txBody>
          <a:bodyPr rtlCol="0" anchor="ctr"/>
          <a:lstStyle/>
          <a:p>
            <a:endParaRPr lang="en-US" noProof="0" dirty="0"/>
          </a:p>
        </p:txBody>
      </p:sp>
      <p:sp>
        <p:nvSpPr>
          <p:cNvPr id="21" name="Title 1">
            <a:extLst>
              <a:ext uri="{FF2B5EF4-FFF2-40B4-BE49-F238E27FC236}">
                <a16:creationId xmlns="" xmlns:a16="http://schemas.microsoft.com/office/drawing/2014/main" id="{380A7FB8-9381-48A6-9B35-958A6319C88F}"/>
              </a:ext>
            </a:extLst>
          </p:cNvPr>
          <p:cNvSpPr>
            <a:spLocks noGrp="1"/>
          </p:cNvSpPr>
          <p:nvPr>
            <p:ph type="title" hasCustomPrompt="1"/>
          </p:nvPr>
        </p:nvSpPr>
        <p:spPr>
          <a:xfrm rot="840000">
            <a:off x="7388594" y="2045086"/>
            <a:ext cx="4821219" cy="1325563"/>
          </a:xfrm>
        </p:spPr>
        <p:txBody>
          <a:bodyPr>
            <a:normAutofit/>
          </a:bodyPr>
          <a:lstStyle>
            <a:lvl1pPr algn="ctr">
              <a:defRPr sz="5500">
                <a:solidFill>
                  <a:schemeClr val="bg1"/>
                </a:solidFill>
              </a:defRPr>
            </a:lvl1pPr>
          </a:lstStyle>
          <a:p>
            <a:r>
              <a:rPr lang="en-US" noProof="0"/>
              <a:t>Thank You!</a:t>
            </a:r>
          </a:p>
        </p:txBody>
      </p:sp>
      <p:grpSp>
        <p:nvGrpSpPr>
          <p:cNvPr id="23" name="Graphic 21">
            <a:extLst>
              <a:ext uri="{FF2B5EF4-FFF2-40B4-BE49-F238E27FC236}">
                <a16:creationId xmlns="" xmlns:a16="http://schemas.microsoft.com/office/drawing/2014/main" id="{D5BA1DFF-80CB-48BB-B37F-4E2BCFC360C5}"/>
              </a:ext>
            </a:extLst>
          </p:cNvPr>
          <p:cNvGrpSpPr/>
          <p:nvPr/>
        </p:nvGrpSpPr>
        <p:grpSpPr>
          <a:xfrm>
            <a:off x="-12667" y="718133"/>
            <a:ext cx="6444343" cy="6146228"/>
            <a:chOff x="-12667" y="718133"/>
            <a:chExt cx="6444343" cy="6146228"/>
          </a:xfrm>
        </p:grpSpPr>
        <p:sp>
          <p:nvSpPr>
            <p:cNvPr id="24" name="Freeform: Shape 23">
              <a:extLst>
                <a:ext uri="{FF2B5EF4-FFF2-40B4-BE49-F238E27FC236}">
                  <a16:creationId xmlns="" xmlns:a16="http://schemas.microsoft.com/office/drawing/2014/main" id="{F56FD6C1-6CCE-49C3-AC4A-61DC82552BCB}"/>
                </a:ext>
              </a:extLst>
            </p:cNvPr>
            <p:cNvSpPr/>
            <p:nvPr/>
          </p:nvSpPr>
          <p:spPr>
            <a:xfrm>
              <a:off x="-12667" y="4352590"/>
              <a:ext cx="6431657" cy="2511771"/>
            </a:xfrm>
            <a:custGeom>
              <a:avLst/>
              <a:gdLst>
                <a:gd name="connsiteX0" fmla="*/ 6224862 w 6431657"/>
                <a:gd name="connsiteY0" fmla="*/ 12667 h 2511771"/>
                <a:gd name="connsiteX1" fmla="*/ 12667 w 6431657"/>
                <a:gd name="connsiteY1" fmla="*/ 1593307 h 2511771"/>
                <a:gd name="connsiteX2" fmla="*/ 12667 w 6431657"/>
                <a:gd name="connsiteY2" fmla="*/ 2500336 h 2511771"/>
                <a:gd name="connsiteX3" fmla="*/ 1746804 w 6431657"/>
                <a:gd name="connsiteY3" fmla="*/ 2500336 h 2511771"/>
                <a:gd name="connsiteX4" fmla="*/ 6431638 w 6431657"/>
                <a:gd name="connsiteY4" fmla="*/ 1191170 h 2511771"/>
                <a:gd name="connsiteX5" fmla="*/ 6224862 w 6431657"/>
                <a:gd name="connsiteY5" fmla="*/ 12667 h 251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31657" h="2511771">
                  <a:moveTo>
                    <a:pt x="6224862" y="12667"/>
                  </a:moveTo>
                  <a:cubicBezTo>
                    <a:pt x="3088953" y="398313"/>
                    <a:pt x="777616" y="1274896"/>
                    <a:pt x="12667" y="1593307"/>
                  </a:cubicBezTo>
                  <a:lnTo>
                    <a:pt x="12667" y="2500336"/>
                  </a:lnTo>
                  <a:lnTo>
                    <a:pt x="1746804" y="2500336"/>
                  </a:lnTo>
                  <a:cubicBezTo>
                    <a:pt x="2964633" y="2034770"/>
                    <a:pt x="4634073" y="1490553"/>
                    <a:pt x="6431638" y="1191170"/>
                  </a:cubicBezTo>
                  <a:cubicBezTo>
                    <a:pt x="6351719" y="725604"/>
                    <a:pt x="6316198" y="469353"/>
                    <a:pt x="6224862" y="12667"/>
                  </a:cubicBezTo>
                  <a:close/>
                </a:path>
              </a:pathLst>
            </a:custGeom>
            <a:gradFill>
              <a:gsLst>
                <a:gs pos="0">
                  <a:schemeClr val="accent5">
                    <a:alpha val="5000"/>
                  </a:schemeClr>
                </a:gs>
                <a:gs pos="100000">
                  <a:schemeClr val="bg2">
                    <a:alpha val="20000"/>
                  </a:schemeClr>
                </a:gs>
              </a:gsLst>
              <a:lin ang="540000" scaled="0"/>
            </a:gradFill>
            <a:ln w="12681" cap="flat">
              <a:noFill/>
              <a:prstDash val="solid"/>
              <a:miter/>
            </a:ln>
          </p:spPr>
          <p:txBody>
            <a:bodyPr rtlCol="0" anchor="ctr"/>
            <a:lstStyle/>
            <a:p>
              <a:endParaRPr lang="en-US" noProof="0" dirty="0"/>
            </a:p>
          </p:txBody>
        </p:sp>
        <p:sp>
          <p:nvSpPr>
            <p:cNvPr id="25" name="Freeform: Shape 24">
              <a:extLst>
                <a:ext uri="{FF2B5EF4-FFF2-40B4-BE49-F238E27FC236}">
                  <a16:creationId xmlns="" xmlns:a16="http://schemas.microsoft.com/office/drawing/2014/main" id="{84BDD5BB-895B-42CC-BF18-F102D9F03740}"/>
                </a:ext>
              </a:extLst>
            </p:cNvPr>
            <p:cNvSpPr/>
            <p:nvPr/>
          </p:nvSpPr>
          <p:spPr>
            <a:xfrm>
              <a:off x="-12667" y="718133"/>
              <a:ext cx="6444343" cy="5936914"/>
            </a:xfrm>
            <a:custGeom>
              <a:avLst/>
              <a:gdLst>
                <a:gd name="connsiteX0" fmla="*/ 12667 w 6444342"/>
                <a:gd name="connsiteY0" fmla="*/ 5930553 h 5936914"/>
                <a:gd name="connsiteX1" fmla="*/ 6443056 w 6444342"/>
                <a:gd name="connsiteY1" fmla="*/ 4796450 h 5936914"/>
                <a:gd name="connsiteX2" fmla="*/ 6443056 w 6444342"/>
                <a:gd name="connsiteY2" fmla="*/ 4785033 h 5936914"/>
                <a:gd name="connsiteX3" fmla="*/ 5605798 w 6444342"/>
                <a:gd name="connsiteY3" fmla="*/ 12667 h 5936914"/>
                <a:gd name="connsiteX4" fmla="*/ 12667 w 6444342"/>
                <a:gd name="connsiteY4" fmla="*/ 994541 h 59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4342" h="5936914">
                  <a:moveTo>
                    <a:pt x="12667" y="5930553"/>
                  </a:moveTo>
                  <a:lnTo>
                    <a:pt x="6443056" y="4796450"/>
                  </a:lnTo>
                  <a:lnTo>
                    <a:pt x="6443056" y="4785033"/>
                  </a:lnTo>
                  <a:lnTo>
                    <a:pt x="5605798" y="12667"/>
                  </a:lnTo>
                  <a:lnTo>
                    <a:pt x="12667" y="994541"/>
                  </a:lnTo>
                  <a:close/>
                </a:path>
              </a:pathLst>
            </a:custGeom>
            <a:gradFill flip="none" rotWithShape="1">
              <a:gsLst>
                <a:gs pos="0">
                  <a:schemeClr val="accent5"/>
                </a:gs>
                <a:gs pos="100000">
                  <a:schemeClr val="bg2"/>
                </a:gs>
              </a:gsLst>
              <a:lin ang="10800000" scaled="1"/>
              <a:tileRect/>
            </a:gradFill>
            <a:ln w="12681" cap="flat">
              <a:noFill/>
              <a:prstDash val="solid"/>
              <a:miter/>
            </a:ln>
          </p:spPr>
          <p:txBody>
            <a:bodyPr rtlCol="0" anchor="ctr"/>
            <a:lstStyle/>
            <a:p>
              <a:endParaRPr lang="en-US" noProof="0" dirty="0"/>
            </a:p>
          </p:txBody>
        </p:sp>
        <p:sp>
          <p:nvSpPr>
            <p:cNvPr id="27" name="Freeform: Shape 26">
              <a:extLst>
                <a:ext uri="{FF2B5EF4-FFF2-40B4-BE49-F238E27FC236}">
                  <a16:creationId xmlns="" xmlns:a16="http://schemas.microsoft.com/office/drawing/2014/main" id="{B9D3DF9C-F94C-4251-879E-05A0C17C1AC4}"/>
                </a:ext>
              </a:extLst>
            </p:cNvPr>
            <p:cNvSpPr/>
            <p:nvPr/>
          </p:nvSpPr>
          <p:spPr>
            <a:xfrm>
              <a:off x="-12667" y="1036544"/>
              <a:ext cx="6114514" cy="5366057"/>
            </a:xfrm>
            <a:custGeom>
              <a:avLst/>
              <a:gdLst>
                <a:gd name="connsiteX0" fmla="*/ 5366039 w 6114514"/>
                <a:gd name="connsiteY0" fmla="*/ 12667 h 5366057"/>
                <a:gd name="connsiteX1" fmla="*/ 12667 w 6114514"/>
                <a:gd name="connsiteY1" fmla="*/ 976781 h 5366057"/>
                <a:gd name="connsiteX2" fmla="*/ 12667 w 6114514"/>
                <a:gd name="connsiteY2" fmla="*/ 1014838 h 5366057"/>
                <a:gd name="connsiteX3" fmla="*/ 5335593 w 6114514"/>
                <a:gd name="connsiteY3" fmla="*/ 57067 h 5366057"/>
                <a:gd name="connsiteX4" fmla="*/ 6062484 w 6114514"/>
                <a:gd name="connsiteY4" fmla="*/ 4231936 h 5366057"/>
                <a:gd name="connsiteX5" fmla="*/ 12667 w 6114514"/>
                <a:gd name="connsiteY5" fmla="*/ 5320370 h 5366057"/>
                <a:gd name="connsiteX6" fmla="*/ 12667 w 6114514"/>
                <a:gd name="connsiteY6" fmla="*/ 5358427 h 5366057"/>
                <a:gd name="connsiteX7" fmla="*/ 6087856 w 6114514"/>
                <a:gd name="connsiteY7" fmla="*/ 4266187 h 5366057"/>
                <a:gd name="connsiteX8" fmla="*/ 6106884 w 6114514"/>
                <a:gd name="connsiteY8" fmla="*/ 4262382 h 5366057"/>
                <a:gd name="connsiteX9" fmla="*/ 5369844 w 6114514"/>
                <a:gd name="connsiteY9" fmla="*/ 31696 h 536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4514" h="5366057">
                  <a:moveTo>
                    <a:pt x="5366039" y="12667"/>
                  </a:moveTo>
                  <a:lnTo>
                    <a:pt x="12667" y="976781"/>
                  </a:lnTo>
                  <a:lnTo>
                    <a:pt x="12667" y="1014838"/>
                  </a:lnTo>
                  <a:lnTo>
                    <a:pt x="5335593" y="57067"/>
                  </a:lnTo>
                  <a:lnTo>
                    <a:pt x="6062484" y="4231936"/>
                  </a:lnTo>
                  <a:lnTo>
                    <a:pt x="12667" y="5320370"/>
                  </a:lnTo>
                  <a:lnTo>
                    <a:pt x="12667" y="5358427"/>
                  </a:lnTo>
                  <a:lnTo>
                    <a:pt x="6087856" y="4266187"/>
                  </a:lnTo>
                  <a:lnTo>
                    <a:pt x="6106884" y="4262382"/>
                  </a:lnTo>
                  <a:lnTo>
                    <a:pt x="5369844" y="31696"/>
                  </a:lnTo>
                  <a:close/>
                </a:path>
              </a:pathLst>
            </a:custGeom>
            <a:solidFill>
              <a:schemeClr val="bg1"/>
            </a:solidFill>
            <a:ln w="12681" cap="flat">
              <a:noFill/>
              <a:prstDash val="solid"/>
              <a:miter/>
            </a:ln>
          </p:spPr>
          <p:txBody>
            <a:bodyPr rtlCol="0" anchor="ctr"/>
            <a:lstStyle/>
            <a:p>
              <a:endParaRPr lang="en-US" noProof="0" dirty="0"/>
            </a:p>
          </p:txBody>
        </p:sp>
      </p:grpSp>
      <p:sp>
        <p:nvSpPr>
          <p:cNvPr id="30" name="Picture Placeholder 28">
            <a:extLst>
              <a:ext uri="{FF2B5EF4-FFF2-40B4-BE49-F238E27FC236}">
                <a16:creationId xmlns="" xmlns:a16="http://schemas.microsoft.com/office/drawing/2014/main" id="{F9A3D860-4FE0-494E-B1EC-0DC1F2574D44}"/>
              </a:ext>
            </a:extLst>
          </p:cNvPr>
          <p:cNvSpPr>
            <a:spLocks noGrp="1"/>
          </p:cNvSpPr>
          <p:nvPr>
            <p:ph type="pic" sz="quarter" idx="13"/>
          </p:nvPr>
        </p:nvSpPr>
        <p:spPr>
          <a:xfrm>
            <a:off x="-1600" y="1096296"/>
            <a:ext cx="6052552" cy="5259842"/>
          </a:xfrm>
          <a:custGeom>
            <a:avLst/>
            <a:gdLst>
              <a:gd name="connsiteX0" fmla="*/ 0 w 914400"/>
              <a:gd name="connsiteY0" fmla="*/ 914400 h 914400"/>
              <a:gd name="connsiteX1" fmla="*/ 228600 w 914400"/>
              <a:gd name="connsiteY1" fmla="*/ 0 h 914400"/>
              <a:gd name="connsiteX2" fmla="*/ 685800 w 914400"/>
              <a:gd name="connsiteY2" fmla="*/ 0 h 914400"/>
              <a:gd name="connsiteX3" fmla="*/ 914400 w 914400"/>
              <a:gd name="connsiteY3" fmla="*/ 914400 h 914400"/>
              <a:gd name="connsiteX4" fmla="*/ 0 w 914400"/>
              <a:gd name="connsiteY4" fmla="*/ 914400 h 914400"/>
              <a:gd name="connsiteX0" fmla="*/ 0 w 914400"/>
              <a:gd name="connsiteY0" fmla="*/ 939114 h 939114"/>
              <a:gd name="connsiteX1" fmla="*/ 228600 w 914400"/>
              <a:gd name="connsiteY1" fmla="*/ 24714 h 939114"/>
              <a:gd name="connsiteX2" fmla="*/ 681681 w 914400"/>
              <a:gd name="connsiteY2" fmla="*/ 0 h 939114"/>
              <a:gd name="connsiteX3" fmla="*/ 914400 w 914400"/>
              <a:gd name="connsiteY3" fmla="*/ 939114 h 939114"/>
              <a:gd name="connsiteX4" fmla="*/ 0 w 914400"/>
              <a:gd name="connsiteY4" fmla="*/ 939114 h 939114"/>
              <a:gd name="connsiteX0" fmla="*/ 891746 w 1806146"/>
              <a:gd name="connsiteY0" fmla="*/ 939114 h 939114"/>
              <a:gd name="connsiteX1" fmla="*/ 0 w 1806146"/>
              <a:gd name="connsiteY1" fmla="*/ 284206 h 939114"/>
              <a:gd name="connsiteX2" fmla="*/ 1573427 w 1806146"/>
              <a:gd name="connsiteY2" fmla="*/ 0 h 939114"/>
              <a:gd name="connsiteX3" fmla="*/ 1806146 w 1806146"/>
              <a:gd name="connsiteY3" fmla="*/ 939114 h 939114"/>
              <a:gd name="connsiteX4" fmla="*/ 891746 w 1806146"/>
              <a:gd name="connsiteY4" fmla="*/ 939114 h 939114"/>
              <a:gd name="connsiteX0" fmla="*/ 891746 w 1806146"/>
              <a:gd name="connsiteY0" fmla="*/ 943233 h 943233"/>
              <a:gd name="connsiteX1" fmla="*/ 0 w 1806146"/>
              <a:gd name="connsiteY1" fmla="*/ 288325 h 943233"/>
              <a:gd name="connsiteX2" fmla="*/ 1577546 w 1806146"/>
              <a:gd name="connsiteY2" fmla="*/ 0 h 943233"/>
              <a:gd name="connsiteX3" fmla="*/ 1806146 w 1806146"/>
              <a:gd name="connsiteY3" fmla="*/ 943233 h 943233"/>
              <a:gd name="connsiteX4" fmla="*/ 891746 w 1806146"/>
              <a:gd name="connsiteY4" fmla="*/ 943233 h 943233"/>
              <a:gd name="connsiteX0" fmla="*/ 891746 w 2286594"/>
              <a:gd name="connsiteY0" fmla="*/ 943233 h 4182379"/>
              <a:gd name="connsiteX1" fmla="*/ 0 w 2286594"/>
              <a:gd name="connsiteY1" fmla="*/ 288325 h 4182379"/>
              <a:gd name="connsiteX2" fmla="*/ 1577546 w 2286594"/>
              <a:gd name="connsiteY2" fmla="*/ 0 h 4182379"/>
              <a:gd name="connsiteX3" fmla="*/ 2286594 w 2286594"/>
              <a:gd name="connsiteY3" fmla="*/ 4182379 h 4182379"/>
              <a:gd name="connsiteX4" fmla="*/ 891746 w 2286594"/>
              <a:gd name="connsiteY4" fmla="*/ 943233 h 4182379"/>
              <a:gd name="connsiteX0" fmla="*/ 0 w 5997845"/>
              <a:gd name="connsiteY0" fmla="*/ 5220765 h 5220765"/>
              <a:gd name="connsiteX1" fmla="*/ 3711251 w 5997845"/>
              <a:gd name="connsiteY1" fmla="*/ 288325 h 5220765"/>
              <a:gd name="connsiteX2" fmla="*/ 5288797 w 5997845"/>
              <a:gd name="connsiteY2" fmla="*/ 0 h 5220765"/>
              <a:gd name="connsiteX3" fmla="*/ 5997845 w 5997845"/>
              <a:gd name="connsiteY3" fmla="*/ 4182379 h 5220765"/>
              <a:gd name="connsiteX4" fmla="*/ 0 w 5997845"/>
              <a:gd name="connsiteY4" fmla="*/ 5220765 h 5220765"/>
              <a:gd name="connsiteX0" fmla="*/ 0 w 5997845"/>
              <a:gd name="connsiteY0" fmla="*/ 5220765 h 5220765"/>
              <a:gd name="connsiteX1" fmla="*/ 7156 w 5997845"/>
              <a:gd name="connsiteY1" fmla="*/ 970251 h 5220765"/>
              <a:gd name="connsiteX2" fmla="*/ 5288797 w 5997845"/>
              <a:gd name="connsiteY2" fmla="*/ 0 h 5220765"/>
              <a:gd name="connsiteX3" fmla="*/ 5997845 w 5997845"/>
              <a:gd name="connsiteY3" fmla="*/ 4182379 h 5220765"/>
              <a:gd name="connsiteX4" fmla="*/ 0 w 5997845"/>
              <a:gd name="connsiteY4" fmla="*/ 5220765 h 5220765"/>
              <a:gd name="connsiteX0" fmla="*/ 20358 w 6018203"/>
              <a:gd name="connsiteY0" fmla="*/ 5220765 h 5220765"/>
              <a:gd name="connsiteX1" fmla="*/ 160 w 6018203"/>
              <a:gd name="connsiteY1" fmla="*/ 950713 h 5220765"/>
              <a:gd name="connsiteX2" fmla="*/ 5309155 w 6018203"/>
              <a:gd name="connsiteY2" fmla="*/ 0 h 5220765"/>
              <a:gd name="connsiteX3" fmla="*/ 6018203 w 6018203"/>
              <a:gd name="connsiteY3" fmla="*/ 4182379 h 5220765"/>
              <a:gd name="connsiteX4" fmla="*/ 20358 w 6018203"/>
              <a:gd name="connsiteY4" fmla="*/ 5220765 h 5220765"/>
              <a:gd name="connsiteX0" fmla="*/ 0 w 6025199"/>
              <a:gd name="connsiteY0" fmla="*/ 5252027 h 5252027"/>
              <a:gd name="connsiteX1" fmla="*/ 7156 w 6025199"/>
              <a:gd name="connsiteY1" fmla="*/ 950713 h 5252027"/>
              <a:gd name="connsiteX2" fmla="*/ 5316151 w 6025199"/>
              <a:gd name="connsiteY2" fmla="*/ 0 h 5252027"/>
              <a:gd name="connsiteX3" fmla="*/ 6025199 w 6025199"/>
              <a:gd name="connsiteY3" fmla="*/ 4182379 h 5252027"/>
              <a:gd name="connsiteX4" fmla="*/ 0 w 6025199"/>
              <a:gd name="connsiteY4" fmla="*/ 5252027 h 5252027"/>
              <a:gd name="connsiteX0" fmla="*/ 0 w 6048645"/>
              <a:gd name="connsiteY0" fmla="*/ 5252027 h 5252027"/>
              <a:gd name="connsiteX1" fmla="*/ 7156 w 6048645"/>
              <a:gd name="connsiteY1" fmla="*/ 950713 h 5252027"/>
              <a:gd name="connsiteX2" fmla="*/ 5316151 w 6048645"/>
              <a:gd name="connsiteY2" fmla="*/ 0 h 5252027"/>
              <a:gd name="connsiteX3" fmla="*/ 6048645 w 6048645"/>
              <a:gd name="connsiteY3" fmla="*/ 4162841 h 5252027"/>
              <a:gd name="connsiteX4" fmla="*/ 0 w 6048645"/>
              <a:gd name="connsiteY4" fmla="*/ 5252027 h 5252027"/>
              <a:gd name="connsiteX0" fmla="*/ 0 w 6052552"/>
              <a:gd name="connsiteY0" fmla="*/ 5252027 h 5252027"/>
              <a:gd name="connsiteX1" fmla="*/ 7156 w 6052552"/>
              <a:gd name="connsiteY1" fmla="*/ 950713 h 5252027"/>
              <a:gd name="connsiteX2" fmla="*/ 5316151 w 6052552"/>
              <a:gd name="connsiteY2" fmla="*/ 0 h 5252027"/>
              <a:gd name="connsiteX3" fmla="*/ 6052552 w 6052552"/>
              <a:gd name="connsiteY3" fmla="*/ 4158933 h 5252027"/>
              <a:gd name="connsiteX4" fmla="*/ 0 w 6052552"/>
              <a:gd name="connsiteY4" fmla="*/ 5252027 h 5252027"/>
              <a:gd name="connsiteX0" fmla="*/ 0 w 6052552"/>
              <a:gd name="connsiteY0" fmla="*/ 5259842 h 5259842"/>
              <a:gd name="connsiteX1" fmla="*/ 7156 w 6052552"/>
              <a:gd name="connsiteY1" fmla="*/ 958528 h 5259842"/>
              <a:gd name="connsiteX2" fmla="*/ 5320059 w 6052552"/>
              <a:gd name="connsiteY2" fmla="*/ 0 h 5259842"/>
              <a:gd name="connsiteX3" fmla="*/ 6052552 w 6052552"/>
              <a:gd name="connsiteY3" fmla="*/ 4166748 h 5259842"/>
              <a:gd name="connsiteX4" fmla="*/ 0 w 6052552"/>
              <a:gd name="connsiteY4" fmla="*/ 5259842 h 5259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2552" h="5259842">
                <a:moveTo>
                  <a:pt x="0" y="5259842"/>
                </a:moveTo>
                <a:cubicBezTo>
                  <a:pt x="2385" y="3843004"/>
                  <a:pt x="4771" y="2375366"/>
                  <a:pt x="7156" y="958528"/>
                </a:cubicBezTo>
                <a:lnTo>
                  <a:pt x="5320059" y="0"/>
                </a:lnTo>
                <a:lnTo>
                  <a:pt x="6052552" y="4166748"/>
                </a:lnTo>
                <a:lnTo>
                  <a:pt x="0" y="5259842"/>
                </a:lnTo>
                <a:close/>
              </a:path>
            </a:pathLst>
          </a:custGeom>
          <a:ln>
            <a:solidFill>
              <a:schemeClr val="bg1">
                <a:lumMod val="75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35" name="Text Placeholder 34">
            <a:extLst>
              <a:ext uri="{FF2B5EF4-FFF2-40B4-BE49-F238E27FC236}">
                <a16:creationId xmlns="" xmlns:a16="http://schemas.microsoft.com/office/drawing/2014/main" id="{D53A16E5-EEB1-409A-9BF4-71F08DF7BF95}"/>
              </a:ext>
            </a:extLst>
          </p:cNvPr>
          <p:cNvSpPr>
            <a:spLocks noGrp="1"/>
          </p:cNvSpPr>
          <p:nvPr>
            <p:ph type="body" sz="quarter" idx="14"/>
          </p:nvPr>
        </p:nvSpPr>
        <p:spPr>
          <a:xfrm rot="720000">
            <a:off x="8526498" y="4052877"/>
            <a:ext cx="3689627" cy="642938"/>
          </a:xfrm>
        </p:spPr>
        <p:txBody>
          <a:bodyPr anchor="ctr" anchorCtr="0">
            <a:noAutofit/>
          </a:bodyPr>
          <a:lstStyle>
            <a:lvl1pPr marL="0" indent="0">
              <a:buNone/>
              <a:defRPr sz="2600" b="1">
                <a:solidFill>
                  <a:schemeClr val="bg1"/>
                </a:solidFill>
              </a:defRPr>
            </a:lvl1pPr>
            <a:lvl2pPr marL="457200" indent="0">
              <a:buNone/>
              <a:defRPr sz="2600">
                <a:solidFill>
                  <a:schemeClr val="bg1"/>
                </a:solidFill>
              </a:defRPr>
            </a:lvl2pPr>
            <a:lvl3pPr marL="914400" indent="0">
              <a:buNone/>
              <a:defRPr sz="2600">
                <a:solidFill>
                  <a:schemeClr val="bg1"/>
                </a:solidFill>
              </a:defRPr>
            </a:lvl3pPr>
            <a:lvl4pPr marL="1371600" indent="0">
              <a:buNone/>
              <a:defRPr sz="2600">
                <a:solidFill>
                  <a:schemeClr val="bg1"/>
                </a:solidFill>
              </a:defRPr>
            </a:lvl4pPr>
            <a:lvl5pPr marL="1828800" indent="0">
              <a:buNone/>
              <a:defRPr sz="2600">
                <a:solidFill>
                  <a:schemeClr val="bg1"/>
                </a:solidFill>
              </a:defRPr>
            </a:lvl5pPr>
          </a:lstStyle>
          <a:p>
            <a:pPr lvl="0"/>
            <a:r>
              <a:rPr lang="en-US" noProof="0"/>
              <a:t>Click to edit Master text styles</a:t>
            </a:r>
          </a:p>
        </p:txBody>
      </p:sp>
    </p:spTree>
    <p:extLst>
      <p:ext uri="{BB962C8B-B14F-4D97-AF65-F5344CB8AC3E}">
        <p14:creationId xmlns="" xmlns:p14="http://schemas.microsoft.com/office/powerpoint/2010/main" val="38285756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794C4A8-C2EB-4D2A-A43E-BE19EA9AEF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 xmlns:a16="http://schemas.microsoft.com/office/drawing/2014/main" id="{4D2742BD-2E9C-46B7-AFF7-A440C094D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 xmlns:a16="http://schemas.microsoft.com/office/drawing/2014/main" id="{3DB3F001-24C4-4191-A568-B1096B9ABF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9F280-24DB-415F-8DF8-72D7FF3C4BF0}" type="datetimeFigureOut">
              <a:rPr lang="en-US" noProof="0" smtClean="0"/>
              <a:pPr/>
              <a:t>3/29/2023</a:t>
            </a:fld>
            <a:endParaRPr lang="en-US" noProof="0" dirty="0"/>
          </a:p>
        </p:txBody>
      </p:sp>
      <p:sp>
        <p:nvSpPr>
          <p:cNvPr id="5" name="Footer Placeholder 4">
            <a:extLst>
              <a:ext uri="{FF2B5EF4-FFF2-40B4-BE49-F238E27FC236}">
                <a16:creationId xmlns="" xmlns:a16="http://schemas.microsoft.com/office/drawing/2014/main" id="{E13E5E6E-ED1A-4700-A7E8-68DEBCDD6E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a:extLst>
              <a:ext uri="{FF2B5EF4-FFF2-40B4-BE49-F238E27FC236}">
                <a16:creationId xmlns="" xmlns:a16="http://schemas.microsoft.com/office/drawing/2014/main" id="{552E6C46-B63C-4A83-8155-0AE7FABAD9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A9A2B-DCEA-459B-8067-44D042050D8C}" type="slidenum">
              <a:rPr lang="en-US" noProof="0" smtClean="0"/>
              <a:pPr/>
              <a:t>‹#›</a:t>
            </a:fld>
            <a:endParaRPr lang="en-US" noProof="0" dirty="0"/>
          </a:p>
        </p:txBody>
      </p:sp>
    </p:spTree>
    <p:extLst>
      <p:ext uri="{BB962C8B-B14F-4D97-AF65-F5344CB8AC3E}">
        <p14:creationId xmlns="" xmlns:p14="http://schemas.microsoft.com/office/powerpoint/2010/main" val="1401011559"/>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68" r:id="rId3"/>
    <p:sldLayoutId id="2147483673" r:id="rId4"/>
  </p:sldLayoutIdLst>
  <p:txStyles>
    <p:titleStyle>
      <a:lvl1pPr algn="l" defTabSz="914400" rtl="0" eaLnBrk="1" latinLnBrk="0" hangingPunct="1">
        <a:lnSpc>
          <a:spcPct val="90000"/>
        </a:lnSpc>
        <a:spcBef>
          <a:spcPct val="0"/>
        </a:spcBef>
        <a:buNone/>
        <a:defRPr sz="3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6455" y="2314594"/>
            <a:ext cx="7208745" cy="1352059"/>
          </a:xfrm>
        </p:spPr>
        <p:txBody>
          <a:bodyPr anchor="ctr">
            <a:noAutofit/>
          </a:bodyPr>
          <a:lstStyle/>
          <a:p>
            <a:pPr algn="r">
              <a:lnSpc>
                <a:spcPct val="150000"/>
              </a:lnSpc>
            </a:pPr>
            <a:r>
              <a:rPr lang="en-US" sz="2800">
                <a:latin typeface="+mn-lt"/>
              </a:rPr>
              <a:t>CHUYỆN NGƯỜI CON GÁI NAM XƯƠNG</a:t>
            </a:r>
            <a:br>
              <a:rPr lang="en-US" sz="2800">
                <a:latin typeface="+mn-lt"/>
              </a:rPr>
            </a:br>
            <a:r>
              <a:rPr lang="en-US" sz="2800">
                <a:latin typeface="+mn-lt"/>
              </a:rPr>
              <a:t>(NGUYỄN DỮ)</a:t>
            </a:r>
            <a:endParaRPr lang="en-US" sz="2800" dirty="0">
              <a:latin typeface="+mn-lt"/>
            </a:endParaRPr>
          </a:p>
        </p:txBody>
      </p:sp>
      <p:sp>
        <p:nvSpPr>
          <p:cNvPr id="7" name="Subtitle 6"/>
          <p:cNvSpPr>
            <a:spLocks noGrp="1"/>
          </p:cNvSpPr>
          <p:nvPr>
            <p:ph type="subTitle" idx="1"/>
          </p:nvPr>
        </p:nvSpPr>
        <p:spPr>
          <a:xfrm>
            <a:off x="3228975" y="6104965"/>
            <a:ext cx="5734050" cy="605117"/>
          </a:xfrm>
        </p:spPr>
        <p:txBody>
          <a:bodyPr>
            <a:normAutofit/>
          </a:bodyPr>
          <a:lstStyle/>
          <a:p>
            <a:pPr algn="ctr"/>
            <a:endParaRPr lang="en-US" sz="2400" dirty="0">
              <a:solidFill>
                <a:srgbClr val="FFFF00"/>
              </a:solidFill>
            </a:endParaRPr>
          </a:p>
        </p:txBody>
      </p:sp>
      <p:pic>
        <p:nvPicPr>
          <p:cNvPr id="12" name="Picture 11">
            <a:extLst>
              <a:ext uri="{FF2B5EF4-FFF2-40B4-BE49-F238E27FC236}">
                <a16:creationId xmlns="" xmlns:a16="http://schemas.microsoft.com/office/drawing/2014/main" id="{E12FBF32-9F14-4655-B629-9D19EBDF9E85}"/>
              </a:ext>
            </a:extLst>
          </p:cNvPr>
          <p:cNvPicPr>
            <a:picLocks noChangeAspect="1"/>
          </p:cNvPicPr>
          <p:nvPr/>
        </p:nvPicPr>
        <p:blipFill>
          <a:blip r:embed="rId3"/>
          <a:stretch>
            <a:fillRect/>
          </a:stretch>
        </p:blipFill>
        <p:spPr>
          <a:xfrm>
            <a:off x="7485529" y="1699092"/>
            <a:ext cx="4424083" cy="3190875"/>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13" name="TextBox 12">
            <a:extLst>
              <a:ext uri="{FF2B5EF4-FFF2-40B4-BE49-F238E27FC236}">
                <a16:creationId xmlns="" xmlns:a16="http://schemas.microsoft.com/office/drawing/2014/main" id="{CF8EF204-6091-4919-825B-B21AAB847F53}"/>
              </a:ext>
            </a:extLst>
          </p:cNvPr>
          <p:cNvSpPr txBox="1"/>
          <p:nvPr/>
        </p:nvSpPr>
        <p:spPr>
          <a:xfrm>
            <a:off x="3237379" y="188259"/>
            <a:ext cx="5933515" cy="769441"/>
          </a:xfrm>
          <a:prstGeom prst="rect">
            <a:avLst/>
          </a:prstGeom>
          <a:noFill/>
        </p:spPr>
        <p:txBody>
          <a:bodyPr wrap="square" rtlCol="0">
            <a:spAutoFit/>
          </a:bodyPr>
          <a:lstStyle/>
          <a:p>
            <a:r>
              <a:rPr lang="en-US" sz="4400" b="1">
                <a:solidFill>
                  <a:srgbClr val="FFFF00"/>
                </a:solidFill>
              </a:rPr>
              <a:t>TRUYỆN TRUNG ĐẠI</a:t>
            </a:r>
          </a:p>
        </p:txBody>
      </p:sp>
    </p:spTree>
    <p:extLst>
      <p:ext uri="{BB962C8B-B14F-4D97-AF65-F5344CB8AC3E}">
        <p14:creationId xmlns="" xmlns:p14="http://schemas.microsoft.com/office/powerpoint/2010/main" val="165213399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advTm="7000">
        <p15:prstTrans prst="drape"/>
      </p:transition>
    </mc:Choice>
    <mc:Fallback>
      <p:transition spd="slow" advTm="7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96766"/>
            <a:ext cx="11831782" cy="5539978"/>
          </a:xfrm>
          <a:prstGeom prst="rect">
            <a:avLst/>
          </a:prstGeom>
          <a:noFill/>
        </p:spPr>
        <p:txBody>
          <a:bodyPr wrap="square" rtlCol="0">
            <a:spAutoFit/>
          </a:bodyPr>
          <a:lstStyle/>
          <a:p>
            <a:pPr algn="just"/>
            <a:r>
              <a:rPr lang="en-US" sz="2400" b="1">
                <a:solidFill>
                  <a:srgbClr val="FF0000"/>
                </a:solidFill>
              </a:rPr>
              <a:t>Gợi ý vấn đề 2:</a:t>
            </a:r>
          </a:p>
          <a:p>
            <a:pPr algn="just"/>
            <a:r>
              <a:rPr lang="en-US" sz="2200" b="1" u="sng">
                <a:solidFill>
                  <a:srgbClr val="0000FF"/>
                </a:solidFill>
              </a:rPr>
              <a:t>Câu 4:</a:t>
            </a:r>
            <a:r>
              <a:rPr lang="en-US" sz="2200" b="1">
                <a:solidFill>
                  <a:srgbClr val="0000FF"/>
                </a:solidFill>
              </a:rPr>
              <a:t> Hãy viết đoạn văn trình bày suy nghĩ của em về kết thúc trên của truyện:</a:t>
            </a:r>
            <a:endParaRPr lang="en-US" sz="2200">
              <a:solidFill>
                <a:srgbClr val="0000FF"/>
              </a:solidFill>
            </a:endParaRPr>
          </a:p>
          <a:p>
            <a:pPr algn="just"/>
            <a:r>
              <a:rPr lang="en-US" sz="2200">
                <a:solidFill>
                  <a:srgbClr val="0000FF"/>
                </a:solidFill>
              </a:rPr>
              <a:t>	- Vũ Nương có trở về trong rực rỡ và uy nghi nhưng cũng chỉ thấp thoáng, ẩn hiện, như một ảo ảnh. Nàng và chồng con vẫn xa cách giữa dòng, âm dương cách biệt. Lời tạ từ của nàng xiết bao ngậm ngùi và chua xót: </a:t>
            </a:r>
            <a:r>
              <a:rPr lang="en-US" sz="2200" i="1">
                <a:solidFill>
                  <a:srgbClr val="0000FF"/>
                </a:solidFill>
              </a:rPr>
              <a:t>Đa tạ tình chàng thiếp chẳng thể trở về nhân gian được nữa. </a:t>
            </a:r>
            <a:r>
              <a:rPr lang="en-US" sz="2200">
                <a:solidFill>
                  <a:srgbClr val="0000FF"/>
                </a:solidFill>
              </a:rPr>
              <a:t>Rồi </a:t>
            </a:r>
            <a:r>
              <a:rPr lang="en-US" sz="2200" i="1">
                <a:solidFill>
                  <a:srgbClr val="0000FF"/>
                </a:solidFill>
              </a:rPr>
              <a:t>bóng nàng loang loáng nhạt mờ dần mà biến đi mất.</a:t>
            </a:r>
            <a:r>
              <a:rPr lang="en-US" sz="2200">
                <a:solidFill>
                  <a:srgbClr val="0000FF"/>
                </a:solidFill>
              </a:rPr>
              <a:t>         </a:t>
            </a:r>
          </a:p>
          <a:p>
            <a:pPr algn="just"/>
            <a:r>
              <a:rPr lang="en-US" sz="2200">
                <a:solidFill>
                  <a:srgbClr val="0000FF"/>
                </a:solidFill>
              </a:rPr>
              <a:t>	- Nguyễn Dữ kéo ta sực tỉnh giấc mơ. Sương khói đàn tràng tan đi, chỉ còn sự thực cay đắng. Đàn giải oan chỉ là một chút an ủi cho người bạc phận chứ hạnh phúc thực sự đâu còn có thể làm lại được nữa. Cửa sinh đã đóng sập trước cuộc đời Vũ Nương. Trần gian này đâu có hạnh phúc cho những người như nàng. 			</a:t>
            </a:r>
          </a:p>
          <a:p>
            <a:pPr algn="just"/>
            <a:r>
              <a:rPr lang="en-US" sz="2200">
                <a:solidFill>
                  <a:srgbClr val="0000FF"/>
                </a:solidFill>
              </a:rPr>
              <a:t>	- Và chàng Trương vẫn phải trả giá cho hành động “phũ phàng” của mình. </a:t>
            </a:r>
          </a:p>
          <a:p>
            <a:pPr algn="just"/>
            <a:r>
              <a:rPr lang="en-US" sz="2200">
                <a:solidFill>
                  <a:srgbClr val="0000FF"/>
                </a:solidFill>
              </a:rPr>
              <a:t>	- Chi tiết này làm giảm độ căng cho người đọc nhưng không làm mất đi tính bi kịch của truyện và càng bộc lộ niềm cảm thương sâu sắc của tác giả đối với số phận bi thảm của người phụ nữ trong xã hội phong kiến. 						</a:t>
            </a:r>
          </a:p>
          <a:p>
            <a:pPr algn="just"/>
            <a:r>
              <a:rPr lang="en-US" sz="2200">
                <a:solidFill>
                  <a:srgbClr val="0000FF"/>
                </a:solidFill>
              </a:rPr>
              <a:t>	- Kết thúc này để lại dư vị ngậm ngùi nơi người đọc, cho họ một bài học thấm thía về việc giữ gìn hạnh phúc gia đình.</a:t>
            </a:r>
          </a:p>
        </p:txBody>
      </p:sp>
    </p:spTree>
    <p:extLst>
      <p:ext uri="{BB962C8B-B14F-4D97-AF65-F5344CB8AC3E}">
        <p14:creationId xmlns="" xmlns:p14="http://schemas.microsoft.com/office/powerpoint/2010/main" val="402477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009833"/>
          </a:xfrm>
          <a:prstGeom prst="rect">
            <a:avLst/>
          </a:prstGeom>
          <a:noFill/>
        </p:spPr>
        <p:txBody>
          <a:bodyPr wrap="square" rtlCol="0">
            <a:spAutoFit/>
          </a:bodyPr>
          <a:lstStyle/>
          <a:p>
            <a:pPr algn="just">
              <a:lnSpc>
                <a:spcPct val="150000"/>
              </a:lnSpc>
            </a:pPr>
            <a:r>
              <a:rPr lang="en-US" sz="2400" b="1">
                <a:solidFill>
                  <a:srgbClr val="FF0000"/>
                </a:solidFill>
              </a:rPr>
              <a:t>3. Vấn đề 3:</a:t>
            </a:r>
            <a:r>
              <a:rPr lang="en-US" sz="2400">
                <a:solidFill>
                  <a:srgbClr val="FF0000"/>
                </a:solidFill>
              </a:rPr>
              <a:t> </a:t>
            </a:r>
          </a:p>
          <a:p>
            <a:pPr algn="just">
              <a:lnSpc>
                <a:spcPct val="150000"/>
              </a:lnSpc>
            </a:pPr>
            <a:r>
              <a:rPr lang="en-US" sz="2400" i="1">
                <a:solidFill>
                  <a:srgbClr val="0000FF"/>
                </a:solidFill>
              </a:rPr>
              <a:t>	</a:t>
            </a:r>
            <a:r>
              <a:rPr lang="en-US" sz="2400">
                <a:solidFill>
                  <a:srgbClr val="0000FF"/>
                </a:solidFill>
              </a:rPr>
              <a:t>Từ một truyện dân gian, bằng tài năng và sự cảm thương sâu sắc, Nguyễn Dữ đã viết thành “Chuyện người con gái Nam Xương”. Đây là một trong những truyện hay nhất được rút từ tập “Truyền kì mạn lục”.</a:t>
            </a:r>
          </a:p>
          <a:p>
            <a:pPr algn="just">
              <a:lnSpc>
                <a:spcPct val="150000"/>
              </a:lnSpc>
            </a:pPr>
            <a:r>
              <a:rPr lang="en-US" sz="2400" b="1" u="sng">
                <a:solidFill>
                  <a:srgbClr val="0000FF"/>
                </a:solidFill>
              </a:rPr>
              <a:t>Câu 1:</a:t>
            </a:r>
            <a:r>
              <a:rPr lang="en-US" sz="2400">
                <a:solidFill>
                  <a:srgbClr val="0000FF"/>
                </a:solidFill>
              </a:rPr>
              <a:t> Giải thích ý nghĩa nhan đề </a:t>
            </a:r>
            <a:r>
              <a:rPr lang="en-US" sz="2400" b="1" i="1">
                <a:solidFill>
                  <a:srgbClr val="0000FF"/>
                </a:solidFill>
              </a:rPr>
              <a:t>Truyền kì mạn lục</a:t>
            </a:r>
            <a:r>
              <a:rPr lang="en-US" sz="2400">
                <a:solidFill>
                  <a:srgbClr val="0000FF"/>
                </a:solidFill>
              </a:rPr>
              <a:t>.</a:t>
            </a:r>
          </a:p>
          <a:p>
            <a:pPr algn="just">
              <a:lnSpc>
                <a:spcPct val="150000"/>
              </a:lnSpc>
            </a:pPr>
            <a:r>
              <a:rPr lang="en-US" sz="2400" b="1" u="sng">
                <a:solidFill>
                  <a:srgbClr val="0000FF"/>
                </a:solidFill>
              </a:rPr>
              <a:t>Câu 2:</a:t>
            </a:r>
            <a:r>
              <a:rPr lang="en-US" sz="2400">
                <a:solidFill>
                  <a:srgbClr val="0000FF"/>
                </a:solidFill>
              </a:rPr>
              <a:t> Trong </a:t>
            </a:r>
            <a:r>
              <a:rPr lang="en-US" sz="2400" b="1" i="1">
                <a:solidFill>
                  <a:srgbClr val="0000FF"/>
                </a:solidFill>
              </a:rPr>
              <a:t>Chuyện người con gái Nam Xương</a:t>
            </a:r>
            <a:r>
              <a:rPr lang="en-US" sz="2400">
                <a:solidFill>
                  <a:srgbClr val="0000FF"/>
                </a:solidFill>
              </a:rPr>
              <a:t>, lúc vắng chồng, Vũ Nương hay đùa con, chỉ vào bóng mình mà bảo là cha Đản. Chi tiết đó đã nói lên điều gì ở nhân vật này? Việc tác giả đưa vào cuối truyện yếu tố kỳ ảo nói về sự trở về chốc lát của Vũ Nương có làm cho tính bi kịch của tác phẩm mất đi không? Vì sao?	</a:t>
            </a:r>
          </a:p>
        </p:txBody>
      </p:sp>
    </p:spTree>
    <p:extLst>
      <p:ext uri="{BB962C8B-B14F-4D97-AF65-F5344CB8AC3E}">
        <p14:creationId xmlns="" xmlns:p14="http://schemas.microsoft.com/office/powerpoint/2010/main" val="384758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16084"/>
            <a:ext cx="11831782" cy="6309420"/>
          </a:xfrm>
          <a:prstGeom prst="rect">
            <a:avLst/>
          </a:prstGeom>
          <a:noFill/>
        </p:spPr>
        <p:txBody>
          <a:bodyPr wrap="square" rtlCol="0">
            <a:spAutoFit/>
          </a:bodyPr>
          <a:lstStyle/>
          <a:p>
            <a:pPr algn="just"/>
            <a:r>
              <a:rPr lang="en-US" sz="2400" b="1">
                <a:solidFill>
                  <a:srgbClr val="FF0000"/>
                </a:solidFill>
              </a:rPr>
              <a:t>Gợi ý vấn đề 3:</a:t>
            </a:r>
          </a:p>
          <a:p>
            <a:pPr algn="just"/>
            <a:r>
              <a:rPr lang="en-US" sz="2000" b="1" u="sng">
                <a:solidFill>
                  <a:srgbClr val="0000FF"/>
                </a:solidFill>
              </a:rPr>
              <a:t>Câu 1:</a:t>
            </a:r>
            <a:r>
              <a:rPr lang="en-US" sz="2000">
                <a:solidFill>
                  <a:srgbClr val="0000FF"/>
                </a:solidFill>
              </a:rPr>
              <a:t> </a:t>
            </a:r>
            <a:r>
              <a:rPr lang="en-US" sz="2000" b="1">
                <a:solidFill>
                  <a:srgbClr val="0000FF"/>
                </a:solidFill>
              </a:rPr>
              <a:t>Giải thích ý nghĩa nhan đề </a:t>
            </a:r>
            <a:r>
              <a:rPr lang="en-US" sz="2000" b="1" i="1">
                <a:solidFill>
                  <a:srgbClr val="0000FF"/>
                </a:solidFill>
              </a:rPr>
              <a:t>Truyền kì mạn lục</a:t>
            </a:r>
            <a:r>
              <a:rPr lang="en-US" sz="2000" b="1">
                <a:solidFill>
                  <a:srgbClr val="0000FF"/>
                </a:solidFill>
              </a:rPr>
              <a:t>:</a:t>
            </a:r>
            <a:endParaRPr lang="en-US" sz="2000">
              <a:solidFill>
                <a:srgbClr val="0000FF"/>
              </a:solidFill>
            </a:endParaRPr>
          </a:p>
          <a:p>
            <a:pPr algn="just"/>
            <a:r>
              <a:rPr lang="en-US" sz="2000" b="1" i="1">
                <a:solidFill>
                  <a:srgbClr val="0000FF"/>
                </a:solidFill>
              </a:rPr>
              <a:t>Truyền kỳ mạn lục</a:t>
            </a:r>
            <a:r>
              <a:rPr lang="en-US" sz="2000">
                <a:solidFill>
                  <a:srgbClr val="0000FF"/>
                </a:solidFill>
              </a:rPr>
              <a:t>: Ghi chép tản mạn những điều kỳ lạ được lưu truyền.</a:t>
            </a:r>
          </a:p>
          <a:p>
            <a:pPr algn="just"/>
            <a:r>
              <a:rPr lang="en-US" sz="2000" b="1" u="sng">
                <a:solidFill>
                  <a:srgbClr val="0000FF"/>
                </a:solidFill>
              </a:rPr>
              <a:t>Câu 2:</a:t>
            </a:r>
            <a:r>
              <a:rPr lang="en-US" sz="2000">
                <a:solidFill>
                  <a:srgbClr val="0000FF"/>
                </a:solidFill>
              </a:rPr>
              <a:t> </a:t>
            </a:r>
            <a:r>
              <a:rPr lang="en-US" sz="2000" b="1">
                <a:solidFill>
                  <a:srgbClr val="0000FF"/>
                </a:solidFill>
              </a:rPr>
              <a:t>Trong </a:t>
            </a:r>
            <a:r>
              <a:rPr lang="en-US" sz="2000" b="1" i="1">
                <a:solidFill>
                  <a:srgbClr val="0000FF"/>
                </a:solidFill>
              </a:rPr>
              <a:t>Chuyện người con gái Nam Xương</a:t>
            </a:r>
            <a:r>
              <a:rPr lang="en-US" sz="2000" b="1">
                <a:solidFill>
                  <a:srgbClr val="0000FF"/>
                </a:solidFill>
              </a:rPr>
              <a:t>, lúc vắng chồng, Vũ Nương hay đùa con, chỉ vào bóng mình mà bảo là cha Đản. Chi tiết đó đã nói lên điều gì ở nhân vật này? Việc tác giả đưa vào cuối truyện yếu tố kỳ ảo nói về sự trở về chốc lát của Vũ Nương có làm cho tính bi kịch của tác phẩm mất đi không? Vì sao?</a:t>
            </a:r>
            <a:r>
              <a:rPr lang="en-US" sz="2000">
                <a:solidFill>
                  <a:srgbClr val="0000FF"/>
                </a:solidFill>
              </a:rPr>
              <a:t>	</a:t>
            </a:r>
          </a:p>
          <a:p>
            <a:pPr algn="just"/>
            <a:r>
              <a:rPr lang="en-US" sz="2000" b="1">
                <a:solidFill>
                  <a:srgbClr val="0000FF"/>
                </a:solidFill>
                <a:sym typeface="Wingdings" panose="05000000000000000000" pitchFamily="2" charset="2"/>
              </a:rPr>
              <a:t></a:t>
            </a:r>
            <a:r>
              <a:rPr lang="en-US" sz="2000" b="1">
                <a:solidFill>
                  <a:srgbClr val="0000FF"/>
                </a:solidFill>
              </a:rPr>
              <a:t> Chi tiết Vũ Nương chỉ cái bóng của mình rồi nói với đứa con là cha Đản chứng tỏ:</a:t>
            </a:r>
            <a:endParaRPr lang="en-US" sz="2000">
              <a:solidFill>
                <a:srgbClr val="0000FF"/>
              </a:solidFill>
            </a:endParaRPr>
          </a:p>
          <a:p>
            <a:pPr algn="just"/>
            <a:r>
              <a:rPr lang="en-US" sz="2000">
                <a:solidFill>
                  <a:srgbClr val="0000FF"/>
                </a:solidFill>
              </a:rPr>
              <a:t>   - Vũ Nương là một người mẹ rất thương con, không muốn cho con thiếu thốn tình cảm của cha.</a:t>
            </a:r>
          </a:p>
          <a:p>
            <a:pPr algn="just"/>
            <a:r>
              <a:rPr lang="en-US" sz="2000">
                <a:solidFill>
                  <a:srgbClr val="0000FF"/>
                </a:solidFill>
              </a:rPr>
              <a:t>   - Vũ Nương là một người vợ thủy chung với chồng, lúc nào cũng nghĩ đến chồng.</a:t>
            </a:r>
          </a:p>
          <a:p>
            <a:pPr algn="just"/>
            <a:r>
              <a:rPr lang="en-US" sz="2000">
                <a:solidFill>
                  <a:srgbClr val="0000FF"/>
                </a:solidFill>
              </a:rPr>
              <a:t>   - Vũ Nương rất cô đơn chỉ biết chỉ biết truyện trò cùng bóng.</a:t>
            </a:r>
          </a:p>
          <a:p>
            <a:pPr algn="just"/>
            <a:r>
              <a:rPr lang="en-US" sz="2000" b="1">
                <a:solidFill>
                  <a:srgbClr val="0000FF"/>
                </a:solidFill>
                <a:sym typeface="Wingdings" panose="05000000000000000000" pitchFamily="2" charset="2"/>
              </a:rPr>
              <a:t></a:t>
            </a:r>
            <a:r>
              <a:rPr lang="en-US" sz="2000" b="1">
                <a:solidFill>
                  <a:srgbClr val="0000FF"/>
                </a:solidFill>
              </a:rPr>
              <a:t> Việc đưa vào những yếu tố kì ảo, để Vũ Nương hiện về trong chốc lát có làm dịu đi chút ít tính bi kịch của tác phẩm vì như thế là Vũ Nương không chết, với chồng nàng đã được minh oan. Nhưng chi tiết này đã gián tiếp lên án, tố cáo:</a:t>
            </a:r>
            <a:endParaRPr lang="en-US" sz="2000">
              <a:solidFill>
                <a:srgbClr val="0000FF"/>
              </a:solidFill>
            </a:endParaRPr>
          </a:p>
          <a:p>
            <a:pPr algn="just"/>
            <a:r>
              <a:rPr lang="en-US" sz="2000">
                <a:solidFill>
                  <a:srgbClr val="0000FF"/>
                </a:solidFill>
              </a:rPr>
              <a:t>   - Xã hội phong kiến với chế độ nam quyền đã dung túng, bênh vực những suy nghĩ, hành động của Trương Sinh, đẩy Vũ Nương đến cái chết bi thảm.</a:t>
            </a:r>
          </a:p>
          <a:p>
            <a:pPr algn="just"/>
            <a:r>
              <a:rPr lang="en-US" sz="2000">
                <a:solidFill>
                  <a:srgbClr val="0000FF"/>
                </a:solidFill>
              </a:rPr>
              <a:t>   - Xã hội phong kiến với những cuộc chiến tranh phi nghĩa chia cách tình cảm vợ chồng, cha con, đã gây ra bị kịch của cuộc đời Vũ Nương.</a:t>
            </a:r>
          </a:p>
          <a:p>
            <a:pPr algn="just"/>
            <a:r>
              <a:rPr lang="en-US" sz="2000">
                <a:solidFill>
                  <a:srgbClr val="0000FF"/>
                </a:solidFill>
              </a:rPr>
              <a:t>   - Xã hội phong kiến không có chỗ cho những con người tốt đẹp như Vũ Nương được sống → Vũ Nương không thể trở về.</a:t>
            </a:r>
          </a:p>
        </p:txBody>
      </p:sp>
    </p:spTree>
    <p:extLst>
      <p:ext uri="{BB962C8B-B14F-4D97-AF65-F5344CB8AC3E}">
        <p14:creationId xmlns="" xmlns:p14="http://schemas.microsoft.com/office/powerpoint/2010/main" val="128138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847755"/>
          </a:xfrm>
          <a:prstGeom prst="rect">
            <a:avLst/>
          </a:prstGeom>
          <a:noFill/>
        </p:spPr>
        <p:txBody>
          <a:bodyPr wrap="square" rtlCol="0">
            <a:spAutoFit/>
          </a:bodyPr>
          <a:lstStyle/>
          <a:p>
            <a:pPr algn="just">
              <a:lnSpc>
                <a:spcPct val="150000"/>
              </a:lnSpc>
            </a:pPr>
            <a:r>
              <a:rPr lang="en-US" sz="2400" b="1">
                <a:solidFill>
                  <a:srgbClr val="FF0000"/>
                </a:solidFill>
              </a:rPr>
              <a:t>4. Vấn đề 4:</a:t>
            </a:r>
            <a:r>
              <a:rPr lang="en-US" sz="2400">
                <a:solidFill>
                  <a:srgbClr val="FF0000"/>
                </a:solidFill>
              </a:rPr>
              <a:t> </a:t>
            </a:r>
          </a:p>
          <a:p>
            <a:pPr algn="just">
              <a:lnSpc>
                <a:spcPct val="150000"/>
              </a:lnSpc>
            </a:pPr>
            <a:r>
              <a:rPr lang="en-US" sz="2200">
                <a:solidFill>
                  <a:srgbClr val="0000FF"/>
                </a:solidFill>
              </a:rPr>
              <a:t>Dưới đây là một đoạn trong </a:t>
            </a:r>
            <a:r>
              <a:rPr lang="en-US" sz="2200" b="1" i="1">
                <a:solidFill>
                  <a:srgbClr val="0000FF"/>
                </a:solidFill>
              </a:rPr>
              <a:t>“Chuyện người con gái Nam Xương”</a:t>
            </a:r>
            <a:r>
              <a:rPr lang="en-US" sz="2200">
                <a:solidFill>
                  <a:srgbClr val="0000FF"/>
                </a:solidFill>
              </a:rPr>
              <a:t> (Nguyễn Dữ)</a:t>
            </a:r>
          </a:p>
          <a:p>
            <a:pPr algn="just"/>
            <a:r>
              <a:rPr lang="en-US" sz="2200" i="1">
                <a:solidFill>
                  <a:srgbClr val="0000FF"/>
                </a:solidFill>
              </a:rPr>
              <a:t>	...“Đoạn rồi nàng tắm gội chay sạch, ra bến Hoàng Giang ngửa mặt lên trời mà than rằng:</a:t>
            </a:r>
            <a:endParaRPr lang="en-US" sz="2200">
              <a:solidFill>
                <a:srgbClr val="0000FF"/>
              </a:solidFill>
            </a:endParaRPr>
          </a:p>
          <a:p>
            <a:pPr algn="just"/>
            <a:r>
              <a:rPr lang="en-US" sz="2200" i="1">
                <a:solidFill>
                  <a:srgbClr val="0000FF"/>
                </a:solidFill>
              </a:rPr>
              <a:t>	- Kẻ bạc mệnh này thân phận hẳm hiu, chồng con rẫy bỏ, điều đâu bay buộc, tiếng chịu nhuốc nhơ, thần sông có linh, xin ngài chứng giám. Thiếp nếu đoan trang giữ tiết, trinh bạch gìn lòng, vào nước xin làm ngọc mị nương, xuống đất xin làm cỏ ngu mỹ. Nhược bằng lòng chim dạ cá, lừa chồng dối con, dưới xin làm mồi cho cá tôm, trên xin làm cơm cho diều quạ, và xin chịu khắp mọi người phỉ nhổ.”…</a:t>
            </a:r>
            <a:endParaRPr lang="en-US" sz="2200">
              <a:solidFill>
                <a:srgbClr val="0000FF"/>
              </a:solidFill>
            </a:endParaRPr>
          </a:p>
          <a:p>
            <a:pPr algn="r"/>
            <a:r>
              <a:rPr lang="en-US" sz="2200" i="1">
                <a:solidFill>
                  <a:srgbClr val="0000FF"/>
                </a:solidFill>
              </a:rPr>
              <a:t>(Theo Ngữ văn 9, tập một)</a:t>
            </a:r>
            <a:endParaRPr lang="en-US" sz="2200">
              <a:solidFill>
                <a:srgbClr val="0000FF"/>
              </a:solidFill>
            </a:endParaRPr>
          </a:p>
          <a:p>
            <a:pPr algn="just"/>
            <a:r>
              <a:rPr lang="en-US" sz="2200" b="1" u="sng">
                <a:solidFill>
                  <a:srgbClr val="0000FF"/>
                </a:solidFill>
              </a:rPr>
              <a:t>Câu 1:</a:t>
            </a:r>
            <a:r>
              <a:rPr lang="en-US" sz="2200">
                <a:solidFill>
                  <a:srgbClr val="0000FF"/>
                </a:solidFill>
              </a:rPr>
              <a:t> Trong tác phẩm lời thoại trên là độc thoại hay đối thoại? Vì sao?</a:t>
            </a:r>
          </a:p>
          <a:p>
            <a:pPr algn="just"/>
            <a:r>
              <a:rPr lang="en-US" sz="2200" b="1" u="sng">
                <a:solidFill>
                  <a:srgbClr val="0000FF"/>
                </a:solidFill>
              </a:rPr>
              <a:t>Câu 2:</a:t>
            </a:r>
            <a:r>
              <a:rPr lang="en-US" sz="2200">
                <a:solidFill>
                  <a:srgbClr val="0000FF"/>
                </a:solidFill>
              </a:rPr>
              <a:t> Lời thoại này được Vũ Nương nói trong hoàn cảnh nào? Qua đó, nhân vật muốn khẳng định những phẩm chất gì? Ghi lại ngắn gọn (khoảng 6 câu) suy nghĩ của em về những phẩm chất ấy của nhân vật.</a:t>
            </a:r>
          </a:p>
          <a:p>
            <a:pPr algn="just"/>
            <a:r>
              <a:rPr lang="en-US" sz="2200" b="1" u="sng">
                <a:solidFill>
                  <a:srgbClr val="0000FF"/>
                </a:solidFill>
              </a:rPr>
              <a:t>Câu 3:</a:t>
            </a:r>
            <a:r>
              <a:rPr lang="en-US" sz="2200">
                <a:solidFill>
                  <a:srgbClr val="0000FF"/>
                </a:solidFill>
              </a:rPr>
              <a:t> Làm nên sức hấp dẫn của truyện truyền kì là những yếu tố kì ảo. Nêu 2 chi tiết kì ảo trong </a:t>
            </a:r>
            <a:r>
              <a:rPr lang="en-US" sz="2200" i="1">
                <a:solidFill>
                  <a:srgbClr val="0000FF"/>
                </a:solidFill>
              </a:rPr>
              <a:t>Chuyện người con gái Nam Xương.</a:t>
            </a:r>
            <a:endParaRPr lang="en-US" sz="2200">
              <a:solidFill>
                <a:srgbClr val="0000FF"/>
              </a:solidFill>
            </a:endParaRPr>
          </a:p>
        </p:txBody>
      </p:sp>
    </p:spTree>
    <p:extLst>
      <p:ext uri="{BB962C8B-B14F-4D97-AF65-F5344CB8AC3E}">
        <p14:creationId xmlns="" xmlns:p14="http://schemas.microsoft.com/office/powerpoint/2010/main" val="106291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16084"/>
            <a:ext cx="11831782" cy="6247864"/>
          </a:xfrm>
          <a:prstGeom prst="rect">
            <a:avLst/>
          </a:prstGeom>
          <a:noFill/>
        </p:spPr>
        <p:txBody>
          <a:bodyPr wrap="square" rtlCol="0">
            <a:spAutoFit/>
          </a:bodyPr>
          <a:lstStyle/>
          <a:p>
            <a:pPr algn="just"/>
            <a:r>
              <a:rPr lang="en-US" sz="2000" b="1">
                <a:solidFill>
                  <a:srgbClr val="FF0000"/>
                </a:solidFill>
              </a:rPr>
              <a:t>Gợi ý vấn đề 4:</a:t>
            </a:r>
          </a:p>
          <a:p>
            <a:pPr algn="just"/>
            <a:r>
              <a:rPr lang="en-US" sz="2000" b="1" u="sng">
                <a:solidFill>
                  <a:srgbClr val="0000FF"/>
                </a:solidFill>
              </a:rPr>
              <a:t>Câu 1:</a:t>
            </a:r>
            <a:r>
              <a:rPr lang="en-US" sz="2000" b="1">
                <a:solidFill>
                  <a:srgbClr val="0000FF"/>
                </a:solidFill>
              </a:rPr>
              <a:t> Lời thoại trên là độc thoại hay đối thoại? Vì sao?</a:t>
            </a:r>
            <a:endParaRPr lang="en-US" sz="2000">
              <a:solidFill>
                <a:srgbClr val="0000FF"/>
              </a:solidFill>
            </a:endParaRPr>
          </a:p>
          <a:p>
            <a:pPr algn="just"/>
            <a:r>
              <a:rPr lang="it-IT" sz="2000">
                <a:solidFill>
                  <a:srgbClr val="0000FF"/>
                </a:solidFill>
              </a:rPr>
              <a:t>   - Trong tác phẩm đó là lời độc thoại. </a:t>
            </a:r>
            <a:endParaRPr lang="en-US" sz="2000">
              <a:solidFill>
                <a:srgbClr val="0000FF"/>
              </a:solidFill>
            </a:endParaRPr>
          </a:p>
          <a:p>
            <a:pPr algn="just"/>
            <a:r>
              <a:rPr lang="it-IT" sz="2000">
                <a:solidFill>
                  <a:srgbClr val="0000FF"/>
                </a:solidFill>
              </a:rPr>
              <a:t>   - Vì đó là lời than của nàng với trời đất nhưng đó cũng là lời của nàng nói với lòng mình để giãi bày tấm lòng trong trắng của mình. Lời nói không hướng tới một đối tượng nào cả, phát ra thành tiếng thể hiện bằng gạch đầu dòng (-).</a:t>
            </a:r>
            <a:endParaRPr lang="en-US" sz="2000">
              <a:solidFill>
                <a:srgbClr val="0000FF"/>
              </a:solidFill>
            </a:endParaRPr>
          </a:p>
          <a:p>
            <a:pPr algn="just"/>
            <a:r>
              <a:rPr lang="en-US" sz="2000" b="1" u="sng">
                <a:solidFill>
                  <a:srgbClr val="0000FF"/>
                </a:solidFill>
              </a:rPr>
              <a:t>Câu 2:</a:t>
            </a:r>
            <a:r>
              <a:rPr lang="en-US" sz="2000">
                <a:solidFill>
                  <a:srgbClr val="0000FF"/>
                </a:solidFill>
              </a:rPr>
              <a:t> </a:t>
            </a:r>
            <a:r>
              <a:rPr lang="en-US" sz="2000" b="1">
                <a:solidFill>
                  <a:srgbClr val="0000FF"/>
                </a:solidFill>
              </a:rPr>
              <a:t>Hoàn cảnh Vũ Nương nói lời này. Qua đó, nhân vật muốn khẳng định những phẩm chất gì? Ghi lại ngắn gọn (khoảng 6 câu) suy nghĩ của em về những phẩm chất ấy của nhân vật:</a:t>
            </a:r>
            <a:endParaRPr lang="en-US" sz="2000">
              <a:solidFill>
                <a:srgbClr val="0000FF"/>
              </a:solidFill>
            </a:endParaRPr>
          </a:p>
          <a:p>
            <a:pPr algn="just"/>
            <a:r>
              <a:rPr lang="en-US" sz="2000" b="1">
                <a:solidFill>
                  <a:srgbClr val="0000FF"/>
                </a:solidFill>
                <a:sym typeface="Wingdings" panose="05000000000000000000" pitchFamily="2" charset="2"/>
              </a:rPr>
              <a:t></a:t>
            </a:r>
            <a:r>
              <a:rPr lang="en-US" sz="2000" b="1">
                <a:solidFill>
                  <a:srgbClr val="0000FF"/>
                </a:solidFill>
              </a:rPr>
              <a:t> Lời thoại này được Vũ Nương nói trong hoàn cảnh nào? Qua đó, nhân vật muốn khẳng định những phẩm chất gì?</a:t>
            </a:r>
            <a:endParaRPr lang="en-US" sz="2000">
              <a:solidFill>
                <a:srgbClr val="0000FF"/>
              </a:solidFill>
            </a:endParaRPr>
          </a:p>
          <a:p>
            <a:pPr algn="just"/>
            <a:r>
              <a:rPr lang="it-IT" sz="2000">
                <a:solidFill>
                  <a:srgbClr val="0000FF"/>
                </a:solidFill>
              </a:rPr>
              <a:t>    Vũ Nương nói bị chồng đối xử bất công mắng nhiếc đánh đuổi đi, thất vọng tột cùng, bị đẩy đến đường cùng không thể giải được nỗi oan khuất, tất cả đã tan vỡ, nàng đau khổ tuyệt vọng tìm đến cái chết để bày tỏ tấm lòng trong trắng, mượn nước sông để rửa sạch tiếng nhơ oan ức. Lời than như một lời nguyền, xin thần sông chứng giám nỗi oan khuất và tiết sạch giá trong của nàng, của một “kẻ bạc mệnh” đầy đau khổ. Hành động tự trẫm mình của nàng là một hành động quyết liệt cuối cùng để bảo toàn danh dự. Cái chết của Vũ Nương thể hiện nỗi đau khổ của nàng đã lên đến tột cùng. Qua lời thề nguyền của Vũ Nương ta thấy nàng:</a:t>
            </a:r>
            <a:endParaRPr lang="en-US" sz="2000">
              <a:solidFill>
                <a:srgbClr val="0000FF"/>
              </a:solidFill>
            </a:endParaRPr>
          </a:p>
          <a:p>
            <a:pPr algn="just"/>
            <a:r>
              <a:rPr lang="it-IT" sz="2000">
                <a:solidFill>
                  <a:srgbClr val="0000FF"/>
                </a:solidFill>
              </a:rPr>
              <a:t>    -  Rất khao khát cuộc sống gia đình hạnh phúc.</a:t>
            </a:r>
            <a:endParaRPr lang="en-US" sz="2000">
              <a:solidFill>
                <a:srgbClr val="0000FF"/>
              </a:solidFill>
            </a:endParaRPr>
          </a:p>
          <a:p>
            <a:pPr algn="just"/>
            <a:r>
              <a:rPr lang="it-IT" sz="2000">
                <a:solidFill>
                  <a:srgbClr val="0000FF"/>
                </a:solidFill>
              </a:rPr>
              <a:t>    - Luôn trong sáng, thủy chung với chồng.</a:t>
            </a:r>
            <a:endParaRPr lang="en-US" sz="2000">
              <a:solidFill>
                <a:srgbClr val="0000FF"/>
              </a:solidFill>
            </a:endParaRPr>
          </a:p>
          <a:p>
            <a:pPr algn="just"/>
            <a:r>
              <a:rPr lang="it-IT" sz="2000">
                <a:solidFill>
                  <a:srgbClr val="0000FF"/>
                </a:solidFill>
              </a:rPr>
              <a:t>    - Rất mong được minh oan, rất tự trọng.</a:t>
            </a:r>
            <a:endParaRPr lang="en-US" sz="2000">
              <a:solidFill>
                <a:srgbClr val="0000FF"/>
              </a:solidFill>
            </a:endParaRPr>
          </a:p>
        </p:txBody>
      </p:sp>
    </p:spTree>
    <p:extLst>
      <p:ext uri="{BB962C8B-B14F-4D97-AF65-F5344CB8AC3E}">
        <p14:creationId xmlns="" xmlns:p14="http://schemas.microsoft.com/office/powerpoint/2010/main" val="598742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16084"/>
            <a:ext cx="11831782" cy="6232475"/>
          </a:xfrm>
          <a:prstGeom prst="rect">
            <a:avLst/>
          </a:prstGeom>
          <a:noFill/>
        </p:spPr>
        <p:txBody>
          <a:bodyPr wrap="square" rtlCol="0">
            <a:spAutoFit/>
          </a:bodyPr>
          <a:lstStyle/>
          <a:p>
            <a:pPr algn="just"/>
            <a:r>
              <a:rPr lang="en-US" sz="2100" b="1">
                <a:solidFill>
                  <a:srgbClr val="0000FF"/>
                </a:solidFill>
                <a:sym typeface="Wingdings" panose="05000000000000000000" pitchFamily="2" charset="2"/>
              </a:rPr>
              <a:t></a:t>
            </a:r>
            <a:r>
              <a:rPr lang="en-US" sz="2100" b="1">
                <a:solidFill>
                  <a:srgbClr val="0000FF"/>
                </a:solidFill>
              </a:rPr>
              <a:t> Những phẩm chất của nhân vật trong lời thoại:</a:t>
            </a:r>
            <a:endParaRPr lang="en-US" sz="2100">
              <a:solidFill>
                <a:srgbClr val="0000FF"/>
              </a:solidFill>
            </a:endParaRPr>
          </a:p>
          <a:p>
            <a:pPr algn="just"/>
            <a:r>
              <a:rPr lang="it-IT" sz="2100">
                <a:solidFill>
                  <a:srgbClr val="0000FF"/>
                </a:solidFill>
              </a:rPr>
              <a:t>    - Nàng hiểu được thân phận của mình, tự nhận mình là “kẻ bạc mệnh”  có “duyên phận hẩm hiu”, song vẫn khát khao được sống hạnh phúc với chồng con và mong thần sông minh oan cho tấm lòng thủy chung, trong trắng của mình. Lời than, lời thề nguyền của Vũ Nương thật thống thiết, ai oán.</a:t>
            </a:r>
            <a:endParaRPr lang="en-US" sz="2100">
              <a:solidFill>
                <a:srgbClr val="0000FF"/>
              </a:solidFill>
            </a:endParaRPr>
          </a:p>
          <a:p>
            <a:pPr algn="just"/>
            <a:r>
              <a:rPr lang="it-IT" sz="2100">
                <a:solidFill>
                  <a:srgbClr val="0000FF"/>
                </a:solidFill>
              </a:rPr>
              <a:t>    - Hành động tự trẫm mình của Vũ Nương là hành động quyết liệt cuối cùng để bảo toàn danh dự. có nỗi tuyệt vọng đắng cay, nhưng người đọc cũng thấy được lòng tự trọng, sự chỉ đạo của lý trí, chứ không như hành động bột phát trong cơn nóng giận như truyện cổ tích miêu tả “Nàng chạy một mạch ra sông, đâm đầu xuống nước tự vẫn”.</a:t>
            </a:r>
            <a:endParaRPr lang="en-US" sz="2100">
              <a:solidFill>
                <a:srgbClr val="0000FF"/>
              </a:solidFill>
            </a:endParaRPr>
          </a:p>
          <a:p>
            <a:pPr algn="just"/>
            <a:r>
              <a:rPr lang="it-IT" sz="2100">
                <a:solidFill>
                  <a:srgbClr val="0000FF"/>
                </a:solidFill>
              </a:rPr>
              <a:t>    - Phẩm chất cao đẹp của Vũ Nương thể hiện qua lời thề nguyền cũng là phẩm chất tốt đẹp của người phụ nữ lao động xưa: Dù cuộc sống của họ có khổ đau bất hạnh, song họ vẫn luôn giữ tròn phẩm chất thủy chung, sắt son, nghĩa tình của mình.</a:t>
            </a:r>
            <a:endParaRPr lang="en-US" sz="2100">
              <a:solidFill>
                <a:srgbClr val="0000FF"/>
              </a:solidFill>
            </a:endParaRPr>
          </a:p>
          <a:p>
            <a:pPr algn="just"/>
            <a:r>
              <a:rPr lang="en-US" sz="2100" b="1" u="sng">
                <a:solidFill>
                  <a:srgbClr val="0000FF"/>
                </a:solidFill>
              </a:rPr>
              <a:t>Câu 3:</a:t>
            </a:r>
            <a:r>
              <a:rPr lang="en-US" sz="2100">
                <a:solidFill>
                  <a:srgbClr val="0000FF"/>
                </a:solidFill>
              </a:rPr>
              <a:t> </a:t>
            </a:r>
            <a:r>
              <a:rPr lang="en-US" sz="2100" b="1">
                <a:solidFill>
                  <a:srgbClr val="0000FF"/>
                </a:solidFill>
              </a:rPr>
              <a:t>Các chi tiết kì ảo trong </a:t>
            </a:r>
            <a:r>
              <a:rPr lang="en-US" sz="2100" b="1" i="1">
                <a:solidFill>
                  <a:srgbClr val="0000FF"/>
                </a:solidFill>
              </a:rPr>
              <a:t>Chuyện người con gái Nam Xương</a:t>
            </a:r>
            <a:r>
              <a:rPr lang="en-US" sz="2100" b="1">
                <a:solidFill>
                  <a:srgbClr val="0000FF"/>
                </a:solidFill>
              </a:rPr>
              <a:t>:</a:t>
            </a:r>
            <a:endParaRPr lang="en-US" sz="2100">
              <a:solidFill>
                <a:srgbClr val="0000FF"/>
              </a:solidFill>
            </a:endParaRPr>
          </a:p>
          <a:p>
            <a:pPr algn="just"/>
            <a:r>
              <a:rPr lang="it-IT" sz="2100">
                <a:solidFill>
                  <a:srgbClr val="0000FF"/>
                </a:solidFill>
              </a:rPr>
              <a:t>    - Phan Lang nằm mộng rồi thả rùa.</a:t>
            </a:r>
            <a:endParaRPr lang="en-US" sz="2100">
              <a:solidFill>
                <a:srgbClr val="0000FF"/>
              </a:solidFill>
            </a:endParaRPr>
          </a:p>
          <a:p>
            <a:pPr algn="just"/>
            <a:r>
              <a:rPr lang="it-IT" sz="2100">
                <a:solidFill>
                  <a:srgbClr val="0000FF"/>
                </a:solidFill>
              </a:rPr>
              <a:t>    - Phan Lang gặp nạn, lạc vào động rùa, gặp Linh Phi, được cứu giúp. </a:t>
            </a:r>
            <a:endParaRPr lang="en-US" sz="2100">
              <a:solidFill>
                <a:srgbClr val="0000FF"/>
              </a:solidFill>
            </a:endParaRPr>
          </a:p>
          <a:p>
            <a:pPr algn="just"/>
            <a:r>
              <a:rPr lang="it-IT" sz="2100">
                <a:solidFill>
                  <a:srgbClr val="0000FF"/>
                </a:solidFill>
              </a:rPr>
              <a:t>    - Gặp lại Vũ Nương, người được coi là đã chết rồi. </a:t>
            </a:r>
            <a:endParaRPr lang="en-US" sz="2100">
              <a:solidFill>
                <a:srgbClr val="0000FF"/>
              </a:solidFill>
            </a:endParaRPr>
          </a:p>
          <a:p>
            <a:pPr algn="just"/>
            <a:r>
              <a:rPr lang="it-IT" sz="2100">
                <a:solidFill>
                  <a:srgbClr val="0000FF"/>
                </a:solidFill>
              </a:rPr>
              <a:t>    - Được sứ giả của Linh Phi rẽ đường nước đưa về dương thế.</a:t>
            </a:r>
            <a:endParaRPr lang="en-US" sz="2100">
              <a:solidFill>
                <a:srgbClr val="0000FF"/>
              </a:solidFill>
            </a:endParaRPr>
          </a:p>
          <a:p>
            <a:pPr algn="just"/>
            <a:r>
              <a:rPr lang="en-US" sz="2100">
                <a:solidFill>
                  <a:srgbClr val="0000FF"/>
                </a:solidFill>
              </a:rPr>
              <a:t>    - Vũ Nương hiện về trong lễ giải oan trên bến Hoàng Giang giữa lung linh, huyền ảo rồi lại biến đi mất.</a:t>
            </a:r>
          </a:p>
        </p:txBody>
      </p:sp>
    </p:spTree>
    <p:extLst>
      <p:ext uri="{BB962C8B-B14F-4D97-AF65-F5344CB8AC3E}">
        <p14:creationId xmlns="" xmlns:p14="http://schemas.microsoft.com/office/powerpoint/2010/main" val="221538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847755"/>
          </a:xfrm>
          <a:prstGeom prst="rect">
            <a:avLst/>
          </a:prstGeom>
          <a:noFill/>
        </p:spPr>
        <p:txBody>
          <a:bodyPr wrap="square" rtlCol="0">
            <a:spAutoFit/>
          </a:bodyPr>
          <a:lstStyle/>
          <a:p>
            <a:pPr algn="just">
              <a:lnSpc>
                <a:spcPct val="150000"/>
              </a:lnSpc>
            </a:pPr>
            <a:r>
              <a:rPr lang="en-US" sz="2400" b="1">
                <a:solidFill>
                  <a:srgbClr val="FF0000"/>
                </a:solidFill>
              </a:rPr>
              <a:t>5. Vấn đề 5:</a:t>
            </a:r>
            <a:r>
              <a:rPr lang="en-US" sz="2400">
                <a:solidFill>
                  <a:srgbClr val="FF0000"/>
                </a:solidFill>
              </a:rPr>
              <a:t> </a:t>
            </a:r>
            <a:r>
              <a:rPr lang="en-US" sz="2200">
                <a:solidFill>
                  <a:srgbClr val="0000FF"/>
                </a:solidFill>
              </a:rPr>
              <a:t>Sau đây là một phần của cuộc trò chuyện giữa nhân vật Phan Lang và Vũ Nương trong Chuyện người con gái Nam Xương (Nguyễn Dữ)</a:t>
            </a:r>
          </a:p>
          <a:p>
            <a:pPr algn="just"/>
            <a:r>
              <a:rPr lang="en-US" sz="2200" i="1">
                <a:solidFill>
                  <a:srgbClr val="0000FF"/>
                </a:solidFill>
              </a:rPr>
              <a:t>“Phan nói:</a:t>
            </a:r>
            <a:endParaRPr lang="en-US" sz="2200">
              <a:solidFill>
                <a:srgbClr val="0000FF"/>
              </a:solidFill>
            </a:endParaRPr>
          </a:p>
          <a:p>
            <a:pPr algn="just"/>
            <a:r>
              <a:rPr lang="en-US" sz="2200" i="1">
                <a:solidFill>
                  <a:srgbClr val="0000FF"/>
                </a:solidFill>
              </a:rPr>
              <a:t>	- Nhà cửa tiên nhân của nương tử, cây cối thành rừng, phần mộ tiên nhân của nương tử, cỏ gai rợp mắt. Nương tử dù không nghĩ đến, nhưng tiên nhân còn mong đợi nương tử thì sao?</a:t>
            </a:r>
            <a:endParaRPr lang="en-US" sz="2200">
              <a:solidFill>
                <a:srgbClr val="0000FF"/>
              </a:solidFill>
            </a:endParaRPr>
          </a:p>
          <a:p>
            <a:pPr algn="just"/>
            <a:r>
              <a:rPr lang="en-US" sz="2200" i="1">
                <a:solidFill>
                  <a:srgbClr val="0000FF"/>
                </a:solidFill>
              </a:rPr>
              <a:t>Nghe đến đấy, Vũ Nương ứa nước mắt khóc, rồi quả quyết đổi giọng mà rằng:</a:t>
            </a:r>
            <a:endParaRPr lang="en-US" sz="2200">
              <a:solidFill>
                <a:srgbClr val="0000FF"/>
              </a:solidFill>
            </a:endParaRPr>
          </a:p>
          <a:p>
            <a:pPr algn="just"/>
            <a:r>
              <a:rPr lang="en-US" sz="2200" i="1">
                <a:solidFill>
                  <a:srgbClr val="0000FF"/>
                </a:solidFill>
              </a:rPr>
              <a:t>	- Có lẽ không thể gửi hình ẩn bóng ở đây được mãi, để mang tiếng xấu xa. Vả chăng, ngựa Hồ gầm gió bắc, chim Việt đậu cành nam. Cảm vì nỗi ấy, tôi tất phải tìm về có ngày”.</a:t>
            </a:r>
            <a:endParaRPr lang="en-US" sz="2200">
              <a:solidFill>
                <a:srgbClr val="0000FF"/>
              </a:solidFill>
            </a:endParaRPr>
          </a:p>
          <a:p>
            <a:pPr algn="r"/>
            <a:r>
              <a:rPr lang="en-US" sz="2200" i="1">
                <a:solidFill>
                  <a:srgbClr val="0000FF"/>
                </a:solidFill>
              </a:rPr>
              <a:t>(Trích Ngữ văn 9, tập một)</a:t>
            </a:r>
            <a:endParaRPr lang="en-US" sz="2200">
              <a:solidFill>
                <a:srgbClr val="0000FF"/>
              </a:solidFill>
            </a:endParaRPr>
          </a:p>
          <a:p>
            <a:pPr algn="just"/>
            <a:r>
              <a:rPr lang="en-US" sz="2200" b="1" u="sng">
                <a:solidFill>
                  <a:srgbClr val="0000FF"/>
                </a:solidFill>
              </a:rPr>
              <a:t>Câu 1:</a:t>
            </a:r>
            <a:r>
              <a:rPr lang="en-US" sz="2200">
                <a:solidFill>
                  <a:srgbClr val="0000FF"/>
                </a:solidFill>
              </a:rPr>
              <a:t> Phan Lang trò chuyện với Vũ Nương trong hoàn cảnh nào? Từ </a:t>
            </a:r>
            <a:r>
              <a:rPr lang="en-US" sz="2200" i="1">
                <a:solidFill>
                  <a:srgbClr val="0000FF"/>
                </a:solidFill>
              </a:rPr>
              <a:t>“tiên nhân”</a:t>
            </a:r>
            <a:r>
              <a:rPr lang="en-US" sz="2200">
                <a:solidFill>
                  <a:srgbClr val="0000FF"/>
                </a:solidFill>
              </a:rPr>
              <a:t> được nhắc tới trong lời của Phan Lang để chỉ những ai?</a:t>
            </a:r>
          </a:p>
          <a:p>
            <a:pPr algn="just"/>
            <a:r>
              <a:rPr lang="en-US" sz="2200" b="1" u="sng">
                <a:solidFill>
                  <a:srgbClr val="0000FF"/>
                </a:solidFill>
              </a:rPr>
              <a:t>Câu 2:</a:t>
            </a:r>
            <a:r>
              <a:rPr lang="en-US" sz="2200">
                <a:solidFill>
                  <a:srgbClr val="0000FF"/>
                </a:solidFill>
              </a:rPr>
              <a:t> Vì sao sau khi nghe Phan Lang nói, Vũ Nương </a:t>
            </a:r>
            <a:r>
              <a:rPr lang="en-US" sz="2200" i="1">
                <a:solidFill>
                  <a:srgbClr val="0000FF"/>
                </a:solidFill>
              </a:rPr>
              <a:t>“ứa nước mắt khóc”</a:t>
            </a:r>
            <a:r>
              <a:rPr lang="en-US" sz="2200">
                <a:solidFill>
                  <a:srgbClr val="0000FF"/>
                </a:solidFill>
              </a:rPr>
              <a:t> và quả quyết </a:t>
            </a:r>
            <a:r>
              <a:rPr lang="en-US" sz="2200" i="1">
                <a:solidFill>
                  <a:srgbClr val="0000FF"/>
                </a:solidFill>
              </a:rPr>
              <a:t>“tôi tất phải tìm về có ngày”</a:t>
            </a:r>
            <a:r>
              <a:rPr lang="en-US" sz="2200">
                <a:solidFill>
                  <a:srgbClr val="0000FF"/>
                </a:solidFill>
              </a:rPr>
              <a:t>?</a:t>
            </a:r>
          </a:p>
          <a:p>
            <a:pPr algn="just"/>
            <a:r>
              <a:rPr lang="en-US" sz="2200" b="1" u="sng">
                <a:solidFill>
                  <a:srgbClr val="0000FF"/>
                </a:solidFill>
              </a:rPr>
              <a:t>Câu 3:</a:t>
            </a:r>
            <a:r>
              <a:rPr lang="en-US" sz="2200">
                <a:solidFill>
                  <a:srgbClr val="0000FF"/>
                </a:solidFill>
              </a:rPr>
              <a:t> Em hãy trình bày suy nghĩ (khoảng 2/3 trang giấy thi) về vai trò gia đình trong cuộc sống của mỗi chúng ta.</a:t>
            </a:r>
          </a:p>
        </p:txBody>
      </p:sp>
    </p:spTree>
    <p:extLst>
      <p:ext uri="{BB962C8B-B14F-4D97-AF65-F5344CB8AC3E}">
        <p14:creationId xmlns="" xmlns:p14="http://schemas.microsoft.com/office/powerpoint/2010/main" val="249127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10213"/>
            <a:ext cx="11831782" cy="5632311"/>
          </a:xfrm>
          <a:prstGeom prst="rect">
            <a:avLst/>
          </a:prstGeom>
          <a:noFill/>
        </p:spPr>
        <p:txBody>
          <a:bodyPr wrap="square" rtlCol="0">
            <a:spAutoFit/>
          </a:bodyPr>
          <a:lstStyle/>
          <a:p>
            <a:pPr algn="just"/>
            <a:r>
              <a:rPr lang="en-US" sz="2000" b="1">
                <a:solidFill>
                  <a:srgbClr val="FF0000"/>
                </a:solidFill>
              </a:rPr>
              <a:t>Gợi ý vấn đề 5:</a:t>
            </a:r>
          </a:p>
          <a:p>
            <a:pPr algn="just"/>
            <a:r>
              <a:rPr lang="en-US" sz="2000" b="1" u="sng">
                <a:solidFill>
                  <a:srgbClr val="0000FF"/>
                </a:solidFill>
              </a:rPr>
              <a:t>Câu 1:</a:t>
            </a:r>
            <a:r>
              <a:rPr lang="en-US" sz="2000">
                <a:solidFill>
                  <a:srgbClr val="0000FF"/>
                </a:solidFill>
              </a:rPr>
              <a:t> </a:t>
            </a:r>
            <a:r>
              <a:rPr lang="en-US" sz="2000" b="1">
                <a:solidFill>
                  <a:srgbClr val="0000FF"/>
                </a:solidFill>
              </a:rPr>
              <a:t>Hoàn cảnh Phan Lang trò chuyện với Vũ Nương. Từ “tiên nhân” được nhắc tới trong lời của Phan Lang để chỉ những ai?</a:t>
            </a:r>
            <a:endParaRPr lang="en-US" sz="2000">
              <a:solidFill>
                <a:srgbClr val="0000FF"/>
              </a:solidFill>
            </a:endParaRPr>
          </a:p>
          <a:p>
            <a:pPr algn="just"/>
            <a:r>
              <a:rPr lang="en-US" sz="2000">
                <a:solidFill>
                  <a:srgbClr val="0000FF"/>
                </a:solidFill>
              </a:rPr>
              <a:t>    - Hoàn cảnh cuộc trò chuyện: Phan Lang được Linh Phi cứu giúp xuống dưới thủy cung gặp Vũ Nương.</a:t>
            </a:r>
          </a:p>
          <a:p>
            <a:pPr algn="just"/>
            <a:r>
              <a:rPr lang="en-US" sz="2000">
                <a:solidFill>
                  <a:srgbClr val="0000FF"/>
                </a:solidFill>
              </a:rPr>
              <a:t>    - “tiên nhân” được nhắc tới trong lời của Phan Lang để chỉ tổ tiên, cha ông và Trương Sinh.</a:t>
            </a:r>
          </a:p>
          <a:p>
            <a:pPr algn="just"/>
            <a:r>
              <a:rPr lang="en-US" sz="2000" b="1" u="sng">
                <a:solidFill>
                  <a:srgbClr val="0000FF"/>
                </a:solidFill>
              </a:rPr>
              <a:t>Câu 2:</a:t>
            </a:r>
            <a:r>
              <a:rPr lang="en-US" sz="2000">
                <a:solidFill>
                  <a:srgbClr val="0000FF"/>
                </a:solidFill>
              </a:rPr>
              <a:t> </a:t>
            </a:r>
            <a:r>
              <a:rPr lang="en-US" sz="2000" b="1">
                <a:solidFill>
                  <a:srgbClr val="0000FF"/>
                </a:solidFill>
              </a:rPr>
              <a:t>Vì sao sau khi nghe Phan Lang nói, Vũ Nương “ứa nước mắt khóc” và quả quyết “tôi tất phải tìm về có ngày”?</a:t>
            </a:r>
            <a:endParaRPr lang="en-US" sz="2000">
              <a:solidFill>
                <a:srgbClr val="0000FF"/>
              </a:solidFill>
            </a:endParaRPr>
          </a:p>
          <a:p>
            <a:pPr algn="just"/>
            <a:r>
              <a:rPr lang="en-US" sz="2000">
                <a:solidFill>
                  <a:srgbClr val="0000FF"/>
                </a:solidFill>
              </a:rPr>
              <a:t>    Sau khi nghe Phan Lang nói, Vũ Nương lại “ứa nước mắt khóc” vì xót xa cho tình cảnh bi thảm. Vũ Nương quả quyết “tôi tất phải tìm về có ngày” thể hiện phẩm chất cao đẹp của nàng và mong muốn gặp lại chồng con và được giải oan.</a:t>
            </a:r>
          </a:p>
          <a:p>
            <a:pPr algn="just"/>
            <a:r>
              <a:rPr lang="en-US" sz="2000" b="1" u="sng">
                <a:solidFill>
                  <a:srgbClr val="0000FF"/>
                </a:solidFill>
              </a:rPr>
              <a:t>Câu 3:</a:t>
            </a:r>
            <a:r>
              <a:rPr lang="en-US" sz="2000">
                <a:solidFill>
                  <a:srgbClr val="0000FF"/>
                </a:solidFill>
              </a:rPr>
              <a:t> </a:t>
            </a:r>
            <a:r>
              <a:rPr lang="en-US" sz="2000" b="1">
                <a:solidFill>
                  <a:srgbClr val="0000FF"/>
                </a:solidFill>
              </a:rPr>
              <a:t>Viết đoạn văn nghị luận xã hội về vai trò gia đình trong cuộc sống của mỗi chúng ta:</a:t>
            </a:r>
            <a:endParaRPr lang="en-US" sz="2000">
              <a:solidFill>
                <a:srgbClr val="0000FF"/>
              </a:solidFill>
            </a:endParaRPr>
          </a:p>
          <a:p>
            <a:pPr algn="just"/>
            <a:r>
              <a:rPr lang="en-US" sz="2000" b="1">
                <a:solidFill>
                  <a:srgbClr val="0000FF"/>
                </a:solidFill>
              </a:rPr>
              <a:t>a. Giải thích khái niệm: </a:t>
            </a:r>
            <a:endParaRPr lang="en-US" sz="2000">
              <a:solidFill>
                <a:srgbClr val="0000FF"/>
              </a:solidFill>
            </a:endParaRPr>
          </a:p>
          <a:p>
            <a:pPr algn="just" fontAlgn="base"/>
            <a:r>
              <a:rPr lang="en-US" sz="2000">
                <a:solidFill>
                  <a:srgbClr val="0000FF"/>
                </a:solidFill>
              </a:rPr>
              <a:t>    - Là khái niệm dùng để chỉ những con người cùng chung huyết thống, dòng tộc, gia phả.</a:t>
            </a:r>
          </a:p>
          <a:p>
            <a:pPr algn="just" fontAlgn="base"/>
            <a:r>
              <a:rPr lang="en-US" sz="2000">
                <a:solidFill>
                  <a:srgbClr val="0000FF"/>
                </a:solidFill>
              </a:rPr>
              <a:t>    - Có nhiều gia đình trong đó gồm nhiều thế hệ sống chung với nhau, “tam đại đồng đường” thậm chí là “tứ đại đồng đường”.</a:t>
            </a:r>
          </a:p>
          <a:p>
            <a:pPr algn="just" fontAlgn="base"/>
            <a:r>
              <a:rPr lang="en-US" sz="2000">
                <a:solidFill>
                  <a:srgbClr val="0000FF"/>
                </a:solidFill>
              </a:rPr>
              <a:t>    - Ngoài những đặc điểm chung như mọi gia đình trên đất nước Việt Nam thì mỗi gia đình có truyền thống riêng, qui ước riêng về lễ giáo, đạo đức, lối sống, bổn phận, nghĩa vụ.</a:t>
            </a:r>
          </a:p>
        </p:txBody>
      </p:sp>
    </p:spTree>
    <p:extLst>
      <p:ext uri="{BB962C8B-B14F-4D97-AF65-F5344CB8AC3E}">
        <p14:creationId xmlns="" xmlns:p14="http://schemas.microsoft.com/office/powerpoint/2010/main" val="3509655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10213"/>
            <a:ext cx="11831782" cy="5509200"/>
          </a:xfrm>
          <a:prstGeom prst="rect">
            <a:avLst/>
          </a:prstGeom>
          <a:noFill/>
        </p:spPr>
        <p:txBody>
          <a:bodyPr wrap="square" rtlCol="0">
            <a:spAutoFit/>
          </a:bodyPr>
          <a:lstStyle/>
          <a:p>
            <a:pPr algn="just"/>
            <a:r>
              <a:rPr lang="en-US" sz="2200" b="1">
                <a:solidFill>
                  <a:srgbClr val="0000FF"/>
                </a:solidFill>
              </a:rPr>
              <a:t>b. Biểu hiện:</a:t>
            </a:r>
            <a:r>
              <a:rPr lang="en-US" sz="2200">
                <a:solidFill>
                  <a:srgbClr val="0000FF"/>
                </a:solidFill>
              </a:rPr>
              <a:t> </a:t>
            </a:r>
          </a:p>
          <a:p>
            <a:pPr algn="just"/>
            <a:r>
              <a:rPr lang="en-US" sz="2200">
                <a:solidFill>
                  <a:srgbClr val="0000FF"/>
                </a:solidFill>
              </a:rPr>
              <a:t>Sự hi sinh, yêu th­ương, sự quan tâm chia sẻ, của mỗi thành viên trong gia đình.</a:t>
            </a:r>
          </a:p>
          <a:p>
            <a:pPr algn="just"/>
            <a:r>
              <a:rPr lang="en-US" sz="2200" b="1">
                <a:solidFill>
                  <a:srgbClr val="0000FF"/>
                </a:solidFill>
              </a:rPr>
              <a:t>c. Vai trò của gia đình:</a:t>
            </a:r>
            <a:r>
              <a:rPr lang="en-US" sz="2200">
                <a:solidFill>
                  <a:srgbClr val="0000FF"/>
                </a:solidFill>
              </a:rPr>
              <a:t> </a:t>
            </a:r>
          </a:p>
          <a:p>
            <a:pPr algn="just"/>
            <a:r>
              <a:rPr lang="en-US" sz="2200">
                <a:solidFill>
                  <a:srgbClr val="0000FF"/>
                </a:solidFill>
              </a:rPr>
              <a:t>- Tình cảm gia đình là động lực, là sự động viên, cổ vũ con ngư­ời vững bước trên đường đời…</a:t>
            </a:r>
          </a:p>
          <a:p>
            <a:pPr algn="just"/>
            <a:r>
              <a:rPr lang="en-US" sz="2200">
                <a:solidFill>
                  <a:srgbClr val="0000FF"/>
                </a:solidFill>
              </a:rPr>
              <a:t>- Gia đình là cội nguồn sinh dưỡng của con người.</a:t>
            </a:r>
          </a:p>
          <a:p>
            <a:pPr algn="just"/>
            <a:r>
              <a:rPr lang="en-US" sz="2200">
                <a:solidFill>
                  <a:srgbClr val="0000FF"/>
                </a:solidFill>
              </a:rPr>
              <a:t>- Là nơi khởi đầu của mọi yêu thương và mơ ước trong ta.</a:t>
            </a:r>
          </a:p>
          <a:p>
            <a:pPr algn="just"/>
            <a:r>
              <a:rPr lang="en-US" sz="2200">
                <a:solidFill>
                  <a:srgbClr val="0000FF"/>
                </a:solidFill>
              </a:rPr>
              <a:t>- Là điểm tựa tinh thần vững chắc trong cuộc đời con người.</a:t>
            </a:r>
          </a:p>
          <a:p>
            <a:pPr algn="just"/>
            <a:r>
              <a:rPr lang="en-US" sz="2200">
                <a:solidFill>
                  <a:srgbClr val="0000FF"/>
                </a:solidFill>
              </a:rPr>
              <a:t>- Có ý nghĩa đặc biệt trong quá trình hình thành nhân cách, lẽ sống, lí tưởng.</a:t>
            </a:r>
          </a:p>
          <a:p>
            <a:pPr algn="just" fontAlgn="base"/>
            <a:r>
              <a:rPr lang="en-US" sz="2200" b="1">
                <a:solidFill>
                  <a:srgbClr val="0000FF"/>
                </a:solidFill>
              </a:rPr>
              <a:t>d. Bàn bạc, mở rộng:</a:t>
            </a:r>
            <a:endParaRPr lang="en-US" sz="2200">
              <a:solidFill>
                <a:srgbClr val="0000FF"/>
              </a:solidFill>
            </a:endParaRPr>
          </a:p>
          <a:p>
            <a:pPr algn="just" fontAlgn="base"/>
            <a:r>
              <a:rPr lang="en-US" sz="2200">
                <a:solidFill>
                  <a:srgbClr val="0000FF"/>
                </a:solidFill>
              </a:rPr>
              <a:t>- Một đất nước hùng mạnh phải dựa trên nền tảng của gia đình vững chắc.</a:t>
            </a:r>
          </a:p>
          <a:p>
            <a:pPr algn="just" fontAlgn="base"/>
            <a:r>
              <a:rPr lang="en-US" sz="2200">
                <a:solidFill>
                  <a:srgbClr val="0000FF"/>
                </a:solidFill>
              </a:rPr>
              <a:t>- Một đất nước suy vong khi nền nếp trong gia đình bị băng hoại.</a:t>
            </a:r>
          </a:p>
          <a:p>
            <a:pPr algn="just" fontAlgn="base"/>
            <a:r>
              <a:rPr lang="en-US" sz="2200">
                <a:solidFill>
                  <a:srgbClr val="0000FF"/>
                </a:solidFill>
              </a:rPr>
              <a:t>- Phê phán một bộ phận con người nói chung và giới trẻ nói riêng thiếu ý thức đối với trách nhiệm gia đình.</a:t>
            </a:r>
          </a:p>
          <a:p>
            <a:pPr algn="just"/>
            <a:r>
              <a:rPr lang="en-US" sz="2200" b="1">
                <a:solidFill>
                  <a:srgbClr val="0000FF"/>
                </a:solidFill>
              </a:rPr>
              <a:t>e. Liên hệ đến bản thân:</a:t>
            </a:r>
            <a:r>
              <a:rPr lang="en-US" sz="2200">
                <a:solidFill>
                  <a:srgbClr val="0000FF"/>
                </a:solidFill>
              </a:rPr>
              <a:t> </a:t>
            </a:r>
          </a:p>
          <a:p>
            <a:pPr algn="just"/>
            <a:r>
              <a:rPr lang="en-US" sz="2200">
                <a:solidFill>
                  <a:srgbClr val="0000FF"/>
                </a:solidFill>
              </a:rPr>
              <a:t>Bản thân phải biết trân trọng, vun đắp, xây dựng tình cảm gia đình ngày càng tốt đẹp hơn.</a:t>
            </a:r>
          </a:p>
        </p:txBody>
      </p:sp>
    </p:spTree>
    <p:extLst>
      <p:ext uri="{BB962C8B-B14F-4D97-AF65-F5344CB8AC3E}">
        <p14:creationId xmlns="" xmlns:p14="http://schemas.microsoft.com/office/powerpoint/2010/main" val="1438033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6284028"/>
          </a:xfrm>
          <a:prstGeom prst="rect">
            <a:avLst/>
          </a:prstGeom>
          <a:noFill/>
        </p:spPr>
        <p:txBody>
          <a:bodyPr wrap="square" rtlCol="0">
            <a:spAutoFit/>
          </a:bodyPr>
          <a:lstStyle/>
          <a:p>
            <a:pPr>
              <a:lnSpc>
                <a:spcPct val="130000"/>
              </a:lnSpc>
            </a:pPr>
            <a:r>
              <a:rPr lang="en-US" sz="2400" b="1">
                <a:solidFill>
                  <a:srgbClr val="FF0000"/>
                </a:solidFill>
              </a:rPr>
              <a:t>6. Vấn đề 6:</a:t>
            </a:r>
            <a:r>
              <a:rPr lang="en-US" sz="2400">
                <a:solidFill>
                  <a:srgbClr val="FF0000"/>
                </a:solidFill>
              </a:rPr>
              <a:t> </a:t>
            </a:r>
            <a:r>
              <a:rPr lang="en-US" sz="2400">
                <a:solidFill>
                  <a:srgbClr val="0000FF"/>
                </a:solidFill>
              </a:rPr>
              <a:t>Trong bài th</a:t>
            </a:r>
            <a:r>
              <a:rPr lang="vi-VN" sz="2400">
                <a:solidFill>
                  <a:srgbClr val="0000FF"/>
                </a:solidFill>
              </a:rPr>
              <a:t>ơ</a:t>
            </a:r>
            <a:r>
              <a:rPr lang="en-US" sz="2400">
                <a:solidFill>
                  <a:srgbClr val="0000FF"/>
                </a:solidFill>
              </a:rPr>
              <a:t> “</a:t>
            </a:r>
            <a:r>
              <a:rPr lang="en-US" sz="2400" i="1">
                <a:solidFill>
                  <a:srgbClr val="0000FF"/>
                </a:solidFill>
              </a:rPr>
              <a:t>Lại bài viếng Vũ Thị</a:t>
            </a:r>
            <a:r>
              <a:rPr lang="en-US" sz="2400">
                <a:solidFill>
                  <a:srgbClr val="0000FF"/>
                </a:solidFill>
              </a:rPr>
              <a:t>”, vua Lê Thánh Tông (Tư Thành, 1460-1497) viết:</a:t>
            </a:r>
          </a:p>
          <a:p>
            <a:pPr lvl="6">
              <a:lnSpc>
                <a:spcPct val="130000"/>
              </a:lnSpc>
            </a:pPr>
            <a:r>
              <a:rPr lang="en-US" sz="2400" i="1">
                <a:solidFill>
                  <a:srgbClr val="0000FF"/>
                </a:solidFill>
              </a:rPr>
              <a:t> </a:t>
            </a:r>
            <a:r>
              <a:rPr lang="en-US" sz="2400">
                <a:solidFill>
                  <a:srgbClr val="0000FF"/>
                </a:solidFill>
              </a:rPr>
              <a:t>“</a:t>
            </a:r>
            <a:r>
              <a:rPr lang="en-US" sz="2400" i="1">
                <a:solidFill>
                  <a:srgbClr val="0000FF"/>
                </a:solidFill>
              </a:rPr>
              <a:t>Nghi ngút đầu ghềnh tỏa khói hương,</a:t>
            </a:r>
            <a:endParaRPr lang="en-US" sz="2400">
              <a:solidFill>
                <a:srgbClr val="0000FF"/>
              </a:solidFill>
            </a:endParaRPr>
          </a:p>
          <a:p>
            <a:pPr lvl="6">
              <a:lnSpc>
                <a:spcPct val="130000"/>
              </a:lnSpc>
            </a:pPr>
            <a:r>
              <a:rPr lang="en-US" sz="2400" i="1">
                <a:solidFill>
                  <a:srgbClr val="0000FF"/>
                </a:solidFill>
              </a:rPr>
              <a:t>Miếu ai như miếu vợ chàng Trương.</a:t>
            </a:r>
            <a:endParaRPr lang="en-US" sz="2400">
              <a:solidFill>
                <a:srgbClr val="0000FF"/>
              </a:solidFill>
            </a:endParaRPr>
          </a:p>
          <a:p>
            <a:pPr lvl="6">
              <a:lnSpc>
                <a:spcPct val="130000"/>
              </a:lnSpc>
            </a:pPr>
            <a:r>
              <a:rPr lang="en-US" sz="2400" i="1">
                <a:solidFill>
                  <a:srgbClr val="0000FF"/>
                </a:solidFill>
              </a:rPr>
              <a:t>Bóng đèn dầu nhẫn đừng nghe trẻ,</a:t>
            </a:r>
            <a:endParaRPr lang="en-US" sz="2400">
              <a:solidFill>
                <a:srgbClr val="0000FF"/>
              </a:solidFill>
            </a:endParaRPr>
          </a:p>
          <a:p>
            <a:pPr lvl="6">
              <a:lnSpc>
                <a:spcPct val="130000"/>
              </a:lnSpc>
            </a:pPr>
            <a:r>
              <a:rPr lang="en-US" sz="2400" i="1">
                <a:solidFill>
                  <a:srgbClr val="0000FF"/>
                </a:solidFill>
              </a:rPr>
              <a:t>Cung nước chi cho lụy đến nàng.</a:t>
            </a:r>
            <a:r>
              <a:rPr lang="en-US" sz="2400">
                <a:solidFill>
                  <a:srgbClr val="0000FF"/>
                </a:solidFill>
              </a:rPr>
              <a:t>”</a:t>
            </a:r>
          </a:p>
          <a:p>
            <a:pPr>
              <a:lnSpc>
                <a:spcPct val="130000"/>
              </a:lnSpc>
            </a:pPr>
            <a:r>
              <a:rPr lang="en-US" sz="2400" b="1" u="sng">
                <a:solidFill>
                  <a:srgbClr val="0000FF"/>
                </a:solidFill>
              </a:rPr>
              <a:t>Câu 1:</a:t>
            </a:r>
            <a:r>
              <a:rPr lang="en-US" sz="2400">
                <a:solidFill>
                  <a:srgbClr val="0000FF"/>
                </a:solidFill>
              </a:rPr>
              <a:t> Bộ phận trong ngoặc đơn (Tư Thành, 1460 - 1497) của phần giới thiệu trên đây là thành phần nào của câu? </a:t>
            </a:r>
          </a:p>
          <a:p>
            <a:pPr>
              <a:lnSpc>
                <a:spcPct val="130000"/>
              </a:lnSpc>
            </a:pPr>
            <a:r>
              <a:rPr lang="en-US" sz="2400" b="1" u="sng">
                <a:solidFill>
                  <a:srgbClr val="0000FF"/>
                </a:solidFill>
              </a:rPr>
              <a:t>Câu 2:</a:t>
            </a:r>
            <a:r>
              <a:rPr lang="en-US" sz="2400">
                <a:solidFill>
                  <a:srgbClr val="0000FF"/>
                </a:solidFill>
              </a:rPr>
              <a:t> Những câu thơ trên gợi cho em nhớ tới tác phẩm nào đã học? Nêu rõ tên tác giả. </a:t>
            </a:r>
          </a:p>
          <a:p>
            <a:pPr>
              <a:lnSpc>
                <a:spcPct val="130000"/>
              </a:lnSpc>
            </a:pPr>
            <a:r>
              <a:rPr lang="en-US" sz="2400" b="1" u="sng">
                <a:solidFill>
                  <a:srgbClr val="0000FF"/>
                </a:solidFill>
              </a:rPr>
              <a:t>Câu 3:</a:t>
            </a:r>
            <a:r>
              <a:rPr lang="en-US" sz="2400">
                <a:solidFill>
                  <a:srgbClr val="0000FF"/>
                </a:solidFill>
              </a:rPr>
              <a:t> Nêu rõ các tình huống có trong tác phẩm trên. </a:t>
            </a:r>
          </a:p>
          <a:p>
            <a:pPr>
              <a:lnSpc>
                <a:spcPct val="130000"/>
              </a:lnSpc>
            </a:pPr>
            <a:r>
              <a:rPr lang="en-US" sz="2400" b="1" u="sng">
                <a:solidFill>
                  <a:srgbClr val="0000FF"/>
                </a:solidFill>
              </a:rPr>
              <a:t>Câu 4:</a:t>
            </a:r>
            <a:r>
              <a:rPr lang="en-US" sz="2400">
                <a:solidFill>
                  <a:srgbClr val="0000FF"/>
                </a:solidFill>
              </a:rPr>
              <a:t> Có một chi tiết đóng vai trò quan trọng trong những tình huống trên. Theo em đó là chi tiết nào? Hãy phân tích giá trị của chi tiết đó. </a:t>
            </a:r>
          </a:p>
        </p:txBody>
      </p:sp>
    </p:spTree>
    <p:extLst>
      <p:ext uri="{BB962C8B-B14F-4D97-AF65-F5344CB8AC3E}">
        <p14:creationId xmlns="" xmlns:p14="http://schemas.microsoft.com/office/powerpoint/2010/main" val="50175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0" y="2374424"/>
            <a:ext cx="12192000" cy="1107996"/>
          </a:xfrm>
          <a:prstGeom prst="rect">
            <a:avLst/>
          </a:prstGeom>
          <a:noFill/>
        </p:spPr>
        <p:txBody>
          <a:bodyPr wrap="square" rtlCol="0">
            <a:spAutoFit/>
          </a:bodyPr>
          <a:lstStyle/>
          <a:p>
            <a:pPr marL="0" marR="0" algn="just">
              <a:spcBef>
                <a:spcPts val="0"/>
              </a:spcBef>
              <a:spcAft>
                <a:spcPts val="0"/>
              </a:spcAft>
            </a:pPr>
            <a:r>
              <a:rPr lang="en-US" sz="2200" b="1">
                <a:solidFill>
                  <a:srgbClr val="FF0000"/>
                </a:solidFill>
                <a:latin typeface="+mj-lt"/>
                <a:ea typeface="Calibri" panose="020F0502020204030204" pitchFamily="34" charset="0"/>
                <a:cs typeface="Times New Roman" panose="02020603050405020304" pitchFamily="18" charset="0"/>
              </a:rPr>
              <a:t>2</a:t>
            </a:r>
            <a:r>
              <a:rPr lang="en-US" sz="2200" b="1">
                <a:solidFill>
                  <a:srgbClr val="FF0000"/>
                </a:solidFill>
                <a:effectLst/>
                <a:latin typeface="+mj-lt"/>
                <a:ea typeface="Calibri" panose="020F0502020204030204" pitchFamily="34" charset="0"/>
                <a:cs typeface="Times New Roman" panose="02020603050405020304" pitchFamily="18" charset="0"/>
              </a:rPr>
              <a:t>. Xuất xứ</a:t>
            </a:r>
            <a:endParaRPr lang="en-US" sz="2200">
              <a:solidFill>
                <a:srgbClr val="FF0000"/>
              </a:solidFill>
              <a:effectLst/>
              <a:latin typeface="+mj-lt"/>
              <a:ea typeface="Calibri" panose="020F0502020204030204" pitchFamily="34" charset="0"/>
              <a:cs typeface="Times New Roman" panose="02020603050405020304" pitchFamily="18" charset="0"/>
            </a:endParaRPr>
          </a:p>
          <a:p>
            <a:pPr marL="0" marR="0" indent="285750" algn="just">
              <a:spcBef>
                <a:spcPts val="0"/>
              </a:spcBef>
              <a:spcAft>
                <a:spcPts val="0"/>
              </a:spcAft>
            </a:pPr>
            <a:r>
              <a:rPr lang="en-US" sz="2200">
                <a:solidFill>
                  <a:srgbClr val="0000FF"/>
                </a:solidFill>
                <a:effectLst/>
                <a:latin typeface="+mj-lt"/>
                <a:ea typeface="Calibri" panose="020F0502020204030204" pitchFamily="34" charset="0"/>
                <a:cs typeface="Times New Roman" panose="02020603050405020304" pitchFamily="18" charset="0"/>
              </a:rPr>
              <a:t>“Chuyện người con gái Nam Xương” là một trong 20 truyện trích trong tác phẩm “Truyền kì mạn lục” (</a:t>
            </a:r>
            <a:r>
              <a:rPr lang="en-US" sz="2200" i="1">
                <a:solidFill>
                  <a:srgbClr val="0000FF"/>
                </a:solidFill>
                <a:effectLst/>
                <a:latin typeface="+mj-lt"/>
                <a:ea typeface="Calibri" panose="020F0502020204030204" pitchFamily="34" charset="0"/>
                <a:cs typeface="Times New Roman" panose="02020603050405020304" pitchFamily="18" charset="0"/>
              </a:rPr>
              <a:t>Ghi chép tản mạn những truyện kì lạ)</a:t>
            </a:r>
            <a:r>
              <a:rPr lang="en-US" sz="2200">
                <a:solidFill>
                  <a:srgbClr val="0000FF"/>
                </a:solidFill>
                <a:effectLst/>
                <a:latin typeface="+mj-lt"/>
                <a:ea typeface="Calibri" panose="020F0502020204030204" pitchFamily="34" charset="0"/>
                <a:cs typeface="Times New Roman" panose="02020603050405020304" pitchFamily="18" charset="0"/>
              </a:rPr>
              <a:t>.</a:t>
            </a:r>
          </a:p>
        </p:txBody>
      </p:sp>
      <p:sp>
        <p:nvSpPr>
          <p:cNvPr id="8" name="TextBox 7">
            <a:extLst>
              <a:ext uri="{FF2B5EF4-FFF2-40B4-BE49-F238E27FC236}">
                <a16:creationId xmlns="" xmlns:a16="http://schemas.microsoft.com/office/drawing/2014/main" id="{EE29C2AA-D2F9-4762-B485-96398B8E5216}"/>
              </a:ext>
            </a:extLst>
          </p:cNvPr>
          <p:cNvSpPr txBox="1"/>
          <p:nvPr/>
        </p:nvSpPr>
        <p:spPr>
          <a:xfrm>
            <a:off x="0" y="3350106"/>
            <a:ext cx="12192000" cy="1107996"/>
          </a:xfrm>
          <a:prstGeom prst="rect">
            <a:avLst/>
          </a:prstGeom>
          <a:noFill/>
        </p:spPr>
        <p:txBody>
          <a:bodyPr wrap="square" rtlCol="0">
            <a:spAutoFit/>
          </a:bodyPr>
          <a:lstStyle/>
          <a:p>
            <a:pPr marL="0" marR="0" algn="just">
              <a:spcBef>
                <a:spcPts val="0"/>
              </a:spcBef>
              <a:spcAft>
                <a:spcPts val="0"/>
              </a:spcAft>
            </a:pPr>
            <a:r>
              <a:rPr lang="en-US" sz="2200" b="1">
                <a:solidFill>
                  <a:srgbClr val="FF0000"/>
                </a:solidFill>
                <a:latin typeface="+mj-lt"/>
                <a:ea typeface="Calibri" panose="020F0502020204030204" pitchFamily="34" charset="0"/>
                <a:cs typeface="Times New Roman" panose="02020603050405020304" pitchFamily="18" charset="0"/>
              </a:rPr>
              <a:t>3</a:t>
            </a:r>
            <a:r>
              <a:rPr lang="en-US" sz="2200" b="1">
                <a:solidFill>
                  <a:srgbClr val="FF0000"/>
                </a:solidFill>
                <a:effectLst/>
                <a:latin typeface="+mj-lt"/>
                <a:ea typeface="Calibri" panose="020F0502020204030204" pitchFamily="34" charset="0"/>
                <a:cs typeface="Times New Roman" panose="02020603050405020304" pitchFamily="18" charset="0"/>
              </a:rPr>
              <a:t>. Thể loại</a:t>
            </a:r>
            <a:endParaRPr lang="en-US" sz="2200">
              <a:solidFill>
                <a:srgbClr val="FF0000"/>
              </a:solidFill>
              <a:effectLst/>
              <a:latin typeface="+mj-lt"/>
              <a:ea typeface="Calibri" panose="020F0502020204030204" pitchFamily="34" charset="0"/>
              <a:cs typeface="Times New Roman" panose="02020603050405020304" pitchFamily="18" charset="0"/>
            </a:endParaRPr>
          </a:p>
          <a:p>
            <a:pPr marL="0" marR="0" indent="285750" algn="just">
              <a:spcBef>
                <a:spcPts val="0"/>
              </a:spcBef>
              <a:spcAft>
                <a:spcPts val="0"/>
              </a:spcAft>
            </a:pPr>
            <a:r>
              <a:rPr lang="en-US" sz="2200" b="1">
                <a:solidFill>
                  <a:srgbClr val="0000FF"/>
                </a:solidFill>
                <a:effectLst/>
                <a:latin typeface="+mj-lt"/>
                <a:ea typeface="Calibri" panose="020F0502020204030204" pitchFamily="34" charset="0"/>
                <a:cs typeface="Times New Roman" panose="02020603050405020304" pitchFamily="18" charset="0"/>
              </a:rPr>
              <a:t>- </a:t>
            </a:r>
            <a:r>
              <a:rPr lang="en-US" sz="2200">
                <a:solidFill>
                  <a:srgbClr val="0000FF"/>
                </a:solidFill>
                <a:effectLst/>
                <a:latin typeface="+mj-lt"/>
                <a:ea typeface="Calibri" panose="020F0502020204030204" pitchFamily="34" charset="0"/>
                <a:cs typeface="Times New Roman" panose="02020603050405020304" pitchFamily="18" charset="0"/>
              </a:rPr>
              <a:t>Truyện truyền kì (những truyện kì lạ được lưu truyền). </a:t>
            </a:r>
          </a:p>
          <a:p>
            <a:pPr marL="0" marR="0" indent="285750" algn="just">
              <a:spcBef>
                <a:spcPts val="0"/>
              </a:spcBef>
              <a:spcAft>
                <a:spcPts val="0"/>
              </a:spcAft>
            </a:pPr>
            <a:r>
              <a:rPr lang="en-US" sz="2200">
                <a:solidFill>
                  <a:srgbClr val="0000FF"/>
                </a:solidFill>
                <a:effectLst/>
                <a:latin typeface="+mj-lt"/>
                <a:ea typeface="Calibri" panose="020F0502020204030204" pitchFamily="34" charset="0"/>
                <a:cs typeface="Times New Roman" panose="02020603050405020304" pitchFamily="18" charset="0"/>
              </a:rPr>
              <a:t>- Viết bằng chữ Hán.</a:t>
            </a:r>
          </a:p>
        </p:txBody>
      </p:sp>
      <p:sp>
        <p:nvSpPr>
          <p:cNvPr id="9" name="TextBox 8">
            <a:extLst>
              <a:ext uri="{FF2B5EF4-FFF2-40B4-BE49-F238E27FC236}">
                <a16:creationId xmlns="" xmlns:a16="http://schemas.microsoft.com/office/drawing/2014/main" id="{D22E75B6-8ED2-49FE-AD28-AE6E7CFC17CE}"/>
              </a:ext>
            </a:extLst>
          </p:cNvPr>
          <p:cNvSpPr txBox="1"/>
          <p:nvPr/>
        </p:nvSpPr>
        <p:spPr>
          <a:xfrm>
            <a:off x="31377" y="4381452"/>
            <a:ext cx="11990294" cy="2462213"/>
          </a:xfrm>
          <a:prstGeom prst="rect">
            <a:avLst/>
          </a:prstGeom>
          <a:noFill/>
        </p:spPr>
        <p:txBody>
          <a:bodyPr wrap="square" rtlCol="0">
            <a:spAutoFit/>
          </a:bodyPr>
          <a:lstStyle/>
          <a:p>
            <a:pPr algn="just"/>
            <a:r>
              <a:rPr lang="en-US" sz="2200" b="1">
                <a:solidFill>
                  <a:srgbClr val="FF0000"/>
                </a:solidFill>
                <a:latin typeface="+mj-lt"/>
              </a:rPr>
              <a:t>4. Giá trị hiện thực</a:t>
            </a:r>
            <a:endParaRPr lang="en-US" sz="2200">
              <a:solidFill>
                <a:srgbClr val="FF0000"/>
              </a:solidFill>
              <a:latin typeface="+mj-lt"/>
            </a:endParaRPr>
          </a:p>
          <a:p>
            <a:pPr algn="just"/>
            <a:r>
              <a:rPr lang="en-US" sz="2200">
                <a:solidFill>
                  <a:srgbClr val="0000FF"/>
                </a:solidFill>
                <a:latin typeface="+mj-lt"/>
              </a:rPr>
              <a:t>    - Chuyện phản ánh hiện thực xã hội phong kiến bất công với chế độ nam quyền, chà đạp lên số phận người phụ nữ.</a:t>
            </a:r>
          </a:p>
          <a:p>
            <a:pPr algn="just"/>
            <a:r>
              <a:rPr lang="en-US" sz="2200">
                <a:solidFill>
                  <a:srgbClr val="0000FF"/>
                </a:solidFill>
                <a:latin typeface="+mj-lt"/>
              </a:rPr>
              <a:t>    - Phản ánh số phận con người chủ yếu qua số phận người phụ nữ: chịu nhiều oan khuất và bế tắc.</a:t>
            </a:r>
          </a:p>
          <a:p>
            <a:pPr algn="just"/>
            <a:r>
              <a:rPr lang="en-US" sz="2200">
                <a:solidFill>
                  <a:srgbClr val="0000FF"/>
                </a:solidFill>
                <a:latin typeface="+mj-lt"/>
              </a:rPr>
              <a:t>    - Phản ánh xã hội phong kiến với những cuộc chiến tranh phi nghĩa liên miên, làm cho cuộc sống của người dân càng rơi vào bế tắc.</a:t>
            </a:r>
          </a:p>
        </p:txBody>
      </p:sp>
      <p:sp>
        <p:nvSpPr>
          <p:cNvPr id="10" name="TextBox 9">
            <a:extLst>
              <a:ext uri="{FF2B5EF4-FFF2-40B4-BE49-F238E27FC236}">
                <a16:creationId xmlns="" xmlns:a16="http://schemas.microsoft.com/office/drawing/2014/main" id="{6A952B58-ED73-4837-9794-158A5CFC85A7}"/>
              </a:ext>
            </a:extLst>
          </p:cNvPr>
          <p:cNvSpPr txBox="1"/>
          <p:nvPr/>
        </p:nvSpPr>
        <p:spPr>
          <a:xfrm>
            <a:off x="0" y="660132"/>
            <a:ext cx="12192000" cy="1785104"/>
          </a:xfrm>
          <a:prstGeom prst="rect">
            <a:avLst/>
          </a:prstGeom>
          <a:noFill/>
        </p:spPr>
        <p:txBody>
          <a:bodyPr wrap="square" rtlCol="0">
            <a:spAutoFit/>
          </a:bodyPr>
          <a:lstStyle/>
          <a:p>
            <a:pPr marL="0" marR="0" algn="just">
              <a:spcBef>
                <a:spcPts val="0"/>
              </a:spcBef>
              <a:spcAft>
                <a:spcPts val="0"/>
              </a:spcAft>
            </a:pPr>
            <a:r>
              <a:rPr lang="en-US" sz="2200" b="1">
                <a:solidFill>
                  <a:srgbClr val="FF0000"/>
                </a:solidFill>
                <a:effectLst/>
                <a:latin typeface="+mj-lt"/>
                <a:ea typeface="Calibri" panose="020F0502020204030204" pitchFamily="34" charset="0"/>
                <a:cs typeface="Times New Roman" panose="02020603050405020304" pitchFamily="18" charset="0"/>
              </a:rPr>
              <a:t>1. Tác giả Nguyễn Dữ</a:t>
            </a:r>
            <a:endParaRPr lang="en-US" sz="2200">
              <a:solidFill>
                <a:srgbClr val="FF0000"/>
              </a:solidFill>
              <a:effectLst/>
              <a:latin typeface="+mj-lt"/>
              <a:ea typeface="Calibri" panose="020F0502020204030204" pitchFamily="34" charset="0"/>
              <a:cs typeface="Times New Roman" panose="02020603050405020304" pitchFamily="18" charset="0"/>
            </a:endParaRPr>
          </a:p>
          <a:p>
            <a:pPr marL="0" marR="0" indent="285750" algn="just">
              <a:spcBef>
                <a:spcPts val="0"/>
              </a:spcBef>
              <a:spcAft>
                <a:spcPts val="0"/>
              </a:spcAft>
            </a:pPr>
            <a:r>
              <a:rPr lang="en-US" sz="2200">
                <a:solidFill>
                  <a:srgbClr val="0000FF"/>
                </a:solidFill>
                <a:effectLst/>
                <a:latin typeface="+mj-lt"/>
                <a:ea typeface="Calibri" panose="020F0502020204030204" pitchFamily="34" charset="0"/>
                <a:cs typeface="Times New Roman" panose="02020603050405020304" pitchFamily="18" charset="0"/>
              </a:rPr>
              <a:t>- Sống vào nửa đầu thế kỉ XVI, thời kì Triều đình nhà Lê đã bắt đầu khủng hoảng, các tập đoàn phong kiến Lê, Mạc, Trịnh tranh giành quyền lực, gây ra những cuộc nội chiến kéo dài.</a:t>
            </a:r>
          </a:p>
          <a:p>
            <a:pPr marL="0" marR="0" indent="285750" algn="just">
              <a:spcBef>
                <a:spcPts val="0"/>
              </a:spcBef>
              <a:spcAft>
                <a:spcPts val="0"/>
              </a:spcAft>
            </a:pPr>
            <a:r>
              <a:rPr lang="en-US" sz="2200">
                <a:solidFill>
                  <a:srgbClr val="0000FF"/>
                </a:solidFill>
                <a:effectLst/>
                <a:latin typeface="+mj-lt"/>
                <a:ea typeface="Calibri" panose="020F0502020204030204" pitchFamily="34" charset="0"/>
                <a:cs typeface="Times New Roman" panose="02020603050405020304" pitchFamily="18" charset="0"/>
              </a:rPr>
              <a:t>- Ông học rộng, tài cao nhưng chỉ làm quan một năm rồi cáo về sống ẩn dật ở vùng núi Thanh Hoá.</a:t>
            </a:r>
          </a:p>
        </p:txBody>
      </p:sp>
    </p:spTree>
    <p:extLst>
      <p:ext uri="{BB962C8B-B14F-4D97-AF65-F5344CB8AC3E}">
        <p14:creationId xmlns="" xmlns:p14="http://schemas.microsoft.com/office/powerpoint/2010/main" val="357164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10213"/>
            <a:ext cx="11831782" cy="5940088"/>
          </a:xfrm>
          <a:prstGeom prst="rect">
            <a:avLst/>
          </a:prstGeom>
          <a:noFill/>
        </p:spPr>
        <p:txBody>
          <a:bodyPr wrap="square" rtlCol="0">
            <a:spAutoFit/>
          </a:bodyPr>
          <a:lstStyle/>
          <a:p>
            <a:pPr algn="just"/>
            <a:r>
              <a:rPr lang="en-US" sz="2000" b="1">
                <a:solidFill>
                  <a:srgbClr val="FF0000"/>
                </a:solidFill>
              </a:rPr>
              <a:t>Gợi ý vấn đề 6:</a:t>
            </a:r>
          </a:p>
          <a:p>
            <a:pPr algn="just"/>
            <a:r>
              <a:rPr lang="en-US" sz="2000" b="1" u="sng">
                <a:solidFill>
                  <a:srgbClr val="0000FF"/>
                </a:solidFill>
              </a:rPr>
              <a:t>Câu 1:</a:t>
            </a:r>
            <a:r>
              <a:rPr lang="en-US" sz="2000">
                <a:solidFill>
                  <a:srgbClr val="0000FF"/>
                </a:solidFill>
              </a:rPr>
              <a:t> </a:t>
            </a:r>
            <a:r>
              <a:rPr lang="en-US" sz="2000" b="1">
                <a:solidFill>
                  <a:srgbClr val="0000FF"/>
                </a:solidFill>
              </a:rPr>
              <a:t>Bộ phận trong ngoặc đơn </a:t>
            </a:r>
            <a:r>
              <a:rPr lang="en-US" sz="2000" b="1" i="1">
                <a:solidFill>
                  <a:srgbClr val="0000FF"/>
                </a:solidFill>
              </a:rPr>
              <a:t>(Tư Thành, 1460-1497):</a:t>
            </a:r>
            <a:endParaRPr lang="en-US" sz="2000">
              <a:solidFill>
                <a:srgbClr val="0000FF"/>
              </a:solidFill>
            </a:endParaRPr>
          </a:p>
          <a:p>
            <a:pPr algn="just"/>
            <a:r>
              <a:rPr lang="en-US" sz="2000">
                <a:solidFill>
                  <a:srgbClr val="0000FF"/>
                </a:solidFill>
              </a:rPr>
              <a:t>Bộ phận trong ngoặc đơn </a:t>
            </a:r>
            <a:r>
              <a:rPr lang="en-US" sz="2000" i="1">
                <a:solidFill>
                  <a:srgbClr val="0000FF"/>
                </a:solidFill>
              </a:rPr>
              <a:t>(Tư Thành, 1460-1497)</a:t>
            </a:r>
            <a:r>
              <a:rPr lang="en-US" sz="2000">
                <a:solidFill>
                  <a:srgbClr val="0000FF"/>
                </a:solidFill>
              </a:rPr>
              <a:t> là thành phần chú thích của câu.</a:t>
            </a:r>
          </a:p>
          <a:p>
            <a:pPr algn="just"/>
            <a:r>
              <a:rPr lang="en-US" sz="2000" b="1" u="sng">
                <a:solidFill>
                  <a:srgbClr val="0000FF"/>
                </a:solidFill>
              </a:rPr>
              <a:t>Câu 2:</a:t>
            </a:r>
            <a:r>
              <a:rPr lang="en-US" sz="2000">
                <a:solidFill>
                  <a:srgbClr val="0000FF"/>
                </a:solidFill>
              </a:rPr>
              <a:t> </a:t>
            </a:r>
            <a:r>
              <a:rPr lang="en-US" sz="2000" b="1">
                <a:solidFill>
                  <a:srgbClr val="0000FF"/>
                </a:solidFill>
              </a:rPr>
              <a:t>Những câu thơ trên gợi cho em nhớ tới tác phẩm nào đã học? Nêu rõ tên tác giả:</a:t>
            </a:r>
            <a:endParaRPr lang="en-US" sz="2000">
              <a:solidFill>
                <a:srgbClr val="0000FF"/>
              </a:solidFill>
            </a:endParaRPr>
          </a:p>
          <a:p>
            <a:pPr algn="just"/>
            <a:r>
              <a:rPr lang="en-US" sz="2000">
                <a:solidFill>
                  <a:srgbClr val="0000FF"/>
                </a:solidFill>
              </a:rPr>
              <a:t>   - Tác phẩm: “Chuyện người con gái Nam Xương’’</a:t>
            </a:r>
          </a:p>
          <a:p>
            <a:pPr algn="just"/>
            <a:r>
              <a:rPr lang="en-US" sz="2000">
                <a:solidFill>
                  <a:srgbClr val="0000FF"/>
                </a:solidFill>
              </a:rPr>
              <a:t>   - Tác giả: Nguyễn Dữ</a:t>
            </a:r>
          </a:p>
          <a:p>
            <a:pPr algn="just"/>
            <a:r>
              <a:rPr lang="en-US" sz="2000" b="1" u="sng">
                <a:solidFill>
                  <a:srgbClr val="0000FF"/>
                </a:solidFill>
              </a:rPr>
              <a:t>Câu 3:</a:t>
            </a:r>
            <a:r>
              <a:rPr lang="en-US" sz="2000">
                <a:solidFill>
                  <a:srgbClr val="0000FF"/>
                </a:solidFill>
              </a:rPr>
              <a:t> </a:t>
            </a:r>
            <a:r>
              <a:rPr lang="en-US" sz="2000" b="1">
                <a:solidFill>
                  <a:srgbClr val="0000FF"/>
                </a:solidFill>
              </a:rPr>
              <a:t>Nêu rõ các tình huống có trong tác phẩm trên:</a:t>
            </a:r>
            <a:r>
              <a:rPr lang="en-US" sz="2000">
                <a:solidFill>
                  <a:srgbClr val="0000FF"/>
                </a:solidFill>
              </a:rPr>
              <a:t> </a:t>
            </a:r>
          </a:p>
          <a:p>
            <a:pPr algn="just"/>
            <a:r>
              <a:rPr lang="en-US" sz="2000">
                <a:solidFill>
                  <a:srgbClr val="0000FF"/>
                </a:solidFill>
              </a:rPr>
              <a:t>   - Từ câu nói của bé Đản, Trương Sinh nghi ngờ vợ không chung thủy dẫn đến cái chết oan uổng của Vũ Nương.</a:t>
            </a:r>
          </a:p>
          <a:p>
            <a:pPr algn="just"/>
            <a:r>
              <a:rPr lang="en-US" sz="2000">
                <a:solidFill>
                  <a:srgbClr val="0000FF"/>
                </a:solidFill>
              </a:rPr>
              <a:t>   - Khi bé Đản chỉ vào cái bóng trên vách và gọi đó là cha, Trương Sinh nhận ra nỗi oan của vợ.</a:t>
            </a:r>
          </a:p>
          <a:p>
            <a:pPr algn="just"/>
            <a:r>
              <a:rPr lang="en-US" sz="2000" b="1" u="sng">
                <a:solidFill>
                  <a:srgbClr val="0000FF"/>
                </a:solidFill>
              </a:rPr>
              <a:t>Câu 4:</a:t>
            </a:r>
            <a:r>
              <a:rPr lang="en-US" sz="2000">
                <a:solidFill>
                  <a:srgbClr val="0000FF"/>
                </a:solidFill>
              </a:rPr>
              <a:t> </a:t>
            </a:r>
            <a:r>
              <a:rPr lang="en-US" sz="2000" b="1">
                <a:solidFill>
                  <a:srgbClr val="0000FF"/>
                </a:solidFill>
              </a:rPr>
              <a:t>Chi tiết đóng vai trò trong tình huống truyện. Hãy phân tích giá trị của chi tiết đó: </a:t>
            </a:r>
            <a:endParaRPr lang="en-US" sz="2000">
              <a:solidFill>
                <a:srgbClr val="0000FF"/>
              </a:solidFill>
            </a:endParaRPr>
          </a:p>
          <a:p>
            <a:pPr algn="just"/>
            <a:r>
              <a:rPr lang="en-US" sz="2000">
                <a:solidFill>
                  <a:srgbClr val="0000FF"/>
                </a:solidFill>
              </a:rPr>
              <a:t>   - Chi tiết đóng vai trò quan trọng trong những tình huống trên là chi tiết </a:t>
            </a:r>
            <a:r>
              <a:rPr lang="en-US" sz="2000" b="1" i="1">
                <a:solidFill>
                  <a:srgbClr val="0000FF"/>
                </a:solidFill>
              </a:rPr>
              <a:t>“cái bóng”.</a:t>
            </a:r>
            <a:endParaRPr lang="en-US" sz="2000">
              <a:solidFill>
                <a:srgbClr val="0000FF"/>
              </a:solidFill>
            </a:endParaRPr>
          </a:p>
          <a:p>
            <a:pPr algn="just"/>
            <a:r>
              <a:rPr lang="en-US" sz="2000">
                <a:solidFill>
                  <a:srgbClr val="0000FF"/>
                </a:solidFill>
              </a:rPr>
              <a:t>   - Giá trị của chi tiết này:</a:t>
            </a:r>
          </a:p>
          <a:p>
            <a:pPr algn="just"/>
            <a:r>
              <a:rPr lang="en-US" sz="2000">
                <a:solidFill>
                  <a:srgbClr val="0000FF"/>
                </a:solidFill>
              </a:rPr>
              <a:t>      + Cái bóng là đầu mối của câu chuyện cũng là điểm gỡ nút tạo nên sự bất ngờ cho người đọc.</a:t>
            </a:r>
          </a:p>
          <a:p>
            <a:pPr algn="just"/>
            <a:r>
              <a:rPr lang="en-US" sz="2000">
                <a:solidFill>
                  <a:srgbClr val="0000FF"/>
                </a:solidFill>
              </a:rPr>
              <a:t>      + Góp phần khắc họa tính cách của nhân vật: Sự yêu chồng, thương con của Vũ Nương, sự ngây thơ của bé Đản, sự hồ đồ, ghen tuông của Trương Sinh.</a:t>
            </a:r>
          </a:p>
          <a:p>
            <a:pPr algn="just"/>
            <a:r>
              <a:rPr lang="en-US" sz="2000">
                <a:solidFill>
                  <a:srgbClr val="0000FF"/>
                </a:solidFill>
              </a:rPr>
              <a:t>      + Tạo nên sự đan xen giữa yếu tố thực và ảo (với Vũ Nương cái bóng là ảo, với bé Đản và Trương Sinh cái bóng là người thực).</a:t>
            </a:r>
          </a:p>
          <a:p>
            <a:pPr algn="just"/>
            <a:r>
              <a:rPr lang="en-US" sz="2000">
                <a:solidFill>
                  <a:srgbClr val="0000FF"/>
                </a:solidFill>
              </a:rPr>
              <a:t>      + Gợi cho người đọc liên tưởng đến sự mong manh, hư ảo của hạnh phúc gia đình.</a:t>
            </a:r>
          </a:p>
        </p:txBody>
      </p:sp>
    </p:spTree>
    <p:extLst>
      <p:ext uri="{BB962C8B-B14F-4D97-AF65-F5344CB8AC3E}">
        <p14:creationId xmlns="" xmlns:p14="http://schemas.microsoft.com/office/powerpoint/2010/main" val="389526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803897"/>
          </a:xfrm>
          <a:prstGeom prst="rect">
            <a:avLst/>
          </a:prstGeom>
          <a:noFill/>
        </p:spPr>
        <p:txBody>
          <a:bodyPr wrap="square" rtlCol="0">
            <a:spAutoFit/>
          </a:bodyPr>
          <a:lstStyle/>
          <a:p>
            <a:pPr algn="just">
              <a:lnSpc>
                <a:spcPct val="130000"/>
              </a:lnSpc>
            </a:pPr>
            <a:r>
              <a:rPr lang="en-US" sz="2400" b="1">
                <a:solidFill>
                  <a:srgbClr val="FF0000"/>
                </a:solidFill>
              </a:rPr>
              <a:t>7. Vấn đề 7:</a:t>
            </a:r>
            <a:r>
              <a:rPr lang="en-US" sz="2400">
                <a:solidFill>
                  <a:srgbClr val="FF0000"/>
                </a:solidFill>
              </a:rPr>
              <a:t> </a:t>
            </a:r>
          </a:p>
          <a:p>
            <a:pPr algn="just">
              <a:lnSpc>
                <a:spcPct val="130000"/>
              </a:lnSpc>
            </a:pPr>
            <a:r>
              <a:rPr lang="en-US" sz="2400" u="sng">
                <a:solidFill>
                  <a:srgbClr val="0000FF"/>
                </a:solidFill>
              </a:rPr>
              <a:t>Câu 1:</a:t>
            </a:r>
            <a:r>
              <a:rPr lang="en-US" sz="2400">
                <a:solidFill>
                  <a:srgbClr val="0000FF"/>
                </a:solidFill>
              </a:rPr>
              <a:t> Chuyện người con gái Nam Xương của Nguyễn Dữ có nguồn gốc từ một câu chuyện dân gian. Câu chuyện đó có tên là gì?</a:t>
            </a:r>
            <a:endParaRPr lang="en-US" sz="2400" b="1">
              <a:solidFill>
                <a:srgbClr val="0000FF"/>
              </a:solidFill>
            </a:endParaRPr>
          </a:p>
          <a:p>
            <a:pPr algn="just">
              <a:lnSpc>
                <a:spcPct val="130000"/>
              </a:lnSpc>
            </a:pPr>
            <a:r>
              <a:rPr lang="en-US" sz="2400" u="sng">
                <a:solidFill>
                  <a:srgbClr val="0000FF"/>
                </a:solidFill>
              </a:rPr>
              <a:t>Câu 2:</a:t>
            </a:r>
            <a:r>
              <a:rPr lang="en-US" sz="2400">
                <a:solidFill>
                  <a:srgbClr val="0000FF"/>
                </a:solidFill>
              </a:rPr>
              <a:t> Nhân vật chính của truyện là Vũ Nương - Người con gái thùy mị nết na, tư dung tốt đẹp. Từ việc đọc, học và hiểu tác phẩm, em thấy những vẻ đẹp nào của nhân vật được bộc lộ?</a:t>
            </a:r>
            <a:endParaRPr lang="en-US" sz="2400" b="1">
              <a:solidFill>
                <a:srgbClr val="0000FF"/>
              </a:solidFill>
            </a:endParaRPr>
          </a:p>
          <a:p>
            <a:pPr algn="just">
              <a:lnSpc>
                <a:spcPct val="130000"/>
              </a:lnSpc>
            </a:pPr>
            <a:r>
              <a:rPr lang="en-US" sz="2400" b="1" u="sng">
                <a:solidFill>
                  <a:srgbClr val="0000FF"/>
                </a:solidFill>
              </a:rPr>
              <a:t>Câu 3:</a:t>
            </a:r>
            <a:r>
              <a:rPr lang="en-US" sz="2400">
                <a:solidFill>
                  <a:srgbClr val="0000FF"/>
                </a:solidFill>
              </a:rPr>
              <a:t> Trong truyện có hai lời thoại của bé Đản:</a:t>
            </a:r>
          </a:p>
          <a:p>
            <a:pPr algn="just">
              <a:lnSpc>
                <a:spcPct val="130000"/>
              </a:lnSpc>
            </a:pPr>
            <a:r>
              <a:rPr lang="en-US" sz="2400">
                <a:solidFill>
                  <a:srgbClr val="0000FF"/>
                </a:solidFill>
              </a:rPr>
              <a:t>- Khi cùng cha ra thăm mộ bà: “Ô hay! Th</a:t>
            </a:r>
            <a:r>
              <a:rPr lang="fr-FR" sz="2400">
                <a:solidFill>
                  <a:srgbClr val="0000FF"/>
                </a:solidFill>
              </a:rPr>
              <a:t>ế</a:t>
            </a:r>
            <a:r>
              <a:rPr lang="en-US" sz="2400">
                <a:solidFill>
                  <a:srgbClr val="0000FF"/>
                </a:solidFill>
              </a:rPr>
              <a:t> ra ông cũng là cha tôi ư? Ông lại biết nói, chứ không như cha tôi trước kia chỉ nín thin thít.</a:t>
            </a:r>
            <a:endParaRPr lang="en-US" sz="2400" i="1">
              <a:solidFill>
                <a:srgbClr val="0000FF"/>
              </a:solidFill>
            </a:endParaRPr>
          </a:p>
          <a:p>
            <a:pPr algn="just">
              <a:lnSpc>
                <a:spcPct val="130000"/>
              </a:lnSpc>
            </a:pPr>
            <a:r>
              <a:rPr lang="en-US" sz="2400" i="1">
                <a:solidFill>
                  <a:srgbClr val="0000FF"/>
                </a:solidFill>
              </a:rPr>
              <a:t>- </a:t>
            </a:r>
            <a:r>
              <a:rPr lang="en-US" sz="2400">
                <a:solidFill>
                  <a:srgbClr val="0000FF"/>
                </a:solidFill>
              </a:rPr>
              <a:t>Sau khi Vũ Nương mất: Cha Đản lại đến kia kìa?”</a:t>
            </a:r>
            <a:endParaRPr lang="en-US" sz="2400" i="1">
              <a:solidFill>
                <a:srgbClr val="0000FF"/>
              </a:solidFill>
            </a:endParaRPr>
          </a:p>
          <a:p>
            <a:pPr algn="just">
              <a:lnSpc>
                <a:spcPct val="130000"/>
              </a:lnSpc>
            </a:pPr>
            <a:r>
              <a:rPr lang="en-US" sz="2400">
                <a:solidFill>
                  <a:srgbClr val="0000FF"/>
                </a:solidFill>
              </a:rPr>
              <a:t>Hãy phân tích và so sánh giá trị nghệ thuật thể hiện ở lời thoại của bé Đản trước và sau cái chết của Vũ Nương.</a:t>
            </a:r>
          </a:p>
        </p:txBody>
      </p:sp>
    </p:spTree>
    <p:extLst>
      <p:ext uri="{BB962C8B-B14F-4D97-AF65-F5344CB8AC3E}">
        <p14:creationId xmlns="" xmlns:p14="http://schemas.microsoft.com/office/powerpoint/2010/main" val="170759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37107"/>
            <a:ext cx="11831782" cy="5632311"/>
          </a:xfrm>
          <a:prstGeom prst="rect">
            <a:avLst/>
          </a:prstGeom>
          <a:noFill/>
        </p:spPr>
        <p:txBody>
          <a:bodyPr wrap="square" rtlCol="0">
            <a:spAutoFit/>
          </a:bodyPr>
          <a:lstStyle/>
          <a:p>
            <a:pPr algn="just"/>
            <a:r>
              <a:rPr lang="en-US" sz="2400" b="1">
                <a:solidFill>
                  <a:srgbClr val="FF0000"/>
                </a:solidFill>
              </a:rPr>
              <a:t>Gợi ý vấn đề 7:</a:t>
            </a:r>
          </a:p>
          <a:p>
            <a:r>
              <a:rPr lang="en-US" sz="2400" u="sng">
                <a:solidFill>
                  <a:srgbClr val="0000FF"/>
                </a:solidFill>
              </a:rPr>
              <a:t>Câu 1:</a:t>
            </a:r>
            <a:r>
              <a:rPr lang="en-US" sz="2400">
                <a:solidFill>
                  <a:srgbClr val="0000FF"/>
                </a:solidFill>
              </a:rPr>
              <a:t> Nguồn gốc của “Chuyện người con gái Nam Xương”:</a:t>
            </a:r>
            <a:endParaRPr lang="en-US" sz="2400" b="1">
              <a:solidFill>
                <a:srgbClr val="0000FF"/>
              </a:solidFill>
            </a:endParaRPr>
          </a:p>
          <a:p>
            <a:r>
              <a:rPr lang="en-US" sz="2400" b="1">
                <a:solidFill>
                  <a:srgbClr val="0000FF"/>
                </a:solidFill>
              </a:rPr>
              <a:t>Truyện cổ tích Vợ chàng Trương</a:t>
            </a:r>
            <a:endParaRPr lang="en-US" sz="2400">
              <a:solidFill>
                <a:srgbClr val="0000FF"/>
              </a:solidFill>
            </a:endParaRPr>
          </a:p>
          <a:p>
            <a:r>
              <a:rPr lang="en-US" sz="2400" u="sng">
                <a:solidFill>
                  <a:srgbClr val="0000FF"/>
                </a:solidFill>
              </a:rPr>
              <a:t>Câu 2:</a:t>
            </a:r>
            <a:r>
              <a:rPr lang="en-US" sz="2400">
                <a:solidFill>
                  <a:srgbClr val="0000FF"/>
                </a:solidFill>
              </a:rPr>
              <a:t> </a:t>
            </a:r>
            <a:r>
              <a:rPr lang="en-US" sz="2400" b="1">
                <a:solidFill>
                  <a:srgbClr val="0000FF"/>
                </a:solidFill>
              </a:rPr>
              <a:t>Những vẻ đẹp của nhân vật Vũ Nương:</a:t>
            </a:r>
          </a:p>
          <a:p>
            <a:r>
              <a:rPr lang="en-US" sz="2400">
                <a:solidFill>
                  <a:srgbClr val="0000FF"/>
                </a:solidFill>
              </a:rPr>
              <a:t>   - Là người vợ thủy chung</a:t>
            </a:r>
          </a:p>
          <a:p>
            <a:r>
              <a:rPr lang="en-US" sz="2400">
                <a:solidFill>
                  <a:srgbClr val="0000FF"/>
                </a:solidFill>
              </a:rPr>
              <a:t>   - Là người con dâu hiếu thảo</a:t>
            </a:r>
          </a:p>
          <a:p>
            <a:r>
              <a:rPr lang="en-US" sz="2400">
                <a:solidFill>
                  <a:srgbClr val="0000FF"/>
                </a:solidFill>
              </a:rPr>
              <a:t>   - Là người mẹ yêu thương con</a:t>
            </a:r>
          </a:p>
          <a:p>
            <a:r>
              <a:rPr lang="en-US" sz="2400">
                <a:solidFill>
                  <a:srgbClr val="0000FF"/>
                </a:solidFill>
              </a:rPr>
              <a:t>   - Là người trọng nhân phẩm, tình nghĩa.</a:t>
            </a:r>
          </a:p>
          <a:p>
            <a:r>
              <a:rPr lang="en-US" sz="2400" b="1" u="sng">
                <a:solidFill>
                  <a:srgbClr val="0000FF"/>
                </a:solidFill>
              </a:rPr>
              <a:t>Câu 3:</a:t>
            </a:r>
            <a:r>
              <a:rPr lang="en-US" sz="2400" b="1">
                <a:solidFill>
                  <a:srgbClr val="0000FF"/>
                </a:solidFill>
              </a:rPr>
              <a:t> Giá trị nghệ thuật thể hiện ở lời thoại của bé Đản trước và sau cái chết của Vũ Nương:</a:t>
            </a:r>
            <a:endParaRPr lang="en-US" sz="2400">
              <a:solidFill>
                <a:srgbClr val="0000FF"/>
              </a:solidFill>
            </a:endParaRPr>
          </a:p>
          <a:p>
            <a:r>
              <a:rPr lang="en-US" sz="2400">
                <a:solidFill>
                  <a:srgbClr val="0000FF"/>
                </a:solidFill>
              </a:rPr>
              <a:t>   - Khi cùng cha ra thăm mộ bà: Ô hay ! Thế ra ông cũng là cha tôi ư? Ông lại biết nói, chứ không như cha tôi trước kia chỉ nín thin thít.</a:t>
            </a:r>
            <a:endParaRPr lang="en-US" sz="2400" i="1">
              <a:solidFill>
                <a:srgbClr val="0000FF"/>
              </a:solidFill>
            </a:endParaRPr>
          </a:p>
          <a:p>
            <a:r>
              <a:rPr lang="en-US" sz="2400">
                <a:solidFill>
                  <a:srgbClr val="0000FF"/>
                </a:solidFill>
                <a:sym typeface="Wingdings" panose="05000000000000000000" pitchFamily="2" charset="2"/>
              </a:rPr>
              <a:t>   </a:t>
            </a:r>
            <a:r>
              <a:rPr lang="en-US" sz="2400">
                <a:solidFill>
                  <a:srgbClr val="0000FF"/>
                </a:solidFill>
              </a:rPr>
              <a:t> Vô tình buộc tội Vũ Nương gieo vào lòng Trương Sinh mối nghi ngờ </a:t>
            </a:r>
            <a:r>
              <a:rPr lang="en-US" sz="2400">
                <a:solidFill>
                  <a:srgbClr val="0000FF"/>
                </a:solidFill>
                <a:sym typeface="Wingdings" panose="05000000000000000000" pitchFamily="2" charset="2"/>
              </a:rPr>
              <a:t></a:t>
            </a:r>
            <a:r>
              <a:rPr lang="en-US" sz="2400">
                <a:solidFill>
                  <a:srgbClr val="0000FF"/>
                </a:solidFill>
              </a:rPr>
              <a:t> thắt nút.</a:t>
            </a:r>
          </a:p>
          <a:p>
            <a:r>
              <a:rPr lang="en-US" sz="2400">
                <a:solidFill>
                  <a:srgbClr val="0000FF"/>
                </a:solidFill>
              </a:rPr>
              <a:t>   - </a:t>
            </a:r>
            <a:r>
              <a:rPr lang="en-US" sz="2400" i="1">
                <a:solidFill>
                  <a:srgbClr val="0000FF"/>
                </a:solidFill>
              </a:rPr>
              <a:t>Sau khi Vũ Nương mất: Cha Đản lại đến kia kìa?</a:t>
            </a:r>
            <a:endParaRPr lang="en-US" sz="2400">
              <a:solidFill>
                <a:srgbClr val="0000FF"/>
              </a:solidFill>
            </a:endParaRPr>
          </a:p>
          <a:p>
            <a:r>
              <a:rPr lang="en-US" sz="2400">
                <a:solidFill>
                  <a:srgbClr val="0000FF"/>
                </a:solidFill>
                <a:sym typeface="Wingdings" panose="05000000000000000000" pitchFamily="2" charset="2"/>
              </a:rPr>
              <a:t>  </a:t>
            </a:r>
            <a:r>
              <a:rPr lang="en-US" sz="2400">
                <a:solidFill>
                  <a:srgbClr val="0000FF"/>
                </a:solidFill>
              </a:rPr>
              <a:t> Vô tình gỡ tội cho Vũ Nương giúp Trương Sinh nhận ra nỗi oan của vợ </a:t>
            </a:r>
            <a:r>
              <a:rPr lang="en-US" sz="2400">
                <a:solidFill>
                  <a:srgbClr val="0000FF"/>
                </a:solidFill>
                <a:sym typeface="Wingdings" panose="05000000000000000000" pitchFamily="2" charset="2"/>
              </a:rPr>
              <a:t></a:t>
            </a:r>
            <a:r>
              <a:rPr lang="en-US" sz="2400">
                <a:solidFill>
                  <a:srgbClr val="0000FF"/>
                </a:solidFill>
              </a:rPr>
              <a:t> mở nút</a:t>
            </a:r>
          </a:p>
        </p:txBody>
      </p:sp>
    </p:spTree>
    <p:extLst>
      <p:ext uri="{BB962C8B-B14F-4D97-AF65-F5344CB8AC3E}">
        <p14:creationId xmlns="" xmlns:p14="http://schemas.microsoft.com/office/powerpoint/2010/main" val="1072704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4AA4C6-BA7F-40BC-AD51-EFDDDBEA5A84}"/>
              </a:ext>
            </a:extLst>
          </p:cNvPr>
          <p:cNvSpPr>
            <a:spLocks noGrp="1"/>
          </p:cNvSpPr>
          <p:nvPr>
            <p:ph type="title"/>
          </p:nvPr>
        </p:nvSpPr>
        <p:spPr/>
        <p:txBody>
          <a:bodyPr/>
          <a:lstStyle/>
          <a:p>
            <a:r>
              <a:rPr lang="en-US"/>
              <a:t>Trân trọng</a:t>
            </a:r>
            <a:endParaRPr lang="ru-RU" dirty="0"/>
          </a:p>
        </p:txBody>
      </p:sp>
      <p:sp>
        <p:nvSpPr>
          <p:cNvPr id="4" name="Text Placeholder 3">
            <a:extLst>
              <a:ext uri="{FF2B5EF4-FFF2-40B4-BE49-F238E27FC236}">
                <a16:creationId xmlns="" xmlns:a16="http://schemas.microsoft.com/office/drawing/2014/main" id="{F155FC3B-DD33-4B9A-A5EB-A2301786CE4E}"/>
              </a:ext>
            </a:extLst>
          </p:cNvPr>
          <p:cNvSpPr>
            <a:spLocks noGrp="1"/>
          </p:cNvSpPr>
          <p:nvPr>
            <p:ph type="body" sz="quarter" idx="14"/>
          </p:nvPr>
        </p:nvSpPr>
        <p:spPr/>
        <p:txBody>
          <a:bodyPr/>
          <a:lstStyle/>
          <a:p>
            <a:endParaRPr lang="ru-RU" sz="1600" dirty="0"/>
          </a:p>
        </p:txBody>
      </p:sp>
      <p:pic>
        <p:nvPicPr>
          <p:cNvPr id="11" name="Picture Placeholder 10">
            <a:extLst>
              <a:ext uri="{FF2B5EF4-FFF2-40B4-BE49-F238E27FC236}">
                <a16:creationId xmlns="" xmlns:a16="http://schemas.microsoft.com/office/drawing/2014/main" id="{6DA957AC-34F3-425A-95B8-368D9CE7DC6A}"/>
              </a:ext>
            </a:extLst>
          </p:cNvPr>
          <p:cNvPicPr>
            <a:picLocks noGrp="1" noChangeAspect="1"/>
          </p:cNvPicPr>
          <p:nvPr>
            <p:ph type="pic" sz="quarter" idx="13"/>
          </p:nvPr>
        </p:nvPicPr>
        <p:blipFill>
          <a:blip r:embed="rId2"/>
          <a:srcRect l="11677" r="11677"/>
          <a:stretch>
            <a:fillRect/>
          </a:stretch>
        </p:blipFill>
        <p:spPr/>
      </p:pic>
    </p:spTree>
    <p:extLst>
      <p:ext uri="{BB962C8B-B14F-4D97-AF65-F5344CB8AC3E}">
        <p14:creationId xmlns="" xmlns:p14="http://schemas.microsoft.com/office/powerpoint/2010/main" val="192333152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advTm="7000">
        <p15:prstTrans prst="airplane"/>
      </p:transition>
    </mc:Choice>
    <mc:Fallback>
      <p:transition spd="slow" advTm="7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0" y="587183"/>
            <a:ext cx="12192000" cy="6370975"/>
          </a:xfrm>
          <a:prstGeom prst="rect">
            <a:avLst/>
          </a:prstGeom>
          <a:noFill/>
        </p:spPr>
        <p:txBody>
          <a:bodyPr wrap="square" rtlCol="0">
            <a:spAutoFit/>
          </a:bodyPr>
          <a:lstStyle/>
          <a:p>
            <a:pPr algn="just"/>
            <a:r>
              <a:rPr lang="en-US" sz="2400" b="1">
                <a:solidFill>
                  <a:srgbClr val="FF0000"/>
                </a:solidFill>
              </a:rPr>
              <a:t>5. Giá trị nhân đạo</a:t>
            </a:r>
            <a:endParaRPr lang="en-US" sz="2400">
              <a:solidFill>
                <a:srgbClr val="FF0000"/>
              </a:solidFill>
            </a:endParaRPr>
          </a:p>
          <a:p>
            <a:pPr algn="just"/>
            <a:r>
              <a:rPr lang="en-US" sz="2400" b="1">
                <a:solidFill>
                  <a:srgbClr val="0000FF"/>
                </a:solidFill>
              </a:rPr>
              <a:t>a. Ca ngợi vẻ đẹp của người phụ nữ Việt Nam qua nhân vật Vũ Nương</a:t>
            </a:r>
            <a:endParaRPr lang="en-US" sz="2400">
              <a:solidFill>
                <a:srgbClr val="0000FF"/>
              </a:solidFill>
            </a:endParaRPr>
          </a:p>
          <a:p>
            <a:pPr algn="just"/>
            <a:r>
              <a:rPr lang="en-US" sz="2400">
                <a:solidFill>
                  <a:srgbClr val="0000FF"/>
                </a:solidFill>
              </a:rPr>
              <a:t>    - Vũ Nương là người con gái thuỳ mị, nết na, tư dung tốt đẹp.</a:t>
            </a:r>
          </a:p>
          <a:p>
            <a:pPr algn="just"/>
            <a:r>
              <a:rPr lang="en-US" sz="2400">
                <a:solidFill>
                  <a:srgbClr val="0000FF"/>
                </a:solidFill>
              </a:rPr>
              <a:t>    - Vũ Nương là người có vẻ đẹp đức hạnh.</a:t>
            </a:r>
          </a:p>
          <a:p>
            <a:pPr algn="just"/>
            <a:r>
              <a:rPr lang="en-US" sz="2400" b="1">
                <a:solidFill>
                  <a:srgbClr val="0000FF"/>
                </a:solidFill>
                <a:sym typeface="Wingdings" panose="05000000000000000000" pitchFamily="2" charset="2"/>
              </a:rPr>
              <a:t></a:t>
            </a:r>
            <a:r>
              <a:rPr lang="en-US" sz="2400" b="1">
                <a:solidFill>
                  <a:srgbClr val="0000FF"/>
                </a:solidFill>
              </a:rPr>
              <a:t> Vũ Nương là một người vợ thuỷ chung:</a:t>
            </a:r>
            <a:endParaRPr lang="en-US" sz="2400">
              <a:solidFill>
                <a:srgbClr val="0000FF"/>
              </a:solidFill>
            </a:endParaRPr>
          </a:p>
          <a:p>
            <a:pPr algn="just"/>
            <a:r>
              <a:rPr lang="en-US" sz="2400">
                <a:solidFill>
                  <a:srgbClr val="0000FF"/>
                </a:solidFill>
              </a:rPr>
              <a:t>    - Mới về nhà chồng, hiểu Trương Sinh có tính đa nghi, nàng luôn giữ gìn khuôn phép…</a:t>
            </a:r>
          </a:p>
          <a:p>
            <a:pPr algn="just"/>
            <a:r>
              <a:rPr lang="en-US" sz="2400">
                <a:solidFill>
                  <a:srgbClr val="0000FF"/>
                </a:solidFill>
              </a:rPr>
              <a:t>    - Khi tiễn chồng đi lính nàng chỉ thiết tha: “ngày về mang theo được hai chữ bình yên”.</a:t>
            </a:r>
          </a:p>
          <a:p>
            <a:pPr algn="just"/>
            <a:r>
              <a:rPr lang="en-US" sz="2400">
                <a:solidFill>
                  <a:srgbClr val="0000FF"/>
                </a:solidFill>
              </a:rPr>
              <a:t>    - Khi chồng đi lính, nàng da diết nhớ chồng, luôn thấy hình bóng chồng bên mình.</a:t>
            </a:r>
          </a:p>
          <a:p>
            <a:pPr algn="just"/>
            <a:r>
              <a:rPr lang="en-US" sz="2400">
                <a:solidFill>
                  <a:srgbClr val="0000FF"/>
                </a:solidFill>
              </a:rPr>
              <a:t>    - Khi bị nghi oan, nàng nhẫn nhục, cố gắng hàn gắn tình cảm vợ chồng.</a:t>
            </a:r>
          </a:p>
          <a:p>
            <a:pPr algn="just"/>
            <a:r>
              <a:rPr lang="en-US" sz="2400">
                <a:solidFill>
                  <a:srgbClr val="0000FF"/>
                </a:solidFill>
              </a:rPr>
              <a:t>    - Sống ở thuỷ cung nàng nặng tình với quê hương, với chồng con…</a:t>
            </a:r>
          </a:p>
          <a:p>
            <a:pPr algn="just"/>
            <a:r>
              <a:rPr lang="en-US" sz="2400" b="1">
                <a:solidFill>
                  <a:srgbClr val="0000FF"/>
                </a:solidFill>
                <a:sym typeface="Wingdings" panose="05000000000000000000" pitchFamily="2" charset="2"/>
              </a:rPr>
              <a:t></a:t>
            </a:r>
            <a:r>
              <a:rPr lang="en-US" sz="2400" b="1">
                <a:solidFill>
                  <a:srgbClr val="0000FF"/>
                </a:solidFill>
              </a:rPr>
              <a:t> Vũ Nương là một người con dâu hiếu thảo:</a:t>
            </a:r>
            <a:endParaRPr lang="en-US" sz="2400">
              <a:solidFill>
                <a:srgbClr val="0000FF"/>
              </a:solidFill>
            </a:endParaRPr>
          </a:p>
          <a:p>
            <a:pPr algn="just"/>
            <a:r>
              <a:rPr lang="en-US" sz="2400">
                <a:solidFill>
                  <a:srgbClr val="0000FF"/>
                </a:solidFill>
              </a:rPr>
              <a:t>    - Thay chồng chăm sóc mẹ.</a:t>
            </a:r>
          </a:p>
          <a:p>
            <a:pPr algn="just"/>
            <a:r>
              <a:rPr lang="en-US" sz="2400">
                <a:solidFill>
                  <a:srgbClr val="0000FF"/>
                </a:solidFill>
              </a:rPr>
              <a:t>    - Mẹ chồng ốm, nàng thuốc thang, lễ bái, nói lời ngọt ngào khuyên lơn.</a:t>
            </a:r>
          </a:p>
          <a:p>
            <a:pPr algn="just"/>
            <a:r>
              <a:rPr lang="en-US" sz="2400">
                <a:solidFill>
                  <a:srgbClr val="0000FF"/>
                </a:solidFill>
              </a:rPr>
              <a:t>    - Mẹ chồng mất: nàng hết lòng thương xót, lo liệu ma chay chu đáo như đối với cha mẹ đẻ. (Lời người mẹ chồng trước lúc mất đã khẳng định tấm lòng hiếu thảo hết mực của Vũ Nương)</a:t>
            </a:r>
          </a:p>
        </p:txBody>
      </p:sp>
    </p:spTree>
    <p:extLst>
      <p:ext uri="{BB962C8B-B14F-4D97-AF65-F5344CB8AC3E}">
        <p14:creationId xmlns="" xmlns:p14="http://schemas.microsoft.com/office/powerpoint/2010/main" val="154289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221672" y="642603"/>
            <a:ext cx="11734801" cy="6186309"/>
          </a:xfrm>
          <a:prstGeom prst="rect">
            <a:avLst/>
          </a:prstGeom>
          <a:noFill/>
        </p:spPr>
        <p:txBody>
          <a:bodyPr wrap="square" rtlCol="0">
            <a:spAutoFit/>
          </a:bodyPr>
          <a:lstStyle/>
          <a:p>
            <a:pPr algn="just"/>
            <a:r>
              <a:rPr lang="en-US" sz="2200" b="1">
                <a:solidFill>
                  <a:srgbClr val="0000FF"/>
                </a:solidFill>
                <a:sym typeface="Wingdings" panose="05000000000000000000" pitchFamily="2" charset="2"/>
              </a:rPr>
              <a:t></a:t>
            </a:r>
            <a:r>
              <a:rPr lang="en-US" sz="2200" b="1">
                <a:solidFill>
                  <a:srgbClr val="0000FF"/>
                </a:solidFill>
              </a:rPr>
              <a:t> Vũ Nương là một người mẹ yêu thương con:</a:t>
            </a:r>
            <a:endParaRPr lang="en-US" sz="2200">
              <a:solidFill>
                <a:srgbClr val="0000FF"/>
              </a:solidFill>
            </a:endParaRPr>
          </a:p>
          <a:p>
            <a:pPr algn="just"/>
            <a:r>
              <a:rPr lang="en-US" sz="2200">
                <a:solidFill>
                  <a:srgbClr val="0000FF"/>
                </a:solidFill>
              </a:rPr>
              <a:t>    - Yêu thương, chăm sóc con.</a:t>
            </a:r>
          </a:p>
          <a:p>
            <a:pPr algn="just"/>
            <a:r>
              <a:rPr lang="en-US" sz="2200">
                <a:solidFill>
                  <a:srgbClr val="0000FF"/>
                </a:solidFill>
              </a:rPr>
              <a:t>    - Chỉ cái bóng mình trên tường để dỗ dành con,…</a:t>
            </a:r>
          </a:p>
          <a:p>
            <a:pPr algn="just"/>
            <a:r>
              <a:rPr lang="en-US" sz="2200" b="1">
                <a:solidFill>
                  <a:srgbClr val="0000FF"/>
                </a:solidFill>
                <a:sym typeface="Wingdings" panose="05000000000000000000" pitchFamily="2" charset="2"/>
              </a:rPr>
              <a:t></a:t>
            </a:r>
            <a:r>
              <a:rPr lang="en-US" sz="2200" b="1">
                <a:solidFill>
                  <a:srgbClr val="0000FF"/>
                </a:solidFill>
              </a:rPr>
              <a:t> Vũ Nương là người phụ nữ trọng nhân phẩm và tình nghĩa:</a:t>
            </a:r>
            <a:endParaRPr lang="en-US" sz="2200">
              <a:solidFill>
                <a:srgbClr val="0000FF"/>
              </a:solidFill>
            </a:endParaRPr>
          </a:p>
          <a:p>
            <a:pPr algn="just"/>
            <a:r>
              <a:rPr lang="en-US" sz="2200">
                <a:solidFill>
                  <a:srgbClr val="0000FF"/>
                </a:solidFill>
              </a:rPr>
              <a:t>    - Vũ Nương đã chọn cái chết để tự minh oan cho mình, để bảo vệ nhân phẩm của người phụ nữ (khác với nhân vật Vũ Nương trong truyện cổ tích).</a:t>
            </a:r>
          </a:p>
          <a:p>
            <a:pPr algn="just"/>
            <a:r>
              <a:rPr lang="en-US" sz="2200">
                <a:solidFill>
                  <a:srgbClr val="0000FF"/>
                </a:solidFill>
              </a:rPr>
              <a:t>    - Dù nhớ về quê hương nhưng nàng vẫn quyết giữ lời hứa với Linh Phi → coi trọng tình nghĩa.</a:t>
            </a:r>
          </a:p>
          <a:p>
            <a:pPr algn="just"/>
            <a:r>
              <a:rPr lang="en-US" sz="2200" b="1">
                <a:solidFill>
                  <a:srgbClr val="0000FF"/>
                </a:solidFill>
              </a:rPr>
              <a:t>b. Thể hiện niềm thương cảm đối với số phận oan nghiệt của người phụ nữ và ước mơ, khát vọng về một cuộc sống công bằng, hạnh phúc cho họ. </a:t>
            </a:r>
            <a:r>
              <a:rPr lang="en-US" sz="2200">
                <a:solidFill>
                  <a:srgbClr val="0000FF"/>
                </a:solidFill>
              </a:rPr>
              <a:t>(Đoạn truyện dưới thuỷ cung chính là sáng tạo của Nguyễn Dữ)</a:t>
            </a:r>
          </a:p>
          <a:p>
            <a:pPr algn="just"/>
            <a:r>
              <a:rPr lang="en-US" sz="2200" b="1">
                <a:solidFill>
                  <a:srgbClr val="0000FF"/>
                </a:solidFill>
              </a:rPr>
              <a:t>c. Gián tiếp lên án, tố cáo xã hội phong kiến bất công</a:t>
            </a:r>
            <a:endParaRPr lang="en-US" sz="2200">
              <a:solidFill>
                <a:srgbClr val="0000FF"/>
              </a:solidFill>
            </a:endParaRPr>
          </a:p>
          <a:p>
            <a:pPr algn="just"/>
            <a:r>
              <a:rPr lang="en-US" sz="2200">
                <a:solidFill>
                  <a:srgbClr val="0000FF"/>
                </a:solidFill>
              </a:rPr>
              <a:t>    - Xã hội phong kiến với chế độ nam quyền đã dung túng, bênh vực những suy nghĩ, hành động của Trương Sinh, đẩy Vũ Nương đến cái chết bi thảm.</a:t>
            </a:r>
          </a:p>
          <a:p>
            <a:pPr algn="just"/>
            <a:r>
              <a:rPr lang="en-US" sz="2200">
                <a:solidFill>
                  <a:srgbClr val="0000FF"/>
                </a:solidFill>
              </a:rPr>
              <a:t>    - Xã hội phong kiến với những cuộc chiến tranh phi nghĩa chia cách tình cảm vợ chồng, cha con, đã gây ra bị kịch của cuộc đời Vũ Nương.</a:t>
            </a:r>
          </a:p>
          <a:p>
            <a:pPr algn="just"/>
            <a:r>
              <a:rPr lang="en-US" sz="2200">
                <a:solidFill>
                  <a:srgbClr val="0000FF"/>
                </a:solidFill>
              </a:rPr>
              <a:t>    - Xã hội phong kiến không có chỗ cho những con người tốt đẹp như Vũ Nương được sống → Vũ Nương không thể trở về.</a:t>
            </a:r>
          </a:p>
        </p:txBody>
      </p:sp>
    </p:spTree>
    <p:extLst>
      <p:ext uri="{BB962C8B-B14F-4D97-AF65-F5344CB8AC3E}">
        <p14:creationId xmlns="" xmlns:p14="http://schemas.microsoft.com/office/powerpoint/2010/main" val="534914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221672" y="642603"/>
            <a:ext cx="11734801" cy="5563831"/>
          </a:xfrm>
          <a:prstGeom prst="rect">
            <a:avLst/>
          </a:prstGeom>
          <a:noFill/>
        </p:spPr>
        <p:txBody>
          <a:bodyPr wrap="square" rtlCol="0">
            <a:spAutoFit/>
          </a:bodyPr>
          <a:lstStyle/>
          <a:p>
            <a:pPr algn="just">
              <a:lnSpc>
                <a:spcPct val="150000"/>
              </a:lnSpc>
            </a:pPr>
            <a:r>
              <a:rPr lang="en-US" sz="2400" b="1">
                <a:solidFill>
                  <a:srgbClr val="FF0000"/>
                </a:solidFill>
              </a:rPr>
              <a:t>6. Giá trị nghệ thuật:</a:t>
            </a:r>
            <a:endParaRPr lang="en-US" sz="2400">
              <a:solidFill>
                <a:srgbClr val="FF0000"/>
              </a:solidFill>
            </a:endParaRPr>
          </a:p>
          <a:p>
            <a:pPr algn="just">
              <a:lnSpc>
                <a:spcPct val="150000"/>
              </a:lnSpc>
            </a:pPr>
            <a:r>
              <a:rPr lang="en-US" sz="2400">
                <a:solidFill>
                  <a:srgbClr val="0000FF"/>
                </a:solidFill>
              </a:rPr>
              <a:t>	- Nghệ thuật dựng truyện: Trên cơ sở có sẵn, tác giả đã sáng tạo thêm và sắp xếp các tình tiết làm cho diễn biến của truyện hợp lí, tự nhiên, tăng kịch tính, hấp dẫn và sinh động.</a:t>
            </a:r>
          </a:p>
          <a:p>
            <a:pPr algn="just">
              <a:lnSpc>
                <a:spcPct val="150000"/>
              </a:lnSpc>
            </a:pPr>
            <a:r>
              <a:rPr lang="en-US" sz="2400">
                <a:solidFill>
                  <a:srgbClr val="0000FF"/>
                </a:solidFill>
              </a:rPr>
              <a:t>	- Nghệ thuật xây dựng nhân vật:  Nhân vật được khắc hoạ tâm lí và tính cách thông qua lời nói (đối thoại) và lời tự bạch (độc thoại). (Khác với nhân vật trong truyện Cổ tích)</a:t>
            </a:r>
          </a:p>
          <a:p>
            <a:pPr algn="just">
              <a:lnSpc>
                <a:spcPct val="150000"/>
              </a:lnSpc>
            </a:pPr>
            <a:r>
              <a:rPr lang="en-US" sz="2400">
                <a:solidFill>
                  <a:srgbClr val="0000FF"/>
                </a:solidFill>
              </a:rPr>
              <a:t>	- Sử dụng yếu tố truyền kì (kì ảo): Làm nổi bật giá trị nhân đạo của tác phẩm.</a:t>
            </a:r>
          </a:p>
          <a:p>
            <a:pPr algn="just">
              <a:lnSpc>
                <a:spcPct val="150000"/>
              </a:lnSpc>
            </a:pPr>
            <a:r>
              <a:rPr lang="en-US" sz="2400">
                <a:solidFill>
                  <a:srgbClr val="0000FF"/>
                </a:solidFill>
              </a:rPr>
              <a:t>	- Kết hợp các phương thức biểu đạt: Tự sự + Biểu cảm làm nên một áng văn xuôi trữ tình sống mãi với thời gian.</a:t>
            </a:r>
          </a:p>
        </p:txBody>
      </p:sp>
    </p:spTree>
    <p:extLst>
      <p:ext uri="{BB962C8B-B14F-4D97-AF65-F5344CB8AC3E}">
        <p14:creationId xmlns="" xmlns:p14="http://schemas.microsoft.com/office/powerpoint/2010/main" val="3420256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656164"/>
          </a:xfrm>
          <a:prstGeom prst="rect">
            <a:avLst/>
          </a:prstGeom>
          <a:noFill/>
        </p:spPr>
        <p:txBody>
          <a:bodyPr wrap="square" rtlCol="0">
            <a:spAutoFit/>
          </a:bodyPr>
          <a:lstStyle/>
          <a:p>
            <a:pPr algn="just">
              <a:lnSpc>
                <a:spcPct val="150000"/>
              </a:lnSpc>
            </a:pPr>
            <a:r>
              <a:rPr lang="en-US" sz="2400" b="1">
                <a:solidFill>
                  <a:srgbClr val="FF0000"/>
                </a:solidFill>
              </a:rPr>
              <a:t>1. Vấn đề 1:</a:t>
            </a:r>
            <a:r>
              <a:rPr lang="en-US" sz="2400">
                <a:solidFill>
                  <a:srgbClr val="FF0000"/>
                </a:solidFill>
              </a:rPr>
              <a:t> </a:t>
            </a:r>
            <a:r>
              <a:rPr lang="en-US" sz="2400">
                <a:solidFill>
                  <a:srgbClr val="0000FF"/>
                </a:solidFill>
              </a:rPr>
              <a:t>Cho đoạn văn sau:</a:t>
            </a:r>
          </a:p>
          <a:p>
            <a:pPr algn="just">
              <a:lnSpc>
                <a:spcPct val="150000"/>
              </a:lnSpc>
            </a:pPr>
            <a:r>
              <a:rPr lang="en-US" sz="2400" i="1">
                <a:solidFill>
                  <a:srgbClr val="0000FF"/>
                </a:solidFill>
              </a:rPr>
              <a:t>	“Kẻ bạc mệnh này duyên phận hẩm hiu, chồng con rẫy bỏ, điều đâu bay buộc, tiếng chịu nhuốc nhơ, thần sông có linh, xin ngài chứng giám. Thiếp nếu đoan trang giữ tiết, trinh bạch gìn lòng, vào nước xin làm ngọc Mị Nương, xuống đất xin làm cỏ Ngu mĩ. Nhược bằng lòng chim dạ cá, lừa chồng dối con, dưới xin làm mồi cho cá tôm, trên xin làm cơm cho diều quạ và xin chịu khắp mọi người phỉ nhổ.”</a:t>
            </a:r>
            <a:endParaRPr lang="en-US" sz="2400">
              <a:solidFill>
                <a:srgbClr val="0000FF"/>
              </a:solidFill>
            </a:endParaRPr>
          </a:p>
          <a:p>
            <a:pPr algn="just">
              <a:lnSpc>
                <a:spcPct val="150000"/>
              </a:lnSpc>
            </a:pPr>
            <a:r>
              <a:rPr lang="en-US" sz="2400" b="1" u="sng">
                <a:solidFill>
                  <a:srgbClr val="0000FF"/>
                </a:solidFill>
              </a:rPr>
              <a:t>Câu 1:</a:t>
            </a:r>
            <a:r>
              <a:rPr lang="en-US" sz="2400">
                <a:solidFill>
                  <a:srgbClr val="0000FF"/>
                </a:solidFill>
              </a:rPr>
              <a:t> Đoạn văn trên được trích từ tác phẩm nào? Của ai?</a:t>
            </a:r>
          </a:p>
          <a:p>
            <a:pPr algn="just">
              <a:lnSpc>
                <a:spcPct val="150000"/>
              </a:lnSpc>
            </a:pPr>
            <a:r>
              <a:rPr lang="en-US" sz="2400" b="1" u="sng">
                <a:solidFill>
                  <a:srgbClr val="0000FF"/>
                </a:solidFill>
              </a:rPr>
              <a:t>Câu 2:</a:t>
            </a:r>
            <a:r>
              <a:rPr lang="en-US" sz="2400">
                <a:solidFill>
                  <a:srgbClr val="0000FF"/>
                </a:solidFill>
              </a:rPr>
              <a:t> Hãy tìm các thành ngữ trong lời người phụ nữ xấu số đó.</a:t>
            </a:r>
          </a:p>
          <a:p>
            <a:pPr algn="just">
              <a:lnSpc>
                <a:spcPct val="150000"/>
              </a:lnSpc>
            </a:pPr>
            <a:r>
              <a:rPr lang="en-US" sz="2400" b="1" u="sng">
                <a:solidFill>
                  <a:srgbClr val="0000FF"/>
                </a:solidFill>
              </a:rPr>
              <a:t>Câu 3:</a:t>
            </a:r>
            <a:r>
              <a:rPr lang="en-US" sz="2400">
                <a:solidFill>
                  <a:srgbClr val="0000FF"/>
                </a:solidFill>
              </a:rPr>
              <a:t> Từ tác phẩm trên, hãy viết một đoạn văn 15 câu để làm rõ vẻ đẹp truyền thống của người phụ nữ Việt Nam qua nhân vật Vũ Nương.</a:t>
            </a:r>
          </a:p>
        </p:txBody>
      </p:sp>
    </p:spTree>
    <p:extLst>
      <p:ext uri="{BB962C8B-B14F-4D97-AF65-F5344CB8AC3E}">
        <p14:creationId xmlns="" xmlns:p14="http://schemas.microsoft.com/office/powerpoint/2010/main" val="126325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68489"/>
            <a:ext cx="11831782" cy="6001643"/>
          </a:xfrm>
          <a:prstGeom prst="rect">
            <a:avLst/>
          </a:prstGeom>
          <a:noFill/>
        </p:spPr>
        <p:txBody>
          <a:bodyPr wrap="square" rtlCol="0">
            <a:spAutoFit/>
          </a:bodyPr>
          <a:lstStyle/>
          <a:p>
            <a:pPr algn="just"/>
            <a:r>
              <a:rPr lang="en-US" sz="2400" b="1">
                <a:solidFill>
                  <a:srgbClr val="FF0000"/>
                </a:solidFill>
              </a:rPr>
              <a:t>Gợi ý vấn đề 1:</a:t>
            </a:r>
          </a:p>
          <a:p>
            <a:pPr algn="just"/>
            <a:r>
              <a:rPr lang="en-US" sz="2400" b="1" u="sng">
                <a:solidFill>
                  <a:srgbClr val="0000FF"/>
                </a:solidFill>
              </a:rPr>
              <a:t>Câu 1:</a:t>
            </a:r>
            <a:r>
              <a:rPr lang="en-US" sz="2400">
                <a:solidFill>
                  <a:srgbClr val="0000FF"/>
                </a:solidFill>
              </a:rPr>
              <a:t> </a:t>
            </a:r>
            <a:r>
              <a:rPr lang="en-US" sz="2400" b="1">
                <a:solidFill>
                  <a:srgbClr val="0000FF"/>
                </a:solidFill>
              </a:rPr>
              <a:t>Đoạn văn trên được trích từ tác phẩm nào? Của ai?</a:t>
            </a:r>
            <a:endParaRPr lang="en-US" sz="2400">
              <a:solidFill>
                <a:srgbClr val="0000FF"/>
              </a:solidFill>
            </a:endParaRPr>
          </a:p>
          <a:p>
            <a:pPr algn="just"/>
            <a:r>
              <a:rPr lang="en-US" sz="2400">
                <a:solidFill>
                  <a:srgbClr val="0000FF"/>
                </a:solidFill>
              </a:rPr>
              <a:t>Tác phẩm: </a:t>
            </a:r>
            <a:r>
              <a:rPr lang="en-US" sz="2400" i="1">
                <a:solidFill>
                  <a:srgbClr val="0000FF"/>
                </a:solidFill>
              </a:rPr>
              <a:t>“Chuyện người con gái Nam Xương” </a:t>
            </a:r>
            <a:r>
              <a:rPr lang="en-US" sz="2400">
                <a:solidFill>
                  <a:srgbClr val="0000FF"/>
                </a:solidFill>
              </a:rPr>
              <a:t>– Nguyễn Dữ</a:t>
            </a:r>
          </a:p>
          <a:p>
            <a:pPr algn="just"/>
            <a:r>
              <a:rPr lang="en-US" sz="2400" b="1" u="sng">
                <a:solidFill>
                  <a:srgbClr val="0000FF"/>
                </a:solidFill>
              </a:rPr>
              <a:t>Câu 2:</a:t>
            </a:r>
            <a:r>
              <a:rPr lang="en-US" sz="2400">
                <a:solidFill>
                  <a:srgbClr val="0000FF"/>
                </a:solidFill>
              </a:rPr>
              <a:t> </a:t>
            </a:r>
            <a:r>
              <a:rPr lang="en-US" sz="2400" b="1">
                <a:solidFill>
                  <a:srgbClr val="0000FF"/>
                </a:solidFill>
              </a:rPr>
              <a:t>Hãy tìm các thành ngữ trong lời người phụ nữ xấu số đó:</a:t>
            </a:r>
            <a:endParaRPr lang="en-US" sz="2400">
              <a:solidFill>
                <a:srgbClr val="0000FF"/>
              </a:solidFill>
            </a:endParaRPr>
          </a:p>
          <a:p>
            <a:pPr algn="just"/>
            <a:r>
              <a:rPr lang="en-US" sz="2400">
                <a:solidFill>
                  <a:srgbClr val="0000FF"/>
                </a:solidFill>
              </a:rPr>
              <a:t>Những thành ngữ là:  Duyên phận hẩm hiu, chồng con rẫy bỏ, đoan trang giữ tiết, trinh bạch gìn lòng, lòng chim dạ cá, lừa chồng dối con.</a:t>
            </a:r>
          </a:p>
          <a:p>
            <a:pPr algn="just"/>
            <a:r>
              <a:rPr lang="en-US" sz="2400" b="1" u="sng">
                <a:solidFill>
                  <a:srgbClr val="0000FF"/>
                </a:solidFill>
              </a:rPr>
              <a:t>Câu 3:</a:t>
            </a:r>
            <a:r>
              <a:rPr lang="en-US" sz="2400" b="1">
                <a:solidFill>
                  <a:srgbClr val="0000FF"/>
                </a:solidFill>
              </a:rPr>
              <a:t> Viết đoạn văn để làm rõ vẻ đẹp truyền thống của người phụ nữ Việt Nam qua nhân vật Vũ Nương:</a:t>
            </a:r>
            <a:endParaRPr lang="en-US" sz="2400">
              <a:solidFill>
                <a:srgbClr val="0000FF"/>
              </a:solidFill>
            </a:endParaRPr>
          </a:p>
          <a:p>
            <a:pPr algn="just"/>
            <a:r>
              <a:rPr lang="en-US" sz="2400">
                <a:solidFill>
                  <a:srgbClr val="0000FF"/>
                </a:solidFill>
              </a:rPr>
              <a:t>Làm sáng tỏ được vẻ đẹp truyền thống của người phụ nữ Việt Nam qua Vũ Nương:</a:t>
            </a:r>
          </a:p>
          <a:p>
            <a:pPr algn="just"/>
            <a:r>
              <a:rPr lang="en-US" sz="2400">
                <a:solidFill>
                  <a:srgbClr val="0000FF"/>
                </a:solidFill>
              </a:rPr>
              <a:t>- Vẻ đẹp về dung nhan, phẩm hạnh.</a:t>
            </a:r>
          </a:p>
          <a:p>
            <a:pPr algn="just"/>
            <a:r>
              <a:rPr lang="en-US" sz="2400">
                <a:solidFill>
                  <a:srgbClr val="0000FF"/>
                </a:solidFill>
              </a:rPr>
              <a:t>- Người vợ thủy chung, yêu thương chồng hết mực.</a:t>
            </a:r>
          </a:p>
          <a:p>
            <a:pPr algn="just"/>
            <a:r>
              <a:rPr lang="en-US" sz="2400">
                <a:solidFill>
                  <a:srgbClr val="0000FF"/>
                </a:solidFill>
              </a:rPr>
              <a:t>- Người con dâu hiếu thảo.</a:t>
            </a:r>
          </a:p>
          <a:p>
            <a:pPr algn="just"/>
            <a:r>
              <a:rPr lang="en-US" sz="2400">
                <a:solidFill>
                  <a:srgbClr val="0000FF"/>
                </a:solidFill>
              </a:rPr>
              <a:t>- Người mẹ yêu thương con.</a:t>
            </a:r>
          </a:p>
          <a:p>
            <a:pPr algn="just"/>
            <a:r>
              <a:rPr lang="en-US" sz="2400">
                <a:solidFill>
                  <a:srgbClr val="0000FF"/>
                </a:solidFill>
              </a:rPr>
              <a:t>- Người phụ nữ trọng nhân phẩm, tình nghĩa.</a:t>
            </a:r>
          </a:p>
          <a:p>
            <a:pPr algn="just"/>
            <a:r>
              <a:rPr lang="en-US" sz="2400">
                <a:solidFill>
                  <a:srgbClr val="0000FF"/>
                </a:solidFill>
              </a:rPr>
              <a:t>- Đánh giá, khái quát Vũ Nương là đại diện tiêu biểu cho vẻ đẹp của người phụ nữ Việt Nam truyền thống.</a:t>
            </a:r>
          </a:p>
        </p:txBody>
      </p:sp>
    </p:spTree>
    <p:extLst>
      <p:ext uri="{BB962C8B-B14F-4D97-AF65-F5344CB8AC3E}">
        <p14:creationId xmlns="" xmlns:p14="http://schemas.microsoft.com/office/powerpoint/2010/main" val="17871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078313"/>
          </a:xfrm>
          <a:prstGeom prst="rect">
            <a:avLst/>
          </a:prstGeom>
          <a:noFill/>
        </p:spPr>
        <p:txBody>
          <a:bodyPr wrap="square" rtlCol="0">
            <a:spAutoFit/>
          </a:bodyPr>
          <a:lstStyle/>
          <a:p>
            <a:pPr algn="just">
              <a:lnSpc>
                <a:spcPct val="150000"/>
              </a:lnSpc>
            </a:pPr>
            <a:r>
              <a:rPr lang="en-US" sz="2400" b="1">
                <a:solidFill>
                  <a:srgbClr val="FF0000"/>
                </a:solidFill>
              </a:rPr>
              <a:t>2. Vấn đề 2:</a:t>
            </a:r>
            <a:r>
              <a:rPr lang="en-US" sz="2400">
                <a:solidFill>
                  <a:srgbClr val="0000FF"/>
                </a:solidFill>
              </a:rPr>
              <a:t> Cho đoạn trích sau:</a:t>
            </a:r>
          </a:p>
          <a:p>
            <a:pPr algn="just"/>
            <a:r>
              <a:rPr lang="en-US" sz="2400" i="1">
                <a:solidFill>
                  <a:srgbClr val="0000FF"/>
                </a:solidFill>
              </a:rPr>
              <a:t>	“Chàng vội gọi, nàng vẫn ở giữa dòng mà nói vọng vào:</a:t>
            </a:r>
            <a:endParaRPr lang="en-US" sz="2400">
              <a:solidFill>
                <a:srgbClr val="0000FF"/>
              </a:solidFill>
            </a:endParaRPr>
          </a:p>
          <a:p>
            <a:pPr algn="just"/>
            <a:r>
              <a:rPr lang="en-US" sz="2400" i="1">
                <a:solidFill>
                  <a:srgbClr val="0000FF"/>
                </a:solidFill>
              </a:rPr>
              <a:t>	- Thiếp cảm ơn đức của Linh Phi, đã thề sống chết cũng không bỏ. Đa tạ tình chàng, thiếp chẳng trở về nhân gian được nữa.</a:t>
            </a:r>
            <a:endParaRPr lang="en-US" sz="2400">
              <a:solidFill>
                <a:srgbClr val="0000FF"/>
              </a:solidFill>
            </a:endParaRPr>
          </a:p>
          <a:p>
            <a:pPr algn="just"/>
            <a:r>
              <a:rPr lang="en-US" sz="2400" i="1">
                <a:solidFill>
                  <a:srgbClr val="0000FF"/>
                </a:solidFill>
              </a:rPr>
              <a:t>Rồi trong chốc lát, bóng nàng loang loáng mờ nhạt dần mà biến đi mất”.</a:t>
            </a:r>
            <a:endParaRPr lang="en-US" sz="2400">
              <a:solidFill>
                <a:srgbClr val="0000FF"/>
              </a:solidFill>
            </a:endParaRPr>
          </a:p>
          <a:p>
            <a:pPr algn="just"/>
            <a:r>
              <a:rPr lang="en-US" sz="2400" b="1" u="sng">
                <a:solidFill>
                  <a:srgbClr val="0000FF"/>
                </a:solidFill>
              </a:rPr>
              <a:t>Câu 1:</a:t>
            </a:r>
            <a:r>
              <a:rPr lang="en-US" sz="2400">
                <a:solidFill>
                  <a:srgbClr val="0000FF"/>
                </a:solidFill>
              </a:rPr>
              <a:t> Đoạn trích trên trong tác phẩm nào? Tác giả là ai?</a:t>
            </a:r>
          </a:p>
          <a:p>
            <a:pPr algn="just"/>
            <a:r>
              <a:rPr lang="en-US" sz="2400" b="1" u="sng">
                <a:solidFill>
                  <a:srgbClr val="0000FF"/>
                </a:solidFill>
              </a:rPr>
              <a:t>Câu 2:</a:t>
            </a:r>
            <a:r>
              <a:rPr lang="en-US" sz="2400">
                <a:solidFill>
                  <a:srgbClr val="0000FF"/>
                </a:solidFill>
              </a:rPr>
              <a:t> Lời nói của nhân vật được dẫn bằng cách nào? Hãy thuật lại bằng cách dẫn khác.</a:t>
            </a:r>
          </a:p>
          <a:p>
            <a:pPr algn="just"/>
            <a:r>
              <a:rPr lang="en-US" sz="2400" b="1" u="sng">
                <a:solidFill>
                  <a:srgbClr val="0000FF"/>
                </a:solidFill>
              </a:rPr>
              <a:t>Câu 3:</a:t>
            </a:r>
            <a:r>
              <a:rPr lang="en-US" sz="2400">
                <a:solidFill>
                  <a:srgbClr val="0000FF"/>
                </a:solidFill>
              </a:rPr>
              <a:t> Qua lời thoại trên, em cảm nhận gì về vẻ đẹp tâm hồn của Vũ Nương?</a:t>
            </a:r>
          </a:p>
          <a:p>
            <a:pPr algn="just"/>
            <a:r>
              <a:rPr lang="en-US" sz="2400" b="1" u="sng">
                <a:solidFill>
                  <a:srgbClr val="0000FF"/>
                </a:solidFill>
              </a:rPr>
              <a:t>Câu 4:</a:t>
            </a:r>
            <a:r>
              <a:rPr lang="en-US" sz="2400">
                <a:solidFill>
                  <a:srgbClr val="0000FF"/>
                </a:solidFill>
              </a:rPr>
              <a:t> Có ý kiến cho rằng: câu chuyện kết thúc song tính bi kịch vẫn tiềm ẩn trong cái lung linh kì ảo. Hãy viết đoạn văn tổng – phân – hợp khoảng 10 câu trình bày suy nghĩ của em về kết thúc trên. Đoạn văn có sử dụng phép thế và câu có thành phần tình thái.</a:t>
            </a:r>
          </a:p>
        </p:txBody>
      </p:sp>
    </p:spTree>
    <p:extLst>
      <p:ext uri="{BB962C8B-B14F-4D97-AF65-F5344CB8AC3E}">
        <p14:creationId xmlns="" xmlns:p14="http://schemas.microsoft.com/office/powerpoint/2010/main" val="285801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16084"/>
            <a:ext cx="11831782" cy="6186309"/>
          </a:xfrm>
          <a:prstGeom prst="rect">
            <a:avLst/>
          </a:prstGeom>
          <a:noFill/>
        </p:spPr>
        <p:txBody>
          <a:bodyPr wrap="square" rtlCol="0">
            <a:spAutoFit/>
          </a:bodyPr>
          <a:lstStyle/>
          <a:p>
            <a:pPr algn="just"/>
            <a:r>
              <a:rPr lang="en-US" sz="2400" b="1">
                <a:solidFill>
                  <a:srgbClr val="FF0000"/>
                </a:solidFill>
              </a:rPr>
              <a:t>Gợi ý vấn đề 2:</a:t>
            </a:r>
          </a:p>
          <a:p>
            <a:pPr algn="just"/>
            <a:r>
              <a:rPr lang="en-US" sz="2200" b="1" u="sng">
                <a:solidFill>
                  <a:srgbClr val="0000FF"/>
                </a:solidFill>
              </a:rPr>
              <a:t>Câu 1:</a:t>
            </a:r>
            <a:r>
              <a:rPr lang="en-US" sz="2200">
                <a:solidFill>
                  <a:srgbClr val="0000FF"/>
                </a:solidFill>
              </a:rPr>
              <a:t> </a:t>
            </a:r>
            <a:r>
              <a:rPr lang="en-US" sz="2200" b="1">
                <a:solidFill>
                  <a:srgbClr val="0000FF"/>
                </a:solidFill>
              </a:rPr>
              <a:t>Đoạn trích trên trong tác phẩm nào? Tác giả là ai?</a:t>
            </a:r>
            <a:endParaRPr lang="en-US" sz="2200">
              <a:solidFill>
                <a:srgbClr val="0000FF"/>
              </a:solidFill>
            </a:endParaRPr>
          </a:p>
          <a:p>
            <a:pPr algn="just"/>
            <a:r>
              <a:rPr lang="en-US" sz="2200">
                <a:solidFill>
                  <a:srgbClr val="0000FF"/>
                </a:solidFill>
              </a:rPr>
              <a:t>- Tác phẩm: Chuyện người con gái Nam Xương   </a:t>
            </a:r>
          </a:p>
          <a:p>
            <a:pPr algn="just"/>
            <a:r>
              <a:rPr lang="en-US" sz="2200">
                <a:solidFill>
                  <a:srgbClr val="0000FF"/>
                </a:solidFill>
              </a:rPr>
              <a:t>- Tác giả: Nguyễn Dữ	</a:t>
            </a:r>
          </a:p>
          <a:p>
            <a:pPr algn="just"/>
            <a:r>
              <a:rPr lang="en-US" sz="2200" b="1" u="sng">
                <a:solidFill>
                  <a:srgbClr val="0000FF"/>
                </a:solidFill>
              </a:rPr>
              <a:t>Câu 2:</a:t>
            </a:r>
            <a:r>
              <a:rPr lang="en-US" sz="2200">
                <a:solidFill>
                  <a:srgbClr val="0000FF"/>
                </a:solidFill>
              </a:rPr>
              <a:t> </a:t>
            </a:r>
            <a:r>
              <a:rPr lang="en-US" sz="2200" b="1">
                <a:solidFill>
                  <a:srgbClr val="0000FF"/>
                </a:solidFill>
              </a:rPr>
              <a:t>Lời nói của nhân vật được dẫn bằng cách nào? Hãy thuật lại bằng cách dẫn khác:</a:t>
            </a:r>
            <a:endParaRPr lang="en-US" sz="2200">
              <a:solidFill>
                <a:srgbClr val="0000FF"/>
              </a:solidFill>
            </a:endParaRPr>
          </a:p>
          <a:p>
            <a:pPr algn="just"/>
            <a:r>
              <a:rPr lang="en-US" sz="2200">
                <a:solidFill>
                  <a:srgbClr val="0000FF"/>
                </a:solidFill>
              </a:rPr>
              <a:t>- Lời nói của nhân vật được dẫn bằng lời dẫn trực tiếp    </a:t>
            </a:r>
          </a:p>
          <a:p>
            <a:pPr algn="just"/>
            <a:r>
              <a:rPr lang="en-US" sz="2200">
                <a:solidFill>
                  <a:srgbClr val="0000FF"/>
                </a:solidFill>
              </a:rPr>
              <a:t>- Dẫn lại thành cách gián tiếp: Học sinh tự hoàn thành</a:t>
            </a:r>
          </a:p>
          <a:p>
            <a:pPr algn="just"/>
            <a:r>
              <a:rPr lang="en-US" sz="2200" b="1" u="sng">
                <a:solidFill>
                  <a:srgbClr val="0000FF"/>
                </a:solidFill>
              </a:rPr>
              <a:t>Câu 3:</a:t>
            </a:r>
            <a:r>
              <a:rPr lang="en-US" sz="2200">
                <a:solidFill>
                  <a:srgbClr val="0000FF"/>
                </a:solidFill>
              </a:rPr>
              <a:t> </a:t>
            </a:r>
            <a:r>
              <a:rPr lang="en-US" sz="2200" b="1">
                <a:solidFill>
                  <a:srgbClr val="0000FF"/>
                </a:solidFill>
              </a:rPr>
              <a:t>Qua lời thoại trên, em cảm nhận gì về vẻ đẹp tâm hồn của Vũ Nương?</a:t>
            </a:r>
            <a:endParaRPr lang="en-US" sz="2200">
              <a:solidFill>
                <a:srgbClr val="0000FF"/>
              </a:solidFill>
            </a:endParaRPr>
          </a:p>
          <a:p>
            <a:pPr algn="just"/>
            <a:r>
              <a:rPr lang="en-US" sz="2200">
                <a:solidFill>
                  <a:srgbClr val="0000FF"/>
                </a:solidFill>
              </a:rPr>
              <a:t>- Xây dựng lời thoại cuối cùng, Nguyễn Dữ đã hoàn thiện vẻ đẹp tâm hồn Vũ Nương. Cho dù nàng không thể trở về nhân gian nhưng khát vọng về cuộc sống nơi trần thế cũng như khát vọng hạnh phúc ở nàng vẫn tha thiết không nguôi.</a:t>
            </a:r>
          </a:p>
          <a:p>
            <a:pPr algn="just"/>
            <a:r>
              <a:rPr lang="en-US" sz="2200">
                <a:solidFill>
                  <a:srgbClr val="0000FF"/>
                </a:solidFill>
              </a:rPr>
              <a:t>- Câu nói cho thấy dù trong hoàn cảnh nào (cả khi bị đẩy đến cái chết) Vũ Nương cũng là con người giàu ân nghĩa, thủy chung: với Trương Sinh và với Linh Phi.</a:t>
            </a:r>
          </a:p>
          <a:p>
            <a:pPr algn="just"/>
            <a:r>
              <a:rPr lang="en-US" sz="2200">
                <a:solidFill>
                  <a:srgbClr val="0000FF"/>
                </a:solidFill>
              </a:rPr>
              <a:t>- Sự trân trọng ân nghĩa, thủy chung của Vũ Nương chính là sự trân trọng danh dự, phẩm giá của chính mình. Đối với nàng, điều đó quan trong hơn cả sinh mệnh của bản thân và thiêng liêng hơn cả khát vọng trở về nhân gian dù khát vọng ấy vô cùng tha thiết. Đó cũng là lí do mà Vũ Nương không thể trở về nhân gian.</a:t>
            </a:r>
          </a:p>
        </p:txBody>
      </p:sp>
    </p:spTree>
    <p:extLst>
      <p:ext uri="{BB962C8B-B14F-4D97-AF65-F5344CB8AC3E}">
        <p14:creationId xmlns="" xmlns:p14="http://schemas.microsoft.com/office/powerpoint/2010/main" val="175685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Custom 53">
      <a:dk1>
        <a:sysClr val="windowText" lastClr="000000"/>
      </a:dk1>
      <a:lt1>
        <a:sysClr val="window" lastClr="FFFFFF"/>
      </a:lt1>
      <a:dk2>
        <a:srgbClr val="666666"/>
      </a:dk2>
      <a:lt2>
        <a:srgbClr val="808080"/>
      </a:lt2>
      <a:accent1>
        <a:srgbClr val="ED1C24"/>
      </a:accent1>
      <a:accent2>
        <a:srgbClr val="F15A24"/>
      </a:accent2>
      <a:accent3>
        <a:srgbClr val="F7931E"/>
      </a:accent3>
      <a:accent4>
        <a:srgbClr val="FBB03B"/>
      </a:accent4>
      <a:accent5>
        <a:srgbClr val="FCCB00"/>
      </a:accent5>
      <a:accent6>
        <a:srgbClr val="70AD47"/>
      </a:accent6>
      <a:hlink>
        <a:srgbClr val="666666"/>
      </a:hlink>
      <a:folHlink>
        <a:srgbClr val="666666"/>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imeline from SmartArt_01_MO - v4" id="{E57269B8-54F0-49BD-A8EA-8A70876CC409}" vid="{E9570212-5BEE-4588-9CB3-61D60C5AA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6599C0-B0B6-415D-9B63-E273EEA0EBF7}">
  <ds:schemaRefs>
    <ds:schemaRef ds:uri="http://purl.org/dc/terms/"/>
    <ds:schemaRef ds:uri="http://purl.org/dc/elements/1.1/"/>
    <ds:schemaRef ds:uri="http://schemas.openxmlformats.org/package/2006/metadata/core-properties"/>
    <ds:schemaRef ds:uri="16c05727-aa75-4e4a-9b5f-8a80a1165891"/>
    <ds:schemaRef ds:uri="71af3243-3dd4-4a8d-8c0d-dd76da1f02a5"/>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83B6EBAF-D3F1-4C38-B9E9-9D4DBDA13976}">
  <ds:schemaRefs>
    <ds:schemaRef ds:uri="http://schemas.microsoft.com/sharepoint/v3/contenttype/forms"/>
  </ds:schemaRefs>
</ds:datastoreItem>
</file>

<file path=customXml/itemProps3.xml><?xml version="1.0" encoding="utf-8"?>
<ds:datastoreItem xmlns:ds="http://schemas.openxmlformats.org/officeDocument/2006/customXml" ds:itemID="{D5E0056C-22F7-43F0-A6CE-AE8B59378E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Gioi thieu zoom va hoat hinh trong Powerpoint 2019</Template>
  <TotalTime>93</TotalTime>
  <Words>2896</Words>
  <Application>Microsoft Office PowerPoint</Application>
  <PresentationFormat>Custom</PresentationFormat>
  <Paragraphs>236</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CHUYỆN NGƯỜI CON GÁI NAM XƯƠNG (NGUYỄN DỮ)</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Trân trọng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2019 nâng cao</dc:title>
  <dc:creator>taphuanviolet@gmail.com</dc:creator>
  <cp:lastModifiedBy>dung</cp:lastModifiedBy>
  <cp:revision>11</cp:revision>
  <dcterms:created xsi:type="dcterms:W3CDTF">2021-12-24T04:43:23Z</dcterms:created>
  <dcterms:modified xsi:type="dcterms:W3CDTF">2023-03-29T01:34:06Z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