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28"/>
  </p:notesMasterIdLst>
  <p:sldIdLst>
    <p:sldId id="277" r:id="rId4"/>
    <p:sldId id="275" r:id="rId5"/>
    <p:sldId id="276" r:id="rId6"/>
    <p:sldId id="258" r:id="rId7"/>
    <p:sldId id="260" r:id="rId8"/>
    <p:sldId id="261" r:id="rId9"/>
    <p:sldId id="262" r:id="rId10"/>
    <p:sldId id="263" r:id="rId11"/>
    <p:sldId id="264" r:id="rId12"/>
    <p:sldId id="265" r:id="rId13"/>
    <p:sldId id="268" r:id="rId14"/>
    <p:sldId id="269" r:id="rId15"/>
    <p:sldId id="270" r:id="rId16"/>
    <p:sldId id="273" r:id="rId17"/>
    <p:sldId id="278" r:id="rId18"/>
    <p:sldId id="279" r:id="rId19"/>
    <p:sldId id="280" r:id="rId20"/>
    <p:sldId id="281" r:id="rId21"/>
    <p:sldId id="282" r:id="rId22"/>
    <p:sldId id="283" r:id="rId23"/>
    <p:sldId id="284" r:id="rId24"/>
    <p:sldId id="285" r:id="rId25"/>
    <p:sldId id="271" r:id="rId26"/>
    <p:sldId id="2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C000"/>
    <a:srgbClr val="FFD966"/>
    <a:srgbClr val="F50214"/>
    <a:srgbClr val="E84E60"/>
    <a:srgbClr val="009A35"/>
    <a:srgbClr val="1569BE"/>
    <a:srgbClr val="A2A2A2"/>
    <a:srgbClr val="BDD5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B0D1E-55EA-4B42-AC8C-8B280FDA7DA3}" type="datetimeFigureOut">
              <a:rPr lang="en-US" smtClean="0"/>
              <a:t>8/22/2021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86EF0-6D2C-488A-A09A-F0388078E8CB}" type="slidenum">
              <a:rPr lang="en-US" smtClean="0"/>
              <a:t>‹#›</a:t>
            </a:fld>
            <a:endParaRPr lang="en-US"/>
          </a:p>
        </p:txBody>
      </p:sp>
    </p:spTree>
    <p:extLst>
      <p:ext uri="{BB962C8B-B14F-4D97-AF65-F5344CB8AC3E}">
        <p14:creationId xmlns:p14="http://schemas.microsoft.com/office/powerpoint/2010/main" val="77037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B033E760-B7AF-4E77-8A0F-AA7DF04976FC}" type="slidenum">
              <a:rPr lang="en-US" altLang="vi-VN" sz="1200" smtClean="0">
                <a:solidFill>
                  <a:prstClr val="black"/>
                </a:solidFill>
              </a:rPr>
              <a:pPr/>
              <a:t>1</a:t>
            </a:fld>
            <a:endParaRPr lang="en-US" altLang="vi-VN" sz="1200" smtClean="0">
              <a:solidFill>
                <a:prstClr val="black"/>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vi-VN" smtClean="0">
                <a:solidFill>
                  <a:srgbClr val="000000"/>
                </a:solidFill>
                <a:ea typeface="Times New Roman" panose="02020603050405020304" pitchFamily="18" charset="0"/>
                <a:cs typeface="Arial" panose="020B0604020202020204" pitchFamily="34" charset="0"/>
              </a:rPr>
              <a:t>Slide 1</a:t>
            </a:r>
          </a:p>
        </p:txBody>
      </p:sp>
    </p:spTree>
    <p:extLst>
      <p:ext uri="{BB962C8B-B14F-4D97-AF65-F5344CB8AC3E}">
        <p14:creationId xmlns:p14="http://schemas.microsoft.com/office/powerpoint/2010/main" val="336774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B83083-4B1F-44D0-BE52-C6191B780FA9}"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122752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83083-4B1F-44D0-BE52-C6191B780FA9}"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92535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83083-4B1F-44D0-BE52-C6191B780FA9}"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2688722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028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216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770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99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478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505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759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41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83083-4B1F-44D0-BE52-C6191B780FA9}"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415452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172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613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491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231904" y="3525012"/>
            <a:ext cx="6960096" cy="1440160"/>
          </a:xfrm>
          <a:prstGeom prst="rect">
            <a:avLst/>
          </a:prstGeom>
        </p:spPr>
        <p:txBody>
          <a:bodyPr anchor="ctr"/>
          <a:lstStyle>
            <a:lvl1pPr marL="0" indent="0" algn="l">
              <a:lnSpc>
                <a:spcPct val="100000"/>
              </a:lnSpc>
              <a:buNone/>
              <a:defRPr sz="4800" b="1" baseline="0">
                <a:solidFill>
                  <a:schemeClr val="tx1">
                    <a:lumMod val="75000"/>
                    <a:lumOff val="25000"/>
                  </a:schemeClr>
                </a:solidFill>
                <a:latin typeface="+mj-lt"/>
                <a:cs typeface="Arial" pitchFamily="34" charset="0"/>
              </a:defRPr>
            </a:lvl1pPr>
          </a:lstStyle>
          <a:p>
            <a:pPr lvl="0"/>
            <a:r>
              <a:rPr lang="en-US" altLang="ko-KR" sz="48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5231904" y="4965171"/>
            <a:ext cx="6959899" cy="672075"/>
          </a:xfrm>
          <a:prstGeom prst="rect">
            <a:avLst/>
          </a:prstGeom>
        </p:spPr>
        <p:txBody>
          <a:bodyPr anchor="ctr"/>
          <a:lstStyle>
            <a:lvl1pPr marL="0" indent="0" algn="l">
              <a:lnSpc>
                <a:spcPct val="100000"/>
              </a:lnSpc>
              <a:buNone/>
              <a:defRPr sz="1867"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87909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803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C0BD8C-30F4-4060-9505-2C3B98DF86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8E5D85F-5E19-4637-B53D-6EE9103AD5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F76CBB1-45B7-46CB-8C9B-1FD9331912CE}"/>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645BBE6-631C-4798-AAA0-66E26E02CBB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E345538-AE09-48BA-848C-13DE32505DF1}"/>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064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80FFEB-7343-4CD9-8DF4-21441B27CB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891AFD-BDF5-4EA9-BF27-20120976F0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61257D3-CDFF-4CF0-A522-6C3074096327}"/>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C707E15-1BF9-4A26-986A-6FEC6446A2A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488E42F-71B9-4090-870F-7EE9250D2C10}"/>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463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D4207-851D-4832-93F1-314B9B9BCB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29847A0-07F4-49A3-854F-751D936C75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8EB2D7B-7AA7-4C9D-B4DD-F94046BC680B}"/>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FB6028C-2EF2-49B7-B1C6-AA2071C102D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36CD6BE-C185-4907-BB1E-40CAF298F557}"/>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948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278920-E09B-4205-AC75-945A18544E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10F72B5-C3E8-470B-A035-7FF7972927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4FE7302-B92A-4C8C-B5DE-3E6B3097B0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3CA221B-0756-4305-8142-C315E0BA836E}"/>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07CE387B-3174-4B59-B2E7-62EDD26730B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E40DAAC7-2B16-4567-A3BC-2C1DB5FC64CC}"/>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093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A35548-43AA-4F3D-BAB3-84A3B2705C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3A294D2-761F-412C-9766-8F15DC5824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8E8EBD6-7164-47AF-8CEF-D9CC0EC316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BDF48CE-248E-4719-851C-59FE49426C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DC8B0B-245E-4C53-9E33-EF6D0BC878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971886F-C7E3-4A74-A777-D37A77A8EF8B}"/>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8B923D0D-C1BB-4171-BF26-3715B92146FF}"/>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63ED9A80-FEDC-4E16-BC58-476FE3E4E9B4}"/>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6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B83083-4B1F-44D0-BE52-C6191B780FA9}"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2315285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8D89F4-06BB-4D06-956D-607DAAF683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9C6A187-0205-4B4B-9B54-7938FFE50FED}"/>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89DA3FD9-7975-44CC-99B6-D675935E03C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21F6966F-6278-48FC-A684-15F774B1EAD3}"/>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50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CCD5ED0-9E4F-4C4E-B63C-C8A65F37B8A5}"/>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27EEB711-FE1C-4130-8444-0BB47EAEDCA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9A4D5F2-F879-4137-8FE9-9640E3C168CF}"/>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751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47CBD1-A513-4A16-B1E2-82C47AA2DC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3AA9692-6CEE-41EC-95BF-80421B6153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8C19175-DDFC-466D-8106-514181312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4449F9D-044D-4E38-B6C3-5309E4213C5C}"/>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BC5AB2F-A455-4D92-94D9-81A67983B7C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C6BA155-7DA4-4EC1-AEDC-1864EF270538}"/>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934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159EE2-5D8E-4229-B5EF-2DE5F8BABB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6FFA109-0873-48F6-93B1-136FDB8D4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F09B137-1B69-4824-BFD8-CE61B5A2C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DF092F-2DEF-4B6F-8F9B-F5A4771D95FF}"/>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622ED24-9279-4BEA-9819-2EF442CD7C6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92837DB-183D-40D9-9E3B-D147165BA738}"/>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9009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2DCB0-95B3-4805-A7FB-84920F880E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AFB8DAD-08AD-4224-B0A6-4174A114D1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EE80914-67A3-4856-8F82-FFD1098E402A}"/>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99118A1-3358-448F-81E7-CEAF51DE81F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D2C0C01-1FC0-4FE3-AB7C-6CD2170009FE}"/>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13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99B29D8-0624-47FB-8A11-04AEC895AA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4F04D3C-1EB9-44E2-90F1-D3477D7616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B197B9-2A55-44FC-A5B1-9640F59B2B0B}"/>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BAD7443-F5C1-4E3E-BAEB-9FA0E786461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A57171-808B-41B6-900E-05434ADA16E8}"/>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125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B83083-4B1F-44D0-BE52-C6191B780FA9}"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56783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B83083-4B1F-44D0-BE52-C6191B780FA9}" type="datetimeFigureOut">
              <a:rPr lang="en-US" smtClean="0"/>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92021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B83083-4B1F-44D0-BE52-C6191B780FA9}" type="datetimeFigureOut">
              <a:rPr lang="en-US" smtClean="0"/>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116157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83083-4B1F-44D0-BE52-C6191B780FA9}" type="datetimeFigureOut">
              <a:rPr lang="en-US" smtClean="0"/>
              <a:t>8/22/2021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30953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83083-4B1F-44D0-BE52-C6191B780FA9}"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252188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83083-4B1F-44D0-BE52-C6191B780FA9}"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3474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83083-4B1F-44D0-BE52-C6191B780FA9}" type="datetimeFigureOut">
              <a:rPr lang="en-US" smtClean="0"/>
              <a:t>8/22/2021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71E58-7829-4BCF-81A1-62B3F57525D5}" type="slidenum">
              <a:rPr lang="en-US" smtClean="0"/>
              <a:t>‹#›</a:t>
            </a:fld>
            <a:endParaRPr lang="en-US"/>
          </a:p>
        </p:txBody>
      </p:sp>
    </p:spTree>
    <p:extLst>
      <p:ext uri="{BB962C8B-B14F-4D97-AF65-F5344CB8AC3E}">
        <p14:creationId xmlns:p14="http://schemas.microsoft.com/office/powerpoint/2010/main" val="2935378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78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5DC81C8-0486-49A6-BBDD-3709E5E85F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90412AD-C585-4CCA-BC53-2726745D90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569CCE-106B-4643-B6A1-4D19D1017E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723B940-79BB-45B6-8FFC-5DE9FB6EE0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CDC6B89-2CC2-4E10-B04A-41A183F425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3385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5.xml"/><Relationship Id="rId6" Type="http://schemas.openxmlformats.org/officeDocument/2006/relationships/image" Target="../media/image5.svg"/><Relationship Id="rId5" Type="http://schemas.openxmlformats.org/officeDocument/2006/relationships/image" Target="../media/image16.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slide" Target="slide15.xml"/><Relationship Id="rId2" Type="http://schemas.openxmlformats.org/officeDocument/2006/relationships/image" Target="../media/image14.jpeg"/><Relationship Id="rId1" Type="http://schemas.openxmlformats.org/officeDocument/2006/relationships/slideLayout" Target="../slideLayouts/slideLayout25.xml"/><Relationship Id="rId6" Type="http://schemas.openxmlformats.org/officeDocument/2006/relationships/slide" Target="slide19.xml"/><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slide" Target="slide1.xml"/><Relationship Id="rId4" Type="http://schemas.openxmlformats.org/officeDocument/2006/relationships/slide" Target="slide16.xml"/><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4.jpeg"/><Relationship Id="rId7" Type="http://schemas.openxmlformats.org/officeDocument/2006/relationships/image" Target="../media/image25.wmf"/><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 Target="slide3.xml"/><Relationship Id="rId4" Type="http://schemas.openxmlformats.org/officeDocument/2006/relationships/image" Target="../media/image24.png"/><Relationship Id="rId9" Type="http://schemas.openxmlformats.org/officeDocument/2006/relationships/image" Target="../media/image26.wmf"/></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Book-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038600"/>
            <a:ext cx="12954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WordArt 3"/>
          <p:cNvSpPr>
            <a:spLocks noChangeArrowheads="1" noChangeShapeType="1" noTextEdit="1"/>
          </p:cNvSpPr>
          <p:nvPr/>
        </p:nvSpPr>
        <p:spPr bwMode="auto">
          <a:xfrm>
            <a:off x="3829050" y="6210300"/>
            <a:ext cx="4800600" cy="533400"/>
          </a:xfrm>
          <a:prstGeom prst="rect">
            <a:avLst/>
          </a:prstGeom>
        </p:spPr>
        <p:txBody>
          <a:bodyPr wrap="none" fromWordArt="1">
            <a:prstTxWarp prst="textPlain">
              <a:avLst>
                <a:gd name="adj" fmla="val 50000"/>
              </a:avLst>
            </a:prstTxWarp>
          </a:bodyPr>
          <a:lstStyle/>
          <a:p>
            <a:pPr algn="ctr"/>
            <a:r>
              <a:rPr lang="en-US" sz="3600" b="1" kern="10">
                <a:ln w="9525">
                  <a:solidFill>
                    <a:srgbClr val="000099"/>
                  </a:solidFill>
                  <a:round/>
                  <a:headEnd/>
                  <a:tailEnd/>
                </a:ln>
                <a:solidFill>
                  <a:srgbClr val="FFFF00"/>
                </a:solidFill>
                <a:effectLst>
                  <a:outerShdw dist="35921" dir="2700000" algn="ctr" rotWithShape="0">
                    <a:srgbClr val="C0C0C0">
                      <a:alpha val="79999"/>
                    </a:srgbClr>
                  </a:outerShdw>
                </a:effectLst>
                <a:latin typeface=".VnRevueH"/>
              </a:rPr>
              <a:t>n¨m häc 2013 - 2014</a:t>
            </a:r>
          </a:p>
        </p:txBody>
      </p:sp>
      <p:sp>
        <p:nvSpPr>
          <p:cNvPr id="20484" name="WordArt 4"/>
          <p:cNvSpPr>
            <a:spLocks noChangeArrowheads="1" noChangeShapeType="1" noTextEdit="1"/>
          </p:cNvSpPr>
          <p:nvPr/>
        </p:nvSpPr>
        <p:spPr bwMode="auto">
          <a:xfrm>
            <a:off x="4648200" y="4114800"/>
            <a:ext cx="3124200" cy="51435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660066"/>
                    </a:gs>
                    <a:gs pos="100000">
                      <a:srgbClr val="2F002F"/>
                    </a:gs>
                  </a:gsLst>
                  <a:lin ang="5400000" scaled="1"/>
                </a:gradFill>
                <a:effectLst>
                  <a:outerShdw dist="35921" dir="2700000" sy="50000" kx="2115830" algn="bl" rotWithShape="0">
                    <a:srgbClr val="C0C0C0">
                      <a:alpha val="79999"/>
                    </a:srgbClr>
                  </a:outerShdw>
                </a:effectLst>
                <a:latin typeface="VNI-Times"/>
              </a:rPr>
              <a:t>Soá hoïc 6</a:t>
            </a:r>
          </a:p>
        </p:txBody>
      </p:sp>
      <p:pic>
        <p:nvPicPr>
          <p:cNvPr id="20485" name="Picture 2" descr="SZ169"/>
          <p:cNvPicPr>
            <a:picLocks noChangeAspect="1" noChangeArrowheads="1"/>
          </p:cNvPicPr>
          <p:nvPr/>
        </p:nvPicPr>
        <p:blipFill>
          <a:blip r:embed="rId4">
            <a:extLst>
              <a:ext uri="{28A0092B-C50C-407E-A947-70E740481C1C}">
                <a14:useLocalDpi xmlns:a14="http://schemas.microsoft.com/office/drawing/2010/main" val="0"/>
              </a:ext>
            </a:extLst>
          </a:blip>
          <a:srcRect l="8594" t="2061" r="10156" b="5154"/>
          <a:stretch>
            <a:fillRect/>
          </a:stretch>
        </p:blipFill>
        <p:spPr bwMode="auto">
          <a:xfrm>
            <a:off x="1427314" y="-381000"/>
            <a:ext cx="10363200" cy="792480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9" name="Text Box 9"/>
          <p:cNvSpPr txBox="1">
            <a:spLocks noChangeArrowheads="1"/>
          </p:cNvSpPr>
          <p:nvPr/>
        </p:nvSpPr>
        <p:spPr bwMode="auto">
          <a:xfrm>
            <a:off x="4800600" y="828676"/>
            <a:ext cx="2971800" cy="466725"/>
          </a:xfrm>
          <a:prstGeom prst="rect">
            <a:avLst/>
          </a:prstGeom>
          <a:solidFill>
            <a:srgbClr val="CCFF99"/>
          </a:solidFill>
          <a:ln w="9525" algn="ctr">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FontTx/>
              <a:buNone/>
            </a:pPr>
            <a:r>
              <a:rPr lang="en-US" altLang="vi-VN" sz="2400" b="1" dirty="0">
                <a:solidFill>
                  <a:srgbClr val="663300"/>
                </a:solidFill>
                <a:latin typeface="Times New Roman" panose="02020603050405020304" pitchFamily="18" charset="0"/>
              </a:rPr>
              <a:t>MÔN: </a:t>
            </a:r>
            <a:r>
              <a:rPr lang="en-US" altLang="vi-VN" sz="2400" b="1" dirty="0" smtClean="0">
                <a:solidFill>
                  <a:srgbClr val="663300"/>
                </a:solidFill>
                <a:latin typeface="Times New Roman" panose="02020603050405020304" pitchFamily="18" charset="0"/>
              </a:rPr>
              <a:t>SỐ HỌC 6</a:t>
            </a:r>
            <a:endParaRPr lang="en-US" altLang="vi-VN" sz="2400" b="1" dirty="0">
              <a:solidFill>
                <a:srgbClr val="663300"/>
              </a:solidFill>
              <a:latin typeface="Times New Roman" panose="02020603050405020304" pitchFamily="18" charset="0"/>
            </a:endParaRPr>
          </a:p>
        </p:txBody>
      </p:sp>
      <p:sp>
        <p:nvSpPr>
          <p:cNvPr id="20491" name="Text Box 11"/>
          <p:cNvSpPr txBox="1">
            <a:spLocks noChangeArrowheads="1"/>
          </p:cNvSpPr>
          <p:nvPr/>
        </p:nvSpPr>
        <p:spPr bwMode="auto">
          <a:xfrm>
            <a:off x="2768600" y="3700463"/>
            <a:ext cx="6832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000" b="1" dirty="0" err="1">
                <a:solidFill>
                  <a:srgbClr val="0033CC"/>
                </a:solidFill>
                <a:latin typeface="Times New Roman" panose="02020603050405020304" pitchFamily="18" charset="0"/>
              </a:rPr>
              <a:t>Giáo</a:t>
            </a:r>
            <a:r>
              <a:rPr lang="en-US" altLang="vi-VN" sz="2000" b="1" dirty="0">
                <a:solidFill>
                  <a:srgbClr val="0033CC"/>
                </a:solidFill>
                <a:latin typeface="Times New Roman" panose="02020603050405020304" pitchFamily="18" charset="0"/>
              </a:rPr>
              <a:t> </a:t>
            </a:r>
            <a:r>
              <a:rPr lang="en-US" altLang="vi-VN" sz="2000" b="1" dirty="0" err="1">
                <a:solidFill>
                  <a:srgbClr val="0033CC"/>
                </a:solidFill>
                <a:latin typeface="Times New Roman" panose="02020603050405020304" pitchFamily="18" charset="0"/>
              </a:rPr>
              <a:t>Viên</a:t>
            </a:r>
            <a:r>
              <a:rPr lang="en-US" altLang="vi-VN" sz="2000" b="1" dirty="0">
                <a:solidFill>
                  <a:srgbClr val="0033CC"/>
                </a:solidFill>
                <a:latin typeface="Times New Roman" panose="02020603050405020304" pitchFamily="18" charset="0"/>
              </a:rPr>
              <a:t> : </a:t>
            </a:r>
            <a:endParaRPr lang="en-US" altLang="vi-VN" sz="2000" b="1" dirty="0" smtClean="0">
              <a:solidFill>
                <a:srgbClr val="0033CC"/>
              </a:solidFill>
              <a:latin typeface="Times New Roman" panose="02020603050405020304" pitchFamily="18" charset="0"/>
            </a:endParaRPr>
          </a:p>
          <a:p>
            <a:pPr>
              <a:spcBef>
                <a:spcPct val="50000"/>
              </a:spcBef>
              <a:buClrTx/>
              <a:buFontTx/>
              <a:buNone/>
            </a:pPr>
            <a:r>
              <a:rPr lang="en-US" altLang="vi-VN" sz="2000" b="1" dirty="0" err="1" smtClean="0">
                <a:solidFill>
                  <a:srgbClr val="0033CC"/>
                </a:solidFill>
                <a:latin typeface="Times New Roman" panose="02020603050405020304" pitchFamily="18" charset="0"/>
              </a:rPr>
              <a:t>Trường</a:t>
            </a:r>
            <a:r>
              <a:rPr lang="en-US" altLang="vi-VN" sz="2000" b="1" dirty="0" smtClean="0">
                <a:solidFill>
                  <a:srgbClr val="0033CC"/>
                </a:solidFill>
                <a:latin typeface="Times New Roman" panose="02020603050405020304" pitchFamily="18" charset="0"/>
              </a:rPr>
              <a:t>     :</a:t>
            </a:r>
            <a:endParaRPr lang="en-US" altLang="vi-VN" sz="2000" b="1" dirty="0">
              <a:solidFill>
                <a:srgbClr val="0033CC"/>
              </a:solidFill>
              <a:latin typeface="Times New Roman" panose="02020603050405020304" pitchFamily="18" charset="0"/>
            </a:endParaRPr>
          </a:p>
        </p:txBody>
      </p:sp>
      <p:sp>
        <p:nvSpPr>
          <p:cNvPr id="9" name="Text Box 10"/>
          <p:cNvSpPr txBox="1">
            <a:spLocks noChangeArrowheads="1"/>
          </p:cNvSpPr>
          <p:nvPr/>
        </p:nvSpPr>
        <p:spPr bwMode="auto">
          <a:xfrm>
            <a:off x="2324100" y="2271387"/>
            <a:ext cx="7924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FontTx/>
              <a:buNone/>
            </a:pPr>
            <a:r>
              <a:rPr lang="en-US" altLang="vi-VN" sz="2200" b="1" dirty="0" smtClean="0">
                <a:solidFill>
                  <a:srgbClr val="FF0000"/>
                </a:solidFill>
                <a:latin typeface="Times New Roman" panose="02020603050405020304" pitchFamily="18" charset="0"/>
              </a:rPr>
              <a:t> </a:t>
            </a:r>
            <a:r>
              <a:rPr lang="en-US" altLang="vi-VN" sz="2200" b="1" dirty="0">
                <a:solidFill>
                  <a:srgbClr val="FF0000"/>
                </a:solidFill>
                <a:latin typeface="Times New Roman" panose="02020603050405020304" pitchFamily="18" charset="0"/>
              </a:rPr>
              <a:t>BÀI </a:t>
            </a:r>
            <a:r>
              <a:rPr lang="en-US" altLang="vi-VN" sz="2200" b="1" dirty="0" smtClean="0">
                <a:solidFill>
                  <a:srgbClr val="FF0000"/>
                </a:solidFill>
                <a:latin typeface="Times New Roman" panose="02020603050405020304" pitchFamily="18" charset="0"/>
              </a:rPr>
              <a:t>5: PHÉP NHÂN VÀ PHÉP CHIA SỐ TỰ NHIÊN</a:t>
            </a:r>
            <a:endParaRPr lang="en-US" altLang="vi-VN" sz="22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4398488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par>
                                <p:cTn id="7" presetID="3" presetClass="entr" presetSubtype="0" fill="hold" nodeType="withEffect">
                                  <p:stCondLst>
                                    <p:cond delay="0"/>
                                  </p:stCondLst>
                                  <p:childTnLst>
                                    <p:set>
                                      <p:cBhvr>
                                        <p:cTn id="8" dur="1" fill="hold">
                                          <p:stCondLst>
                                            <p:cond delay="0"/>
                                          </p:stCondLst>
                                        </p:cTn>
                                        <p:tgtEl>
                                          <p:spTgt spid="20483"/>
                                        </p:tgtEl>
                                        <p:attrNameLst>
                                          <p:attrName>style.visibility</p:attrName>
                                        </p:attrNameLst>
                                      </p:cBhvr>
                                      <p:to>
                                        <p:strVal val="visible"/>
                                      </p:to>
                                    </p:set>
                                  </p:childTnLst>
                                </p:cTn>
                              </p:par>
                              <p:par>
                                <p:cTn id="9" presetID="3" presetClass="entr" presetSubtype="0" fill="hold" nodeType="with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nimBg="1"/>
      <p:bldP spid="20491"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542047" y="2750722"/>
            <a:ext cx="3172856"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latin typeface="Times New Roman" panose="02020603050405020304" pitchFamily="18" charset="0"/>
                <a:ea typeface="Times New Roman" panose="02020603050405020304" pitchFamily="18" charset="0"/>
              </a:rPr>
              <a:t>2</a:t>
            </a:r>
            <a:r>
              <a:rPr lang="nl-NL" sz="2000" b="1" u="sng" dirty="0" smtClean="0">
                <a:solidFill>
                  <a:srgbClr val="FFFF00"/>
                </a:solidFill>
                <a:effectLst/>
                <a:latin typeface="Times New Roman" panose="02020603050405020304" pitchFamily="18" charset="0"/>
                <a:ea typeface="Times New Roman" panose="02020603050405020304" pitchFamily="18" charset="0"/>
              </a:rPr>
              <a:t>. </a:t>
            </a:r>
            <a:r>
              <a:rPr lang="nl-NL" sz="2000" b="1" u="sng" dirty="0" smtClean="0">
                <a:solidFill>
                  <a:srgbClr val="FFFF00"/>
                </a:solidFill>
                <a:latin typeface="Times New Roman" panose="02020603050405020304" pitchFamily="18" charset="0"/>
                <a:ea typeface="Times New Roman" panose="02020603050405020304" pitchFamily="18" charset="0"/>
              </a:rPr>
              <a:t>Tính chất của phép nhân</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521531" y="3201502"/>
            <a:ext cx="4445390" cy="1862048"/>
          </a:xfrm>
          <a:prstGeom prst="rect">
            <a:avLst/>
          </a:prstGeom>
        </p:spPr>
        <p:txBody>
          <a:bodyPr wrap="square">
            <a:spAutoFit/>
          </a:bodyPr>
          <a:lstStyle/>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Phép</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smtClean="0">
                <a:solidFill>
                  <a:srgbClr val="FFFF00"/>
                </a:solidFill>
                <a:latin typeface="Times New Roman" panose="02020603050405020304" pitchFamily="18" charset="0"/>
                <a:ea typeface="Times New Roman" panose="02020603050405020304" pitchFamily="18" charset="0"/>
              </a:rPr>
              <a:t>nhân</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số</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tự</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nhiên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có</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các</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tính</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chất</a:t>
            </a:r>
            <a:r>
              <a:rPr lang="en-US" sz="2000" dirty="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Giao</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hoán</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 b </a:t>
            </a:r>
            <a:r>
              <a:rPr lang="en-US" sz="2000" dirty="0" smtClean="0">
                <a:solidFill>
                  <a:srgbClr val="FFFF00"/>
                </a:solidFill>
                <a:latin typeface="Times New Roman" panose="02020603050405020304" pitchFamily="18" charset="0"/>
                <a:ea typeface="Times New Roman" panose="02020603050405020304" pitchFamily="18" charset="0"/>
              </a:rPr>
              <a:t>. a</a:t>
            </a:r>
            <a:endParaRPr lang="en-US" sz="2000" dirty="0">
              <a:solidFill>
                <a:srgbClr val="FFFF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Kết</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hợp</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 =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a:t>
            </a:r>
            <a:r>
              <a:rPr lang="en-US" sz="2000" dirty="0" smtClean="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smtClean="0">
                <a:solidFill>
                  <a:srgbClr val="FFFF00"/>
                </a:solidFill>
                <a:effectLst/>
                <a:latin typeface="Times New Roman" panose="02020603050405020304" pitchFamily="18" charset="0"/>
                <a:ea typeface="Times New Roman" panose="02020603050405020304" pitchFamily="18" charset="0"/>
              </a:rPr>
              <a:t> + </a:t>
            </a:r>
            <a:r>
              <a:rPr lang="en-US" sz="2000" dirty="0" err="1" smtClean="0">
                <a:solidFill>
                  <a:srgbClr val="FFFF00"/>
                </a:solidFill>
                <a:effectLst/>
                <a:latin typeface="Times New Roman" panose="02020603050405020304" pitchFamily="18" charset="0"/>
                <a:ea typeface="Times New Roman" panose="02020603050405020304" pitchFamily="18" charset="0"/>
              </a:rPr>
              <a:t>Phân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của</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nhân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đối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với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cộng</a:t>
            </a:r>
            <a:r>
              <a:rPr lang="en-US" sz="2000" dirty="0" smtClean="0">
                <a:solidFill>
                  <a:srgbClr val="FFFF00"/>
                </a:solidFill>
                <a:effectLst/>
                <a:latin typeface="Times New Roman" panose="02020603050405020304" pitchFamily="18" charset="0"/>
                <a:ea typeface="Times New Roman" panose="02020603050405020304" pitchFamily="18" charset="0"/>
              </a:rPr>
              <a:t>: a(b + c) = ab + ac</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5440596" y="3405815"/>
            <a:ext cx="6410354" cy="3000821"/>
          </a:xfrm>
          <a:prstGeom prst="rect">
            <a:avLst/>
          </a:prstGeom>
        </p:spPr>
        <p:txBody>
          <a:bodyPr wrap="square">
            <a:spAutoFit/>
          </a:bodyPr>
          <a:lstStyle/>
          <a:p>
            <a:pPr algn="just">
              <a:spcBef>
                <a:spcPts val="600"/>
              </a:spcBef>
              <a:spcAft>
                <a:spcPts val="600"/>
              </a:spcAft>
            </a:pPr>
            <a:r>
              <a:rPr lang="nl-NL" sz="2400" b="1" dirty="0">
                <a:solidFill>
                  <a:srgbClr val="FF0000"/>
                </a:solidFill>
                <a:latin typeface="Times New Roman" panose="02020603050405020304" pitchFamily="18" charset="0"/>
                <a:ea typeface="Calibri" panose="020F0502020204030204" pitchFamily="34" charset="0"/>
              </a:rPr>
              <a:t>Giải</a:t>
            </a:r>
            <a:endParaRPr lang="en-US" sz="2400" b="1" dirty="0">
              <a:solidFill>
                <a:srgbClr val="FF0000"/>
              </a:solidFill>
              <a:latin typeface="Times New Roman" panose="02020603050405020304" pitchFamily="18" charset="0"/>
              <a:ea typeface="Calibri" panose="020F0502020204030204" pitchFamily="34" charset="0"/>
            </a:endParaRPr>
          </a:p>
          <a:p>
            <a:pPr algn="just">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Nhà trường cần dùng tất cả số bóng đèn LED là:</a:t>
            </a:r>
            <a:endParaRPr lang="en-US" sz="2400" dirty="0">
              <a:solidFill>
                <a:schemeClr val="bg1"/>
              </a:solidFill>
              <a:latin typeface="Times New Roman" panose="02020603050405020304" pitchFamily="18" charset="0"/>
              <a:ea typeface="Calibri" panose="020F0502020204030204" pitchFamily="34" charset="0"/>
            </a:endParaRPr>
          </a:p>
          <a:p>
            <a:pPr algn="ctr">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32 × 8 = 256 (bóng)</a:t>
            </a:r>
            <a:endParaRPr lang="en-US" sz="2400" dirty="0">
              <a:solidFill>
                <a:schemeClr val="bg1"/>
              </a:solidFill>
              <a:latin typeface="Times New Roman" panose="02020603050405020304" pitchFamily="18" charset="0"/>
              <a:ea typeface="Calibri" panose="020F0502020204030204" pitchFamily="34" charset="0"/>
            </a:endParaRPr>
          </a:p>
          <a:p>
            <a:pPr algn="just">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Nhà trường phải trả số tiền mua bóng đèn LED là:</a:t>
            </a:r>
            <a:endParaRPr lang="en-US" sz="2400" dirty="0">
              <a:solidFill>
                <a:schemeClr val="bg1"/>
              </a:solidFill>
              <a:latin typeface="Times New Roman" panose="02020603050405020304" pitchFamily="18" charset="0"/>
              <a:ea typeface="Calibri" panose="020F0502020204030204" pitchFamily="34" charset="0"/>
            </a:endParaRPr>
          </a:p>
          <a:p>
            <a:pPr algn="ctr">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256 × </a:t>
            </a:r>
            <a:r>
              <a:rPr lang="nl-NL" sz="2400" dirty="0" smtClean="0">
                <a:solidFill>
                  <a:schemeClr val="bg1"/>
                </a:solidFill>
                <a:latin typeface="Times New Roman" panose="02020603050405020304" pitchFamily="18" charset="0"/>
                <a:ea typeface="Calibri" panose="020F0502020204030204" pitchFamily="34" charset="0"/>
              </a:rPr>
              <a:t>96 000 </a:t>
            </a:r>
            <a:r>
              <a:rPr lang="nl-NL" sz="2400" dirty="0">
                <a:solidFill>
                  <a:schemeClr val="bg1"/>
                </a:solidFill>
                <a:latin typeface="Times New Roman" panose="02020603050405020304" pitchFamily="18" charset="0"/>
                <a:ea typeface="Calibri" panose="020F0502020204030204" pitchFamily="34" charset="0"/>
              </a:rPr>
              <a:t>= 24 </a:t>
            </a:r>
            <a:r>
              <a:rPr lang="nl-NL" sz="2400" dirty="0" smtClean="0">
                <a:solidFill>
                  <a:schemeClr val="bg1"/>
                </a:solidFill>
                <a:latin typeface="Times New Roman" panose="02020603050405020304" pitchFamily="18" charset="0"/>
                <a:ea typeface="Calibri" panose="020F0502020204030204" pitchFamily="34" charset="0"/>
              </a:rPr>
              <a:t>576 000 </a:t>
            </a:r>
            <a:r>
              <a:rPr lang="nl-NL" sz="2400" dirty="0">
                <a:solidFill>
                  <a:schemeClr val="bg1"/>
                </a:solidFill>
                <a:latin typeface="Times New Roman" panose="02020603050405020304" pitchFamily="18" charset="0"/>
                <a:ea typeface="Calibri" panose="020F0502020204030204" pitchFamily="34" charset="0"/>
              </a:rPr>
              <a:t>(nghìn đồng)</a:t>
            </a:r>
            <a:endParaRPr lang="en-US" sz="2400" dirty="0">
              <a:solidFill>
                <a:schemeClr val="bg1"/>
              </a:solidFill>
              <a:latin typeface="Times New Roman" panose="02020603050405020304" pitchFamily="18" charset="0"/>
              <a:ea typeface="Calibri" panose="020F0502020204030204" pitchFamily="34" charset="0"/>
            </a:endParaRPr>
          </a:p>
          <a:p>
            <a:r>
              <a:rPr lang="nl-NL" sz="2400" dirty="0" smtClean="0">
                <a:solidFill>
                  <a:schemeClr val="bg1"/>
                </a:solidFill>
                <a:latin typeface="Times New Roman" panose="02020603050405020304" pitchFamily="18" charset="0"/>
                <a:ea typeface="Calibri" panose="020F0502020204030204" pitchFamily="34" charset="0"/>
              </a:rPr>
              <a:t>                                       Đáp </a:t>
            </a:r>
            <a:r>
              <a:rPr lang="nl-NL" sz="2400" dirty="0">
                <a:solidFill>
                  <a:schemeClr val="bg1"/>
                </a:solidFill>
                <a:latin typeface="Times New Roman" panose="02020603050405020304" pitchFamily="18" charset="0"/>
                <a:ea typeface="Calibri" panose="020F0502020204030204" pitchFamily="34" charset="0"/>
              </a:rPr>
              <a:t>số: 24 576 000 đồng.</a:t>
            </a:r>
            <a:endParaRPr lang="en-US" sz="2400" dirty="0">
              <a:solidFill>
                <a:schemeClr val="bg1"/>
              </a:solidFill>
            </a:endParaRPr>
          </a:p>
        </p:txBody>
      </p:sp>
      <p:sp>
        <p:nvSpPr>
          <p:cNvPr id="6" name="TextBox 5"/>
          <p:cNvSpPr txBox="1"/>
          <p:nvPr/>
        </p:nvSpPr>
        <p:spPr>
          <a:xfrm>
            <a:off x="5338367" y="1209822"/>
            <a:ext cx="6344117" cy="2308324"/>
          </a:xfrm>
          <a:prstGeom prst="rect">
            <a:avLst/>
          </a:prstGeom>
          <a:noFill/>
        </p:spPr>
        <p:txBody>
          <a:bodyPr wrap="square" rtlCol="0">
            <a:spAutoFit/>
          </a:bodyPr>
          <a:lstStyle/>
          <a:p>
            <a:pPr algn="just"/>
            <a:r>
              <a:rPr lang="en-US" sz="2400" b="1" dirty="0" err="1" smtClean="0">
                <a:solidFill>
                  <a:srgbClr val="FF0000"/>
                </a:solidFill>
                <a:latin typeface="Times New Roman" panose="02020603050405020304" pitchFamily="18" charset="0"/>
                <a:cs typeface="Times New Roman" panose="02020603050405020304" pitchFamily="18" charset="0"/>
              </a:rPr>
              <a:t>Vận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dụng</a:t>
            </a:r>
            <a:r>
              <a:rPr lang="en-US" sz="2400" b="1" dirty="0" smtClean="0">
                <a:solidFill>
                  <a:srgbClr val="FF0000"/>
                </a:solidFill>
                <a:latin typeface="Times New Roman" panose="02020603050405020304" pitchFamily="18" charset="0"/>
                <a:cs typeface="Times New Roman" panose="02020603050405020304" pitchFamily="18" charset="0"/>
              </a:rPr>
              <a:t> 2</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học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kế</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hoạch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thay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tất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đèn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đốt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bằng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đèn</a:t>
            </a:r>
            <a:r>
              <a:rPr lang="en-US" sz="2400" dirty="0" smtClean="0">
                <a:solidFill>
                  <a:schemeClr val="bg1"/>
                </a:solidFill>
                <a:latin typeface="Times New Roman" panose="02020603050405020304" pitchFamily="18" charset="0"/>
                <a:cs typeface="Times New Roman" panose="02020603050405020304" pitchFamily="18" charset="0"/>
              </a:rPr>
              <a:t> LED </a:t>
            </a:r>
            <a:r>
              <a:rPr lang="en-US" sz="2400" dirty="0" err="1" smtClean="0">
                <a:solidFill>
                  <a:schemeClr val="bg1"/>
                </a:solidFill>
                <a:latin typeface="Times New Roman" panose="02020603050405020304" pitchFamily="18" charset="0"/>
                <a:cs typeface="Times New Roman" panose="02020603050405020304" pitchFamily="18" charset="0"/>
              </a:rPr>
              <a:t>cho</a:t>
            </a:r>
            <a:r>
              <a:rPr lang="en-US" sz="2400" dirty="0" smtClean="0">
                <a:solidFill>
                  <a:schemeClr val="bg1"/>
                </a:solidFill>
                <a:latin typeface="Times New Roman" panose="02020603050405020304" pitchFamily="18" charset="0"/>
                <a:cs typeface="Times New Roman" panose="02020603050405020304" pitchFamily="18" charset="0"/>
              </a:rPr>
              <a:t> 32 </a:t>
            </a:r>
            <a:r>
              <a:rPr lang="en-US" sz="2400" dirty="0" err="1" smtClean="0">
                <a:solidFill>
                  <a:schemeClr val="bg1"/>
                </a:solidFill>
                <a:latin typeface="Times New Roman" panose="02020603050405020304" pitchFamily="18" charset="0"/>
                <a:cs typeface="Times New Roman" panose="02020603050405020304" pitchFamily="18" charset="0"/>
              </a:rPr>
              <a:t>phòng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học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mỗi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phòng</a:t>
            </a:r>
            <a:r>
              <a:rPr lang="en-US" sz="2400" dirty="0" smtClean="0">
                <a:solidFill>
                  <a:schemeClr val="bg1"/>
                </a:solidFill>
                <a:latin typeface="Times New Roman" panose="02020603050405020304" pitchFamily="18" charset="0"/>
                <a:cs typeface="Times New Roman" panose="02020603050405020304" pitchFamily="18" charset="0"/>
              </a:rPr>
              <a:t> 8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Nếu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mỗi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đèn</a:t>
            </a:r>
            <a:r>
              <a:rPr lang="en-US" sz="2400" dirty="0" smtClean="0">
                <a:solidFill>
                  <a:schemeClr val="bg1"/>
                </a:solidFill>
                <a:latin typeface="Times New Roman" panose="02020603050405020304" pitchFamily="18" charset="0"/>
                <a:cs typeface="Times New Roman" panose="02020603050405020304" pitchFamily="18" charset="0"/>
              </a:rPr>
              <a:t> LED </a:t>
            </a:r>
            <a:r>
              <a:rPr lang="en-US" sz="2400" dirty="0" err="1" smtClean="0">
                <a:solidFill>
                  <a:schemeClr val="bg1"/>
                </a:solidFill>
                <a:latin typeface="Times New Roman" panose="02020603050405020304" pitchFamily="18" charset="0"/>
                <a:cs typeface="Times New Roman" panose="02020603050405020304" pitchFamily="18" charset="0"/>
              </a:rPr>
              <a:t>có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giá</a:t>
            </a:r>
            <a:r>
              <a:rPr lang="en-US" sz="2400" dirty="0" smtClean="0">
                <a:solidFill>
                  <a:schemeClr val="bg1"/>
                </a:solidFill>
                <a:latin typeface="Times New Roman" panose="02020603050405020304" pitchFamily="18" charset="0"/>
                <a:cs typeface="Times New Roman" panose="02020603050405020304" pitchFamily="18" charset="0"/>
              </a:rPr>
              <a:t> 96 000 </a:t>
            </a:r>
            <a:r>
              <a:rPr lang="en-US" sz="2400" dirty="0" err="1" smtClean="0">
                <a:solidFill>
                  <a:schemeClr val="bg1"/>
                </a:solidFill>
                <a:latin typeface="Times New Roman" panose="02020603050405020304" pitchFamily="18" charset="0"/>
                <a:cs typeface="Times New Roman" panose="02020603050405020304" pitchFamily="18" charset="0"/>
              </a:rPr>
              <a:t>đồng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thì</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bao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nhiêu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tiền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mua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số</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đèn</a:t>
            </a:r>
            <a:r>
              <a:rPr lang="en-US" sz="2400" dirty="0" smtClean="0">
                <a:solidFill>
                  <a:schemeClr val="bg1"/>
                </a:solidFill>
                <a:latin typeface="Times New Roman" panose="02020603050405020304" pitchFamily="18" charset="0"/>
                <a:cs typeface="Times New Roman" panose="02020603050405020304" pitchFamily="18" charset="0"/>
              </a:rPr>
              <a:t> LED </a:t>
            </a:r>
            <a:r>
              <a:rPr lang="en-US" sz="2400" dirty="0" err="1" smtClean="0">
                <a:solidFill>
                  <a:schemeClr val="bg1"/>
                </a:solidFill>
                <a:latin typeface="Times New Roman" panose="02020603050405020304" pitchFamily="18" charset="0"/>
                <a:cs typeface="Times New Roman" panose="02020603050405020304" pitchFamily="18" charset="0"/>
              </a:rPr>
              <a:t>để</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thay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đủ</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tất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phòng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học</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211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hết</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smtClean="0">
                <a:solidFill>
                  <a:srgbClr val="FFFF00"/>
                </a:solidFill>
                <a:latin typeface="Times New Roman" panose="02020603050405020304" pitchFamily="18" charset="0"/>
                <a:ea typeface="Times New Roman" panose="02020603050405020304" pitchFamily="18" charset="0"/>
              </a:rPr>
              <a:t>1.  </a:t>
            </a:r>
            <a:r>
              <a:rPr lang="en-US" sz="2000" b="1" dirty="0">
                <a:solidFill>
                  <a:srgbClr val="FFFF00"/>
                </a:solidFill>
                <a:latin typeface="Times New Roman" panose="02020603050405020304" pitchFamily="18" charset="0"/>
                <a:ea typeface="Times New Roman" panose="02020603050405020304" pitchFamily="18" charset="0"/>
              </a:rPr>
              <a:t>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grpSp>
        <p:nvGrpSpPr>
          <p:cNvPr id="3" name="Group 2"/>
          <p:cNvGrpSpPr/>
          <p:nvPr/>
        </p:nvGrpSpPr>
        <p:grpSpPr>
          <a:xfrm>
            <a:off x="5439168" y="895548"/>
            <a:ext cx="6337935" cy="2357568"/>
            <a:chOff x="5439168" y="895548"/>
            <a:chExt cx="6337935" cy="2357568"/>
          </a:xfrm>
        </p:grpSpPr>
        <p:sp>
          <p:nvSpPr>
            <p:cNvPr id="25" name="Rectangle 24"/>
            <p:cNvSpPr/>
            <p:nvPr/>
          </p:nvSpPr>
          <p:spPr>
            <a:xfrm>
              <a:off x="5896807" y="895548"/>
              <a:ext cx="5880296" cy="2357568"/>
            </a:xfrm>
            <a:prstGeom prst="rect">
              <a:avLst/>
            </a:prstGeom>
          </p:spPr>
          <p:txBody>
            <a:bodyPr wrap="square">
              <a:spAutoFit/>
            </a:bodyPr>
            <a:lstStyle/>
            <a:p>
              <a:pPr algn="just">
                <a:lnSpc>
                  <a:spcPct val="115000"/>
                </a:lnSpc>
                <a:spcAft>
                  <a:spcPts val="0"/>
                </a:spcAft>
                <a:tabLst>
                  <a:tab pos="2743200" algn="ctr"/>
                  <a:tab pos="5486400" algn="r"/>
                  <a:tab pos="457200" algn="l"/>
                  <a:tab pos="2743200" algn="ctr"/>
                  <a:tab pos="3086100" algn="l"/>
                  <a:tab pos="5486400" algn="r"/>
                </a:tabLst>
              </a:pPr>
              <a:r>
                <a:rPr lang="en-US" sz="2800" b="1" dirty="0" err="1" smtClean="0">
                  <a:solidFill>
                    <a:srgbClr val="FF0000"/>
                  </a:solidFill>
                  <a:latin typeface="Times New Roman" panose="02020603050405020304" pitchFamily="18" charset="0"/>
                  <a:ea typeface="Times New Roman" panose="02020603050405020304" pitchFamily="18" charset="0"/>
                </a:rPr>
                <a:t>Phiếu</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học</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tập</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số</a:t>
              </a:r>
              <a:r>
                <a:rPr lang="en-US" sz="2800" b="1" dirty="0" smtClean="0">
                  <a:solidFill>
                    <a:srgbClr val="FF0000"/>
                  </a:solidFill>
                  <a:latin typeface="Times New Roman" panose="02020603050405020304" pitchFamily="18" charset="0"/>
                  <a:ea typeface="Times New Roman" panose="02020603050405020304" pitchFamily="18" charset="0"/>
                </a:rPr>
                <a:t> 2: </a:t>
              </a:r>
              <a:endParaRPr lang="en-US" sz="2800" dirty="0" smtClean="0">
                <a:solidFill>
                  <a:srgbClr val="FF0000"/>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smtClean="0">
                  <a:solidFill>
                    <a:srgbClr val="FFC000"/>
                  </a:solidFill>
                  <a:latin typeface="Times New Roman" panose="02020603050405020304" pitchFamily="18" charset="0"/>
                  <a:ea typeface="Times New Roman" panose="02020603050405020304" pitchFamily="18" charset="0"/>
                </a:rPr>
                <a:t>Câu </a:t>
              </a:r>
              <a:r>
                <a:rPr lang="nl-NL" sz="2000" b="1" dirty="0">
                  <a:solidFill>
                    <a:srgbClr val="FFC000"/>
                  </a:solidFill>
                  <a:latin typeface="Times New Roman" panose="02020603050405020304" pitchFamily="18" charset="0"/>
                  <a:ea typeface="Times New Roman" panose="02020603050405020304" pitchFamily="18" charset="0"/>
                </a:rPr>
                <a:t>1</a:t>
              </a:r>
              <a:r>
                <a:rPr lang="nl-NL" sz="2000" dirty="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Thực</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hiện</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các</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phép</a:t>
              </a:r>
              <a:r>
                <a:rPr lang="en-US" sz="2000" dirty="0" smtClean="0">
                  <a:solidFill>
                    <a:schemeClr val="bg1"/>
                  </a:solidFill>
                  <a:latin typeface="Times New Roman" panose="02020603050405020304" pitchFamily="18" charset="0"/>
                  <a:ea typeface="Times New Roman" panose="02020603050405020304" pitchFamily="18" charset="0"/>
                </a:rPr>
                <a:t> chia</a:t>
              </a: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en-US" sz="2000" dirty="0" smtClean="0">
                  <a:solidFill>
                    <a:schemeClr val="bg1"/>
                  </a:solidFill>
                  <a:latin typeface="Times New Roman" panose="02020603050405020304" pitchFamily="18" charset="0"/>
                  <a:ea typeface="Times New Roman" panose="02020603050405020304" pitchFamily="18" charset="0"/>
                </a:rPr>
                <a:t>        a) 196 : 7                b) 215 : 18</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a:solidFill>
                    <a:srgbClr val="FFC000"/>
                  </a:solidFill>
                  <a:latin typeface="Times New Roman" panose="02020603050405020304" pitchFamily="18" charset="0"/>
                  <a:ea typeface="Times New Roman" panose="02020603050405020304" pitchFamily="18" charset="0"/>
                </a:rPr>
                <a:t>Câu 2</a:t>
              </a:r>
              <a:r>
                <a:rPr lang="nl-NL" sz="2000" dirty="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Trong</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hai</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phép</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trên</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hãy</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chỉ</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ra</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phép</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hết</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và</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phép</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có</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dư</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Trong</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mỗi</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trường</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hợp</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hãy</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cho</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biết</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số</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bị</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số</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thương</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và</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số</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dư</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nếu</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có</a:t>
              </a:r>
              <a:r>
                <a:rPr lang="en-US" sz="2000" dirty="0" smtClean="0">
                  <a:solidFill>
                    <a:schemeClr val="bg1"/>
                  </a:solidFill>
                  <a:latin typeface="Times New Roman" panose="02020603050405020304" pitchFamily="18" charset="0"/>
                  <a:ea typeface="Times New Roman" panose="02020603050405020304" pitchFamily="18" charset="0"/>
                </a:rPr>
                <a:t>)</a:t>
              </a:r>
              <a:r>
                <a:rPr lang="nl-NL" sz="2000"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pic>
          <p:nvPicPr>
            <p:cNvPr id="26" name="Picture 25"/>
            <p:cNvPicPr>
              <a:picLocks noChangeAspect="1"/>
            </p:cNvPicPr>
            <p:nvPr/>
          </p:nvPicPr>
          <p:blipFill>
            <a:blip r:embed="rId3"/>
            <a:stretch>
              <a:fillRect/>
            </a:stretch>
          </p:blipFill>
          <p:spPr>
            <a:xfrm>
              <a:off x="5439168" y="979956"/>
              <a:ext cx="485775" cy="609600"/>
            </a:xfrm>
            <a:prstGeom prst="rect">
              <a:avLst/>
            </a:prstGeom>
          </p:spPr>
        </p:pic>
      </p:grpSp>
      <p:sp>
        <p:nvSpPr>
          <p:cNvPr id="51" name="TextBox 50"/>
          <p:cNvSpPr txBox="1"/>
          <p:nvPr/>
        </p:nvSpPr>
        <p:spPr>
          <a:xfrm>
            <a:off x="5653919" y="3253116"/>
            <a:ext cx="736242" cy="400110"/>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Giải</a:t>
            </a:r>
            <a:endParaRPr lang="en-US" sz="2000" b="1" dirty="0">
              <a:solidFill>
                <a:srgbClr val="FF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6022040" y="3700439"/>
            <a:ext cx="2038639" cy="1932850"/>
            <a:chOff x="6022040" y="3700439"/>
            <a:chExt cx="2038639" cy="1932850"/>
          </a:xfrm>
        </p:grpSpPr>
        <p:grpSp>
          <p:nvGrpSpPr>
            <p:cNvPr id="50" name="Group 49"/>
            <p:cNvGrpSpPr/>
            <p:nvPr/>
          </p:nvGrpSpPr>
          <p:grpSpPr>
            <a:xfrm>
              <a:off x="6445338" y="3700439"/>
              <a:ext cx="1615341" cy="1631216"/>
              <a:chOff x="6445338" y="3808045"/>
              <a:chExt cx="1615341" cy="1631216"/>
            </a:xfrm>
          </p:grpSpPr>
          <p:cxnSp>
            <p:nvCxnSpPr>
              <p:cNvPr id="36" name="Straight Connector 35"/>
              <p:cNvCxnSpPr/>
              <p:nvPr/>
            </p:nvCxnSpPr>
            <p:spPr>
              <a:xfrm>
                <a:off x="6445338" y="4445391"/>
                <a:ext cx="68687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445338" y="3808045"/>
                <a:ext cx="1615341" cy="1631216"/>
                <a:chOff x="5896807" y="3784209"/>
                <a:chExt cx="1615341" cy="1631216"/>
              </a:xfrm>
            </p:grpSpPr>
            <p:sp>
              <p:nvSpPr>
                <p:cNvPr id="9" name="TextBox 8"/>
                <p:cNvSpPr txBox="1"/>
                <p:nvPr/>
              </p:nvSpPr>
              <p:spPr>
                <a:xfrm>
                  <a:off x="5896807" y="3784209"/>
                  <a:ext cx="1615341" cy="1631216"/>
                </a:xfrm>
                <a:prstGeom prst="rect">
                  <a:avLst/>
                </a:prstGeom>
                <a:noFill/>
              </p:spPr>
              <p:txBody>
                <a:bodyPr wrap="square" rtlCol="0">
                  <a:spAutoFit/>
                </a:bodyPr>
                <a:lstStyle/>
                <a:p>
                  <a:pPr marL="342900" indent="-342900">
                    <a:buAutoNum type="arabicPlain" startAt="196"/>
                  </a:pPr>
                  <a:r>
                    <a:rPr lang="en-US" sz="2000" dirty="0" smtClean="0">
                      <a:solidFill>
                        <a:schemeClr val="bg1"/>
                      </a:solidFill>
                      <a:latin typeface="Times New Roman" panose="02020603050405020304" pitchFamily="18" charset="0"/>
                      <a:cs typeface="Times New Roman" panose="02020603050405020304" pitchFamily="18" charset="0"/>
                    </a:rPr>
                    <a:t>      7</a:t>
                  </a:r>
                </a:p>
                <a:p>
                  <a:pPr marL="342900" indent="-342900">
                    <a:buAutoNum type="arabicPlain" startAt="14"/>
                  </a:pPr>
                  <a:r>
                    <a:rPr lang="en-US" sz="2000" dirty="0" smtClean="0">
                      <a:solidFill>
                        <a:schemeClr val="bg1"/>
                      </a:solidFill>
                      <a:latin typeface="Times New Roman" panose="02020603050405020304" pitchFamily="18" charset="0"/>
                      <a:cs typeface="Times New Roman" panose="02020603050405020304" pitchFamily="18" charset="0"/>
                    </a:rPr>
                    <a:t>      28</a:t>
                  </a:r>
                </a:p>
                <a:p>
                  <a:r>
                    <a:rPr lang="en-US" sz="2000" dirty="0" smtClean="0">
                      <a:solidFill>
                        <a:schemeClr val="bg1"/>
                      </a:solidFill>
                      <a:latin typeface="Times New Roman" panose="02020603050405020304" pitchFamily="18" charset="0"/>
                      <a:cs typeface="Times New Roman" panose="02020603050405020304" pitchFamily="18" charset="0"/>
                    </a:rPr>
                    <a:t>  56</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56</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0</a:t>
                  </a:r>
                  <a:endParaRPr lang="en-US" sz="2000" dirty="0">
                    <a:solidFill>
                      <a:schemeClr val="bg1"/>
                    </a:solidFill>
                    <a:latin typeface="Times New Roman" panose="02020603050405020304" pitchFamily="18" charset="0"/>
                    <a:cs typeface="Times New Roman" panose="02020603050405020304" pitchFamily="18" charset="0"/>
                  </a:endParaRPr>
                </a:p>
              </p:txBody>
            </p:sp>
            <p:cxnSp>
              <p:nvCxnSpPr>
                <p:cNvPr id="30" name="Straight Connector 29"/>
                <p:cNvCxnSpPr/>
                <p:nvPr/>
              </p:nvCxnSpPr>
              <p:spPr>
                <a:xfrm>
                  <a:off x="6583680" y="3882683"/>
                  <a:ext cx="0" cy="140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3680" y="4121834"/>
                  <a:ext cx="5064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896807" y="5022166"/>
                  <a:ext cx="686873" cy="14068"/>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2" name="TextBox 51"/>
            <p:cNvSpPr txBox="1"/>
            <p:nvPr/>
          </p:nvSpPr>
          <p:spPr>
            <a:xfrm>
              <a:off x="6022040" y="5233179"/>
              <a:ext cx="2038639" cy="400110"/>
            </a:xfrm>
            <a:prstGeom prst="rect">
              <a:avLst/>
            </a:prstGeom>
            <a:noFill/>
          </p:spPr>
          <p:txBody>
            <a:bodyPr wrap="square" rtlCol="0">
              <a:spAutoFit/>
            </a:bodyPr>
            <a:lstStyle/>
            <a:p>
              <a:r>
                <a:rPr lang="en-US" sz="2000" dirty="0" err="1" smtClean="0">
                  <a:solidFill>
                    <a:schemeClr val="bg1"/>
                  </a:solidFill>
                  <a:latin typeface="Times New Roman" panose="02020603050405020304" pitchFamily="18" charset="0"/>
                  <a:cs typeface="Times New Roman" panose="02020603050405020304" pitchFamily="18" charset="0"/>
                </a:rPr>
                <a:t>Vậy</a:t>
              </a:r>
              <a:r>
                <a:rPr lang="en-US" sz="2000" dirty="0" smtClean="0">
                  <a:solidFill>
                    <a:schemeClr val="bg1"/>
                  </a:solidFill>
                  <a:latin typeface="Times New Roman" panose="02020603050405020304" pitchFamily="18" charset="0"/>
                  <a:cs typeface="Times New Roman" panose="02020603050405020304" pitchFamily="18" charset="0"/>
                </a:rPr>
                <a:t> 196 : 7 = 28</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8567225" y="3658553"/>
            <a:ext cx="2926080" cy="1924541"/>
            <a:chOff x="8567225" y="3658553"/>
            <a:chExt cx="2926080" cy="1924541"/>
          </a:xfrm>
        </p:grpSpPr>
        <p:grpSp>
          <p:nvGrpSpPr>
            <p:cNvPr id="49" name="Group 48"/>
            <p:cNvGrpSpPr/>
            <p:nvPr/>
          </p:nvGrpSpPr>
          <p:grpSpPr>
            <a:xfrm>
              <a:off x="9073661" y="3658553"/>
              <a:ext cx="1195754" cy="1631216"/>
              <a:chOff x="9509760" y="3784209"/>
              <a:chExt cx="1195754" cy="1631216"/>
            </a:xfrm>
          </p:grpSpPr>
          <p:cxnSp>
            <p:nvCxnSpPr>
              <p:cNvPr id="42" name="Straight Connector 41"/>
              <p:cNvCxnSpPr/>
              <p:nvPr/>
            </p:nvCxnSpPr>
            <p:spPr>
              <a:xfrm>
                <a:off x="10107637" y="4121834"/>
                <a:ext cx="47126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9509760" y="3784209"/>
                <a:ext cx="1195754" cy="1631216"/>
                <a:chOff x="8285871" y="3784209"/>
                <a:chExt cx="1195754" cy="1631216"/>
              </a:xfrm>
            </p:grpSpPr>
            <p:sp>
              <p:nvSpPr>
                <p:cNvPr id="10" name="TextBox 9"/>
                <p:cNvSpPr txBox="1"/>
                <p:nvPr/>
              </p:nvSpPr>
              <p:spPr>
                <a:xfrm>
                  <a:off x="8285871" y="3784209"/>
                  <a:ext cx="1195754" cy="1631216"/>
                </a:xfrm>
                <a:prstGeom prst="rect">
                  <a:avLst/>
                </a:prstGeom>
                <a:noFill/>
              </p:spPr>
              <p:txBody>
                <a:bodyPr wrap="square" rtlCol="0">
                  <a:spAutoFit/>
                </a:bodyPr>
                <a:lstStyle/>
                <a:p>
                  <a:pPr marL="342900" indent="-342900">
                    <a:buAutoNum type="arabicPlain" startAt="215"/>
                  </a:pPr>
                  <a:r>
                    <a:rPr lang="en-US" sz="2000" dirty="0" smtClean="0">
                      <a:solidFill>
                        <a:schemeClr val="bg1"/>
                      </a:solidFill>
                      <a:latin typeface="Times New Roman" panose="02020603050405020304" pitchFamily="18" charset="0"/>
                      <a:cs typeface="Times New Roman" panose="02020603050405020304" pitchFamily="18" charset="0"/>
                    </a:rPr>
                    <a:t>    18</a:t>
                  </a:r>
                </a:p>
                <a:p>
                  <a:pPr marL="342900" indent="-342900">
                    <a:buAutoNum type="arabicPlain" startAt="18"/>
                  </a:pPr>
                  <a:r>
                    <a:rPr lang="en-US" sz="2000" dirty="0" smtClean="0">
                      <a:solidFill>
                        <a:schemeClr val="bg1"/>
                      </a:solidFill>
                      <a:latin typeface="Times New Roman" panose="02020603050405020304" pitchFamily="18" charset="0"/>
                      <a:cs typeface="Times New Roman" panose="02020603050405020304" pitchFamily="18" charset="0"/>
                    </a:rPr>
                    <a:t>     11</a:t>
                  </a:r>
                </a:p>
                <a:p>
                  <a:r>
                    <a:rPr lang="en-US" sz="2000" dirty="0" smtClean="0">
                      <a:solidFill>
                        <a:schemeClr val="bg1"/>
                      </a:solidFill>
                      <a:latin typeface="Times New Roman" panose="02020603050405020304" pitchFamily="18" charset="0"/>
                      <a:cs typeface="Times New Roman" panose="02020603050405020304" pitchFamily="18" charset="0"/>
                    </a:rPr>
                    <a:t>  35</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18</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17</a:t>
                  </a:r>
                  <a:endParaRPr lang="en-US" sz="2000" dirty="0">
                    <a:solidFill>
                      <a:schemeClr val="bg1"/>
                    </a:solidFill>
                    <a:latin typeface="Times New Roman" panose="02020603050405020304" pitchFamily="18" charset="0"/>
                    <a:cs typeface="Times New Roman" panose="02020603050405020304" pitchFamily="18" charset="0"/>
                  </a:endParaRPr>
                </a:p>
              </p:txBody>
            </p:sp>
            <p:cxnSp>
              <p:nvCxnSpPr>
                <p:cNvPr id="40" name="Straight Connector 39"/>
                <p:cNvCxnSpPr>
                  <a:stCxn id="10" idx="0"/>
                </p:cNvCxnSpPr>
                <p:nvPr/>
              </p:nvCxnSpPr>
              <p:spPr>
                <a:xfrm>
                  <a:off x="8883748" y="3784209"/>
                  <a:ext cx="0" cy="1505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285871" y="4445391"/>
                  <a:ext cx="55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384345" y="5022166"/>
                  <a:ext cx="452610"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3" name="TextBox 52"/>
            <p:cNvSpPr txBox="1"/>
            <p:nvPr/>
          </p:nvSpPr>
          <p:spPr>
            <a:xfrm>
              <a:off x="8567225" y="5182984"/>
              <a:ext cx="2926080" cy="400110"/>
            </a:xfrm>
            <a:prstGeom prst="rect">
              <a:avLst/>
            </a:prstGeom>
            <a:noFill/>
          </p:spPr>
          <p:txBody>
            <a:bodyPr wrap="square" rtlCol="0">
              <a:spAutoFit/>
            </a:bodyPr>
            <a:lstStyle/>
            <a:p>
              <a:r>
                <a:rPr lang="en-US" sz="2000" dirty="0" err="1" smtClean="0">
                  <a:solidFill>
                    <a:schemeClr val="bg1"/>
                  </a:solidFill>
                  <a:latin typeface="Times New Roman" panose="02020603050405020304" pitchFamily="18" charset="0"/>
                  <a:cs typeface="Times New Roman" panose="02020603050405020304" pitchFamily="18" charset="0"/>
                </a:rPr>
                <a:t>Vậy</a:t>
              </a:r>
              <a:r>
                <a:rPr lang="en-US" sz="2000" dirty="0" smtClean="0">
                  <a:solidFill>
                    <a:schemeClr val="bg1"/>
                  </a:solidFill>
                  <a:latin typeface="Times New Roman" panose="02020603050405020304" pitchFamily="18" charset="0"/>
                  <a:cs typeface="Times New Roman" panose="02020603050405020304" pitchFamily="18" charset="0"/>
                </a:rPr>
                <a:t> 215 : 18 = 11 (</a:t>
              </a:r>
              <a:r>
                <a:rPr lang="en-US" sz="2000" dirty="0" err="1" smtClean="0">
                  <a:solidFill>
                    <a:schemeClr val="bg1"/>
                  </a:solidFill>
                  <a:latin typeface="Times New Roman" panose="02020603050405020304" pitchFamily="18" charset="0"/>
                  <a:cs typeface="Times New Roman" panose="02020603050405020304" pitchFamily="18" charset="0"/>
                </a:rPr>
                <a:t>dư</a:t>
              </a:r>
              <a:r>
                <a:rPr lang="en-US" sz="2000" dirty="0" smtClean="0">
                  <a:solidFill>
                    <a:schemeClr val="bg1"/>
                  </a:solidFill>
                  <a:latin typeface="Times New Roman" panose="02020603050405020304" pitchFamily="18" charset="0"/>
                  <a:cs typeface="Times New Roman" panose="02020603050405020304" pitchFamily="18" charset="0"/>
                </a:rPr>
                <a:t> 17)</a:t>
              </a:r>
              <a:endParaRPr lang="en-US" sz="2000" dirty="0">
                <a:solidFill>
                  <a:schemeClr val="bg1"/>
                </a:solidFill>
                <a:latin typeface="Times New Roman" panose="02020603050405020304" pitchFamily="18" charset="0"/>
                <a:cs typeface="Times New Roman" panose="02020603050405020304" pitchFamily="18" charset="0"/>
              </a:endParaRPr>
            </a:p>
          </p:txBody>
        </p:sp>
      </p:grpSp>
      <p:sp>
        <p:nvSpPr>
          <p:cNvPr id="54" name="TextBox 53"/>
          <p:cNvSpPr txBox="1"/>
          <p:nvPr/>
        </p:nvSpPr>
        <p:spPr>
          <a:xfrm>
            <a:off x="5653919" y="3653226"/>
            <a:ext cx="880415" cy="369332"/>
          </a:xfrm>
          <a:prstGeom prst="rect">
            <a:avLst/>
          </a:prstGeom>
          <a:noFill/>
        </p:spPr>
        <p:txBody>
          <a:bodyPr wrap="square" rtlCol="0">
            <a:spAutoFit/>
          </a:bodyPr>
          <a:lstStyle/>
          <a:p>
            <a:r>
              <a:rPr lang="en-US" b="1" dirty="0" err="1" smtClean="0">
                <a:solidFill>
                  <a:srgbClr val="FFC000"/>
                </a:solidFill>
                <a:latin typeface="Times New Roman" panose="02020603050405020304" pitchFamily="18" charset="0"/>
                <a:cs typeface="Times New Roman" panose="02020603050405020304" pitchFamily="18" charset="0"/>
              </a:rPr>
              <a:t>Câu</a:t>
            </a:r>
            <a:r>
              <a:rPr lang="en-US" b="1" dirty="0" smtClean="0">
                <a:solidFill>
                  <a:srgbClr val="FFC000"/>
                </a:solidFill>
                <a:latin typeface="Times New Roman" panose="02020603050405020304" pitchFamily="18" charset="0"/>
                <a:cs typeface="Times New Roman" panose="02020603050405020304" pitchFamily="18" charset="0"/>
              </a:rPr>
              <a:t> 1:</a:t>
            </a:r>
            <a:endParaRPr lang="en-US" b="1" dirty="0">
              <a:solidFill>
                <a:srgbClr val="FFC000"/>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5753686" y="5753686"/>
            <a:ext cx="6023417" cy="707886"/>
          </a:xfrm>
          <a:prstGeom prst="rect">
            <a:avLst/>
          </a:prstGeom>
          <a:noFill/>
        </p:spPr>
        <p:txBody>
          <a:bodyPr wrap="square" rtlCol="0">
            <a:spAutoFit/>
          </a:bodyPr>
          <a:lstStyle/>
          <a:p>
            <a:r>
              <a:rPr lang="en-US" sz="2000" dirty="0" err="1" smtClean="0">
                <a:solidFill>
                  <a:srgbClr val="FFC000"/>
                </a:solidFill>
                <a:latin typeface="Times New Roman" panose="02020603050405020304" pitchFamily="18" charset="0"/>
                <a:cs typeface="Times New Roman" panose="02020603050405020304" pitchFamily="18" charset="0"/>
              </a:rPr>
              <a:t>Câu</a:t>
            </a:r>
            <a:r>
              <a:rPr lang="en-US" sz="2000" dirty="0" smtClean="0">
                <a:solidFill>
                  <a:srgbClr val="FFC000"/>
                </a:solidFill>
                <a:latin typeface="Times New Roman" panose="02020603050405020304" pitchFamily="18" charset="0"/>
                <a:cs typeface="Times New Roman" panose="02020603050405020304" pitchFamily="18" charset="0"/>
              </a:rPr>
              <a:t> 2</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Có</a:t>
            </a:r>
            <a:r>
              <a:rPr lang="en-US" sz="2000" dirty="0" smtClean="0">
                <a:solidFill>
                  <a:schemeClr val="bg1"/>
                </a:solidFill>
                <a:latin typeface="Times New Roman" panose="02020603050405020304" pitchFamily="18" charset="0"/>
                <a:cs typeface="Times New Roman" panose="02020603050405020304" pitchFamily="18" charset="0"/>
              </a:rPr>
              <a:t> 196 : 7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phép</a:t>
            </a:r>
            <a:r>
              <a:rPr lang="en-US" sz="2000" dirty="0" smtClean="0">
                <a:solidFill>
                  <a:schemeClr val="bg1"/>
                </a:solidFill>
                <a:latin typeface="Times New Roman" panose="02020603050405020304" pitchFamily="18" charset="0"/>
                <a:cs typeface="Times New Roman" panose="02020603050405020304" pitchFamily="18" charset="0"/>
              </a:rPr>
              <a:t> chia </a:t>
            </a:r>
            <a:r>
              <a:rPr lang="en-US" sz="2000" dirty="0" err="1" smtClean="0">
                <a:solidFill>
                  <a:schemeClr val="bg1"/>
                </a:solidFill>
                <a:latin typeface="Times New Roman" panose="02020603050405020304" pitchFamily="18" charset="0"/>
                <a:cs typeface="Times New Roman" panose="02020603050405020304" pitchFamily="18" charset="0"/>
              </a:rPr>
              <a:t>hết</a:t>
            </a:r>
            <a:endParaRPr lang="en-US" sz="2000" dirty="0" smtClean="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215 : 18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phép</a:t>
            </a:r>
            <a:r>
              <a:rPr lang="en-US" sz="2000" dirty="0" smtClean="0">
                <a:solidFill>
                  <a:schemeClr val="bg1"/>
                </a:solidFill>
                <a:latin typeface="Times New Roman" panose="02020603050405020304" pitchFamily="18" charset="0"/>
                <a:cs typeface="Times New Roman" panose="02020603050405020304" pitchFamily="18" charset="0"/>
              </a:rPr>
              <a:t> chia </a:t>
            </a:r>
            <a:r>
              <a:rPr lang="en-US" sz="2000" dirty="0" err="1" smtClean="0">
                <a:solidFill>
                  <a:schemeClr val="bg1"/>
                </a:solidFill>
                <a:latin typeface="Times New Roman" panose="02020603050405020304" pitchFamily="18" charset="0"/>
                <a:cs typeface="Times New Roman" panose="02020603050405020304" pitchFamily="18" charset="0"/>
              </a:rPr>
              <a:t>có</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dư</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endPar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596639" y="4319735"/>
            <a:ext cx="4330203" cy="707886"/>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Em</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có</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nhận</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xét</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gì</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về</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số</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dư</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và</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số</a:t>
            </a:r>
            <a:r>
              <a:rPr lang="en-US" sz="2000" dirty="0" smtClean="0">
                <a:solidFill>
                  <a:srgbClr val="FFC000"/>
                </a:solidFill>
                <a:latin typeface="Times New Roman" panose="02020603050405020304" pitchFamily="18" charset="0"/>
                <a:cs typeface="Times New Roman" panose="02020603050405020304" pitchFamily="18" charset="0"/>
              </a:rPr>
              <a:t> chia </a:t>
            </a:r>
            <a:r>
              <a:rPr lang="en-US" sz="2000" dirty="0" err="1" smtClean="0">
                <a:solidFill>
                  <a:srgbClr val="FFC000"/>
                </a:solidFill>
                <a:latin typeface="Times New Roman" panose="02020603050405020304" pitchFamily="18" charset="0"/>
                <a:cs typeface="Times New Roman" panose="02020603050405020304" pitchFamily="18" charset="0"/>
              </a:rPr>
              <a:t>trong</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phép</a:t>
            </a:r>
            <a:r>
              <a:rPr lang="en-US" sz="2000" dirty="0" smtClean="0">
                <a:solidFill>
                  <a:srgbClr val="FFC000"/>
                </a:solidFill>
                <a:latin typeface="Times New Roman" panose="02020603050405020304" pitchFamily="18" charset="0"/>
                <a:cs typeface="Times New Roman" panose="02020603050405020304" pitchFamily="18" charset="0"/>
              </a:rPr>
              <a:t> chia </a:t>
            </a:r>
            <a:r>
              <a:rPr lang="en-US" sz="2000" dirty="0" err="1" smtClean="0">
                <a:solidFill>
                  <a:srgbClr val="FFC000"/>
                </a:solidFill>
                <a:latin typeface="Times New Roman" panose="02020603050405020304" pitchFamily="18" charset="0"/>
                <a:cs typeface="Times New Roman" panose="02020603050405020304" pitchFamily="18" charset="0"/>
              </a:rPr>
              <a:t>có</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dư</a:t>
            </a:r>
            <a:r>
              <a:rPr lang="en-US" sz="2000" dirty="0" smtClean="0">
                <a:solidFill>
                  <a:srgbClr val="FFC000"/>
                </a:solidFill>
                <a:latin typeface="Times New Roman" panose="02020603050405020304" pitchFamily="18" charset="0"/>
                <a:cs typeface="Times New Roman" panose="02020603050405020304" pitchFamily="18" charset="0"/>
              </a:rPr>
              <a:t>?</a:t>
            </a:r>
            <a:endParaRPr lang="en-US" sz="20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335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anim calcmode="lin" valueType="num">
                                      <p:cBhvr>
                                        <p:cTn id="25" dur="1000" fill="hold"/>
                                        <p:tgtEl>
                                          <p:spTgt spid="54"/>
                                        </p:tgtEl>
                                        <p:attrNameLst>
                                          <p:attrName>ppt_x</p:attrName>
                                        </p:attrNameLst>
                                      </p:cBhvr>
                                      <p:tavLst>
                                        <p:tav tm="0">
                                          <p:val>
                                            <p:strVal val="#ppt_x"/>
                                          </p:val>
                                        </p:tav>
                                        <p:tav tm="100000">
                                          <p:val>
                                            <p:strVal val="#ppt_x"/>
                                          </p:val>
                                        </p:tav>
                                      </p:tavLst>
                                    </p:anim>
                                    <p:anim calcmode="lin" valueType="num">
                                      <p:cBhvr>
                                        <p:cTn id="2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1000"/>
                                        <p:tgtEl>
                                          <p:spTgt spid="55"/>
                                        </p:tgtEl>
                                      </p:cBhvr>
                                    </p:animEffect>
                                    <p:anim calcmode="lin" valueType="num">
                                      <p:cBhvr>
                                        <p:cTn id="46" dur="1000" fill="hold"/>
                                        <p:tgtEl>
                                          <p:spTgt spid="55"/>
                                        </p:tgtEl>
                                        <p:attrNameLst>
                                          <p:attrName>ppt_x</p:attrName>
                                        </p:attrNameLst>
                                      </p:cBhvr>
                                      <p:tavLst>
                                        <p:tav tm="0">
                                          <p:val>
                                            <p:strVal val="#ppt_x"/>
                                          </p:val>
                                        </p:tav>
                                        <p:tav tm="100000">
                                          <p:val>
                                            <p:strVal val="#ppt_x"/>
                                          </p:val>
                                        </p:tav>
                                      </p:tavLst>
                                    </p:anim>
                                    <p:anim calcmode="lin" valueType="num">
                                      <p:cBhvr>
                                        <p:cTn id="47"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circle(in)">
                                      <p:cBhvr>
                                        <p:cTn id="57" dur="2000"/>
                                        <p:tgtEl>
                                          <p:spTgt spid="5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circle(in)">
                                      <p:cBhvr>
                                        <p:cTn id="62" dur="20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circle(in)">
                                      <p:cBhvr>
                                        <p:cTn id="6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1" grpId="0"/>
      <p:bldP spid="54" grpId="0"/>
      <p:bldP spid="55" grpId="0"/>
      <p:bldP spid="56" grpId="0"/>
      <p:bldP spid="5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hết</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smtClean="0">
                <a:solidFill>
                  <a:srgbClr val="FFFF00"/>
                </a:solidFill>
                <a:latin typeface="Times New Roman" panose="02020603050405020304" pitchFamily="18" charset="0"/>
                <a:ea typeface="Times New Roman" panose="02020603050405020304" pitchFamily="18" charset="0"/>
              </a:rPr>
              <a:t>1.  </a:t>
            </a:r>
            <a:r>
              <a:rPr lang="en-US" sz="2000" b="1" dirty="0">
                <a:solidFill>
                  <a:srgbClr val="FFFF00"/>
                </a:solidFill>
                <a:latin typeface="Times New Roman" panose="02020603050405020304" pitchFamily="18" charset="0"/>
                <a:ea typeface="Times New Roman" panose="02020603050405020304" pitchFamily="18" charset="0"/>
              </a:rPr>
              <a:t>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endPar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5677469" y="1129498"/>
            <a:ext cx="5718412" cy="707886"/>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Ví</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dụ</a:t>
            </a:r>
            <a:r>
              <a:rPr lang="en-US" sz="2000" b="1" dirty="0" smtClean="0">
                <a:solidFill>
                  <a:srgbClr val="FF0000"/>
                </a:solidFill>
                <a:latin typeface="Times New Roman" panose="02020603050405020304" pitchFamily="18" charset="0"/>
                <a:cs typeface="Times New Roman" panose="02020603050405020304" pitchFamily="18" charset="0"/>
              </a:rPr>
              <a:t> 3</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Đặt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tính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rồi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thực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hiện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các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phép</a:t>
            </a:r>
            <a:r>
              <a:rPr lang="en-US" sz="2000" dirty="0" smtClean="0">
                <a:solidFill>
                  <a:schemeClr val="bg1"/>
                </a:solidFill>
                <a:latin typeface="Times New Roman" panose="02020603050405020304" pitchFamily="18" charset="0"/>
                <a:cs typeface="Times New Roman" panose="02020603050405020304" pitchFamily="18" charset="0"/>
              </a:rPr>
              <a:t> chia </a:t>
            </a:r>
            <a:r>
              <a:rPr lang="en-US" sz="2000" dirty="0" err="1" smtClean="0">
                <a:solidFill>
                  <a:schemeClr val="bg1"/>
                </a:solidFill>
                <a:latin typeface="Times New Roman" panose="02020603050405020304" pitchFamily="18" charset="0"/>
                <a:cs typeface="Times New Roman" panose="02020603050405020304" pitchFamily="18" charset="0"/>
              </a:rPr>
              <a:t>sau</a:t>
            </a:r>
            <a:r>
              <a:rPr lang="en-US" sz="2000" dirty="0" smtClean="0">
                <a:solidFill>
                  <a:schemeClr val="bg1"/>
                </a:solidFill>
                <a:latin typeface="Times New Roman" panose="02020603050405020304" pitchFamily="18" charset="0"/>
                <a:cs typeface="Times New Roman" panose="02020603050405020304" pitchFamily="18" charset="0"/>
              </a:rPr>
              <a:t>:</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4 847 : 131     </a:t>
            </a:r>
            <a:r>
              <a:rPr lang="en-US" sz="2000" dirty="0" err="1" smtClean="0">
                <a:solidFill>
                  <a:schemeClr val="bg1"/>
                </a:solidFill>
                <a:latin typeface="Times New Roman" panose="02020603050405020304" pitchFamily="18" charset="0"/>
                <a:cs typeface="Times New Roman" panose="02020603050405020304" pitchFamily="18" charset="0"/>
              </a:rPr>
              <a:t>và</a:t>
            </a:r>
            <a:r>
              <a:rPr lang="en-US" sz="2000" dirty="0" smtClean="0">
                <a:solidFill>
                  <a:schemeClr val="bg1"/>
                </a:solidFill>
                <a:latin typeface="Times New Roman" panose="02020603050405020304" pitchFamily="18" charset="0"/>
                <a:cs typeface="Times New Roman" panose="02020603050405020304" pitchFamily="18" charset="0"/>
              </a:rPr>
              <a:t>      5 580 + 157</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531468" y="2251877"/>
            <a:ext cx="6307750" cy="2469417"/>
          </a:xfrm>
          <a:prstGeom prst="rect">
            <a:avLst/>
          </a:prstGeom>
        </p:spPr>
      </p:pic>
    </p:spTree>
    <p:extLst>
      <p:ext uri="{BB962C8B-B14F-4D97-AF65-F5344CB8AC3E}">
        <p14:creationId xmlns:p14="http://schemas.microsoft.com/office/powerpoint/2010/main" val="148231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hết</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smtClean="0">
                <a:solidFill>
                  <a:srgbClr val="FFFF00"/>
                </a:solidFill>
                <a:latin typeface="Times New Roman" panose="02020603050405020304" pitchFamily="18" charset="0"/>
                <a:ea typeface="Times New Roman" panose="02020603050405020304" pitchFamily="18" charset="0"/>
              </a:rPr>
              <a:t>1.  </a:t>
            </a:r>
            <a:r>
              <a:rPr lang="en-US" sz="2000" b="1" dirty="0">
                <a:solidFill>
                  <a:srgbClr val="FFFF00"/>
                </a:solidFill>
                <a:latin typeface="Times New Roman" panose="02020603050405020304" pitchFamily="18" charset="0"/>
                <a:ea typeface="Times New Roman" panose="02020603050405020304" pitchFamily="18" charset="0"/>
              </a:rPr>
              <a:t>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endPar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5677469" y="1129498"/>
            <a:ext cx="5718412" cy="1015663"/>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Ví</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dụ</a:t>
            </a:r>
            <a:r>
              <a:rPr lang="en-US" sz="2000" b="1" dirty="0" smtClean="0">
                <a:solidFill>
                  <a:srgbClr val="FF0000"/>
                </a:solidFill>
                <a:latin typeface="Times New Roman" panose="02020603050405020304" pitchFamily="18" charset="0"/>
                <a:cs typeface="Times New Roman" panose="02020603050405020304" pitchFamily="18" charset="0"/>
              </a:rPr>
              <a:t> 4</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Phải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dùng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ít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nhất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bao</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nhiêu</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xe</a:t>
            </a:r>
            <a:r>
              <a:rPr lang="en-US" sz="2000" dirty="0" smtClean="0">
                <a:solidFill>
                  <a:schemeClr val="bg1"/>
                </a:solidFill>
                <a:latin typeface="Times New Roman" panose="02020603050405020304" pitchFamily="18" charset="0"/>
                <a:cs typeface="Times New Roman" panose="02020603050405020304" pitchFamily="18" charset="0"/>
              </a:rPr>
              <a:t> ô </a:t>
            </a:r>
            <a:r>
              <a:rPr lang="en-US" sz="2000" dirty="0" err="1" smtClean="0">
                <a:solidFill>
                  <a:schemeClr val="bg1"/>
                </a:solidFill>
                <a:latin typeface="Times New Roman" panose="02020603050405020304" pitchFamily="18" charset="0"/>
                <a:cs typeface="Times New Roman" panose="02020603050405020304" pitchFamily="18" charset="0"/>
              </a:rPr>
              <a:t>tô</a:t>
            </a:r>
            <a:r>
              <a:rPr lang="en-US" sz="2000" dirty="0" smtClean="0">
                <a:solidFill>
                  <a:schemeClr val="bg1"/>
                </a:solidFill>
                <a:latin typeface="Times New Roman" panose="02020603050405020304" pitchFamily="18" charset="0"/>
                <a:cs typeface="Times New Roman" panose="02020603050405020304" pitchFamily="18" charset="0"/>
              </a:rPr>
              <a:t> 45 </a:t>
            </a:r>
            <a:r>
              <a:rPr lang="en-US" sz="2000" dirty="0" err="1" smtClean="0">
                <a:solidFill>
                  <a:schemeClr val="bg1"/>
                </a:solidFill>
                <a:latin typeface="Times New Roman" panose="02020603050405020304" pitchFamily="18" charset="0"/>
                <a:cs typeface="Times New Roman" panose="02020603050405020304" pitchFamily="18" charset="0"/>
              </a:rPr>
              <a:t>chỗ</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ngồi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để</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chở</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hết</a:t>
            </a:r>
            <a:r>
              <a:rPr lang="en-US" sz="2000" dirty="0" smtClean="0">
                <a:solidFill>
                  <a:schemeClr val="bg1"/>
                </a:solidFill>
                <a:latin typeface="Times New Roman" panose="02020603050405020304" pitchFamily="18" charset="0"/>
                <a:cs typeface="Times New Roman" panose="02020603050405020304" pitchFamily="18" charset="0"/>
              </a:rPr>
              <a:t> 487 </a:t>
            </a:r>
            <a:r>
              <a:rPr lang="en-US" sz="2000" dirty="0" err="1" smtClean="0">
                <a:solidFill>
                  <a:schemeClr val="bg1"/>
                </a:solidFill>
                <a:latin typeface="Times New Roman" panose="02020603050405020304" pitchFamily="18" charset="0"/>
                <a:cs typeface="Times New Roman" panose="02020603050405020304" pitchFamily="18" charset="0"/>
              </a:rPr>
              <a:t>cổ</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động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viên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của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một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đội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bóng</a:t>
            </a:r>
            <a:r>
              <a:rPr lang="en-US" sz="2000" dirty="0" smtClean="0">
                <a:solidFill>
                  <a:schemeClr val="bg1"/>
                </a:solidFill>
                <a:latin typeface="Times New Roman" panose="02020603050405020304" pitchFamily="18" charset="0"/>
                <a:cs typeface="Times New Roman" panose="02020603050405020304" pitchFamily="18" charset="0"/>
              </a:rPr>
              <a:t>?</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650174" y="2164051"/>
            <a:ext cx="5745707" cy="1631216"/>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Giải</a:t>
            </a:r>
            <a:endParaRPr lang="en-US" sz="2000" b="1" dirty="0" smtClean="0">
              <a:solidFill>
                <a:srgbClr val="FF0000"/>
              </a:solidFill>
              <a:latin typeface="Times New Roman" panose="02020603050405020304" pitchFamily="18" charset="0"/>
              <a:cs typeface="Times New Roman" panose="02020603050405020304" pitchFamily="18" charset="0"/>
            </a:endParaRPr>
          </a:p>
          <a:p>
            <a:pPr algn="just"/>
            <a:r>
              <a:rPr lang="en-US" sz="2000" dirty="0" err="1" smtClean="0">
                <a:solidFill>
                  <a:schemeClr val="bg1"/>
                </a:solidFill>
                <a:latin typeface="Times New Roman" panose="02020603050405020304" pitchFamily="18" charset="0"/>
                <a:cs typeface="Times New Roman" panose="02020603050405020304" pitchFamily="18" charset="0"/>
              </a:rPr>
              <a:t>Vì</a:t>
            </a:r>
            <a:r>
              <a:rPr lang="en-US" sz="2000" dirty="0" smtClean="0">
                <a:solidFill>
                  <a:schemeClr val="bg1"/>
                </a:solidFill>
                <a:latin typeface="Times New Roman" panose="02020603050405020304" pitchFamily="18" charset="0"/>
                <a:cs typeface="Times New Roman" panose="02020603050405020304" pitchFamily="18" charset="0"/>
              </a:rPr>
              <a:t> 487 : 45 = 10 (</a:t>
            </a:r>
            <a:r>
              <a:rPr lang="en-US" sz="2000" dirty="0" err="1" smtClean="0">
                <a:solidFill>
                  <a:schemeClr val="bg1"/>
                </a:solidFill>
                <a:latin typeface="Times New Roman" panose="02020603050405020304" pitchFamily="18" charset="0"/>
                <a:cs typeface="Times New Roman" panose="02020603050405020304" pitchFamily="18" charset="0"/>
              </a:rPr>
              <a:t>dư</a:t>
            </a:r>
            <a:r>
              <a:rPr lang="en-US" sz="2000" dirty="0" smtClean="0">
                <a:solidFill>
                  <a:schemeClr val="bg1"/>
                </a:solidFill>
                <a:latin typeface="Times New Roman" panose="02020603050405020304" pitchFamily="18" charset="0"/>
                <a:cs typeface="Times New Roman" panose="02020603050405020304" pitchFamily="18" charset="0"/>
              </a:rPr>
              <a:t> 37) </a:t>
            </a:r>
            <a:r>
              <a:rPr lang="en-US" sz="2000" dirty="0" err="1" smtClean="0">
                <a:solidFill>
                  <a:schemeClr val="bg1"/>
                </a:solidFill>
                <a:latin typeface="Times New Roman" panose="02020603050405020304" pitchFamily="18" charset="0"/>
                <a:cs typeface="Times New Roman" panose="02020603050405020304" pitchFamily="18" charset="0"/>
              </a:rPr>
              <a:t>nên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xếp</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đủ</a:t>
            </a:r>
            <a:r>
              <a:rPr lang="en-US" sz="2000" dirty="0" smtClean="0">
                <a:solidFill>
                  <a:schemeClr val="bg1"/>
                </a:solidFill>
                <a:latin typeface="Times New Roman" panose="02020603050405020304" pitchFamily="18" charset="0"/>
                <a:cs typeface="Times New Roman" panose="02020603050405020304" pitchFamily="18" charset="0"/>
              </a:rPr>
              <a:t> 10 </a:t>
            </a:r>
            <a:r>
              <a:rPr lang="en-US" sz="2000" dirty="0" err="1" smtClean="0">
                <a:solidFill>
                  <a:schemeClr val="bg1"/>
                </a:solidFill>
                <a:latin typeface="Times New Roman" panose="02020603050405020304" pitchFamily="18" charset="0"/>
                <a:cs typeface="Times New Roman" panose="02020603050405020304" pitchFamily="18" charset="0"/>
              </a:rPr>
              <a:t>xe</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thì</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còn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thừa</a:t>
            </a:r>
            <a:r>
              <a:rPr lang="en-US" sz="2000" dirty="0" smtClean="0">
                <a:solidFill>
                  <a:schemeClr val="bg1"/>
                </a:solidFill>
                <a:latin typeface="Times New Roman" panose="02020603050405020304" pitchFamily="18" charset="0"/>
                <a:cs typeface="Times New Roman" panose="02020603050405020304" pitchFamily="18" charset="0"/>
              </a:rPr>
              <a:t> 37 </a:t>
            </a:r>
            <a:r>
              <a:rPr lang="en-US" sz="2000" dirty="0" err="1" smtClean="0">
                <a:solidFill>
                  <a:schemeClr val="bg1"/>
                </a:solidFill>
                <a:latin typeface="Times New Roman" panose="02020603050405020304" pitchFamily="18" charset="0"/>
                <a:cs typeface="Times New Roman" panose="02020603050405020304" pitchFamily="18" charset="0"/>
              </a:rPr>
              <a:t>người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phải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dùng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thêm</a:t>
            </a:r>
            <a:r>
              <a:rPr lang="en-US" sz="2000" dirty="0" smtClean="0">
                <a:solidFill>
                  <a:schemeClr val="bg1"/>
                </a:solidFill>
                <a:latin typeface="Times New Roman" panose="02020603050405020304" pitchFamily="18" charset="0"/>
                <a:cs typeface="Times New Roman" panose="02020603050405020304" pitchFamily="18" charset="0"/>
              </a:rPr>
              <a:t> 1 </a:t>
            </a:r>
            <a:r>
              <a:rPr lang="en-US" sz="2000" dirty="0" err="1" smtClean="0">
                <a:solidFill>
                  <a:schemeClr val="bg1"/>
                </a:solidFill>
                <a:latin typeface="Times New Roman" panose="02020603050405020304" pitchFamily="18" charset="0"/>
                <a:cs typeface="Times New Roman" panose="02020603050405020304" pitchFamily="18" charset="0"/>
              </a:rPr>
              <a:t>xe</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nữa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để</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chở</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nốt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những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người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này</a:t>
            </a:r>
            <a:r>
              <a:rPr lang="en-US" sz="2000" dirty="0" smtClean="0">
                <a:solidFill>
                  <a:schemeClr val="bg1"/>
                </a:solidFill>
                <a:latin typeface="Times New Roman" panose="02020603050405020304" pitchFamily="18" charset="0"/>
                <a:cs typeface="Times New Roman" panose="02020603050405020304" pitchFamily="18" charset="0"/>
              </a:rPr>
              <a:t>.</a:t>
            </a:r>
          </a:p>
          <a:p>
            <a:r>
              <a:rPr lang="en-US" sz="2000" dirty="0" err="1" smtClean="0">
                <a:solidFill>
                  <a:schemeClr val="bg1"/>
                </a:solidFill>
                <a:latin typeface="Times New Roman" panose="02020603050405020304" pitchFamily="18" charset="0"/>
                <a:cs typeface="Times New Roman" panose="02020603050405020304" pitchFamily="18" charset="0"/>
              </a:rPr>
              <a:t>Vậy</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cần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dùng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ít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nhất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10 + 1 = 11 (</a:t>
            </a:r>
            <a:r>
              <a:rPr lang="en-US" sz="2000" dirty="0" err="1" smtClean="0">
                <a:solidFill>
                  <a:schemeClr val="bg1"/>
                </a:solidFill>
                <a:latin typeface="Times New Roman" panose="02020603050405020304" pitchFamily="18" charset="0"/>
                <a:cs typeface="Times New Roman" panose="02020603050405020304" pitchFamily="18" charset="0"/>
              </a:rPr>
              <a:t>xe</a:t>
            </a:r>
            <a:r>
              <a:rPr lang="en-US" sz="2000" dirty="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23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hết</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smtClean="0">
                <a:solidFill>
                  <a:srgbClr val="FFFF00"/>
                </a:solidFill>
                <a:latin typeface="Times New Roman" panose="02020603050405020304" pitchFamily="18" charset="0"/>
                <a:ea typeface="Times New Roman" panose="02020603050405020304" pitchFamily="18" charset="0"/>
              </a:rPr>
              <a:t>1.  </a:t>
            </a:r>
            <a:r>
              <a:rPr lang="en-US" sz="2000" b="1" dirty="0">
                <a:solidFill>
                  <a:srgbClr val="FFFF00"/>
                </a:solidFill>
                <a:latin typeface="Times New Roman" panose="02020603050405020304" pitchFamily="18" charset="0"/>
                <a:ea typeface="Times New Roman" panose="02020603050405020304" pitchFamily="18" charset="0"/>
              </a:rPr>
              <a:t>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endPar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5663821" y="1514901"/>
            <a:ext cx="6045958"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Vận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dụng</a:t>
            </a:r>
            <a:r>
              <a:rPr lang="en-US" sz="2400" b="1" dirty="0" smtClean="0">
                <a:solidFill>
                  <a:srgbClr val="FF0000"/>
                </a:solidFill>
                <a:latin typeface="Times New Roman" panose="02020603050405020304" pitchFamily="18" charset="0"/>
                <a:cs typeface="Times New Roman" panose="02020603050405020304" pitchFamily="18" charset="0"/>
              </a:rPr>
              <a:t> 3</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bài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toán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mở</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đầu</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5602861" y="2007276"/>
            <a:ext cx="6096000" cy="1015663"/>
          </a:xfrm>
          <a:prstGeom prst="rect">
            <a:avLst/>
          </a:prstGeom>
        </p:spPr>
        <p:txBody>
          <a:bodyPr>
            <a:spAutoFit/>
          </a:bodyPr>
          <a:lstStyle/>
          <a:p>
            <a:pPr algn="just"/>
            <a:r>
              <a:rPr lang="en-US" sz="2000" dirty="0" err="1">
                <a:solidFill>
                  <a:schemeClr val="bg1">
                    <a:lumMod val="95000"/>
                  </a:schemeClr>
                </a:solidFill>
                <a:latin typeface="Times New Roman" panose="02020603050405020304" pitchFamily="18" charset="0"/>
                <a:cs typeface="Times New Roman" panose="02020603050405020304" pitchFamily="18" charset="0"/>
              </a:rPr>
              <a:t>Mẹ</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em</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mua</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một</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túi</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smtClean="0">
                <a:solidFill>
                  <a:schemeClr val="bg1">
                    <a:lumMod val="95000"/>
                  </a:schemeClr>
                </a:solidFill>
                <a:latin typeface="Times New Roman" panose="02020603050405020304" pitchFamily="18" charset="0"/>
                <a:cs typeface="Times New Roman" panose="02020603050405020304" pitchFamily="18" charset="0"/>
              </a:rPr>
              <a:t>10kg </a:t>
            </a:r>
            <a:r>
              <a:rPr lang="en-US" sz="2000" dirty="0" err="1" smtClean="0">
                <a:solidFill>
                  <a:schemeClr val="bg1">
                    <a:lumMod val="95000"/>
                  </a:schemeClr>
                </a:solidFill>
                <a:latin typeface="Times New Roman" panose="02020603050405020304" pitchFamily="18" charset="0"/>
                <a:cs typeface="Times New Roman" panose="02020603050405020304" pitchFamily="18" charset="0"/>
              </a:rPr>
              <a:t>gạo</a:t>
            </a:r>
            <a:r>
              <a:rPr lang="en-US" sz="2000" dirty="0" smtClean="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ngon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loại</a:t>
            </a:r>
            <a:r>
              <a:rPr lang="en-US" sz="2000" dirty="0">
                <a:solidFill>
                  <a:schemeClr val="bg1">
                    <a:lumMod val="95000"/>
                  </a:schemeClr>
                </a:solidFill>
                <a:latin typeface="Times New Roman" panose="02020603050405020304" pitchFamily="18" charset="0"/>
                <a:cs typeface="Times New Roman" panose="02020603050405020304" pitchFamily="18" charset="0"/>
              </a:rPr>
              <a:t> 20 </a:t>
            </a:r>
            <a:r>
              <a:rPr lang="en-US" sz="2000" dirty="0" err="1">
                <a:solidFill>
                  <a:schemeClr val="bg1">
                    <a:lumMod val="95000"/>
                  </a:schemeClr>
                </a:solidFill>
                <a:latin typeface="Times New Roman" panose="02020603050405020304" pitchFamily="18" charset="0"/>
                <a:cs typeface="Times New Roman" panose="02020603050405020304" pitchFamily="18" charset="0"/>
              </a:rPr>
              <a:t>nghìn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đồng</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một</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kilôgam</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Hỏi</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mẹ</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em</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phải</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đưa</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cho</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cô</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bán</a:t>
            </a:r>
            <a:r>
              <a:rPr lang="en-US" sz="2000" dirty="0">
                <a:solidFill>
                  <a:schemeClr val="bg1">
                    <a:lumMod val="95000"/>
                  </a:schemeClr>
                </a:solidFill>
                <a:latin typeface="Times New Roman" panose="02020603050405020304" pitchFamily="18" charset="0"/>
                <a:cs typeface="Times New Roman" panose="02020603050405020304" pitchFamily="18" charset="0"/>
              </a:rPr>
              <a:t> hang </a:t>
            </a:r>
            <a:r>
              <a:rPr lang="en-US" sz="2000" dirty="0" err="1">
                <a:solidFill>
                  <a:schemeClr val="bg1">
                    <a:lumMod val="95000"/>
                  </a:schemeClr>
                </a:solidFill>
                <a:latin typeface="Times New Roman" panose="02020603050405020304" pitchFamily="18" charset="0"/>
                <a:cs typeface="Times New Roman" panose="02020603050405020304" pitchFamily="18" charset="0"/>
              </a:rPr>
              <a:t>bao</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nhiêu</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tờ</a:t>
            </a:r>
            <a:r>
              <a:rPr lang="en-US" sz="2000" dirty="0">
                <a:solidFill>
                  <a:schemeClr val="bg1">
                    <a:lumMod val="95000"/>
                  </a:schemeClr>
                </a:solidFill>
                <a:latin typeface="Times New Roman" panose="02020603050405020304" pitchFamily="18" charset="0"/>
                <a:cs typeface="Times New Roman" panose="02020603050405020304" pitchFamily="18" charset="0"/>
              </a:rPr>
              <a:t> 50 </a:t>
            </a:r>
            <a:r>
              <a:rPr lang="en-US" sz="2000" dirty="0" err="1">
                <a:solidFill>
                  <a:schemeClr val="bg1">
                    <a:lumMod val="95000"/>
                  </a:schemeClr>
                </a:solidFill>
                <a:latin typeface="Times New Roman" panose="02020603050405020304" pitchFamily="18" charset="0"/>
                <a:cs typeface="Times New Roman" panose="02020603050405020304" pitchFamily="18" charset="0"/>
              </a:rPr>
              <a:t>nghìn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đồng</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để</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trả</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tiền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gạo</a:t>
            </a:r>
            <a:r>
              <a:rPr lang="en-US" sz="2000" dirty="0">
                <a:solidFill>
                  <a:schemeClr val="bg1">
                    <a:lumMod val="95000"/>
                  </a:schemeClr>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5663821" y="3279566"/>
            <a:ext cx="6045958" cy="2246769"/>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Giải</a:t>
            </a:r>
            <a:endParaRPr lang="en-US" sz="2000" b="1" dirty="0" smtClean="0">
              <a:solidFill>
                <a:srgbClr val="FF0000"/>
              </a:solidFill>
              <a:latin typeface="Times New Roman" panose="02020603050405020304" pitchFamily="18" charset="0"/>
              <a:cs typeface="Times New Roman" panose="02020603050405020304" pitchFamily="18" charset="0"/>
            </a:endParaRPr>
          </a:p>
          <a:p>
            <a:pPr algn="ctr"/>
            <a:r>
              <a:rPr lang="en-US" sz="2000" dirty="0" err="1" smtClean="0">
                <a:solidFill>
                  <a:schemeClr val="bg1"/>
                </a:solidFill>
                <a:latin typeface="Times New Roman" panose="02020603050405020304" pitchFamily="18" charset="0"/>
                <a:cs typeface="Times New Roman" panose="02020603050405020304" pitchFamily="18" charset="0"/>
              </a:rPr>
              <a:t>Số</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tiền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mẹ</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em</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phải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trả</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smtClean="0">
                <a:solidFill>
                  <a:schemeClr val="bg1"/>
                </a:solidFill>
                <a:latin typeface="Times New Roman" panose="02020603050405020304" pitchFamily="18" charset="0"/>
                <a:cs typeface="Times New Roman" panose="02020603050405020304" pitchFamily="18" charset="0"/>
              </a:rPr>
              <a:t>10 . 20 000 = 200 000 (</a:t>
            </a:r>
            <a:r>
              <a:rPr lang="en-US" sz="2000" dirty="0" err="1" smtClean="0">
                <a:solidFill>
                  <a:schemeClr val="bg1"/>
                </a:solidFill>
                <a:latin typeface="Times New Roman" panose="02020603050405020304" pitchFamily="18" charset="0"/>
                <a:cs typeface="Times New Roman" panose="02020603050405020304" pitchFamily="18" charset="0"/>
              </a:rPr>
              <a:t>đồng</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err="1" smtClean="0">
                <a:solidFill>
                  <a:schemeClr val="bg1"/>
                </a:solidFill>
                <a:latin typeface="Times New Roman" panose="02020603050405020304" pitchFamily="18" charset="0"/>
                <a:cs typeface="Times New Roman" panose="02020603050405020304" pitchFamily="18" charset="0"/>
              </a:rPr>
              <a:t>Mẹ</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em</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phải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đưa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số</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tờ</a:t>
            </a:r>
            <a:r>
              <a:rPr lang="en-US" sz="2000" dirty="0" smtClean="0">
                <a:solidFill>
                  <a:schemeClr val="bg1"/>
                </a:solidFill>
                <a:latin typeface="Times New Roman" panose="02020603050405020304" pitchFamily="18" charset="0"/>
                <a:cs typeface="Times New Roman" panose="02020603050405020304" pitchFamily="18" charset="0"/>
              </a:rPr>
              <a:t> 50 000 </a:t>
            </a:r>
            <a:r>
              <a:rPr lang="en-US" sz="2000" dirty="0" err="1" smtClean="0">
                <a:solidFill>
                  <a:schemeClr val="bg1"/>
                </a:solidFill>
                <a:latin typeface="Times New Roman" panose="02020603050405020304" pitchFamily="18" charset="0"/>
                <a:cs typeface="Times New Roman" panose="02020603050405020304" pitchFamily="18" charset="0"/>
              </a:rPr>
              <a:t>đồng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smtClean="0">
                <a:solidFill>
                  <a:schemeClr val="bg1"/>
                </a:solidFill>
                <a:latin typeface="Times New Roman" panose="02020603050405020304" pitchFamily="18" charset="0"/>
                <a:cs typeface="Times New Roman" panose="02020603050405020304" pitchFamily="18" charset="0"/>
              </a:rPr>
              <a:t>200 000 : 50 000 = 4 (</a:t>
            </a:r>
            <a:r>
              <a:rPr lang="en-US" sz="2000" dirty="0" err="1" smtClean="0">
                <a:solidFill>
                  <a:schemeClr val="bg1"/>
                </a:solidFill>
                <a:latin typeface="Times New Roman" panose="02020603050405020304" pitchFamily="18" charset="0"/>
                <a:cs typeface="Times New Roman" panose="02020603050405020304" pitchFamily="18" charset="0"/>
              </a:rPr>
              <a:t>tờ</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Đáp</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số</a:t>
            </a:r>
            <a:r>
              <a:rPr lang="en-US" sz="2000" dirty="0" smtClean="0">
                <a:solidFill>
                  <a:schemeClr val="bg1"/>
                </a:solidFill>
                <a:latin typeface="Times New Roman" panose="02020603050405020304" pitchFamily="18" charset="0"/>
                <a:cs typeface="Times New Roman" panose="02020603050405020304" pitchFamily="18" charset="0"/>
              </a:rPr>
              <a:t>: 4 </a:t>
            </a:r>
            <a:r>
              <a:rPr lang="en-US" sz="2000" dirty="0" err="1" smtClean="0">
                <a:solidFill>
                  <a:schemeClr val="bg1"/>
                </a:solidFill>
                <a:latin typeface="Times New Roman" panose="02020603050405020304" pitchFamily="18" charset="0"/>
                <a:cs typeface="Times New Roman" panose="02020603050405020304" pitchFamily="18" charset="0"/>
              </a:rPr>
              <a:t>tờ</a:t>
            </a:r>
            <a:endParaRPr lang="en-US" sz="2000" dirty="0" smtClean="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9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anim calcmode="lin" valueType="num">
                                      <p:cBhvr>
                                        <p:cTn id="21" dur="2000" fill="hold"/>
                                        <p:tgtEl>
                                          <p:spTgt spid="10"/>
                                        </p:tgtEl>
                                        <p:attrNameLst>
                                          <p:attrName>ppt_w</p:attrName>
                                        </p:attrNameLst>
                                      </p:cBhvr>
                                      <p:tavLst>
                                        <p:tav tm="0" fmla="#ppt_w*sin(2.5*pi*$)">
                                          <p:val>
                                            <p:fltVal val="0"/>
                                          </p:val>
                                        </p:tav>
                                        <p:tav tm="100000">
                                          <p:val>
                                            <p:fltVal val="1"/>
                                          </p:val>
                                        </p:tav>
                                      </p:tavLst>
                                    </p:anim>
                                    <p:anim calcmode="lin" valueType="num">
                                      <p:cBhvr>
                                        <p:cTn id="2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inhanhdephd.com/wp-content/uploads/2016/11/Background-Powerpoint-dep-nhat-19.jpg">
            <a:extLst>
              <a:ext uri="{FF2B5EF4-FFF2-40B4-BE49-F238E27FC236}">
                <a16:creationId xmlns:a16="http://schemas.microsoft.com/office/drawing/2014/main" xmlns="" id="{9B47B2AA-5B85-4420-9E41-08370713E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 y="1"/>
            <a:ext cx="1219326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1" descr="Clipboard">
            <a:extLst>
              <a:ext uri="{FF2B5EF4-FFF2-40B4-BE49-F238E27FC236}">
                <a16:creationId xmlns:a16="http://schemas.microsoft.com/office/drawing/2014/main" xmlns="" id="{F9E9C71A-B2BA-4636-8A28-B3F356858A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56085" y="1171896"/>
            <a:ext cx="9801726" cy="3194131"/>
          </a:xfrm>
          <a:prstGeom prst="rect">
            <a:avLst/>
          </a:prstGeom>
        </p:spPr>
      </p:pic>
      <p:pic>
        <p:nvPicPr>
          <p:cNvPr id="5" name="Graphic 18" descr="Ruler">
            <a:extLst>
              <a:ext uri="{FF2B5EF4-FFF2-40B4-BE49-F238E27FC236}">
                <a16:creationId xmlns:a16="http://schemas.microsoft.com/office/drawing/2014/main" xmlns="" id="{04A2D5CD-FE12-428D-95F6-C7C75BAF80B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a16="http://schemas.microsoft.com/office/drawing/2014/main" xmlns="" id="{2650A2A4-7982-420C-B092-850E72DDBBA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889396">
            <a:off x="10917677" y="783939"/>
            <a:ext cx="1488402" cy="1488402"/>
          </a:xfrm>
          <a:prstGeom prst="rect">
            <a:avLst/>
          </a:prstGeom>
        </p:spPr>
      </p:pic>
      <p:sp>
        <p:nvSpPr>
          <p:cNvPr id="7" name="!!2">
            <a:extLst>
              <a:ext uri="{FF2B5EF4-FFF2-40B4-BE49-F238E27FC236}">
                <a16:creationId xmlns:a16="http://schemas.microsoft.com/office/drawing/2014/main" xmlns="" id="{A26386EA-3CD1-4D1C-8E7A-288644AD200B}"/>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algn="ctr">
              <a:lnSpc>
                <a:spcPct val="90000"/>
              </a:lnSpc>
              <a:spcBef>
                <a:spcPct val="0"/>
              </a:spcBef>
              <a:defRPr/>
            </a:pPr>
            <a:r>
              <a:rPr lang="en-US" sz="5000" b="1">
                <a:solidFill>
                  <a:srgbClr val="ED7D31">
                    <a:lumMod val="75000"/>
                  </a:srgbClr>
                </a:solidFill>
                <a:latin typeface="Times New Roman" panose="02020603050405020304" pitchFamily="18" charset="0"/>
                <a:cs typeface="Times New Roman" panose="02020603050405020304" pitchFamily="18" charset="0"/>
              </a:rPr>
              <a:t>CỦNG CỐ</a:t>
            </a:r>
            <a:endParaRPr lang="en-US" sz="50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577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inhanhdephd.com/wp-content/uploads/2016/11/Background-Powerpoint-dep-nhat-19.jpg">
            <a:extLst>
              <a:ext uri="{FF2B5EF4-FFF2-40B4-BE49-F238E27FC236}">
                <a16:creationId xmlns:a16="http://schemas.microsoft.com/office/drawing/2014/main" xmlns="" id="{9B47B2AA-5B85-4420-9E41-08370713E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 y="1"/>
            <a:ext cx="1219326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6a063486b351639d513c1c4acaf87512.png">
            <a:extLst>
              <a:ext uri="{FF2B5EF4-FFF2-40B4-BE49-F238E27FC236}">
                <a16:creationId xmlns:a16="http://schemas.microsoft.com/office/drawing/2014/main" xmlns="" id="{49BAD705-4BB9-48DF-8838-0DE241C20B50}"/>
              </a:ext>
            </a:extLst>
          </p:cNvPr>
          <p:cNvPicPr>
            <a:picLocks noChangeAspect="1"/>
          </p:cNvPicPr>
          <p:nvPr/>
        </p:nvPicPr>
        <p:blipFill>
          <a:blip r:embed="rId3" cstate="print"/>
          <a:stretch>
            <a:fillRect/>
          </a:stretch>
        </p:blipFill>
        <p:spPr>
          <a:xfrm>
            <a:off x="0" y="0"/>
            <a:ext cx="12395200" cy="6858000"/>
          </a:xfrm>
          <a:prstGeom prst="rect">
            <a:avLst/>
          </a:prstGeom>
        </p:spPr>
      </p:pic>
      <p:pic>
        <p:nvPicPr>
          <p:cNvPr id="5" name="Picture 4" descr="8b563b34ad8f7b1b8fb033b87599d68c.png">
            <a:hlinkClick r:id="rId4" action="ppaction://hlinksldjump"/>
            <a:extLst>
              <a:ext uri="{FF2B5EF4-FFF2-40B4-BE49-F238E27FC236}">
                <a16:creationId xmlns:a16="http://schemas.microsoft.com/office/drawing/2014/main" xmlns="" id="{425F0981-343D-4A51-9FDD-0633EB2D38CA}"/>
              </a:ext>
            </a:extLst>
          </p:cNvPr>
          <p:cNvPicPr>
            <a:picLocks noChangeAspect="1"/>
          </p:cNvPicPr>
          <p:nvPr/>
        </p:nvPicPr>
        <p:blipFill>
          <a:blip r:embed="rId5" cstate="print"/>
          <a:stretch>
            <a:fillRect/>
          </a:stretch>
        </p:blipFill>
        <p:spPr>
          <a:xfrm>
            <a:off x="5486401" y="5334000"/>
            <a:ext cx="1137783" cy="914400"/>
          </a:xfrm>
          <a:prstGeom prst="rect">
            <a:avLst/>
          </a:prstGeom>
        </p:spPr>
      </p:pic>
      <p:pic>
        <p:nvPicPr>
          <p:cNvPr id="6" name="Picture 5" descr="1.png">
            <a:hlinkClick r:id="rId6" action="ppaction://hlinksldjump"/>
            <a:extLst>
              <a:ext uri="{FF2B5EF4-FFF2-40B4-BE49-F238E27FC236}">
                <a16:creationId xmlns:a16="http://schemas.microsoft.com/office/drawing/2014/main" xmlns="" id="{E82771D9-51B7-4FEB-A22A-CD4BA599A24A}"/>
              </a:ext>
            </a:extLst>
          </p:cNvPr>
          <p:cNvPicPr>
            <a:picLocks noChangeAspect="1"/>
          </p:cNvPicPr>
          <p:nvPr/>
        </p:nvPicPr>
        <p:blipFill>
          <a:blip r:embed="rId7" cstate="print"/>
          <a:stretch>
            <a:fillRect/>
          </a:stretch>
        </p:blipFill>
        <p:spPr>
          <a:xfrm>
            <a:off x="4165600" y="5715000"/>
            <a:ext cx="1117600" cy="913638"/>
          </a:xfrm>
          <a:prstGeom prst="rect">
            <a:avLst/>
          </a:prstGeom>
        </p:spPr>
      </p:pic>
      <p:pic>
        <p:nvPicPr>
          <p:cNvPr id="7" name="Picture 6" descr="2.png">
            <a:hlinkClick r:id="rId8" action="ppaction://hlinksldjump"/>
            <a:extLst>
              <a:ext uri="{FF2B5EF4-FFF2-40B4-BE49-F238E27FC236}">
                <a16:creationId xmlns:a16="http://schemas.microsoft.com/office/drawing/2014/main" xmlns="" id="{484981BC-69BB-4CE7-AB19-D23BDDDAD8E4}"/>
              </a:ext>
            </a:extLst>
          </p:cNvPr>
          <p:cNvPicPr>
            <a:picLocks noChangeAspect="1"/>
          </p:cNvPicPr>
          <p:nvPr/>
        </p:nvPicPr>
        <p:blipFill>
          <a:blip r:embed="rId9" cstate="print"/>
          <a:stretch>
            <a:fillRect/>
          </a:stretch>
        </p:blipFill>
        <p:spPr>
          <a:xfrm>
            <a:off x="2336800" y="6247472"/>
            <a:ext cx="914400" cy="610529"/>
          </a:xfrm>
          <a:prstGeom prst="rect">
            <a:avLst/>
          </a:prstGeom>
        </p:spPr>
      </p:pic>
      <p:pic>
        <p:nvPicPr>
          <p:cNvPr id="8" name="Picture 7" descr="25.png">
            <a:hlinkClick r:id="rId10" action="ppaction://hlinksldjump"/>
            <a:extLst>
              <a:ext uri="{FF2B5EF4-FFF2-40B4-BE49-F238E27FC236}">
                <a16:creationId xmlns:a16="http://schemas.microsoft.com/office/drawing/2014/main" xmlns="" id="{48FF4A40-B818-440B-9E13-E7F35FE91260}"/>
              </a:ext>
            </a:extLst>
          </p:cNvPr>
          <p:cNvPicPr>
            <a:picLocks noChangeAspect="1"/>
          </p:cNvPicPr>
          <p:nvPr/>
        </p:nvPicPr>
        <p:blipFill>
          <a:blip r:embed="rId11" cstate="print"/>
          <a:stretch>
            <a:fillRect/>
          </a:stretch>
        </p:blipFill>
        <p:spPr>
          <a:xfrm>
            <a:off x="4368800" y="4191000"/>
            <a:ext cx="1155861" cy="1095528"/>
          </a:xfrm>
          <a:prstGeom prst="rect">
            <a:avLst/>
          </a:prstGeom>
        </p:spPr>
      </p:pic>
      <p:pic>
        <p:nvPicPr>
          <p:cNvPr id="9" name="Picture 8" descr="134.png">
            <a:hlinkClick r:id="rId12" action="ppaction://hlinksldjump"/>
            <a:extLst>
              <a:ext uri="{FF2B5EF4-FFF2-40B4-BE49-F238E27FC236}">
                <a16:creationId xmlns:a16="http://schemas.microsoft.com/office/drawing/2014/main" xmlns="" id="{70CBD78A-AEA8-4F01-8CCA-EE27B4C63C56}"/>
              </a:ext>
            </a:extLst>
          </p:cNvPr>
          <p:cNvPicPr>
            <a:picLocks noChangeAspect="1"/>
          </p:cNvPicPr>
          <p:nvPr/>
        </p:nvPicPr>
        <p:blipFill>
          <a:blip r:embed="rId13" cstate="print"/>
          <a:stretch>
            <a:fillRect/>
          </a:stretch>
        </p:blipFill>
        <p:spPr>
          <a:xfrm>
            <a:off x="6502401" y="4572000"/>
            <a:ext cx="641791" cy="704574"/>
          </a:xfrm>
          <a:prstGeom prst="rect">
            <a:avLst/>
          </a:prstGeom>
        </p:spPr>
      </p:pic>
    </p:spTree>
    <p:extLst>
      <p:ext uri="{BB962C8B-B14F-4D97-AF65-F5344CB8AC3E}">
        <p14:creationId xmlns:p14="http://schemas.microsoft.com/office/powerpoint/2010/main" val="1434566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8"/>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8"/>
                                        </p:tgtEl>
                                        <p:attrNameLst>
                                          <p:attrName>ppt_w</p:attrName>
                                        </p:attrNameLst>
                                      </p:cBhvr>
                                      <p:tavLst>
                                        <p:tav tm="0">
                                          <p:val>
                                            <p:strVal val="ppt_w"/>
                                          </p:val>
                                        </p:tav>
                                        <p:tav tm="100000">
                                          <p:val>
                                            <p:strVal val="ppt_w*0.70"/>
                                          </p:val>
                                        </p:tav>
                                      </p:tavLst>
                                    </p:anim>
                                    <p:anim calcmode="lin" valueType="num">
                                      <p:cBhvr>
                                        <p:cTn id="10" dur="1000"/>
                                        <p:tgtEl>
                                          <p:spTgt spid="8"/>
                                        </p:tgtEl>
                                        <p:attrNameLst>
                                          <p:attrName>ppt_h</p:attrName>
                                        </p:attrNameLst>
                                      </p:cBhvr>
                                      <p:tavLst>
                                        <p:tav tm="0">
                                          <p:val>
                                            <p:strVal val="ppt_h"/>
                                          </p:val>
                                        </p:tav>
                                        <p:tav tm="100000">
                                          <p:val>
                                            <p:strVal val="ppt_h"/>
                                          </p:val>
                                        </p:tav>
                                      </p:tavLst>
                                    </p:anim>
                                    <p:animEffect transition="out" filter="fade">
                                      <p:cBhvr>
                                        <p:cTn id="11" dur="1000"/>
                                        <p:tgtEl>
                                          <p:spTgt spid="8"/>
                                        </p:tgtEl>
                                      </p:cBhvr>
                                    </p:animEffect>
                                    <p:set>
                                      <p:cBhvr>
                                        <p:cTn id="12"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38889E-6 4.44444E-6 C 0.03055 -0.00533 0.06128 -0.01065 0.08628 -0.02686 C 0.11128 -0.04306 0.1401 -0.06806 0.15 -0.09769 C 0.15989 -0.12732 0.15173 -0.17431 0.14548 -0.20487 C 0.13923 -0.23565 0.12882 -0.26459 0.11215 -0.28149 C 0.09548 -0.29838 0.06094 -0.30533 0.04548 -0.30625 C 0.03003 -0.30695 0.02483 -0.29723 0.01962 -0.28704 " pathEditMode="relative" rAng="0" ptsTypes="aaaaaaA">
                                      <p:cBhvr>
                                        <p:cTn id="17" dur="2000" fill="hold"/>
                                        <p:tgtEl>
                                          <p:spTgt spid="9"/>
                                        </p:tgtEl>
                                        <p:attrNameLst>
                                          <p:attrName>ppt_x</p:attrName>
                                          <p:attrName>ppt_y</p:attrName>
                                        </p:attrNameLst>
                                      </p:cBhvr>
                                      <p:rCtr x="8000" y="-15300"/>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9"/>
                                        </p:tgtEl>
                                        <p:attrNameLst>
                                          <p:attrName>ppt_w</p:attrName>
                                        </p:attrNameLst>
                                      </p:cBhvr>
                                      <p:tavLst>
                                        <p:tav tm="0">
                                          <p:val>
                                            <p:strVal val="ppt_w"/>
                                          </p:val>
                                        </p:tav>
                                        <p:tav tm="100000">
                                          <p:val>
                                            <p:strVal val="ppt_w*0.70"/>
                                          </p:val>
                                        </p:tav>
                                      </p:tavLst>
                                    </p:anim>
                                    <p:anim calcmode="lin" valueType="num">
                                      <p:cBhvr>
                                        <p:cTn id="21" dur="1000"/>
                                        <p:tgtEl>
                                          <p:spTgt spid="9"/>
                                        </p:tgtEl>
                                        <p:attrNameLst>
                                          <p:attrName>ppt_h</p:attrName>
                                        </p:attrNameLst>
                                      </p:cBhvr>
                                      <p:tavLst>
                                        <p:tav tm="0">
                                          <p:val>
                                            <p:strVal val="ppt_h"/>
                                          </p:val>
                                        </p:tav>
                                        <p:tav tm="100000">
                                          <p:val>
                                            <p:strVal val="ppt_h"/>
                                          </p:val>
                                        </p:tav>
                                      </p:tavLst>
                                    </p:anim>
                                    <p:animEffect transition="out" filter="fade">
                                      <p:cBhvr>
                                        <p:cTn id="22" dur="1000"/>
                                        <p:tgtEl>
                                          <p:spTgt spid="9"/>
                                        </p:tgtEl>
                                      </p:cBhvr>
                                    </p:animEffect>
                                    <p:set>
                                      <p:cBhvr>
                                        <p:cTn id="23"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5.27778E-6 1.85185E-6 C 0.03454 -0.01643 0.06909 -0.03264 0.11961 -0.09282 C 0.17013 -0.15301 0.27117 -0.29259 0.30294 -0.36157 C 0.33471 -0.43055 0.31544 -0.4706 0.31058 -0.50694 C 0.30572 -0.54328 0.28315 -0.5787 0.27412 -0.57963 C 0.2651 -0.58055 0.26041 -0.54676 0.25589 -0.51296 " pathEditMode="relative" ptsTypes="aaaaaA">
                                      <p:cBhvr>
                                        <p:cTn id="28" dur="2000" fill="hold"/>
                                        <p:tgtEl>
                                          <p:spTgt spid="7"/>
                                        </p:tgtEl>
                                        <p:attrNameLst>
                                          <p:attrName>ppt_x</p:attrName>
                                          <p:attrName>ppt_y</p:attrName>
                                        </p:attrNameLst>
                                      </p:cBhvr>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7"/>
                                        </p:tgtEl>
                                        <p:attrNameLst>
                                          <p:attrName>ppt_w</p:attrName>
                                        </p:attrNameLst>
                                      </p:cBhvr>
                                      <p:tavLst>
                                        <p:tav tm="0">
                                          <p:val>
                                            <p:strVal val="ppt_w"/>
                                          </p:val>
                                        </p:tav>
                                        <p:tav tm="100000">
                                          <p:val>
                                            <p:strVal val="ppt_w*0.70"/>
                                          </p:val>
                                        </p:tav>
                                      </p:tavLst>
                                    </p:anim>
                                    <p:anim calcmode="lin" valueType="num">
                                      <p:cBhvr>
                                        <p:cTn id="32" dur="1000"/>
                                        <p:tgtEl>
                                          <p:spTgt spid="7"/>
                                        </p:tgtEl>
                                        <p:attrNameLst>
                                          <p:attrName>ppt_h</p:attrName>
                                        </p:attrNameLst>
                                      </p:cBhvr>
                                      <p:tavLst>
                                        <p:tav tm="0">
                                          <p:val>
                                            <p:strVal val="ppt_h"/>
                                          </p:val>
                                        </p:tav>
                                        <p:tav tm="100000">
                                          <p:val>
                                            <p:strVal val="ppt_h"/>
                                          </p:val>
                                        </p:tav>
                                      </p:tavLst>
                                    </p:anim>
                                    <p:animEffect transition="out" filter="fade">
                                      <p:cBhvr>
                                        <p:cTn id="33" dur="1000"/>
                                        <p:tgtEl>
                                          <p:spTgt spid="7"/>
                                        </p:tgtEl>
                                      </p:cBhvr>
                                    </p:animEffect>
                                    <p:set>
                                      <p:cBhvr>
                                        <p:cTn id="34"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1.38889E-6 -4.44444E-6 C 0.03768 -0.00208 0.07535 -0.0037 0.10469 -0.02453 C 0.13403 -0.04537 0.16094 -0.08703 0.17587 -0.12546 C 0.1908 -0.16388 0.19462 -0.21203 0.19393 -0.25486 C 0.19323 -0.29791 0.17813 -0.35254 0.17136 -0.38449 C 0.16458 -0.41643 0.16545 -0.43356 0.15313 -0.44699 C 0.1408 -0.46018 0.10695 -0.46666 0.09705 -0.46527 C 0.08715 -0.46342 0.09045 -0.45023 0.09393 -0.4368 " pathEditMode="relative" rAng="0" ptsTypes="aaaaaaaA">
                                      <p:cBhvr>
                                        <p:cTn id="39" dur="2000" fill="hold"/>
                                        <p:tgtEl>
                                          <p:spTgt spid="5"/>
                                        </p:tgtEl>
                                        <p:attrNameLst>
                                          <p:attrName>ppt_x</p:attrName>
                                          <p:attrName>ppt_y</p:attrName>
                                        </p:attrNameLst>
                                      </p:cBhvr>
                                      <p:rCtr x="9700" y="-23300"/>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5"/>
                                        </p:tgtEl>
                                        <p:attrNameLst>
                                          <p:attrName>ppt_w</p:attrName>
                                        </p:attrNameLst>
                                      </p:cBhvr>
                                      <p:tavLst>
                                        <p:tav tm="0">
                                          <p:val>
                                            <p:strVal val="ppt_w"/>
                                          </p:val>
                                        </p:tav>
                                        <p:tav tm="100000">
                                          <p:val>
                                            <p:strVal val="ppt_w*0.70"/>
                                          </p:val>
                                        </p:tav>
                                      </p:tavLst>
                                    </p:anim>
                                    <p:anim calcmode="lin" valueType="num">
                                      <p:cBhvr>
                                        <p:cTn id="43" dur="1000"/>
                                        <p:tgtEl>
                                          <p:spTgt spid="5"/>
                                        </p:tgtEl>
                                        <p:attrNameLst>
                                          <p:attrName>ppt_h</p:attrName>
                                        </p:attrNameLst>
                                      </p:cBhvr>
                                      <p:tavLst>
                                        <p:tav tm="0">
                                          <p:val>
                                            <p:strVal val="ppt_h"/>
                                          </p:val>
                                        </p:tav>
                                        <p:tav tm="100000">
                                          <p:val>
                                            <p:strVal val="ppt_h"/>
                                          </p:val>
                                        </p:tav>
                                      </p:tavLst>
                                    </p:anim>
                                    <p:animEffect transition="out" filter="fade">
                                      <p:cBhvr>
                                        <p:cTn id="44" dur="1000"/>
                                        <p:tgtEl>
                                          <p:spTgt spid="5"/>
                                        </p:tgtEl>
                                      </p:cBhvr>
                                    </p:animEffect>
                                    <p:set>
                                      <p:cBhvr>
                                        <p:cTn id="45"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8.33333E-7 -4.07407E-6 C 0.05295 -0.00486 0.10608 -0.00949 0.15156 -0.05856 C 0.19705 -0.10763 0.25677 -0.2199 0.27274 -0.2949 C 0.28872 -0.3699 0.27049 -0.46898 0.24705 -0.50902 C 0.22361 -0.54907 0.15573 -0.54398 0.13195 -0.53518 C 0.10816 -0.52638 0.10625 -0.49143 0.10451 -0.45648 " pathEditMode="relative" ptsTypes="aaaaaA">
                                      <p:cBhvr>
                                        <p:cTn id="50" dur="2000" fill="hold"/>
                                        <p:tgtEl>
                                          <p:spTgt spid="6"/>
                                        </p:tgtEl>
                                        <p:attrNameLst>
                                          <p:attrName>ppt_x</p:attrName>
                                          <p:attrName>ppt_y</p:attrName>
                                        </p:attrNameLst>
                                      </p:cBhvr>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6"/>
                                        </p:tgtEl>
                                        <p:attrNameLst>
                                          <p:attrName>ppt_w</p:attrName>
                                        </p:attrNameLst>
                                      </p:cBhvr>
                                      <p:tavLst>
                                        <p:tav tm="0">
                                          <p:val>
                                            <p:strVal val="ppt_w"/>
                                          </p:val>
                                        </p:tav>
                                        <p:tav tm="100000">
                                          <p:val>
                                            <p:strVal val="ppt_w*0.70"/>
                                          </p:val>
                                        </p:tav>
                                      </p:tavLst>
                                    </p:anim>
                                    <p:anim calcmode="lin" valueType="num">
                                      <p:cBhvr>
                                        <p:cTn id="54" dur="1000"/>
                                        <p:tgtEl>
                                          <p:spTgt spid="6"/>
                                        </p:tgtEl>
                                        <p:attrNameLst>
                                          <p:attrName>ppt_h</p:attrName>
                                        </p:attrNameLst>
                                      </p:cBhvr>
                                      <p:tavLst>
                                        <p:tav tm="0">
                                          <p:val>
                                            <p:strVal val="ppt_h"/>
                                          </p:val>
                                        </p:tav>
                                        <p:tav tm="100000">
                                          <p:val>
                                            <p:strVal val="ppt_h"/>
                                          </p:val>
                                        </p:tav>
                                      </p:tavLst>
                                    </p:anim>
                                    <p:animEffect transition="out" filter="fade">
                                      <p:cBhvr>
                                        <p:cTn id="55" dur="1000"/>
                                        <p:tgtEl>
                                          <p:spTgt spid="6"/>
                                        </p:tgtEl>
                                      </p:cBhvr>
                                    </p:animEffect>
                                    <p:set>
                                      <p:cBhvr>
                                        <p:cTn id="56"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inhanhdephd.com/wp-content/uploads/2016/11/Background-Powerpoint-dep-nhat-19.jpg">
            <a:extLst>
              <a:ext uri="{FF2B5EF4-FFF2-40B4-BE49-F238E27FC236}">
                <a16:creationId xmlns:a16="http://schemas.microsoft.com/office/drawing/2014/main" xmlns="" id="{9B47B2AA-5B85-4420-9E41-08370713E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 y="1"/>
            <a:ext cx="1219326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466d1f793f5586c089134068fbe6291a.png">
            <a:extLst>
              <a:ext uri="{FF2B5EF4-FFF2-40B4-BE49-F238E27FC236}">
                <a16:creationId xmlns:a16="http://schemas.microsoft.com/office/drawing/2014/main" xmlns="" id="{1D79BB77-BC77-4F8F-AA6C-2C4B4C12E589}"/>
              </a:ext>
            </a:extLst>
          </p:cNvPr>
          <p:cNvPicPr>
            <a:picLocks noChangeAspect="1"/>
          </p:cNvPicPr>
          <p:nvPr/>
        </p:nvPicPr>
        <p:blipFill>
          <a:blip r:embed="rId3" cstate="print"/>
          <a:stretch>
            <a:fillRect/>
          </a:stretch>
        </p:blipFill>
        <p:spPr>
          <a:xfrm>
            <a:off x="0" y="-685799"/>
            <a:ext cx="11887200" cy="5285779"/>
          </a:xfrm>
          <a:prstGeom prst="rect">
            <a:avLst/>
          </a:prstGeom>
        </p:spPr>
      </p:pic>
      <p:sp>
        <p:nvSpPr>
          <p:cNvPr id="5" name="TextBox 4">
            <a:extLst>
              <a:ext uri="{FF2B5EF4-FFF2-40B4-BE49-F238E27FC236}">
                <a16:creationId xmlns:a16="http://schemas.microsoft.com/office/drawing/2014/main" xmlns="" id="{999875C7-6686-4364-9E13-027FCDBCD06F}"/>
              </a:ext>
            </a:extLst>
          </p:cNvPr>
          <p:cNvSpPr txBox="1"/>
          <p:nvPr/>
        </p:nvSpPr>
        <p:spPr>
          <a:xfrm>
            <a:off x="2102603" y="2183972"/>
            <a:ext cx="8128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 b, c được gọi là:</a:t>
            </a:r>
            <a:endParaRPr lang="en-US" sz="2800" dirty="0">
              <a:solidFill>
                <a:srgbClr val="FF0000"/>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xmlns="" id="{D68C9150-1597-4616-BC54-62DFAF20660B}"/>
              </a:ext>
            </a:extLst>
          </p:cNvPr>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7" name="TextBox 6">
            <a:extLst>
              <a:ext uri="{FF2B5EF4-FFF2-40B4-BE49-F238E27FC236}">
                <a16:creationId xmlns:a16="http://schemas.microsoft.com/office/drawing/2014/main" xmlns="" id="{9D1B4D4B-71B7-4B91-B31A-AE3C385E55F9}"/>
              </a:ext>
            </a:extLst>
          </p:cNvPr>
          <p:cNvSpPr txBox="1"/>
          <p:nvPr/>
        </p:nvSpPr>
        <p:spPr>
          <a:xfrm>
            <a:off x="2135322" y="4555211"/>
            <a:ext cx="7213600" cy="1384995"/>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t>
            </a:r>
          </a:p>
          <a:p>
            <a:r>
              <a:rPr lang="en-US" sz="2800">
                <a:solidFill>
                  <a:srgbClr val="FF0000"/>
                </a:solidFill>
                <a:latin typeface="Times New Roman" pitchFamily="18" charset="0"/>
                <a:cs typeface="Times New Roman" pitchFamily="18" charset="0"/>
              </a:rPr>
              <a:t>a, b được gọi là thừa số</a:t>
            </a:r>
          </a:p>
          <a:p>
            <a:r>
              <a:rPr lang="en-US" sz="2800">
                <a:solidFill>
                  <a:srgbClr val="FF0000"/>
                </a:solidFill>
                <a:latin typeface="Times New Roman" pitchFamily="18" charset="0"/>
                <a:cs typeface="Times New Roman" pitchFamily="18" charset="0"/>
              </a:rPr>
              <a:t>c được gọi là tích</a:t>
            </a:r>
            <a:endParaRPr lang="en-US" sz="2800" dirty="0">
              <a:solidFill>
                <a:srgbClr val="FF0000"/>
              </a:solidFill>
              <a:latin typeface="Times New Roman" pitchFamily="18" charset="0"/>
              <a:cs typeface="Times New Roman" pitchFamily="18" charset="0"/>
            </a:endParaRPr>
          </a:p>
        </p:txBody>
      </p:sp>
      <p:sp>
        <p:nvSpPr>
          <p:cNvPr id="8" name="Right Arrow 7">
            <a:hlinkClick r:id="rId4" action="ppaction://hlinksldjump"/>
            <a:extLst>
              <a:ext uri="{FF2B5EF4-FFF2-40B4-BE49-F238E27FC236}">
                <a16:creationId xmlns:a16="http://schemas.microsoft.com/office/drawing/2014/main" xmlns="" id="{4EAECB91-D53C-4135-8723-268E0DEDA568}"/>
              </a:ext>
            </a:extLst>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63238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inhanhdephd.com/wp-content/uploads/2016/11/Background-Powerpoint-dep-nhat-19.jpg">
            <a:extLst>
              <a:ext uri="{FF2B5EF4-FFF2-40B4-BE49-F238E27FC236}">
                <a16:creationId xmlns:a16="http://schemas.microsoft.com/office/drawing/2014/main" xmlns="" id="{9B47B2AA-5B85-4420-9E41-08370713E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 y="1"/>
            <a:ext cx="1219326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466d1f793f5586c089134068fbe6291a.png">
            <a:extLst>
              <a:ext uri="{FF2B5EF4-FFF2-40B4-BE49-F238E27FC236}">
                <a16:creationId xmlns:a16="http://schemas.microsoft.com/office/drawing/2014/main" xmlns="" id="{47938E9F-84D6-44DC-A9ED-107E3B600A96}"/>
              </a:ext>
            </a:extLst>
          </p:cNvPr>
          <p:cNvPicPr>
            <a:picLocks noChangeAspect="1"/>
          </p:cNvPicPr>
          <p:nvPr/>
        </p:nvPicPr>
        <p:blipFill>
          <a:blip r:embed="rId3" cstate="print"/>
          <a:stretch>
            <a:fillRect/>
          </a:stretch>
        </p:blipFill>
        <p:spPr>
          <a:xfrm>
            <a:off x="0" y="-685799"/>
            <a:ext cx="11887200" cy="5285779"/>
          </a:xfrm>
          <a:prstGeom prst="rect">
            <a:avLst/>
          </a:prstGeom>
        </p:spPr>
      </p:pic>
      <p:sp>
        <p:nvSpPr>
          <p:cNvPr id="5" name="Rectangle 4">
            <a:extLst>
              <a:ext uri="{FF2B5EF4-FFF2-40B4-BE49-F238E27FC236}">
                <a16:creationId xmlns:a16="http://schemas.microsoft.com/office/drawing/2014/main" xmlns="" id="{422692E5-CA24-49DF-B51D-455EFAACC05D}"/>
              </a:ext>
            </a:extLst>
          </p:cNvPr>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6" name="Right Arrow 7">
            <a:hlinkClick r:id="rId4" action="ppaction://hlinksldjump"/>
            <a:extLst>
              <a:ext uri="{FF2B5EF4-FFF2-40B4-BE49-F238E27FC236}">
                <a16:creationId xmlns:a16="http://schemas.microsoft.com/office/drawing/2014/main" xmlns="" id="{0E20C6D5-D024-4FA1-98F4-C11D8C8E77B0}"/>
              </a:ext>
            </a:extLst>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7" name="TextBox 6">
            <a:extLst>
              <a:ext uri="{FF2B5EF4-FFF2-40B4-BE49-F238E27FC236}">
                <a16:creationId xmlns:a16="http://schemas.microsoft.com/office/drawing/2014/main" xmlns="" id="{A1D10C4C-5430-4F59-A623-2492D74642BB}"/>
              </a:ext>
            </a:extLst>
          </p:cNvPr>
          <p:cNvSpPr txBox="1"/>
          <p:nvPr/>
        </p:nvSpPr>
        <p:spPr>
          <a:xfrm>
            <a:off x="2102603" y="2183972"/>
            <a:ext cx="8128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nhân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9D9E2F38-2E87-4FFD-8133-097EF56D4296}"/>
              </a:ext>
            </a:extLst>
          </p:cNvPr>
          <p:cNvSpPr txBox="1"/>
          <p:nvPr/>
        </p:nvSpPr>
        <p:spPr>
          <a:xfrm>
            <a:off x="2166318" y="4648201"/>
            <a:ext cx="72136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nhân a . b = c, thì a = c : b</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8245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anim calcmode="lin" valueType="num">
                                      <p:cBhvr>
                                        <p:cTn id="3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80">
                                          <p:stCondLst>
                                            <p:cond delay="0"/>
                                          </p:stCondLst>
                                        </p:cTn>
                                        <p:tgtEl>
                                          <p:spTgt spid="8"/>
                                        </p:tgtEl>
                                      </p:cBhvr>
                                    </p:animEffect>
                                    <p:anim calcmode="lin" valueType="num">
                                      <p:cBhvr>
                                        <p:cTn id="3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1" dur="26">
                                          <p:stCondLst>
                                            <p:cond delay="650"/>
                                          </p:stCondLst>
                                        </p:cTn>
                                        <p:tgtEl>
                                          <p:spTgt spid="8"/>
                                        </p:tgtEl>
                                      </p:cBhvr>
                                      <p:to x="100000" y="60000"/>
                                    </p:animScale>
                                    <p:animScale>
                                      <p:cBhvr>
                                        <p:cTn id="42" dur="166" decel="50000">
                                          <p:stCondLst>
                                            <p:cond delay="676"/>
                                          </p:stCondLst>
                                        </p:cTn>
                                        <p:tgtEl>
                                          <p:spTgt spid="8"/>
                                        </p:tgtEl>
                                      </p:cBhvr>
                                      <p:to x="100000" y="100000"/>
                                    </p:animScale>
                                    <p:animScale>
                                      <p:cBhvr>
                                        <p:cTn id="43" dur="26">
                                          <p:stCondLst>
                                            <p:cond delay="1312"/>
                                          </p:stCondLst>
                                        </p:cTn>
                                        <p:tgtEl>
                                          <p:spTgt spid="8"/>
                                        </p:tgtEl>
                                      </p:cBhvr>
                                      <p:to x="100000" y="80000"/>
                                    </p:animScale>
                                    <p:animScale>
                                      <p:cBhvr>
                                        <p:cTn id="44" dur="166" decel="50000">
                                          <p:stCondLst>
                                            <p:cond delay="1338"/>
                                          </p:stCondLst>
                                        </p:cTn>
                                        <p:tgtEl>
                                          <p:spTgt spid="8"/>
                                        </p:tgtEl>
                                      </p:cBhvr>
                                      <p:to x="100000" y="100000"/>
                                    </p:animScale>
                                    <p:animScale>
                                      <p:cBhvr>
                                        <p:cTn id="45" dur="26">
                                          <p:stCondLst>
                                            <p:cond delay="1642"/>
                                          </p:stCondLst>
                                        </p:cTn>
                                        <p:tgtEl>
                                          <p:spTgt spid="8"/>
                                        </p:tgtEl>
                                      </p:cBhvr>
                                      <p:to x="100000" y="90000"/>
                                    </p:animScale>
                                    <p:animScale>
                                      <p:cBhvr>
                                        <p:cTn id="46" dur="166" decel="50000">
                                          <p:stCondLst>
                                            <p:cond delay="1668"/>
                                          </p:stCondLst>
                                        </p:cTn>
                                        <p:tgtEl>
                                          <p:spTgt spid="8"/>
                                        </p:tgtEl>
                                      </p:cBhvr>
                                      <p:to x="100000" y="100000"/>
                                    </p:animScale>
                                    <p:animScale>
                                      <p:cBhvr>
                                        <p:cTn id="47" dur="26">
                                          <p:stCondLst>
                                            <p:cond delay="1808"/>
                                          </p:stCondLst>
                                        </p:cTn>
                                        <p:tgtEl>
                                          <p:spTgt spid="8"/>
                                        </p:tgtEl>
                                      </p:cBhvr>
                                      <p:to x="100000" y="95000"/>
                                    </p:animScale>
                                    <p:animScale>
                                      <p:cBhvr>
                                        <p:cTn id="4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inhanhdephd.com/wp-content/uploads/2016/11/Background-Powerpoint-dep-nhat-19.jpg">
            <a:extLst>
              <a:ext uri="{FF2B5EF4-FFF2-40B4-BE49-F238E27FC236}">
                <a16:creationId xmlns:a16="http://schemas.microsoft.com/office/drawing/2014/main" xmlns="" id="{9B47B2AA-5B85-4420-9E41-08370713E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 y="1"/>
            <a:ext cx="1219326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466d1f793f5586c089134068fbe6291a.png">
            <a:extLst>
              <a:ext uri="{FF2B5EF4-FFF2-40B4-BE49-F238E27FC236}">
                <a16:creationId xmlns:a16="http://schemas.microsoft.com/office/drawing/2014/main" xmlns="" id="{D1517E26-D639-4462-BD99-11C34C522F19}"/>
              </a:ext>
            </a:extLst>
          </p:cNvPr>
          <p:cNvPicPr>
            <a:picLocks noChangeAspect="1"/>
          </p:cNvPicPr>
          <p:nvPr/>
        </p:nvPicPr>
        <p:blipFill>
          <a:blip r:embed="rId3" cstate="print"/>
          <a:stretch>
            <a:fillRect/>
          </a:stretch>
        </p:blipFill>
        <p:spPr>
          <a:xfrm>
            <a:off x="0" y="-685799"/>
            <a:ext cx="11887200" cy="5285779"/>
          </a:xfrm>
          <a:prstGeom prst="rect">
            <a:avLst/>
          </a:prstGeom>
        </p:spPr>
      </p:pic>
      <p:sp>
        <p:nvSpPr>
          <p:cNvPr id="5" name="Rectangle 4">
            <a:extLst>
              <a:ext uri="{FF2B5EF4-FFF2-40B4-BE49-F238E27FC236}">
                <a16:creationId xmlns:a16="http://schemas.microsoft.com/office/drawing/2014/main" xmlns="" id="{A92958BF-14BC-487F-83F9-A729DE50E5E8}"/>
              </a:ext>
            </a:extLst>
          </p:cNvPr>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6" name="Right Arrow 7">
            <a:hlinkClick r:id="rId4" action="ppaction://hlinksldjump"/>
            <a:extLst>
              <a:ext uri="{FF2B5EF4-FFF2-40B4-BE49-F238E27FC236}">
                <a16:creationId xmlns:a16="http://schemas.microsoft.com/office/drawing/2014/main" xmlns="" id="{782D6E1A-61C5-45F9-8C45-E0E77B2B8691}"/>
              </a:ext>
            </a:extLst>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7" name="TextBox 6">
            <a:extLst>
              <a:ext uri="{FF2B5EF4-FFF2-40B4-BE49-F238E27FC236}">
                <a16:creationId xmlns:a16="http://schemas.microsoft.com/office/drawing/2014/main" xmlns="" id="{75D4B391-5B54-4D02-84CA-8FBCE9AF0CE3}"/>
              </a:ext>
            </a:extLst>
          </p:cNvPr>
          <p:cNvSpPr txBox="1"/>
          <p:nvPr/>
        </p:nvSpPr>
        <p:spPr>
          <a:xfrm>
            <a:off x="2102603" y="2183972"/>
            <a:ext cx="8128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 b, c được gọi là:</a:t>
            </a:r>
            <a:endParaRPr lang="en-US" sz="2800" dirty="0">
              <a:solidFill>
                <a:srgbClr val="FF0000"/>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0E3035C7-F26C-4B7C-A2D3-EDD69EA71153}"/>
              </a:ext>
            </a:extLst>
          </p:cNvPr>
          <p:cNvSpPr txBox="1"/>
          <p:nvPr/>
        </p:nvSpPr>
        <p:spPr>
          <a:xfrm>
            <a:off x="2135322" y="4555211"/>
            <a:ext cx="7213600" cy="1815882"/>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t>
            </a:r>
          </a:p>
          <a:p>
            <a:r>
              <a:rPr lang="en-US" sz="2800">
                <a:solidFill>
                  <a:srgbClr val="FF0000"/>
                </a:solidFill>
                <a:latin typeface="Times New Roman" pitchFamily="18" charset="0"/>
                <a:cs typeface="Times New Roman" pitchFamily="18" charset="0"/>
              </a:rPr>
              <a:t>a được gọi là số bị chia</a:t>
            </a:r>
          </a:p>
          <a:p>
            <a:r>
              <a:rPr lang="en-US" sz="2800">
                <a:solidFill>
                  <a:srgbClr val="FF0000"/>
                </a:solidFill>
                <a:latin typeface="Times New Roman" pitchFamily="18" charset="0"/>
                <a:cs typeface="Times New Roman" pitchFamily="18" charset="0"/>
              </a:rPr>
              <a:t>b được gọi là số chia</a:t>
            </a:r>
          </a:p>
          <a:p>
            <a:r>
              <a:rPr lang="en-US" sz="2800">
                <a:solidFill>
                  <a:srgbClr val="FF0000"/>
                </a:solidFill>
                <a:latin typeface="Times New Roman" pitchFamily="18" charset="0"/>
                <a:cs typeface="Times New Roman" pitchFamily="18" charset="0"/>
              </a:rPr>
              <a:t>c được gọi là thương</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3484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anim calcmode="lin" valueType="num">
                                      <p:cBhvr>
                                        <p:cTn id="3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80">
                                          <p:stCondLst>
                                            <p:cond delay="0"/>
                                          </p:stCondLst>
                                        </p:cTn>
                                        <p:tgtEl>
                                          <p:spTgt spid="8"/>
                                        </p:tgtEl>
                                      </p:cBhvr>
                                    </p:animEffect>
                                    <p:anim calcmode="lin" valueType="num">
                                      <p:cBhvr>
                                        <p:cTn id="3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1" dur="26">
                                          <p:stCondLst>
                                            <p:cond delay="650"/>
                                          </p:stCondLst>
                                        </p:cTn>
                                        <p:tgtEl>
                                          <p:spTgt spid="8"/>
                                        </p:tgtEl>
                                      </p:cBhvr>
                                      <p:to x="100000" y="60000"/>
                                    </p:animScale>
                                    <p:animScale>
                                      <p:cBhvr>
                                        <p:cTn id="42" dur="166" decel="50000">
                                          <p:stCondLst>
                                            <p:cond delay="676"/>
                                          </p:stCondLst>
                                        </p:cTn>
                                        <p:tgtEl>
                                          <p:spTgt spid="8"/>
                                        </p:tgtEl>
                                      </p:cBhvr>
                                      <p:to x="100000" y="100000"/>
                                    </p:animScale>
                                    <p:animScale>
                                      <p:cBhvr>
                                        <p:cTn id="43" dur="26">
                                          <p:stCondLst>
                                            <p:cond delay="1312"/>
                                          </p:stCondLst>
                                        </p:cTn>
                                        <p:tgtEl>
                                          <p:spTgt spid="8"/>
                                        </p:tgtEl>
                                      </p:cBhvr>
                                      <p:to x="100000" y="80000"/>
                                    </p:animScale>
                                    <p:animScale>
                                      <p:cBhvr>
                                        <p:cTn id="44" dur="166" decel="50000">
                                          <p:stCondLst>
                                            <p:cond delay="1338"/>
                                          </p:stCondLst>
                                        </p:cTn>
                                        <p:tgtEl>
                                          <p:spTgt spid="8"/>
                                        </p:tgtEl>
                                      </p:cBhvr>
                                      <p:to x="100000" y="100000"/>
                                    </p:animScale>
                                    <p:animScale>
                                      <p:cBhvr>
                                        <p:cTn id="45" dur="26">
                                          <p:stCondLst>
                                            <p:cond delay="1642"/>
                                          </p:stCondLst>
                                        </p:cTn>
                                        <p:tgtEl>
                                          <p:spTgt spid="8"/>
                                        </p:tgtEl>
                                      </p:cBhvr>
                                      <p:to x="100000" y="90000"/>
                                    </p:animScale>
                                    <p:animScale>
                                      <p:cBhvr>
                                        <p:cTn id="46" dur="166" decel="50000">
                                          <p:stCondLst>
                                            <p:cond delay="1668"/>
                                          </p:stCondLst>
                                        </p:cTn>
                                        <p:tgtEl>
                                          <p:spTgt spid="8"/>
                                        </p:tgtEl>
                                      </p:cBhvr>
                                      <p:to x="100000" y="100000"/>
                                    </p:animScale>
                                    <p:animScale>
                                      <p:cBhvr>
                                        <p:cTn id="47" dur="26">
                                          <p:stCondLst>
                                            <p:cond delay="1808"/>
                                          </p:stCondLst>
                                        </p:cTn>
                                        <p:tgtEl>
                                          <p:spTgt spid="8"/>
                                        </p:tgtEl>
                                      </p:cBhvr>
                                      <p:to x="100000" y="95000"/>
                                    </p:animScale>
                                    <p:animScale>
                                      <p:cBhvr>
                                        <p:cTn id="4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01635" y="694475"/>
            <a:ext cx="10213146" cy="584775"/>
          </a:xfrm>
          <a:prstGeom prst="rect">
            <a:avLst/>
          </a:prstGeom>
          <a:noFill/>
        </p:spPr>
        <p:txBody>
          <a:bodyPr wrap="square" rtlCol="0">
            <a:spAutoFit/>
          </a:bodyPr>
          <a:lstStyle/>
          <a:p>
            <a:r>
              <a:rPr lang="en-US" sz="3200" b="1" u="sng" err="1">
                <a:solidFill>
                  <a:srgbClr val="FF0000"/>
                </a:solidFill>
                <a:latin typeface="SVN-A Love Of Thunder" panose="02040603050506020204" pitchFamily="18" charset="0"/>
                <a:cs typeface="Times New Roman" panose="02020603050405020304" pitchFamily="18" charset="0"/>
              </a:rPr>
              <a:t>Tiết</a:t>
            </a:r>
            <a:r>
              <a:rPr lang="en-US" sz="3200" b="1" u="sng">
                <a:solidFill>
                  <a:srgbClr val="FF0000"/>
                </a:solidFill>
                <a:latin typeface="SVN-A Love Of Thunder" panose="02040603050506020204" pitchFamily="18" charset="0"/>
                <a:cs typeface="Times New Roman" panose="02020603050405020304" pitchFamily="18" charset="0"/>
              </a:rPr>
              <a:t> </a:t>
            </a:r>
            <a:r>
              <a:rPr lang="en-US" sz="3200" b="1" u="sng" smtClean="0">
                <a:solidFill>
                  <a:srgbClr val="FF0000"/>
                </a:solidFill>
                <a:latin typeface="SVN-A Love Of Thunder" panose="02040603050506020204" pitchFamily="18" charset="0"/>
                <a:cs typeface="Times New Roman" panose="02020603050405020304" pitchFamily="18" charset="0"/>
              </a:rPr>
              <a:t>5+6</a:t>
            </a:r>
            <a:r>
              <a:rPr lang="en-US" sz="3200" b="1" smtClean="0">
                <a:solidFill>
                  <a:srgbClr val="FF0000"/>
                </a:solidFill>
                <a:latin typeface="SVN-A Love Of Thunder" panose="02040603050506020204" pitchFamily="18" charset="0"/>
                <a:cs typeface="Times New Roman" panose="02020603050405020304" pitchFamily="18" charset="0"/>
              </a:rPr>
              <a:t> </a:t>
            </a:r>
            <a:r>
              <a:rPr lang="en-US" sz="3200" b="1" dirty="0" smtClean="0">
                <a:solidFill>
                  <a:srgbClr val="FF0000"/>
                </a:solidFill>
                <a:latin typeface="SVN-A Love Of Thunder" panose="02040603050506020204" pitchFamily="18" charset="0"/>
                <a:cs typeface="Times New Roman" panose="02020603050405020304" pitchFamily="18" charset="0"/>
              </a:rPr>
              <a:t>- §</a:t>
            </a:r>
            <a:r>
              <a:rPr lang="en-US" sz="3200" b="1" dirty="0">
                <a:solidFill>
                  <a:srgbClr val="FF0000"/>
                </a:solidFill>
                <a:latin typeface="SVN-A Love Of Thunder" panose="02040603050506020204" pitchFamily="18" charset="0"/>
                <a:cs typeface="Times New Roman" panose="02020603050405020304" pitchFamily="18" charset="0"/>
              </a:rPr>
              <a:t>4</a:t>
            </a:r>
            <a:r>
              <a:rPr lang="en-US" sz="3200" b="1">
                <a:solidFill>
                  <a:srgbClr val="FF0000"/>
                </a:solidFill>
                <a:latin typeface="SVN-A Love Of Thunder" panose="02040603050506020204" pitchFamily="18" charset="0"/>
                <a:cs typeface="Times New Roman" panose="02020603050405020304" pitchFamily="18" charset="0"/>
              </a:rPr>
              <a:t>. </a:t>
            </a:r>
            <a:r>
              <a:rPr lang="en-US" sz="3200" b="1" smtClean="0">
                <a:solidFill>
                  <a:srgbClr val="FF0000"/>
                </a:solidFill>
                <a:latin typeface="SVN-A Love Of Thunder" panose="02040603050506020204" pitchFamily="18" charset="0"/>
                <a:cs typeface="Times New Roman" panose="02020603050405020304" pitchFamily="18" charset="0"/>
              </a:rPr>
              <a:t>PHÉP NHÂN VÀ PHÉP CHIA </a:t>
            </a:r>
            <a:r>
              <a:rPr lang="en-US" sz="3200" b="1" dirty="0">
                <a:solidFill>
                  <a:srgbClr val="FF0000"/>
                </a:solidFill>
                <a:latin typeface="SVN-A Love Of Thunder" panose="02040603050506020204" pitchFamily="18" charset="0"/>
                <a:cs typeface="Times New Roman" panose="02020603050405020304" pitchFamily="18" charset="0"/>
              </a:rPr>
              <a:t>SỐ </a:t>
            </a:r>
            <a:r>
              <a:rPr lang="en-US" sz="3200" b="1">
                <a:solidFill>
                  <a:srgbClr val="FF0000"/>
                </a:solidFill>
                <a:latin typeface="SVN-A Love Of Thunder" panose="02040603050506020204" pitchFamily="18" charset="0"/>
                <a:cs typeface="Times New Roman" panose="02020603050405020304" pitchFamily="18" charset="0"/>
              </a:rPr>
              <a:t>TỰ </a:t>
            </a:r>
            <a:r>
              <a:rPr lang="en-US" sz="3200" b="1" smtClean="0">
                <a:solidFill>
                  <a:srgbClr val="FF0000"/>
                </a:solidFill>
                <a:latin typeface="SVN-A Love Of Thunder" panose="02040603050506020204" pitchFamily="18" charset="0"/>
                <a:cs typeface="Times New Roman" panose="02020603050405020304" pitchFamily="18" charset="0"/>
              </a:rPr>
              <a:t>NHIÊN</a:t>
            </a:r>
            <a:endParaRPr lang="en-US" sz="3200" dirty="0">
              <a:solidFill>
                <a:srgbClr val="FF0000"/>
              </a:solidFill>
              <a:latin typeface="SVN-A Love Of Thunder" panose="02040603050506020204" pitchFamily="18" charset="0"/>
              <a:cs typeface="Times New Roman" panose="02020603050405020304" pitchFamily="18" charset="0"/>
            </a:endParaRPr>
          </a:p>
        </p:txBody>
      </p:sp>
      <p:sp>
        <p:nvSpPr>
          <p:cNvPr id="6" name="TextBox 5"/>
          <p:cNvSpPr txBox="1"/>
          <p:nvPr/>
        </p:nvSpPr>
        <p:spPr>
          <a:xfrm>
            <a:off x="2260209" y="1775330"/>
            <a:ext cx="9931791"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GV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220152" y="3317850"/>
            <a:ext cx="9020175" cy="2867025"/>
          </a:xfrm>
          <a:prstGeom prst="rect">
            <a:avLst/>
          </a:prstGeom>
        </p:spPr>
      </p:pic>
    </p:spTree>
    <p:extLst>
      <p:ext uri="{BB962C8B-B14F-4D97-AF65-F5344CB8AC3E}">
        <p14:creationId xmlns:p14="http://schemas.microsoft.com/office/powerpoint/2010/main" val="591941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inhanhdephd.com/wp-content/uploads/2016/11/Background-Powerpoint-dep-nhat-19.jpg">
            <a:extLst>
              <a:ext uri="{FF2B5EF4-FFF2-40B4-BE49-F238E27FC236}">
                <a16:creationId xmlns:a16="http://schemas.microsoft.com/office/drawing/2014/main" xmlns="" id="{9B47B2AA-5B85-4420-9E41-08370713E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 y="1"/>
            <a:ext cx="1219326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466d1f793f5586c089134068fbe6291a.png">
            <a:extLst>
              <a:ext uri="{FF2B5EF4-FFF2-40B4-BE49-F238E27FC236}">
                <a16:creationId xmlns:a16="http://schemas.microsoft.com/office/drawing/2014/main" xmlns="" id="{8652C3FB-8634-456A-9B82-BFE76F407411}"/>
              </a:ext>
            </a:extLst>
          </p:cNvPr>
          <p:cNvPicPr>
            <a:picLocks noChangeAspect="1"/>
          </p:cNvPicPr>
          <p:nvPr/>
        </p:nvPicPr>
        <p:blipFill>
          <a:blip r:embed="rId3" cstate="print"/>
          <a:stretch>
            <a:fillRect/>
          </a:stretch>
        </p:blipFill>
        <p:spPr>
          <a:xfrm>
            <a:off x="0" y="-685799"/>
            <a:ext cx="11887200" cy="5285779"/>
          </a:xfrm>
          <a:prstGeom prst="rect">
            <a:avLst/>
          </a:prstGeom>
        </p:spPr>
      </p:pic>
      <p:sp>
        <p:nvSpPr>
          <p:cNvPr id="5" name="Rectangle 4">
            <a:extLst>
              <a:ext uri="{FF2B5EF4-FFF2-40B4-BE49-F238E27FC236}">
                <a16:creationId xmlns:a16="http://schemas.microsoft.com/office/drawing/2014/main" xmlns="" id="{AAE0B66F-57F8-4E2C-A070-6D651B808CA6}"/>
              </a:ext>
            </a:extLst>
          </p:cNvPr>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6" name="Right Arrow 7">
            <a:hlinkClick r:id="rId4" action="ppaction://hlinksldjump"/>
            <a:extLst>
              <a:ext uri="{FF2B5EF4-FFF2-40B4-BE49-F238E27FC236}">
                <a16:creationId xmlns:a16="http://schemas.microsoft.com/office/drawing/2014/main" xmlns="" id="{6D01FD30-0CC6-48BE-8D91-B9567BC8358D}"/>
              </a:ext>
            </a:extLst>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7" name="TextBox 6">
            <a:extLst>
              <a:ext uri="{FF2B5EF4-FFF2-40B4-BE49-F238E27FC236}">
                <a16:creationId xmlns:a16="http://schemas.microsoft.com/office/drawing/2014/main" xmlns="" id="{A047C863-ECCC-4EAB-BE9C-A5A48B770EBC}"/>
              </a:ext>
            </a:extLst>
          </p:cNvPr>
          <p:cNvSpPr txBox="1"/>
          <p:nvPr/>
        </p:nvSpPr>
        <p:spPr>
          <a:xfrm>
            <a:off x="2102603" y="2183972"/>
            <a:ext cx="8128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chia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29B26F26-BD92-449E-A315-0EEB117C4E1A}"/>
              </a:ext>
            </a:extLst>
          </p:cNvPr>
          <p:cNvSpPr txBox="1"/>
          <p:nvPr/>
        </p:nvSpPr>
        <p:spPr>
          <a:xfrm>
            <a:off x="1929538" y="4738609"/>
            <a:ext cx="8128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chia a : b = c, thì a = c . b</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0588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anim calcmode="lin" valueType="num">
                                      <p:cBhvr>
                                        <p:cTn id="3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gtEl>
                                      </p:cBhvr>
                                    </p:animEffect>
                                  </p:childTnLst>
                                </p:cTn>
                              </p:par>
                            </p:childTnLst>
                          </p:cTn>
                        </p:par>
                        <p:par>
                          <p:cTn id="33" fill="hold">
                            <p:stCondLst>
                              <p:cond delay="24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inhanhdephd.com/wp-content/uploads/2016/11/Background-Powerpoint-dep-nhat-19.jpg">
            <a:extLst>
              <a:ext uri="{FF2B5EF4-FFF2-40B4-BE49-F238E27FC236}">
                <a16:creationId xmlns:a16="http://schemas.microsoft.com/office/drawing/2014/main" xmlns="" id="{9B47B2AA-5B85-4420-9E41-08370713E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 y="1"/>
            <a:ext cx="1219326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466d1f793f5586c089134068fbe6291a.png">
            <a:extLst>
              <a:ext uri="{FF2B5EF4-FFF2-40B4-BE49-F238E27FC236}">
                <a16:creationId xmlns:a16="http://schemas.microsoft.com/office/drawing/2014/main" xmlns="" id="{263FECD0-62D1-4E10-97B6-FB16045F9C92}"/>
              </a:ext>
            </a:extLst>
          </p:cNvPr>
          <p:cNvPicPr>
            <a:picLocks noChangeAspect="1"/>
          </p:cNvPicPr>
          <p:nvPr/>
        </p:nvPicPr>
        <p:blipFill>
          <a:blip r:embed="rId4" cstate="print"/>
          <a:stretch>
            <a:fillRect/>
          </a:stretch>
        </p:blipFill>
        <p:spPr>
          <a:xfrm>
            <a:off x="0" y="-685799"/>
            <a:ext cx="11887200" cy="5285779"/>
          </a:xfrm>
          <a:prstGeom prst="rect">
            <a:avLst/>
          </a:prstGeom>
        </p:spPr>
      </p:pic>
      <p:sp>
        <p:nvSpPr>
          <p:cNvPr id="5" name="Rectangle 4">
            <a:extLst>
              <a:ext uri="{FF2B5EF4-FFF2-40B4-BE49-F238E27FC236}">
                <a16:creationId xmlns:a16="http://schemas.microsoft.com/office/drawing/2014/main" xmlns="" id="{27A992F3-1C15-4F8C-8C9A-5C31EF39CB17}"/>
              </a:ext>
            </a:extLst>
          </p:cNvPr>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6" name="Right Arrow 7">
            <a:hlinkClick r:id="rId5" action="ppaction://hlinksldjump"/>
            <a:extLst>
              <a:ext uri="{FF2B5EF4-FFF2-40B4-BE49-F238E27FC236}">
                <a16:creationId xmlns:a16="http://schemas.microsoft.com/office/drawing/2014/main" xmlns="" id="{EF7EAB0D-B05B-4F18-A82A-9C9D05883FBF}"/>
              </a:ext>
            </a:extLst>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7" name="TextBox 6">
            <a:extLst>
              <a:ext uri="{FF2B5EF4-FFF2-40B4-BE49-F238E27FC236}">
                <a16:creationId xmlns:a16="http://schemas.microsoft.com/office/drawing/2014/main" xmlns="" id="{DBAED3D0-0F5C-4B61-A1E0-37191FFCE0D9}"/>
              </a:ext>
            </a:extLst>
          </p:cNvPr>
          <p:cNvSpPr txBox="1"/>
          <p:nvPr/>
        </p:nvSpPr>
        <p:spPr>
          <a:xfrm>
            <a:off x="2102603" y="2183972"/>
            <a:ext cx="8128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Tìm số tự nhiên x, biết: </a:t>
            </a:r>
            <a:endParaRPr lang="en-US" sz="2800" dirty="0">
              <a:solidFill>
                <a:srgbClr val="FF0000"/>
              </a:solidFill>
              <a:latin typeface="Times New Roman" pitchFamily="18" charset="0"/>
              <a:cs typeface="Times New Roman" pitchFamily="18" charset="0"/>
            </a:endParaRPr>
          </a:p>
        </p:txBody>
      </p:sp>
      <p:graphicFrame>
        <p:nvGraphicFramePr>
          <p:cNvPr id="8" name="Object 7">
            <a:extLst>
              <a:ext uri="{FF2B5EF4-FFF2-40B4-BE49-F238E27FC236}">
                <a16:creationId xmlns:a16="http://schemas.microsoft.com/office/drawing/2014/main" xmlns="" id="{1F581B81-44A6-4A5C-BA50-5EA0DBB315A4}"/>
              </a:ext>
            </a:extLst>
          </p:cNvPr>
          <p:cNvGraphicFramePr>
            <a:graphicFrameLocks noChangeAspect="1"/>
          </p:cNvGraphicFramePr>
          <p:nvPr/>
        </p:nvGraphicFramePr>
        <p:xfrm>
          <a:off x="5565721" y="2216655"/>
          <a:ext cx="2260924" cy="495545"/>
        </p:xfrm>
        <a:graphic>
          <a:graphicData uri="http://schemas.openxmlformats.org/presentationml/2006/ole">
            <mc:AlternateContent xmlns:mc="http://schemas.openxmlformats.org/markup-compatibility/2006">
              <mc:Choice xmlns:v="urn:schemas-microsoft-com:vml" Requires="v">
                <p:oleObj spid="_x0000_s2050" name="Equation" r:id="rId6" imgW="927000" imgH="203040" progId="Equation.DSMT4">
                  <p:embed/>
                </p:oleObj>
              </mc:Choice>
              <mc:Fallback>
                <p:oleObj name="Equation" r:id="rId6" imgW="92700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5721" y="2216655"/>
                        <a:ext cx="2260924" cy="495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3">
            <a:extLst>
              <a:ext uri="{FF2B5EF4-FFF2-40B4-BE49-F238E27FC236}">
                <a16:creationId xmlns:a16="http://schemas.microsoft.com/office/drawing/2014/main" xmlns="" id="{9190CC01-B87A-4D68-92E2-482775FEC5F0}"/>
              </a:ext>
            </a:extLst>
          </p:cNvPr>
          <p:cNvGraphicFramePr>
            <a:graphicFrameLocks noChangeAspect="1"/>
          </p:cNvGraphicFramePr>
          <p:nvPr/>
        </p:nvGraphicFramePr>
        <p:xfrm>
          <a:off x="4895850" y="4556502"/>
          <a:ext cx="1237496" cy="618748"/>
        </p:xfrm>
        <a:graphic>
          <a:graphicData uri="http://schemas.openxmlformats.org/presentationml/2006/ole">
            <mc:AlternateContent xmlns:mc="http://schemas.openxmlformats.org/markup-compatibility/2006">
              <mc:Choice xmlns:v="urn:schemas-microsoft-com:vml" Requires="v">
                <p:oleObj spid="_x0000_s2051" name="Equation" r:id="rId8" imgW="355320" imgH="177480" progId="Equation.DSMT4">
                  <p:embed/>
                </p:oleObj>
              </mc:Choice>
              <mc:Fallback>
                <p:oleObj name="Equation" r:id="rId8" imgW="355320" imgH="177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5850" y="4556502"/>
                        <a:ext cx="1237496" cy="61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568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anim calcmode="lin" valueType="num">
                                      <p:cBhvr>
                                        <p:cTn id="3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inhanhdephd.com/wp-content/uploads/2016/11/Background-Powerpoint-dep-nhat-19.jpg">
            <a:extLst>
              <a:ext uri="{FF2B5EF4-FFF2-40B4-BE49-F238E27FC236}">
                <a16:creationId xmlns:a16="http://schemas.microsoft.com/office/drawing/2014/main" xmlns="" id="{9B47B2AA-5B85-4420-9E41-08370713E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 y="1"/>
            <a:ext cx="1219326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466d1f793f5586c089134068fbe6291a.png">
            <a:extLst>
              <a:ext uri="{FF2B5EF4-FFF2-40B4-BE49-F238E27FC236}">
                <a16:creationId xmlns:a16="http://schemas.microsoft.com/office/drawing/2014/main" xmlns="" id="{E8D83BD7-89D3-4540-BC92-42B3F61A8081}"/>
              </a:ext>
            </a:extLst>
          </p:cNvPr>
          <p:cNvPicPr>
            <a:picLocks noChangeAspect="1"/>
          </p:cNvPicPr>
          <p:nvPr/>
        </p:nvPicPr>
        <p:blipFill>
          <a:blip r:embed="rId3" cstate="print"/>
          <a:stretch>
            <a:fillRect/>
          </a:stretch>
        </p:blipFill>
        <p:spPr>
          <a:xfrm>
            <a:off x="0" y="-685799"/>
            <a:ext cx="11887200" cy="5285779"/>
          </a:xfrm>
          <a:prstGeom prst="rect">
            <a:avLst/>
          </a:prstGeom>
        </p:spPr>
      </p:pic>
      <p:sp>
        <p:nvSpPr>
          <p:cNvPr id="5" name="TextBox 4">
            <a:extLst>
              <a:ext uri="{FF2B5EF4-FFF2-40B4-BE49-F238E27FC236}">
                <a16:creationId xmlns:a16="http://schemas.microsoft.com/office/drawing/2014/main" xmlns="" id="{503FD310-5454-41F2-B31D-2BF853CCB4A0}"/>
              </a:ext>
            </a:extLst>
          </p:cNvPr>
          <p:cNvSpPr txBox="1"/>
          <p:nvPr/>
        </p:nvSpPr>
        <p:spPr>
          <a:xfrm>
            <a:off x="2133600" y="1905002"/>
            <a:ext cx="8128000" cy="1569660"/>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thuê xe ô tô để cho 220 học sinh khối 6 đi tham quan. Họ cần thuê ít nhất bao nhiêu xe nếu mỗi xe chở được 45 người</a:t>
            </a:r>
            <a:endParaRPr lang="en-US" sz="3200" dirty="0">
              <a:solidFill>
                <a:srgbClr val="FF0000"/>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xmlns="" id="{09CEE860-5F21-49D6-B1DA-9103774916CA}"/>
              </a:ext>
            </a:extLst>
          </p:cNvPr>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7" name="TextBox 6">
            <a:extLst>
              <a:ext uri="{FF2B5EF4-FFF2-40B4-BE49-F238E27FC236}">
                <a16:creationId xmlns:a16="http://schemas.microsoft.com/office/drawing/2014/main" xmlns="" id="{73D524B9-39AE-4EE5-81DA-7D97DF91FCAF}"/>
              </a:ext>
            </a:extLst>
          </p:cNvPr>
          <p:cNvSpPr txBox="1"/>
          <p:nvPr/>
        </p:nvSpPr>
        <p:spPr>
          <a:xfrm>
            <a:off x="2336800" y="4648201"/>
            <a:ext cx="7213600" cy="584775"/>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ít nhất 5 xe</a:t>
            </a:r>
            <a:endParaRPr lang="en-US" sz="3200" dirty="0">
              <a:solidFill>
                <a:srgbClr val="FF0000"/>
              </a:solidFill>
              <a:latin typeface="Times New Roman" pitchFamily="18" charset="0"/>
              <a:cs typeface="Times New Roman" pitchFamily="18" charset="0"/>
            </a:endParaRPr>
          </a:p>
        </p:txBody>
      </p:sp>
      <p:sp>
        <p:nvSpPr>
          <p:cNvPr id="8" name="Right Arrow 7">
            <a:hlinkClick r:id="rId4" action="ppaction://hlinksldjump"/>
            <a:extLst>
              <a:ext uri="{FF2B5EF4-FFF2-40B4-BE49-F238E27FC236}">
                <a16:creationId xmlns:a16="http://schemas.microsoft.com/office/drawing/2014/main" xmlns="" id="{CF8436F7-31B3-4D07-AD6D-16B96BB420B7}"/>
              </a:ext>
            </a:extLst>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77721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3" name="6-Point Star 2"/>
          <p:cNvSpPr/>
          <p:nvPr/>
        </p:nvSpPr>
        <p:spPr>
          <a:xfrm>
            <a:off x="600501" y="2347412"/>
            <a:ext cx="2470245" cy="234741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bg1"/>
                </a:solidFill>
                <a:latin typeface="Times New Roman" panose="02020603050405020304" pitchFamily="18" charset="0"/>
                <a:ea typeface="Times New Roman" panose="02020603050405020304" pitchFamily="18" charset="0"/>
              </a:rPr>
              <a:t>§5. PHÉP NHÂN VÀ PHÉP CHIA CÁC SỐ TỰ NHIÊN</a:t>
            </a:r>
            <a:endParaRPr lang="en-US" dirty="0"/>
          </a:p>
        </p:txBody>
      </p:sp>
      <p:grpSp>
        <p:nvGrpSpPr>
          <p:cNvPr id="15" name="Group 14"/>
          <p:cNvGrpSpPr/>
          <p:nvPr/>
        </p:nvGrpSpPr>
        <p:grpSpPr>
          <a:xfrm>
            <a:off x="2961091" y="1726437"/>
            <a:ext cx="2066047" cy="1323836"/>
            <a:chOff x="2961091" y="1726437"/>
            <a:chExt cx="2066047" cy="1323836"/>
          </a:xfrm>
        </p:grpSpPr>
        <p:sp>
          <p:nvSpPr>
            <p:cNvPr id="4" name="Multiply 3"/>
            <p:cNvSpPr/>
            <p:nvPr/>
          </p:nvSpPr>
          <p:spPr>
            <a:xfrm>
              <a:off x="2961091" y="1726437"/>
              <a:ext cx="1596788" cy="1323836"/>
            </a:xfrm>
            <a:prstGeom prst="mathMultipl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cs typeface="Times New Roman" panose="02020603050405020304" pitchFamily="18" charset="0"/>
                </a:rPr>
                <a:t>Phép</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nhân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9" name="Freeform 8"/>
            <p:cNvSpPr/>
            <p:nvPr/>
          </p:nvSpPr>
          <p:spPr>
            <a:xfrm>
              <a:off x="3029803" y="2243737"/>
              <a:ext cx="1997335" cy="717827"/>
            </a:xfrm>
            <a:custGeom>
              <a:avLst/>
              <a:gdLst>
                <a:gd name="connsiteX0" fmla="*/ 0 w 1997335"/>
                <a:gd name="connsiteY0" fmla="*/ 717827 h 717827"/>
                <a:gd name="connsiteX1" fmla="*/ 477672 w 1997335"/>
                <a:gd name="connsiteY1" fmla="*/ 472167 h 717827"/>
                <a:gd name="connsiteX2" fmla="*/ 1801504 w 1997335"/>
                <a:gd name="connsiteY2" fmla="*/ 62735 h 717827"/>
                <a:gd name="connsiteX3" fmla="*/ 1965278 w 1997335"/>
                <a:gd name="connsiteY3" fmla="*/ 8144 h 717827"/>
              </a:gdLst>
              <a:ahLst/>
              <a:cxnLst>
                <a:cxn ang="0">
                  <a:pos x="connsiteX0" y="connsiteY0"/>
                </a:cxn>
                <a:cxn ang="0">
                  <a:pos x="connsiteX1" y="connsiteY1"/>
                </a:cxn>
                <a:cxn ang="0">
                  <a:pos x="connsiteX2" y="connsiteY2"/>
                </a:cxn>
                <a:cxn ang="0">
                  <a:pos x="connsiteX3" y="connsiteY3"/>
                </a:cxn>
              </a:cxnLst>
              <a:rect l="l" t="t" r="r" b="b"/>
              <a:pathLst>
                <a:path w="1997335" h="717827">
                  <a:moveTo>
                    <a:pt x="0" y="717827"/>
                  </a:moveTo>
                  <a:cubicBezTo>
                    <a:pt x="88710" y="649588"/>
                    <a:pt x="177421" y="581349"/>
                    <a:pt x="477672" y="472167"/>
                  </a:cubicBezTo>
                  <a:cubicBezTo>
                    <a:pt x="777923" y="362985"/>
                    <a:pt x="1553570" y="140072"/>
                    <a:pt x="1801504" y="62735"/>
                  </a:cubicBezTo>
                  <a:cubicBezTo>
                    <a:pt x="2049438" y="-14602"/>
                    <a:pt x="2007358" y="-3229"/>
                    <a:pt x="1965278" y="8144"/>
                  </a:cubicBezTo>
                </a:path>
              </a:pathLst>
            </a:cu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3070746" y="3562064"/>
            <a:ext cx="2101755" cy="1282889"/>
            <a:chOff x="3070746" y="3562064"/>
            <a:chExt cx="2101755" cy="1282889"/>
          </a:xfrm>
        </p:grpSpPr>
        <p:sp>
          <p:nvSpPr>
            <p:cNvPr id="10" name="Freeform 9"/>
            <p:cNvSpPr/>
            <p:nvPr/>
          </p:nvSpPr>
          <p:spPr>
            <a:xfrm>
              <a:off x="3070746" y="4121624"/>
              <a:ext cx="2101755" cy="368489"/>
            </a:xfrm>
            <a:custGeom>
              <a:avLst/>
              <a:gdLst>
                <a:gd name="connsiteX0" fmla="*/ 0 w 2101755"/>
                <a:gd name="connsiteY0" fmla="*/ 0 h 368489"/>
                <a:gd name="connsiteX1" fmla="*/ 682388 w 2101755"/>
                <a:gd name="connsiteY1" fmla="*/ 204716 h 368489"/>
                <a:gd name="connsiteX2" fmla="*/ 2101755 w 2101755"/>
                <a:gd name="connsiteY2" fmla="*/ 368489 h 368489"/>
                <a:gd name="connsiteX3" fmla="*/ 2101755 w 2101755"/>
                <a:gd name="connsiteY3" fmla="*/ 368489 h 368489"/>
              </a:gdLst>
              <a:ahLst/>
              <a:cxnLst>
                <a:cxn ang="0">
                  <a:pos x="connsiteX0" y="connsiteY0"/>
                </a:cxn>
                <a:cxn ang="0">
                  <a:pos x="connsiteX1" y="connsiteY1"/>
                </a:cxn>
                <a:cxn ang="0">
                  <a:pos x="connsiteX2" y="connsiteY2"/>
                </a:cxn>
                <a:cxn ang="0">
                  <a:pos x="connsiteX3" y="connsiteY3"/>
                </a:cxn>
              </a:cxnLst>
              <a:rect l="l" t="t" r="r" b="b"/>
              <a:pathLst>
                <a:path w="2101755" h="368489">
                  <a:moveTo>
                    <a:pt x="0" y="0"/>
                  </a:moveTo>
                  <a:cubicBezTo>
                    <a:pt x="166048" y="71650"/>
                    <a:pt x="332096" y="143301"/>
                    <a:pt x="682388" y="204716"/>
                  </a:cubicBezTo>
                  <a:cubicBezTo>
                    <a:pt x="1032680" y="266131"/>
                    <a:pt x="2101755" y="368489"/>
                    <a:pt x="2101755" y="368489"/>
                  </a:cubicBezTo>
                  <a:lnTo>
                    <a:pt x="2101755" y="368489"/>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vision 4"/>
            <p:cNvSpPr/>
            <p:nvPr/>
          </p:nvSpPr>
          <p:spPr>
            <a:xfrm>
              <a:off x="3630304" y="3562064"/>
              <a:ext cx="1542197" cy="1282889"/>
            </a:xfrm>
            <a:prstGeom prst="mathDivid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Phép</a:t>
              </a:r>
              <a:r>
                <a:rPr lang="en-US" dirty="0" smtClean="0">
                  <a:latin typeface="Times New Roman" panose="02020603050405020304" pitchFamily="18" charset="0"/>
                  <a:cs typeface="Times New Roman" panose="02020603050405020304" pitchFamily="18" charset="0"/>
                </a:rPr>
                <a:t> chia</a:t>
              </a:r>
              <a:endParaRPr lang="en-US" dirty="0">
                <a:latin typeface="Times New Roman" panose="02020603050405020304" pitchFamily="18" charset="0"/>
                <a:cs typeface="Times New Roman" panose="02020603050405020304" pitchFamily="18" charset="0"/>
              </a:endParaRPr>
            </a:p>
          </p:txBody>
        </p:sp>
      </p:grpSp>
      <p:grpSp>
        <p:nvGrpSpPr>
          <p:cNvPr id="50" name="Group 49"/>
          <p:cNvGrpSpPr/>
          <p:nvPr/>
        </p:nvGrpSpPr>
        <p:grpSpPr>
          <a:xfrm>
            <a:off x="4981433" y="1091821"/>
            <a:ext cx="2251880" cy="1132764"/>
            <a:chOff x="4981433" y="1091821"/>
            <a:chExt cx="2251880" cy="1132764"/>
          </a:xfrm>
        </p:grpSpPr>
        <p:sp>
          <p:nvSpPr>
            <p:cNvPr id="13" name="Freeform 12"/>
            <p:cNvSpPr/>
            <p:nvPr/>
          </p:nvSpPr>
          <p:spPr>
            <a:xfrm>
              <a:off x="4981433" y="1091821"/>
              <a:ext cx="2251880" cy="1132764"/>
            </a:xfrm>
            <a:custGeom>
              <a:avLst/>
              <a:gdLst>
                <a:gd name="connsiteX0" fmla="*/ 0 w 2251880"/>
                <a:gd name="connsiteY0" fmla="*/ 1132764 h 1132764"/>
                <a:gd name="connsiteX1" fmla="*/ 996286 w 2251880"/>
                <a:gd name="connsiteY1" fmla="*/ 436728 h 1132764"/>
                <a:gd name="connsiteX2" fmla="*/ 2251880 w 2251880"/>
                <a:gd name="connsiteY2" fmla="*/ 0 h 1132764"/>
                <a:gd name="connsiteX3" fmla="*/ 2251880 w 2251880"/>
                <a:gd name="connsiteY3" fmla="*/ 0 h 1132764"/>
              </a:gdLst>
              <a:ahLst/>
              <a:cxnLst>
                <a:cxn ang="0">
                  <a:pos x="connsiteX0" y="connsiteY0"/>
                </a:cxn>
                <a:cxn ang="0">
                  <a:pos x="connsiteX1" y="connsiteY1"/>
                </a:cxn>
                <a:cxn ang="0">
                  <a:pos x="connsiteX2" y="connsiteY2"/>
                </a:cxn>
                <a:cxn ang="0">
                  <a:pos x="connsiteX3" y="connsiteY3"/>
                </a:cxn>
              </a:cxnLst>
              <a:rect l="l" t="t" r="r" b="b"/>
              <a:pathLst>
                <a:path w="2251880" h="1132764">
                  <a:moveTo>
                    <a:pt x="0" y="1132764"/>
                  </a:moveTo>
                  <a:cubicBezTo>
                    <a:pt x="310486" y="879143"/>
                    <a:pt x="620973" y="625522"/>
                    <a:pt x="996286" y="436728"/>
                  </a:cubicBezTo>
                  <a:cubicBezTo>
                    <a:pt x="1371599" y="247934"/>
                    <a:pt x="2251880" y="0"/>
                    <a:pt x="2251880" y="0"/>
                  </a:cubicBezTo>
                  <a:lnTo>
                    <a:pt x="2251880" y="0"/>
                  </a:lnTo>
                </a:path>
              </a:pathLst>
            </a:cu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68035" y="1091821"/>
              <a:ext cx="1296538" cy="646331"/>
            </a:xfrm>
            <a:prstGeom prst="rect">
              <a:avLst/>
            </a:prstGeom>
            <a:noFill/>
          </p:spPr>
          <p:txBody>
            <a:bodyPr wrap="square" rtlCol="0">
              <a:spAutoFit/>
            </a:bodyPr>
            <a:lstStyle/>
            <a:p>
              <a:r>
                <a:rPr lang="en-US" dirty="0" err="1" smtClean="0">
                  <a:solidFill>
                    <a:srgbClr val="FFFF00"/>
                  </a:solidFill>
                  <a:latin typeface="Times New Roman" panose="02020603050405020304" pitchFamily="18" charset="0"/>
                  <a:cs typeface="Times New Roman" panose="02020603050405020304" pitchFamily="18" charset="0"/>
                </a:rPr>
                <a:t>Nhân</a:t>
              </a:r>
              <a:r>
                <a:rPr lang="en-US" dirty="0" smtClean="0">
                  <a:solidFill>
                    <a:srgbClr val="FFFF00"/>
                  </a:solidFill>
                  <a:latin typeface="Times New Roman" panose="02020603050405020304" pitchFamily="18" charset="0"/>
                  <a:cs typeface="Times New Roman" panose="02020603050405020304" pitchFamily="18" charset="0"/>
                </a:rPr>
                <a:t> 2 </a:t>
              </a:r>
              <a:r>
                <a:rPr lang="en-US" dirty="0" err="1" smtClean="0">
                  <a:solidFill>
                    <a:srgbClr val="FFFF00"/>
                  </a:solidFill>
                  <a:latin typeface="Times New Roman" panose="02020603050405020304" pitchFamily="18" charset="0"/>
                  <a:cs typeface="Times New Roman" panose="02020603050405020304" pitchFamily="18" charset="0"/>
                </a:rPr>
                <a:t>số</a:t>
              </a:r>
              <a:r>
                <a:rPr lang="en-US" dirty="0" smtClean="0">
                  <a:solidFill>
                    <a:srgbClr val="FFFF00"/>
                  </a:solidFill>
                  <a:latin typeface="Times New Roman" panose="02020603050405020304" pitchFamily="18" charset="0"/>
                  <a:cs typeface="Times New Roman" panose="02020603050405020304" pitchFamily="18" charset="0"/>
                </a:rPr>
                <a:t> </a:t>
              </a:r>
              <a:r>
                <a:rPr lang="en-US" dirty="0" err="1" smtClean="0">
                  <a:solidFill>
                    <a:srgbClr val="FFFF00"/>
                  </a:solidFill>
                  <a:latin typeface="Times New Roman" panose="02020603050405020304" pitchFamily="18" charset="0"/>
                  <a:cs typeface="Times New Roman" panose="02020603050405020304" pitchFamily="18" charset="0"/>
                </a:rPr>
                <a:t>tự</a:t>
              </a:r>
              <a:r>
                <a:rPr lang="en-US" dirty="0" smtClean="0">
                  <a:solidFill>
                    <a:srgbClr val="FFFF00"/>
                  </a:solidFill>
                  <a:latin typeface="Times New Roman" panose="02020603050405020304" pitchFamily="18" charset="0"/>
                  <a:cs typeface="Times New Roman" panose="02020603050405020304" pitchFamily="18" charset="0"/>
                </a:rPr>
                <a:t> </a:t>
              </a:r>
              <a:r>
                <a:rPr lang="en-US" dirty="0" err="1" smtClean="0">
                  <a:solidFill>
                    <a:srgbClr val="FFFF00"/>
                  </a:solidFill>
                  <a:latin typeface="Times New Roman" panose="02020603050405020304" pitchFamily="18" charset="0"/>
                  <a:cs typeface="Times New Roman" panose="02020603050405020304" pitchFamily="18" charset="0"/>
                </a:rPr>
                <a:t>nhiên</a:t>
              </a:r>
              <a:endParaRPr lang="en-US" dirty="0">
                <a:solidFill>
                  <a:srgbClr val="FFFF00"/>
                </a:solidFill>
                <a:latin typeface="Times New Roman" panose="02020603050405020304" pitchFamily="18" charset="0"/>
                <a:cs typeface="Times New Roman" panose="02020603050405020304" pitchFamily="18" charset="0"/>
              </a:endParaRPr>
            </a:p>
          </p:txBody>
        </p:sp>
      </p:grpSp>
      <p:grpSp>
        <p:nvGrpSpPr>
          <p:cNvPr id="58" name="Group 57"/>
          <p:cNvGrpSpPr/>
          <p:nvPr/>
        </p:nvGrpSpPr>
        <p:grpSpPr>
          <a:xfrm>
            <a:off x="7233312" y="281640"/>
            <a:ext cx="3338489" cy="1110432"/>
            <a:chOff x="7233312" y="281640"/>
            <a:chExt cx="3338489" cy="1110432"/>
          </a:xfrm>
        </p:grpSpPr>
        <p:grpSp>
          <p:nvGrpSpPr>
            <p:cNvPr id="18" name="Group 17"/>
            <p:cNvGrpSpPr/>
            <p:nvPr/>
          </p:nvGrpSpPr>
          <p:grpSpPr>
            <a:xfrm>
              <a:off x="7233312" y="281640"/>
              <a:ext cx="3207224" cy="1110432"/>
              <a:chOff x="724806" y="2047781"/>
              <a:chExt cx="3736547" cy="1110432"/>
            </a:xfrm>
          </p:grpSpPr>
          <p:sp>
            <p:nvSpPr>
              <p:cNvPr id="20" name="Rounded Rectangle 19"/>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1074610" y="2065091"/>
                <a:ext cx="3117562"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7352681" y="670924"/>
              <a:ext cx="965891" cy="647332"/>
              <a:chOff x="780576" y="2437065"/>
              <a:chExt cx="1125302" cy="647332"/>
            </a:xfrm>
          </p:grpSpPr>
          <p:sp>
            <p:nvSpPr>
              <p:cNvPr id="25" name="TextBox 24"/>
              <p:cNvSpPr txBox="1"/>
              <p:nvPr/>
            </p:nvSpPr>
            <p:spPr>
              <a:xfrm>
                <a:off x="780576" y="2715065"/>
                <a:ext cx="1125302" cy="369332"/>
              </a:xfrm>
              <a:prstGeom prst="rect">
                <a:avLst/>
              </a:prstGeom>
              <a:noFill/>
            </p:spPr>
            <p:txBody>
              <a:bodyPr wrap="square" rtlCol="0">
                <a:spAutoFit/>
              </a:bodyPr>
              <a:lstStyle/>
              <a:p>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6" name="Straight Arrow Connector 2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8616618" y="656856"/>
              <a:ext cx="965891" cy="650995"/>
              <a:chOff x="1944473" y="2422997"/>
              <a:chExt cx="1125302" cy="650995"/>
            </a:xfrm>
          </p:grpSpPr>
          <p:sp>
            <p:nvSpPr>
              <p:cNvPr id="28" name="TextBox 27"/>
              <p:cNvSpPr txBox="1"/>
              <p:nvPr/>
            </p:nvSpPr>
            <p:spPr>
              <a:xfrm>
                <a:off x="1944473" y="2704660"/>
                <a:ext cx="1125302" cy="369332"/>
              </a:xfrm>
              <a:prstGeom prst="rect">
                <a:avLst/>
              </a:prstGeom>
              <a:noFill/>
            </p:spPr>
            <p:txBody>
              <a:bodyPr wrap="square" rtlCol="0">
                <a:spAutoFit/>
              </a:bodyPr>
              <a:lstStyle/>
              <a:p>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flipV="1">
                <a:off x="2452683"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9790929" y="628720"/>
              <a:ext cx="780872" cy="665796"/>
              <a:chOff x="3107522" y="2394861"/>
              <a:chExt cx="909748" cy="665796"/>
            </a:xfrm>
          </p:grpSpPr>
          <p:sp>
            <p:nvSpPr>
              <p:cNvPr id="31" name="TextBox 30"/>
              <p:cNvSpPr txBox="1"/>
              <p:nvPr/>
            </p:nvSpPr>
            <p:spPr>
              <a:xfrm>
                <a:off x="3107522" y="2691325"/>
                <a:ext cx="909748" cy="369332"/>
              </a:xfrm>
              <a:prstGeom prst="rect">
                <a:avLst/>
              </a:prstGeom>
              <a:noFill/>
            </p:spPr>
            <p:txBody>
              <a:bodyPr wrap="square" rtlCol="0">
                <a:spAutoFit/>
              </a:bodyPr>
              <a:lstStyle/>
              <a:p>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32" name="Straight Arrow Connector 31"/>
              <p:cNvCxnSpPr/>
              <p:nvPr/>
            </p:nvCxnSpPr>
            <p:spPr>
              <a:xfrm flipV="1">
                <a:off x="3484527"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4995081" y="2251881"/>
            <a:ext cx="2388358" cy="1050877"/>
            <a:chOff x="4995081" y="2251881"/>
            <a:chExt cx="2388358" cy="1050877"/>
          </a:xfrm>
        </p:grpSpPr>
        <p:sp>
          <p:nvSpPr>
            <p:cNvPr id="14" name="Freeform 13"/>
            <p:cNvSpPr/>
            <p:nvPr/>
          </p:nvSpPr>
          <p:spPr>
            <a:xfrm>
              <a:off x="4995081" y="2251881"/>
              <a:ext cx="2388358" cy="1050877"/>
            </a:xfrm>
            <a:custGeom>
              <a:avLst/>
              <a:gdLst>
                <a:gd name="connsiteX0" fmla="*/ 0 w 2388358"/>
                <a:gd name="connsiteY0" fmla="*/ 0 h 1050877"/>
                <a:gd name="connsiteX1" fmla="*/ 750626 w 2388358"/>
                <a:gd name="connsiteY1" fmla="*/ 764274 h 1050877"/>
                <a:gd name="connsiteX2" fmla="*/ 2388358 w 2388358"/>
                <a:gd name="connsiteY2" fmla="*/ 1050877 h 1050877"/>
                <a:gd name="connsiteX3" fmla="*/ 2388358 w 2388358"/>
                <a:gd name="connsiteY3" fmla="*/ 1050877 h 1050877"/>
              </a:gdLst>
              <a:ahLst/>
              <a:cxnLst>
                <a:cxn ang="0">
                  <a:pos x="connsiteX0" y="connsiteY0"/>
                </a:cxn>
                <a:cxn ang="0">
                  <a:pos x="connsiteX1" y="connsiteY1"/>
                </a:cxn>
                <a:cxn ang="0">
                  <a:pos x="connsiteX2" y="connsiteY2"/>
                </a:cxn>
                <a:cxn ang="0">
                  <a:pos x="connsiteX3" y="connsiteY3"/>
                </a:cxn>
              </a:cxnLst>
              <a:rect l="l" t="t" r="r" b="b"/>
              <a:pathLst>
                <a:path w="2388358" h="1050877">
                  <a:moveTo>
                    <a:pt x="0" y="0"/>
                  </a:moveTo>
                  <a:cubicBezTo>
                    <a:pt x="176283" y="294564"/>
                    <a:pt x="352567" y="589128"/>
                    <a:pt x="750626" y="764274"/>
                  </a:cubicBezTo>
                  <a:cubicBezTo>
                    <a:pt x="1148685" y="939420"/>
                    <a:pt x="2388358" y="1050877"/>
                    <a:pt x="2388358" y="1050877"/>
                  </a:cubicBezTo>
                  <a:lnTo>
                    <a:pt x="2388358" y="1050877"/>
                  </a:lnTo>
                </a:path>
              </a:pathLst>
            </a:cu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95834" y="2879679"/>
              <a:ext cx="1113881" cy="369332"/>
            </a:xfrm>
            <a:prstGeom prst="rect">
              <a:avLst/>
            </a:prstGeom>
            <a:noFill/>
          </p:spPr>
          <p:txBody>
            <a:bodyPr wrap="square" rtlCol="0">
              <a:spAutoFit/>
            </a:bodyPr>
            <a:lstStyle/>
            <a:p>
              <a:r>
                <a:rPr lang="en-US" dirty="0" err="1" smtClean="0">
                  <a:solidFill>
                    <a:srgbClr val="FFFF00"/>
                  </a:solidFill>
                  <a:latin typeface="Times New Roman" panose="02020603050405020304" pitchFamily="18" charset="0"/>
                  <a:cs typeface="Times New Roman" panose="02020603050405020304" pitchFamily="18" charset="0"/>
                </a:rPr>
                <a:t>Tính</a:t>
              </a:r>
              <a:r>
                <a:rPr lang="en-US" dirty="0" smtClean="0">
                  <a:solidFill>
                    <a:srgbClr val="FFFF00"/>
                  </a:solidFill>
                  <a:latin typeface="Times New Roman" panose="02020603050405020304" pitchFamily="18" charset="0"/>
                  <a:cs typeface="Times New Roman" panose="02020603050405020304" pitchFamily="18" charset="0"/>
                </a:rPr>
                <a:t> </a:t>
              </a:r>
              <a:r>
                <a:rPr lang="en-US" dirty="0" err="1" smtClean="0">
                  <a:solidFill>
                    <a:srgbClr val="FFFF00"/>
                  </a:solidFill>
                  <a:latin typeface="Times New Roman" panose="02020603050405020304" pitchFamily="18" charset="0"/>
                  <a:cs typeface="Times New Roman" panose="02020603050405020304" pitchFamily="18" charset="0"/>
                </a:rPr>
                <a:t>chất</a:t>
              </a:r>
              <a:endParaRPr lang="en-US" dirty="0">
                <a:solidFill>
                  <a:srgbClr val="FFFF00"/>
                </a:solidFill>
                <a:latin typeface="Times New Roman" panose="02020603050405020304" pitchFamily="18" charset="0"/>
                <a:cs typeface="Times New Roman" panose="02020603050405020304" pitchFamily="18" charset="0"/>
              </a:endParaRPr>
            </a:p>
          </p:txBody>
        </p:sp>
      </p:grpSp>
      <p:grpSp>
        <p:nvGrpSpPr>
          <p:cNvPr id="52" name="Group 51"/>
          <p:cNvGrpSpPr/>
          <p:nvPr/>
        </p:nvGrpSpPr>
        <p:grpSpPr>
          <a:xfrm>
            <a:off x="7369791" y="2017748"/>
            <a:ext cx="3391942" cy="1285010"/>
            <a:chOff x="7369791" y="2017748"/>
            <a:chExt cx="3391942" cy="1285010"/>
          </a:xfrm>
        </p:grpSpPr>
        <p:sp>
          <p:nvSpPr>
            <p:cNvPr id="16" name="Freeform 15"/>
            <p:cNvSpPr/>
            <p:nvPr/>
          </p:nvSpPr>
          <p:spPr>
            <a:xfrm>
              <a:off x="7369791" y="2270626"/>
              <a:ext cx="1017232" cy="1032132"/>
            </a:xfrm>
            <a:custGeom>
              <a:avLst/>
              <a:gdLst>
                <a:gd name="connsiteX0" fmla="*/ 0 w 1017232"/>
                <a:gd name="connsiteY0" fmla="*/ 1032132 h 1032132"/>
                <a:gd name="connsiteX1" fmla="*/ 382137 w 1017232"/>
                <a:gd name="connsiteY1" fmla="*/ 458926 h 1032132"/>
                <a:gd name="connsiteX2" fmla="*/ 968991 w 1017232"/>
                <a:gd name="connsiteY2" fmla="*/ 49493 h 1032132"/>
                <a:gd name="connsiteX3" fmla="*/ 941696 w 1017232"/>
                <a:gd name="connsiteY3" fmla="*/ 22198 h 1032132"/>
              </a:gdLst>
              <a:ahLst/>
              <a:cxnLst>
                <a:cxn ang="0">
                  <a:pos x="connsiteX0" y="connsiteY0"/>
                </a:cxn>
                <a:cxn ang="0">
                  <a:pos x="connsiteX1" y="connsiteY1"/>
                </a:cxn>
                <a:cxn ang="0">
                  <a:pos x="connsiteX2" y="connsiteY2"/>
                </a:cxn>
                <a:cxn ang="0">
                  <a:pos x="connsiteX3" y="connsiteY3"/>
                </a:cxn>
              </a:cxnLst>
              <a:rect l="l" t="t" r="r" b="b"/>
              <a:pathLst>
                <a:path w="1017232" h="1032132">
                  <a:moveTo>
                    <a:pt x="0" y="1032132"/>
                  </a:moveTo>
                  <a:cubicBezTo>
                    <a:pt x="110319" y="827415"/>
                    <a:pt x="220639" y="622699"/>
                    <a:pt x="382137" y="458926"/>
                  </a:cubicBezTo>
                  <a:cubicBezTo>
                    <a:pt x="543636" y="295153"/>
                    <a:pt x="875731" y="122281"/>
                    <a:pt x="968991" y="49493"/>
                  </a:cubicBezTo>
                  <a:cubicBezTo>
                    <a:pt x="1062251" y="-23295"/>
                    <a:pt x="1001973" y="-549"/>
                    <a:pt x="941696" y="22198"/>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27065" y="2017748"/>
              <a:ext cx="2534668" cy="369332"/>
            </a:xfrm>
            <a:prstGeom prst="rect">
              <a:avLst/>
            </a:prstGeom>
          </p:spPr>
          <p:txBody>
            <a:bodyPr wrap="none">
              <a:spAutoFit/>
            </a:bodyPr>
            <a:lstStyle/>
            <a:p>
              <a:r>
                <a:rPr lang="en-US" dirty="0">
                  <a:solidFill>
                    <a:srgbClr val="FFFF00"/>
                  </a:solidFill>
                  <a:latin typeface="Times New Roman" panose="02020603050405020304" pitchFamily="18" charset="0"/>
                  <a:ea typeface="Times New Roman" panose="02020603050405020304" pitchFamily="18" charset="0"/>
                </a:rPr>
                <a:t> + </a:t>
              </a:r>
              <a:r>
                <a:rPr lang="en-US" dirty="0" err="1">
                  <a:solidFill>
                    <a:srgbClr val="FFFF00"/>
                  </a:solidFill>
                  <a:latin typeface="Times New Roman" panose="02020603050405020304" pitchFamily="18" charset="0"/>
                  <a:ea typeface="Times New Roman" panose="02020603050405020304" pitchFamily="18" charset="0"/>
                </a:rPr>
                <a:t>Giao</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hoán</a:t>
              </a:r>
              <a:r>
                <a:rPr lang="en-US" dirty="0">
                  <a:solidFill>
                    <a:srgbClr val="FFFF00"/>
                  </a:solidFill>
                  <a:latin typeface="Times New Roman" panose="02020603050405020304" pitchFamily="18" charset="0"/>
                  <a:ea typeface="Times New Roman" panose="02020603050405020304" pitchFamily="18" charset="0"/>
                </a:rPr>
                <a:t>: a . b = b . a</a:t>
              </a:r>
              <a:endParaRPr lang="en-US" dirty="0"/>
            </a:p>
          </p:txBody>
        </p:sp>
      </p:grpSp>
      <p:grpSp>
        <p:nvGrpSpPr>
          <p:cNvPr id="53" name="Group 52"/>
          <p:cNvGrpSpPr/>
          <p:nvPr/>
        </p:nvGrpSpPr>
        <p:grpSpPr>
          <a:xfrm>
            <a:off x="7369791" y="2585524"/>
            <a:ext cx="4293519" cy="730882"/>
            <a:chOff x="7369791" y="2585524"/>
            <a:chExt cx="4293519" cy="730882"/>
          </a:xfrm>
        </p:grpSpPr>
        <p:sp>
          <p:nvSpPr>
            <p:cNvPr id="17" name="Freeform 16"/>
            <p:cNvSpPr/>
            <p:nvPr/>
          </p:nvSpPr>
          <p:spPr>
            <a:xfrm>
              <a:off x="7369791" y="2797791"/>
              <a:ext cx="1241946" cy="518615"/>
            </a:xfrm>
            <a:custGeom>
              <a:avLst/>
              <a:gdLst>
                <a:gd name="connsiteX0" fmla="*/ 0 w 1241946"/>
                <a:gd name="connsiteY0" fmla="*/ 518615 h 518615"/>
                <a:gd name="connsiteX1" fmla="*/ 504967 w 1241946"/>
                <a:gd name="connsiteY1" fmla="*/ 259308 h 518615"/>
                <a:gd name="connsiteX2" fmla="*/ 1241946 w 1241946"/>
                <a:gd name="connsiteY2" fmla="*/ 0 h 518615"/>
                <a:gd name="connsiteX3" fmla="*/ 1241946 w 1241946"/>
                <a:gd name="connsiteY3" fmla="*/ 0 h 518615"/>
              </a:gdLst>
              <a:ahLst/>
              <a:cxnLst>
                <a:cxn ang="0">
                  <a:pos x="connsiteX0" y="connsiteY0"/>
                </a:cxn>
                <a:cxn ang="0">
                  <a:pos x="connsiteX1" y="connsiteY1"/>
                </a:cxn>
                <a:cxn ang="0">
                  <a:pos x="connsiteX2" y="connsiteY2"/>
                </a:cxn>
                <a:cxn ang="0">
                  <a:pos x="connsiteX3" y="connsiteY3"/>
                </a:cxn>
              </a:cxnLst>
              <a:rect l="l" t="t" r="r" b="b"/>
              <a:pathLst>
                <a:path w="1241946" h="518615">
                  <a:moveTo>
                    <a:pt x="0" y="518615"/>
                  </a:moveTo>
                  <a:cubicBezTo>
                    <a:pt x="148988" y="432179"/>
                    <a:pt x="297976" y="345744"/>
                    <a:pt x="504967" y="259308"/>
                  </a:cubicBezTo>
                  <a:cubicBezTo>
                    <a:pt x="711958" y="172872"/>
                    <a:pt x="1241946" y="0"/>
                    <a:pt x="1241946" y="0"/>
                  </a:cubicBezTo>
                  <a:lnTo>
                    <a:pt x="1241946"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38737" y="2585524"/>
              <a:ext cx="3124573" cy="410882"/>
            </a:xfrm>
            <a:prstGeom prst="rect">
              <a:avLst/>
            </a:prstGeom>
          </p:spPr>
          <p:txBody>
            <a:bodyPr wrap="none">
              <a:spAutoFit/>
            </a:bodyPr>
            <a:lstStyle/>
            <a:p>
              <a:pPr algn="just">
                <a:lnSpc>
                  <a:spcPct val="115000"/>
                </a:lnSpc>
                <a:spcAft>
                  <a:spcPts val="0"/>
                </a:spcAft>
              </a:pP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Kết</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hợp</a:t>
              </a:r>
              <a:r>
                <a:rPr lang="en-US" dirty="0">
                  <a:solidFill>
                    <a:srgbClr val="FFFF00"/>
                  </a:solidFill>
                  <a:latin typeface="Times New Roman" panose="02020603050405020304" pitchFamily="18" charset="0"/>
                  <a:ea typeface="Times New Roman" panose="02020603050405020304" pitchFamily="18" charset="0"/>
                </a:rPr>
                <a:t>: (a . b) . c = a . (b . c)</a:t>
              </a:r>
            </a:p>
          </p:txBody>
        </p:sp>
      </p:grpSp>
      <p:grpSp>
        <p:nvGrpSpPr>
          <p:cNvPr id="54" name="Group 53"/>
          <p:cNvGrpSpPr/>
          <p:nvPr/>
        </p:nvGrpSpPr>
        <p:grpSpPr>
          <a:xfrm>
            <a:off x="7369791" y="3142727"/>
            <a:ext cx="4408226" cy="729430"/>
            <a:chOff x="7369791" y="3142727"/>
            <a:chExt cx="4408226" cy="729430"/>
          </a:xfrm>
        </p:grpSpPr>
        <p:sp>
          <p:nvSpPr>
            <p:cNvPr id="19" name="Freeform 18"/>
            <p:cNvSpPr/>
            <p:nvPr/>
          </p:nvSpPr>
          <p:spPr>
            <a:xfrm>
              <a:off x="7369791" y="3330054"/>
              <a:ext cx="1173708" cy="54591"/>
            </a:xfrm>
            <a:custGeom>
              <a:avLst/>
              <a:gdLst>
                <a:gd name="connsiteX0" fmla="*/ 0 w 1173708"/>
                <a:gd name="connsiteY0" fmla="*/ 0 h 54591"/>
                <a:gd name="connsiteX1" fmla="*/ 327546 w 1173708"/>
                <a:gd name="connsiteY1" fmla="*/ 40943 h 54591"/>
                <a:gd name="connsiteX2" fmla="*/ 1173708 w 1173708"/>
                <a:gd name="connsiteY2" fmla="*/ 54591 h 54591"/>
                <a:gd name="connsiteX3" fmla="*/ 1173708 w 1173708"/>
                <a:gd name="connsiteY3" fmla="*/ 54591 h 54591"/>
              </a:gdLst>
              <a:ahLst/>
              <a:cxnLst>
                <a:cxn ang="0">
                  <a:pos x="connsiteX0" y="connsiteY0"/>
                </a:cxn>
                <a:cxn ang="0">
                  <a:pos x="connsiteX1" y="connsiteY1"/>
                </a:cxn>
                <a:cxn ang="0">
                  <a:pos x="connsiteX2" y="connsiteY2"/>
                </a:cxn>
                <a:cxn ang="0">
                  <a:pos x="connsiteX3" y="connsiteY3"/>
                </a:cxn>
              </a:cxnLst>
              <a:rect l="l" t="t" r="r" b="b"/>
              <a:pathLst>
                <a:path w="1173708" h="54591">
                  <a:moveTo>
                    <a:pt x="0" y="0"/>
                  </a:moveTo>
                  <a:cubicBezTo>
                    <a:pt x="65964" y="15922"/>
                    <a:pt x="131928" y="31845"/>
                    <a:pt x="327546" y="40943"/>
                  </a:cubicBezTo>
                  <a:cubicBezTo>
                    <a:pt x="523164" y="50041"/>
                    <a:pt x="1173708" y="54591"/>
                    <a:pt x="1173708" y="54591"/>
                  </a:cubicBezTo>
                  <a:lnTo>
                    <a:pt x="1173708" y="54591"/>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70496" y="3142727"/>
              <a:ext cx="3307521" cy="729430"/>
            </a:xfrm>
            <a:prstGeom prst="rect">
              <a:avLst/>
            </a:prstGeom>
          </p:spPr>
          <p:txBody>
            <a:bodyPr wrap="square">
              <a:spAutoFit/>
            </a:bodyPr>
            <a:lstStyle/>
            <a:p>
              <a:pPr algn="just">
                <a:lnSpc>
                  <a:spcPct val="115000"/>
                </a:lnSpc>
                <a:spcAft>
                  <a:spcPts val="0"/>
                </a:spcAft>
              </a:pP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Phân</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phối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của</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phép</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nhân</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đối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với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phép</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cộng</a:t>
              </a:r>
              <a:r>
                <a:rPr lang="en-US" dirty="0">
                  <a:solidFill>
                    <a:srgbClr val="FFFF00"/>
                  </a:solidFill>
                  <a:latin typeface="Times New Roman" panose="02020603050405020304" pitchFamily="18" charset="0"/>
                  <a:ea typeface="Times New Roman" panose="02020603050405020304" pitchFamily="18" charset="0"/>
                </a:rPr>
                <a:t>: a(b + c) = ab + ac</a:t>
              </a:r>
            </a:p>
          </p:txBody>
        </p:sp>
      </p:grpSp>
      <p:grpSp>
        <p:nvGrpSpPr>
          <p:cNvPr id="56" name="Group 55"/>
          <p:cNvGrpSpPr/>
          <p:nvPr/>
        </p:nvGrpSpPr>
        <p:grpSpPr>
          <a:xfrm>
            <a:off x="5117910" y="3949430"/>
            <a:ext cx="2033517" cy="540683"/>
            <a:chOff x="5117910" y="3949430"/>
            <a:chExt cx="2033517" cy="540683"/>
          </a:xfrm>
        </p:grpSpPr>
        <p:sp>
          <p:nvSpPr>
            <p:cNvPr id="21" name="Freeform 20"/>
            <p:cNvSpPr/>
            <p:nvPr/>
          </p:nvSpPr>
          <p:spPr>
            <a:xfrm>
              <a:off x="5117910" y="4162567"/>
              <a:ext cx="2033517" cy="327546"/>
            </a:xfrm>
            <a:custGeom>
              <a:avLst/>
              <a:gdLst>
                <a:gd name="connsiteX0" fmla="*/ 0 w 2033517"/>
                <a:gd name="connsiteY0" fmla="*/ 327546 h 327546"/>
                <a:gd name="connsiteX1" fmla="*/ 736980 w 2033517"/>
                <a:gd name="connsiteY1" fmla="*/ 163773 h 327546"/>
                <a:gd name="connsiteX2" fmla="*/ 2033517 w 2033517"/>
                <a:gd name="connsiteY2" fmla="*/ 0 h 327546"/>
                <a:gd name="connsiteX3" fmla="*/ 2033517 w 2033517"/>
                <a:gd name="connsiteY3" fmla="*/ 0 h 327546"/>
                <a:gd name="connsiteX4" fmla="*/ 2033517 w 2033517"/>
                <a:gd name="connsiteY4" fmla="*/ 0 h 32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517" h="327546">
                  <a:moveTo>
                    <a:pt x="0" y="327546"/>
                  </a:moveTo>
                  <a:cubicBezTo>
                    <a:pt x="199030" y="272955"/>
                    <a:pt x="398061" y="218364"/>
                    <a:pt x="736980" y="163773"/>
                  </a:cubicBezTo>
                  <a:cubicBezTo>
                    <a:pt x="1075899" y="109182"/>
                    <a:pt x="2033517" y="0"/>
                    <a:pt x="2033517" y="0"/>
                  </a:cubicBezTo>
                  <a:lnTo>
                    <a:pt x="2033517" y="0"/>
                  </a:lnTo>
                  <a:lnTo>
                    <a:pt x="2033517"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363568" y="3949430"/>
              <a:ext cx="1473959" cy="369332"/>
            </a:xfrm>
            <a:prstGeom prst="rect">
              <a:avLst/>
            </a:prstGeom>
            <a:noFill/>
          </p:spPr>
          <p:txBody>
            <a:bodyPr wrap="square" rtlCol="0">
              <a:spAutoFit/>
            </a:bodyPr>
            <a:lstStyle/>
            <a:p>
              <a:r>
                <a:rPr lang="en-US" dirty="0" err="1" smtClean="0">
                  <a:solidFill>
                    <a:schemeClr val="bg1"/>
                  </a:solidFill>
                  <a:latin typeface="Times New Roman" panose="02020603050405020304" pitchFamily="18" charset="0"/>
                  <a:cs typeface="Times New Roman" panose="02020603050405020304" pitchFamily="18" charset="0"/>
                </a:rPr>
                <a:t>Phép</a:t>
              </a:r>
              <a:r>
                <a:rPr lang="en-US" dirty="0" smtClean="0">
                  <a:solidFill>
                    <a:schemeClr val="bg1"/>
                  </a:solidFill>
                  <a:latin typeface="Times New Roman" panose="02020603050405020304" pitchFamily="18" charset="0"/>
                  <a:cs typeface="Times New Roman" panose="02020603050405020304" pitchFamily="18" charset="0"/>
                </a:rPr>
                <a:t> chia </a:t>
              </a:r>
              <a:r>
                <a:rPr lang="en-US" dirty="0" err="1" smtClean="0">
                  <a:solidFill>
                    <a:schemeClr val="bg1"/>
                  </a:solidFill>
                  <a:latin typeface="Times New Roman" panose="02020603050405020304" pitchFamily="18" charset="0"/>
                  <a:cs typeface="Times New Roman" panose="02020603050405020304" pitchFamily="18" charset="0"/>
                </a:rPr>
                <a:t>hết</a:t>
              </a:r>
              <a:endParaRPr lang="en-US" dirty="0">
                <a:solidFill>
                  <a:schemeClr val="bg1"/>
                </a:solidFill>
                <a:latin typeface="Times New Roman" panose="02020603050405020304" pitchFamily="18" charset="0"/>
                <a:cs typeface="Times New Roman" panose="02020603050405020304" pitchFamily="18" charset="0"/>
              </a:endParaRPr>
            </a:p>
          </p:txBody>
        </p:sp>
      </p:grpSp>
      <p:grpSp>
        <p:nvGrpSpPr>
          <p:cNvPr id="57" name="Group 56"/>
          <p:cNvGrpSpPr/>
          <p:nvPr/>
        </p:nvGrpSpPr>
        <p:grpSpPr>
          <a:xfrm>
            <a:off x="5063319" y="4490113"/>
            <a:ext cx="2142699" cy="859809"/>
            <a:chOff x="5063319" y="4490113"/>
            <a:chExt cx="2142699" cy="859809"/>
          </a:xfrm>
        </p:grpSpPr>
        <p:sp>
          <p:nvSpPr>
            <p:cNvPr id="22" name="Freeform 21"/>
            <p:cNvSpPr/>
            <p:nvPr/>
          </p:nvSpPr>
          <p:spPr>
            <a:xfrm>
              <a:off x="5063319" y="4490113"/>
              <a:ext cx="2142699" cy="846162"/>
            </a:xfrm>
            <a:custGeom>
              <a:avLst/>
              <a:gdLst>
                <a:gd name="connsiteX0" fmla="*/ 0 w 2142699"/>
                <a:gd name="connsiteY0" fmla="*/ 0 h 846162"/>
                <a:gd name="connsiteX1" fmla="*/ 682388 w 2142699"/>
                <a:gd name="connsiteY1" fmla="*/ 614150 h 846162"/>
                <a:gd name="connsiteX2" fmla="*/ 2142699 w 2142699"/>
                <a:gd name="connsiteY2" fmla="*/ 846162 h 846162"/>
                <a:gd name="connsiteX3" fmla="*/ 2142699 w 2142699"/>
                <a:gd name="connsiteY3" fmla="*/ 846162 h 846162"/>
              </a:gdLst>
              <a:ahLst/>
              <a:cxnLst>
                <a:cxn ang="0">
                  <a:pos x="connsiteX0" y="connsiteY0"/>
                </a:cxn>
                <a:cxn ang="0">
                  <a:pos x="connsiteX1" y="connsiteY1"/>
                </a:cxn>
                <a:cxn ang="0">
                  <a:pos x="connsiteX2" y="connsiteY2"/>
                </a:cxn>
                <a:cxn ang="0">
                  <a:pos x="connsiteX3" y="connsiteY3"/>
                </a:cxn>
              </a:cxnLst>
              <a:rect l="l" t="t" r="r" b="b"/>
              <a:pathLst>
                <a:path w="2142699" h="846162">
                  <a:moveTo>
                    <a:pt x="0" y="0"/>
                  </a:moveTo>
                  <a:cubicBezTo>
                    <a:pt x="162636" y="236561"/>
                    <a:pt x="325272" y="473123"/>
                    <a:pt x="682388" y="614150"/>
                  </a:cubicBezTo>
                  <a:cubicBezTo>
                    <a:pt x="1039504" y="755177"/>
                    <a:pt x="2142699" y="846162"/>
                    <a:pt x="2142699" y="846162"/>
                  </a:cubicBezTo>
                  <a:lnTo>
                    <a:pt x="2142699" y="846162"/>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535756" y="4980590"/>
              <a:ext cx="1670262" cy="369332"/>
            </a:xfrm>
            <a:prstGeom prst="rect">
              <a:avLst/>
            </a:prstGeom>
            <a:noFill/>
          </p:spPr>
          <p:txBody>
            <a:bodyPr wrap="square" rtlCol="0">
              <a:spAutoFit/>
            </a:bodyPr>
            <a:lstStyle/>
            <a:p>
              <a:r>
                <a:rPr lang="en-US" dirty="0" err="1" smtClean="0">
                  <a:solidFill>
                    <a:schemeClr val="bg1"/>
                  </a:solidFill>
                  <a:latin typeface="Times New Roman" panose="02020603050405020304" pitchFamily="18" charset="0"/>
                  <a:cs typeface="Times New Roman" panose="02020603050405020304" pitchFamily="18" charset="0"/>
                </a:rPr>
                <a:t>Phép</a:t>
              </a:r>
              <a:r>
                <a:rPr lang="en-US" dirty="0" smtClean="0">
                  <a:solidFill>
                    <a:schemeClr val="bg1"/>
                  </a:solidFill>
                  <a:latin typeface="Times New Roman" panose="02020603050405020304" pitchFamily="18" charset="0"/>
                  <a:cs typeface="Times New Roman" panose="02020603050405020304" pitchFamily="18" charset="0"/>
                </a:rPr>
                <a:t> chia </a:t>
              </a:r>
              <a:r>
                <a:rPr lang="en-US" dirty="0" err="1" smtClean="0">
                  <a:solidFill>
                    <a:schemeClr val="bg1"/>
                  </a:solidFill>
                  <a:latin typeface="Times New Roman" panose="02020603050405020304" pitchFamily="18" charset="0"/>
                  <a:cs typeface="Times New Roman" panose="02020603050405020304" pitchFamily="18" charset="0"/>
                </a:rPr>
                <a:t>có</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dư</a:t>
              </a:r>
              <a:endParaRPr lang="en-US" dirty="0">
                <a:solidFill>
                  <a:schemeClr val="bg1"/>
                </a:solidFill>
                <a:latin typeface="Times New Roman" panose="02020603050405020304" pitchFamily="18" charset="0"/>
                <a:cs typeface="Times New Roman" panose="02020603050405020304" pitchFamily="18" charset="0"/>
              </a:endParaRPr>
            </a:p>
          </p:txBody>
        </p:sp>
      </p:grpSp>
      <p:sp>
        <p:nvSpPr>
          <p:cNvPr id="48" name="TextBox 47"/>
          <p:cNvSpPr txBox="1"/>
          <p:nvPr/>
        </p:nvSpPr>
        <p:spPr>
          <a:xfrm>
            <a:off x="7177806" y="3961313"/>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(r = 0 )</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7151427" y="5107516"/>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&lt;</a:t>
            </a:r>
            <a:r>
              <a:rPr lang="pt-BR" sz="2000" b="1" dirty="0" smtClean="0">
                <a:solidFill>
                  <a:srgbClr val="FFFF00"/>
                </a:solidFill>
                <a:latin typeface="Times New Roman" panose="02020603050405020304" pitchFamily="18" charset="0"/>
                <a:cs typeface="Times New Roman" panose="02020603050405020304" pitchFamily="18" charset="0"/>
              </a:rPr>
              <a:t> </a:t>
            </a:r>
            <a:r>
              <a:rPr lang="pt-BR" sz="2000" b="1" dirty="0">
                <a:solidFill>
                  <a:srgbClr val="FFFF00"/>
                </a:solidFill>
                <a:latin typeface="Times New Roman" panose="02020603050405020304" pitchFamily="18" charset="0"/>
                <a:cs typeface="Times New Roman" panose="02020603050405020304" pitchFamily="18" charset="0"/>
              </a:rPr>
              <a:t>r &lt; b)</a:t>
            </a:r>
            <a:endParaRPr lang="en-US" sz="2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8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circle(in)">
                                      <p:cBhvr>
                                        <p:cTn id="22" dur="20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circle(in)">
                                      <p:cBhvr>
                                        <p:cTn id="27" dur="20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circle(in)">
                                      <p:cBhvr>
                                        <p:cTn id="32" dur="20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circle(in)">
                                      <p:cBhvr>
                                        <p:cTn id="37" dur="20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circle(in)">
                                      <p:cBhvr>
                                        <p:cTn id="42" dur="20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randombar(horizontal)">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circle(in)">
                                      <p:cBhvr>
                                        <p:cTn id="52" dur="20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circle(in)">
                                      <p:cBhvr>
                                        <p:cTn id="57" dur="20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circle(in)">
                                      <p:cBhvr>
                                        <p:cTn id="62" dur="20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circle(in)">
                                      <p:cBhvr>
                                        <p:cTn id="6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8"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2129589" y="3317731"/>
            <a:ext cx="7751389" cy="517065"/>
          </a:xfrm>
          <a:prstGeom prst="rect">
            <a:avLst/>
          </a:prstGeom>
        </p:spPr>
        <p:txBody>
          <a:bodyPr wrap="square">
            <a:spAutoFit/>
          </a:bodyPr>
          <a:lstStyle/>
          <a:p>
            <a:pPr algn="just">
              <a:lnSpc>
                <a:spcPct val="115000"/>
              </a:lnSpc>
              <a:spcAft>
                <a:spcPts val="0"/>
              </a:spcAft>
            </a:pPr>
            <a:r>
              <a:rPr lang="nl-NL" sz="2400" dirty="0" smtClean="0">
                <a:solidFill>
                  <a:srgbClr val="FFFF00"/>
                </a:solidFill>
                <a:latin typeface="Times New Roman" panose="02020603050405020304" pitchFamily="18" charset="0"/>
                <a:ea typeface="Times New Roman" panose="02020603050405020304" pitchFamily="18" charset="0"/>
              </a:rPr>
              <a:t>- </a:t>
            </a:r>
            <a:r>
              <a:rPr lang="nl-NL" sz="2400" dirty="0">
                <a:solidFill>
                  <a:srgbClr val="FFFF00"/>
                </a:solidFill>
                <a:latin typeface="Times New Roman" panose="02020603050405020304" pitchFamily="18" charset="0"/>
                <a:ea typeface="Times New Roman" panose="02020603050405020304" pitchFamily="18" charset="0"/>
              </a:rPr>
              <a:t>Chuẩn bị bài mới “LŨY THỪA VỚI SỐ MŨ TỰ NHIÊN ”</a:t>
            </a:r>
            <a:endParaRPr lang="en-US" sz="2400" dirty="0">
              <a:solidFill>
                <a:srgbClr val="FFFF00"/>
              </a:solidFill>
              <a:effectLst/>
              <a:latin typeface="Times New Roman" panose="02020603050405020304" pitchFamily="18" charset="0"/>
              <a:ea typeface="Times New Roman" panose="02020603050405020304" pitchFamily="18" charset="0"/>
            </a:endParaRPr>
          </a:p>
        </p:txBody>
      </p:sp>
      <p:sp>
        <p:nvSpPr>
          <p:cNvPr id="33" name="Rectangle 32"/>
          <p:cNvSpPr/>
          <p:nvPr/>
        </p:nvSpPr>
        <p:spPr>
          <a:xfrm>
            <a:off x="3051914" y="971679"/>
            <a:ext cx="3904530" cy="548099"/>
          </a:xfrm>
          <a:prstGeom prst="rect">
            <a:avLst/>
          </a:prstGeom>
        </p:spPr>
        <p:txBody>
          <a:bodyPr wrap="none">
            <a:spAutoFit/>
          </a:bodyPr>
          <a:lstStyle/>
          <a:p>
            <a:pPr algn="just">
              <a:lnSpc>
                <a:spcPct val="115000"/>
              </a:lnSpc>
              <a:spcAft>
                <a:spcPts val="0"/>
              </a:spcAft>
            </a:pPr>
            <a:r>
              <a:rPr lang="nl-NL" sz="2800" b="1" dirty="0">
                <a:solidFill>
                  <a:srgbClr val="FFFF00"/>
                </a:solidFill>
                <a:latin typeface="Times New Roman" panose="02020603050405020304" pitchFamily="18" charset="0"/>
                <a:ea typeface="Times New Roman" panose="02020603050405020304" pitchFamily="18" charset="0"/>
              </a:rPr>
              <a:t>HƯỚNG DẪN VỀ</a:t>
            </a:r>
            <a:r>
              <a:rPr lang="nl-NL" sz="2800" b="1" spc="-5" dirty="0">
                <a:solidFill>
                  <a:srgbClr val="FFFF00"/>
                </a:solidFill>
                <a:latin typeface="Times New Roman" panose="02020603050405020304" pitchFamily="18" charset="0"/>
                <a:ea typeface="Times New Roman" panose="02020603050405020304" pitchFamily="18" charset="0"/>
              </a:rPr>
              <a:t> </a:t>
            </a:r>
            <a:r>
              <a:rPr lang="nl-NL" sz="2800" b="1" dirty="0">
                <a:solidFill>
                  <a:srgbClr val="FFFF00"/>
                </a:solidFill>
                <a:latin typeface="Times New Roman" panose="02020603050405020304" pitchFamily="18" charset="0"/>
                <a:ea typeface="Times New Roman" panose="02020603050405020304" pitchFamily="18" charset="0"/>
              </a:rPr>
              <a:t>NHÀ</a:t>
            </a:r>
            <a:endParaRPr lang="en-US" sz="2800" b="1" dirty="0">
              <a:solidFill>
                <a:srgbClr val="FFFF00"/>
              </a:solidFill>
              <a:latin typeface="Times New Roman" panose="02020603050405020304" pitchFamily="18" charset="0"/>
              <a:ea typeface="Times New Roman" panose="02020603050405020304" pitchFamily="18" charset="0"/>
            </a:endParaRPr>
          </a:p>
        </p:txBody>
      </p:sp>
      <p:sp>
        <p:nvSpPr>
          <p:cNvPr id="35" name="Rectangle 34"/>
          <p:cNvSpPr/>
          <p:nvPr/>
        </p:nvSpPr>
        <p:spPr>
          <a:xfrm>
            <a:off x="2229135" y="1811319"/>
            <a:ext cx="9183604"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rPr>
              <a:t>- Ôn lại nội dung kiến thức đã</a:t>
            </a:r>
            <a:r>
              <a:rPr lang="nl-NL" sz="2400" spc="-15" dirty="0">
                <a:solidFill>
                  <a:srgbClr val="FFFF00"/>
                </a:solidFill>
                <a:latin typeface="Times New Roman" panose="02020603050405020304" pitchFamily="18" charset="0"/>
                <a:ea typeface="Times New Roman" panose="02020603050405020304" pitchFamily="18" charset="0"/>
              </a:rPr>
              <a:t> </a:t>
            </a:r>
            <a:r>
              <a:rPr lang="nl-NL" sz="2400" dirty="0" smtClean="0">
                <a:solidFill>
                  <a:srgbClr val="FFFF00"/>
                </a:solidFill>
                <a:latin typeface="Times New Roman" panose="02020603050405020304" pitchFamily="18" charset="0"/>
                <a:ea typeface="Times New Roman" panose="02020603050405020304" pitchFamily="18" charset="0"/>
              </a:rPr>
              <a:t>học về phép nhân và phép chia số tự nhiên.</a:t>
            </a:r>
            <a:endParaRPr lang="en-US" sz="2400" dirty="0">
              <a:solidFill>
                <a:srgbClr val="FFFF00"/>
              </a:solidFill>
            </a:endParaRPr>
          </a:p>
        </p:txBody>
      </p:sp>
      <p:sp>
        <p:nvSpPr>
          <p:cNvPr id="36" name="Rectangle 35"/>
          <p:cNvSpPr/>
          <p:nvPr/>
        </p:nvSpPr>
        <p:spPr>
          <a:xfrm>
            <a:off x="2129590" y="2379859"/>
            <a:ext cx="5791970" cy="830997"/>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rPr>
              <a:t>.- Hoàn thành nốt các bài tập </a:t>
            </a:r>
            <a:r>
              <a:rPr lang="nl-NL" sz="2400" dirty="0" smtClean="0">
                <a:solidFill>
                  <a:srgbClr val="FFFF00"/>
                </a:solidFill>
                <a:latin typeface="Times New Roman" panose="02020603050405020304" pitchFamily="18" charset="0"/>
                <a:ea typeface="Times New Roman" panose="02020603050405020304" pitchFamily="18" charset="0"/>
              </a:rPr>
              <a:t>trong SGK, </a:t>
            </a:r>
          </a:p>
          <a:p>
            <a:r>
              <a:rPr lang="nl-NL" sz="2400" dirty="0">
                <a:solidFill>
                  <a:srgbClr val="FFFF00"/>
                </a:solidFill>
                <a:latin typeface="Times New Roman" panose="02020603050405020304" pitchFamily="18" charset="0"/>
                <a:ea typeface="Times New Roman" panose="02020603050405020304" pitchFamily="18" charset="0"/>
              </a:rPr>
              <a:t> </a:t>
            </a:r>
            <a:r>
              <a:rPr lang="nl-NL" sz="2400" dirty="0" smtClean="0">
                <a:solidFill>
                  <a:srgbClr val="FFFF00"/>
                </a:solidFill>
                <a:latin typeface="Times New Roman" panose="02020603050405020304" pitchFamily="18" charset="0"/>
                <a:ea typeface="Times New Roman" panose="02020603050405020304" pitchFamily="18" charset="0"/>
              </a:rPr>
              <a:t>  bài 1.40, 1,41, 1.42, 1.44, 1.46, 1.48(SBT</a:t>
            </a:r>
            <a:r>
              <a:rPr lang="nl-NL" sz="2400" dirty="0">
                <a:solidFill>
                  <a:srgbClr val="FFFF00"/>
                </a:solidFill>
                <a:latin typeface="Times New Roman" panose="02020603050405020304" pitchFamily="18" charset="0"/>
                <a:ea typeface="Times New Roman" panose="02020603050405020304" pitchFamily="18" charset="0"/>
              </a:rPr>
              <a:t>)</a:t>
            </a:r>
            <a:endParaRPr lang="en-US" sz="2400" dirty="0">
              <a:solidFill>
                <a:srgbClr val="FFFF00"/>
              </a:solidFill>
            </a:endParaRPr>
          </a:p>
        </p:txBody>
      </p:sp>
    </p:spTree>
    <p:extLst>
      <p:ext uri="{BB962C8B-B14F-4D97-AF65-F5344CB8AC3E}">
        <p14:creationId xmlns:p14="http://schemas.microsoft.com/office/powerpoint/2010/main" val="63140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965981" y="2966578"/>
            <a:ext cx="2133809"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toán</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486275" y="571500"/>
            <a:ext cx="2912977" cy="646331"/>
          </a:xfrm>
          <a:prstGeom prst="rect">
            <a:avLst/>
          </a:prstGeom>
          <a:noFill/>
        </p:spPr>
        <p:txBody>
          <a:bodyPr wrap="none" rtlCol="0">
            <a:spAutoFit/>
          </a:bodyPr>
          <a:lstStyle/>
          <a:p>
            <a:r>
              <a:rPr lang="en-US" sz="3600" smtClean="0">
                <a:latin typeface="SVN-A Love Of Thunder" panose="02040603050506020204" pitchFamily="18" charset="0"/>
              </a:rPr>
              <a:t>ĐẶT VẤN ĐỀ</a:t>
            </a:r>
            <a:endParaRPr lang="en-US" sz="3600">
              <a:latin typeface="SVN-A Love Of Thunder" panose="020406030505060202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3787"/>
            <a:ext cx="2130233" cy="266279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1465" y="2966578"/>
            <a:ext cx="2091638" cy="3303115"/>
          </a:xfrm>
          <a:prstGeom prst="rect">
            <a:avLst/>
          </a:prstGeom>
        </p:spPr>
      </p:pic>
      <p:sp>
        <p:nvSpPr>
          <p:cNvPr id="4" name="Rectangle 3"/>
          <p:cNvSpPr/>
          <p:nvPr/>
        </p:nvSpPr>
        <p:spPr>
          <a:xfrm>
            <a:off x="965981" y="3447155"/>
            <a:ext cx="6096000" cy="1815882"/>
          </a:xfrm>
          <a:prstGeom prst="rect">
            <a:avLst/>
          </a:prstGeom>
        </p:spPr>
        <p:txBody>
          <a:bodyPr>
            <a:spAutoFit/>
          </a:bodyPr>
          <a:lstStyle/>
          <a:p>
            <a:pPr algn="just"/>
            <a:r>
              <a:rPr lang="en-US" sz="2800">
                <a:latin typeface="Times New Roman" panose="02020603050405020304" pitchFamily="18" charset="0"/>
                <a:cs typeface="Times New Roman" panose="02020603050405020304" pitchFamily="18" charset="0"/>
              </a:rPr>
              <a:t>Mẹ em mua một túi 10kg gạo ngon loại 20 nghìn đồng một kilôgam. Hỏi mẹ em phải đưa cho cô bán hang bao nhiêu tờ 50 nghìn đồng để trả tiền gạo?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649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683807" y="1352712"/>
            <a:ext cx="6104919" cy="1200329"/>
          </a:xfrm>
          <a:prstGeom prst="rect">
            <a:avLst/>
          </a:prstGeom>
          <a:noFill/>
        </p:spPr>
        <p:txBody>
          <a:bodyPr wrap="square" rtlCol="0">
            <a:spAutoFit/>
          </a:bodyPr>
          <a:lstStyle/>
          <a:p>
            <a:pPr algn="just"/>
            <a:r>
              <a:rPr lang="en-US" sz="2400" dirty="0" err="1" smtClean="0">
                <a:solidFill>
                  <a:schemeClr val="bg1"/>
                </a:solidFill>
                <a:latin typeface="Times New Roman" panose="02020603050405020304" pitchFamily="18" charset="0"/>
                <a:cs typeface="Times New Roman" panose="02020603050405020304" pitchFamily="18" charset="0"/>
              </a:rPr>
              <a:t>Phép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nhân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hai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số</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tự</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nhiên</a:t>
            </a:r>
            <a:r>
              <a:rPr lang="en-US" sz="2400" dirty="0" smtClean="0">
                <a:solidFill>
                  <a:schemeClr val="bg1"/>
                </a:solidFill>
                <a:latin typeface="Times New Roman" panose="02020603050405020304" pitchFamily="18" charset="0"/>
                <a:cs typeface="Times New Roman" panose="02020603050405020304" pitchFamily="18" charset="0"/>
              </a:rPr>
              <a:t> a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b </a:t>
            </a:r>
            <a:r>
              <a:rPr lang="en-US" sz="2400" dirty="0" err="1" smtClean="0">
                <a:solidFill>
                  <a:schemeClr val="bg1"/>
                </a:solidFill>
                <a:latin typeface="Times New Roman" panose="02020603050405020304" pitchFamily="18" charset="0"/>
                <a:cs typeface="Times New Roman" panose="02020603050405020304" pitchFamily="18" charset="0"/>
              </a:rPr>
              <a:t>cho</a:t>
            </a:r>
            <a:r>
              <a:rPr lang="en-US" sz="2400" dirty="0" smtClean="0">
                <a:solidFill>
                  <a:schemeClr val="bg1"/>
                </a:solidFill>
                <a:latin typeface="Times New Roman" panose="02020603050405020304" pitchFamily="18" charset="0"/>
                <a:cs typeface="Times New Roman" panose="02020603050405020304" pitchFamily="18" charset="0"/>
              </a:rPr>
              <a:t> ta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số</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tự</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gọi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tích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a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b, </a:t>
            </a:r>
            <a:r>
              <a:rPr lang="en-US" sz="2400" dirty="0" err="1" smtClean="0">
                <a:solidFill>
                  <a:schemeClr val="bg1"/>
                </a:solidFill>
                <a:latin typeface="Times New Roman" panose="02020603050405020304" pitchFamily="18" charset="0"/>
                <a:cs typeface="Times New Roman" panose="02020603050405020304" pitchFamily="18" charset="0"/>
              </a:rPr>
              <a:t>kí</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hiệu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 x b </a:t>
            </a:r>
            <a:r>
              <a:rPr lang="en-US" sz="2400" dirty="0" err="1" smtClean="0">
                <a:solidFill>
                  <a:schemeClr val="bg1"/>
                </a:solidFill>
                <a:latin typeface="Times New Roman" panose="02020603050405020304" pitchFamily="18" charset="0"/>
                <a:cs typeface="Times New Roman" panose="02020603050405020304" pitchFamily="18" charset="0"/>
              </a:rPr>
              <a:t>hoặc</a:t>
            </a:r>
            <a:r>
              <a:rPr lang="en-US" sz="2400" dirty="0" smtClean="0">
                <a:solidFill>
                  <a:schemeClr val="bg1"/>
                </a:solidFill>
                <a:latin typeface="Times New Roman" panose="02020603050405020304" pitchFamily="18" charset="0"/>
                <a:cs typeface="Times New Roman" panose="02020603050405020304" pitchFamily="18" charset="0"/>
              </a:rPr>
              <a:t> a . b</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786" b="96429" l="4478" r="97015">
                        <a14:foregroundMark x1="25373" y1="28571" x2="7463" y2="33929"/>
                        <a14:foregroundMark x1="11940" y1="37500" x2="7463" y2="75000"/>
                        <a14:foregroundMark x1="7463" y1="75000" x2="14925" y2="89286"/>
                        <a14:foregroundMark x1="11940" y1="89286" x2="17910" y2="96429"/>
                        <a14:foregroundMark x1="16418" y1="94643" x2="19403" y2="96429"/>
                        <a14:foregroundMark x1="17910" y1="96429" x2="41791" y2="92857"/>
                        <a14:foregroundMark x1="43284" y1="89286" x2="49254" y2="98214"/>
                        <a14:foregroundMark x1="47761" y1="98214" x2="73134" y2="98214"/>
                        <a14:foregroundMark x1="76119" y1="98214" x2="88060" y2="85714"/>
                        <a14:foregroundMark x1="88060" y1="83929" x2="82090" y2="76786"/>
                        <a14:foregroundMark x1="82090" y1="76786" x2="61194" y2="85714"/>
                        <a14:foregroundMark x1="59701" y1="83929" x2="46269" y2="82143"/>
                        <a14:foregroundMark x1="46269" y1="80357" x2="44776" y2="78571"/>
                        <a14:foregroundMark x1="44776" y1="78571" x2="38806" y2="33929"/>
                        <a14:foregroundMark x1="37313" y1="33929" x2="26866" y2="28571"/>
                        <a14:foregroundMark x1="28358" y1="28571" x2="38806" y2="23214"/>
                        <a14:foregroundMark x1="86567" y1="73214" x2="95522" y2="66071"/>
                        <a14:foregroundMark x1="97015" y1="53571" x2="95522" y2="41071"/>
                        <a14:foregroundMark x1="95522" y1="37500" x2="89552" y2="14286"/>
                        <a14:foregroundMark x1="88060" y1="14286" x2="73134" y2="12500"/>
                        <a14:foregroundMark x1="73134" y1="12500" x2="64179" y2="23214"/>
                        <a14:foregroundMark x1="62687" y1="19643" x2="59701" y2="7143"/>
                        <a14:foregroundMark x1="58209" y1="7143" x2="38806" y2="8929"/>
                        <a14:foregroundMark x1="40299" y1="8929" x2="23881" y2="14286"/>
                        <a14:foregroundMark x1="23881" y1="16071" x2="22388" y2="23214"/>
                        <a14:foregroundMark x1="20896" y1="23214" x2="20896" y2="26786"/>
                        <a14:foregroundMark x1="64179" y1="21429" x2="62687" y2="37500"/>
                        <a14:foregroundMark x1="62687" y1="37500" x2="65672" y2="60714"/>
                        <a14:foregroundMark x1="65672" y1="58929" x2="68657" y2="75000"/>
                        <a14:foregroundMark x1="68657" y1="73214" x2="85075" y2="73214"/>
                      </a14:backgroundRemoval>
                    </a14:imgEffect>
                  </a14:imgLayer>
                </a14:imgProps>
              </a:ext>
            </a:extLst>
          </a:blip>
          <a:stretch>
            <a:fillRect/>
          </a:stretch>
        </p:blipFill>
        <p:spPr>
          <a:xfrm>
            <a:off x="5011020" y="1206770"/>
            <a:ext cx="698915" cy="584168"/>
          </a:xfrm>
          <a:prstGeom prst="rect">
            <a:avLst/>
          </a:prstGeom>
          <a:ln>
            <a:noFill/>
          </a:ln>
        </p:spPr>
      </p:pic>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922307" y="2632039"/>
            <a:ext cx="3629469" cy="1006085"/>
            <a:chOff x="6922307" y="2632039"/>
            <a:chExt cx="3629469" cy="1006085"/>
          </a:xfrm>
        </p:grpSpPr>
        <p:sp>
          <p:nvSpPr>
            <p:cNvPr id="28" name="Rounded Rectangle 27"/>
            <p:cNvSpPr/>
            <p:nvPr/>
          </p:nvSpPr>
          <p:spPr>
            <a:xfrm>
              <a:off x="6922307" y="2632039"/>
              <a:ext cx="3165230" cy="1006085"/>
            </a:xfrm>
            <a:prstGeom prst="roundRect">
              <a:avLst/>
            </a:prstGeom>
            <a:solidFill>
              <a:schemeClr val="bg1">
                <a:lumMod val="9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784057580"/>
                </p:ext>
              </p:extLst>
            </p:nvPr>
          </p:nvGraphicFramePr>
          <p:xfrm>
            <a:off x="7202114" y="2712556"/>
            <a:ext cx="2702543" cy="704370"/>
          </p:xfrm>
          <a:graphic>
            <a:graphicData uri="http://schemas.openxmlformats.org/presentationml/2006/ole">
              <mc:AlternateContent xmlns:mc="http://schemas.openxmlformats.org/markup-compatibility/2006">
                <mc:Choice xmlns:v="urn:schemas-microsoft-com:vml" Requires="v">
                  <p:oleObj spid="_x0000_s1043" name="Equation" r:id="rId6" imgW="1320480" imgH="380880" progId="Equation.DSMT4">
                    <p:embed/>
                  </p:oleObj>
                </mc:Choice>
                <mc:Fallback>
                  <p:oleObj name="Equation" r:id="rId6" imgW="1320480" imgH="380880" progId="Equation.DSMT4">
                    <p:embed/>
                    <p:pic>
                      <p:nvPicPr>
                        <p:cNvPr id="0" name=""/>
                        <p:cNvPicPr/>
                        <p:nvPr/>
                      </p:nvPicPr>
                      <p:blipFill>
                        <a:blip r:embed="rId7"/>
                        <a:stretch>
                          <a:fillRect/>
                        </a:stretch>
                      </p:blipFill>
                      <p:spPr>
                        <a:xfrm>
                          <a:off x="7202114" y="2712556"/>
                          <a:ext cx="2702543" cy="704370"/>
                        </a:xfrm>
                        <a:prstGeom prst="rect">
                          <a:avLst/>
                        </a:prstGeom>
                      </p:spPr>
                    </p:pic>
                  </p:oleObj>
                </mc:Fallback>
              </mc:AlternateContent>
            </a:graphicData>
          </a:graphic>
        </p:graphicFrame>
        <p:sp>
          <p:nvSpPr>
            <p:cNvPr id="29" name="TextBox 28"/>
            <p:cNvSpPr txBox="1"/>
            <p:nvPr/>
          </p:nvSpPr>
          <p:spPr>
            <a:xfrm>
              <a:off x="8412485" y="3221501"/>
              <a:ext cx="2139291"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b </a:t>
              </a:r>
              <a:r>
                <a:rPr lang="en-US" sz="2000" dirty="0" err="1" smtClean="0">
                  <a:latin typeface="Times New Roman" panose="02020603050405020304" pitchFamily="18" charset="0"/>
                  <a:cs typeface="Times New Roman" panose="02020603050405020304" pitchFamily="18" charset="0"/>
                </a:rPr>
                <a:t>số</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hạng</a:t>
              </a:r>
              <a:endParaRPr lang="en-US" sz="2000" dirty="0">
                <a:latin typeface="Times New Roman" panose="02020603050405020304" pitchFamily="18" charset="0"/>
                <a:cs typeface="Times New Roman" panose="02020603050405020304" pitchFamily="18" charset="0"/>
              </a:endParaRPr>
            </a:p>
          </p:txBody>
        </p:sp>
      </p:grpSp>
      <p:sp>
        <p:nvSpPr>
          <p:cNvPr id="30" name="Rectangle 29"/>
          <p:cNvSpPr/>
          <p:nvPr/>
        </p:nvSpPr>
        <p:spPr>
          <a:xfrm>
            <a:off x="5442304" y="4237338"/>
            <a:ext cx="6096000" cy="1791260"/>
          </a:xfrm>
          <a:prstGeom prst="rect">
            <a:avLst/>
          </a:prstGeom>
        </p:spPr>
        <p:txBody>
          <a:bodyPr>
            <a:spAutoFit/>
          </a:bodyPr>
          <a:lstStyle/>
          <a:p>
            <a:pPr algn="just">
              <a:lnSpc>
                <a:spcPct val="115000"/>
              </a:lnSpc>
              <a:spcAft>
                <a:spcPts val="0"/>
              </a:spcAft>
              <a:tabLst>
                <a:tab pos="4552315" algn="l"/>
              </a:tabLst>
            </a:pPr>
            <a:r>
              <a:rPr lang="nl-NL" sz="2400" dirty="0" smtClean="0">
                <a:solidFill>
                  <a:schemeClr val="bg1"/>
                </a:solidFill>
                <a:effectLst/>
                <a:latin typeface="Times New Roman" panose="02020603050405020304" pitchFamily="18" charset="0"/>
                <a:ea typeface="Times New Roman" panose="02020603050405020304" pitchFamily="18" charset="0"/>
              </a:rPr>
              <a:t>Trong một tích mà các thừa số đều bằng chữ hoặc chỉ có một thừa số bằng số, ta có thể không viết dấu nhân giữa các thừa số.</a:t>
            </a:r>
            <a:endParaRPr lang="en-US" sz="2400" dirty="0" smtClean="0">
              <a:solidFill>
                <a:schemeClr val="bg1"/>
              </a:solidFill>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4552315" algn="l"/>
              </a:tabLst>
            </a:pPr>
            <a:r>
              <a:rPr lang="nl-NL" sz="2400" dirty="0" smtClean="0">
                <a:solidFill>
                  <a:schemeClr val="bg1"/>
                </a:solidFill>
                <a:effectLst/>
                <a:latin typeface="Times New Roman" panose="02020603050405020304" pitchFamily="18" charset="0"/>
                <a:ea typeface="Times New Roman" panose="02020603050405020304" pitchFamily="18" charset="0"/>
              </a:rPr>
              <a:t>           Ví dụ: a.b = ab  ;  4.x.y = 4xy</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31" name="TextBox 30"/>
          <p:cNvSpPr txBox="1"/>
          <p:nvPr/>
        </p:nvSpPr>
        <p:spPr>
          <a:xfrm>
            <a:off x="5360477" y="3756074"/>
            <a:ext cx="1110661"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Chú</a:t>
            </a:r>
            <a:r>
              <a:rPr lang="en-US" sz="2400" b="1" dirty="0" smtClean="0">
                <a:solidFill>
                  <a:srgbClr val="FF0000"/>
                </a:solidFill>
                <a:latin typeface="Times New Roman" panose="02020603050405020304" pitchFamily="18" charset="0"/>
                <a:cs typeface="Times New Roman" panose="02020603050405020304" pitchFamily="18" charset="0"/>
              </a:rPr>
              <a:t> ý</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51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5217219" y="1156073"/>
            <a:ext cx="5000087" cy="517065"/>
          </a:xfrm>
          <a:prstGeom prst="rect">
            <a:avLst/>
          </a:prstGeom>
        </p:spPr>
        <p:txBody>
          <a:bodyPr wrap="none">
            <a:spAutoFit/>
          </a:bodyPr>
          <a:lstStyle/>
          <a:p>
            <a:pPr>
              <a:lnSpc>
                <a:spcPct val="115000"/>
              </a:lnSpc>
              <a:spcAft>
                <a:spcPts val="0"/>
              </a:spcAft>
              <a:tabLst>
                <a:tab pos="4552315" algn="l"/>
              </a:tabLst>
            </a:pPr>
            <a:r>
              <a:rPr lang="nl-NL" sz="2400" b="1" i="1" dirty="0" smtClean="0">
                <a:solidFill>
                  <a:srgbClr val="FF0000"/>
                </a:solidFill>
                <a:effectLst/>
                <a:latin typeface="Times New Roman" panose="02020603050405020304" pitchFamily="18" charset="0"/>
                <a:ea typeface="Times New Roman" panose="02020603050405020304" pitchFamily="18" charset="0"/>
              </a:rPr>
              <a:t>Ví dụ 1</a:t>
            </a:r>
            <a:r>
              <a:rPr lang="nl-NL" sz="2400" dirty="0" smtClean="0">
                <a:solidFill>
                  <a:schemeClr val="bg1"/>
                </a:solidFill>
                <a:effectLst/>
                <a:latin typeface="Times New Roman" panose="02020603050405020304" pitchFamily="18" charset="0"/>
                <a:ea typeface="Times New Roman" panose="02020603050405020304" pitchFamily="18" charset="0"/>
              </a:rPr>
              <a:t>: Đặt tính để tính tích 175 x 312</a:t>
            </a:r>
            <a:endParaRPr lang="en-US" sz="2400" dirty="0">
              <a:solidFill>
                <a:schemeClr val="bg1"/>
              </a:solidFill>
              <a:effectLst/>
              <a:latin typeface="Times New Roman" panose="02020603050405020304" pitchFamily="18" charset="0"/>
              <a:ea typeface="Times New Roman" panose="02020603050405020304" pitchFamily="18" charset="0"/>
            </a:endParaRPr>
          </a:p>
        </p:txBody>
      </p:sp>
      <p:grpSp>
        <p:nvGrpSpPr>
          <p:cNvPr id="36" name="Group 35"/>
          <p:cNvGrpSpPr/>
          <p:nvPr/>
        </p:nvGrpSpPr>
        <p:grpSpPr>
          <a:xfrm>
            <a:off x="6632811" y="1931675"/>
            <a:ext cx="1201004" cy="833017"/>
            <a:chOff x="6632811" y="1931675"/>
            <a:chExt cx="1201004" cy="833017"/>
          </a:xfrm>
        </p:grpSpPr>
        <p:sp>
          <p:nvSpPr>
            <p:cNvPr id="4" name="TextBox 3"/>
            <p:cNvSpPr txBox="1"/>
            <p:nvPr/>
          </p:nvSpPr>
          <p:spPr>
            <a:xfrm>
              <a:off x="6919415" y="1931675"/>
              <a:ext cx="914400"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175</a:t>
              </a:r>
              <a:endParaRPr lang="en-US" sz="2400" dirty="0">
                <a:solidFill>
                  <a:schemeClr val="bg1"/>
                </a:solidFill>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6632811" y="2079817"/>
              <a:ext cx="1201004" cy="684875"/>
              <a:chOff x="6632811" y="2079817"/>
              <a:chExt cx="1201004" cy="684875"/>
            </a:xfrm>
          </p:grpSpPr>
          <p:sp>
            <p:nvSpPr>
              <p:cNvPr id="6" name="TextBox 5"/>
              <p:cNvSpPr txBox="1"/>
              <p:nvPr/>
            </p:nvSpPr>
            <p:spPr>
              <a:xfrm>
                <a:off x="6919415" y="2303027"/>
                <a:ext cx="914400"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312</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632812" y="2079817"/>
                <a:ext cx="286603"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x</a:t>
                </a:r>
                <a:endParaRPr lang="en-US" sz="2400" dirty="0">
                  <a:solidFill>
                    <a:schemeClr val="bg1"/>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6632811" y="2764692"/>
                <a:ext cx="914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4" name="TextBox 23"/>
          <p:cNvSpPr txBox="1"/>
          <p:nvPr/>
        </p:nvSpPr>
        <p:spPr>
          <a:xfrm>
            <a:off x="6919415" y="2735410"/>
            <a:ext cx="914400"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350</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6769053" y="3043783"/>
            <a:ext cx="737219"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175</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632811" y="3357344"/>
            <a:ext cx="696037"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525</a:t>
            </a:r>
            <a:endParaRPr lang="en-US" sz="2400" dirty="0">
              <a:solidFill>
                <a:schemeClr val="bg1"/>
              </a:solidFill>
              <a:latin typeface="Times New Roman" panose="02020603050405020304" pitchFamily="18" charset="0"/>
              <a:cs typeface="Times New Roman" panose="02020603050405020304" pitchFamily="18" charset="0"/>
            </a:endParaRPr>
          </a:p>
        </p:txBody>
      </p:sp>
      <p:cxnSp>
        <p:nvCxnSpPr>
          <p:cNvPr id="28" name="Straight Connector 27"/>
          <p:cNvCxnSpPr/>
          <p:nvPr/>
        </p:nvCxnSpPr>
        <p:spPr>
          <a:xfrm>
            <a:off x="6632811" y="3819009"/>
            <a:ext cx="914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632811" y="3792328"/>
            <a:ext cx="1050879"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54600</a:t>
            </a:r>
            <a:endParaRPr lang="en-US" sz="2400" dirty="0">
              <a:solidFill>
                <a:schemeClr val="bg1"/>
              </a:solidFill>
              <a:latin typeface="Times New Roman" panose="02020603050405020304" pitchFamily="18" charset="0"/>
              <a:cs typeface="Times New Roman" panose="02020603050405020304" pitchFamily="18" charset="0"/>
            </a:endParaRPr>
          </a:p>
        </p:txBody>
      </p:sp>
      <p:grpSp>
        <p:nvGrpSpPr>
          <p:cNvPr id="35" name="Group 34"/>
          <p:cNvGrpSpPr/>
          <p:nvPr/>
        </p:nvGrpSpPr>
        <p:grpSpPr>
          <a:xfrm>
            <a:off x="7547211" y="3395922"/>
            <a:ext cx="2483892" cy="461665"/>
            <a:chOff x="7547211" y="3395922"/>
            <a:chExt cx="2483892" cy="461665"/>
          </a:xfrm>
        </p:grpSpPr>
        <p:sp>
          <p:nvSpPr>
            <p:cNvPr id="32" name="TextBox 31"/>
            <p:cNvSpPr txBox="1"/>
            <p:nvPr/>
          </p:nvSpPr>
          <p:spPr>
            <a:xfrm>
              <a:off x="7970292" y="3395922"/>
              <a:ext cx="2060811" cy="461665"/>
            </a:xfrm>
            <a:prstGeom prst="rect">
              <a:avLst/>
            </a:prstGeom>
            <a:noFill/>
          </p:spPr>
          <p:txBody>
            <a:bodyPr wrap="square" rtlCol="0">
              <a:spAutoFit/>
            </a:bodyPr>
            <a:lstStyle/>
            <a:p>
              <a:r>
                <a:rPr lang="en-US" sz="2400" dirty="0" smtClean="0">
                  <a:solidFill>
                    <a:srgbClr val="FFC000"/>
                  </a:solidFill>
                  <a:latin typeface="Times New Roman" panose="02020603050405020304" pitchFamily="18" charset="0"/>
                  <a:cs typeface="Times New Roman" panose="02020603050405020304" pitchFamily="18" charset="0"/>
                </a:rPr>
                <a:t>175 x 3 = 525</a:t>
              </a:r>
              <a:endParaRPr lang="en-US" sz="2400" dirty="0">
                <a:solidFill>
                  <a:srgbClr val="FFC000"/>
                </a:solidFill>
                <a:latin typeface="Times New Roman" panose="02020603050405020304" pitchFamily="18" charset="0"/>
                <a:cs typeface="Times New Roman" panose="02020603050405020304" pitchFamily="18" charset="0"/>
              </a:endParaRPr>
            </a:p>
          </p:txBody>
        </p:sp>
        <p:cxnSp>
          <p:nvCxnSpPr>
            <p:cNvPr id="38" name="Straight Arrow Connector 37"/>
            <p:cNvCxnSpPr/>
            <p:nvPr/>
          </p:nvCxnSpPr>
          <p:spPr>
            <a:xfrm flipH="1">
              <a:off x="7547211" y="3643952"/>
              <a:ext cx="423080"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7547211" y="3070736"/>
            <a:ext cx="2361063" cy="461665"/>
            <a:chOff x="7547211" y="3070736"/>
            <a:chExt cx="2361063" cy="461665"/>
          </a:xfrm>
        </p:grpSpPr>
        <p:sp>
          <p:nvSpPr>
            <p:cNvPr id="31" name="TextBox 30"/>
            <p:cNvSpPr txBox="1"/>
            <p:nvPr/>
          </p:nvSpPr>
          <p:spPr>
            <a:xfrm>
              <a:off x="7970529" y="3070736"/>
              <a:ext cx="1937745" cy="461665"/>
            </a:xfrm>
            <a:prstGeom prst="rect">
              <a:avLst/>
            </a:prstGeom>
            <a:noFill/>
          </p:spPr>
          <p:txBody>
            <a:bodyPr wrap="square" rtlCol="0">
              <a:spAutoFit/>
            </a:bodyPr>
            <a:lstStyle/>
            <a:p>
              <a:r>
                <a:rPr lang="en-US" sz="2400" dirty="0" smtClean="0">
                  <a:solidFill>
                    <a:srgbClr val="FFC000"/>
                  </a:solidFill>
                  <a:latin typeface="Times New Roman" panose="02020603050405020304" pitchFamily="18" charset="0"/>
                  <a:cs typeface="Times New Roman" panose="02020603050405020304" pitchFamily="18" charset="0"/>
                </a:rPr>
                <a:t>175 x 1 = 175</a:t>
              </a:r>
              <a:endParaRPr lang="en-US" sz="2400" dirty="0">
                <a:solidFill>
                  <a:srgbClr val="FFC000"/>
                </a:solidFill>
                <a:latin typeface="Times New Roman" panose="02020603050405020304" pitchFamily="18" charset="0"/>
                <a:cs typeface="Times New Roman" panose="02020603050405020304" pitchFamily="18" charset="0"/>
              </a:endParaRPr>
            </a:p>
          </p:txBody>
        </p:sp>
        <p:cxnSp>
          <p:nvCxnSpPr>
            <p:cNvPr id="39" name="Straight Arrow Connector 38"/>
            <p:cNvCxnSpPr/>
            <p:nvPr/>
          </p:nvCxnSpPr>
          <p:spPr>
            <a:xfrm flipH="1">
              <a:off x="7547211" y="3330048"/>
              <a:ext cx="423080"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7547211" y="2731891"/>
            <a:ext cx="2363374" cy="461665"/>
            <a:chOff x="7547211" y="2731891"/>
            <a:chExt cx="2363374" cy="461665"/>
          </a:xfrm>
        </p:grpSpPr>
        <p:sp>
          <p:nvSpPr>
            <p:cNvPr id="30" name="TextBox 29"/>
            <p:cNvSpPr txBox="1"/>
            <p:nvPr/>
          </p:nvSpPr>
          <p:spPr>
            <a:xfrm>
              <a:off x="7942999" y="2731891"/>
              <a:ext cx="1967586" cy="461665"/>
            </a:xfrm>
            <a:prstGeom prst="rect">
              <a:avLst/>
            </a:prstGeom>
            <a:noFill/>
          </p:spPr>
          <p:txBody>
            <a:bodyPr wrap="square" rtlCol="0">
              <a:spAutoFit/>
            </a:bodyPr>
            <a:lstStyle/>
            <a:p>
              <a:r>
                <a:rPr lang="en-US" sz="2400" dirty="0" smtClean="0">
                  <a:solidFill>
                    <a:srgbClr val="FFC000"/>
                  </a:solidFill>
                  <a:latin typeface="Times New Roman" panose="02020603050405020304" pitchFamily="18" charset="0"/>
                  <a:cs typeface="Times New Roman" panose="02020603050405020304" pitchFamily="18" charset="0"/>
                </a:rPr>
                <a:t>175 x 2 = 350</a:t>
              </a:r>
              <a:endParaRPr lang="en-US" sz="2400" dirty="0">
                <a:solidFill>
                  <a:srgbClr val="FFC000"/>
                </a:solidFill>
                <a:latin typeface="Times New Roman" panose="02020603050405020304" pitchFamily="18" charset="0"/>
                <a:cs typeface="Times New Roman" panose="02020603050405020304" pitchFamily="18" charset="0"/>
              </a:endParaRPr>
            </a:p>
          </p:txBody>
        </p:sp>
        <p:cxnSp>
          <p:nvCxnSpPr>
            <p:cNvPr id="40" name="Straight Arrow Connector 39"/>
            <p:cNvCxnSpPr/>
            <p:nvPr/>
          </p:nvCxnSpPr>
          <p:spPr>
            <a:xfrm flipH="1">
              <a:off x="7547211" y="2975212"/>
              <a:ext cx="423080"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5794446" y="4311630"/>
            <a:ext cx="3179075" cy="517065"/>
          </a:xfrm>
          <a:prstGeom prst="rect">
            <a:avLst/>
          </a:prstGeom>
        </p:spPr>
        <p:txBody>
          <a:bodyPr wrap="none">
            <a:spAutoFit/>
          </a:bodyPr>
          <a:lstStyle/>
          <a:p>
            <a:pPr>
              <a:lnSpc>
                <a:spcPct val="115000"/>
              </a:lnSpc>
              <a:spcAft>
                <a:spcPts val="0"/>
              </a:spcAft>
              <a:tabLst>
                <a:tab pos="4552315" algn="l"/>
              </a:tabLst>
            </a:pPr>
            <a:r>
              <a:rPr lang="nl-NL" sz="2400" dirty="0">
                <a:solidFill>
                  <a:schemeClr val="bg1"/>
                </a:solidFill>
                <a:latin typeface="Times New Roman" panose="02020603050405020304" pitchFamily="18" charset="0"/>
                <a:ea typeface="Times New Roman" panose="02020603050405020304" pitchFamily="18" charset="0"/>
              </a:rPr>
              <a:t>Vậy 175 x 312 = </a:t>
            </a:r>
            <a:r>
              <a:rPr lang="nl-NL" sz="2400" dirty="0" smtClean="0">
                <a:solidFill>
                  <a:schemeClr val="bg1"/>
                </a:solidFill>
                <a:latin typeface="Times New Roman" panose="02020603050405020304" pitchFamily="18" charset="0"/>
                <a:ea typeface="Times New Roman" panose="02020603050405020304" pitchFamily="18" charset="0"/>
              </a:rPr>
              <a:t>54 600</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875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Vertic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arn(inVertical)">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barn(inVertical)">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ppt_x"/>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4" grpId="0"/>
      <p:bldP spid="25" grpId="0"/>
      <p:bldP spid="26" grpId="0"/>
      <p:bldP spid="29"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10" name="TextBox 9"/>
          <p:cNvSpPr txBox="1"/>
          <p:nvPr/>
        </p:nvSpPr>
        <p:spPr>
          <a:xfrm>
            <a:off x="5472752" y="1361514"/>
            <a:ext cx="5663821" cy="830997"/>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Luyện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tập</a:t>
            </a:r>
            <a:r>
              <a:rPr lang="en-US" sz="2400" b="1" dirty="0" smtClean="0">
                <a:solidFill>
                  <a:srgbClr val="FF0000"/>
                </a:solidFill>
                <a:latin typeface="Times New Roman" panose="02020603050405020304" pitchFamily="18" charset="0"/>
                <a:cs typeface="Times New Roman" panose="02020603050405020304" pitchFamily="18" charset="0"/>
              </a:rPr>
              <a:t> 1</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Tính</a:t>
            </a:r>
            <a:endParaRPr lang="en-US" sz="2400" dirty="0" smtClean="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   a) 834 . 57                          b) 603 . 295</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472752" y="2398563"/>
            <a:ext cx="5895833" cy="1569660"/>
          </a:xfrm>
          <a:prstGeom prst="rect">
            <a:avLst/>
          </a:prstGeom>
          <a:noFill/>
        </p:spPr>
        <p:txBody>
          <a:bodyPr wrap="square" rtlCol="0">
            <a:spAutoFit/>
          </a:bodyPr>
          <a:lstStyle/>
          <a:p>
            <a:pPr algn="just"/>
            <a:r>
              <a:rPr lang="en-US" sz="2400" b="1" dirty="0" err="1" smtClean="0">
                <a:solidFill>
                  <a:srgbClr val="FF0000"/>
                </a:solidFill>
                <a:latin typeface="Times New Roman" panose="02020603050405020304" pitchFamily="18" charset="0"/>
                <a:cs typeface="Times New Roman" panose="02020603050405020304" pitchFamily="18" charset="0"/>
              </a:rPr>
              <a:t>Vận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dụng</a:t>
            </a:r>
            <a:r>
              <a:rPr lang="en-US" sz="2400" b="1" dirty="0" smtClean="0">
                <a:solidFill>
                  <a:srgbClr val="FF0000"/>
                </a:solidFill>
                <a:latin typeface="Times New Roman" panose="02020603050405020304" pitchFamily="18" charset="0"/>
                <a:cs typeface="Times New Roman" panose="02020603050405020304" pitchFamily="18" charset="0"/>
              </a:rPr>
              <a:t> 1</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Giá</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tiền</a:t>
            </a:r>
            <a:r>
              <a:rPr lang="en-US" sz="2400" dirty="0" smtClean="0">
                <a:solidFill>
                  <a:schemeClr val="bg1"/>
                </a:solidFill>
                <a:latin typeface="Times New Roman" panose="02020603050405020304" pitchFamily="18" charset="0"/>
                <a:cs typeface="Times New Roman" panose="02020603050405020304" pitchFamily="18" charset="0"/>
              </a:rPr>
              <a:t> in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trang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giấy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khổ</a:t>
            </a:r>
            <a:r>
              <a:rPr lang="en-US" sz="2400" dirty="0" smtClean="0">
                <a:solidFill>
                  <a:schemeClr val="bg1"/>
                </a:solidFill>
                <a:latin typeface="Times New Roman" panose="02020603050405020304" pitchFamily="18" charset="0"/>
                <a:cs typeface="Times New Roman" panose="02020603050405020304" pitchFamily="18" charset="0"/>
              </a:rPr>
              <a:t> A4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350 </a:t>
            </a:r>
            <a:r>
              <a:rPr lang="en-US" sz="2400" dirty="0" err="1" smtClean="0">
                <a:solidFill>
                  <a:schemeClr val="bg1"/>
                </a:solidFill>
                <a:latin typeface="Times New Roman" panose="02020603050405020304" pitchFamily="18" charset="0"/>
                <a:cs typeface="Times New Roman" panose="02020603050405020304" pitchFamily="18" charset="0"/>
              </a:rPr>
              <a:t>đồng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Hỏi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Thiệp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bao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nhiêu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tiền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nếu</a:t>
            </a:r>
            <a:r>
              <a:rPr lang="en-US" sz="2400" dirty="0" smtClean="0">
                <a:solidFill>
                  <a:schemeClr val="bg1"/>
                </a:solidFill>
                <a:latin typeface="Times New Roman" panose="02020603050405020304" pitchFamily="18" charset="0"/>
                <a:cs typeface="Times New Roman" panose="02020603050405020304" pitchFamily="18" charset="0"/>
              </a:rPr>
              <a:t> in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tập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tài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liệu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khổ</a:t>
            </a:r>
            <a:r>
              <a:rPr lang="en-US" sz="2400" dirty="0" smtClean="0">
                <a:solidFill>
                  <a:schemeClr val="bg1"/>
                </a:solidFill>
                <a:latin typeface="Times New Roman" panose="02020603050405020304" pitchFamily="18" charset="0"/>
                <a:cs typeface="Times New Roman" panose="02020603050405020304" pitchFamily="18" charset="0"/>
              </a:rPr>
              <a:t> A4 </a:t>
            </a:r>
            <a:r>
              <a:rPr lang="en-US" sz="2400" dirty="0" err="1" smtClean="0">
                <a:solidFill>
                  <a:schemeClr val="bg1"/>
                </a:solidFill>
                <a:latin typeface="Times New Roman" panose="02020603050405020304" pitchFamily="18" charset="0"/>
                <a:cs typeface="Times New Roman" panose="02020603050405020304" pitchFamily="18" charset="0"/>
              </a:rPr>
              <a:t>dày</a:t>
            </a:r>
            <a:r>
              <a:rPr lang="en-US" sz="2400" dirty="0" smtClean="0">
                <a:solidFill>
                  <a:schemeClr val="bg1"/>
                </a:solidFill>
                <a:latin typeface="Times New Roman" panose="02020603050405020304" pitchFamily="18" charset="0"/>
                <a:cs typeface="Times New Roman" panose="02020603050405020304" pitchFamily="18" charset="0"/>
              </a:rPr>
              <a:t> 250 </a:t>
            </a:r>
            <a:r>
              <a:rPr lang="en-US" sz="2400" dirty="0" err="1" smtClean="0">
                <a:solidFill>
                  <a:schemeClr val="bg1"/>
                </a:solidFill>
                <a:latin typeface="Times New Roman" panose="02020603050405020304" pitchFamily="18" charset="0"/>
                <a:cs typeface="Times New Roman" panose="02020603050405020304" pitchFamily="18" charset="0"/>
              </a:rPr>
              <a:t>trang</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5493223" y="4174275"/>
            <a:ext cx="6096000" cy="1366528"/>
          </a:xfrm>
          <a:prstGeom prst="rect">
            <a:avLst/>
          </a:prstGeom>
        </p:spPr>
        <p:txBody>
          <a:bodyPr>
            <a:spAutoFit/>
          </a:bodyPr>
          <a:lstStyle/>
          <a:p>
            <a:pPr>
              <a:lnSpc>
                <a:spcPct val="115000"/>
              </a:lnSpc>
              <a:spcAft>
                <a:spcPts val="0"/>
              </a:spcAft>
              <a:tabLst>
                <a:tab pos="4552315" algn="l"/>
              </a:tabLst>
            </a:pPr>
            <a:r>
              <a:rPr lang="nl-NL"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p>
          <a:p>
            <a:pPr>
              <a:lnSpc>
                <a:spcPct val="115000"/>
              </a:lnSpc>
              <a:spcAft>
                <a:spcPts val="0"/>
              </a:spcAft>
              <a:tabLst>
                <a:tab pos="4552315" algn="l"/>
              </a:tabLst>
            </a:pPr>
            <a:r>
              <a:rPr lang="nl-NL"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Bác </a:t>
            </a: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Thiệp phải trả số tiền là:</a:t>
            </a:r>
            <a:endPar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552315" algn="l"/>
              </a:tabLs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250 . 350 = 87 500 (đồng)</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75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ircle(in)">
                                      <p:cBhvr>
                                        <p:cTn id="1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6698740" y="920816"/>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56608" y="1068827"/>
            <a:ext cx="5880296" cy="3773341"/>
          </a:xfrm>
          <a:prstGeom prst="rect">
            <a:avLst/>
          </a:prstGeom>
        </p:spPr>
        <p:txBody>
          <a:bodyPr wrap="square">
            <a:spAutoFit/>
          </a:bodyPr>
          <a:lstStyle/>
          <a:p>
            <a:pPr algn="just">
              <a:lnSpc>
                <a:spcPct val="115000"/>
              </a:lnSpc>
              <a:spcAft>
                <a:spcPts val="0"/>
              </a:spcAft>
              <a:tabLst>
                <a:tab pos="2743200" algn="ctr"/>
                <a:tab pos="5486400" algn="r"/>
                <a:tab pos="457200" algn="l"/>
                <a:tab pos="2743200" algn="ctr"/>
                <a:tab pos="3086100" algn="l"/>
                <a:tab pos="5486400" algn="r"/>
              </a:tabLst>
            </a:pPr>
            <a:r>
              <a:rPr lang="en-US" sz="2800" b="1" dirty="0" err="1" smtClean="0">
                <a:solidFill>
                  <a:srgbClr val="FF0000"/>
                </a:solidFill>
                <a:latin typeface="Times New Roman" panose="02020603050405020304" pitchFamily="18" charset="0"/>
                <a:ea typeface="Times New Roman" panose="02020603050405020304" pitchFamily="18" charset="0"/>
              </a:rPr>
              <a:t>Phiếu</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học</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tập</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số</a:t>
            </a:r>
            <a:r>
              <a:rPr lang="en-US" sz="2800" b="1" dirty="0" smtClean="0">
                <a:solidFill>
                  <a:srgbClr val="FF0000"/>
                </a:solidFill>
                <a:latin typeface="Times New Roman" panose="02020603050405020304" pitchFamily="18" charset="0"/>
                <a:ea typeface="Times New Roman" panose="02020603050405020304" pitchFamily="18" charset="0"/>
              </a:rPr>
              <a:t> 1: </a:t>
            </a:r>
            <a:endParaRPr lang="en-US" sz="2800" dirty="0" smtClean="0">
              <a:solidFill>
                <a:srgbClr val="FF0000"/>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smtClean="0">
                <a:solidFill>
                  <a:srgbClr val="FFC000"/>
                </a:solidFill>
                <a:latin typeface="Times New Roman" panose="02020603050405020304" pitchFamily="18" charset="0"/>
                <a:ea typeface="Times New Roman" panose="02020603050405020304" pitchFamily="18" charset="0"/>
              </a:rPr>
              <a:t>Câu </a:t>
            </a:r>
            <a:r>
              <a:rPr lang="nl-NL" sz="2000" b="1" dirty="0">
                <a:solidFill>
                  <a:srgbClr val="FFC000"/>
                </a:solidFill>
                <a:latin typeface="Times New Roman" panose="02020603050405020304" pitchFamily="18" charset="0"/>
                <a:ea typeface="Times New Roman" panose="02020603050405020304" pitchFamily="18" charset="0"/>
              </a:rPr>
              <a:t>1</a:t>
            </a:r>
            <a:r>
              <a:rPr lang="nl-NL" sz="2000" dirty="0">
                <a:solidFill>
                  <a:schemeClr val="bg1"/>
                </a:solidFill>
                <a:latin typeface="Times New Roman" panose="02020603050405020304" pitchFamily="18" charset="0"/>
                <a:ea typeface="Times New Roman" panose="02020603050405020304" pitchFamily="18" charset="0"/>
              </a:rPr>
              <a:t>: Cho a = </a:t>
            </a:r>
            <a:r>
              <a:rPr lang="nl-NL" sz="2000" dirty="0" smtClean="0">
                <a:solidFill>
                  <a:schemeClr val="bg1"/>
                </a:solidFill>
                <a:latin typeface="Times New Roman" panose="02020603050405020304" pitchFamily="18" charset="0"/>
                <a:ea typeface="Times New Roman" panose="02020603050405020304" pitchFamily="18" charset="0"/>
              </a:rPr>
              <a:t>12 </a:t>
            </a:r>
            <a:r>
              <a:rPr lang="nl-NL" sz="2000" dirty="0">
                <a:solidFill>
                  <a:schemeClr val="bg1"/>
                </a:solidFill>
                <a:latin typeface="Times New Roman" panose="02020603050405020304" pitchFamily="18" charset="0"/>
                <a:ea typeface="Times New Roman" panose="02020603050405020304" pitchFamily="18" charset="0"/>
              </a:rPr>
              <a:t>và b = 5</a:t>
            </a:r>
            <a:r>
              <a:rPr lang="nl-NL" sz="2000" dirty="0" smtClean="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smtClean="0">
                <a:solidFill>
                  <a:schemeClr val="bg1"/>
                </a:solidFill>
                <a:latin typeface="Times New Roman" panose="02020603050405020304" pitchFamily="18" charset="0"/>
                <a:ea typeface="Times New Roman" panose="02020603050405020304" pitchFamily="18" charset="0"/>
              </a:rPr>
              <a:t>            a</a:t>
            </a:r>
            <a:r>
              <a:rPr lang="nl-NL" sz="2000" dirty="0">
                <a:solidFill>
                  <a:schemeClr val="bg1"/>
                </a:solidFill>
                <a:latin typeface="Times New Roman" panose="02020603050405020304" pitchFamily="18" charset="0"/>
                <a:ea typeface="Times New Roman" panose="02020603050405020304" pitchFamily="18" charset="0"/>
              </a:rPr>
              <a:t>) Tính a </a:t>
            </a:r>
            <a:r>
              <a:rPr lang="nl-NL" sz="2000" dirty="0" smtClean="0">
                <a:solidFill>
                  <a:schemeClr val="bg1"/>
                </a:solidFill>
                <a:latin typeface="Times New Roman" panose="02020603050405020304" pitchFamily="18" charset="0"/>
                <a:ea typeface="Times New Roman" panose="02020603050405020304" pitchFamily="18" charset="0"/>
              </a:rPr>
              <a:t>. </a:t>
            </a:r>
            <a:r>
              <a:rPr lang="nl-NL" sz="2000" dirty="0">
                <a:solidFill>
                  <a:schemeClr val="bg1"/>
                </a:solidFill>
                <a:latin typeface="Times New Roman" panose="02020603050405020304" pitchFamily="18" charset="0"/>
                <a:ea typeface="Times New Roman" panose="02020603050405020304" pitchFamily="18" charset="0"/>
              </a:rPr>
              <a:t>b và b </a:t>
            </a:r>
            <a:r>
              <a:rPr lang="nl-NL" sz="2000" dirty="0" smtClean="0">
                <a:solidFill>
                  <a:schemeClr val="bg1"/>
                </a:solidFill>
                <a:latin typeface="Times New Roman" panose="02020603050405020304" pitchFamily="18" charset="0"/>
                <a:ea typeface="Times New Roman" panose="02020603050405020304" pitchFamily="18" charset="0"/>
              </a:rPr>
              <a:t>. </a:t>
            </a:r>
            <a:r>
              <a:rPr lang="nl-NL" sz="2000" dirty="0">
                <a:solidFill>
                  <a:schemeClr val="bg1"/>
                </a:solidFill>
                <a:latin typeface="Times New Roman" panose="02020603050405020304" pitchFamily="18" charset="0"/>
                <a:ea typeface="Times New Roman" panose="02020603050405020304" pitchFamily="18" charset="0"/>
              </a:rPr>
              <a:t>a. </a:t>
            </a:r>
            <a:endParaRPr lang="nl-NL" sz="2000" dirty="0" smtClean="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a:solidFill>
                  <a:schemeClr val="bg1"/>
                </a:solidFill>
                <a:latin typeface="Times New Roman" panose="02020603050405020304" pitchFamily="18" charset="0"/>
                <a:ea typeface="Times New Roman" panose="02020603050405020304" pitchFamily="18" charset="0"/>
              </a:rPr>
              <a:t> </a:t>
            </a:r>
            <a:r>
              <a:rPr lang="nl-NL" sz="2000" dirty="0" smtClean="0">
                <a:solidFill>
                  <a:schemeClr val="bg1"/>
                </a:solidFill>
                <a:latin typeface="Times New Roman" panose="02020603050405020304" pitchFamily="18" charset="0"/>
                <a:ea typeface="Times New Roman" panose="02020603050405020304" pitchFamily="18" charset="0"/>
              </a:rPr>
              <a:t>           </a:t>
            </a:r>
            <a:r>
              <a:rPr lang="nl-NL" sz="2000" dirty="0">
                <a:solidFill>
                  <a:schemeClr val="bg1"/>
                </a:solidFill>
                <a:latin typeface="Times New Roman" panose="02020603050405020304" pitchFamily="18" charset="0"/>
                <a:ea typeface="Times New Roman" panose="02020603050405020304" pitchFamily="18" charset="0"/>
              </a:rPr>
              <a:t>	b) So sánh các kết quả nhận được ở câu a).</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a:solidFill>
                  <a:srgbClr val="FFC000"/>
                </a:solidFill>
                <a:latin typeface="Times New Roman" panose="02020603050405020304" pitchFamily="18" charset="0"/>
                <a:ea typeface="Times New Roman" panose="02020603050405020304" pitchFamily="18" charset="0"/>
              </a:rPr>
              <a:t>Câu 2</a:t>
            </a:r>
            <a:r>
              <a:rPr lang="nl-NL" sz="2000" dirty="0">
                <a:solidFill>
                  <a:schemeClr val="bg1"/>
                </a:solidFill>
                <a:latin typeface="Times New Roman" panose="02020603050405020304" pitchFamily="18" charset="0"/>
                <a:ea typeface="Times New Roman" panose="02020603050405020304" pitchFamily="18" charset="0"/>
              </a:rPr>
              <a:t>: </a:t>
            </a:r>
            <a:r>
              <a:rPr lang="nl-NL" sz="2000" dirty="0" smtClean="0">
                <a:solidFill>
                  <a:schemeClr val="bg1"/>
                </a:solidFill>
                <a:latin typeface="Times New Roman" panose="02020603050405020304" pitchFamily="18" charset="0"/>
                <a:ea typeface="Times New Roman" panose="02020603050405020304" pitchFamily="18" charset="0"/>
              </a:rPr>
              <a:t>Tìm số tự nhiên c sao cho: </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smtClean="0">
                <a:solidFill>
                  <a:schemeClr val="bg1"/>
                </a:solidFill>
                <a:latin typeface="Times New Roman" panose="02020603050405020304" pitchFamily="18" charset="0"/>
                <a:ea typeface="Times New Roman" panose="02020603050405020304" pitchFamily="18" charset="0"/>
              </a:rPr>
              <a:t>            (3 . 2) . 5 = 3 . (2 . c)</a:t>
            </a:r>
            <a:r>
              <a:rPr lang="nl-NL" sz="2000" dirty="0">
                <a:solidFill>
                  <a:schemeClr val="bg1"/>
                </a:solidFill>
                <a:latin typeface="Times New Roman" panose="02020603050405020304" pitchFamily="18" charset="0"/>
                <a:ea typeface="Times New Roman" panose="02020603050405020304" pitchFamily="18" charset="0"/>
              </a:rPr>
              <a:t>	</a:t>
            </a:r>
            <a:endParaRPr lang="nl-NL" sz="2000" dirty="0" smtClean="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endParaRPr lang="nl-NL" sz="2000" b="1" dirty="0" smtClean="0">
              <a:solidFill>
                <a:srgbClr val="FFC000"/>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smtClean="0">
                <a:solidFill>
                  <a:srgbClr val="FFC000"/>
                </a:solidFill>
                <a:latin typeface="Times New Roman" panose="02020603050405020304" pitchFamily="18" charset="0"/>
                <a:ea typeface="Times New Roman" panose="02020603050405020304" pitchFamily="18" charset="0"/>
              </a:rPr>
              <a:t>Câu </a:t>
            </a:r>
            <a:r>
              <a:rPr lang="nl-NL" sz="2000" b="1" dirty="0">
                <a:solidFill>
                  <a:srgbClr val="FFC000"/>
                </a:solidFill>
                <a:latin typeface="Times New Roman" panose="02020603050405020304" pitchFamily="18" charset="0"/>
                <a:ea typeface="Times New Roman" panose="02020603050405020304" pitchFamily="18" charset="0"/>
              </a:rPr>
              <a:t>3</a:t>
            </a:r>
            <a:r>
              <a:rPr lang="nl-NL" sz="2000" dirty="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Tính</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và</a:t>
            </a:r>
            <a:r>
              <a:rPr lang="en-US" sz="2000" dirty="0" smtClean="0">
                <a:solidFill>
                  <a:schemeClr val="bg1"/>
                </a:solidFill>
                <a:latin typeface="Times New Roman" panose="02020603050405020304" pitchFamily="18" charset="0"/>
                <a:ea typeface="Times New Roman" panose="02020603050405020304" pitchFamily="18" charset="0"/>
              </a:rPr>
              <a:t> so </a:t>
            </a:r>
            <a:r>
              <a:rPr lang="en-US" sz="2000" dirty="0" err="1" smtClean="0">
                <a:solidFill>
                  <a:schemeClr val="bg1"/>
                </a:solidFill>
                <a:latin typeface="Times New Roman" panose="02020603050405020304" pitchFamily="18" charset="0"/>
                <a:ea typeface="Times New Roman" panose="02020603050405020304" pitchFamily="18" charset="0"/>
              </a:rPr>
              <a:t>sánh</a:t>
            </a:r>
            <a:r>
              <a:rPr lang="en-US" sz="2000" dirty="0" smtClean="0">
                <a:solidFill>
                  <a:schemeClr val="bg1"/>
                </a:solidFill>
                <a:latin typeface="Times New Roman" panose="02020603050405020304" pitchFamily="18" charset="0"/>
                <a:ea typeface="Times New Roman" panose="02020603050405020304" pitchFamily="18" charset="0"/>
              </a:rPr>
              <a:t>:</a:t>
            </a: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en-US" sz="2000" dirty="0" smtClean="0">
                <a:solidFill>
                  <a:schemeClr val="bg1"/>
                </a:solidFill>
                <a:latin typeface="Times New Roman" panose="02020603050405020304" pitchFamily="18" charset="0"/>
                <a:ea typeface="Times New Roman" panose="02020603050405020304" pitchFamily="18" charset="0"/>
              </a:rPr>
              <a:t>             3 . (2 + 5)  </a:t>
            </a:r>
            <a:r>
              <a:rPr lang="en-US" sz="2000" dirty="0" err="1" smtClean="0">
                <a:solidFill>
                  <a:schemeClr val="bg1"/>
                </a:solidFill>
                <a:latin typeface="Times New Roman" panose="02020603050405020304" pitchFamily="18" charset="0"/>
                <a:ea typeface="Times New Roman" panose="02020603050405020304" pitchFamily="18" charset="0"/>
              </a:rPr>
              <a:t>và</a:t>
            </a:r>
            <a:r>
              <a:rPr lang="en-US" sz="2000" dirty="0" smtClean="0">
                <a:solidFill>
                  <a:schemeClr val="bg1"/>
                </a:solidFill>
                <a:latin typeface="Times New Roman" panose="02020603050405020304" pitchFamily="18" charset="0"/>
                <a:ea typeface="Times New Roman" panose="02020603050405020304" pitchFamily="18" charset="0"/>
              </a:rPr>
              <a:t>  3 . 2 + 3 . 5</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6836898" y="1234718"/>
            <a:ext cx="6096000" cy="4056495"/>
          </a:xfrm>
          <a:prstGeom prst="rect">
            <a:avLst/>
          </a:prstGeom>
        </p:spPr>
        <p:txBody>
          <a:bodyPr>
            <a:spAutoFit/>
          </a:bodyPr>
          <a:lstStyle/>
          <a:p>
            <a:pPr indent="210185" algn="just">
              <a:lnSpc>
                <a:spcPct val="115000"/>
              </a:lnSpc>
              <a:spcAft>
                <a:spcPts val="0"/>
              </a:spcAft>
            </a:pPr>
            <a:r>
              <a:rPr lang="en-US" sz="2400" b="1" dirty="0" err="1" smtClean="0">
                <a:solidFill>
                  <a:srgbClr val="FF0000"/>
                </a:solidFill>
                <a:latin typeface="Times New Roman" panose="02020603050405020304" pitchFamily="18" charset="0"/>
                <a:ea typeface="Times New Roman" panose="02020603050405020304" pitchFamily="18" charset="0"/>
              </a:rPr>
              <a:t>Trả</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lời</a:t>
            </a:r>
            <a:r>
              <a:rPr lang="en-US" sz="2400" b="1" dirty="0" smtClean="0">
                <a:solidFill>
                  <a:srgbClr val="FF0000"/>
                </a:solidFill>
                <a:latin typeface="Times New Roman" panose="02020603050405020304" pitchFamily="18" charset="0"/>
                <a:ea typeface="Times New Roman" panose="02020603050405020304" pitchFamily="18" charset="0"/>
              </a:rPr>
              <a:t>:</a:t>
            </a:r>
          </a:p>
          <a:p>
            <a:pPr indent="210185" algn="just">
              <a:lnSpc>
                <a:spcPct val="115000"/>
              </a:lnSpc>
              <a:spcAft>
                <a:spcPts val="0"/>
              </a:spcAft>
            </a:pP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err="1" smtClean="0">
                <a:solidFill>
                  <a:srgbClr val="FFC000"/>
                </a:solidFill>
                <a:latin typeface="Times New Roman" panose="02020603050405020304" pitchFamily="18" charset="0"/>
                <a:ea typeface="Times New Roman" panose="02020603050405020304" pitchFamily="18" charset="0"/>
              </a:rPr>
              <a:t>Câu</a:t>
            </a: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a:solidFill>
                  <a:srgbClr val="FFC000"/>
                </a:solidFill>
                <a:latin typeface="Times New Roman" panose="02020603050405020304" pitchFamily="18" charset="0"/>
                <a:ea typeface="Times New Roman" panose="02020603050405020304" pitchFamily="18" charset="0"/>
              </a:rPr>
              <a:t>1:</a:t>
            </a:r>
          </a:p>
          <a:p>
            <a:pPr indent="381635">
              <a:lnSpc>
                <a:spcPct val="115000"/>
              </a:lnSpc>
            </a:pPr>
            <a:r>
              <a:rPr lang="en-US" sz="2000" dirty="0">
                <a:solidFill>
                  <a:schemeClr val="bg1"/>
                </a:solidFill>
                <a:latin typeface="Times New Roman" panose="02020603050405020304" pitchFamily="18" charset="0"/>
                <a:ea typeface="Times New Roman" panose="02020603050405020304" pitchFamily="18" charset="0"/>
              </a:rPr>
              <a:t>a) </a:t>
            </a:r>
            <a:r>
              <a:rPr lang="en-US" sz="2000" dirty="0" smtClean="0">
                <a:solidFill>
                  <a:schemeClr val="bg1"/>
                </a:solidFill>
                <a:latin typeface="Times New Roman" panose="02020603050405020304" pitchFamily="18" charset="0"/>
                <a:ea typeface="Times New Roman" panose="02020603050405020304" pitchFamily="18" charset="0"/>
              </a:rPr>
              <a:t>a . b = 60, </a:t>
            </a:r>
            <a:r>
              <a:rPr lang="en-US" sz="2000" dirty="0">
                <a:solidFill>
                  <a:schemeClr val="bg1"/>
                </a:solidFill>
                <a:latin typeface="Times New Roman" panose="02020603050405020304" pitchFamily="18" charset="0"/>
                <a:ea typeface="Times New Roman" panose="02020603050405020304" pitchFamily="18" charset="0"/>
              </a:rPr>
              <a:t>b </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a = </a:t>
            </a:r>
            <a:r>
              <a:rPr lang="en-US" sz="2000" dirty="0" smtClean="0">
                <a:solidFill>
                  <a:schemeClr val="bg1"/>
                </a:solidFill>
                <a:latin typeface="Times New Roman" panose="02020603050405020304" pitchFamily="18" charset="0"/>
                <a:ea typeface="Times New Roman" panose="02020603050405020304" pitchFamily="18" charset="0"/>
              </a:rPr>
              <a:t>60.</a:t>
            </a:r>
            <a:endParaRPr lang="en-US" sz="2000" dirty="0">
              <a:solidFill>
                <a:schemeClr val="bg1"/>
              </a:solidFill>
              <a:latin typeface="Times New Roman" panose="02020603050405020304" pitchFamily="18" charset="0"/>
              <a:ea typeface="Times New Roman" panose="02020603050405020304" pitchFamily="18" charset="0"/>
            </a:endParaRPr>
          </a:p>
          <a:p>
            <a:pPr indent="381635">
              <a:lnSpc>
                <a:spcPct val="115000"/>
              </a:lnSpc>
            </a:pPr>
            <a:r>
              <a:rPr lang="en-US" sz="2000" dirty="0">
                <a:solidFill>
                  <a:schemeClr val="bg1"/>
                </a:solidFill>
                <a:latin typeface="Times New Roman" panose="02020603050405020304" pitchFamily="18" charset="0"/>
                <a:ea typeface="Times New Roman" panose="02020603050405020304" pitchFamily="18" charset="0"/>
              </a:rPr>
              <a:t>b) a </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b = b </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a.</a:t>
            </a:r>
          </a:p>
          <a:p>
            <a:pPr indent="210185" algn="just">
              <a:lnSpc>
                <a:spcPct val="115000"/>
              </a:lnSpc>
              <a:spcAft>
                <a:spcPts val="0"/>
              </a:spcAft>
            </a:pP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err="1" smtClean="0">
                <a:solidFill>
                  <a:srgbClr val="FFC000"/>
                </a:solidFill>
                <a:latin typeface="Times New Roman" panose="02020603050405020304" pitchFamily="18" charset="0"/>
                <a:ea typeface="Times New Roman" panose="02020603050405020304" pitchFamily="18" charset="0"/>
              </a:rPr>
              <a:t>Câu</a:t>
            </a: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a:solidFill>
                  <a:srgbClr val="FFC000"/>
                </a:solidFill>
                <a:latin typeface="Times New Roman" panose="02020603050405020304" pitchFamily="18" charset="0"/>
                <a:ea typeface="Times New Roman" panose="02020603050405020304" pitchFamily="18" charset="0"/>
              </a:rPr>
              <a:t>2:</a:t>
            </a:r>
          </a:p>
          <a:p>
            <a:pPr indent="381635">
              <a:lnSpc>
                <a:spcPct val="115000"/>
              </a:lnSpc>
            </a:pPr>
            <a:r>
              <a:rPr lang="nl-NL" sz="2000" dirty="0">
                <a:solidFill>
                  <a:schemeClr val="bg1"/>
                </a:solidFill>
                <a:latin typeface="Times New Roman" panose="02020603050405020304" pitchFamily="18" charset="0"/>
                <a:ea typeface="Times New Roman" panose="02020603050405020304" pitchFamily="18" charset="0"/>
              </a:rPr>
              <a:t>(3 . 2) . 5 = 3 . (2 . </a:t>
            </a:r>
            <a:r>
              <a:rPr lang="nl-NL" sz="2000" b="1" dirty="0" smtClean="0">
                <a:solidFill>
                  <a:srgbClr val="FF0000"/>
                </a:solidFill>
                <a:latin typeface="Times New Roman" panose="02020603050405020304" pitchFamily="18" charset="0"/>
                <a:ea typeface="Times New Roman" panose="02020603050405020304" pitchFamily="18" charset="0"/>
              </a:rPr>
              <a:t>5</a:t>
            </a:r>
            <a:r>
              <a:rPr lang="nl-NL" sz="2000" dirty="0" smtClean="0">
                <a:solidFill>
                  <a:schemeClr val="bg1"/>
                </a:solidFill>
                <a:latin typeface="Times New Roman" panose="02020603050405020304" pitchFamily="18" charset="0"/>
                <a:ea typeface="Times New Roman" panose="02020603050405020304" pitchFamily="18" charset="0"/>
              </a:rPr>
              <a:t>) </a:t>
            </a:r>
          </a:p>
          <a:p>
            <a:pPr indent="381635">
              <a:lnSpc>
                <a:spcPct val="115000"/>
              </a:lnSpc>
            </a:pPr>
            <a:r>
              <a:rPr lang="nl-NL" sz="2000" dirty="0" smtClean="0">
                <a:solidFill>
                  <a:schemeClr val="bg1"/>
                </a:solidFill>
                <a:latin typeface="Times New Roman" panose="02020603050405020304" pitchFamily="18" charset="0"/>
                <a:ea typeface="Times New Roman" panose="02020603050405020304" pitchFamily="18" charset="0"/>
              </a:rPr>
              <a:t>Vậy c = 5</a:t>
            </a:r>
            <a:endParaRPr lang="nl-NL" sz="2000" dirty="0">
              <a:solidFill>
                <a:schemeClr val="bg1"/>
              </a:solidFill>
              <a:latin typeface="Times New Roman" panose="02020603050405020304" pitchFamily="18" charset="0"/>
              <a:ea typeface="Times New Roman" panose="02020603050405020304" pitchFamily="18" charset="0"/>
            </a:endParaRPr>
          </a:p>
          <a:p>
            <a:pPr indent="381635">
              <a:lnSpc>
                <a:spcPct val="115000"/>
              </a:lnSpc>
            </a:pPr>
            <a:r>
              <a:rPr lang="en-US" sz="2000" b="1" dirty="0" err="1" smtClean="0">
                <a:solidFill>
                  <a:srgbClr val="FFC000"/>
                </a:solidFill>
                <a:latin typeface="Times New Roman" panose="02020603050405020304" pitchFamily="18" charset="0"/>
                <a:ea typeface="Times New Roman" panose="02020603050405020304" pitchFamily="18" charset="0"/>
              </a:rPr>
              <a:t>Câu</a:t>
            </a: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a:solidFill>
                  <a:srgbClr val="FFC000"/>
                </a:solidFill>
                <a:latin typeface="Times New Roman" panose="02020603050405020304" pitchFamily="18" charset="0"/>
                <a:ea typeface="Times New Roman" panose="02020603050405020304" pitchFamily="18" charset="0"/>
              </a:rPr>
              <a:t>3</a:t>
            </a:r>
            <a:r>
              <a:rPr lang="en-US" sz="2000" b="1" dirty="0" smtClean="0">
                <a:solidFill>
                  <a:srgbClr val="FFC000"/>
                </a:solidFill>
                <a:latin typeface="Times New Roman" panose="02020603050405020304" pitchFamily="18" charset="0"/>
                <a:ea typeface="Times New Roman" panose="02020603050405020304" pitchFamily="18" charset="0"/>
              </a:rPr>
              <a:t>:</a:t>
            </a:r>
          </a:p>
          <a:p>
            <a:pPr indent="381635">
              <a:lnSpc>
                <a:spcPct val="115000"/>
              </a:lnSpc>
            </a:pPr>
            <a:r>
              <a:rPr lang="en-US" sz="2000" dirty="0" smtClean="0">
                <a:solidFill>
                  <a:schemeClr val="bg1"/>
                </a:solidFill>
                <a:latin typeface="Times New Roman" panose="02020603050405020304" pitchFamily="18" charset="0"/>
                <a:ea typeface="Times New Roman" panose="02020603050405020304" pitchFamily="18" charset="0"/>
              </a:rPr>
              <a:t>Ta </a:t>
            </a:r>
            <a:r>
              <a:rPr lang="en-US" sz="2000" dirty="0" err="1" smtClean="0">
                <a:solidFill>
                  <a:schemeClr val="bg1"/>
                </a:solidFill>
                <a:latin typeface="Times New Roman" panose="02020603050405020304" pitchFamily="18" charset="0"/>
                <a:ea typeface="Times New Roman" panose="02020603050405020304" pitchFamily="18" charset="0"/>
              </a:rPr>
              <a:t>có</a:t>
            </a:r>
            <a:r>
              <a:rPr lang="en-US" sz="2000" dirty="0" smtClean="0">
                <a:solidFill>
                  <a:schemeClr val="bg1"/>
                </a:solidFill>
                <a:latin typeface="Times New Roman" panose="02020603050405020304" pitchFamily="18" charset="0"/>
                <a:ea typeface="Times New Roman" panose="02020603050405020304" pitchFamily="18" charset="0"/>
              </a:rPr>
              <a:t>: 3 </a:t>
            </a:r>
            <a:r>
              <a:rPr lang="en-US" sz="2000" dirty="0">
                <a:solidFill>
                  <a:schemeClr val="bg1"/>
                </a:solidFill>
                <a:latin typeface="Times New Roman" panose="02020603050405020304" pitchFamily="18" charset="0"/>
                <a:ea typeface="Times New Roman" panose="02020603050405020304" pitchFamily="18" charset="0"/>
              </a:rPr>
              <a:t>. (2 + 5</a:t>
            </a:r>
            <a:r>
              <a:rPr lang="en-US" sz="2000" dirty="0" smtClean="0">
                <a:solidFill>
                  <a:schemeClr val="bg1"/>
                </a:solidFill>
                <a:latin typeface="Times New Roman" panose="02020603050405020304" pitchFamily="18" charset="0"/>
                <a:ea typeface="Times New Roman" panose="02020603050405020304" pitchFamily="18" charset="0"/>
              </a:rPr>
              <a:t>) = 21;   </a:t>
            </a:r>
            <a:r>
              <a:rPr lang="en-US" sz="2000" dirty="0">
                <a:solidFill>
                  <a:schemeClr val="bg1"/>
                </a:solidFill>
                <a:latin typeface="Times New Roman" panose="02020603050405020304" pitchFamily="18" charset="0"/>
                <a:ea typeface="Times New Roman" panose="02020603050405020304" pitchFamily="18" charset="0"/>
              </a:rPr>
              <a:t>3 . 2 + 3 . </a:t>
            </a:r>
            <a:r>
              <a:rPr lang="en-US" sz="2000" dirty="0" smtClean="0">
                <a:solidFill>
                  <a:schemeClr val="bg1"/>
                </a:solidFill>
                <a:latin typeface="Times New Roman" panose="02020603050405020304" pitchFamily="18" charset="0"/>
                <a:ea typeface="Times New Roman" panose="02020603050405020304" pitchFamily="18" charset="0"/>
              </a:rPr>
              <a:t>5 = 21</a:t>
            </a:r>
            <a:endParaRPr lang="en-US" sz="2000" dirty="0">
              <a:solidFill>
                <a:schemeClr val="bg1"/>
              </a:solidFill>
              <a:latin typeface="Times New Roman" panose="02020603050405020304" pitchFamily="18" charset="0"/>
              <a:ea typeface="Times New Roman" panose="02020603050405020304" pitchFamily="18" charset="0"/>
            </a:endParaRPr>
          </a:p>
          <a:p>
            <a:pPr indent="381635">
              <a:lnSpc>
                <a:spcPct val="115000"/>
              </a:lnSpc>
            </a:pPr>
            <a:r>
              <a:rPr lang="en-US" sz="2000" dirty="0" err="1" smtClean="0">
                <a:solidFill>
                  <a:schemeClr val="bg1"/>
                </a:solidFill>
                <a:latin typeface="Times New Roman" panose="02020603050405020304" pitchFamily="18" charset="0"/>
                <a:ea typeface="Times New Roman" panose="02020603050405020304" pitchFamily="18" charset="0"/>
              </a:rPr>
              <a:t>Vậy</a:t>
            </a:r>
            <a:r>
              <a:rPr lang="en-US" sz="2000" dirty="0" smtClean="0">
                <a:solidFill>
                  <a:schemeClr val="bg1"/>
                </a:solidFill>
                <a:latin typeface="Times New Roman" panose="02020603050405020304" pitchFamily="18" charset="0"/>
                <a:ea typeface="Times New Roman" panose="02020603050405020304" pitchFamily="18" charset="0"/>
              </a:rPr>
              <a:t>:    3 </a:t>
            </a:r>
            <a:r>
              <a:rPr lang="en-US" sz="2000" dirty="0">
                <a:solidFill>
                  <a:schemeClr val="bg1"/>
                </a:solidFill>
                <a:latin typeface="Times New Roman" panose="02020603050405020304" pitchFamily="18" charset="0"/>
                <a:ea typeface="Times New Roman" panose="02020603050405020304" pitchFamily="18" charset="0"/>
              </a:rPr>
              <a:t>. (2 + 5)  =</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3 . 2 + 3 . 5</a:t>
            </a:r>
          </a:p>
          <a:p>
            <a:pPr indent="381635">
              <a:lnSpc>
                <a:spcPct val="115000"/>
              </a:lnSpc>
            </a:pPr>
            <a:endParaRPr lang="en-US" sz="2000" b="1" dirty="0">
              <a:solidFill>
                <a:srgbClr val="FFC000"/>
              </a:solidFill>
              <a:latin typeface="Times New Roman" panose="02020603050405020304" pitchFamily="18" charset="0"/>
              <a:ea typeface="Times New Roman" panose="02020603050405020304" pitchFamily="18" charset="0"/>
            </a:endParaRPr>
          </a:p>
        </p:txBody>
      </p:sp>
      <p:sp>
        <p:nvSpPr>
          <p:cNvPr id="25" name="TextBox 24"/>
          <p:cNvSpPr txBox="1"/>
          <p:nvPr/>
        </p:nvSpPr>
        <p:spPr>
          <a:xfrm>
            <a:off x="956608" y="4654116"/>
            <a:ext cx="6105379" cy="830997"/>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Phép</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nhân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số</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tự</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nhiên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tính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chất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gì</a:t>
            </a:r>
            <a:r>
              <a:rPr lang="en-US" sz="2400" dirty="0">
                <a:solidFill>
                  <a:srgbClr val="FF0000"/>
                </a:solidFill>
                <a:latin typeface="Times New Roman" panose="02020603050405020304" pitchFamily="18" charset="0"/>
                <a:ea typeface="Times New Roman" panose="02020603050405020304" pitchFamily="18" charset="0"/>
              </a:rPr>
              <a:t>?</a:t>
            </a:r>
          </a:p>
          <a:p>
            <a:endParaRPr lang="en-US" sz="2400" dirty="0">
              <a:solidFill>
                <a:srgbClr val="FF0000"/>
              </a:solidFill>
            </a:endParaRPr>
          </a:p>
        </p:txBody>
      </p:sp>
      <p:pic>
        <p:nvPicPr>
          <p:cNvPr id="26" name="Picture 25"/>
          <p:cNvPicPr>
            <a:picLocks noChangeAspect="1"/>
          </p:cNvPicPr>
          <p:nvPr/>
        </p:nvPicPr>
        <p:blipFill>
          <a:blip r:embed="rId3"/>
          <a:stretch>
            <a:fillRect/>
          </a:stretch>
        </p:blipFill>
        <p:spPr>
          <a:xfrm>
            <a:off x="470833" y="1068827"/>
            <a:ext cx="485775" cy="609600"/>
          </a:xfrm>
          <a:prstGeom prst="rect">
            <a:avLst/>
          </a:prstGeom>
        </p:spPr>
      </p:pic>
    </p:spTree>
    <p:extLst>
      <p:ext uri="{BB962C8B-B14F-4D97-AF65-F5344CB8AC3E}">
        <p14:creationId xmlns:p14="http://schemas.microsoft.com/office/powerpoint/2010/main" val="222474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2000"/>
                                        <p:tgtEl>
                                          <p:spTgt spid="25"/>
                                        </p:tgtEl>
                                      </p:cBhvr>
                                    </p:animEffect>
                                    <p:anim calcmode="lin" valueType="num">
                                      <p:cBhvr>
                                        <p:cTn id="22" dur="2000" fill="hold"/>
                                        <p:tgtEl>
                                          <p:spTgt spid="25"/>
                                        </p:tgtEl>
                                        <p:attrNameLst>
                                          <p:attrName>ppt_w</p:attrName>
                                        </p:attrNameLst>
                                      </p:cBhvr>
                                      <p:tavLst>
                                        <p:tav tm="0" fmla="#ppt_w*sin(2.5*pi*$)">
                                          <p:val>
                                            <p:fltVal val="0"/>
                                          </p:val>
                                        </p:tav>
                                        <p:tav tm="100000">
                                          <p:val>
                                            <p:fltVal val="1"/>
                                          </p:val>
                                        </p:tav>
                                      </p:tavLst>
                                    </p:anim>
                                    <p:anim calcmode="lin" valueType="num">
                                      <p:cBhvr>
                                        <p:cTn id="23"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542047" y="2750722"/>
            <a:ext cx="3172856"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latin typeface="Times New Roman" panose="02020603050405020304" pitchFamily="18" charset="0"/>
                <a:ea typeface="Times New Roman" panose="02020603050405020304" pitchFamily="18" charset="0"/>
              </a:rPr>
              <a:t>2</a:t>
            </a:r>
            <a:r>
              <a:rPr lang="nl-NL" sz="2000" b="1" u="sng" dirty="0" smtClean="0">
                <a:solidFill>
                  <a:srgbClr val="FFFF00"/>
                </a:solidFill>
                <a:effectLst/>
                <a:latin typeface="Times New Roman" panose="02020603050405020304" pitchFamily="18" charset="0"/>
                <a:ea typeface="Times New Roman" panose="02020603050405020304" pitchFamily="18" charset="0"/>
              </a:rPr>
              <a:t>. </a:t>
            </a:r>
            <a:r>
              <a:rPr lang="nl-NL" sz="2000" b="1" u="sng" dirty="0" smtClean="0">
                <a:solidFill>
                  <a:srgbClr val="FFFF00"/>
                </a:solidFill>
                <a:latin typeface="Times New Roman" panose="02020603050405020304" pitchFamily="18" charset="0"/>
                <a:ea typeface="Times New Roman" panose="02020603050405020304" pitchFamily="18" charset="0"/>
              </a:rPr>
              <a:t>Tính chất của phép nhân</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521531" y="3201502"/>
            <a:ext cx="4445390" cy="1862048"/>
          </a:xfrm>
          <a:prstGeom prst="rect">
            <a:avLst/>
          </a:prstGeom>
        </p:spPr>
        <p:txBody>
          <a:bodyPr wrap="square">
            <a:spAutoFit/>
          </a:bodyPr>
          <a:lstStyle/>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Phép</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smtClean="0">
                <a:solidFill>
                  <a:srgbClr val="FFFF00"/>
                </a:solidFill>
                <a:latin typeface="Times New Roman" panose="02020603050405020304" pitchFamily="18" charset="0"/>
                <a:ea typeface="Times New Roman" panose="02020603050405020304" pitchFamily="18" charset="0"/>
              </a:rPr>
              <a:t>nhân</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số</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tự</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nhiên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có</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các</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tính</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chất</a:t>
            </a:r>
            <a:r>
              <a:rPr lang="en-US" sz="2000" dirty="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Giao</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hoán</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 b </a:t>
            </a:r>
            <a:r>
              <a:rPr lang="en-US" sz="2000" dirty="0" smtClean="0">
                <a:solidFill>
                  <a:srgbClr val="FFFF00"/>
                </a:solidFill>
                <a:latin typeface="Times New Roman" panose="02020603050405020304" pitchFamily="18" charset="0"/>
                <a:ea typeface="Times New Roman" panose="02020603050405020304" pitchFamily="18" charset="0"/>
              </a:rPr>
              <a:t>. a</a:t>
            </a:r>
            <a:endParaRPr lang="en-US" sz="2000" dirty="0">
              <a:solidFill>
                <a:srgbClr val="FFFF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Kết</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hợp</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 =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a:t>
            </a:r>
            <a:r>
              <a:rPr lang="en-US" sz="2000" dirty="0" smtClean="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smtClean="0">
                <a:solidFill>
                  <a:srgbClr val="FFFF00"/>
                </a:solidFill>
                <a:effectLst/>
                <a:latin typeface="Times New Roman" panose="02020603050405020304" pitchFamily="18" charset="0"/>
                <a:ea typeface="Times New Roman" panose="02020603050405020304" pitchFamily="18" charset="0"/>
              </a:rPr>
              <a:t> + </a:t>
            </a:r>
            <a:r>
              <a:rPr lang="en-US" sz="2000" dirty="0" err="1" smtClean="0">
                <a:solidFill>
                  <a:srgbClr val="FFFF00"/>
                </a:solidFill>
                <a:effectLst/>
                <a:latin typeface="Times New Roman" panose="02020603050405020304" pitchFamily="18" charset="0"/>
                <a:ea typeface="Times New Roman" panose="02020603050405020304" pitchFamily="18" charset="0"/>
              </a:rPr>
              <a:t>Phân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của</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nhân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đối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với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cộng</a:t>
            </a:r>
            <a:r>
              <a:rPr lang="en-US" sz="2000" dirty="0" smtClean="0">
                <a:solidFill>
                  <a:srgbClr val="FFFF00"/>
                </a:solidFill>
                <a:effectLst/>
                <a:latin typeface="Times New Roman" panose="02020603050405020304" pitchFamily="18" charset="0"/>
                <a:ea typeface="Times New Roman" panose="02020603050405020304" pitchFamily="18" charset="0"/>
              </a:rPr>
              <a:t>: a(b + c) = ab + ac</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5" name="TextBox 24"/>
          <p:cNvSpPr txBox="1"/>
          <p:nvPr/>
        </p:nvSpPr>
        <p:spPr>
          <a:xfrm>
            <a:off x="5345723" y="1448973"/>
            <a:ext cx="6414868" cy="461665"/>
          </a:xfrm>
          <a:prstGeom prst="rect">
            <a:avLst/>
          </a:prstGeom>
          <a:noFill/>
        </p:spPr>
        <p:txBody>
          <a:bodyPr wrap="square" rtlCol="0">
            <a:spAutoFit/>
          </a:bodyPr>
          <a:lstStyle/>
          <a:p>
            <a:r>
              <a:rPr lang="en-US" sz="2400" b="1" i="1" dirty="0" err="1" smtClean="0">
                <a:solidFill>
                  <a:srgbClr val="FF0000"/>
                </a:solidFill>
                <a:latin typeface="Times New Roman" panose="02020603050405020304" pitchFamily="18" charset="0"/>
                <a:cs typeface="Times New Roman" panose="02020603050405020304" pitchFamily="18" charset="0"/>
              </a:rPr>
              <a:t>Chú</a:t>
            </a:r>
            <a:r>
              <a:rPr lang="en-US" sz="2400" b="1" i="1" dirty="0" smtClean="0">
                <a:solidFill>
                  <a:srgbClr val="FF0000"/>
                </a:solidFill>
                <a:latin typeface="Times New Roman" panose="02020603050405020304" pitchFamily="18" charset="0"/>
                <a:cs typeface="Times New Roman" panose="02020603050405020304" pitchFamily="18" charset="0"/>
              </a:rPr>
              <a:t> ý</a:t>
            </a:r>
          </a:p>
        </p:txBody>
      </p:sp>
      <p:sp>
        <p:nvSpPr>
          <p:cNvPr id="26" name="TextBox 25"/>
          <p:cNvSpPr txBox="1"/>
          <p:nvPr/>
        </p:nvSpPr>
        <p:spPr>
          <a:xfrm>
            <a:off x="5289453" y="2314483"/>
            <a:ext cx="6133514" cy="400110"/>
          </a:xfrm>
          <a:prstGeom prst="rect">
            <a:avLst/>
          </a:prstGeom>
          <a:noFill/>
        </p:spPr>
        <p:txBody>
          <a:bodyPr wrap="square" rtlCol="0">
            <a:spAutoFit/>
          </a:bodyPr>
          <a:lstStyle/>
          <a:p>
            <a:pPr marL="285750" indent="-285750">
              <a:buFontTx/>
              <a:buChar char="-"/>
            </a:pPr>
            <a:r>
              <a:rPr lang="en-US" sz="2000" dirty="0">
                <a:solidFill>
                  <a:schemeClr val="bg1"/>
                </a:solidFill>
                <a:latin typeface="Times New Roman" panose="02020603050405020304" pitchFamily="18" charset="0"/>
                <a:cs typeface="Times New Roman" panose="02020603050405020304" pitchFamily="18" charset="0"/>
              </a:rPr>
              <a:t>a </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0 = 0 </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a = </a:t>
            </a:r>
            <a:r>
              <a:rPr lang="en-US" sz="2000" dirty="0" smtClean="0">
                <a:solidFill>
                  <a:schemeClr val="bg1"/>
                </a:solidFill>
                <a:latin typeface="Times New Roman" panose="02020603050405020304" pitchFamily="18" charset="0"/>
                <a:cs typeface="Times New Roman" panose="02020603050405020304" pitchFamily="18" charset="0"/>
              </a:rPr>
              <a:t>0</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289450" y="2705744"/>
            <a:ext cx="6256555" cy="707886"/>
          </a:xfrm>
          <a:prstGeom prst="rect">
            <a:avLst/>
          </a:prstGeom>
          <a:noFill/>
        </p:spPr>
        <p:txBody>
          <a:bodyPr wrap="square" rtlCol="0">
            <a:spAutoFit/>
          </a:bodyPr>
          <a:lstStyle/>
          <a:p>
            <a:pPr marL="285750" indent="-285750">
              <a:buFontTx/>
              <a:buChar char="-"/>
            </a:pPr>
            <a:r>
              <a:rPr lang="en-US" sz="2000" dirty="0" err="1" smtClean="0">
                <a:solidFill>
                  <a:schemeClr val="bg1"/>
                </a:solidFill>
                <a:latin typeface="Times New Roman" panose="02020603050405020304" pitchFamily="18" charset="0"/>
                <a:cs typeface="Times New Roman" panose="02020603050405020304" pitchFamily="18" charset="0"/>
              </a:rPr>
              <a:t>Tích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(a </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b) </a:t>
            </a:r>
            <a:r>
              <a:rPr lang="en-US" sz="2000" dirty="0" smtClean="0">
                <a:solidFill>
                  <a:schemeClr val="bg1"/>
                </a:solidFill>
                <a:latin typeface="Times New Roman" panose="02020603050405020304" pitchFamily="18" charset="0"/>
                <a:cs typeface="Times New Roman" panose="02020603050405020304" pitchFamily="18" charset="0"/>
              </a:rPr>
              <a:t>. c hay a . (b . c) </a:t>
            </a:r>
            <a:r>
              <a:rPr lang="en-US" sz="2000" dirty="0" err="1" smtClean="0">
                <a:solidFill>
                  <a:schemeClr val="bg1"/>
                </a:solidFill>
                <a:latin typeface="Times New Roman" panose="02020603050405020304" pitchFamily="18" charset="0"/>
                <a:cs typeface="Times New Roman" panose="02020603050405020304" pitchFamily="18" charset="0"/>
              </a:rPr>
              <a:t>gọi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tích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của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số</a:t>
            </a:r>
            <a:r>
              <a:rPr lang="en-US" sz="2000" dirty="0" smtClean="0">
                <a:solidFill>
                  <a:schemeClr val="bg1"/>
                </a:solidFill>
                <a:latin typeface="Times New Roman" panose="02020603050405020304" pitchFamily="18" charset="0"/>
                <a:cs typeface="Times New Roman" panose="02020603050405020304" pitchFamily="18" charset="0"/>
              </a:rPr>
              <a:t>  a, b, c </a:t>
            </a:r>
            <a:r>
              <a:rPr lang="en-US" sz="2000" dirty="0" err="1" smtClean="0">
                <a:solidFill>
                  <a:schemeClr val="bg1"/>
                </a:solidFill>
                <a:latin typeface="Times New Roman" panose="02020603050405020304" pitchFamily="18" charset="0"/>
                <a:cs typeface="Times New Roman" panose="02020603050405020304" pitchFamily="18" charset="0"/>
              </a:rPr>
              <a:t>và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viết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gọn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abc</a:t>
            </a:r>
            <a:r>
              <a:rPr lang="en-US" sz="2000" dirty="0" smtClean="0">
                <a:solidFill>
                  <a:schemeClr val="bg1"/>
                </a:solidFill>
                <a:latin typeface="Times New Roman" panose="02020603050405020304" pitchFamily="18" charset="0"/>
                <a:cs typeface="Times New Roman" panose="02020603050405020304" pitchFamily="18" charset="0"/>
              </a:rPr>
              <a:t> </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289451" y="1972105"/>
            <a:ext cx="5328507" cy="400110"/>
          </a:xfrm>
          <a:prstGeom prst="rect">
            <a:avLst/>
          </a:prstGeom>
          <a:noFill/>
        </p:spPr>
        <p:txBody>
          <a:bodyPr wrap="squar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   a . 1 = 1 . a = a</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03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542047" y="2750722"/>
            <a:ext cx="3172856"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latin typeface="Times New Roman" panose="02020603050405020304" pitchFamily="18" charset="0"/>
                <a:ea typeface="Times New Roman" panose="02020603050405020304" pitchFamily="18" charset="0"/>
              </a:rPr>
              <a:t>2</a:t>
            </a:r>
            <a:r>
              <a:rPr lang="nl-NL" sz="2000" b="1" u="sng" dirty="0" smtClean="0">
                <a:solidFill>
                  <a:srgbClr val="FFFF00"/>
                </a:solidFill>
                <a:effectLst/>
                <a:latin typeface="Times New Roman" panose="02020603050405020304" pitchFamily="18" charset="0"/>
                <a:ea typeface="Times New Roman" panose="02020603050405020304" pitchFamily="18" charset="0"/>
              </a:rPr>
              <a:t>. </a:t>
            </a:r>
            <a:r>
              <a:rPr lang="nl-NL" sz="2000" b="1" u="sng" dirty="0" smtClean="0">
                <a:solidFill>
                  <a:srgbClr val="FFFF00"/>
                </a:solidFill>
                <a:latin typeface="Times New Roman" panose="02020603050405020304" pitchFamily="18" charset="0"/>
                <a:ea typeface="Times New Roman" panose="02020603050405020304" pitchFamily="18" charset="0"/>
              </a:rPr>
              <a:t>Tính chất của phép nhân</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521531" y="3201502"/>
            <a:ext cx="4445390" cy="1862048"/>
          </a:xfrm>
          <a:prstGeom prst="rect">
            <a:avLst/>
          </a:prstGeom>
        </p:spPr>
        <p:txBody>
          <a:bodyPr wrap="square">
            <a:spAutoFit/>
          </a:bodyPr>
          <a:lstStyle/>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Phép</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smtClean="0">
                <a:solidFill>
                  <a:srgbClr val="FFFF00"/>
                </a:solidFill>
                <a:latin typeface="Times New Roman" panose="02020603050405020304" pitchFamily="18" charset="0"/>
                <a:ea typeface="Times New Roman" panose="02020603050405020304" pitchFamily="18" charset="0"/>
              </a:rPr>
              <a:t>nhân</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số</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tự</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nhiên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có</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các</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tính</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chất</a:t>
            </a:r>
            <a:r>
              <a:rPr lang="en-US" sz="2000" dirty="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Giao</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hoán</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 b </a:t>
            </a:r>
            <a:r>
              <a:rPr lang="en-US" sz="2000" dirty="0" smtClean="0">
                <a:solidFill>
                  <a:srgbClr val="FFFF00"/>
                </a:solidFill>
                <a:latin typeface="Times New Roman" panose="02020603050405020304" pitchFamily="18" charset="0"/>
                <a:ea typeface="Times New Roman" panose="02020603050405020304" pitchFamily="18" charset="0"/>
              </a:rPr>
              <a:t>. a</a:t>
            </a:r>
            <a:endParaRPr lang="en-US" sz="2000" dirty="0">
              <a:solidFill>
                <a:srgbClr val="FFFF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Kết</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hợp</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 =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a:t>
            </a:r>
            <a:r>
              <a:rPr lang="en-US" sz="2000" dirty="0" smtClean="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smtClean="0">
                <a:solidFill>
                  <a:srgbClr val="FFFF00"/>
                </a:solidFill>
                <a:effectLst/>
                <a:latin typeface="Times New Roman" panose="02020603050405020304" pitchFamily="18" charset="0"/>
                <a:ea typeface="Times New Roman" panose="02020603050405020304" pitchFamily="18" charset="0"/>
              </a:rPr>
              <a:t> + </a:t>
            </a:r>
            <a:r>
              <a:rPr lang="en-US" sz="2000" dirty="0" err="1" smtClean="0">
                <a:solidFill>
                  <a:srgbClr val="FFFF00"/>
                </a:solidFill>
                <a:effectLst/>
                <a:latin typeface="Times New Roman" panose="02020603050405020304" pitchFamily="18" charset="0"/>
                <a:ea typeface="Times New Roman" panose="02020603050405020304" pitchFamily="18" charset="0"/>
              </a:rPr>
              <a:t>Phân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của</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nhân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đối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với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cộng</a:t>
            </a:r>
            <a:r>
              <a:rPr lang="en-US" sz="2000" dirty="0" smtClean="0">
                <a:solidFill>
                  <a:srgbClr val="FFFF00"/>
                </a:solidFill>
                <a:effectLst/>
                <a:latin typeface="Times New Roman" panose="02020603050405020304" pitchFamily="18" charset="0"/>
                <a:ea typeface="Times New Roman" panose="02020603050405020304" pitchFamily="18" charset="0"/>
              </a:rPr>
              <a:t>: a(b + c) = ab + ac</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5476982" y="1073342"/>
            <a:ext cx="6096000" cy="646331"/>
          </a:xfrm>
          <a:prstGeom prst="rect">
            <a:avLst/>
          </a:prstGeom>
        </p:spPr>
        <p:txBody>
          <a:bodyPr>
            <a:spAutoFit/>
          </a:bodyPr>
          <a:lstStyle/>
          <a:p>
            <a:pPr algn="just">
              <a:lnSpc>
                <a:spcPct val="150000"/>
              </a:lnSpc>
              <a:spcBef>
                <a:spcPts val="600"/>
              </a:spcBef>
              <a:spcAft>
                <a:spcPts val="600"/>
              </a:spcAft>
            </a:pPr>
            <a:r>
              <a:rPr lang="nl-NL" sz="2400" b="1" i="1" u="sng" dirty="0">
                <a:solidFill>
                  <a:srgbClr val="FF0000"/>
                </a:solidFill>
                <a:latin typeface="Times New Roman" panose="02020603050405020304" pitchFamily="18" charset="0"/>
                <a:ea typeface="Calibri" panose="020F0502020204030204" pitchFamily="34" charset="0"/>
              </a:rPr>
              <a:t>Ví dụ 2</a:t>
            </a:r>
            <a:r>
              <a:rPr lang="nl-NL" sz="2400" b="1" i="1" dirty="0">
                <a:solidFill>
                  <a:srgbClr val="FF0000"/>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Tính nhẩm</a:t>
            </a:r>
            <a:r>
              <a:rPr lang="en-US" sz="2400" dirty="0" smtClean="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24 </a:t>
            </a:r>
            <a:r>
              <a:rPr lang="nl-NL" sz="2400" dirty="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25</a:t>
            </a:r>
            <a:endParaRPr lang="en-US" sz="2400" dirty="0">
              <a:solidFill>
                <a:schemeClr val="bg1"/>
              </a:solidFill>
              <a:effectLst/>
              <a:latin typeface="Times New Roman" panose="02020603050405020304" pitchFamily="18" charset="0"/>
              <a:ea typeface="Calibri" panose="020F0502020204030204" pitchFamily="34" charset="0"/>
            </a:endParaRPr>
          </a:p>
        </p:txBody>
      </p:sp>
      <p:sp>
        <p:nvSpPr>
          <p:cNvPr id="9" name="TextBox 8"/>
          <p:cNvSpPr txBox="1"/>
          <p:nvPr/>
        </p:nvSpPr>
        <p:spPr>
          <a:xfrm>
            <a:off x="5476982" y="1635282"/>
            <a:ext cx="6314683" cy="1200329"/>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Giải</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dirty="0" smtClean="0">
                <a:solidFill>
                  <a:schemeClr val="bg1"/>
                </a:solidFill>
                <a:latin typeface="Times New Roman" panose="02020603050405020304" pitchFamily="18" charset="0"/>
                <a:cs typeface="Times New Roman" panose="02020603050405020304" pitchFamily="18" charset="0"/>
              </a:rPr>
              <a:t> </a:t>
            </a:r>
          </a:p>
          <a:p>
            <a:r>
              <a:rPr lang="nl-NL"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24 </a:t>
            </a:r>
            <a:r>
              <a:rPr lang="nl-NL"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25 = ( 6 . 4) . 25 = 6. ( 4. 25) = 6 × 100 = 600</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457396" y="2505677"/>
            <a:ext cx="6096000" cy="646331"/>
          </a:xfrm>
          <a:prstGeom prst="rect">
            <a:avLst/>
          </a:prstGeom>
        </p:spPr>
        <p:txBody>
          <a:bodyPr>
            <a:spAutoFit/>
          </a:bodyPr>
          <a:lstStyle/>
          <a:p>
            <a:pPr algn="just">
              <a:lnSpc>
                <a:spcPct val="150000"/>
              </a:lnSpc>
              <a:spcBef>
                <a:spcPts val="600"/>
              </a:spcBef>
              <a:spcAft>
                <a:spcPts val="600"/>
              </a:spcAft>
            </a:pPr>
            <a:r>
              <a:rPr lang="nl-NL" sz="2400" b="1" i="1" u="sng" dirty="0">
                <a:solidFill>
                  <a:srgbClr val="FF0000"/>
                </a:solidFill>
                <a:latin typeface="Times New Roman" panose="02020603050405020304" pitchFamily="18" charset="0"/>
                <a:ea typeface="Calibri" panose="020F0502020204030204" pitchFamily="34" charset="0"/>
              </a:rPr>
              <a:t>Luyện tập 2</a:t>
            </a:r>
            <a:r>
              <a:rPr lang="nl-NL" sz="2400" dirty="0" smtClean="0">
                <a:solidFill>
                  <a:srgbClr val="FF0000"/>
                </a:solidFill>
                <a:latin typeface="Times New Roman" panose="02020603050405020304" pitchFamily="18" charset="0"/>
                <a:ea typeface="Calibri" panose="020F0502020204030204" pitchFamily="34" charset="0"/>
              </a:rPr>
              <a:t>:</a:t>
            </a:r>
            <a:r>
              <a:rPr lang="nl-NL" sz="2400" dirty="0" smtClean="0">
                <a:solidFill>
                  <a:schemeClr val="bg1"/>
                </a:solidFill>
                <a:latin typeface="Times New Roman" panose="02020603050405020304" pitchFamily="18" charset="0"/>
                <a:ea typeface="Calibri" panose="020F0502020204030204" pitchFamily="34" charset="0"/>
              </a:rPr>
              <a:t> Tính nhẩm</a:t>
            </a:r>
            <a:r>
              <a:rPr lang="en-US" sz="2400" dirty="0" smtClean="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25 </a:t>
            </a:r>
            <a:r>
              <a:rPr lang="nl-NL" sz="2400" dirty="0">
                <a:solidFill>
                  <a:schemeClr val="bg1"/>
                </a:solidFill>
                <a:latin typeface="Times New Roman" panose="02020603050405020304" pitchFamily="18" charset="0"/>
                <a:ea typeface="Calibri" panose="020F0502020204030204" pitchFamily="34" charset="0"/>
              </a:rPr>
              <a:t>. 8 001 . 8 </a:t>
            </a:r>
            <a:endParaRPr lang="en-US" sz="2400" dirty="0">
              <a:solidFill>
                <a:schemeClr val="bg1"/>
              </a:solidFill>
              <a:effectLst/>
              <a:latin typeface="Times New Roman" panose="02020603050405020304" pitchFamily="18" charset="0"/>
              <a:ea typeface="Calibri" panose="020F0502020204030204" pitchFamily="34" charset="0"/>
            </a:endParaRPr>
          </a:p>
        </p:txBody>
      </p:sp>
      <p:sp>
        <p:nvSpPr>
          <p:cNvPr id="28" name="TextBox 27"/>
          <p:cNvSpPr txBox="1"/>
          <p:nvPr/>
        </p:nvSpPr>
        <p:spPr>
          <a:xfrm>
            <a:off x="5476982" y="3196998"/>
            <a:ext cx="6111092" cy="2769989"/>
          </a:xfrm>
          <a:prstGeom prst="rect">
            <a:avLst/>
          </a:prstGeom>
          <a:noFill/>
        </p:spPr>
        <p:txBody>
          <a:bodyPr wrap="square" rtlCol="0">
            <a:spAutoFit/>
          </a:bodyPr>
          <a:lstStyle/>
          <a:p>
            <a:pPr algn="just">
              <a:lnSpc>
                <a:spcPct val="150000"/>
              </a:lnSpc>
              <a:spcBef>
                <a:spcPts val="600"/>
              </a:spcBef>
              <a:spcAft>
                <a:spcPts val="600"/>
              </a:spcAft>
            </a:pPr>
            <a:r>
              <a:rPr lang="nl-NL" sz="2400" b="1" dirty="0" smtClean="0">
                <a:solidFill>
                  <a:srgbClr val="FF0000"/>
                </a:solidFill>
                <a:latin typeface="Times New Roman" panose="02020603050405020304" pitchFamily="18" charset="0"/>
                <a:ea typeface="Calibri" panose="020F0502020204030204" pitchFamily="34" charset="0"/>
              </a:rPr>
              <a:t>Giải</a:t>
            </a:r>
          </a:p>
          <a:p>
            <a:pPr algn="just">
              <a:lnSpc>
                <a:spcPct val="150000"/>
              </a:lnSpc>
              <a:spcBef>
                <a:spcPts val="600"/>
              </a:spcBef>
              <a:spcAft>
                <a:spcPts val="600"/>
              </a:spcAft>
            </a:pPr>
            <a:r>
              <a:rPr lang="nl-NL" sz="2400" dirty="0" smtClean="0">
                <a:solidFill>
                  <a:schemeClr val="bg1"/>
                </a:solidFill>
                <a:latin typeface="Times New Roman" panose="02020603050405020304" pitchFamily="18" charset="0"/>
                <a:ea typeface="Calibri" panose="020F0502020204030204" pitchFamily="34" charset="0"/>
              </a:rPr>
              <a:t>        125 </a:t>
            </a:r>
            <a:r>
              <a:rPr lang="nl-NL" sz="2400" dirty="0">
                <a:solidFill>
                  <a:schemeClr val="bg1"/>
                </a:solidFill>
                <a:latin typeface="Times New Roman" panose="02020603050405020304" pitchFamily="18" charset="0"/>
                <a:ea typeface="Calibri" panose="020F0502020204030204" pitchFamily="34" charset="0"/>
              </a:rPr>
              <a:t>. 8 001 . 8 = ( 125 . 8) . 8 001 </a:t>
            </a:r>
            <a:endParaRPr lang="nl-NL" sz="2400" dirty="0" smtClean="0">
              <a:solidFill>
                <a:schemeClr val="bg1"/>
              </a:solidFill>
              <a:latin typeface="Times New Roman" panose="02020603050405020304" pitchFamily="18" charset="0"/>
              <a:ea typeface="Calibri" panose="020F0502020204030204" pitchFamily="34" charset="0"/>
            </a:endParaRPr>
          </a:p>
          <a:p>
            <a:pPr algn="just">
              <a:lnSpc>
                <a:spcPct val="150000"/>
              </a:lnSpc>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                               = </a:t>
            </a:r>
            <a:r>
              <a:rPr lang="nl-NL" sz="2400" dirty="0">
                <a:solidFill>
                  <a:schemeClr val="bg1"/>
                </a:solidFill>
                <a:latin typeface="Times New Roman" panose="02020603050405020304" pitchFamily="18" charset="0"/>
                <a:ea typeface="Calibri" panose="020F0502020204030204" pitchFamily="34" charset="0"/>
              </a:rPr>
              <a:t>1000 . 8 </a:t>
            </a:r>
            <a:r>
              <a:rPr lang="nl-NL" sz="2400" dirty="0" smtClean="0">
                <a:solidFill>
                  <a:schemeClr val="bg1"/>
                </a:solidFill>
                <a:latin typeface="Times New Roman" panose="02020603050405020304" pitchFamily="18" charset="0"/>
                <a:ea typeface="Calibri" panose="020F0502020204030204" pitchFamily="34" charset="0"/>
              </a:rPr>
              <a:t>001</a:t>
            </a:r>
          </a:p>
          <a:p>
            <a:pPr algn="just">
              <a:lnSpc>
                <a:spcPct val="150000"/>
              </a:lnSpc>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                               </a:t>
            </a:r>
            <a:r>
              <a:rPr lang="nl-NL" sz="2400" dirty="0">
                <a:solidFill>
                  <a:schemeClr val="bg1"/>
                </a:solidFill>
                <a:latin typeface="Times New Roman" panose="02020603050405020304" pitchFamily="18" charset="0"/>
                <a:ea typeface="Calibri" panose="020F0502020204030204" pitchFamily="34" charset="0"/>
              </a:rPr>
              <a:t>= 8 001 000</a:t>
            </a:r>
            <a:endParaRPr lang="en-US" sz="2400" dirty="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0111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TotalTime>
  <Words>2210</Words>
  <Application>Microsoft Office PowerPoint</Application>
  <PresentationFormat>Custom</PresentationFormat>
  <Paragraphs>239</Paragraphs>
  <Slides>24</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28" baseType="lpstr">
      <vt:lpstr>Office Theme</vt:lpstr>
      <vt:lpstr>1_Office Theme</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45</cp:revision>
  <dcterms:created xsi:type="dcterms:W3CDTF">2021-08-12T08:31:02Z</dcterms:created>
  <dcterms:modified xsi:type="dcterms:W3CDTF">2021-08-22T09:35:45Z</dcterms:modified>
</cp:coreProperties>
</file>