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59" r:id="rId4"/>
    <p:sldId id="260" r:id="rId5"/>
    <p:sldId id="262"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779BE8-491C-4B9D-B476-5BECE6BFA73C}" type="datetimeFigureOut">
              <a:rPr lang="en-US" smtClean="0"/>
              <a:t>9/28/2022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85C5F1-1127-4D3D-8C42-B18F9F272B47}" type="slidenum">
              <a:rPr lang="en-US" smtClean="0"/>
              <a:t>‹#›</a:t>
            </a:fld>
            <a:endParaRPr lang="en-US"/>
          </a:p>
        </p:txBody>
      </p:sp>
    </p:spTree>
    <p:extLst>
      <p:ext uri="{BB962C8B-B14F-4D97-AF65-F5344CB8AC3E}">
        <p14:creationId xmlns:p14="http://schemas.microsoft.com/office/powerpoint/2010/main" val="1327852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latin typeface="Arial" panose="020B0604020202020204" pitchFamily="34" charset="0"/>
              <a:cs typeface="Arial" panose="020B0604020202020204" pitchFamily="34" charset="0"/>
            </a:endParaRPr>
          </a:p>
        </p:txBody>
      </p:sp>
      <p:sp>
        <p:nvSpPr>
          <p:cNvPr id="4" name="Chỗ dành sẵn cho Số hiệu Bản chiếu 3"/>
          <p:cNvSpPr>
            <a:spLocks noGrp="1"/>
          </p:cNvSpPr>
          <p:nvPr>
            <p:ph type="sldNum" sz="quarter" idx="10"/>
          </p:nvPr>
        </p:nvSpPr>
        <p:spPr/>
        <p:txBody>
          <a:bodyPr/>
          <a:lstStyle/>
          <a:p>
            <a:pPr algn="r"/>
            <a:fld id="{C8DC57A8-AE18-4654-B6AF-04B3577165BE}" type="slidenum">
              <a:rPr lang="vi-VN" smtClean="0"/>
              <a:pPr algn="r"/>
              <a:t>1</a:t>
            </a:fld>
            <a:endParaRPr lang="vi-VN" dirty="0"/>
          </a:p>
        </p:txBody>
      </p:sp>
    </p:spTree>
    <p:extLst>
      <p:ext uri="{BB962C8B-B14F-4D97-AF65-F5344CB8AC3E}">
        <p14:creationId xmlns:p14="http://schemas.microsoft.com/office/powerpoint/2010/main" val="88429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3A2BE85-E936-4301-A2A9-1EF1A8D3469B}"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E0B86-D330-4B5C-9CD7-D1166D5C7998}" type="slidenum">
              <a:rPr lang="en-US" smtClean="0"/>
              <a:t>‹#›</a:t>
            </a:fld>
            <a:endParaRPr lang="en-US"/>
          </a:p>
        </p:txBody>
      </p:sp>
    </p:spTree>
    <p:extLst>
      <p:ext uri="{BB962C8B-B14F-4D97-AF65-F5344CB8AC3E}">
        <p14:creationId xmlns:p14="http://schemas.microsoft.com/office/powerpoint/2010/main" val="4168155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A2BE85-E936-4301-A2A9-1EF1A8D3469B}"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E0B86-D330-4B5C-9CD7-D1166D5C7998}" type="slidenum">
              <a:rPr lang="en-US" smtClean="0"/>
              <a:t>‹#›</a:t>
            </a:fld>
            <a:endParaRPr lang="en-US"/>
          </a:p>
        </p:txBody>
      </p:sp>
    </p:spTree>
    <p:extLst>
      <p:ext uri="{BB962C8B-B14F-4D97-AF65-F5344CB8AC3E}">
        <p14:creationId xmlns:p14="http://schemas.microsoft.com/office/powerpoint/2010/main" val="583785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A2BE85-E936-4301-A2A9-1EF1A8D3469B}"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E0B86-D330-4B5C-9CD7-D1166D5C7998}" type="slidenum">
              <a:rPr lang="en-US" smtClean="0"/>
              <a:t>‹#›</a:t>
            </a:fld>
            <a:endParaRPr lang="en-US"/>
          </a:p>
        </p:txBody>
      </p:sp>
    </p:spTree>
    <p:extLst>
      <p:ext uri="{BB962C8B-B14F-4D97-AF65-F5344CB8AC3E}">
        <p14:creationId xmlns:p14="http://schemas.microsoft.com/office/powerpoint/2010/main" val="2614190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A2BE85-E936-4301-A2A9-1EF1A8D3469B}"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E0B86-D330-4B5C-9CD7-D1166D5C7998}" type="slidenum">
              <a:rPr lang="en-US" smtClean="0"/>
              <a:t>‹#›</a:t>
            </a:fld>
            <a:endParaRPr lang="en-US"/>
          </a:p>
        </p:txBody>
      </p:sp>
    </p:spTree>
    <p:extLst>
      <p:ext uri="{BB962C8B-B14F-4D97-AF65-F5344CB8AC3E}">
        <p14:creationId xmlns:p14="http://schemas.microsoft.com/office/powerpoint/2010/main" val="4271087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A2BE85-E936-4301-A2A9-1EF1A8D3469B}"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E0B86-D330-4B5C-9CD7-D1166D5C7998}" type="slidenum">
              <a:rPr lang="en-US" smtClean="0"/>
              <a:t>‹#›</a:t>
            </a:fld>
            <a:endParaRPr lang="en-US"/>
          </a:p>
        </p:txBody>
      </p:sp>
    </p:spTree>
    <p:extLst>
      <p:ext uri="{BB962C8B-B14F-4D97-AF65-F5344CB8AC3E}">
        <p14:creationId xmlns:p14="http://schemas.microsoft.com/office/powerpoint/2010/main" val="3582932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A2BE85-E936-4301-A2A9-1EF1A8D3469B}"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E0B86-D330-4B5C-9CD7-D1166D5C7998}" type="slidenum">
              <a:rPr lang="en-US" smtClean="0"/>
              <a:t>‹#›</a:t>
            </a:fld>
            <a:endParaRPr lang="en-US"/>
          </a:p>
        </p:txBody>
      </p:sp>
    </p:spTree>
    <p:extLst>
      <p:ext uri="{BB962C8B-B14F-4D97-AF65-F5344CB8AC3E}">
        <p14:creationId xmlns:p14="http://schemas.microsoft.com/office/powerpoint/2010/main" val="2601971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A2BE85-E936-4301-A2A9-1EF1A8D3469B}" type="datetimeFigureOut">
              <a:rPr lang="en-US" smtClean="0"/>
              <a:t>9/28/2022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1E0B86-D330-4B5C-9CD7-D1166D5C7998}" type="slidenum">
              <a:rPr lang="en-US" smtClean="0"/>
              <a:t>‹#›</a:t>
            </a:fld>
            <a:endParaRPr lang="en-US"/>
          </a:p>
        </p:txBody>
      </p:sp>
    </p:spTree>
    <p:extLst>
      <p:ext uri="{BB962C8B-B14F-4D97-AF65-F5344CB8AC3E}">
        <p14:creationId xmlns:p14="http://schemas.microsoft.com/office/powerpoint/2010/main" val="2573037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A2BE85-E936-4301-A2A9-1EF1A8D3469B}" type="datetimeFigureOut">
              <a:rPr lang="en-US" smtClean="0"/>
              <a:t>9/28/2022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1E0B86-D330-4B5C-9CD7-D1166D5C7998}" type="slidenum">
              <a:rPr lang="en-US" smtClean="0"/>
              <a:t>‹#›</a:t>
            </a:fld>
            <a:endParaRPr lang="en-US"/>
          </a:p>
        </p:txBody>
      </p:sp>
    </p:spTree>
    <p:extLst>
      <p:ext uri="{BB962C8B-B14F-4D97-AF65-F5344CB8AC3E}">
        <p14:creationId xmlns:p14="http://schemas.microsoft.com/office/powerpoint/2010/main" val="3742665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A2BE85-E936-4301-A2A9-1EF1A8D3469B}" type="datetimeFigureOut">
              <a:rPr lang="en-US" smtClean="0"/>
              <a:t>9/28/2022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1E0B86-D330-4B5C-9CD7-D1166D5C7998}" type="slidenum">
              <a:rPr lang="en-US" smtClean="0"/>
              <a:t>‹#›</a:t>
            </a:fld>
            <a:endParaRPr lang="en-US"/>
          </a:p>
        </p:txBody>
      </p:sp>
    </p:spTree>
    <p:extLst>
      <p:ext uri="{BB962C8B-B14F-4D97-AF65-F5344CB8AC3E}">
        <p14:creationId xmlns:p14="http://schemas.microsoft.com/office/powerpoint/2010/main" val="1476250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A2BE85-E936-4301-A2A9-1EF1A8D3469B}"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E0B86-D330-4B5C-9CD7-D1166D5C7998}" type="slidenum">
              <a:rPr lang="en-US" smtClean="0"/>
              <a:t>‹#›</a:t>
            </a:fld>
            <a:endParaRPr lang="en-US"/>
          </a:p>
        </p:txBody>
      </p:sp>
    </p:spTree>
    <p:extLst>
      <p:ext uri="{BB962C8B-B14F-4D97-AF65-F5344CB8AC3E}">
        <p14:creationId xmlns:p14="http://schemas.microsoft.com/office/powerpoint/2010/main" val="158011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A2BE85-E936-4301-A2A9-1EF1A8D3469B}"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E0B86-D330-4B5C-9CD7-D1166D5C7998}" type="slidenum">
              <a:rPr lang="en-US" smtClean="0"/>
              <a:t>‹#›</a:t>
            </a:fld>
            <a:endParaRPr lang="en-US"/>
          </a:p>
        </p:txBody>
      </p:sp>
    </p:spTree>
    <p:extLst>
      <p:ext uri="{BB962C8B-B14F-4D97-AF65-F5344CB8AC3E}">
        <p14:creationId xmlns:p14="http://schemas.microsoft.com/office/powerpoint/2010/main" val="3122302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A2BE85-E936-4301-A2A9-1EF1A8D3469B}" type="datetimeFigureOut">
              <a:rPr lang="en-US" smtClean="0"/>
              <a:t>9/28/2022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1E0B86-D330-4B5C-9CD7-D1166D5C7998}" type="slidenum">
              <a:rPr lang="en-US" smtClean="0"/>
              <a:t>‹#›</a:t>
            </a:fld>
            <a:endParaRPr lang="en-US"/>
          </a:p>
        </p:txBody>
      </p:sp>
    </p:spTree>
    <p:extLst>
      <p:ext uri="{BB962C8B-B14F-4D97-AF65-F5344CB8AC3E}">
        <p14:creationId xmlns:p14="http://schemas.microsoft.com/office/powerpoint/2010/main" val="1093180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ACC646A2-6C64-801F-6AA6-D1FDF1F6A0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959" y="5640"/>
            <a:ext cx="9004041" cy="7031333"/>
          </a:xfrm>
          <a:prstGeom prst="rect">
            <a:avLst/>
          </a:prstGeom>
        </p:spPr>
      </p:pic>
      <p:sp>
        <p:nvSpPr>
          <p:cNvPr id="7" name="Rectangle 6"/>
          <p:cNvSpPr/>
          <p:nvPr/>
        </p:nvSpPr>
        <p:spPr>
          <a:xfrm>
            <a:off x="899532" y="1268760"/>
            <a:ext cx="6408712" cy="2800767"/>
          </a:xfrm>
          <a:prstGeom prst="rect">
            <a:avLst/>
          </a:prstGeom>
        </p:spPr>
        <p:txBody>
          <a:bodyPr wrap="square">
            <a:spAutoFit/>
          </a:bodyPr>
          <a:lstStyle/>
          <a:p>
            <a:pPr algn="ctr"/>
            <a:r>
              <a:rPr lang="en-US" sz="44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TRÌNH</a:t>
            </a:r>
            <a:r>
              <a:rPr lang="en-US" sz="4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BÀY</a:t>
            </a:r>
            <a:r>
              <a:rPr lang="en-US" sz="4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Ý </a:t>
            </a:r>
            <a:r>
              <a:rPr lang="en-US" sz="44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KIẾN</a:t>
            </a:r>
            <a:endParaRPr lang="en-US" sz="4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sz="4400" b="1" dirty="0" err="1">
                <a:solidFill>
                  <a:srgbClr val="FF0000"/>
                </a:solidFill>
                <a:latin typeface="Times New Roman" panose="02020603050405020304" pitchFamily="18" charset="0"/>
                <a:cs typeface="Times New Roman" panose="02020603050405020304" pitchFamily="18" charset="0"/>
              </a:rPr>
              <a:t>VỀ</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NHỮNG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HOẠT</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ĐỘNG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THIỆN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NGUYỆN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VÌ</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CỘNG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ĐỒNG</a:t>
            </a:r>
            <a:endParaRPr lang="en-US" sz="4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95324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Stored Data 3"/>
          <p:cNvSpPr/>
          <p:nvPr/>
        </p:nvSpPr>
        <p:spPr>
          <a:xfrm>
            <a:off x="97918" y="1052736"/>
            <a:ext cx="2664296" cy="5616624"/>
          </a:xfrm>
          <a:prstGeom prst="flowChartOnlineStorag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Mở</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đầu</a:t>
            </a:r>
            <a:r>
              <a:rPr lang="en-US" sz="2800" b="1" dirty="0">
                <a:solidFill>
                  <a:srgbClr val="0070C0"/>
                </a:solidFill>
                <a:latin typeface="Times New Roman" panose="02020603050405020304" pitchFamily="18" charset="0"/>
                <a:cs typeface="Times New Roman" panose="02020603050405020304" pitchFamily="18" charset="0"/>
              </a:rPr>
              <a:t>:</a:t>
            </a:r>
            <a:r>
              <a:rPr lang="en-US" sz="2800" dirty="0">
                <a:solidFill>
                  <a:srgbClr val="0070C0"/>
                </a:solidFill>
                <a:latin typeface="Times New Roman" panose="02020603050405020304" pitchFamily="18" charset="0"/>
                <a:cs typeface="Times New Roman" panose="02020603050405020304" pitchFamily="18" charset="0"/>
              </a:rPr>
              <a:t> </a:t>
            </a:r>
          </a:p>
          <a:p>
            <a:r>
              <a:rPr lang="en-US" sz="2800" dirty="0" err="1">
                <a:solidFill>
                  <a:srgbClr val="0070C0"/>
                </a:solidFill>
                <a:latin typeface="Times New Roman" panose="02020603050405020304" pitchFamily="18" charset="0"/>
                <a:cs typeface="Times New Roman" panose="02020603050405020304" pitchFamily="18" charset="0"/>
              </a:rPr>
              <a:t>Giới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thiệu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rõ</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ràng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mạch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người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nghe</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nắm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bắt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được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suy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nghĩ</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em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về</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vấn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đề</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cần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bày</a:t>
            </a:r>
            <a:r>
              <a:rPr lang="en-US" sz="2800" dirty="0">
                <a:solidFill>
                  <a:srgbClr val="0070C0"/>
                </a:solidFill>
                <a:latin typeface="Times New Roman" panose="02020603050405020304" pitchFamily="18" charset="0"/>
                <a:cs typeface="Times New Roman" panose="02020603050405020304" pitchFamily="18" charset="0"/>
              </a:rPr>
              <a:t>.</a:t>
            </a:r>
          </a:p>
        </p:txBody>
      </p:sp>
      <p:sp>
        <p:nvSpPr>
          <p:cNvPr id="5" name="Flowchart: Stored Data 4"/>
          <p:cNvSpPr/>
          <p:nvPr/>
        </p:nvSpPr>
        <p:spPr>
          <a:xfrm>
            <a:off x="2843809" y="908720"/>
            <a:ext cx="3209946" cy="5760640"/>
          </a:xfrm>
          <a:prstGeom prst="flowChartOnlineStorag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dung:</a:t>
            </a:r>
            <a:r>
              <a:rPr lang="en-US" sz="2800" dirty="0">
                <a:latin typeface="Times New Roman" panose="02020603050405020304" pitchFamily="18" charset="0"/>
                <a:cs typeface="Times New Roman" panose="02020603050405020304" pitchFamily="18" charset="0"/>
              </a:rPr>
              <a:t> </a:t>
            </a:r>
          </a:p>
          <a:p>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chung</a:t>
            </a:r>
            <a:r>
              <a:rPr lang="en-US" sz="2800" dirty="0">
                <a:latin typeface="Times New Roman" panose="02020603050405020304" pitchFamily="18" charset="0"/>
                <a:cs typeface="Times New Roman" panose="02020603050405020304" pitchFamily="18" charset="0"/>
              </a:rPr>
              <a:t>.</a:t>
            </a:r>
          </a:p>
        </p:txBody>
      </p:sp>
      <p:sp>
        <p:nvSpPr>
          <p:cNvPr id="6" name="Flowchart: Stored Data 5"/>
          <p:cNvSpPr/>
          <p:nvPr/>
        </p:nvSpPr>
        <p:spPr>
          <a:xfrm>
            <a:off x="6053755" y="1340768"/>
            <a:ext cx="2982741" cy="5328592"/>
          </a:xfrm>
          <a:prstGeom prst="flowChartOnlineStorag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Kết</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thúc</a:t>
            </a:r>
            <a:r>
              <a:rPr lang="en-US" sz="2800" b="1" dirty="0">
                <a:solidFill>
                  <a:srgbClr val="0070C0"/>
                </a:solidFill>
                <a:latin typeface="Times New Roman" panose="02020603050405020304" pitchFamily="18" charset="0"/>
                <a:cs typeface="Times New Roman" panose="02020603050405020304" pitchFamily="18" charset="0"/>
              </a:rPr>
              <a: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Khẳng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định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tầm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quan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trọng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hoạt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nguyện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liên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hệ</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rút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ra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bài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học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bản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thân</a:t>
            </a:r>
            <a:r>
              <a:rPr lang="en-US" sz="2800" dirty="0">
                <a:solidFill>
                  <a:srgbClr val="0070C0"/>
                </a:solidFill>
                <a:latin typeface="Times New Roman" panose="02020603050405020304" pitchFamily="18" charset="0"/>
                <a:cs typeface="Times New Roman" panose="02020603050405020304" pitchFamily="18" charset="0"/>
              </a:rPr>
              <a:t>.</a:t>
            </a:r>
          </a:p>
        </p:txBody>
      </p:sp>
      <p:sp>
        <p:nvSpPr>
          <p:cNvPr id="7" name="Frame 6"/>
          <p:cNvSpPr/>
          <p:nvPr/>
        </p:nvSpPr>
        <p:spPr>
          <a:xfrm>
            <a:off x="1661267" y="93214"/>
            <a:ext cx="4392488" cy="576064"/>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70C0"/>
                </a:solidFill>
                <a:latin typeface="Times New Roman" panose="02020603050405020304" pitchFamily="18" charset="0"/>
                <a:cs typeface="Times New Roman" panose="02020603050405020304" pitchFamily="18" charset="0"/>
              </a:rPr>
              <a:t>2. </a:t>
            </a:r>
            <a:r>
              <a:rPr lang="en-US" sz="2800" b="1" dirty="0" err="1">
                <a:solidFill>
                  <a:srgbClr val="0070C0"/>
                </a:solidFill>
                <a:latin typeface="Times New Roman" panose="02020603050405020304" pitchFamily="18" charset="0"/>
                <a:cs typeface="Times New Roman" panose="02020603050405020304" pitchFamily="18" charset="0"/>
              </a:rPr>
              <a:t>Trình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bày</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bài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nói</a:t>
            </a:r>
            <a:endParaRPr lang="en-US"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37323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2123728" y="93593"/>
            <a:ext cx="3600400" cy="576064"/>
          </a:xfrm>
          <a:prstGeom prst="fram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70C0"/>
                </a:solidFill>
                <a:latin typeface="Times New Roman" panose="02020603050405020304" pitchFamily="18" charset="0"/>
                <a:cs typeface="Times New Roman" panose="02020603050405020304" pitchFamily="18" charset="0"/>
              </a:rPr>
              <a:t>3. Sau </a:t>
            </a:r>
            <a:r>
              <a:rPr lang="en-US" sz="3200" b="1" dirty="0" err="1">
                <a:solidFill>
                  <a:srgbClr val="0070C0"/>
                </a:solidFill>
                <a:latin typeface="Times New Roman" panose="02020603050405020304" pitchFamily="18" charset="0"/>
                <a:cs typeface="Times New Roman" panose="02020603050405020304" pitchFamily="18" charset="0"/>
              </a:rPr>
              <a:t>khi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nói</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5" name="Flowchart: Stored Data 4"/>
          <p:cNvSpPr/>
          <p:nvPr/>
        </p:nvSpPr>
        <p:spPr>
          <a:xfrm>
            <a:off x="683568" y="908720"/>
            <a:ext cx="5760640" cy="576064"/>
          </a:xfrm>
          <a:prstGeom prst="flowChartOnlineStorag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cs typeface="Times New Roman" panose="02020603050405020304" pitchFamily="18" charset="0"/>
              </a:rPr>
              <a:t>V</a:t>
            </a:r>
            <a:r>
              <a:rPr lang="vi-VN" sz="2800" b="1" dirty="0">
                <a:solidFill>
                  <a:schemeClr val="bg1"/>
                </a:solidFill>
                <a:latin typeface="Times New Roman" panose="02020603050405020304" pitchFamily="18" charset="0"/>
                <a:cs typeface="Times New Roman" panose="02020603050405020304" pitchFamily="18" charset="0"/>
              </a:rPr>
              <a:t>ới tư cách người nói</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6" name="Flowchart: Terminator 5"/>
          <p:cNvSpPr/>
          <p:nvPr/>
        </p:nvSpPr>
        <p:spPr>
          <a:xfrm>
            <a:off x="323528" y="1700808"/>
            <a:ext cx="8568952" cy="648072"/>
          </a:xfrm>
          <a:prstGeom prst="flowChartTermina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dirty="0">
                <a:latin typeface="Times New Roman" panose="02020603050405020304" pitchFamily="18" charset="0"/>
                <a:cs typeface="Times New Roman" panose="02020603050405020304" pitchFamily="18" charset="0"/>
              </a:rPr>
              <a:t>1.</a:t>
            </a:r>
            <a:r>
              <a:rPr lang="en-US" sz="3200" dirty="0">
                <a:latin typeface="Times New Roman" panose="02020603050405020304" pitchFamily="18" charset="0"/>
                <a:cs typeface="Times New Roman" panose="02020603050405020304" pitchFamily="18" charset="0"/>
              </a:rPr>
              <a:t> </a:t>
            </a:r>
            <a:r>
              <a:rPr lang="vi-VN" sz="3200" i="1" dirty="0">
                <a:latin typeface="Times New Roman" panose="02020603050405020304" pitchFamily="18" charset="0"/>
                <a:cs typeface="Times New Roman" panose="02020603050405020304" pitchFamily="18" charset="0"/>
              </a:rPr>
              <a:t>Bạn đặt câu hỏi như vậy đã phù hợp chưa?</a:t>
            </a:r>
            <a:endParaRPr lang="en-US" sz="3200" dirty="0">
              <a:latin typeface="Times New Roman" panose="02020603050405020304" pitchFamily="18" charset="0"/>
              <a:cs typeface="Times New Roman" panose="02020603050405020304" pitchFamily="18" charset="0"/>
            </a:endParaRPr>
          </a:p>
        </p:txBody>
      </p:sp>
      <p:sp>
        <p:nvSpPr>
          <p:cNvPr id="7" name="Flowchart: Terminator 6"/>
          <p:cNvSpPr/>
          <p:nvPr/>
        </p:nvSpPr>
        <p:spPr>
          <a:xfrm>
            <a:off x="323528" y="2564904"/>
            <a:ext cx="8568952" cy="1008112"/>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latin typeface="Times New Roman" panose="02020603050405020304" pitchFamily="18" charset="0"/>
                <a:cs typeface="Times New Roman" panose="02020603050405020304" pitchFamily="18" charset="0"/>
              </a:rPr>
              <a:t>2. </a:t>
            </a:r>
            <a:r>
              <a:rPr lang="vi-VN" sz="3200" i="1" dirty="0">
                <a:latin typeface="Times New Roman" panose="02020603050405020304" pitchFamily="18" charset="0"/>
                <a:cs typeface="Times New Roman" panose="02020603050405020304" pitchFamily="18" charset="0"/>
              </a:rPr>
              <a:t>Theo em, những nhận xét, góp ý của bạn có hợp lí không?</a:t>
            </a:r>
            <a:endParaRPr lang="en-US" sz="3200" dirty="0">
              <a:latin typeface="Times New Roman" panose="02020603050405020304" pitchFamily="18" charset="0"/>
              <a:cs typeface="Times New Roman" panose="02020603050405020304" pitchFamily="18" charset="0"/>
            </a:endParaRPr>
          </a:p>
        </p:txBody>
      </p:sp>
      <p:sp>
        <p:nvSpPr>
          <p:cNvPr id="8" name="Flowchart: Terminator 7"/>
          <p:cNvSpPr/>
          <p:nvPr/>
        </p:nvSpPr>
        <p:spPr>
          <a:xfrm>
            <a:off x="359044" y="3789040"/>
            <a:ext cx="8568952" cy="936104"/>
          </a:xfrm>
          <a:prstGeom prst="flowChartTerminator">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chemeClr val="tx1">
                    <a:lumMod val="95000"/>
                    <a:lumOff val="5000"/>
                  </a:schemeClr>
                </a:solidFill>
                <a:latin typeface="Times New Roman" panose="02020603050405020304" pitchFamily="18" charset="0"/>
                <a:cs typeface="Times New Roman" panose="02020603050405020304" pitchFamily="18" charset="0"/>
              </a:rPr>
              <a:t>3.</a:t>
            </a:r>
            <a:r>
              <a:rPr lang="vi-VN" sz="3200" i="1" dirty="0">
                <a:solidFill>
                  <a:schemeClr val="tx1">
                    <a:lumMod val="95000"/>
                    <a:lumOff val="5000"/>
                  </a:schemeClr>
                </a:solidFill>
                <a:latin typeface="Times New Roman" panose="02020603050405020304" pitchFamily="18" charset="0"/>
                <a:cs typeface="Times New Roman" panose="02020603050405020304" pitchFamily="18" charset="0"/>
              </a:rPr>
              <a:t> Chỗ nào em đồng ý và chỗ nà</a:t>
            </a:r>
            <a:r>
              <a:rPr lang="en-US" sz="3200" i="1" dirty="0">
                <a:solidFill>
                  <a:schemeClr val="tx1">
                    <a:lumMod val="95000"/>
                    <a:lumOff val="5000"/>
                  </a:schemeClr>
                </a:solidFill>
                <a:latin typeface="Times New Roman" panose="02020603050405020304" pitchFamily="18" charset="0"/>
                <a:cs typeface="Times New Roman" panose="02020603050405020304" pitchFamily="18" charset="0"/>
              </a:rPr>
              <a:t>o</a:t>
            </a:r>
            <a:r>
              <a:rPr lang="vi-VN" sz="3200" i="1" dirty="0">
                <a:solidFill>
                  <a:schemeClr val="tx1">
                    <a:lumMod val="95000"/>
                    <a:lumOff val="5000"/>
                  </a:schemeClr>
                </a:solidFill>
                <a:latin typeface="Times New Roman" panose="02020603050405020304" pitchFamily="18" charset="0"/>
                <a:cs typeface="Times New Roman" panose="02020603050405020304" pitchFamily="18" charset="0"/>
              </a:rPr>
              <a:t> em không đồng ý với nhận xét của bạn?</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9" name="Flowchart: Terminator 8"/>
          <p:cNvSpPr/>
          <p:nvPr/>
        </p:nvSpPr>
        <p:spPr>
          <a:xfrm>
            <a:off x="323528" y="4941168"/>
            <a:ext cx="8568952" cy="1152128"/>
          </a:xfrm>
          <a:prstGeom prst="flowChartTermina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chemeClr val="tx2">
                    <a:lumMod val="50000"/>
                  </a:schemeClr>
                </a:solidFill>
                <a:latin typeface="Times New Roman" panose="02020603050405020304" pitchFamily="18" charset="0"/>
                <a:cs typeface="Times New Roman" panose="02020603050405020304" pitchFamily="18" charset="0"/>
              </a:rPr>
              <a:t>4.</a:t>
            </a:r>
            <a:r>
              <a:rPr lang="vi-VN" sz="3200" i="1" dirty="0">
                <a:solidFill>
                  <a:schemeClr val="tx2">
                    <a:lumMod val="50000"/>
                  </a:schemeClr>
                </a:solidFill>
                <a:latin typeface="Times New Roman" panose="02020603050405020304" pitchFamily="18" charset="0"/>
                <a:cs typeface="Times New Roman" panose="02020603050405020304" pitchFamily="18" charset="0"/>
              </a:rPr>
              <a:t> Em có muốn trao đổi lại với bạn về những ý kiến</a:t>
            </a:r>
            <a:r>
              <a:rPr lang="en-US" sz="3200" i="1" dirty="0">
                <a:solidFill>
                  <a:schemeClr val="tx2">
                    <a:lumMod val="50000"/>
                  </a:schemeClr>
                </a:solidFill>
                <a:latin typeface="Times New Roman" panose="02020603050405020304" pitchFamily="18" charset="0"/>
                <a:cs typeface="Times New Roman" panose="02020603050405020304" pitchFamily="18" charset="0"/>
              </a:rPr>
              <a:t> </a:t>
            </a:r>
            <a:r>
              <a:rPr lang="en-US" sz="3200" i="1" dirty="0" err="1">
                <a:solidFill>
                  <a:schemeClr val="tx2">
                    <a:lumMod val="50000"/>
                  </a:schemeClr>
                </a:solidFill>
                <a:latin typeface="Times New Roman" panose="02020603050405020304" pitchFamily="18" charset="0"/>
                <a:cs typeface="Times New Roman" panose="02020603050405020304" pitchFamily="18" charset="0"/>
              </a:rPr>
              <a:t>khác</a:t>
            </a:r>
            <a:r>
              <a:rPr lang="en-US" sz="3200" i="1" dirty="0">
                <a:solidFill>
                  <a:schemeClr val="tx2">
                    <a:lumMod val="50000"/>
                  </a:schemeClr>
                </a:solidFill>
                <a:latin typeface="Times New Roman" panose="02020603050405020304" pitchFamily="18" charset="0"/>
                <a:cs typeface="Times New Roman" panose="02020603050405020304" pitchFamily="18" charset="0"/>
              </a:rPr>
              <a:t> </a:t>
            </a:r>
            <a:r>
              <a:rPr lang="vi-VN" sz="3200" i="1" dirty="0">
                <a:solidFill>
                  <a:schemeClr val="tx2">
                    <a:lumMod val="50000"/>
                  </a:schemeClr>
                </a:solidFill>
                <a:latin typeface="Times New Roman" panose="02020603050405020304" pitchFamily="18" charset="0"/>
                <a:cs typeface="Times New Roman" panose="02020603050405020304" pitchFamily="18" charset="0"/>
              </a:rPr>
              <a:t>biệt không?...</a:t>
            </a:r>
            <a:endParaRPr lang="en-US" sz="3200"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41854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1000" fill="hold"/>
                                        <p:tgtEl>
                                          <p:spTgt spid="9"/>
                                        </p:tgtEl>
                                        <p:attrNameLst>
                                          <p:attrName>ppt_w</p:attrName>
                                        </p:attrNameLst>
                                      </p:cBhvr>
                                      <p:tavLst>
                                        <p:tav tm="0">
                                          <p:val>
                                            <p:fltVal val="0"/>
                                          </p:val>
                                        </p:tav>
                                        <p:tav tm="100000">
                                          <p:val>
                                            <p:strVal val="#ppt_w"/>
                                          </p:val>
                                        </p:tav>
                                      </p:tavLst>
                                    </p:anim>
                                    <p:anim calcmode="lin" valueType="num">
                                      <p:cBhvr>
                                        <p:cTn id="35" dur="1000" fill="hold"/>
                                        <p:tgtEl>
                                          <p:spTgt spid="9"/>
                                        </p:tgtEl>
                                        <p:attrNameLst>
                                          <p:attrName>ppt_h</p:attrName>
                                        </p:attrNameLst>
                                      </p:cBhvr>
                                      <p:tavLst>
                                        <p:tav tm="0">
                                          <p:val>
                                            <p:fltVal val="0"/>
                                          </p:val>
                                        </p:tav>
                                        <p:tav tm="100000">
                                          <p:val>
                                            <p:strVal val="#ppt_h"/>
                                          </p:val>
                                        </p:tav>
                                      </p:tavLst>
                                    </p:anim>
                                    <p:anim calcmode="lin" valueType="num">
                                      <p:cBhvr>
                                        <p:cTn id="36" dur="1000" fill="hold"/>
                                        <p:tgtEl>
                                          <p:spTgt spid="9"/>
                                        </p:tgtEl>
                                        <p:attrNameLst>
                                          <p:attrName>style.rotation</p:attrName>
                                        </p:attrNameLst>
                                      </p:cBhvr>
                                      <p:tavLst>
                                        <p:tav tm="0">
                                          <p:val>
                                            <p:fltVal val="90"/>
                                          </p:val>
                                        </p:tav>
                                        <p:tav tm="100000">
                                          <p:val>
                                            <p:fltVal val="0"/>
                                          </p:val>
                                        </p:tav>
                                      </p:tavLst>
                                    </p:anim>
                                    <p:animEffect transition="in" filter="fade">
                                      <p:cBhvr>
                                        <p:cTn id="3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2123728" y="93593"/>
            <a:ext cx="3600400" cy="576064"/>
          </a:xfrm>
          <a:prstGeom prst="fram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70C0"/>
                </a:solidFill>
                <a:latin typeface="Times New Roman" panose="02020603050405020304" pitchFamily="18" charset="0"/>
                <a:cs typeface="Times New Roman" panose="02020603050405020304" pitchFamily="18" charset="0"/>
              </a:rPr>
              <a:t>3. Sau </a:t>
            </a:r>
            <a:r>
              <a:rPr lang="en-US" sz="3200" b="1" dirty="0" err="1">
                <a:solidFill>
                  <a:srgbClr val="0070C0"/>
                </a:solidFill>
                <a:latin typeface="Times New Roman" panose="02020603050405020304" pitchFamily="18" charset="0"/>
                <a:cs typeface="Times New Roman" panose="02020603050405020304" pitchFamily="18" charset="0"/>
              </a:rPr>
              <a:t>khi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nói</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5" name="Flowchart: Stored Data 4"/>
          <p:cNvSpPr/>
          <p:nvPr/>
        </p:nvSpPr>
        <p:spPr>
          <a:xfrm>
            <a:off x="611560" y="836712"/>
            <a:ext cx="6336704" cy="576064"/>
          </a:xfrm>
          <a:prstGeom prst="flowChartOnlineStorag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cs typeface="Times New Roman" panose="02020603050405020304" pitchFamily="18" charset="0"/>
              </a:rPr>
              <a:t>V</a:t>
            </a:r>
            <a:r>
              <a:rPr lang="vi-VN" sz="2800" b="1" dirty="0">
                <a:solidFill>
                  <a:schemeClr val="bg1"/>
                </a:solidFill>
                <a:latin typeface="Times New Roman" panose="02020603050405020304" pitchFamily="18" charset="0"/>
                <a:cs typeface="Times New Roman" panose="02020603050405020304" pitchFamily="18" charset="0"/>
              </a:rPr>
              <a:t>ới tư cách người </a:t>
            </a:r>
            <a:r>
              <a:rPr lang="en-US" sz="2800" b="1" dirty="0" err="1">
                <a:solidFill>
                  <a:schemeClr val="bg1"/>
                </a:solidFill>
                <a:latin typeface="Times New Roman" panose="02020603050405020304" pitchFamily="18" charset="0"/>
                <a:cs typeface="Times New Roman" panose="02020603050405020304" pitchFamily="18" charset="0"/>
              </a:rPr>
              <a:t>nghe</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6" name="Flowchart: Stored Data 5"/>
          <p:cNvSpPr/>
          <p:nvPr/>
        </p:nvSpPr>
        <p:spPr>
          <a:xfrm>
            <a:off x="149079" y="2420888"/>
            <a:ext cx="2664296" cy="3888432"/>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1) </a:t>
            </a:r>
            <a:r>
              <a:rPr lang="vi-VN" sz="2800" i="1" dirty="0">
                <a:latin typeface="Times New Roman" panose="02020603050405020304" pitchFamily="18" charset="0"/>
                <a:cs typeface="Times New Roman" panose="02020603050405020304" pitchFamily="18" charset="0"/>
              </a:rPr>
              <a:t>Bài trình bày của bạn đã hấp dẫn, rõ ràng mạch lạc chưa?</a:t>
            </a:r>
            <a:endParaRPr lang="en-US" sz="2800" dirty="0">
              <a:latin typeface="Times New Roman" panose="02020603050405020304" pitchFamily="18" charset="0"/>
              <a:cs typeface="Times New Roman" panose="02020603050405020304" pitchFamily="18" charset="0"/>
            </a:endParaRPr>
          </a:p>
        </p:txBody>
      </p:sp>
      <p:sp>
        <p:nvSpPr>
          <p:cNvPr id="7" name="Flowchart: Stored Data 6"/>
          <p:cNvSpPr/>
          <p:nvPr/>
        </p:nvSpPr>
        <p:spPr>
          <a:xfrm>
            <a:off x="3071644" y="2060848"/>
            <a:ext cx="2664296" cy="4392488"/>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latin typeface="Times New Roman" panose="02020603050405020304" pitchFamily="18" charset="0"/>
                <a:cs typeface="Times New Roman" panose="02020603050405020304" pitchFamily="18" charset="0"/>
              </a:rPr>
              <a:t>2)</a:t>
            </a:r>
            <a:r>
              <a:rPr lang="vi-VN" sz="2800" i="1" dirty="0">
                <a:latin typeface="Times New Roman" panose="02020603050405020304" pitchFamily="18" charset="0"/>
                <a:cs typeface="Times New Roman" panose="02020603050405020304" pitchFamily="18" charset="0"/>
              </a:rPr>
              <a:t> Cử chỉ, điệu bộ, nét mặt,... có phù hợp với mục đích nói và đối tượng tiếp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nhận</a:t>
            </a:r>
            <a:r>
              <a:rPr lang="vi-VN" sz="2800" i="1" dirty="0">
                <a:latin typeface="Times New Roman" panose="02020603050405020304" pitchFamily="18" charset="0"/>
                <a:cs typeface="Times New Roman" panose="02020603050405020304" pitchFamily="18" charset="0"/>
              </a:rPr>
              <a:t> không?</a:t>
            </a:r>
            <a:endParaRPr lang="en-US" sz="2800" dirty="0">
              <a:latin typeface="Times New Roman" panose="02020603050405020304" pitchFamily="18" charset="0"/>
              <a:cs typeface="Times New Roman" panose="02020603050405020304" pitchFamily="18" charset="0"/>
            </a:endParaRPr>
          </a:p>
        </p:txBody>
      </p:sp>
      <p:sp>
        <p:nvSpPr>
          <p:cNvPr id="8" name="Flowchart: Stored Data 7"/>
          <p:cNvSpPr/>
          <p:nvPr/>
        </p:nvSpPr>
        <p:spPr>
          <a:xfrm>
            <a:off x="6084168" y="1700808"/>
            <a:ext cx="2973893" cy="4968552"/>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latin typeface="Times New Roman" panose="02020603050405020304" pitchFamily="18" charset="0"/>
                <a:cs typeface="Times New Roman" panose="02020603050405020304" pitchFamily="18" charset="0"/>
              </a:rPr>
              <a:t>3)</a:t>
            </a:r>
            <a:r>
              <a:rPr lang="vi-VN" sz="2800" i="1" dirty="0">
                <a:latin typeface="Times New Roman" panose="02020603050405020304" pitchFamily="18" charset="0"/>
                <a:cs typeface="Times New Roman" panose="02020603050405020304" pitchFamily="18" charset="0"/>
              </a:rPr>
              <a:t> Em có đồng ý với những suy nghĩ của bạn về những hoạt động thiện nguyện vì cộng đồng không?</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66946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in)">
                                      <p:cBhvr>
                                        <p:cTn id="2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Stored Data 3"/>
          <p:cNvSpPr/>
          <p:nvPr/>
        </p:nvSpPr>
        <p:spPr>
          <a:xfrm>
            <a:off x="827584" y="275795"/>
            <a:ext cx="6120680" cy="576064"/>
          </a:xfrm>
          <a:prstGeom prst="flowChartOnlineStorag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cs typeface="Times New Roman" panose="02020603050405020304" pitchFamily="18" charset="0"/>
              </a:rPr>
              <a:t>V</a:t>
            </a:r>
            <a:r>
              <a:rPr lang="vi-VN" sz="2800" b="1" dirty="0">
                <a:solidFill>
                  <a:schemeClr val="bg1"/>
                </a:solidFill>
                <a:latin typeface="Times New Roman" panose="02020603050405020304" pitchFamily="18" charset="0"/>
                <a:cs typeface="Times New Roman" panose="02020603050405020304" pitchFamily="18" charset="0"/>
              </a:rPr>
              <a:t>ới tư cách người </a:t>
            </a:r>
            <a:r>
              <a:rPr lang="en-US" sz="2800" b="1" dirty="0" err="1">
                <a:solidFill>
                  <a:schemeClr val="bg1"/>
                </a:solidFill>
                <a:latin typeface="Times New Roman" panose="02020603050405020304" pitchFamily="18" charset="0"/>
                <a:cs typeface="Times New Roman" panose="02020603050405020304" pitchFamily="18" charset="0"/>
              </a:rPr>
              <a:t>nghe</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5" name="Flowchart: Punched Tape 4"/>
          <p:cNvSpPr/>
          <p:nvPr/>
        </p:nvSpPr>
        <p:spPr>
          <a:xfrm>
            <a:off x="215516" y="1268760"/>
            <a:ext cx="3960440" cy="4536504"/>
          </a:xfrm>
          <a:prstGeom prst="flowChartPunchedTap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dirty="0">
                <a:latin typeface="Times New Roman" panose="02020603050405020304" pitchFamily="18" charset="0"/>
                <a:cs typeface="Times New Roman" panose="02020603050405020304" pitchFamily="18" charset="0"/>
              </a:rPr>
              <a:t>4,</a:t>
            </a:r>
            <a:r>
              <a:rPr lang="vi-VN" sz="3200" i="1" dirty="0">
                <a:latin typeface="Times New Roman" panose="02020603050405020304" pitchFamily="18" charset="0"/>
                <a:cs typeface="Times New Roman" panose="02020603050405020304" pitchFamily="18" charset="0"/>
              </a:rPr>
              <a:t> Em thích điều gì nhất trong phần trình bày của bạn?</a:t>
            </a:r>
            <a:endParaRPr lang="en-US" sz="3200" dirty="0">
              <a:latin typeface="Times New Roman" panose="02020603050405020304" pitchFamily="18" charset="0"/>
              <a:cs typeface="Times New Roman" panose="02020603050405020304" pitchFamily="18" charset="0"/>
            </a:endParaRPr>
          </a:p>
        </p:txBody>
      </p:sp>
      <p:sp>
        <p:nvSpPr>
          <p:cNvPr id="6" name="Flowchart: Punched Tape 5"/>
          <p:cNvSpPr/>
          <p:nvPr/>
        </p:nvSpPr>
        <p:spPr>
          <a:xfrm>
            <a:off x="4788024" y="1390766"/>
            <a:ext cx="3960440" cy="4399291"/>
          </a:xfrm>
          <a:prstGeom prst="flowChartPunched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dirty="0">
                <a:latin typeface="Times New Roman" panose="02020603050405020304" pitchFamily="18" charset="0"/>
                <a:cs typeface="Times New Roman" panose="02020603050405020304" pitchFamily="18" charset="0"/>
              </a:rPr>
              <a:t>5.</a:t>
            </a:r>
            <a:r>
              <a:rPr lang="vi-VN" sz="3200" i="1" dirty="0">
                <a:latin typeface="Times New Roman" panose="02020603050405020304" pitchFamily="18" charset="0"/>
                <a:cs typeface="Times New Roman" panose="02020603050405020304" pitchFamily="18" charset="0"/>
              </a:rPr>
              <a:t> Em có thể bổ sung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một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vài</a:t>
            </a:r>
            <a:r>
              <a:rPr lang="en-US" sz="3200" i="1" dirty="0">
                <a:latin typeface="Times New Roman" panose="02020603050405020304" pitchFamily="18" charset="0"/>
                <a:cs typeface="Times New Roman" panose="02020603050405020304" pitchFamily="18" charset="0"/>
              </a:rPr>
              <a:t> </a:t>
            </a:r>
            <a:r>
              <a:rPr lang="vi-VN" sz="3200" i="1" dirty="0">
                <a:latin typeface="Times New Roman" panose="02020603050405020304" pitchFamily="18" charset="0"/>
                <a:cs typeface="Times New Roman" panose="02020603050405020304" pitchFamily="18" charset="0"/>
              </a:rPr>
              <a:t>điểm để phần trình bày của bạn hoàn thiện hơn không?...</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06495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1" nodeType="clickEffect">
                                  <p:stCondLst>
                                    <p:cond delay="0"/>
                                  </p:stCondLst>
                                  <p:childTnLst>
                                    <p:anim calcmode="lin" valueType="num">
                                      <p:cBhvr additive="base">
                                        <p:cTn id="17" dur="500"/>
                                        <p:tgtEl>
                                          <p:spTgt spid="5"/>
                                        </p:tgtEl>
                                        <p:attrNameLst>
                                          <p:attrName>ppt_x</p:attrName>
                                        </p:attrNameLst>
                                      </p:cBhvr>
                                      <p:tavLst>
                                        <p:tav tm="0">
                                          <p:val>
                                            <p:strVal val="ppt_x"/>
                                          </p:val>
                                        </p:tav>
                                        <p:tav tm="100000">
                                          <p:val>
                                            <p:strVal val="ppt_x"/>
                                          </p:val>
                                        </p:tav>
                                      </p:tavLst>
                                    </p:anim>
                                    <p:anim calcmode="lin" valueType="num">
                                      <p:cBhvr additive="base">
                                        <p:cTn id="18" dur="500"/>
                                        <p:tgtEl>
                                          <p:spTgt spid="5"/>
                                        </p:tgtEl>
                                        <p:attrNameLst>
                                          <p:attrName>ppt_y</p:attrName>
                                        </p:attrNameLst>
                                      </p:cBhvr>
                                      <p:tavLst>
                                        <p:tav tm="0">
                                          <p:val>
                                            <p:strVal val="ppt_y"/>
                                          </p:val>
                                        </p:tav>
                                        <p:tav tm="100000">
                                          <p:val>
                                            <p:strVal val="1+ppt_h/2"/>
                                          </p:val>
                                        </p:tav>
                                      </p:tavLst>
                                    </p:anim>
                                    <p:set>
                                      <p:cBhvr>
                                        <p:cTn id="19" dur="1" fill="hold">
                                          <p:stCondLst>
                                            <p:cond delay="499"/>
                                          </p:stCondLst>
                                        </p:cTn>
                                        <p:tgtEl>
                                          <p:spTgt spid="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xit" presetSubtype="32" fill="hold" grpId="1" nodeType="clickEffect">
                                  <p:stCondLst>
                                    <p:cond delay="0"/>
                                  </p:stCondLst>
                                  <p:childTnLst>
                                    <p:anim calcmode="lin" valueType="num">
                                      <p:cBhvr>
                                        <p:cTn id="28" dur="500"/>
                                        <p:tgtEl>
                                          <p:spTgt spid="6"/>
                                        </p:tgtEl>
                                        <p:attrNameLst>
                                          <p:attrName>ppt_w</p:attrName>
                                        </p:attrNameLst>
                                      </p:cBhvr>
                                      <p:tavLst>
                                        <p:tav tm="0">
                                          <p:val>
                                            <p:strVal val="ppt_w"/>
                                          </p:val>
                                        </p:tav>
                                        <p:tav tm="100000">
                                          <p:val>
                                            <p:fltVal val="0"/>
                                          </p:val>
                                        </p:tav>
                                      </p:tavLst>
                                    </p:anim>
                                    <p:anim calcmode="lin" valueType="num">
                                      <p:cBhvr>
                                        <p:cTn id="29" dur="500"/>
                                        <p:tgtEl>
                                          <p:spTgt spid="6"/>
                                        </p:tgtEl>
                                        <p:attrNameLst>
                                          <p:attrName>ppt_h</p:attrName>
                                        </p:attrNameLst>
                                      </p:cBhvr>
                                      <p:tavLst>
                                        <p:tav tm="0">
                                          <p:val>
                                            <p:strVal val="ppt_h"/>
                                          </p:val>
                                        </p:tav>
                                        <p:tav tm="100000">
                                          <p:val>
                                            <p:fltVal val="0"/>
                                          </p:val>
                                        </p:tav>
                                      </p:tavLst>
                                    </p:anim>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p:cNvSpPr/>
          <p:nvPr/>
        </p:nvSpPr>
        <p:spPr>
          <a:xfrm>
            <a:off x="467544" y="1628799"/>
            <a:ext cx="3888432" cy="3933953"/>
          </a:xfrm>
          <a:prstGeom prst="parallelogram">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Người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nghe</a:t>
            </a:r>
            <a:r>
              <a:rPr lang="en-US" sz="3200" b="1" dirty="0">
                <a:solidFill>
                  <a:schemeClr val="tx1"/>
                </a:solidFill>
                <a:latin typeface="Times New Roman" panose="02020603050405020304" pitchFamily="18" charset="0"/>
                <a:cs typeface="Times New Roman" panose="02020603050405020304" pitchFamily="18" charset="0"/>
              </a:rPr>
              <a: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Trao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đổi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về</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bài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nói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trên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tinh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thần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xây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dựng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tôn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trọng</a:t>
            </a: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6" name="Parallelogram 5"/>
          <p:cNvSpPr/>
          <p:nvPr/>
        </p:nvSpPr>
        <p:spPr>
          <a:xfrm>
            <a:off x="4572000" y="1484784"/>
            <a:ext cx="4320480" cy="3888432"/>
          </a:xfrm>
          <a:prstGeom prst="parallelogram">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Người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nói</a:t>
            </a:r>
            <a:r>
              <a:rPr lang="en-US" sz="3200" b="1" dirty="0">
                <a:solidFill>
                  <a:srgbClr val="002060"/>
                </a:solidFill>
                <a:latin typeface="Times New Roman" panose="02020603050405020304" pitchFamily="18" charset="0"/>
                <a:cs typeface="Times New Roman" panose="02020603050405020304" pitchFamily="18" charset="0"/>
              </a:rPr>
              <a: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lắng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nghe</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phản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hồi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những</a:t>
            </a:r>
            <a:r>
              <a:rPr lang="en-US" sz="3200" dirty="0">
                <a:solidFill>
                  <a:srgbClr val="002060"/>
                </a:solidFill>
                <a:latin typeface="Times New Roman" panose="02020603050405020304" pitchFamily="18" charset="0"/>
                <a:cs typeface="Times New Roman" panose="02020603050405020304" pitchFamily="18" charset="0"/>
              </a:rPr>
              <a:t> ý </a:t>
            </a:r>
            <a:r>
              <a:rPr lang="en-US" sz="3200" dirty="0" err="1">
                <a:solidFill>
                  <a:srgbClr val="002060"/>
                </a:solidFill>
                <a:latin typeface="Times New Roman" panose="02020603050405020304" pitchFamily="18" charset="0"/>
                <a:cs typeface="Times New Roman" panose="02020603050405020304" pitchFamily="18" charset="0"/>
              </a:rPr>
              <a:t>kiến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trên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tinh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thần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cầu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thị</a:t>
            </a:r>
            <a:r>
              <a:rPr lang="en-US" sz="3200" dirty="0">
                <a:solidFill>
                  <a:srgbClr val="002060"/>
                </a:solidFill>
                <a:latin typeface="Times New Roman" panose="02020603050405020304" pitchFamily="18" charset="0"/>
                <a:cs typeface="Times New Roman" panose="02020603050405020304" pitchFamily="18" charset="0"/>
              </a:rPr>
              <a:t>.</a:t>
            </a:r>
          </a:p>
        </p:txBody>
      </p:sp>
      <p:sp>
        <p:nvSpPr>
          <p:cNvPr id="7" name="Frame 6"/>
          <p:cNvSpPr/>
          <p:nvPr/>
        </p:nvSpPr>
        <p:spPr>
          <a:xfrm>
            <a:off x="2123728" y="93593"/>
            <a:ext cx="3600400" cy="576064"/>
          </a:xfrm>
          <a:prstGeom prst="fram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70C0"/>
                </a:solidFill>
                <a:latin typeface="Times New Roman" panose="02020603050405020304" pitchFamily="18" charset="0"/>
                <a:cs typeface="Times New Roman" panose="02020603050405020304" pitchFamily="18" charset="0"/>
              </a:rPr>
              <a:t>3. Sau </a:t>
            </a:r>
            <a:r>
              <a:rPr lang="en-US" sz="3200" b="1" dirty="0" err="1">
                <a:solidFill>
                  <a:srgbClr val="0070C0"/>
                </a:solidFill>
                <a:latin typeface="Times New Roman" panose="02020603050405020304" pitchFamily="18" charset="0"/>
                <a:cs typeface="Times New Roman" panose="02020603050405020304" pitchFamily="18" charset="0"/>
              </a:rPr>
              <a:t>khi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nói</a:t>
            </a:r>
            <a:endParaRPr lang="en-US" sz="32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49070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03648" y="260648"/>
            <a:ext cx="5256584" cy="64807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rgbClr val="FF0000"/>
                </a:solidFill>
                <a:latin typeface="Times New Roman" panose="02020603050405020304" pitchFamily="18" charset="0"/>
                <a:cs typeface="Times New Roman" panose="02020603050405020304" pitchFamily="18" charset="0"/>
              </a:rPr>
              <a:t>HƯỚNG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DẪN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TỰ</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HỌC</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5" name="Flowchart: Punched Tape 4"/>
          <p:cNvSpPr/>
          <p:nvPr/>
        </p:nvSpPr>
        <p:spPr>
          <a:xfrm>
            <a:off x="179512" y="1412776"/>
            <a:ext cx="8784976" cy="3240360"/>
          </a:xfrm>
          <a:prstGeom prst="flowChartPunchedTap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chỉnh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rút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góp</a:t>
            </a:r>
            <a:r>
              <a:rPr lang="en-US" sz="3200" dirty="0">
                <a:latin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thầy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bè</a:t>
            </a:r>
            <a:r>
              <a:rPr lang="en-US" sz="3200" dirty="0">
                <a:latin typeface="Times New Roman" panose="02020603050405020304" pitchFamily="18" charset="0"/>
                <a:cs typeface="Times New Roman" panose="02020603050405020304" pitchFamily="18" charset="0"/>
              </a:rPr>
              <a:t>;</a:t>
            </a:r>
          </a:p>
          <a:p>
            <a:pPr lvl="0"/>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Chuẩn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trước</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cs typeface="Times New Roman" panose="02020603050405020304" pitchFamily="18" charset="0"/>
              </a:rPr>
              <a:t> dung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SGK, tr.103, 104.</a:t>
            </a:r>
          </a:p>
        </p:txBody>
      </p:sp>
    </p:spTree>
    <p:extLst>
      <p:ext uri="{BB962C8B-B14F-4D97-AF65-F5344CB8AC3E}">
        <p14:creationId xmlns:p14="http://schemas.microsoft.com/office/powerpoint/2010/main" val="28457506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323528" y="188640"/>
            <a:ext cx="8496944" cy="864096"/>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rgbClr val="FF0000"/>
                </a:solidFill>
                <a:latin typeface="Times New Roman" panose="02020603050405020304" pitchFamily="18" charset="0"/>
                <a:cs typeface="Times New Roman" panose="02020603050405020304" pitchFamily="18" charset="0"/>
              </a:rPr>
              <a:t>HOẠT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ĐỘNG</a:t>
            </a:r>
            <a:r>
              <a:rPr lang="en-US" sz="3200" b="1" dirty="0">
                <a:solidFill>
                  <a:srgbClr val="FF0000"/>
                </a:solidFill>
                <a:latin typeface="Times New Roman" panose="02020603050405020304" pitchFamily="18" charset="0"/>
                <a:cs typeface="Times New Roman" panose="02020603050405020304" pitchFamily="18" charset="0"/>
              </a:rPr>
              <a:t> 3: </a:t>
            </a:r>
            <a:r>
              <a:rPr lang="en-US" sz="3200" b="1" dirty="0" err="1">
                <a:solidFill>
                  <a:srgbClr val="FF0000"/>
                </a:solidFill>
                <a:latin typeface="Times New Roman" panose="02020603050405020304" pitchFamily="18" charset="0"/>
                <a:cs typeface="Times New Roman" panose="02020603050405020304" pitchFamily="18" charset="0"/>
              </a:rPr>
              <a:t>CỦNG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CỐ</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MỞ</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RỘNG</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179512" y="1268760"/>
            <a:ext cx="8640960" cy="144016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latin typeface="Times New Roman" panose="02020603050405020304" pitchFamily="18" charset="0"/>
                <a:cs typeface="Times New Roman" panose="02020603050405020304" pitchFamily="18" charset="0"/>
              </a:rPr>
              <a:t>Bài tập 1</a:t>
            </a:r>
            <a:endParaRPr lang="en-US" sz="2800" dirty="0">
              <a:latin typeface="Times New Roman" panose="02020603050405020304" pitchFamily="18" charset="0"/>
              <a:cs typeface="Times New Roman" panose="02020603050405020304" pitchFamily="18" charset="0"/>
            </a:endParaRPr>
          </a:p>
          <a:p>
            <a:pPr algn="ctr"/>
            <a:r>
              <a:rPr lang="en-US" sz="2800" dirty="0">
                <a:latin typeface="Times New Roman" panose="02020603050405020304" pitchFamily="18" charset="0"/>
                <a:cs typeface="Times New Roman" panose="02020603050405020304" pitchFamily="18" charset="0"/>
              </a:rPr>
              <a:t>K</a:t>
            </a:r>
            <a:r>
              <a:rPr lang="vi-VN" sz="2800" dirty="0">
                <a:latin typeface="Times New Roman" panose="02020603050405020304" pitchFamily="18" charset="0"/>
                <a:cs typeface="Times New Roman" panose="02020603050405020304" pitchFamily="18" charset="0"/>
              </a:rPr>
              <a:t>ẻ bảng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trong </a:t>
            </a:r>
            <a:r>
              <a:rPr lang="en-US" sz="2800" dirty="0" err="1">
                <a:latin typeface="Times New Roman" panose="02020603050405020304" pitchFamily="18" charset="0"/>
                <a:cs typeface="Times New Roman" panose="02020603050405020304" pitchFamily="18" charset="0"/>
              </a:rPr>
              <a:t>SGK</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trang 103 vào vở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mẫu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ngắn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a:t>
            </a:r>
          </a:p>
        </p:txBody>
      </p:sp>
      <p:graphicFrame>
        <p:nvGraphicFramePr>
          <p:cNvPr id="6" name="Table 5"/>
          <p:cNvGraphicFramePr>
            <a:graphicFrameLocks noGrp="1"/>
          </p:cNvGraphicFramePr>
          <p:nvPr>
            <p:extLst>
              <p:ext uri="{D42A27DB-BD31-4B8C-83A1-F6EECF244321}">
                <p14:modId xmlns:p14="http://schemas.microsoft.com/office/powerpoint/2010/main" val="526575020"/>
              </p:ext>
            </p:extLst>
          </p:nvPr>
        </p:nvGraphicFramePr>
        <p:xfrm>
          <a:off x="179514" y="2924944"/>
          <a:ext cx="8784973" cy="3781426"/>
        </p:xfrm>
        <a:graphic>
          <a:graphicData uri="http://schemas.openxmlformats.org/drawingml/2006/table">
            <a:tbl>
              <a:tblPr firstRow="1" firstCol="1" bandRow="1">
                <a:tableStyleId>{5C22544A-7EE6-4342-B048-85BDC9FD1C3A}</a:tableStyleId>
              </a:tblPr>
              <a:tblGrid>
                <a:gridCol w="2412714">
                  <a:extLst>
                    <a:ext uri="{9D8B030D-6E8A-4147-A177-3AD203B41FA5}">
                      <a16:colId xmlns:a16="http://schemas.microsoft.com/office/drawing/2014/main" val="20000"/>
                    </a:ext>
                  </a:extLst>
                </a:gridCol>
                <a:gridCol w="3267217">
                  <a:extLst>
                    <a:ext uri="{9D8B030D-6E8A-4147-A177-3AD203B41FA5}">
                      <a16:colId xmlns:a16="http://schemas.microsoft.com/office/drawing/2014/main" val="20001"/>
                    </a:ext>
                  </a:extLst>
                </a:gridCol>
                <a:gridCol w="3105042">
                  <a:extLst>
                    <a:ext uri="{9D8B030D-6E8A-4147-A177-3AD203B41FA5}">
                      <a16:colId xmlns:a16="http://schemas.microsoft.com/office/drawing/2014/main" val="20002"/>
                    </a:ext>
                  </a:extLst>
                </a:gridCol>
              </a:tblGrid>
              <a:tr h="407971">
                <a:tc>
                  <a:txBody>
                    <a:bodyPr/>
                    <a:lstStyle/>
                    <a:p>
                      <a:pPr algn="just">
                        <a:lnSpc>
                          <a:spcPct val="107000"/>
                        </a:lnSpc>
                        <a:spcAft>
                          <a:spcPts val="0"/>
                        </a:spcAft>
                      </a:pPr>
                      <a:r>
                        <a:rPr lang="en-US" sz="2800" dirty="0">
                          <a:solidFill>
                            <a:srgbClr val="0070C0"/>
                          </a:solidFill>
                          <a:effectLst/>
                          <a:latin typeface="Times New Roman" panose="02020603050405020304" pitchFamily="18" charset="0"/>
                          <a:cs typeface="Times New Roman" panose="02020603050405020304" pitchFamily="18" charset="0"/>
                        </a:rPr>
                        <a:t> </a:t>
                      </a:r>
                      <a:endParaRPr lang="en-US" sz="28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a:lnSpc>
                          <a:spcPct val="107000"/>
                        </a:lnSpc>
                        <a:spcAft>
                          <a:spcPts val="0"/>
                        </a:spcAft>
                      </a:pPr>
                      <a:r>
                        <a:rPr lang="en-US" sz="2800" dirty="0" err="1">
                          <a:solidFill>
                            <a:srgbClr val="0070C0"/>
                          </a:solidFill>
                          <a:effectLst/>
                          <a:latin typeface="Times New Roman" panose="02020603050405020304" pitchFamily="18" charset="0"/>
                          <a:cs typeface="Times New Roman" panose="02020603050405020304" pitchFamily="18" charset="0"/>
                        </a:rPr>
                        <a:t>Mùa</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xuân</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nho</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nhỏ</a:t>
                      </a:r>
                      <a:endParaRPr lang="en-US" sz="28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a:lnSpc>
                          <a:spcPct val="107000"/>
                        </a:lnSpc>
                        <a:spcAft>
                          <a:spcPts val="0"/>
                        </a:spcAft>
                      </a:pPr>
                      <a:r>
                        <a:rPr lang="en-US" sz="2800" dirty="0" err="1">
                          <a:solidFill>
                            <a:srgbClr val="0070C0"/>
                          </a:solidFill>
                          <a:effectLst/>
                          <a:latin typeface="Times New Roman" panose="02020603050405020304" pitchFamily="18" charset="0"/>
                          <a:cs typeface="Times New Roman" panose="02020603050405020304" pitchFamily="18" charset="0"/>
                        </a:rPr>
                        <a:t>Gò</a:t>
                      </a:r>
                      <a:r>
                        <a:rPr lang="en-US" sz="2800" dirty="0">
                          <a:solidFill>
                            <a:srgbClr val="0070C0"/>
                          </a:solidFill>
                          <a:effectLst/>
                          <a:latin typeface="Times New Roman" panose="02020603050405020304" pitchFamily="18" charset="0"/>
                          <a:cs typeface="Times New Roman" panose="02020603050405020304" pitchFamily="18" charset="0"/>
                        </a:rPr>
                        <a:t> Me</a:t>
                      </a:r>
                      <a:endParaRPr lang="en-US" sz="28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983692">
                <a:tc>
                  <a:txBody>
                    <a:bodyPr/>
                    <a:lstStyle/>
                    <a:p>
                      <a:pPr algn="just">
                        <a:lnSpc>
                          <a:spcPct val="107000"/>
                        </a:lnSpc>
                        <a:spcAft>
                          <a:spcPts val="0"/>
                        </a:spcAft>
                      </a:pP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Tình</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cảm</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cảm</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xúc</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của</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tác</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giả</a:t>
                      </a:r>
                      <a:endParaRPr lang="en-US" sz="2800" dirty="0">
                        <a:solidFill>
                          <a:schemeClr val="tx1">
                            <a:lumMod val="95000"/>
                            <a:lumOff val="5000"/>
                          </a:schemeClr>
                        </a:solidFill>
                        <a:effectLst/>
                        <a:latin typeface="Times New Roman" panose="02020603050405020304" pitchFamily="18" charset="0"/>
                        <a:ea typeface="Times New Roman"/>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just">
                        <a:lnSpc>
                          <a:spcPct val="107000"/>
                        </a:lnSpc>
                        <a:spcAft>
                          <a:spcPts val="0"/>
                        </a:spcAft>
                      </a:pPr>
                      <a:r>
                        <a:rPr lang="en-US" sz="2800" dirty="0" err="1">
                          <a:effectLst/>
                          <a:latin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xúc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hào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trọng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khao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khát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cống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dành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quê</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hương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2800" dirty="0" err="1">
                          <a:effectLst/>
                          <a:latin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gắn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quý</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hào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dành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miền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quê</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lao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động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quê</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hương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xứ</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sở</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817071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195736" y="176881"/>
            <a:ext cx="4176464" cy="50405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latin typeface="Times New Roman" panose="02020603050405020304" pitchFamily="18" charset="0"/>
                <a:cs typeface="Times New Roman" panose="02020603050405020304" pitchFamily="18" charset="0"/>
              </a:rPr>
              <a:t>Bài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tập</a:t>
            </a:r>
            <a:r>
              <a:rPr lang="en-US" sz="2800" dirty="0">
                <a:solidFill>
                  <a:srgbClr val="FF0000"/>
                </a:solidFill>
                <a:latin typeface="Times New Roman" panose="02020603050405020304" pitchFamily="18" charset="0"/>
                <a:cs typeface="Times New Roman" panose="02020603050405020304" pitchFamily="18" charset="0"/>
              </a:rPr>
              <a:t> 1, </a:t>
            </a:r>
            <a:r>
              <a:rPr lang="en-US" sz="2800" dirty="0" err="1">
                <a:solidFill>
                  <a:srgbClr val="FF0000"/>
                </a:solidFill>
                <a:latin typeface="Times New Roman" panose="02020603050405020304" pitchFamily="18" charset="0"/>
                <a:cs typeface="Times New Roman" panose="02020603050405020304" pitchFamily="18" charset="0"/>
              </a:rPr>
              <a:t>SGK</a:t>
            </a:r>
            <a:r>
              <a:rPr lang="en-US" sz="2800" dirty="0">
                <a:solidFill>
                  <a:srgbClr val="FF0000"/>
                </a:solidFill>
                <a:latin typeface="Times New Roman" panose="02020603050405020304" pitchFamily="18" charset="0"/>
                <a:cs typeface="Times New Roman" panose="02020603050405020304" pitchFamily="18" charset="0"/>
              </a:rPr>
              <a:t> tr. 103 </a:t>
            </a:r>
          </a:p>
        </p:txBody>
      </p:sp>
      <p:graphicFrame>
        <p:nvGraphicFramePr>
          <p:cNvPr id="5" name="Table 4"/>
          <p:cNvGraphicFramePr>
            <a:graphicFrameLocks noGrp="1"/>
          </p:cNvGraphicFramePr>
          <p:nvPr>
            <p:extLst>
              <p:ext uri="{D42A27DB-BD31-4B8C-83A1-F6EECF244321}">
                <p14:modId xmlns:p14="http://schemas.microsoft.com/office/powerpoint/2010/main" val="4244901616"/>
              </p:ext>
            </p:extLst>
          </p:nvPr>
        </p:nvGraphicFramePr>
        <p:xfrm>
          <a:off x="107503" y="836712"/>
          <a:ext cx="8928993" cy="5672139"/>
        </p:xfrm>
        <a:graphic>
          <a:graphicData uri="http://schemas.openxmlformats.org/drawingml/2006/table">
            <a:tbl>
              <a:tblPr firstRow="1" firstCol="1" bandRow="1">
                <a:tableStyleId>{5C22544A-7EE6-4342-B048-85BDC9FD1C3A}</a:tableStyleId>
              </a:tblPr>
              <a:tblGrid>
                <a:gridCol w="2003478">
                  <a:extLst>
                    <a:ext uri="{9D8B030D-6E8A-4147-A177-3AD203B41FA5}">
                      <a16:colId xmlns:a16="http://schemas.microsoft.com/office/drawing/2014/main" val="20000"/>
                    </a:ext>
                  </a:extLst>
                </a:gridCol>
                <a:gridCol w="3613147">
                  <a:extLst>
                    <a:ext uri="{9D8B030D-6E8A-4147-A177-3AD203B41FA5}">
                      <a16:colId xmlns:a16="http://schemas.microsoft.com/office/drawing/2014/main" val="20001"/>
                    </a:ext>
                  </a:extLst>
                </a:gridCol>
                <a:gridCol w="3312368">
                  <a:extLst>
                    <a:ext uri="{9D8B030D-6E8A-4147-A177-3AD203B41FA5}">
                      <a16:colId xmlns:a16="http://schemas.microsoft.com/office/drawing/2014/main" val="20002"/>
                    </a:ext>
                  </a:extLst>
                </a:gridCol>
              </a:tblGrid>
              <a:tr h="203835">
                <a:tc>
                  <a:txBody>
                    <a:bodyPr/>
                    <a:lstStyle/>
                    <a:p>
                      <a:pPr algn="just">
                        <a:lnSpc>
                          <a:spcPct val="107000"/>
                        </a:lnSpc>
                        <a:spcAft>
                          <a:spcPts val="0"/>
                        </a:spcAft>
                      </a:pPr>
                      <a:r>
                        <a:rPr lang="en-US" sz="2800" dirty="0">
                          <a:solidFill>
                            <a:srgbClr val="0070C0"/>
                          </a:solidFill>
                          <a:effectLst/>
                          <a:latin typeface="Times New Roman" panose="02020603050405020304" pitchFamily="18" charset="0"/>
                          <a:cs typeface="Times New Roman" panose="02020603050405020304" pitchFamily="18" charset="0"/>
                        </a:rPr>
                        <a:t> </a:t>
                      </a:r>
                      <a:endParaRPr lang="en-US" sz="28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a:lnSpc>
                          <a:spcPct val="107000"/>
                        </a:lnSpc>
                        <a:spcAft>
                          <a:spcPts val="0"/>
                        </a:spcAft>
                      </a:pPr>
                      <a:r>
                        <a:rPr lang="en-US" sz="2800" dirty="0" err="1">
                          <a:solidFill>
                            <a:srgbClr val="0070C0"/>
                          </a:solidFill>
                          <a:effectLst/>
                          <a:latin typeface="Times New Roman" panose="02020603050405020304" pitchFamily="18" charset="0"/>
                          <a:cs typeface="Times New Roman" panose="02020603050405020304" pitchFamily="18" charset="0"/>
                        </a:rPr>
                        <a:t>Mùa</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xuân</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nho</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nhỏ</a:t>
                      </a:r>
                      <a:endParaRPr lang="en-US" sz="28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a:lnSpc>
                          <a:spcPct val="107000"/>
                        </a:lnSpc>
                        <a:spcAft>
                          <a:spcPts val="0"/>
                        </a:spcAft>
                      </a:pPr>
                      <a:r>
                        <a:rPr lang="en-US" sz="2800" dirty="0" err="1">
                          <a:solidFill>
                            <a:srgbClr val="0070C0"/>
                          </a:solidFill>
                          <a:effectLst/>
                          <a:latin typeface="Times New Roman" panose="02020603050405020304" pitchFamily="18" charset="0"/>
                          <a:cs typeface="Times New Roman" panose="02020603050405020304" pitchFamily="18" charset="0"/>
                        </a:rPr>
                        <a:t>Gò</a:t>
                      </a:r>
                      <a:r>
                        <a:rPr lang="en-US" sz="2800" dirty="0">
                          <a:solidFill>
                            <a:srgbClr val="0070C0"/>
                          </a:solidFill>
                          <a:effectLst/>
                          <a:latin typeface="Times New Roman" panose="02020603050405020304" pitchFamily="18" charset="0"/>
                          <a:cs typeface="Times New Roman" panose="02020603050405020304" pitchFamily="18" charset="0"/>
                        </a:rPr>
                        <a:t> Me</a:t>
                      </a:r>
                      <a:endParaRPr lang="en-US" sz="28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203835">
                <a:tc>
                  <a:txBody>
                    <a:bodyPr/>
                    <a:lstStyle/>
                    <a:p>
                      <a:pPr algn="just">
                        <a:lnSpc>
                          <a:spcPct val="107000"/>
                        </a:lnSpc>
                        <a:spcAft>
                          <a:spcPts val="0"/>
                        </a:spcAft>
                      </a:pP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Biện</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pháp</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tu</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nổi</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bật</a:t>
                      </a:r>
                      <a:endParaRPr lang="en-US" sz="2800" dirty="0">
                        <a:solidFill>
                          <a:schemeClr val="tx1">
                            <a:lumMod val="95000"/>
                            <a:lumOff val="5000"/>
                          </a:schemeClr>
                        </a:solidFill>
                        <a:effectLst/>
                        <a:latin typeface="Times New Roman" panose="02020603050405020304" pitchFamily="18" charset="0"/>
                        <a:ea typeface="Times New Roman"/>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just">
                        <a:lnSpc>
                          <a:spcPct val="107000"/>
                        </a:lnSpc>
                        <a:spcAft>
                          <a:spcPts val="0"/>
                        </a:spcAft>
                      </a:pPr>
                      <a:r>
                        <a:rPr lang="en-US" sz="2800" dirty="0">
                          <a:effectLst/>
                          <a:latin typeface="Times New Roman" panose="02020603050405020304" pitchFamily="18" charset="0"/>
                          <a:cs typeface="Times New Roman" panose="02020603050405020304" pitchFamily="18" charset="0"/>
                        </a:rPr>
                        <a:t>So </a:t>
                      </a:r>
                      <a:r>
                        <a:rPr lang="en-US" sz="2800" dirty="0" err="1">
                          <a:effectLst/>
                          <a:latin typeface="Times New Roman" panose="02020603050405020304" pitchFamily="18" charset="0"/>
                          <a:cs typeface="Times New Roman" panose="02020603050405020304" pitchFamily="18" charset="0"/>
                        </a:rPr>
                        <a:t>sánh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liệt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kê</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điệp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ngữ</a:t>
                      </a:r>
                      <a:endParaRPr lang="en-US" sz="2800" dirty="0">
                        <a:effectLst/>
                        <a:latin typeface="Times New Roman" panose="02020603050405020304" pitchFamily="18" charset="0"/>
                        <a:ea typeface="Times New Roman"/>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2800">
                          <a:effectLst/>
                          <a:latin typeface="Times New Roman" panose="02020603050405020304" pitchFamily="18" charset="0"/>
                          <a:cs typeface="Times New Roman" panose="02020603050405020304" pitchFamily="18" charset="0"/>
                        </a:rPr>
                        <a:t>So sánh, liệt kê, điệp ngữ</a:t>
                      </a:r>
                      <a:endParaRPr lang="en-US" sz="2800">
                        <a:effectLst/>
                        <a:latin typeface="Times New Roman" panose="02020603050405020304" pitchFamily="18" charset="0"/>
                        <a:ea typeface="Times New Roman"/>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14400">
                <a:tc>
                  <a:txBody>
                    <a:bodyPr/>
                    <a:lstStyle/>
                    <a:p>
                      <a:pPr algn="just">
                        <a:lnSpc>
                          <a:spcPct val="107000"/>
                        </a:lnSpc>
                        <a:spcAft>
                          <a:spcPts val="0"/>
                        </a:spcAft>
                      </a:pP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Hình</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ảnh</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đặc</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sắc</a:t>
                      </a:r>
                      <a:endParaRPr lang="en-US" sz="2800" dirty="0">
                        <a:solidFill>
                          <a:schemeClr val="tx1">
                            <a:lumMod val="95000"/>
                            <a:lumOff val="5000"/>
                          </a:schemeClr>
                        </a:solidFill>
                        <a:effectLst/>
                        <a:latin typeface="Times New Roman" panose="02020603050405020304" pitchFamily="18" charset="0"/>
                        <a:ea typeface="Times New Roman"/>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just">
                        <a:lnSpc>
                          <a:spcPct val="107000"/>
                        </a:lnSpc>
                        <a:spcAft>
                          <a:spcPts val="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ảnh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gũi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dòng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hoa</a:t>
                      </a:r>
                      <a:r>
                        <a:rPr lang="en-US" sz="2800" dirty="0">
                          <a:effectLst/>
                          <a:latin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cs typeface="Times New Roman" panose="02020603050405020304" pitchFamily="18" charset="0"/>
                        </a:rPr>
                        <a:t>chim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nốt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trầm</a:t>
                      </a:r>
                      <a:r>
                        <a:rPr lang="en-US" sz="2800" dirty="0">
                          <a:effectLst/>
                          <a:latin typeface="Times New Roman" panose="02020603050405020304" pitchFamily="18" charset="0"/>
                          <a:cs typeface="Times New Roman" panose="02020603050405020304" pitchFamily="18" charset="0"/>
                        </a:rPr>
                        <a:t>,…)</a:t>
                      </a:r>
                    </a:p>
                    <a:p>
                      <a:pPr algn="just">
                        <a:lnSpc>
                          <a:spcPct val="107000"/>
                        </a:lnSpc>
                        <a:spcAft>
                          <a:spcPts val="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ảnh</a:t>
                      </a:r>
                      <a:r>
                        <a:rPr lang="en-US" sz="2800" dirty="0">
                          <a:effectLst/>
                          <a:latin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lao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động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súng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hăng</a:t>
                      </a:r>
                      <a:r>
                        <a:rPr lang="en-US" sz="2800" dirty="0">
                          <a:effectLst/>
                          <a:latin typeface="Times New Roman" panose="02020603050405020304" pitchFamily="18" charset="0"/>
                          <a:cs typeface="Times New Roman" panose="02020603050405020304" pitchFamily="18" charset="0"/>
                        </a:rPr>
                        <a:t> say, con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khao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khát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cống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hiến</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ảnh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đặc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sắc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hồn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tươi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đẹp</a:t>
                      </a:r>
                      <a:r>
                        <a:rPr lang="en-US" sz="2800" dirty="0">
                          <a:effectLst/>
                          <a:latin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cs typeface="Times New Roman" panose="02020603050405020304" pitchFamily="18" charset="0"/>
                        </a:rPr>
                        <a:t>đê</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đỏ</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vườn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mía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lao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xao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ao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vắt</a:t>
                      </a:r>
                      <a:r>
                        <a:rPr lang="en-US" sz="2800" dirty="0">
                          <a:effectLst/>
                          <a:latin typeface="Times New Roman" panose="02020603050405020304" pitchFamily="18" charset="0"/>
                          <a:cs typeface="Times New Roman" panose="02020603050405020304" pitchFamily="18" charset="0"/>
                        </a:rPr>
                        <a:t>,…)</a:t>
                      </a:r>
                    </a:p>
                    <a:p>
                      <a:pPr algn="just">
                        <a:lnSpc>
                          <a:spcPct val="107000"/>
                        </a:lnSpc>
                        <a:spcAft>
                          <a:spcPts val="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ảnh</a:t>
                      </a:r>
                      <a:r>
                        <a:rPr lang="en-US" sz="2800" dirty="0">
                          <a:effectLst/>
                          <a:latin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khéo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léo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cù</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hăng</a:t>
                      </a:r>
                      <a:r>
                        <a:rPr lang="en-US" sz="2800" dirty="0">
                          <a:effectLst/>
                          <a:latin typeface="Times New Roman" panose="02020603050405020304" pitchFamily="18" charset="0"/>
                          <a:cs typeface="Times New Roman" panose="02020603050405020304" pitchFamily="18" charset="0"/>
                        </a:rPr>
                        <a:t> say </a:t>
                      </a:r>
                      <a:r>
                        <a:rPr lang="en-US" sz="2800" dirty="0" err="1">
                          <a:effectLst/>
                          <a:latin typeface="Times New Roman" panose="02020603050405020304" pitchFamily="18" charset="0"/>
                          <a:cs typeface="Times New Roman" panose="02020603050405020304" pitchFamily="18" charset="0"/>
                        </a:rPr>
                        <a:t>lao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động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cô</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Gò</a:t>
                      </a:r>
                      <a:r>
                        <a:rPr lang="en-US" sz="2800" dirty="0">
                          <a:effectLst/>
                          <a:latin typeface="Times New Roman" panose="02020603050405020304" pitchFamily="18" charset="0"/>
                          <a:cs typeface="Times New Roman" panose="02020603050405020304" pitchFamily="18" charset="0"/>
                        </a:rPr>
                        <a:t> Me)</a:t>
                      </a:r>
                      <a:endParaRPr lang="en-US" sz="2800" dirty="0">
                        <a:effectLst/>
                        <a:latin typeface="Times New Roman" panose="02020603050405020304" pitchFamily="18" charset="0"/>
                        <a:ea typeface="Times New Roman"/>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59163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116632"/>
            <a:ext cx="8424936" cy="21602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2</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636912"/>
            <a:ext cx="8064896" cy="3988611"/>
          </a:xfrm>
          <a:prstGeom prst="rect">
            <a:avLst/>
          </a:prstGeom>
        </p:spPr>
      </p:pic>
    </p:spTree>
    <p:extLst>
      <p:ext uri="{BB962C8B-B14F-4D97-AF65-F5344CB8AC3E}">
        <p14:creationId xmlns:p14="http://schemas.microsoft.com/office/powerpoint/2010/main" val="31046185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179512" y="0"/>
            <a:ext cx="8784976" cy="6858000"/>
          </a:xfrm>
          <a:prstGeom prst="plaqu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98028" y="188640"/>
            <a:ext cx="7704856" cy="6986528"/>
          </a:xfrm>
          <a:prstGeom prst="rect">
            <a:avLst/>
          </a:prstGeom>
        </p:spPr>
        <p:txBody>
          <a:bodyPr wrap="square">
            <a:spAutoFit/>
          </a:bodyPr>
          <a:lstStyle/>
          <a:p>
            <a:pPr algn="ctr"/>
            <a:r>
              <a:rPr lang="en-US" sz="2800" b="1" dirty="0" err="1">
                <a:latin typeface="Times New Roman" panose="02020603050405020304" pitchFamily="18" charset="0"/>
                <a:cs typeface="Times New Roman" panose="02020603050405020304" pitchFamily="18" charset="0"/>
              </a:rPr>
              <a:t>Gợi</a:t>
            </a:r>
            <a:r>
              <a:rPr lang="en-US" sz="2800" b="1" dirty="0">
                <a:latin typeface="Times New Roman" panose="02020603050405020304" pitchFamily="18" charset="0"/>
                <a:cs typeface="Times New Roman" panose="02020603050405020304" pitchFamily="18" charset="0"/>
              </a:rPr>
              <a:t> ý:</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Quê</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Hanh); </a:t>
            </a:r>
            <a:r>
              <a:rPr lang="en-US" sz="2800" i="1" dirty="0" err="1">
                <a:latin typeface="Times New Roman" panose="02020603050405020304" pitchFamily="18" charset="0"/>
                <a:cs typeface="Times New Roman" panose="02020603050405020304" pitchFamily="18" charset="0"/>
              </a:rPr>
              <a:t>Đất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Điềm</a:t>
            </a:r>
            <a:r>
              <a:rPr lang="en-US" sz="2800" dirty="0">
                <a:latin typeface="Times New Roman" panose="02020603050405020304" pitchFamily="18" charset="0"/>
                <a:cs typeface="Times New Roman" panose="02020603050405020304" pitchFamily="18" charset="0"/>
              </a:rPr>
              <a:t>),...</a:t>
            </a:r>
          </a:p>
          <a:p>
            <a:pPr marL="285750" indent="-285750">
              <a:buFontTx/>
              <a:buChar char="-"/>
            </a:pP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Điềm</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do, </a:t>
            </a:r>
            <a:r>
              <a:rPr lang="en-US" sz="2800" dirty="0" err="1">
                <a:latin typeface="Times New Roman" panose="02020603050405020304" pitchFamily="18" charset="0"/>
                <a:cs typeface="Times New Roman" panose="02020603050405020304" pitchFamily="18" charset="0"/>
              </a:rPr>
              <a:t>gần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tuệ</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hỗn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chéo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duy</a:t>
            </a:r>
            <a:r>
              <a:rPr lang="en-US" sz="2800" dirty="0">
                <a:latin typeface="Times New Roman" panose="02020603050405020304" pitchFamily="18" charset="0"/>
                <a:cs typeface="Times New Roman" panose="02020603050405020304" pitchFamily="18" charset="0"/>
              </a:rPr>
              <a:t> logic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nhuần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nhuyễn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82471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1043608" y="188640"/>
            <a:ext cx="7200800" cy="792088"/>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HOẠT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ĐỘNG</a:t>
            </a:r>
            <a:r>
              <a:rPr lang="en-US" sz="3200" b="1" dirty="0">
                <a:solidFill>
                  <a:srgbClr val="FF0000"/>
                </a:solidFill>
                <a:latin typeface="Times New Roman" panose="02020603050405020304" pitchFamily="18" charset="0"/>
                <a:cs typeface="Times New Roman" panose="02020603050405020304" pitchFamily="18" charset="0"/>
              </a:rPr>
              <a:t> 1: </a:t>
            </a:r>
            <a:r>
              <a:rPr lang="en-US" sz="3200" b="1" dirty="0" err="1">
                <a:solidFill>
                  <a:srgbClr val="FF0000"/>
                </a:solidFill>
                <a:latin typeface="Times New Roman" panose="02020603050405020304" pitchFamily="18" charset="0"/>
                <a:cs typeface="Times New Roman" panose="02020603050405020304" pitchFamily="18" charset="0"/>
              </a:rPr>
              <a:t>KHỞI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ĐỘNG</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5" name="Flowchart: Delay 4"/>
          <p:cNvSpPr/>
          <p:nvPr/>
        </p:nvSpPr>
        <p:spPr>
          <a:xfrm>
            <a:off x="107504" y="1340768"/>
            <a:ext cx="2736304" cy="5328592"/>
          </a:xfrm>
          <a:prstGeom prst="flowChartDelay">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i="1" dirty="0">
                <a:latin typeface="Times New Roman" panose="02020603050405020304" pitchFamily="18" charset="0"/>
                <a:cs typeface="Times New Roman" panose="02020603050405020304" pitchFamily="18" charset="0"/>
              </a:rPr>
              <a:t> -Kể tên một số hoạt động thiện nguyện mà em biết</a:t>
            </a:r>
          </a:p>
          <a:p>
            <a:r>
              <a:rPr lang="de-DE" sz="2800" i="1" dirty="0">
                <a:latin typeface="Times New Roman" panose="02020603050405020304" pitchFamily="18" charset="0"/>
                <a:cs typeface="Times New Roman" panose="02020603050405020304" pitchFamily="18" charset="0"/>
              </a:rPr>
              <a:t>-Em đã tham gia hoạt động thiện nguyện vì cộng đồng nào? Phát biểu cảm nghĩ của em.</a:t>
            </a:r>
            <a:endParaRPr lang="en-US" sz="2800" dirty="0">
              <a:latin typeface="Times New Roman" panose="02020603050405020304" pitchFamily="18" charset="0"/>
              <a:cs typeface="Times New Roman" panose="02020603050405020304" pitchFamily="18" charset="0"/>
            </a:endParaRPr>
          </a:p>
        </p:txBody>
      </p:sp>
      <p:sp>
        <p:nvSpPr>
          <p:cNvPr id="6" name="Round Same Side Corner Rectangle 5"/>
          <p:cNvSpPr/>
          <p:nvPr/>
        </p:nvSpPr>
        <p:spPr>
          <a:xfrm>
            <a:off x="3131840" y="1124744"/>
            <a:ext cx="5832648" cy="5733256"/>
          </a:xfrm>
          <a:prstGeom prst="round2Same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Gợi</a:t>
            </a:r>
            <a:r>
              <a:rPr lang="en-US" sz="2800" b="1" dirty="0">
                <a:latin typeface="Times New Roman" panose="02020603050405020304" pitchFamily="18" charset="0"/>
                <a:cs typeface="Times New Roman" panose="02020603050405020304" pitchFamily="18" charset="0"/>
              </a:rPr>
              <a:t> ý: </a:t>
            </a:r>
            <a:endParaRPr lang="en-US" sz="2800"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1) </a:t>
            </a:r>
            <a:r>
              <a:rPr lang="en-US" sz="2800" i="1" dirty="0" err="1">
                <a:latin typeface="Times New Roman" panose="02020603050405020304" pitchFamily="18" charset="0"/>
                <a:cs typeface="Times New Roman" panose="02020603050405020304" pitchFamily="18" charset="0"/>
              </a:rPr>
              <a:t>Hiến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máu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nguyện</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lvl="0"/>
            <a:r>
              <a:rPr lang="en-US" sz="2800" i="1" dirty="0" err="1">
                <a:latin typeface="Times New Roman" panose="02020603050405020304" pitchFamily="18" charset="0"/>
                <a:cs typeface="Times New Roman" panose="02020603050405020304" pitchFamily="18" charset="0"/>
              </a:rPr>
              <a:t>Phát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nghèo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trẻ</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đường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phố</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lvl="0"/>
            <a:r>
              <a:rPr lang="en-US" sz="2800" i="1" dirty="0" err="1">
                <a:latin typeface="Times New Roman" panose="02020603050405020304" pitchFamily="18" charset="0"/>
                <a:cs typeface="Times New Roman" panose="02020603050405020304" pitchFamily="18" charset="0"/>
              </a:rPr>
              <a:t>Dọn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dẹp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vệ</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sinh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môi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trường</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lvl="0"/>
            <a:r>
              <a:rPr lang="en-US" sz="2800" i="1" dirty="0" err="1">
                <a:latin typeface="Times New Roman" panose="02020603050405020304" pitchFamily="18" charset="0"/>
                <a:cs typeface="Times New Roman" panose="02020603050405020304" pitchFamily="18" charset="0"/>
              </a:rPr>
              <a:t>Xây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thương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già</a:t>
            </a:r>
            <a:r>
              <a:rPr lang="en-US" sz="2800" i="1" dirty="0">
                <a:latin typeface="Times New Roman" panose="02020603050405020304" pitchFamily="18" charset="0"/>
                <a:cs typeface="Times New Roman" panose="02020603050405020304" pitchFamily="18" charset="0"/>
              </a:rPr>
              <a:t> neo </a:t>
            </a:r>
            <a:r>
              <a:rPr lang="en-US" sz="2800" i="1" dirty="0" err="1">
                <a:latin typeface="Times New Roman" panose="02020603050405020304" pitchFamily="18" charset="0"/>
                <a:cs typeface="Times New Roman" panose="02020603050405020304" pitchFamily="18" charset="0"/>
              </a:rPr>
              <a:t>đơn</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2) </a:t>
            </a:r>
            <a:r>
              <a:rPr lang="en-US" sz="2800" i="1" dirty="0" err="1">
                <a:latin typeface="Times New Roman" panose="02020603050405020304" pitchFamily="18" charset="0"/>
                <a:cs typeface="Times New Roman" panose="02020603050405020304" pitchFamily="18" charset="0"/>
              </a:rPr>
              <a:t>Cảm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xúc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tham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hoạt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động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thiện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nguyện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vui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vẻ</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tự</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vì</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những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hành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động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tuy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nhỏ</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thể</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giúp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nhiều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khác</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656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1" y="3645024"/>
            <a:ext cx="4119514" cy="295232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81037"/>
            <a:ext cx="4297660" cy="307595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48470"/>
            <a:ext cx="4119515" cy="310852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3645023"/>
            <a:ext cx="4297660" cy="2952327"/>
          </a:xfrm>
          <a:prstGeom prst="rect">
            <a:avLst/>
          </a:prstGeom>
        </p:spPr>
      </p:pic>
    </p:spTree>
    <p:extLst>
      <p:ext uri="{BB962C8B-B14F-4D97-AF65-F5344CB8AC3E}">
        <p14:creationId xmlns:p14="http://schemas.microsoft.com/office/powerpoint/2010/main" val="56108936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323528" y="0"/>
            <a:ext cx="8064896" cy="648072"/>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rgbClr val="FF0000"/>
                </a:solidFill>
                <a:latin typeface="Times New Roman" panose="02020603050405020304" pitchFamily="18" charset="0"/>
                <a:cs typeface="Times New Roman" panose="02020603050405020304" pitchFamily="18" charset="0"/>
              </a:rPr>
              <a:t>HOẠT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ĐỘNG</a:t>
            </a:r>
            <a:r>
              <a:rPr lang="en-US" sz="2800" b="1" dirty="0">
                <a:solidFill>
                  <a:srgbClr val="FF0000"/>
                </a:solidFill>
                <a:latin typeface="Times New Roman" panose="02020603050405020304" pitchFamily="18" charset="0"/>
                <a:cs typeface="Times New Roman" panose="02020603050405020304" pitchFamily="18" charset="0"/>
              </a:rPr>
              <a:t> 2: </a:t>
            </a:r>
            <a:r>
              <a:rPr lang="en-US" sz="2800" b="1" dirty="0" err="1">
                <a:solidFill>
                  <a:srgbClr val="FF0000"/>
                </a:solidFill>
                <a:latin typeface="Times New Roman" panose="02020603050405020304" pitchFamily="18" charset="0"/>
                <a:cs typeface="Times New Roman" panose="02020603050405020304" pitchFamily="18" charset="0"/>
              </a:rPr>
              <a:t>LUYỆN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TẬP</a:t>
            </a:r>
            <a:r>
              <a:rPr lang="en-US" sz="2800" b="1" dirty="0">
                <a:solidFill>
                  <a:srgbClr val="FF0000"/>
                </a:solidFill>
                <a:latin typeface="Times New Roman" panose="02020603050405020304" pitchFamily="18" charset="0"/>
                <a:cs typeface="Times New Roman" panose="02020603050405020304" pitchFamily="18" charset="0"/>
              </a:rPr>
              <a:t> - </a:t>
            </a:r>
            <a:r>
              <a:rPr lang="en-US" sz="2800" b="1" dirty="0" err="1">
                <a:solidFill>
                  <a:srgbClr val="FF0000"/>
                </a:solidFill>
                <a:latin typeface="Times New Roman" panose="02020603050405020304" pitchFamily="18" charset="0"/>
                <a:cs typeface="Times New Roman" panose="02020603050405020304" pitchFamily="18" charset="0"/>
              </a:rPr>
              <a:t>VẬN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DỤNG</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971600" y="764704"/>
            <a:ext cx="7200800" cy="64807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PHIẾU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XÉT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NÓI</a:t>
            </a:r>
            <a:endParaRPr lang="en-US" sz="2800" dirty="0">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758496300"/>
              </p:ext>
            </p:extLst>
          </p:nvPr>
        </p:nvGraphicFramePr>
        <p:xfrm>
          <a:off x="53751" y="1421864"/>
          <a:ext cx="9036497" cy="5547360"/>
        </p:xfrm>
        <a:graphic>
          <a:graphicData uri="http://schemas.openxmlformats.org/drawingml/2006/table">
            <a:tbl>
              <a:tblPr firstRow="1" firstCol="1" bandRow="1">
                <a:tableStyleId>{5C22544A-7EE6-4342-B048-85BDC9FD1C3A}</a:tableStyleId>
              </a:tblPr>
              <a:tblGrid>
                <a:gridCol w="1469350">
                  <a:extLst>
                    <a:ext uri="{9D8B030D-6E8A-4147-A177-3AD203B41FA5}">
                      <a16:colId xmlns:a16="http://schemas.microsoft.com/office/drawing/2014/main" val="20000"/>
                    </a:ext>
                  </a:extLst>
                </a:gridCol>
                <a:gridCol w="5731452">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1043607">
                  <a:extLst>
                    <a:ext uri="{9D8B030D-6E8A-4147-A177-3AD203B41FA5}">
                      <a16:colId xmlns:a16="http://schemas.microsoft.com/office/drawing/2014/main" val="20003"/>
                    </a:ext>
                  </a:extLst>
                </a:gridCol>
              </a:tblGrid>
              <a:tr h="20572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2800" dirty="0">
                          <a:solidFill>
                            <a:srgbClr val="0070C0"/>
                          </a:solidFill>
                          <a:effectLst/>
                          <a:latin typeface="Times New Roman" panose="02020603050405020304" pitchFamily="18" charset="0"/>
                          <a:cs typeface="Times New Roman" panose="02020603050405020304" pitchFamily="18" charset="0"/>
                        </a:rPr>
                        <a:t>Các nội dung nhận xét</a:t>
                      </a:r>
                      <a:endParaRPr lang="en-US" sz="28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66126" marR="661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vi-VN" sz="2800" dirty="0">
                          <a:solidFill>
                            <a:srgbClr val="0070C0"/>
                          </a:solidFill>
                          <a:effectLst/>
                          <a:latin typeface="Times New Roman" panose="02020603050405020304" pitchFamily="18" charset="0"/>
                          <a:cs typeface="Times New Roman" panose="02020603050405020304" pitchFamily="18" charset="0"/>
                        </a:rPr>
                        <a:t>Các yêu cầu</a:t>
                      </a:r>
                      <a:endParaRPr lang="en-US" sz="28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66126" marR="661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a:spcAft>
                          <a:spcPts val="0"/>
                        </a:spcAft>
                      </a:pPr>
                      <a:r>
                        <a:rPr lang="vi-VN" sz="2800" dirty="0">
                          <a:solidFill>
                            <a:srgbClr val="0070C0"/>
                          </a:solidFill>
                          <a:effectLst/>
                          <a:latin typeface="Times New Roman" panose="02020603050405020304" pitchFamily="18" charset="0"/>
                          <a:cs typeface="Times New Roman" panose="02020603050405020304" pitchFamily="18" charset="0"/>
                        </a:rPr>
                        <a:t>Đạt</a:t>
                      </a:r>
                      <a:endParaRPr lang="en-US" sz="28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66126" marR="661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vi-VN" sz="2800" dirty="0">
                          <a:solidFill>
                            <a:srgbClr val="0070C0"/>
                          </a:solidFill>
                          <a:effectLst/>
                          <a:latin typeface="Times New Roman" panose="02020603050405020304" pitchFamily="18" charset="0"/>
                          <a:cs typeface="Times New Roman" panose="02020603050405020304" pitchFamily="18" charset="0"/>
                        </a:rPr>
                        <a:t>Chưa đạt</a:t>
                      </a:r>
                      <a:endParaRPr lang="en-US" sz="28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66126" marR="661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617177">
                <a:tc rowSpan="2">
                  <a:txBody>
                    <a:bodyPr/>
                    <a:lstStyle/>
                    <a:p>
                      <a:pPr algn="just">
                        <a:spcAft>
                          <a:spcPts val="0"/>
                        </a:spcAft>
                      </a:pPr>
                      <a:r>
                        <a:rPr lang="vi-VN" sz="2800" dirty="0">
                          <a:solidFill>
                            <a:schemeClr val="tx1">
                              <a:lumMod val="95000"/>
                              <a:lumOff val="5000"/>
                            </a:schemeClr>
                          </a:solidFill>
                          <a:effectLst/>
                          <a:latin typeface="Times New Roman" panose="02020603050405020304" pitchFamily="18" charset="0"/>
                          <a:cs typeface="Times New Roman" panose="02020603050405020304" pitchFamily="18" charset="0"/>
                        </a:rPr>
                        <a:t>Nội dung bài nói</a:t>
                      </a:r>
                      <a:endParaRPr lang="en-US" sz="2800" dirty="0">
                        <a:solidFill>
                          <a:schemeClr val="tx1">
                            <a:lumMod val="95000"/>
                            <a:lumOff val="5000"/>
                          </a:schemeClr>
                        </a:solidFill>
                        <a:effectLst/>
                        <a:latin typeface="Times New Roman" panose="02020603050405020304" pitchFamily="18" charset="0"/>
                        <a:ea typeface="Times New Roman"/>
                        <a:cs typeface="Times New Roman" panose="02020603050405020304" pitchFamily="18" charset="0"/>
                      </a:endParaRPr>
                    </a:p>
                  </a:txBody>
                  <a:tcPr marL="66126" marR="661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just">
                        <a:spcAft>
                          <a:spcPts val="0"/>
                        </a:spcAft>
                      </a:pPr>
                      <a:r>
                        <a:rPr lang="vi-VN" sz="2800" dirty="0">
                          <a:effectLst/>
                          <a:latin typeface="Times New Roman" panose="02020603050405020304" pitchFamily="18" charset="0"/>
                          <a:cs typeface="Times New Roman" panose="02020603050405020304" pitchFamily="18" charset="0"/>
                        </a:rPr>
                        <a:t>Giới thiệu khái quát suy nghĩ của bản thân vế bản chất và vai trò của những hoạt động thiện nguyện vì cộng đồng </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a:cs typeface="Times New Roman" panose="02020603050405020304" pitchFamily="18" charset="0"/>
                      </a:endParaRPr>
                    </a:p>
                  </a:txBody>
                  <a:tcPr marL="66126" marR="661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a:cs typeface="Times New Roman" panose="02020603050405020304" pitchFamily="18" charset="0"/>
                      </a:endParaRPr>
                    </a:p>
                  </a:txBody>
                  <a:tcPr marL="66126" marR="661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a:cs typeface="Times New Roman" panose="02020603050405020304" pitchFamily="18" charset="0"/>
                      </a:endParaRPr>
                    </a:p>
                  </a:txBody>
                  <a:tcPr marL="66126" marR="661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674433">
                <a:tc vMerge="1">
                  <a:txBody>
                    <a:bodyPr/>
                    <a:lstStyle/>
                    <a:p>
                      <a:endParaRPr lang="en-US"/>
                    </a:p>
                  </a:txBody>
                  <a:tcPr/>
                </a:tc>
                <a:tc>
                  <a:txBody>
                    <a:bodyPr/>
                    <a:lstStyle/>
                    <a:p>
                      <a:pPr algn="just">
                        <a:spcAft>
                          <a:spcPts val="0"/>
                        </a:spcAft>
                      </a:pPr>
                      <a:r>
                        <a:rPr lang="en-US" sz="2800" dirty="0" err="1">
                          <a:effectLst/>
                          <a:latin typeface="Times New Roman" panose="02020603050405020304" pitchFamily="18" charset="0"/>
                          <a:cs typeface="Times New Roman" panose="02020603050405020304" pitchFamily="18" charset="0"/>
                        </a:rPr>
                        <a:t>Chỉ</a:t>
                      </a:r>
                      <a:r>
                        <a:rPr lang="en-US" sz="2800" dirty="0">
                          <a:effectLst/>
                          <a:latin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cs typeface="Times New Roman" panose="02020603050405020304" pitchFamily="18" charset="0"/>
                        </a:rPr>
                        <a:t>ra được những hoạt động thiện nguyện tiêu biểu: đóng góp tiền của, tham gia hoạt động cứu trợ,... Đối tượng được giúp đỡ có thể là người gặp nạn vì thiên tai hay dịch bệnh, người già không nơi nương tựa, người khuyết tật, trẻ mồ côi,...</a:t>
                      </a:r>
                      <a:endParaRPr lang="en-US" sz="2800" dirty="0">
                        <a:effectLst/>
                        <a:latin typeface="Times New Roman" panose="02020603050405020304" pitchFamily="18" charset="0"/>
                        <a:ea typeface="Times New Roman"/>
                        <a:cs typeface="Times New Roman" panose="02020603050405020304" pitchFamily="18" charset="0"/>
                      </a:endParaRPr>
                    </a:p>
                  </a:txBody>
                  <a:tcPr marL="66126" marR="661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a:cs typeface="Times New Roman" panose="02020603050405020304" pitchFamily="18" charset="0"/>
                      </a:endParaRPr>
                    </a:p>
                  </a:txBody>
                  <a:tcPr marL="66126" marR="661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a:cs typeface="Times New Roman" panose="02020603050405020304" pitchFamily="18" charset="0"/>
                      </a:endParaRPr>
                    </a:p>
                  </a:txBody>
                  <a:tcPr marL="66126" marR="661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719078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116632"/>
            <a:ext cx="7200800" cy="64807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PHIẾU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XÉT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NÓI</a:t>
            </a:r>
            <a:endParaRPr lang="en-US" sz="2800" dirty="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916845203"/>
              </p:ext>
            </p:extLst>
          </p:nvPr>
        </p:nvGraphicFramePr>
        <p:xfrm>
          <a:off x="143508" y="1052736"/>
          <a:ext cx="8856984" cy="5120640"/>
        </p:xfrm>
        <a:graphic>
          <a:graphicData uri="http://schemas.openxmlformats.org/drawingml/2006/table">
            <a:tbl>
              <a:tblPr firstRow="1" firstCol="1" bandRow="1">
                <a:tableStyleId>{5C22544A-7EE6-4342-B048-85BDC9FD1C3A}</a:tableStyleId>
              </a:tblPr>
              <a:tblGrid>
                <a:gridCol w="2016225">
                  <a:extLst>
                    <a:ext uri="{9D8B030D-6E8A-4147-A177-3AD203B41FA5}">
                      <a16:colId xmlns:a16="http://schemas.microsoft.com/office/drawing/2014/main" val="20000"/>
                    </a:ext>
                  </a:extLst>
                </a:gridCol>
                <a:gridCol w="5004555">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1116124">
                  <a:extLst>
                    <a:ext uri="{9D8B030D-6E8A-4147-A177-3AD203B41FA5}">
                      <a16:colId xmlns:a16="http://schemas.microsoft.com/office/drawing/2014/main" val="20003"/>
                    </a:ext>
                  </a:extLst>
                </a:gridCol>
              </a:tblGrid>
              <a:tr h="20572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2800" dirty="0">
                          <a:solidFill>
                            <a:srgbClr val="0070C0"/>
                          </a:solidFill>
                          <a:effectLst/>
                          <a:latin typeface="Times New Roman" panose="02020603050405020304" pitchFamily="18" charset="0"/>
                          <a:cs typeface="Times New Roman" panose="02020603050405020304" pitchFamily="18" charset="0"/>
                        </a:rPr>
                        <a:t>Các nội dung nhận xét</a:t>
                      </a:r>
                      <a:endParaRPr lang="en-US" sz="28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66126" marR="661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vi-VN" sz="2800" dirty="0">
                          <a:solidFill>
                            <a:srgbClr val="0070C0"/>
                          </a:solidFill>
                          <a:effectLst/>
                          <a:latin typeface="Times New Roman" panose="02020603050405020304" pitchFamily="18" charset="0"/>
                          <a:cs typeface="Times New Roman" panose="02020603050405020304" pitchFamily="18" charset="0"/>
                        </a:rPr>
                        <a:t>Các yêu cầu</a:t>
                      </a:r>
                      <a:endParaRPr lang="en-US" sz="28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66126" marR="661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a:spcAft>
                          <a:spcPts val="0"/>
                        </a:spcAft>
                      </a:pPr>
                      <a:r>
                        <a:rPr lang="vi-VN" sz="2800" dirty="0">
                          <a:solidFill>
                            <a:srgbClr val="0070C0"/>
                          </a:solidFill>
                          <a:effectLst/>
                          <a:latin typeface="Times New Roman" panose="02020603050405020304" pitchFamily="18" charset="0"/>
                          <a:cs typeface="Times New Roman" panose="02020603050405020304" pitchFamily="18" charset="0"/>
                        </a:rPr>
                        <a:t>Đạt</a:t>
                      </a:r>
                      <a:endParaRPr lang="en-US" sz="28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66126" marR="661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vi-VN" sz="2800" dirty="0">
                          <a:solidFill>
                            <a:srgbClr val="0070C0"/>
                          </a:solidFill>
                          <a:effectLst/>
                          <a:latin typeface="Times New Roman" panose="02020603050405020304" pitchFamily="18" charset="0"/>
                          <a:cs typeface="Times New Roman" panose="02020603050405020304" pitchFamily="18" charset="0"/>
                        </a:rPr>
                        <a:t>Chưa đạt</a:t>
                      </a:r>
                      <a:endParaRPr lang="en-US" sz="28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66126" marR="661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291610">
                <a:tc>
                  <a:txBody>
                    <a:bodyPr/>
                    <a:lstStyle/>
                    <a:p>
                      <a:pPr algn="just">
                        <a:spcAft>
                          <a:spcPts val="0"/>
                        </a:spcAft>
                      </a:pPr>
                      <a:r>
                        <a:rPr lang="vi-VN" sz="2800" dirty="0">
                          <a:solidFill>
                            <a:schemeClr val="tx1">
                              <a:lumMod val="95000"/>
                              <a:lumOff val="5000"/>
                            </a:schemeClr>
                          </a:solidFill>
                          <a:effectLst/>
                          <a:latin typeface="Times New Roman" panose="02020603050405020304" pitchFamily="18" charset="0"/>
                          <a:cs typeface="Times New Roman" panose="02020603050405020304" pitchFamily="18" charset="0"/>
                        </a:rPr>
                        <a:t>Nội dung bài nói</a:t>
                      </a:r>
                      <a:endParaRPr lang="en-US" sz="2800" dirty="0">
                        <a:solidFill>
                          <a:schemeClr val="tx1">
                            <a:lumMod val="95000"/>
                            <a:lumOff val="5000"/>
                          </a:schemeClr>
                        </a:solidFill>
                        <a:effectLst/>
                        <a:latin typeface="Times New Roman" panose="02020603050405020304" pitchFamily="18" charset="0"/>
                        <a:ea typeface="Times New Roman"/>
                        <a:cs typeface="Times New Roman" panose="02020603050405020304" pitchFamily="18" charset="0"/>
                      </a:endParaRPr>
                    </a:p>
                  </a:txBody>
                  <a:tcPr marL="66126" marR="661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just">
                        <a:spcAft>
                          <a:spcPts val="0"/>
                        </a:spcAft>
                      </a:pPr>
                      <a:r>
                        <a:rPr lang="vi-VN" sz="2800" dirty="0">
                          <a:effectLst/>
                          <a:latin typeface="Times New Roman" panose="02020603050405020304" pitchFamily="18" charset="0"/>
                          <a:cs typeface="Times New Roman" panose="02020603050405020304" pitchFamily="18" charset="0"/>
                        </a:rPr>
                        <a:t>Nhấn mạnh một số ý nghĩa quan trọng của hoạt động thiện nguyện: giúp cho những người gặp hoàn cảnh khó khăn có cuộc sống tôt đẹp hơn; lan toả nghĩa cử cao đẹp tới cộng đồng, góp phần làm cho xã hội ngày càng trở nên nhân văn; thể hiện truyẽn thống tốt đẹp của dân tộc ta;...</a:t>
                      </a:r>
                      <a:endParaRPr lang="en-US" sz="2800" dirty="0">
                        <a:effectLst/>
                        <a:latin typeface="Times New Roman" panose="02020603050405020304" pitchFamily="18" charset="0"/>
                        <a:ea typeface="Times New Roman"/>
                        <a:cs typeface="Times New Roman" panose="02020603050405020304" pitchFamily="18" charset="0"/>
                      </a:endParaRPr>
                    </a:p>
                  </a:txBody>
                  <a:tcPr marL="66126" marR="661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a:cs typeface="Times New Roman" panose="02020603050405020304" pitchFamily="18" charset="0"/>
                      </a:endParaRPr>
                    </a:p>
                  </a:txBody>
                  <a:tcPr marL="66126" marR="661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a:cs typeface="Times New Roman" panose="02020603050405020304" pitchFamily="18" charset="0"/>
                      </a:endParaRPr>
                    </a:p>
                  </a:txBody>
                  <a:tcPr marL="66126" marR="661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590583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1720" y="188640"/>
            <a:ext cx="5616624" cy="64807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PHIẾU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XÉT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NÓI</a:t>
            </a:r>
            <a:endParaRPr lang="en-US" sz="2800" dirty="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550895667"/>
              </p:ext>
            </p:extLst>
          </p:nvPr>
        </p:nvGraphicFramePr>
        <p:xfrm>
          <a:off x="107504" y="1124744"/>
          <a:ext cx="8712968" cy="3413760"/>
        </p:xfrm>
        <a:graphic>
          <a:graphicData uri="http://schemas.openxmlformats.org/drawingml/2006/table">
            <a:tbl>
              <a:tblPr firstRow="1" firstCol="1" bandRow="1">
                <a:tableStyleId>{5C22544A-7EE6-4342-B048-85BDC9FD1C3A}</a:tableStyleId>
              </a:tblPr>
              <a:tblGrid>
                <a:gridCol w="2160240">
                  <a:extLst>
                    <a:ext uri="{9D8B030D-6E8A-4147-A177-3AD203B41FA5}">
                      <a16:colId xmlns:a16="http://schemas.microsoft.com/office/drawing/2014/main" val="20000"/>
                    </a:ext>
                  </a:extLst>
                </a:gridCol>
                <a:gridCol w="4752529">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1008111">
                  <a:extLst>
                    <a:ext uri="{9D8B030D-6E8A-4147-A177-3AD203B41FA5}">
                      <a16:colId xmlns:a16="http://schemas.microsoft.com/office/drawing/2014/main" val="20003"/>
                    </a:ext>
                  </a:extLst>
                </a:gridCol>
              </a:tblGrid>
              <a:tr h="205726">
                <a:tc>
                  <a:txBody>
                    <a:bodyPr/>
                    <a:lstStyle/>
                    <a:p>
                      <a:pPr algn="just">
                        <a:spcAft>
                          <a:spcPts val="0"/>
                        </a:spcAft>
                      </a:pPr>
                      <a:r>
                        <a:rPr lang="vi-VN" sz="2800" dirty="0">
                          <a:solidFill>
                            <a:srgbClr val="0070C0"/>
                          </a:solidFill>
                          <a:effectLst/>
                          <a:latin typeface="Times New Roman" panose="02020603050405020304" pitchFamily="18" charset="0"/>
                          <a:cs typeface="Times New Roman" panose="02020603050405020304" pitchFamily="18" charset="0"/>
                        </a:rPr>
                        <a:t>Các nội dung nhận xét</a:t>
                      </a:r>
                      <a:endParaRPr lang="en-US" sz="28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66126" marR="661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a:spcAft>
                          <a:spcPts val="0"/>
                        </a:spcAft>
                      </a:pPr>
                      <a:r>
                        <a:rPr lang="vi-VN" sz="2800" dirty="0">
                          <a:solidFill>
                            <a:srgbClr val="0070C0"/>
                          </a:solidFill>
                          <a:effectLst/>
                          <a:latin typeface="Times New Roman" panose="02020603050405020304" pitchFamily="18" charset="0"/>
                          <a:cs typeface="Times New Roman" panose="02020603050405020304" pitchFamily="18" charset="0"/>
                        </a:rPr>
                        <a:t>Các yêu cầu</a:t>
                      </a:r>
                      <a:endParaRPr lang="en-US" sz="28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66126" marR="661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a:spcAft>
                          <a:spcPts val="0"/>
                        </a:spcAft>
                      </a:pPr>
                      <a:r>
                        <a:rPr lang="vi-VN" sz="2800" dirty="0">
                          <a:solidFill>
                            <a:srgbClr val="0070C0"/>
                          </a:solidFill>
                          <a:effectLst/>
                          <a:latin typeface="Times New Roman" panose="02020603050405020304" pitchFamily="18" charset="0"/>
                          <a:cs typeface="Times New Roman" panose="02020603050405020304" pitchFamily="18" charset="0"/>
                        </a:rPr>
                        <a:t>Đạt</a:t>
                      </a:r>
                      <a:endParaRPr lang="en-US" sz="28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66126" marR="661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vi-VN" sz="2800" dirty="0">
                          <a:solidFill>
                            <a:srgbClr val="0070C0"/>
                          </a:solidFill>
                          <a:effectLst/>
                          <a:latin typeface="Times New Roman" panose="02020603050405020304" pitchFamily="18" charset="0"/>
                          <a:cs typeface="Times New Roman" panose="02020603050405020304" pitchFamily="18" charset="0"/>
                        </a:rPr>
                        <a:t>Chưa đạt</a:t>
                      </a:r>
                      <a:endParaRPr lang="en-US" sz="28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66126" marR="661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205726">
                <a:tc rowSpan="5">
                  <a:txBody>
                    <a:bodyPr/>
                    <a:lstStyle/>
                    <a:p>
                      <a:pPr algn="just">
                        <a:spcAft>
                          <a:spcPts val="0"/>
                        </a:spcAft>
                      </a:pP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Hình</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thức</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trình</a:t>
                      </a:r>
                      <a:r>
                        <a:rPr lang="en-US" sz="2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effectLst/>
                          <a:latin typeface="Times New Roman" panose="02020603050405020304" pitchFamily="18" charset="0"/>
                          <a:cs typeface="Times New Roman" panose="02020603050405020304" pitchFamily="18" charset="0"/>
                        </a:rPr>
                        <a:t>bày</a:t>
                      </a:r>
                      <a:endParaRPr lang="en-US" sz="2800" dirty="0">
                        <a:solidFill>
                          <a:schemeClr val="tx1">
                            <a:lumMod val="95000"/>
                            <a:lumOff val="5000"/>
                          </a:schemeClr>
                        </a:solidFill>
                        <a:effectLst/>
                        <a:latin typeface="Times New Roman" panose="02020603050405020304" pitchFamily="18" charset="0"/>
                        <a:ea typeface="Times New Roman"/>
                        <a:cs typeface="Times New Roman" panose="02020603050405020304" pitchFamily="18" charset="0"/>
                      </a:endParaRPr>
                    </a:p>
                  </a:txBody>
                  <a:tcPr marL="66126" marR="661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just">
                        <a:spcAft>
                          <a:spcPts val="0"/>
                        </a:spcAft>
                      </a:pPr>
                      <a:r>
                        <a:rPr lang="en-US" sz="2800" dirty="0" err="1">
                          <a:effectLst/>
                          <a:latin typeface="Times New Roman" panose="02020603050405020304" pitchFamily="18" charset="0"/>
                          <a:cs typeface="Times New Roman" panose="02020603050405020304" pitchFamily="18" charset="0"/>
                        </a:rPr>
                        <a:t>Tốc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độ</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vừa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phải</a:t>
                      </a:r>
                      <a:endParaRPr lang="en-US" sz="2800" dirty="0">
                        <a:effectLst/>
                        <a:latin typeface="Times New Roman" panose="02020603050405020304" pitchFamily="18" charset="0"/>
                        <a:ea typeface="Times New Roman"/>
                        <a:cs typeface="Times New Roman" panose="02020603050405020304" pitchFamily="18" charset="0"/>
                      </a:endParaRPr>
                    </a:p>
                  </a:txBody>
                  <a:tcPr marL="66126" marR="661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a:cs typeface="Times New Roman" panose="02020603050405020304" pitchFamily="18" charset="0"/>
                      </a:endParaRPr>
                    </a:p>
                  </a:txBody>
                  <a:tcPr marL="66126" marR="661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a:cs typeface="Times New Roman" panose="02020603050405020304" pitchFamily="18" charset="0"/>
                      </a:endParaRPr>
                    </a:p>
                  </a:txBody>
                  <a:tcPr marL="66126" marR="661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05726">
                <a:tc vMerge="1">
                  <a:txBody>
                    <a:bodyPr/>
                    <a:lstStyle/>
                    <a:p>
                      <a:endParaRPr lang="en-US"/>
                    </a:p>
                  </a:txBody>
                  <a:tcPr/>
                </a:tc>
                <a:tc>
                  <a:txBody>
                    <a:bodyPr/>
                    <a:lstStyle/>
                    <a:p>
                      <a:pPr algn="just">
                        <a:spcAft>
                          <a:spcPts val="0"/>
                        </a:spcAft>
                      </a:pPr>
                      <a:r>
                        <a:rPr lang="vi-VN" sz="2800" dirty="0">
                          <a:effectLst/>
                          <a:latin typeface="Times New Roman" panose="02020603050405020304" pitchFamily="18" charset="0"/>
                          <a:cs typeface="Times New Roman" panose="02020603050405020304" pitchFamily="18" charset="0"/>
                        </a:rPr>
                        <a:t>Âm lượng vừa đủ</a:t>
                      </a:r>
                      <a:endParaRPr lang="en-US" sz="2800" dirty="0">
                        <a:effectLst/>
                        <a:latin typeface="Times New Roman" panose="02020603050405020304" pitchFamily="18" charset="0"/>
                        <a:ea typeface="Times New Roman"/>
                        <a:cs typeface="Times New Roman" panose="02020603050405020304" pitchFamily="18" charset="0"/>
                      </a:endParaRPr>
                    </a:p>
                  </a:txBody>
                  <a:tcPr marL="66126" marR="661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a:cs typeface="Times New Roman" panose="02020603050405020304" pitchFamily="18" charset="0"/>
                      </a:endParaRPr>
                    </a:p>
                  </a:txBody>
                  <a:tcPr marL="66126" marR="661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a:cs typeface="Times New Roman" panose="02020603050405020304" pitchFamily="18" charset="0"/>
                      </a:endParaRPr>
                    </a:p>
                  </a:txBody>
                  <a:tcPr marL="66126" marR="661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5726">
                <a:tc vMerge="1">
                  <a:txBody>
                    <a:bodyPr/>
                    <a:lstStyle/>
                    <a:p>
                      <a:endParaRPr lang="en-US"/>
                    </a:p>
                  </a:txBody>
                  <a:tcPr/>
                </a:tc>
                <a:tc>
                  <a:txBody>
                    <a:bodyPr/>
                    <a:lstStyle/>
                    <a:p>
                      <a:pPr algn="just">
                        <a:spcAft>
                          <a:spcPts val="0"/>
                        </a:spcAft>
                      </a:pPr>
                      <a:r>
                        <a:rPr lang="vi-VN" sz="2800">
                          <a:effectLst/>
                          <a:latin typeface="Times New Roman" panose="02020603050405020304" pitchFamily="18" charset="0"/>
                          <a:cs typeface="Times New Roman" panose="02020603050405020304" pitchFamily="18" charset="0"/>
                        </a:rPr>
                        <a:t>Giọng nói truyền cảm</a:t>
                      </a:r>
                      <a:endParaRPr lang="en-US" sz="2800">
                        <a:effectLst/>
                        <a:latin typeface="Times New Roman" panose="02020603050405020304" pitchFamily="18" charset="0"/>
                        <a:ea typeface="Times New Roman"/>
                        <a:cs typeface="Times New Roman" panose="02020603050405020304" pitchFamily="18" charset="0"/>
                      </a:endParaRPr>
                    </a:p>
                  </a:txBody>
                  <a:tcPr marL="66126" marR="661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a:cs typeface="Times New Roman" panose="02020603050405020304" pitchFamily="18" charset="0"/>
                      </a:endParaRPr>
                    </a:p>
                  </a:txBody>
                  <a:tcPr marL="66126" marR="661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a:cs typeface="Times New Roman" panose="02020603050405020304" pitchFamily="18" charset="0"/>
                      </a:endParaRPr>
                    </a:p>
                  </a:txBody>
                  <a:tcPr marL="66126" marR="661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05726">
                <a:tc vMerge="1">
                  <a:txBody>
                    <a:bodyPr/>
                    <a:lstStyle/>
                    <a:p>
                      <a:endParaRPr lang="en-US"/>
                    </a:p>
                  </a:txBody>
                  <a:tcPr/>
                </a:tc>
                <a:tc>
                  <a:txBody>
                    <a:bodyPr/>
                    <a:lstStyle/>
                    <a:p>
                      <a:pPr algn="just">
                        <a:spcAft>
                          <a:spcPts val="0"/>
                        </a:spcAft>
                      </a:pPr>
                      <a:r>
                        <a:rPr lang="vi-VN" sz="2800">
                          <a:effectLst/>
                          <a:latin typeface="Times New Roman" panose="02020603050405020304" pitchFamily="18" charset="0"/>
                          <a:cs typeface="Times New Roman" panose="02020603050405020304" pitchFamily="18" charset="0"/>
                        </a:rPr>
                        <a:t>Cử chỉ, điệu bộ đúng mực</a:t>
                      </a:r>
                      <a:endParaRPr lang="en-US" sz="2800">
                        <a:effectLst/>
                        <a:latin typeface="Times New Roman" panose="02020603050405020304" pitchFamily="18" charset="0"/>
                        <a:ea typeface="Times New Roman"/>
                        <a:cs typeface="Times New Roman" panose="02020603050405020304" pitchFamily="18" charset="0"/>
                      </a:endParaRPr>
                    </a:p>
                  </a:txBody>
                  <a:tcPr marL="66126" marR="661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a:cs typeface="Times New Roman" panose="02020603050405020304" pitchFamily="18" charset="0"/>
                      </a:endParaRPr>
                    </a:p>
                  </a:txBody>
                  <a:tcPr marL="66126" marR="661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a:cs typeface="Times New Roman" panose="02020603050405020304" pitchFamily="18" charset="0"/>
                      </a:endParaRPr>
                    </a:p>
                  </a:txBody>
                  <a:tcPr marL="66126" marR="661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05726">
                <a:tc vMerge="1">
                  <a:txBody>
                    <a:bodyPr/>
                    <a:lstStyle/>
                    <a:p>
                      <a:endParaRPr lang="en-US"/>
                    </a:p>
                  </a:txBody>
                  <a:tcPr/>
                </a:tc>
                <a:tc>
                  <a:txBody>
                    <a:bodyPr/>
                    <a:lstStyle/>
                    <a:p>
                      <a:pPr algn="just">
                        <a:spcAft>
                          <a:spcPts val="0"/>
                        </a:spcAft>
                      </a:pPr>
                      <a:r>
                        <a:rPr lang="vi-VN" sz="2800">
                          <a:effectLst/>
                          <a:latin typeface="Times New Roman" panose="02020603050405020304" pitchFamily="18" charset="0"/>
                          <a:cs typeface="Times New Roman" panose="02020603050405020304" pitchFamily="18" charset="0"/>
                        </a:rPr>
                        <a:t>Tương tác với người nghe phù hợp</a:t>
                      </a:r>
                      <a:endParaRPr lang="en-US" sz="2800">
                        <a:effectLst/>
                        <a:latin typeface="Times New Roman" panose="02020603050405020304" pitchFamily="18" charset="0"/>
                        <a:ea typeface="Times New Roman"/>
                        <a:cs typeface="Times New Roman" panose="02020603050405020304" pitchFamily="18" charset="0"/>
                      </a:endParaRPr>
                    </a:p>
                  </a:txBody>
                  <a:tcPr marL="66126" marR="661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a:cs typeface="Times New Roman" panose="02020603050405020304" pitchFamily="18" charset="0"/>
                      </a:endParaRPr>
                    </a:p>
                  </a:txBody>
                  <a:tcPr marL="66126" marR="661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a:cs typeface="Times New Roman" panose="02020603050405020304" pitchFamily="18" charset="0"/>
                      </a:endParaRPr>
                    </a:p>
                  </a:txBody>
                  <a:tcPr marL="66126" marR="661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04476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2915816" y="116632"/>
            <a:ext cx="3960440" cy="576064"/>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70C0"/>
                </a:solidFill>
                <a:latin typeface="Times New Roman" panose="02020603050405020304" pitchFamily="18" charset="0"/>
                <a:cs typeface="Times New Roman" panose="02020603050405020304" pitchFamily="18" charset="0"/>
              </a:rPr>
              <a:t>1. </a:t>
            </a:r>
            <a:r>
              <a:rPr lang="en-US" sz="3200" b="1" dirty="0" err="1">
                <a:solidFill>
                  <a:srgbClr val="0070C0"/>
                </a:solidFill>
                <a:latin typeface="Times New Roman" panose="02020603050405020304" pitchFamily="18" charset="0"/>
                <a:cs typeface="Times New Roman" panose="02020603050405020304" pitchFamily="18" charset="0"/>
              </a:rPr>
              <a:t>Trước</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khi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nói</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5" name="Flowchart: Terminator 4"/>
          <p:cNvSpPr/>
          <p:nvPr/>
        </p:nvSpPr>
        <p:spPr>
          <a:xfrm>
            <a:off x="395536" y="980728"/>
            <a:ext cx="8496944" cy="1008112"/>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70C0"/>
                </a:solidFill>
                <a:latin typeface="Times New Roman" panose="02020603050405020304" pitchFamily="18" charset="0"/>
                <a:cs typeface="Times New Roman" panose="02020603050405020304" pitchFamily="18" charset="0"/>
              </a:rPr>
              <a:t>*</a:t>
            </a:r>
            <a:r>
              <a:rPr lang="en-US" sz="3200" b="1" dirty="0" err="1">
                <a:solidFill>
                  <a:srgbClr val="0070C0"/>
                </a:solidFill>
                <a:latin typeface="Times New Roman" panose="02020603050405020304" pitchFamily="18" charset="0"/>
                <a:cs typeface="Times New Roman" panose="02020603050405020304" pitchFamily="18" charset="0"/>
              </a:rPr>
              <a:t>Xác</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định</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mục</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đích</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nói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và</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người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nghe</a:t>
            </a:r>
            <a:r>
              <a:rPr lang="en-US" sz="3200" dirty="0">
                <a:solidFill>
                  <a:srgbClr val="0070C0"/>
                </a:solidFill>
                <a:latin typeface="Times New Roman" panose="02020603050405020304" pitchFamily="18" charset="0"/>
                <a:cs typeface="Times New Roman" panose="02020603050405020304" pitchFamily="18" charset="0"/>
              </a:rPr>
              <a:t> </a:t>
            </a:r>
          </a:p>
          <a:p>
            <a:pPr algn="ctr"/>
            <a:r>
              <a:rPr lang="en-US" sz="3200" dirty="0">
                <a:solidFill>
                  <a:srgbClr val="0070C0"/>
                </a:solidFill>
                <a:latin typeface="Times New Roman" panose="02020603050405020304" pitchFamily="18" charset="0"/>
                <a:cs typeface="Times New Roman" panose="02020603050405020304" pitchFamily="18" charset="0"/>
              </a:rPr>
              <a:t>(</a:t>
            </a:r>
            <a:r>
              <a:rPr lang="en-US" sz="3200" dirty="0" err="1">
                <a:solidFill>
                  <a:srgbClr val="0070C0"/>
                </a:solidFill>
                <a:latin typeface="Times New Roman" panose="02020603050405020304" pitchFamily="18" charset="0"/>
                <a:cs typeface="Times New Roman" panose="02020603050405020304" pitchFamily="18" charset="0"/>
              </a:rPr>
              <a:t>SGK</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Tr.102</a:t>
            </a:r>
            <a:r>
              <a:rPr lang="en-US" sz="3200" dirty="0">
                <a:solidFill>
                  <a:srgbClr val="0070C0"/>
                </a:solidFill>
                <a:latin typeface="Times New Roman" panose="02020603050405020304" pitchFamily="18" charset="0"/>
                <a:cs typeface="Times New Roman" panose="02020603050405020304" pitchFamily="18" charset="0"/>
              </a:rPr>
              <a:t>)</a:t>
            </a:r>
          </a:p>
        </p:txBody>
      </p:sp>
      <p:sp>
        <p:nvSpPr>
          <p:cNvPr id="6" name="Oval Callout 5"/>
          <p:cNvSpPr/>
          <p:nvPr/>
        </p:nvSpPr>
        <p:spPr>
          <a:xfrm>
            <a:off x="1115616" y="2204864"/>
            <a:ext cx="5904656" cy="4176464"/>
          </a:xfrm>
          <a:prstGeom prst="wedgeEllipse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i="1" dirty="0">
                <a:latin typeface="Times New Roman" panose="02020603050405020304" pitchFamily="18" charset="0"/>
                <a:cs typeface="Times New Roman" panose="02020603050405020304" pitchFamily="18" charset="0"/>
              </a:rPr>
              <a:t>Khi trình bày bài nói nêu ý kiến về những hoạt động thiện nguyện vì cộng đồng, mục đích mà ta hướng tới là gì? Ai là người sẽ nghe ta trình bày?</a:t>
            </a:r>
            <a:r>
              <a:rPr lang="vi-VN"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83389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395536" y="116632"/>
            <a:ext cx="8496944" cy="720080"/>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70C0"/>
                </a:solidFill>
                <a:latin typeface="Times New Roman" panose="02020603050405020304" pitchFamily="18" charset="0"/>
                <a:cs typeface="Times New Roman" panose="02020603050405020304" pitchFamily="18" charset="0"/>
              </a:rPr>
              <a:t>*</a:t>
            </a:r>
            <a:r>
              <a:rPr lang="en-US" sz="3200" b="1" dirty="0" err="1">
                <a:solidFill>
                  <a:srgbClr val="0070C0"/>
                </a:solidFill>
                <a:latin typeface="Times New Roman" panose="02020603050405020304" pitchFamily="18" charset="0"/>
                <a:cs typeface="Times New Roman" panose="02020603050405020304" pitchFamily="18" charset="0"/>
              </a:rPr>
              <a:t>Xác</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định</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mục</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đích</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nói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và</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người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nghe</a:t>
            </a:r>
            <a:r>
              <a:rPr lang="en-US" sz="3200" dirty="0">
                <a:solidFill>
                  <a:srgbClr val="0070C0"/>
                </a:solidFill>
                <a:latin typeface="Times New Roman" panose="02020603050405020304" pitchFamily="18" charset="0"/>
                <a:cs typeface="Times New Roman" panose="02020603050405020304" pitchFamily="18" charset="0"/>
              </a:rPr>
              <a:t> </a:t>
            </a:r>
          </a:p>
        </p:txBody>
      </p:sp>
      <p:sp>
        <p:nvSpPr>
          <p:cNvPr id="5" name="Flowchart: Stored Data 4"/>
          <p:cNvSpPr/>
          <p:nvPr/>
        </p:nvSpPr>
        <p:spPr>
          <a:xfrm>
            <a:off x="0" y="1052736"/>
            <a:ext cx="9144000" cy="5616624"/>
          </a:xfrm>
          <a:prstGeom prst="flowChartOnlineStorag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Times New Roman" panose="02020603050405020304" pitchFamily="18" charset="0"/>
                <a:cs typeface="Times New Roman" panose="02020603050405020304" pitchFamily="18" charset="0"/>
              </a:rPr>
              <a:t>a. </a:t>
            </a:r>
            <a:r>
              <a:rPr lang="en-US" sz="2800" b="1" dirty="0" err="1">
                <a:latin typeface="Times New Roman" panose="02020603050405020304" pitchFamily="18" charset="0"/>
                <a:cs typeface="Times New Roman" panose="02020603050405020304" pitchFamily="18" charset="0"/>
              </a:rPr>
              <a:t>Chuẩn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dung </a:t>
            </a:r>
            <a:r>
              <a:rPr lang="en-US" sz="2800" b="1" dirty="0" err="1">
                <a:latin typeface="Times New Roman" panose="02020603050405020304" pitchFamily="18" charset="0"/>
                <a:cs typeface="Times New Roman" panose="02020603050405020304" pitchFamily="18" charset="0"/>
              </a:rPr>
              <a:t>nói</a:t>
            </a:r>
            <a:endParaRPr lang="en-US" sz="2800"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 </a:t>
            </a:r>
            <a:r>
              <a:rPr lang="vi-VN" sz="2800" i="1" dirty="0">
                <a:latin typeface="Times New Roman" panose="02020603050405020304" pitchFamily="18" charset="0"/>
                <a:cs typeface="Times New Roman" panose="02020603050405020304" pitchFamily="18" charset="0"/>
              </a:rPr>
              <a:t>Giới thiệu khái quát suy nghĩ của bản thân về bản chất và vai trò quan trọng của những hoạt động thiện nguyện vì cộng đồng;</a:t>
            </a:r>
            <a:endParaRPr lang="en-US" sz="2800"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 C</a:t>
            </a:r>
            <a:r>
              <a:rPr lang="vi-VN" sz="2800" i="1" dirty="0">
                <a:latin typeface="Times New Roman" panose="02020603050405020304" pitchFamily="18" charset="0"/>
                <a:cs typeface="Times New Roman" panose="02020603050405020304" pitchFamily="18" charset="0"/>
              </a:rPr>
              <a:t>hỉ ra những hoạt động thiện nguyện tiêu biểu;</a:t>
            </a:r>
            <a:endParaRPr lang="en-US" sz="2800"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 N</a:t>
            </a:r>
            <a:r>
              <a:rPr lang="vi-VN" sz="2800" i="1" dirty="0">
                <a:latin typeface="Times New Roman" panose="02020603050405020304" pitchFamily="18" charset="0"/>
                <a:cs typeface="Times New Roman" panose="02020603050405020304" pitchFamily="18" charset="0"/>
              </a:rPr>
              <a:t>êu được </a:t>
            </a:r>
            <a:r>
              <a:rPr lang="en-US" sz="2800" i="1" dirty="0">
                <a:latin typeface="Times New Roman" panose="02020603050405020304" pitchFamily="18" charset="0"/>
                <a:cs typeface="Times New Roman" panose="02020603050405020304" pitchFamily="18" charset="0"/>
              </a:rPr>
              <a:t>ý</a:t>
            </a:r>
            <a:r>
              <a:rPr lang="vi-VN" sz="2800" i="1" dirty="0">
                <a:latin typeface="Times New Roman" panose="02020603050405020304" pitchFamily="18" charset="0"/>
                <a:cs typeface="Times New Roman" panose="02020603050405020304" pitchFamily="18" charset="0"/>
              </a:rPr>
              <a:t> nghĩa quan trọng của hoạt động thiện nguyện,...</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(Đ</a:t>
            </a:r>
            <a:r>
              <a:rPr lang="vi-VN" sz="2800" dirty="0">
                <a:latin typeface="Times New Roman" panose="02020603050405020304" pitchFamily="18" charset="0"/>
                <a:cs typeface="Times New Roman" panose="02020603050405020304" pitchFamily="18" charset="0"/>
              </a:rPr>
              <a:t>ánh dấu những chỗ cần nhấn mạnh, những từ ngữ then chốt, những c</a:t>
            </a:r>
            <a:r>
              <a:rPr lang="en-US" sz="2800" dirty="0">
                <a:latin typeface="Times New Roman" panose="02020603050405020304" pitchFamily="18" charset="0"/>
                <a:cs typeface="Times New Roman" panose="02020603050405020304" pitchFamily="18" charset="0"/>
              </a:rPr>
              <a:t>â</a:t>
            </a:r>
            <a:r>
              <a:rPr lang="vi-VN" sz="2800" dirty="0">
                <a:latin typeface="Times New Roman" panose="02020603050405020304" pitchFamily="18" charset="0"/>
                <a:cs typeface="Times New Roman" panose="02020603050405020304" pitchFamily="18" charset="0"/>
              </a:rPr>
              <a:t>u văn quan trọng mà khi trình bày không thể bỏ qua</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7812360" y="2492896"/>
            <a:ext cx="1331640" cy="2448272"/>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b.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Tập</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luyện</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199136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80">
                                          <p:stCondLst>
                                            <p:cond delay="0"/>
                                          </p:stCondLst>
                                        </p:cTn>
                                        <p:tgtEl>
                                          <p:spTgt spid="6"/>
                                        </p:tgtEl>
                                      </p:cBhvr>
                                    </p:animEffect>
                                    <p:anim calcmode="lin" valueType="num">
                                      <p:cBhvr>
                                        <p:cTn id="1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4" dur="26">
                                          <p:stCondLst>
                                            <p:cond delay="650"/>
                                          </p:stCondLst>
                                        </p:cTn>
                                        <p:tgtEl>
                                          <p:spTgt spid="6"/>
                                        </p:tgtEl>
                                      </p:cBhvr>
                                      <p:to x="100000" y="60000"/>
                                    </p:animScale>
                                    <p:animScale>
                                      <p:cBhvr>
                                        <p:cTn id="25" dur="166" decel="50000">
                                          <p:stCondLst>
                                            <p:cond delay="676"/>
                                          </p:stCondLst>
                                        </p:cTn>
                                        <p:tgtEl>
                                          <p:spTgt spid="6"/>
                                        </p:tgtEl>
                                      </p:cBhvr>
                                      <p:to x="100000" y="100000"/>
                                    </p:animScale>
                                    <p:animScale>
                                      <p:cBhvr>
                                        <p:cTn id="26" dur="26">
                                          <p:stCondLst>
                                            <p:cond delay="1312"/>
                                          </p:stCondLst>
                                        </p:cTn>
                                        <p:tgtEl>
                                          <p:spTgt spid="6"/>
                                        </p:tgtEl>
                                      </p:cBhvr>
                                      <p:to x="100000" y="80000"/>
                                    </p:animScale>
                                    <p:animScale>
                                      <p:cBhvr>
                                        <p:cTn id="27" dur="166" decel="50000">
                                          <p:stCondLst>
                                            <p:cond delay="1338"/>
                                          </p:stCondLst>
                                        </p:cTn>
                                        <p:tgtEl>
                                          <p:spTgt spid="6"/>
                                        </p:tgtEl>
                                      </p:cBhvr>
                                      <p:to x="100000" y="100000"/>
                                    </p:animScale>
                                    <p:animScale>
                                      <p:cBhvr>
                                        <p:cTn id="28" dur="26">
                                          <p:stCondLst>
                                            <p:cond delay="1642"/>
                                          </p:stCondLst>
                                        </p:cTn>
                                        <p:tgtEl>
                                          <p:spTgt spid="6"/>
                                        </p:tgtEl>
                                      </p:cBhvr>
                                      <p:to x="100000" y="90000"/>
                                    </p:animScale>
                                    <p:animScale>
                                      <p:cBhvr>
                                        <p:cTn id="29" dur="166" decel="50000">
                                          <p:stCondLst>
                                            <p:cond delay="1668"/>
                                          </p:stCondLst>
                                        </p:cTn>
                                        <p:tgtEl>
                                          <p:spTgt spid="6"/>
                                        </p:tgtEl>
                                      </p:cBhvr>
                                      <p:to x="100000" y="100000"/>
                                    </p:animScale>
                                    <p:animScale>
                                      <p:cBhvr>
                                        <p:cTn id="30" dur="26">
                                          <p:stCondLst>
                                            <p:cond delay="1808"/>
                                          </p:stCondLst>
                                        </p:cTn>
                                        <p:tgtEl>
                                          <p:spTgt spid="6"/>
                                        </p:tgtEl>
                                      </p:cBhvr>
                                      <p:to x="100000" y="95000"/>
                                    </p:animScale>
                                    <p:animScale>
                                      <p:cBhvr>
                                        <p:cTn id="31"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1661267" y="93214"/>
            <a:ext cx="4392488" cy="576064"/>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70C0"/>
                </a:solidFill>
                <a:latin typeface="Times New Roman" panose="02020603050405020304" pitchFamily="18" charset="0"/>
                <a:cs typeface="Times New Roman" panose="02020603050405020304" pitchFamily="18" charset="0"/>
              </a:rPr>
              <a:t>2. </a:t>
            </a:r>
            <a:r>
              <a:rPr lang="en-US" sz="2800" b="1" dirty="0" err="1">
                <a:solidFill>
                  <a:srgbClr val="0070C0"/>
                </a:solidFill>
                <a:latin typeface="Times New Roman" panose="02020603050405020304" pitchFamily="18" charset="0"/>
                <a:cs typeface="Times New Roman" panose="02020603050405020304" pitchFamily="18" charset="0"/>
              </a:rPr>
              <a:t>Trình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bày</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bài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nói</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5" name="Flowchart: Delay 4"/>
          <p:cNvSpPr/>
          <p:nvPr/>
        </p:nvSpPr>
        <p:spPr>
          <a:xfrm>
            <a:off x="107504" y="1124744"/>
            <a:ext cx="4464495" cy="5472608"/>
          </a:xfrm>
          <a:prstGeom prst="flowChartDelay">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T</a:t>
            </a:r>
            <a:r>
              <a:rPr lang="vi-VN" sz="3200" dirty="0">
                <a:solidFill>
                  <a:schemeClr val="tx1">
                    <a:lumMod val="95000"/>
                    <a:lumOff val="5000"/>
                  </a:schemeClr>
                </a:solidFill>
                <a:latin typeface="Times New Roman" panose="02020603050405020304" pitchFamily="18" charset="0"/>
                <a:cs typeface="Times New Roman" panose="02020603050405020304" pitchFamily="18" charset="0"/>
              </a:rPr>
              <a:t>rình bày bài </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vi-VN" sz="3200" dirty="0">
                <a:solidFill>
                  <a:schemeClr val="tx1">
                    <a:lumMod val="95000"/>
                    <a:lumOff val="5000"/>
                  </a:schemeClr>
                </a:solidFill>
                <a:latin typeface="Times New Roman" panose="02020603050405020304" pitchFamily="18" charset="0"/>
                <a:cs typeface="Times New Roman" panose="02020603050405020304" pitchFamily="18" charset="0"/>
              </a:rPr>
              <a:t>nói của mình. </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vi-VN" sz="3200" dirty="0">
                <a:solidFill>
                  <a:schemeClr val="tx1">
                    <a:lumMod val="95000"/>
                    <a:lumOff val="5000"/>
                  </a:schemeClr>
                </a:solidFill>
                <a:latin typeface="Times New Roman" panose="02020603050405020304" pitchFamily="18" charset="0"/>
                <a:cs typeface="Times New Roman" panose="02020603050405020304" pitchFamily="18" charset="0"/>
              </a:rPr>
              <a:t>Thời gian dành cho mỗi HS nói khoảng 5-7 phút; </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N</a:t>
            </a:r>
            <a:r>
              <a:rPr lang="vi-VN" sz="3200" dirty="0">
                <a:solidFill>
                  <a:schemeClr val="tx1">
                    <a:lumMod val="95000"/>
                    <a:lumOff val="5000"/>
                  </a:schemeClr>
                </a:solidFill>
                <a:latin typeface="Times New Roman" panose="02020603050405020304" pitchFamily="18" charset="0"/>
                <a:cs typeface="Times New Roman" panose="02020603050405020304" pitchFamily="18" charset="0"/>
              </a:rPr>
              <a:t>hững HS còn lại làm việc cá nhân: theo dõi, nhận xét, đánh giá, có thể ghi vào </a:t>
            </a:r>
            <a:r>
              <a:rPr lang="vi-VN" sz="3200" b="1" i="1" dirty="0">
                <a:solidFill>
                  <a:schemeClr val="tx1">
                    <a:lumMod val="95000"/>
                    <a:lumOff val="5000"/>
                  </a:schemeClr>
                </a:solidFill>
                <a:latin typeface="Times New Roman" panose="02020603050405020304" pitchFamily="18" charset="0"/>
                <a:cs typeface="Times New Roman" panose="02020603050405020304" pitchFamily="18" charset="0"/>
              </a:rPr>
              <a:t>Phiếu nhận xét hoạt động nói</a:t>
            </a:r>
            <a:r>
              <a:rPr lang="en-US" sz="3200" b="1" i="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6" name="Flowchart: Punched Tape 5"/>
          <p:cNvSpPr/>
          <p:nvPr/>
        </p:nvSpPr>
        <p:spPr>
          <a:xfrm>
            <a:off x="4932040" y="908720"/>
            <a:ext cx="3888432" cy="4824536"/>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Times New Roman" panose="02020603050405020304" pitchFamily="18" charset="0"/>
                <a:cs typeface="Times New Roman" panose="02020603050405020304" pitchFamily="18" charset="0"/>
              </a:rPr>
              <a:t>*</a:t>
            </a:r>
            <a:r>
              <a:rPr lang="en-US" sz="3200" b="1" dirty="0" err="1">
                <a:latin typeface="Times New Roman" panose="02020603050405020304" pitchFamily="18" charset="0"/>
                <a:cs typeface="Times New Roman" panose="02020603050405020304" pitchFamily="18" charset="0"/>
              </a:rPr>
              <a:t>Yêu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cầu</a:t>
            </a:r>
            <a:r>
              <a:rPr lang="en-US" sz="3200" b="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T</a:t>
            </a:r>
            <a:r>
              <a:rPr lang="vi-VN" sz="3200" dirty="0">
                <a:latin typeface="Times New Roman" panose="02020603050405020304" pitchFamily="18" charset="0"/>
                <a:cs typeface="Times New Roman" panose="02020603050405020304" pitchFamily="18" charset="0"/>
              </a:rPr>
              <a:t>rình bày đầy đủ, mạch lạc, </a:t>
            </a:r>
            <a:r>
              <a:rPr lang="en-US" sz="3200" dirty="0" err="1">
                <a:latin typeface="Times New Roman" panose="02020603050405020304" pitchFamily="18" charset="0"/>
                <a:cs typeface="Times New Roman" panose="02020603050405020304" pitchFamily="18" charset="0"/>
              </a:rPr>
              <a:t>sáng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rõ</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những nội dung chính đã chuẩn bị:</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95765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1454</Words>
  <Application>Microsoft Office PowerPoint</Application>
  <PresentationFormat>On-screen Show (4:3)</PresentationFormat>
  <Paragraphs>131</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TBC</cp:lastModifiedBy>
  <cp:revision>14</cp:revision>
  <dcterms:created xsi:type="dcterms:W3CDTF">2022-08-18T12:59:51Z</dcterms:created>
  <dcterms:modified xsi:type="dcterms:W3CDTF">2022-09-28T08:53:22Z</dcterms:modified>
</cp:coreProperties>
</file>