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EB8808-B361-4AC8-88EC-52F6DF5F0D5C}" type="datetimeFigureOut">
              <a:rPr lang="en-US" smtClean="0"/>
              <a:t>9/28/2022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7F2BB6-C67B-41FE-AE99-C63E015694F2}" type="slidenum">
              <a:rPr lang="en-US" smtClean="0"/>
              <a:t>‹#›</a:t>
            </a:fld>
            <a:endParaRPr lang="en-US"/>
          </a:p>
        </p:txBody>
      </p:sp>
    </p:spTree>
    <p:extLst>
      <p:ext uri="{BB962C8B-B14F-4D97-AF65-F5344CB8AC3E}">
        <p14:creationId xmlns:p14="http://schemas.microsoft.com/office/powerpoint/2010/main" val="74846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dirty="0"/>
          </a:p>
        </p:txBody>
      </p:sp>
      <p:sp>
        <p:nvSpPr>
          <p:cNvPr id="4" name="Chỗ dành sẵn cho Số hiệu Bản chiếu 3"/>
          <p:cNvSpPr>
            <a:spLocks noGrp="1"/>
          </p:cNvSpPr>
          <p:nvPr>
            <p:ph type="sldNum" sz="quarter" idx="10"/>
          </p:nvPr>
        </p:nvSpPr>
        <p:spPr/>
        <p:txBody>
          <a:bodyPr/>
          <a:lstStyle/>
          <a:p>
            <a:fld id="{7FB667E1-E601-4AAF-B95C-B25720D70A60}" type="slidenum">
              <a:rPr lang="vi-VN" smtClean="0"/>
              <a:pPr/>
              <a:t>1</a:t>
            </a:fld>
            <a:endParaRPr lang="vi-VN" dirty="0"/>
          </a:p>
        </p:txBody>
      </p:sp>
    </p:spTree>
    <p:extLst>
      <p:ext uri="{BB962C8B-B14F-4D97-AF65-F5344CB8AC3E}">
        <p14:creationId xmlns:p14="http://schemas.microsoft.com/office/powerpoint/2010/main" val="2701833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FE63D8F-9AD6-4680-8678-6F4EBCB318E4}"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64228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63D8F-9AD6-4680-8678-6F4EBCB318E4}"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35163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63D8F-9AD6-4680-8678-6F4EBCB318E4}"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66732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63D8F-9AD6-4680-8678-6F4EBCB318E4}"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73410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63D8F-9AD6-4680-8678-6F4EBCB318E4}"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343886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63D8F-9AD6-4680-8678-6F4EBCB318E4}"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86519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E63D8F-9AD6-4680-8678-6F4EBCB318E4}" type="datetimeFigureOut">
              <a:rPr lang="en-US" smtClean="0"/>
              <a:t>9/28/2022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112627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63D8F-9AD6-4680-8678-6F4EBCB318E4}" type="datetimeFigureOut">
              <a:rPr lang="en-US" smtClean="0"/>
              <a:t>9/28/2022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3421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63D8F-9AD6-4680-8678-6F4EBCB318E4}" type="datetimeFigureOut">
              <a:rPr lang="en-US" smtClean="0"/>
              <a:t>9/28/2022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1450075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63D8F-9AD6-4680-8678-6F4EBCB318E4}"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649845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63D8F-9AD6-4680-8678-6F4EBCB318E4}"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548058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63D8F-9AD6-4680-8678-6F4EBCB318E4}" type="datetimeFigureOut">
              <a:rPr lang="en-US" smtClean="0"/>
              <a:t>9/28/2022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ABC710-59E2-478F-B632-F27749CCDC62}" type="slidenum">
              <a:rPr lang="en-US" smtClean="0"/>
              <a:t>‹#›</a:t>
            </a:fld>
            <a:endParaRPr lang="en-US"/>
          </a:p>
        </p:txBody>
      </p:sp>
    </p:spTree>
    <p:extLst>
      <p:ext uri="{BB962C8B-B14F-4D97-AF65-F5344CB8AC3E}">
        <p14:creationId xmlns:p14="http://schemas.microsoft.com/office/powerpoint/2010/main" val="157405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Hình ảnh 10">
            <a:extLst>
              <a:ext uri="{FF2B5EF4-FFF2-40B4-BE49-F238E27FC236}">
                <a16:creationId xmlns:a16="http://schemas.microsoft.com/office/drawing/2014/main" id="{53AFA5A0-92C7-0652-109C-95431F0AF3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18" y="-33423"/>
            <a:ext cx="9131882" cy="6858000"/>
          </a:xfrm>
          <a:prstGeom prst="rect">
            <a:avLst/>
          </a:prstGeom>
        </p:spPr>
      </p:pic>
      <p:sp>
        <p:nvSpPr>
          <p:cNvPr id="4" name="Rectangle 3"/>
          <p:cNvSpPr/>
          <p:nvPr/>
        </p:nvSpPr>
        <p:spPr>
          <a:xfrm>
            <a:off x="971600" y="2333748"/>
            <a:ext cx="7056784" cy="2123658"/>
          </a:xfrm>
          <a:prstGeom prst="rect">
            <a:avLst/>
          </a:prstGeom>
        </p:spPr>
        <p:txBody>
          <a:bodyPr wrap="square">
            <a:spAutoFit/>
          </a:bodyPr>
          <a:lstStyle/>
          <a:p>
            <a:pPr algn="ctr" eaLnBrk="0" fontAlgn="base" hangingPunct="0"/>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VIẾT BÀI VĂN BIỂU CẢM VỀ CON NGƯỜI </a:t>
            </a:r>
          </a:p>
          <a:p>
            <a:pPr algn="ctr" eaLnBrk="0" fontAlgn="base" hangingPunct="0"/>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HOẶC SỰ VIỆC</a:t>
            </a:r>
            <a:endPar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89613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332656"/>
            <a:ext cx="8640960" cy="59766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b="1" dirty="0">
                <a:solidFill>
                  <a:srgbClr val="00B050"/>
                </a:solidFill>
                <a:latin typeface="Times New Roman" panose="02020603050405020304" pitchFamily="18" charset="0"/>
                <a:cs typeface="Times New Roman" panose="02020603050405020304" pitchFamily="18" charset="0"/>
              </a:rPr>
              <a:t>b. Thân bài</a:t>
            </a:r>
            <a:endParaRPr lang="en-US" sz="2800" dirty="0">
              <a:solidFill>
                <a:srgbClr val="00B050"/>
              </a:solidFill>
              <a:latin typeface="Times New Roman" panose="02020603050405020304" pitchFamily="18" charset="0"/>
              <a:cs typeface="Times New Roman" panose="02020603050405020304" pitchFamily="18" charset="0"/>
            </a:endParaRPr>
          </a:p>
          <a:p>
            <a:r>
              <a:rPr lang="vi-VN" sz="2800" dirty="0">
                <a:solidFill>
                  <a:srgbClr val="00B050"/>
                </a:solidFill>
                <a:latin typeface="Times New Roman" panose="02020603050405020304" pitchFamily="18" charset="0"/>
                <a:cs typeface="Times New Roman" panose="02020603050405020304" pitchFamily="18" charset="0"/>
              </a:rPr>
              <a:t>- Miêu tả về mẹ: Tên, độ tuổi, nghề nghiệp, công việc thường ngày</a:t>
            </a:r>
            <a:r>
              <a:rPr lang="en-US" sz="2800" dirty="0">
                <a:solidFill>
                  <a:srgbClr val="00B050"/>
                </a:solidFill>
                <a:latin typeface="Times New Roman" panose="02020603050405020304" pitchFamily="18" charset="0"/>
                <a:cs typeface="Times New Roman" panose="02020603050405020304" pitchFamily="18" charset="0"/>
              </a:rPr>
              <a:t>.</a:t>
            </a:r>
          </a:p>
          <a:p>
            <a:r>
              <a:rPr lang="en-US" sz="2800" dirty="0">
                <a:solidFill>
                  <a:srgbClr val="00B050"/>
                </a:solidFill>
                <a:latin typeface="Times New Roman" panose="02020603050405020304" pitchFamily="18" charset="0"/>
                <a:cs typeface="Times New Roman" panose="02020603050405020304" pitchFamily="18" charset="0"/>
              </a:rPr>
              <a:t>- </a:t>
            </a:r>
            <a:r>
              <a:rPr lang="vi-VN" sz="2800" dirty="0">
                <a:solidFill>
                  <a:srgbClr val="00B050"/>
                </a:solidFill>
                <a:latin typeface="Times New Roman" panose="02020603050405020304" pitchFamily="18" charset="0"/>
                <a:cs typeface="Times New Roman" panose="02020603050405020304" pitchFamily="18" charset="0"/>
              </a:rPr>
              <a:t>Miêu tả vóc dáng, làn da, mái tóc, đôi mắt, nụ cười… của mẹ</a:t>
            </a:r>
            <a:r>
              <a:rPr lang="en-US" sz="2800" dirty="0">
                <a:solidFill>
                  <a:srgbClr val="00B050"/>
                </a:solidFill>
                <a:latin typeface="Times New Roman" panose="02020603050405020304" pitchFamily="18" charset="0"/>
                <a:cs typeface="Times New Roman" panose="02020603050405020304" pitchFamily="18" charset="0"/>
              </a:rPr>
              <a:t>.</a:t>
            </a:r>
          </a:p>
          <a:p>
            <a:r>
              <a:rPr lang="en-US" sz="2800" dirty="0">
                <a:solidFill>
                  <a:srgbClr val="00B050"/>
                </a:solidFill>
                <a:latin typeface="Times New Roman" panose="02020603050405020304" pitchFamily="18" charset="0"/>
                <a:cs typeface="Times New Roman" panose="02020603050405020304" pitchFamily="18" charset="0"/>
              </a:rPr>
              <a:t>- </a:t>
            </a:r>
            <a:r>
              <a:rPr lang="vi-VN" sz="2800" dirty="0">
                <a:solidFill>
                  <a:srgbClr val="00B050"/>
                </a:solidFill>
                <a:latin typeface="Times New Roman" panose="02020603050405020304" pitchFamily="18" charset="0"/>
                <a:cs typeface="Times New Roman" panose="02020603050405020304" pitchFamily="18" charset="0"/>
              </a:rPr>
              <a:t>Tính cách, thói quen của mẹ trong cuộc sống.</a:t>
            </a:r>
            <a:endParaRPr lang="en-US" sz="2800" dirty="0">
              <a:solidFill>
                <a:srgbClr val="00B050"/>
              </a:solidFill>
              <a:latin typeface="Times New Roman" panose="02020603050405020304" pitchFamily="18" charset="0"/>
              <a:cs typeface="Times New Roman" panose="02020603050405020304" pitchFamily="18" charset="0"/>
            </a:endParaRPr>
          </a:p>
          <a:p>
            <a:pPr marL="285750" indent="-285750">
              <a:buFontTx/>
              <a:buChar char="-"/>
            </a:pPr>
            <a:r>
              <a:rPr lang="vi-VN" sz="2800" dirty="0">
                <a:solidFill>
                  <a:srgbClr val="00B050"/>
                </a:solidFill>
                <a:latin typeface="Times New Roman" panose="02020603050405020304" pitchFamily="18" charset="0"/>
                <a:cs typeface="Times New Roman" panose="02020603050405020304" pitchFamily="18" charset="0"/>
              </a:rPr>
              <a:t>Mối quan hệ của mẹ với mọi người xung quanh:</a:t>
            </a:r>
            <a:endParaRPr lang="en-US" sz="2800" dirty="0">
              <a:solidFill>
                <a:srgbClr val="00B050"/>
              </a:solidFill>
              <a:latin typeface="Times New Roman" panose="02020603050405020304" pitchFamily="18" charset="0"/>
              <a:cs typeface="Times New Roman" panose="02020603050405020304" pitchFamily="18" charset="0"/>
            </a:endParaRPr>
          </a:p>
          <a:p>
            <a:r>
              <a:rPr lang="en-US" sz="2800" dirty="0">
                <a:solidFill>
                  <a:srgbClr val="00B050"/>
                </a:solidFill>
                <a:latin typeface="Times New Roman" panose="02020603050405020304" pitchFamily="18" charset="0"/>
                <a:cs typeface="Times New Roman" panose="02020603050405020304" pitchFamily="18" charset="0"/>
              </a:rPr>
              <a:t>+ </a:t>
            </a:r>
            <a:r>
              <a:rPr lang="vi-VN" sz="2800" dirty="0">
                <a:solidFill>
                  <a:srgbClr val="00B050"/>
                </a:solidFill>
                <a:latin typeface="Times New Roman" panose="02020603050405020304" pitchFamily="18" charset="0"/>
                <a:cs typeface="Times New Roman" panose="02020603050405020304" pitchFamily="18" charset="0"/>
              </a:rPr>
              <a:t>Tình cảm, sự thương yêu, quan tâm của mẹ với mọi người trong gia đình</a:t>
            </a:r>
            <a:r>
              <a:rPr lang="en-US" sz="2800" dirty="0">
                <a:solidFill>
                  <a:srgbClr val="00B050"/>
                </a:solidFill>
                <a:latin typeface="Times New Roman" panose="02020603050405020304" pitchFamily="18" charset="0"/>
                <a:cs typeface="Times New Roman" panose="02020603050405020304" pitchFamily="18" charset="0"/>
              </a:rPr>
              <a:t>.</a:t>
            </a:r>
          </a:p>
          <a:p>
            <a:r>
              <a:rPr lang="en-US" sz="2800" dirty="0">
                <a:solidFill>
                  <a:srgbClr val="00B050"/>
                </a:solidFill>
                <a:latin typeface="Times New Roman" panose="02020603050405020304" pitchFamily="18" charset="0"/>
                <a:cs typeface="Times New Roman" panose="02020603050405020304" pitchFamily="18" charset="0"/>
              </a:rPr>
              <a:t>+ </a:t>
            </a:r>
            <a:r>
              <a:rPr lang="vi-VN" sz="2800" dirty="0">
                <a:solidFill>
                  <a:srgbClr val="00B050"/>
                </a:solidFill>
                <a:latin typeface="Times New Roman" panose="02020603050405020304" pitchFamily="18" charset="0"/>
                <a:cs typeface="Times New Roman" panose="02020603050405020304" pitchFamily="18" charset="0"/>
              </a:rPr>
              <a:t>Tình cảm của mẹ với đồng nghiệp, bà con làng xóm</a:t>
            </a:r>
            <a:r>
              <a:rPr lang="en-US" sz="2800" dirty="0">
                <a:solidFill>
                  <a:srgbClr val="00B050"/>
                </a:solidFill>
                <a:latin typeface="Times New Roman" panose="02020603050405020304" pitchFamily="18" charset="0"/>
                <a:cs typeface="Times New Roman" panose="02020603050405020304" pitchFamily="18" charset="0"/>
              </a:rPr>
              <a:t>.</a:t>
            </a:r>
          </a:p>
          <a:p>
            <a:r>
              <a:rPr lang="vi-VN" sz="2800" dirty="0">
                <a:solidFill>
                  <a:srgbClr val="00B050"/>
                </a:solidFill>
                <a:latin typeface="Times New Roman" panose="02020603050405020304" pitchFamily="18" charset="0"/>
                <a:cs typeface="Times New Roman" panose="02020603050405020304" pitchFamily="18" charset="0"/>
              </a:rPr>
              <a:t>- Kể một kỉ niệm giữa em và mẹ khiến em nhớ mãi (kể ngắn gọn, rõ ràng nguyên nhân, diễn biến và kết quả của câu chuyện đó).</a:t>
            </a:r>
            <a:endParaRPr lang="en-US" sz="2800" dirty="0">
              <a:solidFill>
                <a:srgbClr val="00B050"/>
              </a:solidFill>
              <a:latin typeface="Times New Roman" panose="02020603050405020304" pitchFamily="18" charset="0"/>
              <a:cs typeface="Times New Roman" panose="02020603050405020304" pitchFamily="18" charset="0"/>
            </a:endParaRPr>
          </a:p>
          <a:p>
            <a:pPr marL="285750" indent="-285750">
              <a:buFontTx/>
              <a:buChar char="-"/>
            </a:pPr>
            <a:endParaRPr lang="en-US" sz="28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8889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539552" y="260648"/>
            <a:ext cx="7920880" cy="2808312"/>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latin typeface="Times New Roman" panose="02020603050405020304" pitchFamily="18" charset="0"/>
                <a:cs typeface="Times New Roman" panose="02020603050405020304" pitchFamily="18" charset="0"/>
              </a:rPr>
              <a:t>c. Kết bài</a:t>
            </a:r>
            <a:endParaRPr lang="en-US"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Nêu những suy nghĩ, tình cảm của em dành cho người mẹ vĩ đại của mình.</a:t>
            </a:r>
            <a:endParaRPr lang="en-US"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Nêu những mong ước tốt đẹp mà em dành cho mẹ.</a:t>
            </a:r>
            <a:endParaRPr lang="en-US" sz="3200" dirty="0">
              <a:latin typeface="Times New Roman" panose="02020603050405020304" pitchFamily="18" charset="0"/>
              <a:cs typeface="Times New Roman" panose="02020603050405020304" pitchFamily="18" charset="0"/>
            </a:endParaRPr>
          </a:p>
        </p:txBody>
      </p:sp>
      <p:sp>
        <p:nvSpPr>
          <p:cNvPr id="5" name="Frame 4"/>
          <p:cNvSpPr/>
          <p:nvPr/>
        </p:nvSpPr>
        <p:spPr>
          <a:xfrm>
            <a:off x="2179214" y="3284984"/>
            <a:ext cx="3816424" cy="864096"/>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2. </a:t>
            </a:r>
            <a:r>
              <a:rPr lang="en-US" sz="3200" b="1" dirty="0" err="1">
                <a:solidFill>
                  <a:srgbClr val="002060"/>
                </a:solidFill>
                <a:latin typeface="Times New Roman" panose="02020603050405020304" pitchFamily="18" charset="0"/>
                <a:cs typeface="Times New Roman" panose="02020603050405020304" pitchFamily="18" charset="0"/>
              </a:rPr>
              <a:t>Viết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bài</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6" name="Frame 5"/>
          <p:cNvSpPr/>
          <p:nvPr/>
        </p:nvSpPr>
        <p:spPr>
          <a:xfrm>
            <a:off x="1182077" y="4293096"/>
            <a:ext cx="6048672" cy="86409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3. </a:t>
            </a:r>
            <a:r>
              <a:rPr lang="en-US" sz="3200" b="1" dirty="0" err="1">
                <a:solidFill>
                  <a:srgbClr val="0070C0"/>
                </a:solidFill>
                <a:latin typeface="Times New Roman" panose="02020603050405020304" pitchFamily="18" charset="0"/>
                <a:cs typeface="Times New Roman" panose="02020603050405020304" pitchFamily="18" charset="0"/>
              </a:rPr>
              <a:t>Chỉnh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sửa</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viết</a:t>
            </a:r>
            <a:endParaRPr lang="en-US"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378991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483768" y="260648"/>
            <a:ext cx="3024336" cy="50405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4. </a:t>
            </a:r>
            <a:r>
              <a:rPr lang="en-US" sz="3200" b="1" dirty="0" err="1">
                <a:solidFill>
                  <a:srgbClr val="0070C0"/>
                </a:solidFill>
                <a:latin typeface="Times New Roman" panose="02020603050405020304" pitchFamily="18" charset="0"/>
                <a:cs typeface="Times New Roman" panose="02020603050405020304" pitchFamily="18" charset="0"/>
              </a:rPr>
              <a:t>Trả</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611560" y="1124744"/>
            <a:ext cx="7704856" cy="4392488"/>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a. </a:t>
            </a:r>
            <a:r>
              <a:rPr lang="vi-VN" sz="3200" b="1" dirty="0">
                <a:latin typeface="Times New Roman" panose="02020603050405020304" pitchFamily="18" charset="0"/>
                <a:cs typeface="Times New Roman" panose="02020603050405020304" pitchFamily="18" charset="0"/>
              </a:rPr>
              <a:t>Yêu cầu của kiểu bài</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b.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xét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Ưu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a:t>
            </a:r>
          </a:p>
          <a:p>
            <a:r>
              <a:rPr lang="en-US" sz="3200" b="1" dirty="0">
                <a:latin typeface="Times New Roman" panose="02020603050405020304" pitchFamily="18" charset="0"/>
                <a:cs typeface="Times New Roman" panose="02020603050405020304" pitchFamily="18" charset="0"/>
              </a:rPr>
              <a:t>c. </a:t>
            </a:r>
            <a:r>
              <a:rPr lang="en-US" sz="3200" b="1" dirty="0" err="1">
                <a:latin typeface="Times New Roman" panose="02020603050405020304" pitchFamily="18" charset="0"/>
                <a:cs typeface="Times New Roman" panose="02020603050405020304" pitchFamily="18" charset="0"/>
              </a:rPr>
              <a:t>Chỉnh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hoàn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thiện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290297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0"/>
            <a:ext cx="8424936" cy="144016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70C0"/>
                </a:solidFill>
                <a:latin typeface="Times New Roman" panose="02020603050405020304" pitchFamily="18" charset="0"/>
                <a:cs typeface="Times New Roman" panose="02020603050405020304" pitchFamily="18" charset="0"/>
              </a:rPr>
              <a:t>BẢNG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KIỂM</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i="1" dirty="0" err="1">
                <a:solidFill>
                  <a:srgbClr val="0070C0"/>
                </a:solidFill>
                <a:latin typeface="Times New Roman" panose="02020603050405020304" pitchFamily="18" charset="0"/>
                <a:cs typeface="Times New Roman" panose="02020603050405020304" pitchFamily="18" charset="0"/>
              </a:rPr>
              <a:t>Đọc</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kĩ</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lại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bài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viết</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đối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chiếu</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từng</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tiêu</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chí</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với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bài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viết</a:t>
            </a:r>
            <a:r>
              <a:rPr lang="en-US" sz="2800" i="1" dirty="0">
                <a:solidFill>
                  <a:srgbClr val="0070C0"/>
                </a:solidFill>
                <a:latin typeface="Times New Roman" panose="02020603050405020304" pitchFamily="18" charset="0"/>
                <a:cs typeface="Times New Roman" panose="02020603050405020304" pitchFamily="18" charset="0"/>
              </a:rPr>
              <a:t>,</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i="1" dirty="0" err="1">
                <a:solidFill>
                  <a:srgbClr val="0070C0"/>
                </a:solidFill>
                <a:latin typeface="Times New Roman" panose="02020603050405020304" pitchFamily="18" charset="0"/>
                <a:cs typeface="Times New Roman" panose="02020603050405020304" pitchFamily="18" charset="0"/>
              </a:rPr>
              <a:t>tự</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đánh</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dấu</a:t>
            </a:r>
            <a:r>
              <a:rPr lang="en-US" sz="2800" i="1" dirty="0">
                <a:solidFill>
                  <a:srgbClr val="0070C0"/>
                </a:solidFill>
                <a:latin typeface="Times New Roman" panose="02020603050405020304" pitchFamily="18" charset="0"/>
                <a:cs typeface="Times New Roman" panose="02020603050405020304" pitchFamily="18" charset="0"/>
              </a:rPr>
              <a:t> (x) </a:t>
            </a:r>
            <a:r>
              <a:rPr lang="en-US" sz="2800" i="1" dirty="0" err="1">
                <a:solidFill>
                  <a:srgbClr val="0070C0"/>
                </a:solidFill>
                <a:latin typeface="Times New Roman" panose="02020603050405020304" pitchFamily="18" charset="0"/>
                <a:cs typeface="Times New Roman" panose="02020603050405020304" pitchFamily="18" charset="0"/>
              </a:rPr>
              <a:t>vào</a:t>
            </a:r>
            <a:r>
              <a:rPr lang="en-US" sz="2800" i="1" dirty="0">
                <a:solidFill>
                  <a:srgbClr val="0070C0"/>
                </a:solidFill>
                <a:latin typeface="Times New Roman" panose="02020603050405020304" pitchFamily="18" charset="0"/>
                <a:cs typeface="Times New Roman" panose="02020603050405020304" pitchFamily="18" charset="0"/>
              </a:rPr>
              <a:t> ô </a:t>
            </a:r>
            <a:r>
              <a:rPr lang="en-US" sz="2800" i="1" dirty="0" err="1">
                <a:solidFill>
                  <a:srgbClr val="0070C0"/>
                </a:solidFill>
                <a:latin typeface="Times New Roman" panose="02020603050405020304" pitchFamily="18" charset="0"/>
                <a:cs typeface="Times New Roman" panose="02020603050405020304" pitchFamily="18" charset="0"/>
              </a:rPr>
              <a:t>Đạt</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hoặc</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Không</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đạt</a:t>
            </a:r>
            <a:endParaRPr lang="en-US" sz="2800" dirty="0">
              <a:solidFill>
                <a:srgbClr val="0070C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36486873"/>
              </p:ext>
            </p:extLst>
          </p:nvPr>
        </p:nvGraphicFramePr>
        <p:xfrm>
          <a:off x="179512" y="1556792"/>
          <a:ext cx="8712968" cy="5151120"/>
        </p:xfrm>
        <a:graphic>
          <a:graphicData uri="http://schemas.openxmlformats.org/drawingml/2006/table">
            <a:tbl>
              <a:tblPr firstRow="1" firstCol="1" bandRow="1">
                <a:tableStyleId>{5C22544A-7EE6-4342-B048-85BDC9FD1C3A}</a:tableStyleId>
              </a:tblPr>
              <a:tblGrid>
                <a:gridCol w="695173">
                  <a:extLst>
                    <a:ext uri="{9D8B030D-6E8A-4147-A177-3AD203B41FA5}">
                      <a16:colId xmlns:a16="http://schemas.microsoft.com/office/drawing/2014/main" val="20000"/>
                    </a:ext>
                  </a:extLst>
                </a:gridCol>
                <a:gridCol w="5645257">
                  <a:extLst>
                    <a:ext uri="{9D8B030D-6E8A-4147-A177-3AD203B41FA5}">
                      <a16:colId xmlns:a16="http://schemas.microsoft.com/office/drawing/2014/main" val="20001"/>
                    </a:ext>
                  </a:extLst>
                </a:gridCol>
                <a:gridCol w="922550">
                  <a:extLst>
                    <a:ext uri="{9D8B030D-6E8A-4147-A177-3AD203B41FA5}">
                      <a16:colId xmlns:a16="http://schemas.microsoft.com/office/drawing/2014/main" val="20002"/>
                    </a:ext>
                  </a:extLst>
                </a:gridCol>
                <a:gridCol w="1449988">
                  <a:extLst>
                    <a:ext uri="{9D8B030D-6E8A-4147-A177-3AD203B41FA5}">
                      <a16:colId xmlns:a16="http://schemas.microsoft.com/office/drawing/2014/main" val="20003"/>
                    </a:ext>
                  </a:extLst>
                </a:gridCol>
              </a:tblGrid>
              <a:tr h="0">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STT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Tiêu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chí</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Đạt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Không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đạt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1</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Giới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thiệu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con </a:t>
                      </a:r>
                      <a:r>
                        <a:rPr lang="en-US" sz="2600" dirty="0" err="1">
                          <a:effectLst/>
                          <a:latin typeface="Times New Roman" panose="02020603050405020304" pitchFamily="18" charset="0"/>
                          <a:cs typeface="Times New Roman" panose="02020603050405020304" pitchFamily="18" charset="0"/>
                        </a:rPr>
                        <a:t>người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hoặc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sự</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việc</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2</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Nêu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ấn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tượng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ban </a:t>
                      </a:r>
                      <a:r>
                        <a:rPr lang="en-US" sz="2600" dirty="0" err="1">
                          <a:effectLst/>
                          <a:latin typeface="Times New Roman" panose="02020603050405020304" pitchFamily="18" charset="0"/>
                          <a:cs typeface="Times New Roman" panose="02020603050405020304" pitchFamily="18" charset="0"/>
                        </a:rPr>
                        <a:t>đầu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em</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3</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Trình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bày</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những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xúc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về</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những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điểm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nổi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bật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con </a:t>
                      </a:r>
                      <a:r>
                        <a:rPr lang="en-US" sz="2600" dirty="0" err="1">
                          <a:effectLst/>
                          <a:latin typeface="Times New Roman" panose="02020603050405020304" pitchFamily="18" charset="0"/>
                          <a:cs typeface="Times New Roman" panose="02020603050405020304" pitchFamily="18" charset="0"/>
                        </a:rPr>
                        <a:t>người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hoặc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sực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việc</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4</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Khẳng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định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lại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suy</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nghĩ</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em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đối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người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hoặc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sự</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việc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nói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tới</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dirty="0">
                          <a:effectLst/>
                          <a:latin typeface="Times New Roman" panose="02020603050405020304" pitchFamily="18" charset="0"/>
                          <a:cs typeface="Times New Roman" panose="02020603050405020304" pitchFamily="18" charset="0"/>
                        </a:rPr>
                        <a:t> </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dirty="0">
                          <a:effectLst/>
                          <a:latin typeface="Times New Roman" panose="02020603050405020304" pitchFamily="18" charset="0"/>
                          <a:cs typeface="Times New Roman" panose="02020603050405020304" pitchFamily="18" charset="0"/>
                        </a:rPr>
                        <a:t> </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5</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a:effectLst/>
                          <a:latin typeface="Times New Roman" panose="02020603050405020304" pitchFamily="18" charset="0"/>
                          <a:cs typeface="Times New Roman" panose="02020603050405020304" pitchFamily="18" charset="0"/>
                        </a:rPr>
                        <a:t>Đảm bảo các yêu cầu về chính tả và diễn đạt.</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dirty="0">
                          <a:effectLst/>
                          <a:latin typeface="Times New Roman" panose="02020603050405020304" pitchFamily="18" charset="0"/>
                          <a:cs typeface="Times New Roman" panose="02020603050405020304" pitchFamily="18" charset="0"/>
                        </a:rPr>
                        <a:t> </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438833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59632" y="188640"/>
            <a:ext cx="5400600"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HƯỚNG DẪN TỰ 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467544" y="1196752"/>
            <a:ext cx="8064896" cy="5256584"/>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a:t>
            </a:r>
            <a:r>
              <a:rPr lang="en-US" sz="3200" dirty="0">
                <a:latin typeface="Times New Roman" panose="02020603050405020304" pitchFamily="18" charset="0"/>
                <a:cs typeface="Times New Roman" panose="02020603050405020304" pitchFamily="18" charset="0"/>
              </a:rPr>
              <a:t>.</a:t>
            </a:r>
          </a:p>
          <a:p>
            <a:pPr lvl="0"/>
            <a:r>
              <a:rPr lang="en-US" sz="3200" dirty="0" err="1">
                <a:latin typeface="Times New Roman" panose="02020603050405020304" pitchFamily="18" charset="0"/>
                <a:cs typeface="Times New Roman" panose="02020603050405020304" pitchFamily="18" charset="0"/>
              </a:rPr>
              <a:t>Lưu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a:t>
            </a:r>
          </a:p>
          <a:p>
            <a:pPr lvl="0"/>
            <a:r>
              <a:rPr lang="en-US" sz="3200">
                <a:latin typeface="Times New Roman" panose="02020603050405020304" pitchFamily="18" charset="0"/>
                <a:cs typeface="Times New Roman" panose="02020603050405020304" pitchFamily="18" charset="0"/>
              </a:rPr>
              <a:t>-Chuẩn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bày</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kiến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về</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những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hoạt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động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vì</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cộng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đồng</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84318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971600" y="116632"/>
            <a:ext cx="6768752"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KHỞI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Teardrop 4"/>
          <p:cNvSpPr/>
          <p:nvPr/>
        </p:nvSpPr>
        <p:spPr>
          <a:xfrm>
            <a:off x="971600" y="1196752"/>
            <a:ext cx="6480720" cy="5400600"/>
          </a:xfrm>
          <a:prstGeom prst="teardrop">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Trong cuộc sống, có những con người, những sự việc nào để lại cho em ấn tượng sâu sắc không thể quên</a:t>
            </a:r>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Em hãy chia sẻ với cả lớp cảm nghĩ về con người hoặc sự việc đó.</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7282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0" y="188640"/>
            <a:ext cx="9144000"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2: </a:t>
            </a:r>
            <a:r>
              <a:rPr lang="en-US" sz="3200" b="1" dirty="0" err="1">
                <a:solidFill>
                  <a:srgbClr val="FF0000"/>
                </a:solidFill>
                <a:latin typeface="Times New Roman" panose="02020603050405020304" pitchFamily="18" charset="0"/>
                <a:cs typeface="Times New Roman" panose="02020603050405020304" pitchFamily="18" charset="0"/>
              </a:rPr>
              <a:t>LUYỆN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TẬP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THỰC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HÀNH</a:t>
            </a:r>
            <a:endParaRPr lang="en-US" sz="3200" dirty="0">
              <a:solidFill>
                <a:srgbClr val="FF000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53099423"/>
              </p:ext>
            </p:extLst>
          </p:nvPr>
        </p:nvGraphicFramePr>
        <p:xfrm>
          <a:off x="215516" y="1124744"/>
          <a:ext cx="8712968" cy="5496307"/>
        </p:xfrm>
        <a:graphic>
          <a:graphicData uri="http://schemas.openxmlformats.org/drawingml/2006/table">
            <a:tbl>
              <a:tblPr firstRow="1" firstCol="1" bandRow="1">
                <a:tableStyleId>{5C22544A-7EE6-4342-B048-85BDC9FD1C3A}</a:tableStyleId>
              </a:tblPr>
              <a:tblGrid>
                <a:gridCol w="5803118">
                  <a:extLst>
                    <a:ext uri="{9D8B030D-6E8A-4147-A177-3AD203B41FA5}">
                      <a16:colId xmlns:a16="http://schemas.microsoft.com/office/drawing/2014/main" val="20000"/>
                    </a:ext>
                  </a:extLst>
                </a:gridCol>
                <a:gridCol w="2909850">
                  <a:extLst>
                    <a:ext uri="{9D8B030D-6E8A-4147-A177-3AD203B41FA5}">
                      <a16:colId xmlns:a16="http://schemas.microsoft.com/office/drawing/2014/main" val="20001"/>
                    </a:ext>
                  </a:extLst>
                </a:gridCol>
              </a:tblGrid>
              <a:tr h="0">
                <a:tc gridSpan="2">
                  <a:txBody>
                    <a:bodyPr/>
                    <a:lstStyle/>
                    <a:p>
                      <a:pPr algn="ctr">
                        <a:spcAft>
                          <a:spcPts val="0"/>
                        </a:spcAft>
                      </a:pPr>
                      <a:r>
                        <a:rPr lang="en-US" sz="2800" dirty="0" err="1">
                          <a:effectLst/>
                          <a:latin typeface="Times New Roman" panose="02020603050405020304" pitchFamily="18" charset="0"/>
                          <a:cs typeface="Times New Roman" panose="02020603050405020304" pitchFamily="18" charset="0"/>
                        </a:rPr>
                        <a:t>PHIẾU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TÌM</a:t>
                      </a:r>
                      <a:r>
                        <a:rPr lang="en-US" sz="2800" dirty="0">
                          <a:effectLst/>
                          <a:latin typeface="Times New Roman" panose="02020603050405020304" pitchFamily="18" charset="0"/>
                          <a:cs typeface="Times New Roman" panose="02020603050405020304" pitchFamily="18" charset="0"/>
                        </a:rPr>
                        <a:t> Ý</a:t>
                      </a:r>
                    </a:p>
                    <a:p>
                      <a:pPr algn="ctr">
                        <a:spcAft>
                          <a:spcPts val="0"/>
                        </a:spcAft>
                      </a:pPr>
                      <a:r>
                        <a:rPr lang="en-US" sz="2800" dirty="0" err="1">
                          <a:effectLst/>
                          <a:latin typeface="Times New Roman" panose="02020603050405020304" pitchFamily="18" charset="0"/>
                          <a:cs typeface="Times New Roman" panose="02020603050405020304" pitchFamily="18" charset="0"/>
                        </a:rPr>
                        <a:t>Nhiệm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vụ</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Tìm</a:t>
                      </a:r>
                      <a:r>
                        <a:rPr lang="en-US" sz="2800" dirty="0">
                          <a:effectLst/>
                          <a:latin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hoặc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algn="just">
                        <a:lnSpc>
                          <a:spcPct val="122000"/>
                        </a:lnSpc>
                        <a:spcAft>
                          <a:spcPts val="1000"/>
                        </a:spcAft>
                      </a:pPr>
                      <a:r>
                        <a:rPr lang="vi-VN" sz="2800" b="0" dirty="0">
                          <a:effectLst/>
                          <a:latin typeface="Times New Roman" panose="02020603050405020304" pitchFamily="18" charset="0"/>
                          <a:cs typeface="Times New Roman" panose="02020603050405020304" pitchFamily="18" charset="0"/>
                        </a:rPr>
                        <a:t>Người mà em muốn bộc lộ cảm nghĩ là ai? Sự việc mà em muốn bộc lộ cảm nghĩ là gì?</a:t>
                      </a:r>
                      <a:endParaRPr lang="en-US" sz="2800" b="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nSpc>
                          <a:spcPct val="122000"/>
                        </a:lnSpc>
                        <a:spcAft>
                          <a:spcPts val="0"/>
                        </a:spcAft>
                        <a:tabLst>
                          <a:tab pos="5420360" algn="l"/>
                        </a:tabLst>
                      </a:pPr>
                      <a:r>
                        <a:rPr lang="vi-VN" sz="2800" b="0" dirty="0">
                          <a:effectLst/>
                          <a:latin typeface="Times New Roman" panose="02020603050405020304" pitchFamily="18" charset="0"/>
                          <a:cs typeface="Times New Roman" panose="02020603050405020304" pitchFamily="18" charset="0"/>
                        </a:rPr>
                        <a:t>Người hoặc sự việc đó có những đặc điểm nào nổi bật?</a:t>
                      </a:r>
                      <a:endParaRPr lang="en-US" sz="2800" b="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spcAft>
                          <a:spcPts val="0"/>
                        </a:spcAft>
                        <a:tabLst>
                          <a:tab pos="5420360" algn="l"/>
                        </a:tabLst>
                      </a:pPr>
                      <a:r>
                        <a:rPr lang="vi-VN" sz="2800" b="0" dirty="0">
                          <a:effectLst/>
                          <a:latin typeface="Times New Roman" panose="02020603050405020304" pitchFamily="18" charset="0"/>
                          <a:cs typeface="Times New Roman" panose="02020603050405020304" pitchFamily="18" charset="0"/>
                        </a:rPr>
                        <a:t>Em có cảm xúc, suy nghĩ như thế nào đối với người hoặc sự việc đó?</a:t>
                      </a:r>
                      <a:endParaRPr lang="en-US" sz="2800" b="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spcAft>
                          <a:spcPts val="0"/>
                        </a:spcAft>
                        <a:tabLst>
                          <a:tab pos="5420360" algn="l"/>
                        </a:tabLst>
                      </a:pPr>
                      <a:r>
                        <a:rPr lang="vi-VN" sz="2800" b="0" dirty="0">
                          <a:effectLst/>
                          <a:latin typeface="Times New Roman" panose="02020603050405020304" pitchFamily="18" charset="0"/>
                          <a:cs typeface="Times New Roman" panose="02020603050405020304" pitchFamily="18" charset="0"/>
                        </a:rPr>
                        <a:t>Em có những ấn tượng nào không thể quên về người hoặc sự việc đó?</a:t>
                      </a:r>
                      <a:endParaRPr lang="en-US" sz="2800" b="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85793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88640"/>
            <a:ext cx="8712968"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1. </a:t>
            </a:r>
            <a:r>
              <a:rPr lang="en-US" sz="3200" b="1" dirty="0" err="1">
                <a:solidFill>
                  <a:srgbClr val="FF0000"/>
                </a:solidFill>
                <a:latin typeface="Times New Roman" panose="02020603050405020304" pitchFamily="18" charset="0"/>
                <a:cs typeface="Times New Roman" panose="02020603050405020304" pitchFamily="18" charset="0"/>
              </a:rPr>
              <a:t>Tìm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hiểu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yêu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cầu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đối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với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văn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biểu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cảm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con </a:t>
            </a:r>
            <a:r>
              <a:rPr lang="en-US" sz="3200" b="1" dirty="0" err="1">
                <a:solidFill>
                  <a:srgbClr val="FF0000"/>
                </a:solidFill>
                <a:latin typeface="Times New Roman" panose="02020603050405020304" pitchFamily="18" charset="0"/>
                <a:cs typeface="Times New Roman" panose="02020603050405020304" pitchFamily="18" charset="0"/>
              </a:rPr>
              <a:t>người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hoặc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việc</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167295" y="1400180"/>
            <a:ext cx="1812417" cy="490914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i="1" dirty="0">
                <a:solidFill>
                  <a:schemeClr val="tx1"/>
                </a:solidFill>
                <a:latin typeface="Times New Roman" panose="02020603050405020304" pitchFamily="18" charset="0"/>
                <a:cs typeface="Times New Roman" panose="02020603050405020304" pitchFamily="18" charset="0"/>
              </a:rPr>
              <a:t>Bài văn biểu cảm về con người hoặc sự việc cần đáp ứng những yêu cầu gì?</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6" name="Plaque 5"/>
          <p:cNvSpPr/>
          <p:nvPr/>
        </p:nvSpPr>
        <p:spPr>
          <a:xfrm>
            <a:off x="2123728" y="1412776"/>
            <a:ext cx="6912768" cy="5256584"/>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Giới thiệu được đối tượng biểu cảm (</a:t>
            </a:r>
            <a:r>
              <a:rPr lang="en-US" sz="2800" dirty="0">
                <a:latin typeface="Times New Roman" panose="02020603050405020304" pitchFamily="18" charset="0"/>
                <a:cs typeface="Times New Roman" panose="02020603050405020304" pitchFamily="18" charset="0"/>
              </a:rPr>
              <a:t>con </a:t>
            </a:r>
            <a:r>
              <a:rPr lang="vi-VN" sz="2800" dirty="0">
                <a:latin typeface="Times New Roman" panose="02020603050405020304" pitchFamily="18" charset="0"/>
                <a:cs typeface="Times New Roman" panose="02020603050405020304" pitchFamily="18" charset="0"/>
              </a:rPr>
              <a:t>người, sự việc) và nêu được ấn tượng ban đầu về đối tượng đó</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Nêu được những đặc điểm nổi bật khiến con người hoặc sự việc đó để lại 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vi-VN" sz="2800" dirty="0">
                <a:latin typeface="Times New Roman" panose="02020603050405020304" pitchFamily="18" charset="0"/>
                <a:cs typeface="Times New Roman" panose="02020603050405020304" pitchFamily="18" charset="0"/>
              </a:rPr>
              <a:t>, ấn tượng sâu đậm trong em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Thể hiện được tình cảm, suy nghĩ đối với con người hoặc sự việc được nói đến</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Sử dụng ngôn ngữ sinh động, giàu cảm xúc</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428327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43608" y="116632"/>
            <a:ext cx="6768752" cy="7920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Đọc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phân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tích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tham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khảo</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395536" y="1196752"/>
            <a:ext cx="8280920" cy="2520280"/>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L</a:t>
            </a:r>
            <a:r>
              <a:rPr lang="vi-VN" sz="2800" dirty="0">
                <a:latin typeface="Times New Roman" panose="02020603050405020304" pitchFamily="18" charset="0"/>
                <a:cs typeface="Times New Roman" panose="02020603050405020304" pitchFamily="18" charset="0"/>
              </a:rPr>
              <a:t>àm việc theo nhóm để cùng đọc và phân tích các chỉ dẫn thao tác viết bài theo yêu cầu của kiểu bài (bên phải VB).</a:t>
            </a:r>
            <a:endParaRPr lang="en-US" sz="2800" dirty="0">
              <a:latin typeface="Times New Roman" panose="02020603050405020304" pitchFamily="18" charset="0"/>
              <a:cs typeface="Times New Roman" panose="02020603050405020304" pitchFamily="18" charset="0"/>
            </a:endParaRPr>
          </a:p>
        </p:txBody>
      </p:sp>
      <p:sp>
        <p:nvSpPr>
          <p:cNvPr id="6" name="Donut 5"/>
          <p:cNvSpPr/>
          <p:nvPr/>
        </p:nvSpPr>
        <p:spPr>
          <a:xfrm>
            <a:off x="539552" y="3861048"/>
            <a:ext cx="8496944" cy="2088232"/>
          </a:xfrm>
          <a:prstGeom prst="donut">
            <a:avLst>
              <a:gd name="adj" fmla="val 1187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Bài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viết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tham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khảo</a:t>
            </a:r>
            <a:endParaRPr lang="en-US" sz="2800" dirty="0">
              <a:solidFill>
                <a:schemeClr val="tx1"/>
              </a:solidFill>
              <a:latin typeface="Times New Roman" panose="02020603050405020304" pitchFamily="18" charset="0"/>
              <a:cs typeface="Times New Roman" panose="02020603050405020304" pitchFamily="18" charset="0"/>
            </a:endParaRPr>
          </a:p>
          <a:p>
            <a:pPr algn="ctr"/>
            <a:r>
              <a:rPr lang="en-US" sz="2800" b="1" dirty="0" err="1">
                <a:solidFill>
                  <a:schemeClr val="tx1"/>
                </a:solidFill>
                <a:latin typeface="Times New Roman" panose="02020603050405020304" pitchFamily="18" charset="0"/>
                <a:cs typeface="Times New Roman" panose="02020603050405020304" pitchFamily="18" charset="0"/>
              </a:rPr>
              <a:t>Người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phụ</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nữ</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hết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lòng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làm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thiện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nguyện</a:t>
            </a:r>
            <a:r>
              <a:rPr lang="en-US" sz="2800" b="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2090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31640" y="116632"/>
            <a:ext cx="6768752"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3. </a:t>
            </a:r>
            <a:r>
              <a:rPr lang="vi-VN" sz="3200" b="1" dirty="0">
                <a:solidFill>
                  <a:srgbClr val="FF0000"/>
                </a:solidFill>
                <a:latin typeface="Times New Roman" panose="02020603050405020304" pitchFamily="18" charset="0"/>
                <a:cs typeface="Times New Roman" panose="02020603050405020304" pitchFamily="18" charset="0"/>
              </a:rPr>
              <a:t>Thực hành viết theo các bước</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Flowchart: Terminator 2"/>
          <p:cNvSpPr/>
          <p:nvPr/>
        </p:nvSpPr>
        <p:spPr>
          <a:xfrm>
            <a:off x="179512" y="1052736"/>
            <a:ext cx="8856984" cy="936104"/>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1)</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 Xác định mục đích viết và người đọc trước khi viết bài.</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Flowchart: Terminator 3"/>
          <p:cNvSpPr/>
          <p:nvPr/>
        </p:nvSpPr>
        <p:spPr>
          <a:xfrm>
            <a:off x="147345" y="2276872"/>
            <a:ext cx="8856984" cy="936104"/>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2) Lựa chọn đề tài để viết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như</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thế</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nào</a:t>
            </a:r>
            <a:r>
              <a:rPr lang="en-US" sz="3200" i="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Flowchart: Terminator 4"/>
          <p:cNvSpPr/>
          <p:nvPr/>
        </p:nvSpPr>
        <p:spPr>
          <a:xfrm>
            <a:off x="-60" y="3573016"/>
            <a:ext cx="8856984" cy="2736304"/>
          </a:xfrm>
          <a:prstGeom prst="flowChartTermina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3) Hãy tìm ý cho bài viết bằng cách hình dung, tưởng tượng, sau đó viết nháp (viết tự do) thể hiện cảm xúc, suy nghĩ của mình về một con người hoặc sự việc đã để lại ấn tượng sâu sắc dựa theo phiếu tìm ý.</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1246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3"/>
                                        </p:tgtEl>
                                        <p:attrNameLst>
                                          <p:attrName>ppt_x</p:attrName>
                                        </p:attrNameLst>
                                      </p:cBhvr>
                                      <p:tavLst>
                                        <p:tav tm="0">
                                          <p:val>
                                            <p:strVal val="ppt_x"/>
                                          </p:val>
                                        </p:tav>
                                        <p:tav tm="100000">
                                          <p:val>
                                            <p:strVal val="ppt_x"/>
                                          </p:val>
                                        </p:tav>
                                      </p:tavLst>
                                    </p:anim>
                                    <p:anim calcmode="lin" valueType="num">
                                      <p:cBhvr additive="base">
                                        <p:cTn id="19" dur="500"/>
                                        <p:tgtEl>
                                          <p:spTgt spid="3"/>
                                        </p:tgtEl>
                                        <p:attrNameLst>
                                          <p:attrName>ppt_y</p:attrName>
                                        </p:attrNameLst>
                                      </p:cBhvr>
                                      <p:tavLst>
                                        <p:tav tm="0">
                                          <p:val>
                                            <p:strVal val="ppt_y"/>
                                          </p:val>
                                        </p:tav>
                                        <p:tav tm="100000">
                                          <p:val>
                                            <p:strVal val="1+ppt_h/2"/>
                                          </p:val>
                                        </p:tav>
                                      </p:tavLst>
                                    </p:anim>
                                    <p:set>
                                      <p:cBhvr>
                                        <p:cTn id="20" dur="1" fill="hold">
                                          <p:stCondLst>
                                            <p:cond delay="499"/>
                                          </p:stCondLst>
                                        </p:cTn>
                                        <p:tgtEl>
                                          <p:spTgt spid="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xit" presetSubtype="4" fill="hold" grpId="1" nodeType="clickEffect">
                                  <p:stCondLst>
                                    <p:cond delay="0"/>
                                  </p:stCondLst>
                                  <p:childTnLst>
                                    <p:animEffect transition="out" filter="wipe(down)">
                                      <p:cBhvr>
                                        <p:cTn id="29" dur="500"/>
                                        <p:tgtEl>
                                          <p:spTgt spid="4"/>
                                        </p:tgtEl>
                                      </p:cBhvr>
                                    </p:animEffect>
                                    <p:set>
                                      <p:cBhvr>
                                        <p:cTn id="30" dur="1" fill="hold">
                                          <p:stCondLst>
                                            <p:cond delay="499"/>
                                          </p:stCondLst>
                                        </p:cTn>
                                        <p:tgtEl>
                                          <p:spTgt spid="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xit" presetSubtype="32" fill="hold" grpId="1" nodeType="clickEffect">
                                  <p:stCondLst>
                                    <p:cond delay="0"/>
                                  </p:stCondLst>
                                  <p:childTnLst>
                                    <p:anim calcmode="lin" valueType="num">
                                      <p:cBhvr>
                                        <p:cTn id="39" dur="500"/>
                                        <p:tgtEl>
                                          <p:spTgt spid="5"/>
                                        </p:tgtEl>
                                        <p:attrNameLst>
                                          <p:attrName>ppt_w</p:attrName>
                                        </p:attrNameLst>
                                      </p:cBhvr>
                                      <p:tavLst>
                                        <p:tav tm="0">
                                          <p:val>
                                            <p:strVal val="ppt_w"/>
                                          </p:val>
                                        </p:tav>
                                        <p:tav tm="100000">
                                          <p:val>
                                            <p:fltVal val="0"/>
                                          </p:val>
                                        </p:tav>
                                      </p:tavLst>
                                    </p:anim>
                                    <p:anim calcmode="lin" valueType="num">
                                      <p:cBhvr>
                                        <p:cTn id="40" dur="500"/>
                                        <p:tgtEl>
                                          <p:spTgt spid="5"/>
                                        </p:tgtEl>
                                        <p:attrNameLst>
                                          <p:attrName>ppt_h</p:attrName>
                                        </p:attrNameLst>
                                      </p:cBhvr>
                                      <p:tavLst>
                                        <p:tav tm="0">
                                          <p:val>
                                            <p:strVal val="ppt_h"/>
                                          </p:val>
                                        </p:tav>
                                        <p:tav tm="100000">
                                          <p:val>
                                            <p:fltVal val="0"/>
                                          </p:val>
                                        </p:tav>
                                      </p:tavLst>
                                    </p:anim>
                                    <p:animEffect transition="out" filter="fade">
                                      <p:cBhvr>
                                        <p:cTn id="41" dur="500"/>
                                        <p:tgtEl>
                                          <p:spTgt spid="5"/>
                                        </p:tgtEl>
                                      </p:cBhvr>
                                    </p:animEffect>
                                    <p:set>
                                      <p:cBhvr>
                                        <p:cTn id="4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 grpId="1" animBg="1"/>
      <p:bldP spid="4" grpId="0" animBg="1"/>
      <p:bldP spid="4" grpId="1" animBg="1"/>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tored Data 3"/>
          <p:cNvSpPr/>
          <p:nvPr/>
        </p:nvSpPr>
        <p:spPr>
          <a:xfrm>
            <a:off x="88351" y="836712"/>
            <a:ext cx="2880320" cy="4657540"/>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4. </a:t>
            </a:r>
            <a:r>
              <a:rPr lang="en-US" sz="3200" i="1" dirty="0" err="1">
                <a:latin typeface="Times New Roman" panose="02020603050405020304" pitchFamily="18" charset="0"/>
                <a:cs typeface="Times New Roman" panose="02020603050405020304" pitchFamily="18" charset="0"/>
              </a:rPr>
              <a:t>Lập</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dàn</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theo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hướng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dẫn</a:t>
            </a:r>
            <a:r>
              <a:rPr lang="en-US" sz="3200" i="1" dirty="0">
                <a:latin typeface="Times New Roman" panose="02020603050405020304" pitchFamily="18" charset="0"/>
                <a:cs typeface="Times New Roman" panose="02020603050405020304" pitchFamily="18" charset="0"/>
              </a:rPr>
              <a:t> ở SGK </a:t>
            </a:r>
            <a:r>
              <a:rPr lang="en-US" sz="3200" i="1" dirty="0" err="1">
                <a:latin typeface="Times New Roman" panose="02020603050405020304" pitchFamily="18" charset="0"/>
                <a:cs typeface="Times New Roman" panose="02020603050405020304" pitchFamily="18" charset="0"/>
              </a:rPr>
              <a:t>vào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trong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vở</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5" name="Flowchart: Stored Data 4"/>
          <p:cNvSpPr/>
          <p:nvPr/>
        </p:nvSpPr>
        <p:spPr>
          <a:xfrm>
            <a:off x="3203848" y="836712"/>
            <a:ext cx="2880320" cy="4657540"/>
          </a:xfrm>
          <a:prstGeom prst="flowChartOnlineStorag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5. </a:t>
            </a:r>
            <a:r>
              <a:rPr lang="en-US" sz="3200" i="1" dirty="0" err="1">
                <a:latin typeface="Times New Roman" panose="02020603050405020304" pitchFamily="18" charset="0"/>
                <a:cs typeface="Times New Roman" panose="02020603050405020304" pitchFamily="18" charset="0"/>
              </a:rPr>
              <a:t>Viết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cần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điều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6255907" y="813732"/>
            <a:ext cx="2880320" cy="4680520"/>
          </a:xfrm>
          <a:prstGeom prst="flowChartOnlineStorag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6. </a:t>
            </a:r>
            <a:r>
              <a:rPr lang="en-US" sz="3200" i="1" dirty="0" err="1">
                <a:latin typeface="Times New Roman" panose="02020603050405020304" pitchFamily="18" charset="0"/>
                <a:cs typeface="Times New Roman" panose="02020603050405020304" pitchFamily="18" charset="0"/>
              </a:rPr>
              <a:t>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chỉnh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sửa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theo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gợi</a:t>
            </a:r>
            <a:r>
              <a:rPr lang="en-US" sz="3200" i="1" dirty="0">
                <a:latin typeface="Times New Roman" panose="02020603050405020304" pitchFamily="18" charset="0"/>
                <a:cs typeface="Times New Roman" panose="02020603050405020304" pitchFamily="18" charset="0"/>
              </a:rPr>
              <a:t> ý SGK tr.101.</a:t>
            </a:r>
            <a:endParaRPr lang="en-US" sz="32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1331640" y="116632"/>
            <a:ext cx="6768752"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3. </a:t>
            </a:r>
            <a:r>
              <a:rPr lang="vi-VN" sz="3200" b="1" dirty="0">
                <a:solidFill>
                  <a:srgbClr val="FF0000"/>
                </a:solidFill>
                <a:latin typeface="Times New Roman" panose="02020603050405020304" pitchFamily="18" charset="0"/>
                <a:cs typeface="Times New Roman" panose="02020603050405020304" pitchFamily="18" charset="0"/>
              </a:rPr>
              <a:t>Thực hành viết theo các bước</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31132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ppt_x"/>
                                          </p:val>
                                        </p:tav>
                                      </p:tavLst>
                                    </p:anim>
                                    <p:anim calcmode="lin" valueType="num">
                                      <p:cBhvr additive="base">
                                        <p:cTn id="18" dur="500"/>
                                        <p:tgtEl>
                                          <p:spTgt spid="4"/>
                                        </p:tgtEl>
                                        <p:attrNameLst>
                                          <p:attrName>ppt_y</p:attrName>
                                        </p:attrNameLst>
                                      </p:cBhvr>
                                      <p:tavLst>
                                        <p:tav tm="0">
                                          <p:val>
                                            <p:strVal val="ppt_y"/>
                                          </p:val>
                                        </p:tav>
                                        <p:tav tm="100000">
                                          <p:val>
                                            <p:strVal val="1+ppt_h/2"/>
                                          </p:val>
                                        </p:tav>
                                      </p:tavLst>
                                    </p:anim>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grpId="1" nodeType="clickEffect">
                                  <p:stCondLst>
                                    <p:cond delay="0"/>
                                  </p:stCondLst>
                                  <p:childTnLst>
                                    <p:animEffect transition="out" filter="wipe(down)">
                                      <p:cBhvr>
                                        <p:cTn id="28" dur="500"/>
                                        <p:tgtEl>
                                          <p:spTgt spid="5"/>
                                        </p:tgtEl>
                                      </p:cBhvr>
                                    </p:animEffect>
                                    <p:set>
                                      <p:cBhvr>
                                        <p:cTn id="29" dur="1" fill="hold">
                                          <p:stCondLst>
                                            <p:cond delay="499"/>
                                          </p:stCondLst>
                                        </p:cTn>
                                        <p:tgtEl>
                                          <p:spTgt spid="5"/>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circle(in)">
                                      <p:cBhvr>
                                        <p:cTn id="34" dur="2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1" nodeType="clickEffect">
                                  <p:stCondLst>
                                    <p:cond delay="0"/>
                                  </p:stCondLst>
                                  <p:childTnLst>
                                    <p:anim calcmode="lin" valueType="num">
                                      <p:cBhvr additive="base">
                                        <p:cTn id="38" dur="500"/>
                                        <p:tgtEl>
                                          <p:spTgt spid="6"/>
                                        </p:tgtEl>
                                        <p:attrNameLst>
                                          <p:attrName>ppt_x</p:attrName>
                                        </p:attrNameLst>
                                      </p:cBhvr>
                                      <p:tavLst>
                                        <p:tav tm="0">
                                          <p:val>
                                            <p:strVal val="ppt_x"/>
                                          </p:val>
                                        </p:tav>
                                        <p:tav tm="100000">
                                          <p:val>
                                            <p:strVal val="ppt_x"/>
                                          </p:val>
                                        </p:tav>
                                      </p:tavLst>
                                    </p:anim>
                                    <p:anim calcmode="lin" valueType="num">
                                      <p:cBhvr additive="base">
                                        <p:cTn id="39" dur="500"/>
                                        <p:tgtEl>
                                          <p:spTgt spid="6"/>
                                        </p:tgtEl>
                                        <p:attrNameLst>
                                          <p:attrName>ppt_y</p:attrName>
                                        </p:attrNameLst>
                                      </p:cBhvr>
                                      <p:tavLst>
                                        <p:tav tm="0">
                                          <p:val>
                                            <p:strVal val="ppt_y"/>
                                          </p:val>
                                        </p:tav>
                                        <p:tav tm="100000">
                                          <p:val>
                                            <p:strVal val="1+ppt_h/2"/>
                                          </p:val>
                                        </p:tav>
                                      </p:tavLst>
                                    </p:anim>
                                    <p:set>
                                      <p:cBhvr>
                                        <p:cTn id="4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195736" y="165501"/>
            <a:ext cx="3672408" cy="576064"/>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Times New Roman" panose="02020603050405020304" pitchFamily="18" charset="0"/>
                <a:cs typeface="Times New Roman" panose="02020603050405020304" pitchFamily="18" charset="0"/>
              </a:rPr>
              <a:t>1. </a:t>
            </a:r>
            <a:r>
              <a:rPr lang="en-US" sz="3200" b="1" dirty="0" err="1">
                <a:solidFill>
                  <a:schemeClr val="tx1"/>
                </a:solidFill>
                <a:latin typeface="Times New Roman" panose="02020603050405020304" pitchFamily="18" charset="0"/>
                <a:cs typeface="Times New Roman" panose="02020603050405020304" pitchFamily="18" charset="0"/>
              </a:rPr>
              <a:t>Trước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khi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viết</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5" name="Hexagon 4"/>
          <p:cNvSpPr/>
          <p:nvPr/>
        </p:nvSpPr>
        <p:spPr>
          <a:xfrm>
            <a:off x="0" y="836712"/>
            <a:ext cx="9144000" cy="5832648"/>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Xác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định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mục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đích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viết</a:t>
            </a:r>
            <a:r>
              <a:rPr lang="en-US" sz="3200" b="1"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bày tỏ tình cảm, suy nghĩ của em đối với đối tượng được nói tới và khơi gợi sự đồng cảm, chia sẻ của người đọc</a:t>
            </a:r>
            <a:r>
              <a:rPr lang="en-US" sz="3200" dirty="0">
                <a:latin typeface="Times New Roman" panose="02020603050405020304" pitchFamily="18" charset="0"/>
                <a:cs typeface="Times New Roman" panose="02020603050405020304" pitchFamily="18" charset="0"/>
              </a:rPr>
              <a:t>.</a:t>
            </a:r>
          </a:p>
          <a:p>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đọc</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thầy cô, bạn bè và những người quan tâm tới tình cảm, suy nghĩ mà em bày tỏ trong bài văn</a:t>
            </a:r>
            <a:r>
              <a:rPr lang="en-US" sz="3200" dirty="0">
                <a:latin typeface="Times New Roman" panose="02020603050405020304" pitchFamily="18" charset="0"/>
                <a:cs typeface="Times New Roman" panose="02020603050405020304" pitchFamily="18" charset="0"/>
              </a:rPr>
              <a:t>.</a:t>
            </a:r>
          </a:p>
          <a:p>
            <a:r>
              <a:rPr lang="en-US" sz="3200" b="1" dirty="0">
                <a:latin typeface="Times New Roman" panose="02020603050405020304" pitchFamily="18" charset="0"/>
                <a:cs typeface="Times New Roman" panose="02020603050405020304" pitchFamily="18" charset="0"/>
              </a:rPr>
              <a:t>a) </a:t>
            </a:r>
            <a:r>
              <a:rPr lang="en-US" sz="3200" b="1" dirty="0" err="1">
                <a:latin typeface="Times New Roman" panose="02020603050405020304" pitchFamily="18" charset="0"/>
                <a:cs typeface="Times New Roman" panose="02020603050405020304" pitchFamily="18" charset="0"/>
              </a:rPr>
              <a:t>Lựa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chọn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tài</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 Biểu cảm về con người hoặc sự việc</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b)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ý:</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c) </a:t>
            </a:r>
            <a:r>
              <a:rPr lang="en-US" sz="3200" b="1" dirty="0" err="1">
                <a:latin typeface="Times New Roman" panose="02020603050405020304" pitchFamily="18" charset="0"/>
                <a:cs typeface="Times New Roman" panose="02020603050405020304" pitchFamily="18" charset="0"/>
              </a:rPr>
              <a:t>Lập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dàn</a:t>
            </a:r>
            <a:r>
              <a:rPr lang="en-US" sz="3200" b="1" dirty="0">
                <a:latin typeface="Times New Roman" panose="02020603050405020304" pitchFamily="18" charset="0"/>
                <a:cs typeface="Times New Roman" panose="02020603050405020304" pitchFamily="18" charset="0"/>
              </a:rPr>
              <a:t> ý:</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15758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tored Data 3"/>
          <p:cNvSpPr/>
          <p:nvPr/>
        </p:nvSpPr>
        <p:spPr>
          <a:xfrm>
            <a:off x="251520" y="116632"/>
            <a:ext cx="8712968" cy="720080"/>
          </a:xfrm>
          <a:prstGeom prst="flowChartOnlineStorag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Đề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cảm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nghĩ</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mẹ</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251520" y="1052736"/>
            <a:ext cx="8712968" cy="561662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b="1" dirty="0">
                <a:solidFill>
                  <a:schemeClr val="tx1"/>
                </a:solidFill>
                <a:latin typeface="Times New Roman" panose="02020603050405020304" pitchFamily="18" charset="0"/>
                <a:cs typeface="Times New Roman" panose="02020603050405020304" pitchFamily="18" charset="0"/>
              </a:rPr>
              <a:t>a. Mở bài</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dirty="0">
                <a:solidFill>
                  <a:schemeClr val="tx1"/>
                </a:solidFill>
                <a:latin typeface="Times New Roman" panose="02020603050405020304" pitchFamily="18" charset="0"/>
                <a:cs typeface="Times New Roman" panose="02020603050405020304" pitchFamily="18" charset="0"/>
              </a:rPr>
              <a:t>- Mở bài trực tiếp: giới thiệu về người phụ nữ mà em luôn yêu thương, quý mến - mẹ của em.</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dirty="0">
                <a:solidFill>
                  <a:schemeClr val="tx1"/>
                </a:solidFill>
                <a:latin typeface="Times New Roman" panose="02020603050405020304" pitchFamily="18" charset="0"/>
                <a:cs typeface="Times New Roman" panose="02020603050405020304" pitchFamily="18" charset="0"/>
              </a:rPr>
              <a:t>- Mở bài gián tiếp: giới thiệu về mẹ thông qua những câu ca dao, dân ca nói về người mẹ, nói về tình cảm mẹ con. Gợi ý:</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i="1" dirty="0">
                <a:solidFill>
                  <a:schemeClr val="tx1"/>
                </a:solidFill>
                <a:latin typeface="Times New Roman" panose="02020603050405020304" pitchFamily="18" charset="0"/>
                <a:cs typeface="Times New Roman" panose="02020603050405020304" pitchFamily="18" charset="0"/>
              </a:rPr>
              <a:t>“Đố ai đếm được lá rừng</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Đố ai đếm được hết từng trời cao</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Đố ai đếm được vì sao</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Đố ai đếm được công lao mẹ già.”</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i="1" dirty="0">
                <a:solidFill>
                  <a:schemeClr val="tx1"/>
                </a:solidFill>
                <a:latin typeface="Times New Roman" panose="02020603050405020304" pitchFamily="18" charset="0"/>
                <a:cs typeface="Times New Roman" panose="02020603050405020304" pitchFamily="18" charset="0"/>
              </a:rPr>
              <a:t>“Gió mùa thu mẹ ru con ngủ</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Năm canh dài, mẹ thức đủ năm canh.”</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1534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1092</Words>
  <Application>Microsoft Office PowerPoint</Application>
  <PresentationFormat>On-screen Show (4:3)</PresentationFormat>
  <Paragraphs>98</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TBC</cp:lastModifiedBy>
  <cp:revision>10</cp:revision>
  <dcterms:created xsi:type="dcterms:W3CDTF">2022-08-18T10:30:49Z</dcterms:created>
  <dcterms:modified xsi:type="dcterms:W3CDTF">2022-09-28T09:02:12Z</dcterms:modified>
</cp:coreProperties>
</file>