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B18443-BF69-4702-BA89-989DFA3EBC23}" type="datetimeFigureOut">
              <a:rPr lang="en-US" smtClean="0"/>
              <a:t>9/28/2022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24D7F-1038-4C6F-9A32-986BB677EA7B}" type="slidenum">
              <a:rPr lang="en-US" smtClean="0"/>
              <a:t>‹#›</a:t>
            </a:fld>
            <a:endParaRPr lang="en-US"/>
          </a:p>
        </p:txBody>
      </p:sp>
    </p:spTree>
    <p:extLst>
      <p:ext uri="{BB962C8B-B14F-4D97-AF65-F5344CB8AC3E}">
        <p14:creationId xmlns:p14="http://schemas.microsoft.com/office/powerpoint/2010/main" val="177605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noProof="0" dirty="0">
              <a:latin typeface="Arial" panose="020B0604020202020204" pitchFamily="34" charset="0"/>
              <a:cs typeface="Arial" panose="020B0604020202020204" pitchFamily="34" charset="0"/>
            </a:endParaRPr>
          </a:p>
        </p:txBody>
      </p:sp>
      <p:sp>
        <p:nvSpPr>
          <p:cNvPr id="4" name="Chỗ dành sẵn cho Số hiệu Bản chiếu 3"/>
          <p:cNvSpPr>
            <a:spLocks noGrp="1"/>
          </p:cNvSpPr>
          <p:nvPr>
            <p:ph type="sldNum" sz="quarter" idx="10"/>
          </p:nvPr>
        </p:nvSpPr>
        <p:spPr/>
        <p:txBody>
          <a:bodyPr/>
          <a:lstStyle/>
          <a:p>
            <a:pPr algn="r"/>
            <a:fld id="{C8DC57A8-AE18-4654-B6AF-04B3577165BE}" type="slidenum">
              <a:rPr lang="vi-VN" smtClean="0"/>
              <a:pPr algn="r"/>
              <a:t>1</a:t>
            </a:fld>
            <a:endParaRPr lang="vi-VN" dirty="0"/>
          </a:p>
        </p:txBody>
      </p:sp>
    </p:spTree>
    <p:extLst>
      <p:ext uri="{BB962C8B-B14F-4D97-AF65-F5344CB8AC3E}">
        <p14:creationId xmlns:p14="http://schemas.microsoft.com/office/powerpoint/2010/main" val="8842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8D7A30-4419-44A3-BFFC-D358F3B7063C}"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2829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1603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85786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D7A30-4419-44A3-BFFC-D358F3B7063C}"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64354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D7A30-4419-44A3-BFFC-D358F3B7063C}"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35433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D7A30-4419-44A3-BFFC-D358F3B7063C}"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62330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D7A30-4419-44A3-BFFC-D358F3B7063C}" type="datetimeFigureOut">
              <a:rPr lang="en-US" smtClean="0"/>
              <a:t>9/28/2022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248416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D7A30-4419-44A3-BFFC-D358F3B7063C}" type="datetimeFigureOut">
              <a:rPr lang="en-US" smtClean="0"/>
              <a:t>9/28/2022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359368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D7A30-4419-44A3-BFFC-D358F3B7063C}" type="datetimeFigureOut">
              <a:rPr lang="en-US" smtClean="0"/>
              <a:t>9/28/2022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3084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70055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8D7A30-4419-44A3-BFFC-D358F3B7063C}"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9B641-70C7-47C0-8E8A-E660221651F1}" type="slidenum">
              <a:rPr lang="en-US" smtClean="0"/>
              <a:t>‹#›</a:t>
            </a:fld>
            <a:endParaRPr lang="en-US"/>
          </a:p>
        </p:txBody>
      </p:sp>
    </p:spTree>
    <p:extLst>
      <p:ext uri="{BB962C8B-B14F-4D97-AF65-F5344CB8AC3E}">
        <p14:creationId xmlns:p14="http://schemas.microsoft.com/office/powerpoint/2010/main" val="178298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D7A30-4419-44A3-BFFC-D358F3B7063C}" type="datetimeFigureOut">
              <a:rPr lang="en-US" smtClean="0"/>
              <a:t>9/28/2022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9B641-70C7-47C0-8E8A-E660221651F1}" type="slidenum">
              <a:rPr lang="en-US" smtClean="0"/>
              <a:t>‹#›</a:t>
            </a:fld>
            <a:endParaRPr lang="en-US"/>
          </a:p>
        </p:txBody>
      </p:sp>
    </p:spTree>
    <p:extLst>
      <p:ext uri="{BB962C8B-B14F-4D97-AF65-F5344CB8AC3E}">
        <p14:creationId xmlns:p14="http://schemas.microsoft.com/office/powerpoint/2010/main" val="301370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ACC646A2-6C64-801F-6AA6-D1FDF1F6A0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960" y="1"/>
            <a:ext cx="9004041" cy="7031333"/>
          </a:xfrm>
          <a:prstGeom prst="rect">
            <a:avLst/>
          </a:prstGeom>
        </p:spPr>
      </p:pic>
      <p:sp>
        <p:nvSpPr>
          <p:cNvPr id="6" name="Rectangle 5"/>
          <p:cNvSpPr/>
          <p:nvPr/>
        </p:nvSpPr>
        <p:spPr>
          <a:xfrm>
            <a:off x="755576" y="980728"/>
            <a:ext cx="6624736" cy="3539430"/>
          </a:xfrm>
          <a:prstGeom prst="rect">
            <a:avLst/>
          </a:prstGeom>
        </p:spPr>
        <p:txBody>
          <a:bodyPr wrap="square">
            <a:spAutoFit/>
          </a:bodyPr>
          <a:lstStyle/>
          <a:p>
            <a:pPr algn="ctr"/>
            <a:r>
              <a:rPr lang="de-DE"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THỰC HÀNH TIẾNG VIỆT</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de-DE"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NGHĨA CỦA TỪ NGỮ,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DẤU CÂU, </a:t>
            </a:r>
          </a:p>
          <a:p>
            <a:pPr algn="ctr"/>
            <a:r>
              <a:rPr lang="de-DE"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BIỆN PHÁP TU TỪ</a:t>
            </a:r>
            <a:endPar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3320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2267744" y="116632"/>
            <a:ext cx="3672408" cy="720080"/>
          </a:xfrm>
          <a:prstGeom prst="round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Bài tập 1/tr.95:</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Flowchart: Punched Tape 6"/>
          <p:cNvSpPr/>
          <p:nvPr/>
        </p:nvSpPr>
        <p:spPr>
          <a:xfrm>
            <a:off x="971600" y="1124744"/>
            <a:ext cx="7128792" cy="518457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Mái lá khoan thai thở làn khói nhẹ: thở</a:t>
            </a:r>
            <a:r>
              <a:rPr lang="vi-VN" sz="3200" dirty="0">
                <a:latin typeface="Times New Roman" panose="02020603050405020304" pitchFamily="18" charset="0"/>
                <a:cs typeface="Times New Roman" panose="02020603050405020304" pitchFamily="18" charset="0"/>
              </a:rPr>
              <a:t> có nghĩa là phả ra, toả ra.</a:t>
            </a:r>
            <a:endParaRPr lang="en-US"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Em bé thở đều đều khi ngủ say: thở</a:t>
            </a:r>
            <a:r>
              <a:rPr lang="vi-VN" sz="3200" dirty="0">
                <a:latin typeface="Times New Roman" panose="02020603050405020304" pitchFamily="18" charset="0"/>
                <a:cs typeface="Times New Roman" panose="02020603050405020304" pitchFamily="18" charset="0"/>
              </a:rPr>
              <a:t> là hoạt động của con người - hít không khí vào lồng ngực, vào cơ thể rồi đưa trở ra qua mũi, miệng.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860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776864" cy="8640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2. Nhận biết và nêu tác dụng của từ láy.</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6383540" y="1142522"/>
            <a:ext cx="2508940" cy="3942662"/>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HS </a:t>
            </a:r>
            <a:r>
              <a:rPr lang="vi-VN" sz="3200" dirty="0">
                <a:latin typeface="Times New Roman" panose="02020603050405020304" pitchFamily="18" charset="0"/>
                <a:cs typeface="Times New Roman" panose="02020603050405020304" pitchFamily="18" charset="0"/>
              </a:rPr>
              <a:t>nhận diện và nêu được tác dụng của việc dùng từ láy đó trong câu thơ.</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7" name="Hexagon 6"/>
          <p:cNvSpPr/>
          <p:nvPr/>
        </p:nvSpPr>
        <p:spPr>
          <a:xfrm>
            <a:off x="1187624" y="1124744"/>
            <a:ext cx="5112568" cy="554461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Chỉ ra các từ láy trong bài thơ: </a:t>
            </a:r>
            <a:r>
              <a:rPr lang="vi-VN" sz="3200" i="1" dirty="0">
                <a:latin typeface="Times New Roman" panose="02020603050405020304" pitchFamily="18" charset="0"/>
                <a:cs typeface="Times New Roman" panose="02020603050405020304" pitchFamily="18" charset="0"/>
              </a:rPr>
              <a:t>leng keng, lao xao, xao xuyến, thẹn thò,...</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Chọn một từ láy và giải thích nghĩa cùa từ đó. Chẳng hạn, từ </a:t>
            </a:r>
            <a:r>
              <a:rPr lang="vi-VN" sz="3200" i="1" dirty="0">
                <a:latin typeface="Times New Roman" panose="02020603050405020304" pitchFamily="18" charset="0"/>
                <a:cs typeface="Times New Roman" panose="02020603050405020304" pitchFamily="18" charset="0"/>
              </a:rPr>
              <a:t>xao xuyến:</a:t>
            </a:r>
            <a:r>
              <a:rPr lang="vi-VN" sz="3200" dirty="0">
                <a:latin typeface="Times New Roman" panose="02020603050405020304" pitchFamily="18" charset="0"/>
                <a:cs typeface="Times New Roman" panose="02020603050405020304" pitchFamily="18" charset="0"/>
              </a:rPr>
              <a:t> trạng thái xúc động kéo dài, khó dứt.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1825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832" y="1520788"/>
            <a:ext cx="922213" cy="29523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002060"/>
                </a:solidFill>
                <a:latin typeface="Times New Roman" panose="02020603050405020304" pitchFamily="18" charset="0"/>
                <a:cs typeface="Times New Roman" panose="02020603050405020304" pitchFamily="18" charset="0"/>
              </a:rPr>
              <a:t>Bài tập 2/tr.95:</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1403648" y="260648"/>
            <a:ext cx="7416824" cy="640871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vi-VN" sz="3200" dirty="0">
                <a:solidFill>
                  <a:srgbClr val="002060"/>
                </a:solidFill>
                <a:latin typeface="Times New Roman" panose="02020603050405020304" pitchFamily="18" charset="0"/>
                <a:cs typeface="Times New Roman" panose="02020603050405020304" pitchFamily="18" charset="0"/>
              </a:rPr>
              <a:t>Nêu tác dụng của việc sử dụng từ láy đó trong câu thơ </a:t>
            </a:r>
            <a:r>
              <a:rPr lang="vi-VN" sz="3200" i="1" dirty="0">
                <a:solidFill>
                  <a:srgbClr val="002060"/>
                </a:solidFill>
                <a:latin typeface="Times New Roman" panose="02020603050405020304" pitchFamily="18" charset="0"/>
                <a:cs typeface="Times New Roman" panose="02020603050405020304" pitchFamily="18" charset="0"/>
              </a:rPr>
              <a:t>Gió dìu vương xao xuyến bờ tre: </a:t>
            </a:r>
            <a:r>
              <a:rPr lang="vi-VN" sz="3200" dirty="0">
                <a:solidFill>
                  <a:srgbClr val="002060"/>
                </a:solidFill>
                <a:latin typeface="Times New Roman" panose="02020603050405020304" pitchFamily="18" charset="0"/>
                <a:cs typeface="Times New Roman" panose="02020603050405020304" pitchFamily="18" charset="0"/>
              </a:rPr>
              <a:t>giúp cho câu thơ thêm sinh động, gợi hình, gợi cảm. Nhà thơ đã gợi nên được trạng thái bâng khuâng của sự vật, giúp cho sự vật thêm gần gũi với con người, cũng có những nỗi niềm cảm xúc như con người,...</a:t>
            </a:r>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từ</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thò</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thẹn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ngùng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thích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thú</a:t>
            </a:r>
            <a:r>
              <a:rPr lang="en-US" sz="3200" dirty="0">
                <a:solidFill>
                  <a:srgbClr val="002060"/>
                </a:solidFill>
                <a:latin typeface="Times New Roman" panose="02020603050405020304" pitchFamily="18" charset="0"/>
                <a:cs typeface="Times New Roman" panose="02020603050405020304" pitchFamily="18" charset="0"/>
              </a:rPr>
              <a:t>.</a:t>
            </a: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dụng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đạt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xúc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tâm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con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72645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683568" y="116632"/>
            <a:ext cx="7992888" cy="86409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2060"/>
                </a:solidFill>
                <a:latin typeface="Times New Roman" panose="02020603050405020304" pitchFamily="18" charset="0"/>
                <a:cs typeface="Times New Roman" panose="02020603050405020304" pitchFamily="18" charset="0"/>
              </a:rPr>
              <a:t>3. Nhận biết và nêu tác dụng của dấu câu.</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Rectangular Callout 4"/>
          <p:cNvSpPr/>
          <p:nvPr/>
        </p:nvSpPr>
        <p:spPr>
          <a:xfrm>
            <a:off x="179512" y="1268760"/>
            <a:ext cx="1944216" cy="4824536"/>
          </a:xfrm>
          <a:prstGeom prst="wedge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C</a:t>
            </a:r>
            <a:r>
              <a:rPr lang="vi-VN" sz="3200" dirty="0">
                <a:latin typeface="Times New Roman" panose="02020603050405020304" pitchFamily="18" charset="0"/>
                <a:cs typeface="Times New Roman" panose="02020603050405020304" pitchFamily="18" charset="0"/>
              </a:rPr>
              <a:t>hỉ ra công dụng của dấu ngoặc đơn và dấu ngoặc kép trong bài thơ </a:t>
            </a:r>
            <a:r>
              <a:rPr lang="vi-VN" sz="3200" i="1" dirty="0">
                <a:latin typeface="Times New Roman" panose="02020603050405020304" pitchFamily="18" charset="0"/>
                <a:cs typeface="Times New Roman" panose="02020603050405020304" pitchFamily="18" charset="0"/>
              </a:rPr>
              <a:t>Gò Me:</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3347864" y="1124744"/>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7" name="Flowchart: Stored Data 6"/>
          <p:cNvSpPr/>
          <p:nvPr/>
        </p:nvSpPr>
        <p:spPr>
          <a:xfrm>
            <a:off x="2483768" y="1988840"/>
            <a:ext cx="6336704" cy="453650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Véo von điệu hát cổ truyền</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(Tre thôi khúc khích, mây chìm lắng nghe):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Hò... ơ... Trai Biên Hoà luỵ gái Gò Me</a:t>
            </a:r>
            <a:endParaRPr lang="en-US" sz="3200" dirty="0">
              <a:latin typeface="Times New Roman" panose="02020603050405020304" pitchFamily="18" charset="0"/>
              <a:cs typeface="Times New Roman" panose="02020603050405020304" pitchFamily="18" charset="0"/>
            </a:endParaRPr>
          </a:p>
          <a:p>
            <a:r>
              <a:rPr lang="vi-VN" sz="3200" i="1" dirty="0">
                <a:latin typeface="Times New Roman" panose="02020603050405020304" pitchFamily="18" charset="0"/>
                <a:cs typeface="Times New Roman" panose="02020603050405020304" pitchFamily="18" charset="0"/>
              </a:rPr>
              <a:t>Không vì sắc lịch, mà chỉ vì mê giọng hò...”.</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188640"/>
            <a:ext cx="3168352" cy="50405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Bài</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tập</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3/</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tr.95</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5" name="Flowchart: Punched Tape 4"/>
          <p:cNvSpPr/>
          <p:nvPr/>
        </p:nvSpPr>
        <p:spPr>
          <a:xfrm>
            <a:off x="179512" y="1124744"/>
            <a:ext cx="4104456" cy="4752528"/>
          </a:xfrm>
          <a:prstGeom prst="flowChartPunched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Dấu ngoặc đơn: có công dụng đánh dấu phần bổ sung thêm thông tin cho phần trước đó.</a:t>
            </a:r>
            <a:endParaRPr lang="en-US" sz="32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4716016" y="692696"/>
            <a:ext cx="4104456" cy="4752528"/>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Dấu ngoặc kép: có tác dụng đánh dấu từ ngữ, 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â</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u, đoạn dẫn trực tiếp.</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089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95536" y="0"/>
            <a:ext cx="8064896" cy="119675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4. Nhận biết và nêu tác dụng của biện pháp </a:t>
            </a:r>
          </a:p>
          <a:p>
            <a:pPr algn="ctr"/>
            <a:r>
              <a:rPr lang="pt-BR" sz="3200" b="1" dirty="0">
                <a:solidFill>
                  <a:schemeClr val="tx1">
                    <a:lumMod val="95000"/>
                    <a:lumOff val="5000"/>
                  </a:schemeClr>
                </a:solidFill>
                <a:latin typeface="Times New Roman" panose="02020603050405020304" pitchFamily="18" charset="0"/>
                <a:cs typeface="Times New Roman" panose="02020603050405020304" pitchFamily="18" charset="0"/>
              </a:rPr>
              <a:t>tu từ.</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251520" y="1628800"/>
            <a:ext cx="1872208" cy="46805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C</a:t>
            </a:r>
            <a:r>
              <a:rPr lang="vi-VN" sz="2800" dirty="0">
                <a:solidFill>
                  <a:schemeClr val="tx1">
                    <a:lumMod val="95000"/>
                    <a:lumOff val="5000"/>
                  </a:schemeClr>
                </a:solidFill>
                <a:latin typeface="Times New Roman" panose="02020603050405020304" pitchFamily="18" charset="0"/>
                <a:cs typeface="Times New Roman" panose="02020603050405020304" pitchFamily="18" charset="0"/>
              </a:rPr>
              <a:t>hỉ ra các dấu hiệu nhận diện biện pháp tu từ và gọi tên biện pháp tu từ qua các dấu hiệu đặc trưng đó.</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6" name="Rectangle 5"/>
          <p:cNvSpPr/>
          <p:nvPr/>
        </p:nvSpPr>
        <p:spPr>
          <a:xfrm>
            <a:off x="2195736" y="13407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7" name="Hexagon 6"/>
          <p:cNvSpPr/>
          <p:nvPr/>
        </p:nvSpPr>
        <p:spPr>
          <a:xfrm>
            <a:off x="2555776" y="2132856"/>
            <a:ext cx="6408712" cy="4464496"/>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Ví dụ: </a:t>
            </a:r>
            <a:r>
              <a:rPr lang="vi-VN" sz="2800" i="1" dirty="0">
                <a:latin typeface="Times New Roman" panose="02020603050405020304" pitchFamily="18" charset="0"/>
                <a:cs typeface="Times New Roman" panose="02020603050405020304" pitchFamily="18" charset="0"/>
              </a:rPr>
              <a:t>tắm, bơi, thổi sáo, khúc khích, lắng nghe... </a:t>
            </a:r>
            <a:r>
              <a:rPr lang="vi-VN" sz="2800" dirty="0">
                <a:latin typeface="Times New Roman" panose="02020603050405020304" pitchFamily="18" charset="0"/>
                <a:cs typeface="Times New Roman" panose="02020603050405020304" pitchFamily="18" charset="0"/>
              </a:rPr>
              <a:t>là những từ ngữ vốn được dùng để chỉ hoạt động của con người, nhưng ở đây lại được sử dụng để miêu tả hoạt động của sự vật. Như vậy, trong trường hợp này, nhà thơ đã sử dụng biện pháp tu từ nhân hoá.</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461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Flowchart: Punched Tape 4"/>
          <p:cNvSpPr/>
          <p:nvPr/>
        </p:nvSpPr>
        <p:spPr>
          <a:xfrm>
            <a:off x="539552" y="671032"/>
            <a:ext cx="8352928" cy="6186968"/>
          </a:xfrm>
          <a:prstGeom prst="flowChartPunchedTap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Với cách dùng biện pháp tu từ nhân hoá, tác giả đã làm cho </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trăng, tre, mây</a:t>
            </a:r>
            <a:r>
              <a:rPr lang="en-US" sz="3200"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hiện lên sống động như con người, cũng có những hành động, tâm trạng như con người. Cũng qua đây, ta cảm nhận được tình yêu quê hương, sự gắn bó của tác giả với những cảnh sắc thiên nhiên của quê hương. Thiên nhiên đã trở thành người bạn thân thiết của nhà thơ.</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83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Vertical Scroll 4"/>
          <p:cNvSpPr/>
          <p:nvPr/>
        </p:nvSpPr>
        <p:spPr>
          <a:xfrm>
            <a:off x="0" y="836712"/>
            <a:ext cx="9144000" cy="6021288"/>
          </a:xfrm>
          <a:prstGeom prst="vertic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So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sánh</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trong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A)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như</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(từ so sánh) -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(vế B)</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000" dirty="0" err="1">
                <a:solidFill>
                  <a:schemeClr val="tx1">
                    <a:lumMod val="95000"/>
                    <a:lumOff val="5000"/>
                  </a:schemeClr>
                </a:solidFill>
                <a:latin typeface="Times New Roman" panose="02020603050405020304" pitchFamily="18" charset="0"/>
                <a:cs typeface="Times New Roman" panose="02020603050405020304" pitchFamily="18" charset="0"/>
              </a:rPr>
              <a:t>dụng</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hình ảnh ở vế B </a:t>
            </a:r>
            <a:r>
              <a:rPr lang="vi-VN" sz="3000" i="1" dirty="0">
                <a:solidFill>
                  <a:schemeClr val="tx1">
                    <a:lumMod val="95000"/>
                    <a:lumOff val="5000"/>
                  </a:schemeClr>
                </a:solidFill>
                <a:latin typeface="Times New Roman" panose="02020603050405020304" pitchFamily="18" charset="0"/>
                <a:cs typeface="Times New Roman" panose="02020603050405020304" pitchFamily="18" charset="0"/>
              </a:rPr>
              <a:t>nước mắt người tôi yêu</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 làm cho hình ảnh mặt nước ao làng - vốn chỉ là không gian thiên nhiên - trở thành một thế giới của tâm h</a:t>
            </a:r>
            <a:r>
              <a:rPr lang="en-US" sz="3000" dirty="0">
                <a:solidFill>
                  <a:schemeClr val="tx1">
                    <a:lumMod val="95000"/>
                    <a:lumOff val="5000"/>
                  </a:schemeClr>
                </a:solidFill>
                <a:latin typeface="Times New Roman" panose="02020603050405020304" pitchFamily="18" charset="0"/>
                <a:cs typeface="Times New Roman" panose="02020603050405020304" pitchFamily="18" charset="0"/>
              </a:rPr>
              <a:t>ồ</a:t>
            </a:r>
            <a:r>
              <a:rPr lang="vi-VN" sz="3000" dirty="0">
                <a:solidFill>
                  <a:schemeClr val="tx1">
                    <a:lumMod val="95000"/>
                    <a:lumOff val="5000"/>
                  </a:schemeClr>
                </a:solidFill>
                <a:latin typeface="Times New Roman" panose="02020603050405020304" pitchFamily="18" charset="0"/>
                <a:cs typeface="Times New Roman" panose="02020603050405020304" pitchFamily="18" charset="0"/>
              </a:rPr>
              <a:t>n, thế giới của kỉ niệm và đặc biệt gần gũi. Điểm chung của cả hai hình ảnh trong vế A và vế B của biện pháp tu từ so sánh này là vẻ đẹp trong sáng. Dù vui hay buồn, dù là nước mắt hạnh phúc hay đau khổ thì vẫn là vẻ đẹp “trong” - trong vắt, trong trẻo, trong sáng.</a:t>
            </a:r>
            <a:endParaRPr lang="en-US" sz="3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782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94968"/>
            <a:ext cx="612068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tập</a:t>
            </a:r>
            <a:r>
              <a:rPr lang="en-US" sz="3200" b="1" dirty="0">
                <a:solidFill>
                  <a:srgbClr val="0070C0"/>
                </a:solidFill>
                <a:latin typeface="Times New Roman" panose="02020603050405020304" pitchFamily="18" charset="0"/>
                <a:cs typeface="Times New Roman" panose="02020603050405020304" pitchFamily="18" charset="0"/>
              </a:rPr>
              <a:t> 4/</a:t>
            </a:r>
            <a:r>
              <a:rPr lang="en-US" sz="3200" b="1" dirty="0" err="1">
                <a:solidFill>
                  <a:srgbClr val="0070C0"/>
                </a:solidFill>
                <a:latin typeface="Times New Roman" panose="02020603050405020304" pitchFamily="18" charset="0"/>
                <a:cs typeface="Times New Roman" panose="02020603050405020304" pitchFamily="18" charset="0"/>
              </a:rPr>
              <a:t>tr.96</a:t>
            </a:r>
            <a:r>
              <a:rPr lang="en-US" sz="3200" b="1" dirty="0">
                <a:solidFill>
                  <a:srgbClr val="0070C0"/>
                </a:solidFill>
                <a:latin typeface="Times New Roman" panose="02020603050405020304" pitchFamily="18" charset="0"/>
                <a:cs typeface="Times New Roman" panose="02020603050405020304" pitchFamily="18" charset="0"/>
              </a:rPr>
              <a:t>:</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pháp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tu</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từ</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5" name="Donut 4"/>
          <p:cNvSpPr/>
          <p:nvPr/>
        </p:nvSpPr>
        <p:spPr>
          <a:xfrm>
            <a:off x="0" y="908720"/>
            <a:ext cx="9144000" cy="5832648"/>
          </a:xfrm>
          <a:prstGeom prst="donut">
            <a:avLst>
              <a:gd name="adj" fmla="val 47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a:off x="1547664" y="1839885"/>
            <a:ext cx="6120680" cy="3970318"/>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dòng thơ </a:t>
            </a:r>
            <a:r>
              <a:rPr lang="vi-VN" sz="2800" i="1" dirty="0">
                <a:latin typeface="Times New Roman" panose="02020603050405020304" pitchFamily="18" charset="0"/>
                <a:cs typeface="Times New Roman" panose="02020603050405020304" pitchFamily="18" charset="0"/>
              </a:rPr>
              <a:t>Me non cong vắt lưỡi liềm: Me non cong vắt (vế</a:t>
            </a:r>
            <a:r>
              <a:rPr lang="vi-VN" sz="2800" dirty="0">
                <a:latin typeface="Times New Roman" panose="02020603050405020304" pitchFamily="18" charset="0"/>
                <a:cs typeface="Times New Roman" panose="02020603050405020304" pitchFamily="18" charset="0"/>
              </a:rPr>
              <a:t> A) - </a:t>
            </a:r>
            <a:r>
              <a:rPr lang="vi-VN" sz="2800" i="1" dirty="0">
                <a:latin typeface="Times New Roman" panose="02020603050405020304" pitchFamily="18" charset="0"/>
                <a:cs typeface="Times New Roman" panose="02020603050405020304" pitchFamily="18" charset="0"/>
              </a:rPr>
              <a:t>như</a:t>
            </a:r>
            <a:r>
              <a:rPr lang="vi-VN" sz="2800" dirty="0">
                <a:latin typeface="Times New Roman" panose="02020603050405020304" pitchFamily="18" charset="0"/>
                <a:cs typeface="Times New Roman" panose="02020603050405020304" pitchFamily="18" charset="0"/>
              </a:rPr>
              <a:t> (từ so sánh đã được rút gọn) - </a:t>
            </a:r>
            <a:r>
              <a:rPr lang="vi-VN" sz="2800" i="1" dirty="0">
                <a:latin typeface="Times New Roman" panose="02020603050405020304" pitchFamily="18" charset="0"/>
                <a:cs typeface="Times New Roman" panose="02020603050405020304" pitchFamily="18" charset="0"/>
              </a:rPr>
              <a:t>lưỡi liềm</a:t>
            </a:r>
            <a:r>
              <a:rPr lang="vi-VN" sz="2800" dirty="0">
                <a:latin typeface="Times New Roman" panose="02020603050405020304" pitchFamily="18" charset="0"/>
                <a:cs typeface="Times New Roman" panose="02020603050405020304" pitchFamily="18" charset="0"/>
              </a:rPr>
              <a:t> (vế B). Trong dòng thơ tiếp theo: </a:t>
            </a:r>
            <a:r>
              <a:rPr lang="vi-VN" sz="2800" i="1" dirty="0">
                <a:latin typeface="Times New Roman" panose="02020603050405020304" pitchFamily="18" charset="0"/>
                <a:cs typeface="Times New Roman" panose="02020603050405020304" pitchFamily="18" charset="0"/>
              </a:rPr>
              <a:t>Lá xanh như dải lụa mềm lửng lơ: </a:t>
            </a:r>
            <a:r>
              <a:rPr lang="vi-VN"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Lá xanh (vế A) - như</a:t>
            </a:r>
            <a:r>
              <a:rPr lang="vi-VN" sz="2800" dirty="0">
                <a:latin typeface="Times New Roman" panose="02020603050405020304" pitchFamily="18" charset="0"/>
                <a:cs typeface="Times New Roman" panose="02020603050405020304" pitchFamily="18" charset="0"/>
              </a:rPr>
              <a:t> (từ so sánh) - </a:t>
            </a:r>
            <a:r>
              <a:rPr lang="vi-VN" sz="2800" i="1" dirty="0">
                <a:latin typeface="Times New Roman" panose="02020603050405020304" pitchFamily="18" charset="0"/>
                <a:cs typeface="Times New Roman" panose="02020603050405020304" pitchFamily="18" charset="0"/>
              </a:rPr>
              <a:t>dải lụa mềm lửng lơ (vế</a:t>
            </a:r>
            <a:r>
              <a:rPr lang="vi-VN"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vẻ đẹp nên thơ, mềm mại của cảnh sắc thiên nhiên cũng như tình yêu của nhà thơ gửi gắm trong đó.</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300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35696" y="234141"/>
            <a:ext cx="5400600"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59532" y="1412776"/>
            <a:ext cx="8352928" cy="331236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vở</a:t>
            </a:r>
            <a:r>
              <a:rPr lang="en-US" sz="3200" dirty="0">
                <a:latin typeface="Times New Roman" panose="02020603050405020304" pitchFamily="18" charset="0"/>
                <a:cs typeface="Times New Roman" panose="02020603050405020304" pitchFamily="18" charset="0"/>
              </a:rPr>
              <a:t>;</a:t>
            </a:r>
          </a:p>
          <a:p>
            <a:pPr lvl="0"/>
            <a:r>
              <a:rPr lang="en-US" sz="3200">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9040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259632" y="66757"/>
            <a:ext cx="6120680"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KHỞI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ular Callout 6"/>
          <p:cNvSpPr/>
          <p:nvPr/>
        </p:nvSpPr>
        <p:spPr>
          <a:xfrm>
            <a:off x="449268" y="1070494"/>
            <a:ext cx="3852428" cy="2718546"/>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latin typeface="Times New Roman" panose="02020603050405020304" pitchFamily="18" charset="0"/>
                <a:cs typeface="Times New Roman" panose="02020603050405020304" pitchFamily="18" charset="0"/>
              </a:rPr>
              <a:t>1) </a:t>
            </a:r>
            <a:r>
              <a:rPr lang="en-US" sz="3200" i="1" dirty="0" err="1">
                <a:latin typeface="Times New Roman" panose="02020603050405020304" pitchFamily="18" charset="0"/>
                <a:cs typeface="Times New Roman" panose="02020603050405020304" pitchFamily="18" charset="0"/>
              </a:rPr>
              <a:t>Khi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xét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nghĩa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từ</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chúng</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tới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8" name="Rounded Rectangular Callout 7"/>
          <p:cNvSpPr/>
          <p:nvPr/>
        </p:nvSpPr>
        <p:spPr>
          <a:xfrm>
            <a:off x="4716016" y="1052736"/>
            <a:ext cx="3852428"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Nhắc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lại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mà</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Horizontal Scroll 8"/>
          <p:cNvSpPr/>
          <p:nvPr/>
        </p:nvSpPr>
        <p:spPr>
          <a:xfrm>
            <a:off x="179512" y="3933056"/>
            <a:ext cx="8784976" cy="2924944"/>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ý </a:t>
            </a:r>
            <a:r>
              <a:rPr lang="en-US" sz="2800" b="1" dirty="0" err="1">
                <a:latin typeface="Times New Roman" panose="02020603050405020304" pitchFamily="18" charset="0"/>
                <a:cs typeface="Times New Roman" panose="02020603050405020304" pitchFamily="18" charset="0"/>
              </a:rPr>
              <a:t>đáp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1)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xét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nghĩa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chúng</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chú</a:t>
            </a:r>
            <a:r>
              <a:rPr lang="en-US" sz="2800" i="1" dirty="0">
                <a:latin typeface="Times New Roman" panose="02020603050405020304" pitchFamily="18" charset="0"/>
                <a:cs typeface="Times New Roman" panose="02020603050405020304" pitchFamily="18" charset="0"/>
              </a:rPr>
              <a:t> ý </a:t>
            </a:r>
            <a:r>
              <a:rPr lang="en-US" sz="2800" i="1" dirty="0" err="1">
                <a:latin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2)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dấu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kép</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7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611560" y="188640"/>
            <a:ext cx="7776864" cy="864096"/>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HOẠT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ĐỘNG</a:t>
            </a:r>
            <a:r>
              <a:rPr lang="en-US" sz="2800" b="1" dirty="0">
                <a:solidFill>
                  <a:srgbClr val="0070C0"/>
                </a:solidFill>
                <a:latin typeface="Times New Roman" panose="02020603050405020304" pitchFamily="18" charset="0"/>
                <a:cs typeface="Times New Roman" panose="02020603050405020304" pitchFamily="18" charset="0"/>
              </a:rPr>
              <a:t> 2: </a:t>
            </a:r>
          </a:p>
          <a:p>
            <a:pPr algn="ctr"/>
            <a:r>
              <a:rPr lang="en-US" sz="2800" b="1" dirty="0" err="1">
                <a:solidFill>
                  <a:srgbClr val="0070C0"/>
                </a:solidFill>
                <a:latin typeface="Times New Roman" panose="02020603050405020304" pitchFamily="18" charset="0"/>
                <a:cs typeface="Times New Roman" panose="02020603050405020304" pitchFamily="18" charset="0"/>
              </a:rPr>
              <a:t>HÌNH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THÀNH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KIẾN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THỨC</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MỚI</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Rectangle 4"/>
          <p:cNvSpPr/>
          <p:nvPr/>
        </p:nvSpPr>
        <p:spPr>
          <a:xfrm>
            <a:off x="251520" y="1268760"/>
            <a:ext cx="8496944" cy="108012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pitchFamily="18" charset="0"/>
                <a:cs typeface="Times New Roman" panose="02020603050405020304" pitchFamily="18" charset="0"/>
              </a:rPr>
              <a:t>PHIẾU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TẬP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7</a:t>
            </a:r>
            <a:endParaRPr lang="en-US" sz="2800" dirty="0">
              <a:latin typeface="Times New Roman" panose="02020603050405020304" pitchFamily="18" charset="0"/>
              <a:cs typeface="Times New Roman" panose="02020603050405020304" pitchFamily="18" charset="0"/>
            </a:endParaRPr>
          </a:p>
          <a:p>
            <a:pPr algn="ctr"/>
            <a:r>
              <a:rPr lang="pt-BR" sz="2800" b="1" dirty="0">
                <a:latin typeface="Times New Roman" panose="02020603050405020304" pitchFamily="18" charset="0"/>
                <a:cs typeface="Times New Roman" panose="02020603050405020304" pitchFamily="18" charset="0"/>
              </a:rPr>
              <a:t>(Nhận biết nghĩa của từ trong ngữ cảnh)</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01946660"/>
              </p:ext>
            </p:extLst>
          </p:nvPr>
        </p:nvGraphicFramePr>
        <p:xfrm>
          <a:off x="179512" y="2367535"/>
          <a:ext cx="8640960" cy="2133600"/>
        </p:xfrm>
        <a:graphic>
          <a:graphicData uri="http://schemas.openxmlformats.org/drawingml/2006/table">
            <a:tbl>
              <a:tblPr firstRow="1" firstCol="1" bandRow="1">
                <a:tableStyleId>{5C22544A-7EE6-4342-B048-85BDC9FD1C3A}</a:tableStyleId>
              </a:tblPr>
              <a:tblGrid>
                <a:gridCol w="4320480">
                  <a:extLst>
                    <a:ext uri="{9D8B030D-6E8A-4147-A177-3AD203B41FA5}">
                      <a16:colId xmlns:a16="http://schemas.microsoft.com/office/drawing/2014/main" val="20000"/>
                    </a:ext>
                  </a:extLst>
                </a:gridCol>
                <a:gridCol w="4320480">
                  <a:extLst>
                    <a:ext uri="{9D8B030D-6E8A-4147-A177-3AD203B41FA5}">
                      <a16:colId xmlns:a16="http://schemas.microsoft.com/office/drawing/2014/main" val="20001"/>
                    </a:ext>
                  </a:extLst>
                </a:gridCol>
              </a:tblGrid>
              <a:tr h="0">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Nghĩa của từ “lộc, giọt” trong bài thơ “Mùa xuân nho nhỏ”</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110105" algn="l"/>
                        </a:tabLst>
                      </a:pPr>
                      <a:r>
                        <a:rPr lang="pt-BR" sz="2800" dirty="0">
                          <a:solidFill>
                            <a:srgbClr val="FF0000"/>
                          </a:solidFill>
                          <a:effectLst/>
                          <a:latin typeface="Times New Roman" panose="02020603050405020304" pitchFamily="18" charset="0"/>
                          <a:cs typeface="Times New Roman" panose="02020603050405020304" pitchFamily="18" charset="0"/>
                        </a:rPr>
                        <a:t>Trả lời</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lộc:</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 giọt: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110105" algn="l"/>
                        </a:tabLst>
                      </a:pPr>
                      <a:r>
                        <a:rPr lang="pt-BR"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6340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88640"/>
            <a:ext cx="6192688" cy="12241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PHIẾU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8</a:t>
            </a:r>
            <a:endParaRPr lang="en-US" sz="3200" dirty="0">
              <a:latin typeface="Times New Roman" panose="02020603050405020304" pitchFamily="18" charset="0"/>
              <a:cs typeface="Times New Roman" panose="02020603050405020304" pitchFamily="18" charset="0"/>
            </a:endParaRPr>
          </a:p>
          <a:p>
            <a:pPr algn="ctr"/>
            <a:r>
              <a:rPr lang="pt-BR" sz="3200" b="1" dirty="0">
                <a:latin typeface="Times New Roman" panose="02020603050405020304" pitchFamily="18" charset="0"/>
                <a:cs typeface="Times New Roman" panose="02020603050405020304" pitchFamily="18" charset="0"/>
              </a:rPr>
              <a:t>(Dấu ngoặc đơn, dấu ngoặc kép)</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77356730"/>
              </p:ext>
            </p:extLst>
          </p:nvPr>
        </p:nvGraphicFramePr>
        <p:xfrm>
          <a:off x="1115616" y="1556792"/>
          <a:ext cx="6192688" cy="1463040"/>
        </p:xfrm>
        <a:graphic>
          <a:graphicData uri="http://schemas.openxmlformats.org/drawingml/2006/table">
            <a:tbl>
              <a:tblPr firstRow="1" firstCol="1" bandRow="1">
                <a:tableStyleId>{5C22544A-7EE6-4342-B048-85BDC9FD1C3A}</a:tableStyleId>
              </a:tblPr>
              <a:tblGrid>
                <a:gridCol w="2063788">
                  <a:extLst>
                    <a:ext uri="{9D8B030D-6E8A-4147-A177-3AD203B41FA5}">
                      <a16:colId xmlns:a16="http://schemas.microsoft.com/office/drawing/2014/main" val="20000"/>
                    </a:ext>
                  </a:extLst>
                </a:gridCol>
                <a:gridCol w="2064450">
                  <a:extLst>
                    <a:ext uri="{9D8B030D-6E8A-4147-A177-3AD203B41FA5}">
                      <a16:colId xmlns:a16="http://schemas.microsoft.com/office/drawing/2014/main" val="20001"/>
                    </a:ext>
                  </a:extLst>
                </a:gridCol>
                <a:gridCol w="2064450">
                  <a:extLst>
                    <a:ext uri="{9D8B030D-6E8A-4147-A177-3AD203B41FA5}">
                      <a16:colId xmlns:a16="http://schemas.microsoft.com/office/drawing/2014/main" val="20002"/>
                    </a:ext>
                  </a:extLst>
                </a:gridCol>
              </a:tblGrid>
              <a:tr h="0">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Dấu câu</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Tác dụng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tabLst>
                          <a:tab pos="2110105" algn="l"/>
                        </a:tabLst>
                      </a:pPr>
                      <a:r>
                        <a:rPr lang="pt-BR" sz="3200" dirty="0">
                          <a:solidFill>
                            <a:srgbClr val="FF0000"/>
                          </a:solidFill>
                          <a:effectLst/>
                          <a:latin typeface="Times New Roman" panose="02020603050405020304" pitchFamily="18" charset="0"/>
                          <a:cs typeface="Times New Roman" panose="02020603050405020304" pitchFamily="18" charset="0"/>
                        </a:rPr>
                        <a:t>Ví dụ</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110105" algn="l"/>
                        </a:tabLst>
                      </a:pPr>
                      <a:r>
                        <a:rPr lang="pt-BR"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6" name="Down Arrow Callout 5"/>
          <p:cNvSpPr/>
          <p:nvPr/>
        </p:nvSpPr>
        <p:spPr>
          <a:xfrm>
            <a:off x="467544" y="3789040"/>
            <a:ext cx="8208912" cy="2520280"/>
          </a:xfrm>
          <a:prstGeom prst="down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bằng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Phiếu</a:t>
            </a:r>
            <a:r>
              <a:rPr lang="en-US" sz="3200" b="1" i="1" dirty="0">
                <a:latin typeface="Times New Roman" panose="02020603050405020304" pitchFamily="18" charset="0"/>
                <a:cs typeface="Times New Roman" panose="02020603050405020304" pitchFamily="18" charset="0"/>
              </a:rPr>
              <a:t> HT </a:t>
            </a:r>
            <a:r>
              <a:rPr lang="en-US" sz="3200" b="1" i="1" dirty="0" err="1">
                <a:latin typeface="Times New Roman" panose="02020603050405020304" pitchFamily="18" charset="0"/>
                <a:cs typeface="Times New Roman" panose="02020603050405020304" pitchFamily="18" charset="0"/>
              </a:rPr>
              <a:t>số</a:t>
            </a:r>
            <a:r>
              <a:rPr lang="en-US" sz="3200" b="1" i="1" dirty="0">
                <a:latin typeface="Times New Roman" panose="02020603050405020304" pitchFamily="18" charset="0"/>
                <a:cs typeface="Times New Roman" panose="02020603050405020304" pitchFamily="18" charset="0"/>
              </a:rPr>
              <a:t> 7,8</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83373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195736" y="188640"/>
            <a:ext cx="432048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0000"/>
                </a:solidFill>
                <a:latin typeface="Times New Roman" panose="02020603050405020304" pitchFamily="18" charset="0"/>
                <a:cs typeface="Times New Roman" panose="02020603050405020304" pitchFamily="18" charset="0"/>
              </a:rPr>
              <a:t>1. Ôn tập kiến thức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4" name="Donut 3"/>
          <p:cNvSpPr/>
          <p:nvPr/>
        </p:nvSpPr>
        <p:spPr>
          <a:xfrm>
            <a:off x="323528" y="1124744"/>
            <a:ext cx="2880320" cy="3456384"/>
          </a:xfrm>
          <a:prstGeom prst="donut">
            <a:avLst>
              <a:gd name="adj" fmla="val 1203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2060"/>
                </a:solidFill>
                <a:latin typeface="Times New Roman" panose="02020603050405020304" pitchFamily="18" charset="0"/>
                <a:cs typeface="Times New Roman" panose="02020603050405020304" pitchFamily="18" charset="0"/>
              </a:rPr>
              <a:t>a.</a:t>
            </a:r>
          </a:p>
          <a:p>
            <a:pPr algn="ctr"/>
            <a:r>
              <a:rPr lang="pt-BR" sz="3200" b="1" dirty="0">
                <a:solidFill>
                  <a:srgbClr val="002060"/>
                </a:solidFill>
                <a:latin typeface="Times New Roman" panose="02020603050405020304" pitchFamily="18" charset="0"/>
                <a:cs typeface="Times New Roman" panose="02020603050405020304" pitchFamily="18" charset="0"/>
              </a:rPr>
              <a:t>Nghĩa</a:t>
            </a:r>
          </a:p>
          <a:p>
            <a:pPr algn="ctr"/>
            <a:r>
              <a:rPr lang="pt-BR" sz="3200" b="1" dirty="0">
                <a:solidFill>
                  <a:srgbClr val="002060"/>
                </a:solidFill>
                <a:latin typeface="Times New Roman" panose="02020603050405020304" pitchFamily="18" charset="0"/>
                <a:cs typeface="Times New Roman" panose="02020603050405020304" pitchFamily="18" charset="0"/>
              </a:rPr>
              <a:t>của </a:t>
            </a:r>
          </a:p>
          <a:p>
            <a:pPr algn="ctr"/>
            <a:r>
              <a:rPr lang="pt-BR" sz="3200" b="1" dirty="0">
                <a:solidFill>
                  <a:srgbClr val="002060"/>
                </a:solidFill>
                <a:latin typeface="Times New Roman" panose="02020603050405020304" pitchFamily="18" charset="0"/>
                <a:cs typeface="Times New Roman" panose="02020603050405020304" pitchFamily="18" charset="0"/>
              </a:rPr>
              <a:t>từ:</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3563888" y="1124744"/>
            <a:ext cx="4968552" cy="4608512"/>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a:t>
            </a:r>
            <a:r>
              <a:rPr lang="pt-BR" sz="3200" i="1" dirty="0">
                <a:latin typeface="Times New Roman" panose="02020603050405020304" pitchFamily="18" charset="0"/>
                <a:cs typeface="Times New Roman" panose="02020603050405020304" pitchFamily="18" charset="0"/>
              </a:rPr>
              <a:t>lộc:</a:t>
            </a:r>
            <a:r>
              <a:rPr lang="pt-BR" sz="3200" dirty="0">
                <a:latin typeface="Times New Roman" panose="02020603050405020304" pitchFamily="18" charset="0"/>
                <a:cs typeface="Times New Roman" panose="02020603050405020304" pitchFamily="18" charset="0"/>
              </a:rPr>
              <a:t> sức xuân, may mắn, hạnh phúc.</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a:t>
            </a:r>
            <a:r>
              <a:rPr lang="pt-BR" sz="3200" i="1" dirty="0">
                <a:latin typeface="Times New Roman" panose="02020603050405020304" pitchFamily="18" charset="0"/>
                <a:cs typeface="Times New Roman" panose="02020603050405020304" pitchFamily="18" charset="0"/>
              </a:rPr>
              <a:t>giọt:</a:t>
            </a:r>
            <a:r>
              <a:rPr lang="pt-BR" sz="3200" dirty="0">
                <a:latin typeface="Times New Roman" panose="02020603050405020304" pitchFamily="18" charset="0"/>
                <a:cs typeface="Times New Roman" panose="02020603050405020304" pitchFamily="18" charset="0"/>
              </a:rPr>
              <a:t> giọt âm thanh-tiếng chim hót, giọt mùa suân-sức sống của mùa xuân.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88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7" name="Plaque 6"/>
          <p:cNvSpPr/>
          <p:nvPr/>
        </p:nvSpPr>
        <p:spPr>
          <a:xfrm>
            <a:off x="971600" y="1124744"/>
            <a:ext cx="7344816" cy="5112568"/>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Dấu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bổ</a:t>
            </a:r>
            <a:r>
              <a:rPr lang="en-US" sz="3200" dirty="0">
                <a:latin typeface="Times New Roman" panose="02020603050405020304" pitchFamily="18" charset="0"/>
                <a:cs typeface="Times New Roman" panose="02020603050405020304" pitchFamily="18" charset="0"/>
              </a:rPr>
              <a:t> sung.</a:t>
            </a:r>
          </a:p>
          <a:p>
            <a:r>
              <a:rPr lang="en-US" sz="3200" dirty="0">
                <a:latin typeface="Times New Roman" panose="02020603050405020304" pitchFamily="18" charset="0"/>
                <a:cs typeface="Times New Roman" panose="02020603050405020304" pitchFamily="18" charset="0"/>
              </a:rPr>
              <a:t>VD: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Truyền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mạn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lục</a:t>
            </a:r>
            <a:r>
              <a:rPr lang="en-US" sz="3200" b="1" i="1"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Ghi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tản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truyền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được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thiên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cổ</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kì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bút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muôn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đời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mốc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quan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trọng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loại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xuôi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bằng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chữ</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Hán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Việt</a:t>
            </a:r>
            <a:r>
              <a:rPr lang="en-US" sz="3200" i="1" dirty="0">
                <a:latin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4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Terminator 4"/>
          <p:cNvSpPr/>
          <p:nvPr/>
        </p:nvSpPr>
        <p:spPr>
          <a:xfrm>
            <a:off x="2514102" y="78416"/>
            <a:ext cx="3240360" cy="64807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b. Dấu câu:</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323528" y="1052736"/>
            <a:ext cx="8640960" cy="5544616"/>
          </a:xfrm>
          <a:prstGeom prst="flowChartOnlineStorag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ngoặc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kép</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đoạn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dẫn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trực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hoặc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lời</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nhân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vật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Đánh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dấu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ý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đặc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biệt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a:p>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VD: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như</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mấy</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nghìn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năm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kỉ</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minh",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khai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hóa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thực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dân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cũng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không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làm</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ra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tấc</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sắt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Tre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vẫn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phải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còn</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vất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vả</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mãi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người</a:t>
            </a:r>
            <a:endParaRPr lang="en-US" sz="3200" dirty="0"/>
          </a:p>
        </p:txBody>
      </p:sp>
    </p:spTree>
    <p:extLst>
      <p:ext uri="{BB962C8B-B14F-4D97-AF65-F5344CB8AC3E}">
        <p14:creationId xmlns:p14="http://schemas.microsoft.com/office/powerpoint/2010/main" val="292968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51520" y="116632"/>
            <a:ext cx="8064896"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3: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352088" y="2708920"/>
            <a:ext cx="3888432" cy="3816424"/>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HS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dõi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trang</a:t>
            </a:r>
            <a:r>
              <a:rPr lang="en-US" sz="3200" dirty="0">
                <a:latin typeface="Times New Roman" panose="02020603050405020304" pitchFamily="18" charset="0"/>
                <a:cs typeface="Times New Roman" panose="02020603050405020304" pitchFamily="18" charset="0"/>
              </a:rPr>
              <a:t> 95,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a:t>
            </a:r>
          </a:p>
        </p:txBody>
      </p:sp>
      <p:sp>
        <p:nvSpPr>
          <p:cNvPr id="6" name="Frame 5"/>
          <p:cNvSpPr/>
          <p:nvPr/>
        </p:nvSpPr>
        <p:spPr>
          <a:xfrm>
            <a:off x="755576" y="1124744"/>
            <a:ext cx="7560840" cy="1224136"/>
          </a:xfrm>
          <a:prstGeom prst="fram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AutoNum type="arabicPeriod"/>
            </a:pPr>
            <a:r>
              <a:rPr lang="pt-BR" sz="3200" b="1" dirty="0">
                <a:solidFill>
                  <a:srgbClr val="0070C0"/>
                </a:solidFill>
                <a:latin typeface="Times New Roman" panose="02020603050405020304" pitchFamily="18" charset="0"/>
                <a:cs typeface="Times New Roman" panose="02020603050405020304" pitchFamily="18" charset="0"/>
              </a:rPr>
              <a:t>Nhận biết nghĩa của từ ngữ trong </a:t>
            </a:r>
          </a:p>
          <a:p>
            <a:pPr algn="ctr"/>
            <a:r>
              <a:rPr lang="pt-BR" sz="3200" b="1" dirty="0">
                <a:solidFill>
                  <a:srgbClr val="0070C0"/>
                </a:solidFill>
                <a:latin typeface="Times New Roman" panose="02020603050405020304" pitchFamily="18" charset="0"/>
                <a:cs typeface="Times New Roman" panose="02020603050405020304" pitchFamily="18" charset="0"/>
              </a:rPr>
              <a:t>ngữ cảnh.</a:t>
            </a:r>
            <a:endParaRPr lang="en-US" sz="3200" dirty="0">
              <a:solidFill>
                <a:srgbClr val="0070C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2852936"/>
            <a:ext cx="4293622" cy="3312368"/>
          </a:xfrm>
          <a:prstGeom prst="rect">
            <a:avLst/>
          </a:prstGeom>
        </p:spPr>
      </p:pic>
    </p:spTree>
    <p:extLst>
      <p:ext uri="{BB962C8B-B14F-4D97-AF65-F5344CB8AC3E}">
        <p14:creationId xmlns:p14="http://schemas.microsoft.com/office/powerpoint/2010/main" val="202746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Callout 5"/>
          <p:cNvSpPr/>
          <p:nvPr/>
        </p:nvSpPr>
        <p:spPr>
          <a:xfrm>
            <a:off x="323528" y="185611"/>
            <a:ext cx="4176464" cy="4752528"/>
          </a:xfrm>
          <a:prstGeom prst="wedgeEllipse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1) </a:t>
            </a:r>
            <a:r>
              <a:rPr lang="en-US" sz="3200" i="1" dirty="0">
                <a:latin typeface="Times New Roman" panose="02020603050405020304" pitchFamily="18" charset="0"/>
                <a:cs typeface="Times New Roman" panose="02020603050405020304" pitchFamily="18" charset="0"/>
              </a:rPr>
              <a:t>N</a:t>
            </a:r>
            <a:r>
              <a:rPr lang="vi-VN" sz="3200" i="1" dirty="0">
                <a:latin typeface="Times New Roman" panose="02020603050405020304" pitchFamily="18" charset="0"/>
                <a:cs typeface="Times New Roman" panose="02020603050405020304" pitchFamily="18" charset="0"/>
              </a:rPr>
              <a:t>hận biết và chỉ ra được sự khác biệt vể nghĩa của từ thở trong những ngữ cảnh khác nhau.</a:t>
            </a:r>
            <a:endParaRPr lang="en-US" sz="3200" dirty="0">
              <a:latin typeface="Times New Roman" panose="02020603050405020304" pitchFamily="18" charset="0"/>
              <a:cs typeface="Times New Roman" panose="02020603050405020304" pitchFamily="18" charset="0"/>
            </a:endParaRPr>
          </a:p>
        </p:txBody>
      </p:sp>
      <p:sp>
        <p:nvSpPr>
          <p:cNvPr id="7" name="Oval Callout 6"/>
          <p:cNvSpPr/>
          <p:nvPr/>
        </p:nvSpPr>
        <p:spPr>
          <a:xfrm>
            <a:off x="4860032" y="188640"/>
            <a:ext cx="4067944" cy="4752528"/>
          </a:xfrm>
          <a:prstGeom prst="wedgeEllipse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2) </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Em rút ra được kinh nghiệm gì khi đọc VB văn học, nhất là VB thơ?</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18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1400</Words>
  <Application>Microsoft Office PowerPoint</Application>
  <PresentationFormat>On-screen Show (4:3)</PresentationFormat>
  <Paragraphs>91</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TBC</cp:lastModifiedBy>
  <cp:revision>13</cp:revision>
  <dcterms:created xsi:type="dcterms:W3CDTF">2022-08-17T14:04:56Z</dcterms:created>
  <dcterms:modified xsi:type="dcterms:W3CDTF">2022-09-28T09:01:26Z</dcterms:modified>
</cp:coreProperties>
</file>