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5" r:id="rId5"/>
    <p:sldId id="286" r:id="rId6"/>
    <p:sldId id="260" r:id="rId7"/>
    <p:sldId id="261" r:id="rId8"/>
    <p:sldId id="259" r:id="rId9"/>
    <p:sldId id="263" r:id="rId10"/>
    <p:sldId id="287" r:id="rId11"/>
    <p:sldId id="264" r:id="rId12"/>
    <p:sldId id="265" r:id="rId13"/>
    <p:sldId id="283" r:id="rId14"/>
    <p:sldId id="266"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Lst>
  <p:sldSz cx="1152207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30" y="-276"/>
      </p:cViewPr>
      <p:guideLst>
        <p:guide orient="horz" pos="2160"/>
        <p:guide pos="36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6" y="2130426"/>
            <a:ext cx="9793764" cy="1470025"/>
          </a:xfrm>
        </p:spPr>
        <p:txBody>
          <a:bodyPr/>
          <a:lstStyle/>
          <a:p>
            <a:r>
              <a:rPr lang="en-US"/>
              <a:t>Click to edit Master title style</a:t>
            </a:r>
          </a:p>
        </p:txBody>
      </p:sp>
      <p:sp>
        <p:nvSpPr>
          <p:cNvPr id="3" name="Subtitle 2"/>
          <p:cNvSpPr>
            <a:spLocks noGrp="1"/>
          </p:cNvSpPr>
          <p:nvPr>
            <p:ph type="subTitle" idx="1"/>
          </p:nvPr>
        </p:nvSpPr>
        <p:spPr>
          <a:xfrm>
            <a:off x="1728311" y="3886200"/>
            <a:ext cx="80654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3921D-1832-4E88-BD05-42B67D001468}"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83438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3921D-1832-4E88-BD05-42B67D001468}"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286553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504" y="274639"/>
            <a:ext cx="259246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6104" y="274639"/>
            <a:ext cx="758536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3921D-1832-4E88-BD05-42B67D001468}"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303357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3921D-1832-4E88-BD05-42B67D001468}"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302756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164" y="4406901"/>
            <a:ext cx="979376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10164" y="2906713"/>
            <a:ext cx="979376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3921D-1832-4E88-BD05-42B67D001468}"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304920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6104" y="1600201"/>
            <a:ext cx="5088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7055" y="1600201"/>
            <a:ext cx="5088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3921D-1832-4E88-BD05-42B67D001468}"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19916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3921D-1832-4E88-BD05-42B67D001468}"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310065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3921D-1832-4E88-BD05-42B67D001468}"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100742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3921D-1832-4E88-BD05-42B67D001468}"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404394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105" y="273050"/>
            <a:ext cx="379068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04811" y="273051"/>
            <a:ext cx="64411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6105" y="1435101"/>
            <a:ext cx="37906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3921D-1832-4E88-BD05-42B67D001468}"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359212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8407" y="4800600"/>
            <a:ext cx="691324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58407" y="612775"/>
            <a:ext cx="69132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58407" y="5367338"/>
            <a:ext cx="69132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3921D-1832-4E88-BD05-42B67D001468}"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3183C-AD19-49C0-AFDA-34890EE1D9D7}" type="slidenum">
              <a:rPr lang="en-US" smtClean="0"/>
              <a:t>‹#›</a:t>
            </a:fld>
            <a:endParaRPr lang="en-US"/>
          </a:p>
        </p:txBody>
      </p:sp>
    </p:spTree>
    <p:extLst>
      <p:ext uri="{BB962C8B-B14F-4D97-AF65-F5344CB8AC3E}">
        <p14:creationId xmlns:p14="http://schemas.microsoft.com/office/powerpoint/2010/main" val="87267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104" y="274638"/>
            <a:ext cx="1036986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6104" y="1600201"/>
            <a:ext cx="1036986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6104" y="6356351"/>
            <a:ext cx="26884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3921D-1832-4E88-BD05-42B67D001468}" type="datetimeFigureOut">
              <a:rPr lang="en-US" smtClean="0"/>
              <a:t>11/28/2022</a:t>
            </a:fld>
            <a:endParaRPr lang="en-US"/>
          </a:p>
        </p:txBody>
      </p:sp>
      <p:sp>
        <p:nvSpPr>
          <p:cNvPr id="5" name="Footer Placeholder 4"/>
          <p:cNvSpPr>
            <a:spLocks noGrp="1"/>
          </p:cNvSpPr>
          <p:nvPr>
            <p:ph type="ftr" sz="quarter" idx="3"/>
          </p:nvPr>
        </p:nvSpPr>
        <p:spPr>
          <a:xfrm>
            <a:off x="3936709" y="6356351"/>
            <a:ext cx="36486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57487" y="6356351"/>
            <a:ext cx="26884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3183C-AD19-49C0-AFDA-34890EE1D9D7}" type="slidenum">
              <a:rPr lang="en-US" smtClean="0"/>
              <a:t>‹#›</a:t>
            </a:fld>
            <a:endParaRPr lang="en-US"/>
          </a:p>
        </p:txBody>
      </p:sp>
    </p:spTree>
    <p:extLst>
      <p:ext uri="{BB962C8B-B14F-4D97-AF65-F5344CB8AC3E}">
        <p14:creationId xmlns:p14="http://schemas.microsoft.com/office/powerpoint/2010/main" val="15912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0" y="332656"/>
            <a:ext cx="11386612" cy="2880320"/>
          </a:xfrm>
          <a:prstGeom prst="ribbon2">
            <a:avLst>
              <a:gd name="adj1" fmla="val 16667"/>
              <a:gd name="adj2" fmla="val 689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GÒ</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t>
            </a:r>
          </a:p>
          <a:p>
            <a:r>
              <a:rPr lang="en-US" sz="4000" b="1" dirty="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Trích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Nguyên</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54" y="3356992"/>
            <a:ext cx="8710568" cy="3467625"/>
          </a:xfrm>
          <a:prstGeom prst="rect">
            <a:avLst/>
          </a:prstGeom>
        </p:spPr>
      </p:pic>
    </p:spTree>
    <p:extLst>
      <p:ext uri="{BB962C8B-B14F-4D97-AF65-F5344CB8AC3E}">
        <p14:creationId xmlns:p14="http://schemas.microsoft.com/office/powerpoint/2010/main" val="67965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8509" y="908720"/>
            <a:ext cx="8208912" cy="11521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smtClean="0">
                <a:solidFill>
                  <a:srgbClr val="FF0000"/>
                </a:solidFill>
                <a:latin typeface="Times New Roman" panose="02020603050405020304" pitchFamily="18" charset="0"/>
                <a:cs typeface="Times New Roman" panose="02020603050405020304" pitchFamily="18" charset="0"/>
              </a:rPr>
              <a:t>II. Khám phá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7" name="Frame 6"/>
          <p:cNvSpPr/>
          <p:nvPr/>
        </p:nvSpPr>
        <p:spPr>
          <a:xfrm>
            <a:off x="748294" y="3717032"/>
            <a:ext cx="10071594" cy="72008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2.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Gò</a:t>
            </a:r>
            <a:r>
              <a:rPr lang="en-US" sz="3200" b="1" dirty="0">
                <a:solidFill>
                  <a:schemeClr val="tx1"/>
                </a:solidFill>
                <a:latin typeface="Times New Roman" panose="02020603050405020304" pitchFamily="18" charset="0"/>
                <a:cs typeface="Times New Roman" panose="02020603050405020304" pitchFamily="18" charset="0"/>
              </a:rPr>
              <a:t> Me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ức</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Frame 7"/>
          <p:cNvSpPr/>
          <p:nvPr/>
        </p:nvSpPr>
        <p:spPr>
          <a:xfrm>
            <a:off x="706957" y="2492896"/>
            <a:ext cx="6986601" cy="72008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Cảnh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sắc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Gò</a:t>
            </a:r>
            <a:r>
              <a:rPr lang="en-US" sz="2800" b="1" dirty="0">
                <a:solidFill>
                  <a:schemeClr val="tx1"/>
                </a:solidFill>
                <a:latin typeface="Times New Roman" panose="02020603050405020304" pitchFamily="18" charset="0"/>
                <a:cs typeface="Times New Roman" panose="02020603050405020304" pitchFamily="18" charset="0"/>
              </a:rPr>
              <a:t> Me qua </a:t>
            </a:r>
            <a:r>
              <a:rPr lang="en-US" sz="2800" b="1" dirty="0" err="1">
                <a:solidFill>
                  <a:schemeClr val="tx1"/>
                </a:solidFill>
                <a:latin typeface="Times New Roman" panose="02020603050405020304" pitchFamily="18" charset="0"/>
                <a:cs typeface="Times New Roman" panose="02020603050405020304" pitchFamily="18" charset="0"/>
              </a:rPr>
              <a:t>nỗi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nhớ</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Frame 8"/>
          <p:cNvSpPr/>
          <p:nvPr/>
        </p:nvSpPr>
        <p:spPr>
          <a:xfrm>
            <a:off x="599145" y="5085184"/>
            <a:ext cx="10162329" cy="792088"/>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2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6780" y="116632"/>
            <a:ext cx="6532926"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anose="02020603050405020304" pitchFamily="18" charset="0"/>
                <a:cs typeface="Times New Roman" panose="02020603050405020304" pitchFamily="18" charset="0"/>
              </a:rPr>
              <a:t>II. Khám phá chi tiết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719498" y="836712"/>
            <a:ext cx="4627489"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latin typeface="Times New Roman" panose="02020603050405020304" pitchFamily="18" charset="0"/>
                <a:cs typeface="Times New Roman" panose="02020603050405020304" pitchFamily="18" charset="0"/>
              </a:rPr>
              <a:t>PHIẾU HỌC TẬP 06</a:t>
            </a:r>
            <a:endParaRPr lang="en-US" sz="28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5381446"/>
              </p:ext>
            </p:extLst>
          </p:nvPr>
        </p:nvGraphicFramePr>
        <p:xfrm>
          <a:off x="226197" y="1700808"/>
          <a:ext cx="10978944" cy="2560320"/>
        </p:xfrm>
        <a:graphic>
          <a:graphicData uri="http://schemas.openxmlformats.org/drawingml/2006/table">
            <a:tbl>
              <a:tblPr firstRow="1" firstCol="1" bandRow="1">
                <a:tableStyleId>{5C22544A-7EE6-4342-B048-85BDC9FD1C3A}</a:tableStyleId>
              </a:tblPr>
              <a:tblGrid>
                <a:gridCol w="5489472">
                  <a:extLst>
                    <a:ext uri="{9D8B030D-6E8A-4147-A177-3AD203B41FA5}">
                      <a16:colId xmlns:a16="http://schemas.microsoft.com/office/drawing/2014/main" xmlns="" val="20000"/>
                    </a:ext>
                  </a:extLst>
                </a:gridCol>
                <a:gridCol w="5489472">
                  <a:extLst>
                    <a:ext uri="{9D8B030D-6E8A-4147-A177-3AD203B41FA5}">
                      <a16:colId xmlns:a16="http://schemas.microsoft.com/office/drawing/2014/main" xmlns="" val="20001"/>
                    </a:ext>
                  </a:extLst>
                </a:gridCol>
              </a:tblGrid>
              <a:tr h="0">
                <a:tc>
                  <a:txBody>
                    <a:bodyPr/>
                    <a:lstStyle/>
                    <a:p>
                      <a:pPr algn="ctr">
                        <a:spcAft>
                          <a:spcPts val="0"/>
                        </a:spcAft>
                      </a:pPr>
                      <a:r>
                        <a:rPr lang="pt-BR" sz="2800" dirty="0">
                          <a:solidFill>
                            <a:srgbClr val="00B050"/>
                          </a:solidFill>
                          <a:effectLst/>
                          <a:latin typeface="Times New Roman" panose="02020603050405020304" pitchFamily="18" charset="0"/>
                          <a:cs typeface="Times New Roman" panose="02020603050405020304" pitchFamily="18" charset="0"/>
                        </a:rPr>
                        <a:t>Cảnh sắc Gò Me</a:t>
                      </a:r>
                      <a:endParaRPr lang="en-US" sz="28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pt-BR" sz="2800" dirty="0">
                          <a:solidFill>
                            <a:srgbClr val="00B050"/>
                          </a:solidFill>
                          <a:effectLst/>
                          <a:latin typeface="Times New Roman" panose="02020603050405020304" pitchFamily="18" charset="0"/>
                          <a:cs typeface="Times New Roman" panose="02020603050405020304" pitchFamily="18" charset="0"/>
                        </a:rPr>
                        <a:t>Đặc sắc nghệ thuật</a:t>
                      </a:r>
                      <a:endParaRPr lang="en-US" sz="28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0">
                <a:tc>
                  <a:txBody>
                    <a:bodyPr/>
                    <a:lstStyle/>
                    <a:p>
                      <a:pPr>
                        <a:spcAft>
                          <a:spcPts val="0"/>
                        </a:spcAft>
                      </a:pPr>
                      <a:r>
                        <a:rPr lang="pt-BR" sz="2800" dirty="0">
                          <a:effectLst/>
                          <a:latin typeface="Times New Roman" panose="02020603050405020304" pitchFamily="18" charset="0"/>
                          <a:cs typeface="Times New Roman" panose="02020603050405020304" pitchFamily="18" charset="0"/>
                        </a:rPr>
                        <a:t>Cảnh vật không gian:...</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4">
                  <a:txBody>
                    <a:bodyPr/>
                    <a:lstStyle/>
                    <a:p>
                      <a:pPr algn="ctr">
                        <a:spcAft>
                          <a:spcPts val="0"/>
                        </a:spcAft>
                      </a:pPr>
                      <a:r>
                        <a:rPr lang="pt-BR"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a:spcAft>
                          <a:spcPts val="0"/>
                        </a:spcAft>
                      </a:pPr>
                      <a:r>
                        <a:rPr lang="pt-BR" sz="2800" dirty="0">
                          <a:effectLst/>
                          <a:latin typeface="Times New Roman" panose="02020603050405020304" pitchFamily="18" charset="0"/>
                          <a:cs typeface="Times New Roman" panose="02020603050405020304" pitchFamily="18" charset="0"/>
                        </a:rPr>
                        <a:t>Ánh sáng:...</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a:p>
                  </a:txBody>
                  <a:tcPr/>
                </a:tc>
                <a:extLst>
                  <a:ext uri="{0D108BD9-81ED-4DB2-BD59-A6C34878D82A}">
                    <a16:rowId xmlns:a16="http://schemas.microsoft.com/office/drawing/2014/main" xmlns="" val="10002"/>
                  </a:ext>
                </a:extLst>
              </a:tr>
              <a:tr h="0">
                <a:tc>
                  <a:txBody>
                    <a:bodyPr/>
                    <a:lstStyle/>
                    <a:p>
                      <a:pPr>
                        <a:spcAft>
                          <a:spcPts val="0"/>
                        </a:spcAft>
                      </a:pPr>
                      <a:r>
                        <a:rPr lang="pt-BR" sz="2800" dirty="0">
                          <a:effectLst/>
                          <a:latin typeface="Times New Roman" panose="02020603050405020304" pitchFamily="18" charset="0"/>
                          <a:cs typeface="Times New Roman" panose="02020603050405020304" pitchFamily="18" charset="0"/>
                        </a:rPr>
                        <a:t>Âm thanh:...</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a:p>
                  </a:txBody>
                  <a:tcPr/>
                </a:tc>
                <a:extLst>
                  <a:ext uri="{0D108BD9-81ED-4DB2-BD59-A6C34878D82A}">
                    <a16:rowId xmlns:a16="http://schemas.microsoft.com/office/drawing/2014/main" xmlns="" val="10003"/>
                  </a:ext>
                </a:extLst>
              </a:tr>
              <a:tr h="0">
                <a:tc>
                  <a:txBody>
                    <a:bodyPr/>
                    <a:lstStyle/>
                    <a:p>
                      <a:pPr>
                        <a:spcAft>
                          <a:spcPts val="0"/>
                        </a:spcAft>
                      </a:pPr>
                      <a:r>
                        <a:rPr lang="pt-BR" sz="2800" dirty="0">
                          <a:effectLst/>
                          <a:latin typeface="Times New Roman" panose="02020603050405020304" pitchFamily="18" charset="0"/>
                          <a:cs typeface="Times New Roman" panose="02020603050405020304" pitchFamily="18" charset="0"/>
                        </a:rPr>
                        <a:t>Màu sắc:....</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a:p>
                  </a:txBody>
                  <a:tcPr/>
                </a:tc>
                <a:extLst>
                  <a:ext uri="{0D108BD9-81ED-4DB2-BD59-A6C34878D82A}">
                    <a16:rowId xmlns:a16="http://schemas.microsoft.com/office/drawing/2014/main" xmlns="" val="10004"/>
                  </a:ext>
                </a:extLst>
              </a:tr>
              <a:tr h="0">
                <a:tc gridSpan="2">
                  <a:txBody>
                    <a:bodyPr/>
                    <a:lstStyle/>
                    <a:p>
                      <a:pPr>
                        <a:spcAft>
                          <a:spcPts val="0"/>
                        </a:spcAft>
                      </a:pPr>
                      <a:r>
                        <a:rPr lang="pt-BR" sz="2800" dirty="0">
                          <a:effectLst/>
                          <a:latin typeface="Times New Roman" panose="02020603050405020304" pitchFamily="18" charset="0"/>
                          <a:cs typeface="Times New Roman" panose="02020603050405020304" pitchFamily="18" charset="0"/>
                        </a:rPr>
                        <a:t>Cảm nhận vẻ đẹp cảnh sắc Gò Me:....</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42979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131634" y="147186"/>
            <a:ext cx="6986601" cy="72008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Cảnh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sắc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Gò</a:t>
            </a:r>
            <a:r>
              <a:rPr lang="en-US" sz="2800" b="1" dirty="0">
                <a:solidFill>
                  <a:schemeClr val="tx1"/>
                </a:solidFill>
                <a:latin typeface="Times New Roman" panose="02020603050405020304" pitchFamily="18" charset="0"/>
                <a:cs typeface="Times New Roman" panose="02020603050405020304" pitchFamily="18" charset="0"/>
              </a:rPr>
              <a:t> Me qua </a:t>
            </a:r>
            <a:r>
              <a:rPr lang="en-US" sz="2800" b="1" dirty="0" err="1">
                <a:solidFill>
                  <a:schemeClr val="tx1"/>
                </a:solidFill>
                <a:latin typeface="Times New Roman" panose="02020603050405020304" pitchFamily="18" charset="0"/>
                <a:cs typeface="Times New Roman" panose="02020603050405020304" pitchFamily="18" charset="0"/>
              </a:rPr>
              <a:t>nỗi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nhớ</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Down Arrow Callout 4"/>
          <p:cNvSpPr/>
          <p:nvPr/>
        </p:nvSpPr>
        <p:spPr>
          <a:xfrm>
            <a:off x="2539942" y="1024037"/>
            <a:ext cx="6169985" cy="864096"/>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a:t>
            </a:r>
          </a:p>
        </p:txBody>
      </p:sp>
      <p:sp>
        <p:nvSpPr>
          <p:cNvPr id="6" name="Rectangular Callout 5"/>
          <p:cNvSpPr/>
          <p:nvPr/>
        </p:nvSpPr>
        <p:spPr>
          <a:xfrm>
            <a:off x="407668" y="2060848"/>
            <a:ext cx="5625575" cy="4176464"/>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a:t>
            </a:r>
            <a:r>
              <a:rPr lang="en-US" sz="2800" i="1" dirty="0">
                <a:latin typeface="Times New Roman" panose="02020603050405020304" pitchFamily="18" charset="0"/>
                <a:cs typeface="Times New Roman" panose="02020603050405020304" pitchFamily="18" charset="0"/>
              </a:rPr>
              <a:t>Qua </a:t>
            </a:r>
            <a:r>
              <a:rPr lang="en-US" sz="2800" i="1" dirty="0" err="1">
                <a:latin typeface="Times New Roman" panose="02020603050405020304" pitchFamily="18" charset="0"/>
                <a:cs typeface="Times New Roman" panose="02020603050405020304" pitchFamily="18" charset="0"/>
              </a:rPr>
              <a:t>nỗi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Gò</a:t>
            </a:r>
            <a:r>
              <a:rPr lang="en-US" sz="2800" i="1" dirty="0">
                <a:latin typeface="Times New Roman" panose="02020603050405020304" pitchFamily="18" charset="0"/>
                <a:cs typeface="Times New Roman" panose="02020603050405020304" pitchFamily="18" charset="0"/>
              </a:rPr>
              <a:t> Me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chi </a:t>
            </a:r>
            <a:r>
              <a:rPr lang="en-US" sz="2800" i="1" dirty="0" err="1">
                <a:latin typeface="Times New Roman" panose="02020603050405020304" pitchFamily="18" charset="0"/>
                <a:cs typeface="Times New Roman" panose="02020603050405020304" pitchFamily="18" charset="0"/>
              </a:rPr>
              <a:t>tiết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6.</a:t>
            </a:r>
          </a:p>
        </p:txBody>
      </p:sp>
      <p:sp>
        <p:nvSpPr>
          <p:cNvPr id="7" name="Oval Callout 6"/>
          <p:cNvSpPr/>
          <p:nvPr/>
        </p:nvSpPr>
        <p:spPr>
          <a:xfrm>
            <a:off x="7122063" y="2060848"/>
            <a:ext cx="3992344" cy="3744416"/>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latin typeface="Times New Roman" panose="02020603050405020304" pitchFamily="18" charset="0"/>
                <a:cs typeface="Times New Roman" panose="02020603050405020304" pitchFamily="18" charset="0"/>
              </a:rPr>
              <a:t>2) </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ấn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tượng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nhất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với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ảnh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nào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Gò</a:t>
            </a:r>
            <a:r>
              <a:rPr lang="en-US" sz="2800" i="1" dirty="0">
                <a:solidFill>
                  <a:schemeClr val="tx1"/>
                </a:solidFill>
                <a:latin typeface="Times New Roman" panose="02020603050405020304" pitchFamily="18" charset="0"/>
                <a:cs typeface="Times New Roman" panose="02020603050405020304" pitchFamily="18" charset="0"/>
              </a:rPr>
              <a:t> Me? </a:t>
            </a:r>
            <a:r>
              <a:rPr lang="en-US" sz="2800" i="1" dirty="0" err="1">
                <a:solidFill>
                  <a:schemeClr val="tx1"/>
                </a:solidFill>
                <a:latin typeface="Times New Roman" panose="02020603050405020304" pitchFamily="18" charset="0"/>
                <a:cs typeface="Times New Roman" panose="02020603050405020304" pitchFamily="18" charset="0"/>
              </a:rPr>
              <a:t>Vì</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sao</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818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772" y="270743"/>
            <a:ext cx="5444105" cy="29422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98" y="270744"/>
            <a:ext cx="5444105" cy="29422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694" y="3501008"/>
            <a:ext cx="7984687" cy="3240360"/>
          </a:xfrm>
          <a:prstGeom prst="rect">
            <a:avLst/>
          </a:prstGeom>
        </p:spPr>
      </p:pic>
    </p:spTree>
    <p:extLst>
      <p:ext uri="{BB962C8B-B14F-4D97-AF65-F5344CB8AC3E}">
        <p14:creationId xmlns:p14="http://schemas.microsoft.com/office/powerpoint/2010/main" val="410183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231129" y="867266"/>
            <a:ext cx="10797475" cy="3312368"/>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Cảnh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gian</a:t>
            </a:r>
            <a:r>
              <a:rPr lang="en-US" sz="2800" b="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mặt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bể</a:t>
            </a:r>
            <a:r>
              <a:rPr lang="en-US" sz="2800" i="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Con đê cát đỏ cỏ viền; Ruộng vây quanh, bốn mùa gió mát/ Lúa nàng keo chói rực mặt trời/ Ao làng trăng tắm, mây bơi/ Nước trong như nước mắt người tôi yêu; Me non cong vắt lưỡi liềm/ Lá xanh như dải lụa mềm lửng lơ;..</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sáng</a:t>
            </a:r>
            <a:r>
              <a:rPr lang="en-US" sz="2800" b="1" dirty="0">
                <a:solidFill>
                  <a:schemeClr val="tx1"/>
                </a:solidFill>
                <a:latin typeface="Times New Roman" panose="02020603050405020304" pitchFamily="18" charset="0"/>
                <a:cs typeface="Times New Roman" panose="02020603050405020304" pitchFamily="18" charset="0"/>
              </a:rPr>
              <a: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đốm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hải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tắt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loé</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đêm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đêm</a:t>
            </a:r>
            <a:r>
              <a:rPr lang="vi-VN"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Âm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leng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keng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ngựa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lao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xao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vườn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mía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chim</a:t>
            </a:r>
            <a:r>
              <a:rPr lang="en-US" sz="2800" i="1" dirty="0">
                <a:solidFill>
                  <a:schemeClr val="tx1"/>
                </a:solidFill>
                <a:latin typeface="Times New Roman" panose="02020603050405020304" pitchFamily="18" charset="0"/>
                <a:cs typeface="Times New Roman" panose="02020603050405020304" pitchFamily="18" charset="0"/>
              </a:rPr>
              <a:t> cu </a:t>
            </a:r>
            <a:r>
              <a:rPr lang="en-US" sz="2800" i="1" dirty="0" err="1">
                <a:solidFill>
                  <a:schemeClr val="tx1"/>
                </a:solidFill>
                <a:latin typeface="Times New Roman" panose="02020603050405020304" pitchFamily="18" charset="0"/>
                <a:cs typeface="Times New Roman" panose="02020603050405020304" pitchFamily="18" charset="0"/>
              </a:rPr>
              <a:t>gáy</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Màu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sắc</a:t>
            </a:r>
            <a:r>
              <a:rPr lang="en-US" sz="2800" b="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đỏ</a:t>
            </a:r>
            <a:r>
              <a:rPr lang="en-US" sz="2800" i="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Frame 4"/>
          <p:cNvSpPr/>
          <p:nvPr/>
        </p:nvSpPr>
        <p:spPr>
          <a:xfrm>
            <a:off x="2131634" y="147186"/>
            <a:ext cx="6986601" cy="72008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Cảnh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sắc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Gò</a:t>
            </a:r>
            <a:r>
              <a:rPr lang="en-US" sz="2800" b="1" dirty="0">
                <a:solidFill>
                  <a:schemeClr val="tx1"/>
                </a:solidFill>
                <a:latin typeface="Times New Roman" panose="02020603050405020304" pitchFamily="18" charset="0"/>
                <a:cs typeface="Times New Roman" panose="02020603050405020304" pitchFamily="18" charset="0"/>
              </a:rPr>
              <a:t> Me qua </a:t>
            </a:r>
            <a:r>
              <a:rPr lang="en-US" sz="2800" b="1" dirty="0" err="1">
                <a:solidFill>
                  <a:schemeClr val="tx1"/>
                </a:solidFill>
                <a:latin typeface="Times New Roman" panose="02020603050405020304" pitchFamily="18" charset="0"/>
                <a:cs typeface="Times New Roman" panose="02020603050405020304" pitchFamily="18" charset="0"/>
              </a:rPr>
              <a:t>nỗi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nhớ</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31129" y="4509120"/>
            <a:ext cx="10797475" cy="21602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-&gt; Cảm nhận vẻ đẹp cảnh sắc Gò 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3638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861343" y="116632"/>
            <a:ext cx="10071594" cy="72008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2.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Gò</a:t>
            </a:r>
            <a:r>
              <a:rPr lang="en-US" sz="3200" b="1" dirty="0">
                <a:solidFill>
                  <a:schemeClr val="tx1"/>
                </a:solidFill>
                <a:latin typeface="Times New Roman" panose="02020603050405020304" pitchFamily="18" charset="0"/>
                <a:cs typeface="Times New Roman" panose="02020603050405020304" pitchFamily="18" charset="0"/>
              </a:rPr>
              <a:t> Me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ức</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226198" y="1285824"/>
            <a:ext cx="3538668" cy="4375424"/>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1) </a:t>
            </a:r>
            <a:r>
              <a:rPr lang="vi-VN" sz="3200" i="1" dirty="0">
                <a:latin typeface="Times New Roman" panose="02020603050405020304" pitchFamily="18" charset="0"/>
                <a:cs typeface="Times New Roman" panose="02020603050405020304" pitchFamily="18" charset="0"/>
              </a:rPr>
              <a:t>Những chi tiết nào miêu tả ngoại hình của các cô gái Gò Me?</a:t>
            </a:r>
            <a:endParaRPr lang="en-US" sz="3200" dirty="0">
              <a:latin typeface="Times New Roman" panose="02020603050405020304" pitchFamily="18" charset="0"/>
              <a:cs typeface="Times New Roman" panose="02020603050405020304" pitchFamily="18" charset="0"/>
            </a:endParaRPr>
          </a:p>
        </p:txBody>
      </p:sp>
      <p:sp>
        <p:nvSpPr>
          <p:cNvPr id="6" name="Flowchart: Stored Data 5"/>
          <p:cNvSpPr/>
          <p:nvPr/>
        </p:nvSpPr>
        <p:spPr>
          <a:xfrm>
            <a:off x="3946336" y="1305356"/>
            <a:ext cx="3629403" cy="4355892"/>
          </a:xfrm>
          <a:prstGeom prst="flowChartOnline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2)</a:t>
            </a:r>
            <a:r>
              <a:rPr lang="vi-VN" sz="3200" i="1" dirty="0">
                <a:latin typeface="Times New Roman" panose="02020603050405020304" pitchFamily="18" charset="0"/>
                <a:cs typeface="Times New Roman" panose="02020603050405020304" pitchFamily="18" charset="0"/>
              </a:rPr>
              <a:t> Những chi tiết nào miêu tả phẩm chất, tâm hồn của họ?</a:t>
            </a:r>
            <a:endParaRPr lang="en-US" sz="3200" dirty="0">
              <a:latin typeface="Times New Roman" panose="02020603050405020304" pitchFamily="18" charset="0"/>
              <a:cs typeface="Times New Roman" panose="02020603050405020304" pitchFamily="18" charset="0"/>
            </a:endParaRPr>
          </a:p>
        </p:txBody>
      </p:sp>
      <p:sp>
        <p:nvSpPr>
          <p:cNvPr id="7" name="Flowchart: Stored Data 6"/>
          <p:cNvSpPr/>
          <p:nvPr/>
        </p:nvSpPr>
        <p:spPr>
          <a:xfrm>
            <a:off x="7938679" y="1305356"/>
            <a:ext cx="3357198" cy="4355892"/>
          </a:xfrm>
          <a:prstGeom prst="flowChartOnlineStorag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tx1"/>
                </a:solidFill>
                <a:latin typeface="Times New Roman" panose="02020603050405020304" pitchFamily="18" charset="0"/>
                <a:cs typeface="Times New Roman" panose="02020603050405020304" pitchFamily="18" charset="0"/>
              </a:rPr>
              <a:t>3)</a:t>
            </a:r>
            <a:r>
              <a:rPr lang="vi-VN" sz="3200" i="1" dirty="0">
                <a:solidFill>
                  <a:schemeClr val="tx1"/>
                </a:solidFill>
                <a:latin typeface="Times New Roman" panose="02020603050405020304" pitchFamily="18" charset="0"/>
                <a:cs typeface="Times New Roman" panose="02020603050405020304" pitchFamily="18" charset="0"/>
              </a:rPr>
              <a:t> Từ những chi tiết đó, em có cảm nhận gì về con người nơi đây?</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581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07668" y="476672"/>
            <a:ext cx="10525269" cy="6381328"/>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Ngoại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má</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núng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smtClean="0">
                <a:solidFill>
                  <a:schemeClr val="tx1">
                    <a:lumMod val="95000"/>
                    <a:lumOff val="5000"/>
                  </a:schemeClr>
                </a:solidFill>
                <a:latin typeface="Times New Roman" panose="02020603050405020304" pitchFamily="18" charset="0"/>
                <a:cs typeface="Times New Roman" panose="02020603050405020304" pitchFamily="18" charset="0"/>
              </a:rPr>
              <a:t>tiền</a:t>
            </a:r>
            <a:r>
              <a:rPr lang="en-US" sz="2800" i="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i="1" dirty="0" smtClean="0">
                <a:solidFill>
                  <a:schemeClr val="tx1">
                    <a:lumMod val="95000"/>
                    <a:lumOff val="5000"/>
                  </a:schemeClr>
                </a:solidFill>
                <a:latin typeface="Times New Roman" panose="02020603050405020304" pitchFamily="18" charset="0"/>
                <a:cs typeface="Times New Roman" panose="02020603050405020304" pitchFamily="18" charset="0"/>
              </a:rPr>
              <a:t>tay </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tròn, nghiêng nón làm duyên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Chị tôi má đỏ, thẹn </a:t>
            </a:r>
            <a:r>
              <a:rPr lang="vi-VN" sz="2800" i="1" dirty="0" smtClean="0">
                <a:solidFill>
                  <a:schemeClr val="tx1">
                    <a:lumMod val="95000"/>
                    <a:lumOff val="5000"/>
                  </a:schemeClr>
                </a:solidFill>
                <a:latin typeface="Times New Roman" panose="02020603050405020304" pitchFamily="18" charset="0"/>
                <a:cs typeface="Times New Roman" panose="02020603050405020304" pitchFamily="18" charset="0"/>
              </a:rPr>
              <a:t>thò, </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Giã </a:t>
            </a:r>
            <a:r>
              <a:rPr lang="vi-VN" sz="2800" i="1" dirty="0" smtClean="0">
                <a:solidFill>
                  <a:schemeClr val="tx1">
                    <a:lumMod val="95000"/>
                    <a:lumOff val="5000"/>
                  </a:schemeClr>
                </a:solidFill>
                <a:latin typeface="Times New Roman" panose="02020603050405020304" pitchFamily="18" charset="0"/>
                <a:cs typeface="Times New Roman" panose="02020603050405020304" pitchFamily="18" charset="0"/>
              </a:rPr>
              <a:t>me...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đẹp</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hồn</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Yêu đời,  yêu </a:t>
            </a: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quê hương xứ sở, gắn bó và lưu giữ những nét văn hóa riêng biệt của quê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hương </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«Véo von điệu hát cổ truyền»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-&gt;</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chi tiết đó đã gợi lên hình ảnh những con người lao </a:t>
            </a: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động  giản dị,  chất phác,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khoẻ khoắn, duyên dáng, yêu đời, gắn bó với quê hương xứ sở,...</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Frame 4"/>
          <p:cNvSpPr/>
          <p:nvPr/>
        </p:nvSpPr>
        <p:spPr>
          <a:xfrm>
            <a:off x="1042813" y="116632"/>
            <a:ext cx="8710568" cy="72008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2.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ảnh</a:t>
            </a:r>
            <a:r>
              <a:rPr lang="en-US" sz="2800" b="1" dirty="0">
                <a:solidFill>
                  <a:schemeClr val="tx1"/>
                </a:solidFill>
                <a:latin typeface="Times New Roman" panose="02020603050405020304" pitchFamily="18" charset="0"/>
                <a:cs typeface="Times New Roman" panose="02020603050405020304" pitchFamily="18" charset="0"/>
              </a:rPr>
              <a:t> con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Gò</a:t>
            </a:r>
            <a:r>
              <a:rPr lang="en-US" sz="2800" b="1" dirty="0">
                <a:solidFill>
                  <a:schemeClr val="tx1"/>
                </a:solidFill>
                <a:latin typeface="Times New Roman" panose="02020603050405020304" pitchFamily="18" charset="0"/>
                <a:cs typeface="Times New Roman" panose="02020603050405020304" pitchFamily="18" charset="0"/>
              </a:rPr>
              <a:t> Me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ức</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57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589138" y="68490"/>
            <a:ext cx="10162329" cy="792088"/>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Rectangular Callout 4"/>
          <p:cNvSpPr/>
          <p:nvPr/>
        </p:nvSpPr>
        <p:spPr>
          <a:xfrm>
            <a:off x="226198" y="1124744"/>
            <a:ext cx="5444105" cy="2520280"/>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Gò</a:t>
            </a:r>
            <a:r>
              <a:rPr lang="en-US" sz="2800" i="1" dirty="0">
                <a:latin typeface="Times New Roman" panose="02020603050405020304" pitchFamily="18" charset="0"/>
                <a:cs typeface="Times New Roman" panose="02020603050405020304" pitchFamily="18" charset="0"/>
              </a:rPr>
              <a:t> Me,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cs typeface="Times New Roman" panose="02020603050405020304" pitchFamily="18" charset="0"/>
              </a:rPr>
              <a:t> da </a:t>
            </a:r>
            <a:r>
              <a:rPr lang="en-US" sz="2800" i="1" dirty="0" err="1">
                <a:latin typeface="Times New Roman" panose="02020603050405020304" pitchFamily="18" charset="0"/>
                <a:cs typeface="Times New Roman" panose="02020603050405020304" pitchFamily="18" charset="0"/>
              </a:rPr>
              <a:t>diết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6940593" y="1088740"/>
            <a:ext cx="4355284" cy="3060340"/>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Times New Roman" panose="02020603050405020304" pitchFamily="18" charset="0"/>
                <a:cs typeface="Times New Roman" panose="02020603050405020304" pitchFamily="18" charset="0"/>
              </a:rPr>
              <a:t>2)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Gò</a:t>
            </a:r>
            <a:r>
              <a:rPr lang="en-US" sz="2800" i="1" dirty="0">
                <a:latin typeface="Times New Roman" panose="02020603050405020304" pitchFamily="18" charset="0"/>
                <a:cs typeface="Times New Roman" panose="02020603050405020304" pitchFamily="18" charset="0"/>
              </a:rPr>
              <a:t> Me?</a:t>
            </a:r>
            <a:endParaRPr lang="en-US" sz="2800" dirty="0">
              <a:latin typeface="Times New Roman" panose="02020603050405020304" pitchFamily="18" charset="0"/>
              <a:cs typeface="Times New Roman" panose="02020603050405020304" pitchFamily="18" charset="0"/>
            </a:endParaRPr>
          </a:p>
        </p:txBody>
      </p:sp>
      <p:sp>
        <p:nvSpPr>
          <p:cNvPr id="8" name="Rectangular Callout 7"/>
          <p:cNvSpPr/>
          <p:nvPr/>
        </p:nvSpPr>
        <p:spPr>
          <a:xfrm>
            <a:off x="1133549" y="4149080"/>
            <a:ext cx="5988515" cy="2376264"/>
          </a:xfrm>
          <a:prstGeom prst="wedge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203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1" nodeType="clickEffect">
                                  <p:stCondLst>
                                    <p:cond delay="0"/>
                                  </p:stCondLst>
                                  <p:childTnLst>
                                    <p:animEffect transition="out" filter="barn(inVertic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8"/>
                                        </p:tgtEl>
                                        <p:attrNameLst>
                                          <p:attrName>ppt_x</p:attrName>
                                        </p:attrNameLst>
                                      </p:cBhvr>
                                      <p:tavLst>
                                        <p:tav tm="0">
                                          <p:val>
                                            <p:strVal val="ppt_x"/>
                                          </p:val>
                                        </p:tav>
                                        <p:tav tm="100000">
                                          <p:val>
                                            <p:strVal val="ppt_x"/>
                                          </p:val>
                                        </p:tav>
                                      </p:tavLst>
                                    </p:anim>
                                    <p:anim calcmode="lin" valueType="num">
                                      <p:cBhvr additive="base">
                                        <p:cTn id="39" dur="500"/>
                                        <p:tgtEl>
                                          <p:spTgt spid="8"/>
                                        </p:tgtEl>
                                        <p:attrNameLst>
                                          <p:attrName>ppt_y</p:attrName>
                                        </p:attrNameLst>
                                      </p:cBhvr>
                                      <p:tavLst>
                                        <p:tav tm="0">
                                          <p:val>
                                            <p:strVal val="ppt_y"/>
                                          </p:val>
                                        </p:tav>
                                        <p:tav tm="100000">
                                          <p:val>
                                            <p:strVal val="1+ppt_h/2"/>
                                          </p:val>
                                        </p:tav>
                                      </p:tavLst>
                                    </p:anim>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71610" y="68490"/>
            <a:ext cx="8352928" cy="792088"/>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Hexagon 4"/>
          <p:cNvSpPr/>
          <p:nvPr/>
        </p:nvSpPr>
        <p:spPr>
          <a:xfrm>
            <a:off x="-359643" y="1052736"/>
            <a:ext cx="9505057" cy="5616624"/>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vi-VN" sz="2800" dirty="0" smtClean="0">
                <a:latin typeface="Times New Roman" panose="02020603050405020304" pitchFamily="18" charset="0"/>
                <a:cs typeface="Times New Roman" panose="02020603050405020304" pitchFamily="18" charset="0"/>
              </a:rPr>
              <a:t>Tình </a:t>
            </a:r>
            <a:r>
              <a:rPr lang="vi-VN" sz="2800" dirty="0">
                <a:latin typeface="Times New Roman" panose="02020603050405020304" pitchFamily="18" charset="0"/>
                <a:cs typeface="Times New Roman" panose="02020603050405020304" pitchFamily="18" charset="0"/>
              </a:rPr>
              <a:t>yêu của tác giả đối với Gò Me cứ lớn dần và sâu sắc hơn qua năm tháng, từ thuở ấu thơ đến khi trưởng thành. </a:t>
            </a:r>
            <a:endParaRPr lang="vi-VN"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Tình </a:t>
            </a:r>
            <a:r>
              <a:rPr lang="vi-VN" sz="2800" dirty="0">
                <a:latin typeface="Times New Roman" panose="02020603050405020304" pitchFamily="18" charset="0"/>
                <a:cs typeface="Times New Roman" panose="02020603050405020304" pitchFamily="18" charset="0"/>
              </a:rPr>
              <a:t>yêu đó thể hiện ở sự gắn bó với quê </a:t>
            </a:r>
            <a:r>
              <a:rPr lang="vi-VN" sz="2800" dirty="0" smtClean="0">
                <a:latin typeface="Times New Roman" panose="02020603050405020304" pitchFamily="18" charset="0"/>
                <a:cs typeface="Times New Roman" panose="02020603050405020304" pitchFamily="18" charset="0"/>
              </a:rPr>
              <a:t>hương</a:t>
            </a: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a:t>
            </a:r>
            <a:r>
              <a:rPr lang="vi-VN" sz="2800" dirty="0" smtClean="0">
                <a:latin typeface="Times New Roman" panose="02020603050405020304" pitchFamily="18" charset="0"/>
                <a:cs typeface="Times New Roman" panose="02020603050405020304" pitchFamily="18" charset="0"/>
              </a:rPr>
              <a:t>ỗi </a:t>
            </a:r>
            <a:r>
              <a:rPr lang="vi-VN" sz="2800" dirty="0">
                <a:latin typeface="Times New Roman" panose="02020603050405020304" pitchFamily="18" charset="0"/>
                <a:cs typeface="Times New Roman" panose="02020603050405020304" pitchFamily="18" charset="0"/>
              </a:rPr>
              <a:t>nhớ da diết khi phải xa quê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me,…)</a:t>
            </a:r>
            <a:r>
              <a:rPr lang="vi-VN" sz="2800" dirty="0">
                <a:latin typeface="Times New Roman" panose="02020603050405020304" pitchFamily="18" charset="0"/>
                <a:cs typeface="Times New Roman" panose="02020603050405020304" pitchFamily="18" charset="0"/>
              </a:rPr>
              <a:t> </a:t>
            </a: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a:t>
            </a:r>
            <a:r>
              <a:rPr lang="vi-VN" sz="2800" dirty="0" smtClean="0">
                <a:latin typeface="Times New Roman" panose="02020603050405020304" pitchFamily="18" charset="0"/>
                <a:cs typeface="Times New Roman" panose="02020603050405020304" pitchFamily="18" charset="0"/>
              </a:rPr>
              <a:t>iềm </a:t>
            </a:r>
            <a:r>
              <a:rPr lang="vi-VN" sz="2800" dirty="0">
                <a:latin typeface="Times New Roman" panose="02020603050405020304" pitchFamily="18" charset="0"/>
                <a:cs typeface="Times New Roman" panose="02020603050405020304" pitchFamily="18" charset="0"/>
              </a:rPr>
              <a:t>tự hào về vẻ đẹp của quê hương - vẻ đẹp của thiên nhiên, con người, văn hoá, lịch sử,...</a:t>
            </a:r>
            <a:endParaRPr lang="en-US" sz="28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341" y="69562"/>
            <a:ext cx="3010428" cy="301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341" y="3257600"/>
            <a:ext cx="3024734" cy="3600400"/>
          </a:xfrm>
          <a:prstGeom prst="rect">
            <a:avLst/>
          </a:prstGeom>
        </p:spPr>
      </p:pic>
    </p:spTree>
    <p:extLst>
      <p:ext uri="{BB962C8B-B14F-4D97-AF65-F5344CB8AC3E}">
        <p14:creationId xmlns:p14="http://schemas.microsoft.com/office/powerpoint/2010/main" val="121773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37071" y="116632"/>
            <a:ext cx="3720138"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III. </a:t>
            </a:r>
            <a:r>
              <a:rPr lang="en-US" sz="2800" b="1" dirty="0" err="1">
                <a:solidFill>
                  <a:srgbClr val="FF0000"/>
                </a:solidFill>
                <a:latin typeface="Times New Roman" panose="02020603050405020304" pitchFamily="18" charset="0"/>
                <a:cs typeface="Times New Roman" panose="02020603050405020304" pitchFamily="18" charset="0"/>
              </a:rPr>
              <a:t>Tổng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Down Arrow Callout 4"/>
          <p:cNvSpPr/>
          <p:nvPr/>
        </p:nvSpPr>
        <p:spPr>
          <a:xfrm>
            <a:off x="861343" y="764704"/>
            <a:ext cx="10162329" cy="144016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HS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phút</a:t>
            </a:r>
            <a:endParaRPr lang="en-US" sz="3200" dirty="0">
              <a:latin typeface="Times New Roman" panose="02020603050405020304" pitchFamily="18" charset="0"/>
              <a:cs typeface="Times New Roman" panose="02020603050405020304" pitchFamily="18" charset="0"/>
            </a:endParaRPr>
          </a:p>
        </p:txBody>
      </p:sp>
      <p:sp>
        <p:nvSpPr>
          <p:cNvPr id="6" name="Flowchart: Punched Tape 5"/>
          <p:cNvSpPr/>
          <p:nvPr/>
        </p:nvSpPr>
        <p:spPr>
          <a:xfrm>
            <a:off x="861343" y="2204864"/>
            <a:ext cx="4264549" cy="3960440"/>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Tóm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dung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Flowchart: Punched Tape 6"/>
          <p:cNvSpPr/>
          <p:nvPr/>
        </p:nvSpPr>
        <p:spPr>
          <a:xfrm>
            <a:off x="6305448" y="2192288"/>
            <a:ext cx="4264549" cy="3829000"/>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quát</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trị</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dung, ý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35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496489" y="188640"/>
            <a:ext cx="8166157" cy="648072"/>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KHỞI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Flowchart: Punched Tape 4"/>
          <p:cNvSpPr/>
          <p:nvPr/>
        </p:nvSpPr>
        <p:spPr>
          <a:xfrm>
            <a:off x="407668" y="1052736"/>
            <a:ext cx="6532926" cy="5544616"/>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N</a:t>
            </a:r>
            <a:r>
              <a:rPr lang="de-DE" sz="3200" i="1" dirty="0">
                <a:latin typeface="Times New Roman" panose="02020603050405020304" pitchFamily="18" charset="0"/>
                <a:cs typeface="Times New Roman" panose="02020603050405020304" pitchFamily="18" charset="0"/>
              </a:rPr>
              <a:t>hớ lại bài thơ viết về miền đất Nam Bộ đã học trong SGK Ngữ văn 6, tập một và đọc cho cả lớp nghe một đoạn thơ mà em thích trong bài thơ đó (hoặc đọc một đoạn thơ viết về Nam Bộ mà em thích). </a:t>
            </a:r>
            <a:endParaRPr lang="en-US" sz="3200" dirty="0">
              <a:latin typeface="Times New Roman" panose="02020603050405020304" pitchFamily="18" charset="0"/>
              <a:cs typeface="Times New Roman" panose="02020603050405020304" pitchFamily="18" charset="0"/>
            </a:endParaRPr>
          </a:p>
        </p:txBody>
      </p:sp>
      <p:sp>
        <p:nvSpPr>
          <p:cNvPr id="6" name="Flowchart: Stored Data 5"/>
          <p:cNvSpPr/>
          <p:nvPr/>
        </p:nvSpPr>
        <p:spPr>
          <a:xfrm>
            <a:off x="7303534" y="2204864"/>
            <a:ext cx="4218541" cy="3312368"/>
          </a:xfrm>
          <a:prstGeom prst="flowChartOnlineStorag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i="1" dirty="0">
                <a:solidFill>
                  <a:schemeClr val="bg2">
                    <a:lumMod val="10000"/>
                  </a:schemeClr>
                </a:solidFill>
                <a:latin typeface="Times New Roman" panose="02020603050405020304" pitchFamily="18" charset="0"/>
                <a:cs typeface="Times New Roman" panose="02020603050405020304" pitchFamily="18" charset="0"/>
              </a:rPr>
              <a:t>2) Chia sẻ những điều em biết về miền đất này.</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587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1" nodeType="clickEffect">
                                  <p:stCondLst>
                                    <p:cond delay="0"/>
                                  </p:stCondLst>
                                  <p:childTnLst>
                                    <p:animEffect transition="out" filter="barn(inVertic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143619" y="764704"/>
            <a:ext cx="12025335" cy="5472608"/>
          </a:xfrm>
          <a:prstGeom prst="flowChartInputOutp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khoáng</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cs typeface="Times New Roman" panose="02020603050405020304" pitchFamily="18" charset="0"/>
              </a:rPr>
              <a:t>sánh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a:t>
            </a:r>
          </a:p>
        </p:txBody>
      </p:sp>
      <p:sp>
        <p:nvSpPr>
          <p:cNvPr id="5" name="Rounded Rectangle 4"/>
          <p:cNvSpPr/>
          <p:nvPr/>
        </p:nvSpPr>
        <p:spPr>
          <a:xfrm>
            <a:off x="4037071" y="116632"/>
            <a:ext cx="3720138"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III. </a:t>
            </a:r>
            <a:r>
              <a:rPr lang="en-US" sz="2800" b="1" dirty="0" err="1">
                <a:solidFill>
                  <a:srgbClr val="FF0000"/>
                </a:solidFill>
                <a:latin typeface="Times New Roman" panose="02020603050405020304" pitchFamily="18" charset="0"/>
                <a:cs typeface="Times New Roman" panose="02020603050405020304" pitchFamily="18" charset="0"/>
              </a:rPr>
              <a:t>Tổng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4139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673368" y="116632"/>
            <a:ext cx="9890124" cy="5760640"/>
          </a:xfrm>
          <a:prstGeom prst="flowChartMagneticDisk">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2. </a:t>
            </a:r>
            <a:r>
              <a:rPr lang="en-US" sz="3200" b="1" dirty="0" err="1">
                <a:solidFill>
                  <a:schemeClr val="tx1"/>
                </a:solidFill>
                <a:latin typeface="Times New Roman" panose="02020603050405020304" pitchFamily="18" charset="0"/>
                <a:cs typeface="Times New Roman" panose="02020603050405020304" pitchFamily="18" charset="0"/>
              </a:rPr>
              <a:t>Nội</a:t>
            </a:r>
            <a:r>
              <a:rPr lang="en-US" sz="3200" b="1" dirty="0">
                <a:solidFill>
                  <a:schemeClr val="tx1"/>
                </a:solidFill>
                <a:latin typeface="Times New Roman" panose="02020603050405020304" pitchFamily="18" charset="0"/>
                <a:cs typeface="Times New Roman" panose="02020603050405020304" pitchFamily="18" charset="0"/>
              </a:rPr>
              <a:t> dung – Ý </a:t>
            </a:r>
            <a:r>
              <a:rPr lang="en-US" sz="3200" b="1" dirty="0" err="1">
                <a:solidFill>
                  <a:schemeClr val="tx1"/>
                </a:solidFill>
                <a:latin typeface="Times New Roman" panose="02020603050405020304" pitchFamily="18" charset="0"/>
                <a:cs typeface="Times New Roman" panose="02020603050405020304" pitchFamily="18" charset="0"/>
              </a:rPr>
              <a:t>nghĩa</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nhớ</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gắn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nhắc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vẻ</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đẹp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hương</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3758361" y="588102"/>
            <a:ext cx="3720138"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III. </a:t>
            </a:r>
            <a:r>
              <a:rPr lang="en-US" sz="2800" b="1" dirty="0" err="1">
                <a:solidFill>
                  <a:srgbClr val="FF0000"/>
                </a:solidFill>
                <a:latin typeface="Times New Roman" panose="02020603050405020304" pitchFamily="18" charset="0"/>
                <a:cs typeface="Times New Roman" panose="02020603050405020304" pitchFamily="18" charset="0"/>
              </a:rPr>
              <a:t>Tổng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5481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224284" y="47235"/>
            <a:ext cx="8347627" cy="72008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3: </a:t>
            </a:r>
            <a:r>
              <a:rPr lang="en-US" sz="3200" b="1" dirty="0" err="1">
                <a:solidFill>
                  <a:srgbClr val="0070C0"/>
                </a:solidFill>
                <a:latin typeface="Times New Roman" panose="02020603050405020304" pitchFamily="18" charset="0"/>
                <a:cs typeface="Times New Roman" panose="02020603050405020304" pitchFamily="18" charset="0"/>
              </a:rPr>
              <a:t>LUYỆN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lowchart: Merge 4"/>
          <p:cNvSpPr/>
          <p:nvPr/>
        </p:nvSpPr>
        <p:spPr>
          <a:xfrm>
            <a:off x="770608" y="908720"/>
            <a:ext cx="10071594" cy="1944216"/>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HS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a:t>
            </a:r>
          </a:p>
        </p:txBody>
      </p:sp>
      <p:sp>
        <p:nvSpPr>
          <p:cNvPr id="6" name="Rounded Rectangular Callout 5"/>
          <p:cNvSpPr/>
          <p:nvPr/>
        </p:nvSpPr>
        <p:spPr>
          <a:xfrm>
            <a:off x="1859429" y="3140968"/>
            <a:ext cx="7712482" cy="3168352"/>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nghĩa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0739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405754" y="237498"/>
            <a:ext cx="8347627" cy="5351742"/>
          </a:xfrm>
          <a:prstGeom prst="wedge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dirty="0">
                <a:solidFill>
                  <a:schemeClr val="tx1"/>
                </a:solidFill>
                <a:latin typeface="Times New Roman" panose="02020603050405020304" pitchFamily="18" charset="0"/>
                <a:cs typeface="Times New Roman" panose="02020603050405020304" pitchFamily="18" charset="0"/>
              </a:rPr>
              <a:t>Em có nhớ tên tác phẩm du kí nổi tiếng Nguyễn Tuân viết về một hòn đảo ở Quảng Ninh? Em đã được học tác phẩm nào viết về một hang động nổi tiếng của Quảng Bình? Những dòng thơ “Ngày xưa ta đi học/ Mười tuổi thơ nghe gió thổi mùa thu” thuộc tác phẩm nào?...</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8330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679873" y="404664"/>
            <a:ext cx="10162329" cy="5616624"/>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Cô</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Tuân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a:t>
            </a:r>
            <a:r>
              <a:rPr lang="en-US" sz="3200" i="1" dirty="0">
                <a:latin typeface="Times New Roman" panose="02020603050405020304" pitchFamily="18" charset="0"/>
                <a:cs typeface="Times New Roman" panose="02020603050405020304" pitchFamily="18" charset="0"/>
              </a:rPr>
              <a:t> Lao </a:t>
            </a:r>
            <a:r>
              <a:rPr lang="en-US" sz="3200" i="1" dirty="0" err="1">
                <a:latin typeface="Times New Roman" panose="02020603050405020304" pitchFamily="18" charset="0"/>
                <a:cs typeface="Times New Roman" panose="02020603050405020304" pitchFamily="18" charset="0"/>
              </a:rPr>
              <a:t>Chàm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Tuấn</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Hang Én, Cửu Long Giang ta ơi</a:t>
            </a:r>
            <a:r>
              <a:rPr lang="en-US"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 Khơi gợi tâm tình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của người con dành cho quê hương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14837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496489" y="188640"/>
            <a:ext cx="7984687" cy="7920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4: </a:t>
            </a:r>
            <a:r>
              <a:rPr lang="en-US" sz="3200" b="1" dirty="0" err="1">
                <a:solidFill>
                  <a:srgbClr val="0070C0"/>
                </a:solidFill>
                <a:latin typeface="Times New Roman" panose="02020603050405020304" pitchFamily="18" charset="0"/>
                <a:cs typeface="Times New Roman" panose="02020603050405020304" pitchFamily="18" charset="0"/>
              </a:rPr>
              <a:t>VẬN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DỤNG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347371" y="968132"/>
            <a:ext cx="10797475" cy="2448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khoảng</a:t>
            </a:r>
            <a:r>
              <a:rPr lang="en-US" sz="3200" b="1" dirty="0">
                <a:latin typeface="Times New Roman" panose="02020603050405020304" pitchFamily="18" charset="0"/>
                <a:cs typeface="Times New Roman" panose="02020603050405020304" pitchFamily="18" charset="0"/>
              </a:rPr>
              <a:t> 5 - 7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thuở</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ấu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thơ</a:t>
            </a:r>
            <a:r>
              <a:rPr lang="en-US" sz="3200" b="1" i="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như</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lụa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mềm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lửng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lơ</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4898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316933" y="116632"/>
            <a:ext cx="10888210" cy="6552728"/>
          </a:xfrm>
          <a:prstGeom prst="bevel">
            <a:avLst>
              <a:gd name="adj" fmla="val 697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C00000"/>
                </a:solidFill>
                <a:latin typeface="Times New Roman" panose="02020603050405020304" pitchFamily="18" charset="0"/>
                <a:cs typeface="Times New Roman" panose="02020603050405020304" pitchFamily="18" charset="0"/>
              </a:rPr>
              <a:t>ĐOẠN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VĂN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THAM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KHẢO</a:t>
            </a:r>
            <a:endParaRPr lang="en-US" sz="3200" dirty="0">
              <a:solidFill>
                <a:srgbClr val="C00000"/>
              </a:solidFill>
              <a:latin typeface="Times New Roman" panose="02020603050405020304" pitchFamily="18" charset="0"/>
              <a:cs typeface="Times New Roman" panose="02020603050405020304" pitchFamily="18" charset="0"/>
            </a:endParaRPr>
          </a:p>
          <a:p>
            <a:r>
              <a:rPr lang="en-US" sz="3200" dirty="0" err="1">
                <a:solidFill>
                  <a:srgbClr val="C00000"/>
                </a:solidFill>
                <a:latin typeface="Times New Roman" panose="02020603050405020304" pitchFamily="18" charset="0"/>
                <a:cs typeface="Times New Roman" panose="02020603050405020304" pitchFamily="18" charset="0"/>
              </a:rPr>
              <a:t>Đoạn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một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khung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cảnh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hạnh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phúc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bình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yên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tuổi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Trong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tâm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trí</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tuổi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được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hiện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những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buổi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chăn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bò</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cắt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cỏ</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những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thảnh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nằm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dưới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hàng</a:t>
            </a:r>
            <a:r>
              <a:rPr lang="en-US" sz="3200" dirty="0">
                <a:solidFill>
                  <a:srgbClr val="C00000"/>
                </a:solidFill>
                <a:latin typeface="Times New Roman" panose="02020603050405020304" pitchFamily="18" charset="0"/>
                <a:cs typeface="Times New Roman" panose="02020603050405020304" pitchFamily="18" charset="0"/>
              </a:rPr>
              <a:t> me, </a:t>
            </a:r>
            <a:r>
              <a:rPr lang="en-US" sz="3200" dirty="0" err="1">
                <a:solidFill>
                  <a:srgbClr val="C00000"/>
                </a:solidFill>
                <a:latin typeface="Times New Roman" panose="02020603050405020304" pitchFamily="18" charset="0"/>
                <a:cs typeface="Times New Roman" panose="02020603050405020304" pitchFamily="18" charset="0"/>
              </a:rPr>
              <a:t>nghe</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tre</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thổi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sáo</a:t>
            </a:r>
            <a:r>
              <a:rPr lang="en-US" sz="3200" dirty="0">
                <a:solidFill>
                  <a:srgbClr val="C00000"/>
                </a:solidFill>
                <a:latin typeface="Times New Roman" panose="02020603050405020304" pitchFamily="18" charset="0"/>
                <a:cs typeface="Times New Roman" panose="02020603050405020304" pitchFamily="18" charset="0"/>
              </a:rPr>
              <a:t>. Qua </a:t>
            </a:r>
            <a:r>
              <a:rPr lang="en-US" sz="3200" dirty="0" err="1">
                <a:solidFill>
                  <a:srgbClr val="C00000"/>
                </a:solidFill>
                <a:latin typeface="Times New Roman" panose="02020603050405020304" pitchFamily="18" charset="0"/>
                <a:cs typeface="Times New Roman" panose="02020603050405020304" pitchFamily="18" charset="0"/>
              </a:rPr>
              <a:t>lăng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kính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tưởng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tượng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phong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phú</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mình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cũng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hình</a:t>
            </a:r>
            <a:r>
              <a:rPr lang="en-US" sz="3200" dirty="0">
                <a:solidFill>
                  <a:srgbClr val="C00000"/>
                </a:solidFill>
                <a:latin typeface="Times New Roman" panose="02020603050405020304" pitchFamily="18" charset="0"/>
                <a:cs typeface="Times New Roman" panose="02020603050405020304" pitchFamily="18" charset="0"/>
              </a:rPr>
              <a:t> dung, </a:t>
            </a:r>
            <a:r>
              <a:rPr lang="en-US" sz="3200" dirty="0" err="1">
                <a:solidFill>
                  <a:srgbClr val="C00000"/>
                </a:solidFill>
                <a:latin typeface="Times New Roman" panose="02020603050405020304" pitchFamily="18" charset="0"/>
                <a:cs typeface="Times New Roman" panose="02020603050405020304" pitchFamily="18" charset="0"/>
              </a:rPr>
              <a:t>liên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tưởng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đến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những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quả</a:t>
            </a:r>
            <a:r>
              <a:rPr lang="en-US" sz="3200" dirty="0">
                <a:solidFill>
                  <a:srgbClr val="C00000"/>
                </a:solidFill>
                <a:latin typeface="Times New Roman" panose="02020603050405020304" pitchFamily="18" charset="0"/>
                <a:cs typeface="Times New Roman" panose="02020603050405020304" pitchFamily="18" charset="0"/>
              </a:rPr>
              <a:t> me non </a:t>
            </a:r>
            <a:r>
              <a:rPr lang="en-US" sz="3200" dirty="0" err="1">
                <a:solidFill>
                  <a:srgbClr val="C00000"/>
                </a:solidFill>
                <a:latin typeface="Times New Roman" panose="02020603050405020304" pitchFamily="18" charset="0"/>
                <a:cs typeface="Times New Roman" panose="02020603050405020304" pitchFamily="18" charset="0"/>
              </a:rPr>
              <a:t>giống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như</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lưỡi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liềm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lá</a:t>
            </a:r>
            <a:r>
              <a:rPr lang="en-US" sz="3200" dirty="0">
                <a:solidFill>
                  <a:srgbClr val="C00000"/>
                </a:solidFill>
                <a:latin typeface="Times New Roman" panose="02020603050405020304" pitchFamily="18" charset="0"/>
                <a:cs typeface="Times New Roman" panose="02020603050405020304" pitchFamily="18" charset="0"/>
              </a:rPr>
              <a:t> me </a:t>
            </a:r>
            <a:r>
              <a:rPr lang="en-US" sz="3200" dirty="0" err="1">
                <a:solidFill>
                  <a:srgbClr val="C00000"/>
                </a:solidFill>
                <a:latin typeface="Times New Roman" panose="02020603050405020304" pitchFamily="18" charset="0"/>
                <a:cs typeface="Times New Roman" panose="02020603050405020304" pitchFamily="18" charset="0"/>
              </a:rPr>
              <a:t>xanh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giống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như</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dải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lụa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mềm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lửng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Đây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tưởng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rất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thú</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vị</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đầy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tinh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tế</a:t>
            </a:r>
            <a:r>
              <a:rPr lang="en-US" sz="32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00604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0899" y="188640"/>
            <a:ext cx="8256892" cy="792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Bảng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endParaRPr lang="en-US" sz="32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69180531"/>
              </p:ext>
            </p:extLst>
          </p:nvPr>
        </p:nvGraphicFramePr>
        <p:xfrm>
          <a:off x="226198" y="1268760"/>
          <a:ext cx="11069679" cy="4876800"/>
        </p:xfrm>
        <a:graphic>
          <a:graphicData uri="http://schemas.openxmlformats.org/drawingml/2006/table">
            <a:tbl>
              <a:tblPr firstRow="1" firstCol="1" bandRow="1">
                <a:tableStyleId>{5C22544A-7EE6-4342-B048-85BDC9FD1C3A}</a:tableStyleId>
              </a:tblPr>
              <a:tblGrid>
                <a:gridCol w="1179556">
                  <a:extLst>
                    <a:ext uri="{9D8B030D-6E8A-4147-A177-3AD203B41FA5}">
                      <a16:colId xmlns:a16="http://schemas.microsoft.com/office/drawing/2014/main" xmlns="" val="20000"/>
                    </a:ext>
                  </a:extLst>
                </a:gridCol>
                <a:gridCol w="7258806">
                  <a:extLst>
                    <a:ext uri="{9D8B030D-6E8A-4147-A177-3AD203B41FA5}">
                      <a16:colId xmlns:a16="http://schemas.microsoft.com/office/drawing/2014/main" xmlns="" val="20001"/>
                    </a:ext>
                  </a:extLst>
                </a:gridCol>
                <a:gridCol w="1097500">
                  <a:extLst>
                    <a:ext uri="{9D8B030D-6E8A-4147-A177-3AD203B41FA5}">
                      <a16:colId xmlns:a16="http://schemas.microsoft.com/office/drawing/2014/main" xmlns="" val="20002"/>
                    </a:ext>
                  </a:extLst>
                </a:gridCol>
                <a:gridCol w="1533817">
                  <a:extLst>
                    <a:ext uri="{9D8B030D-6E8A-4147-A177-3AD203B41FA5}">
                      <a16:colId xmlns:a16="http://schemas.microsoft.com/office/drawing/2014/main" xmlns="" val="20003"/>
                    </a:ext>
                  </a:extLst>
                </a:gridCol>
              </a:tblGrid>
              <a:tr h="0">
                <a:tc>
                  <a:txBody>
                    <a:bodyPr/>
                    <a:lstStyle/>
                    <a:p>
                      <a:pPr algn="ctr">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STT</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Tiêu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chí</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Đạt</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Chưa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đạt</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41021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1</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3200" dirty="0" err="1">
                          <a:effectLst/>
                          <a:latin typeface="Times New Roman" panose="02020603050405020304" pitchFamily="18" charset="0"/>
                          <a:cs typeface="Times New Roman" panose="02020603050405020304" pitchFamily="18" charset="0"/>
                        </a:rPr>
                        <a:t>Đảm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dung </a:t>
                      </a:r>
                      <a:r>
                        <a:rPr lang="en-US" sz="3200" dirty="0" err="1">
                          <a:effectLst/>
                          <a:latin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khoảng</a:t>
                      </a:r>
                      <a:r>
                        <a:rPr lang="en-US" sz="3200" dirty="0">
                          <a:effectLst/>
                          <a:latin typeface="Times New Roman" panose="02020603050405020304" pitchFamily="18" charset="0"/>
                          <a:cs typeface="Times New Roman" panose="02020603050405020304" pitchFamily="18" charset="0"/>
                        </a:rPr>
                        <a:t> 5 - 7 </a:t>
                      </a:r>
                      <a:r>
                        <a:rPr lang="en-US" sz="3200" dirty="0" err="1">
                          <a:effectLst/>
                          <a:latin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5146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2</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đúng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chủ</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cs typeface="Times New Roman" panose="02020603050405020304" pitchFamily="18" charset="0"/>
                        </a:rPr>
                        <a:t> dung.</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3</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3200" dirty="0" err="1">
                          <a:effectLst/>
                          <a:latin typeface="Times New Roman" panose="02020603050405020304" pitchFamily="18" charset="0"/>
                          <a:cs typeface="Times New Roman" panose="02020603050405020304" pitchFamily="18" charset="0"/>
                        </a:rPr>
                        <a:t>Lí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lẽ</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dẫn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chứng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thuyết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phục</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4</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32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5</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32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6154984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48250" y="188640"/>
            <a:ext cx="5897780"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Flowchart: Punched Tape 4"/>
          <p:cNvSpPr/>
          <p:nvPr/>
        </p:nvSpPr>
        <p:spPr>
          <a:xfrm>
            <a:off x="498403" y="1268760"/>
            <a:ext cx="10525269" cy="3456384"/>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Times New Roman" panose="02020603050405020304" pitchFamily="18" charset="0"/>
                <a:cs typeface="Times New Roman" panose="02020603050405020304" pitchFamily="18" charset="0"/>
              </a:rPr>
              <a:t>- Hoàn thiện các nội dung đã học trong bài;</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 Chuẩn bị soạn bài: Thực hành tiếng Việt (Nghĩa của từ; biện pháp tu từ).</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028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irect Access Storage 3"/>
          <p:cNvSpPr/>
          <p:nvPr/>
        </p:nvSpPr>
        <p:spPr>
          <a:xfrm>
            <a:off x="407668" y="188640"/>
            <a:ext cx="10525269" cy="6408712"/>
          </a:xfrm>
          <a:prstGeom prst="flowChartMagneticDrum">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2">
                    <a:lumMod val="10000"/>
                  </a:schemeClr>
                </a:solidFill>
                <a:latin typeface="Times New Roman" panose="02020603050405020304" pitchFamily="18" charset="0"/>
                <a:cs typeface="Times New Roman" panose="02020603050405020304" pitchFamily="18" charset="0"/>
              </a:rPr>
              <a:t>Gợi</a:t>
            </a:r>
            <a:r>
              <a:rPr lang="en-US" sz="3200" dirty="0">
                <a:solidFill>
                  <a:schemeClr val="bg2">
                    <a:lumMod val="10000"/>
                  </a:schemeClr>
                </a:solidFill>
                <a:latin typeface="Times New Roman" panose="02020603050405020304" pitchFamily="18" charset="0"/>
                <a:cs typeface="Times New Roman" panose="02020603050405020304" pitchFamily="18" charset="0"/>
              </a:rPr>
              <a:t> ý:</a:t>
            </a:r>
          </a:p>
          <a:p>
            <a:pPr algn="ctr"/>
            <a:r>
              <a:rPr lang="en-US" sz="3200" dirty="0" err="1">
                <a:solidFill>
                  <a:schemeClr val="bg2">
                    <a:lumMod val="10000"/>
                  </a:schemeClr>
                </a:solidFill>
                <a:latin typeface="Times New Roman" panose="02020603050405020304" pitchFamily="18" charset="0"/>
                <a:cs typeface="Times New Roman" panose="02020603050405020304" pitchFamily="18" charset="0"/>
              </a:rPr>
              <a:t>Đọc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bài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Cửu</a:t>
            </a:r>
            <a:r>
              <a:rPr lang="en-US" sz="3200" i="1" dirty="0">
                <a:solidFill>
                  <a:schemeClr val="bg2">
                    <a:lumMod val="10000"/>
                  </a:schemeClr>
                </a:solidFill>
                <a:latin typeface="Times New Roman" panose="02020603050405020304" pitchFamily="18" charset="0"/>
                <a:cs typeface="Times New Roman" panose="02020603050405020304" pitchFamily="18" charset="0"/>
              </a:rPr>
              <a:t> Long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giang</a:t>
            </a:r>
            <a:r>
              <a:rPr lang="en-US" sz="3200" i="1" dirty="0">
                <a:solidFill>
                  <a:schemeClr val="bg2">
                    <a:lumMod val="10000"/>
                  </a:schemeClr>
                </a:solidFill>
                <a:latin typeface="Times New Roman" panose="02020603050405020304" pitchFamily="18" charset="0"/>
                <a:cs typeface="Times New Roman" panose="02020603050405020304" pitchFamily="18" charset="0"/>
              </a:rPr>
              <a:t> ta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ơi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của</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Nguyên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Hồng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Kể</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tên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những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bài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thơ</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viết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về</a:t>
            </a:r>
            <a:r>
              <a:rPr lang="en-US" sz="3200" dirty="0">
                <a:solidFill>
                  <a:schemeClr val="bg2">
                    <a:lumMod val="10000"/>
                  </a:schemeClr>
                </a:solidFill>
                <a:latin typeface="Times New Roman" panose="02020603050405020304" pitchFamily="18" charset="0"/>
                <a:cs typeface="Times New Roman" panose="02020603050405020304" pitchFamily="18" charset="0"/>
              </a:rPr>
              <a:t> Nam </a:t>
            </a:r>
            <a:r>
              <a:rPr lang="en-US" sz="3200" dirty="0" err="1">
                <a:solidFill>
                  <a:schemeClr val="bg2">
                    <a:lumMod val="10000"/>
                  </a:schemeClr>
                </a:solidFill>
                <a:latin typeface="Times New Roman" panose="02020603050405020304" pitchFamily="18" charset="0"/>
                <a:cs typeface="Times New Roman" panose="02020603050405020304" pitchFamily="18" charset="0"/>
              </a:rPr>
              <a:t>Bộ</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như</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Gửi</a:t>
            </a:r>
            <a:r>
              <a:rPr lang="en-US" sz="3200" i="1" dirty="0">
                <a:solidFill>
                  <a:schemeClr val="bg2">
                    <a:lumMod val="10000"/>
                  </a:schemeClr>
                </a:solidFill>
                <a:latin typeface="Times New Roman" panose="02020603050405020304" pitchFamily="18" charset="0"/>
                <a:cs typeface="Times New Roman" panose="02020603050405020304" pitchFamily="18" charset="0"/>
              </a:rPr>
              <a:t> Nam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Bộ</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mến</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yêu</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Xuân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Diệu</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Gói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đất</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miền</a:t>
            </a:r>
            <a:r>
              <a:rPr lang="en-US" sz="3200" i="1" dirty="0">
                <a:solidFill>
                  <a:schemeClr val="bg2">
                    <a:lumMod val="10000"/>
                  </a:schemeClr>
                </a:solidFill>
                <a:latin typeface="Times New Roman" panose="02020603050405020304" pitchFamily="18" charset="0"/>
                <a:cs typeface="Times New Roman" panose="02020603050405020304" pitchFamily="18" charset="0"/>
              </a:rPr>
              <a:t> Nam</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Xuân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Miễu</a:t>
            </a:r>
            <a:r>
              <a:rPr lang="en-US" sz="3200" dirty="0">
                <a:solidFill>
                  <a:schemeClr val="bg2">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3421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0" y="332656"/>
            <a:ext cx="11386612" cy="2880320"/>
          </a:xfrm>
          <a:prstGeom prst="ribbon2">
            <a:avLst>
              <a:gd name="adj1" fmla="val 16667"/>
              <a:gd name="adj2" fmla="val 689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48+49: VĂN </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 2:</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GÒ ME</a:t>
            </a:r>
          </a:p>
          <a:p>
            <a:r>
              <a:rPr lang="en-US" sz="4000" b="1" dirty="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Trích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Nguyên</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54" y="3356992"/>
            <a:ext cx="8710568" cy="3467625"/>
          </a:xfrm>
          <a:prstGeom prst="rect">
            <a:avLst/>
          </a:prstGeom>
        </p:spPr>
      </p:pic>
    </p:spTree>
    <p:extLst>
      <p:ext uri="{BB962C8B-B14F-4D97-AF65-F5344CB8AC3E}">
        <p14:creationId xmlns:p14="http://schemas.microsoft.com/office/powerpoint/2010/main" val="2087591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8509" y="908720"/>
            <a:ext cx="6532926" cy="11521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smtClean="0">
                <a:solidFill>
                  <a:srgbClr val="FF0000"/>
                </a:solidFill>
                <a:latin typeface="Times New Roman" panose="02020603050405020304" pitchFamily="18" charset="0"/>
                <a:cs typeface="Times New Roman" panose="02020603050405020304" pitchFamily="18" charset="0"/>
              </a:rPr>
              <a:t>I</a:t>
            </a:r>
            <a:r>
              <a:rPr lang="pt-BR" sz="5400" b="1" dirty="0">
                <a:solidFill>
                  <a:srgbClr val="FF0000"/>
                </a:solidFill>
                <a:latin typeface="Times New Roman" panose="02020603050405020304" pitchFamily="18" charset="0"/>
                <a:cs typeface="Times New Roman" panose="02020603050405020304" pitchFamily="18" charset="0"/>
              </a:rPr>
              <a:t>. </a:t>
            </a:r>
            <a:r>
              <a:rPr lang="pt-BR" sz="5400" b="1" dirty="0" smtClean="0">
                <a:solidFill>
                  <a:srgbClr val="FF0000"/>
                </a:solidFill>
                <a:latin typeface="Times New Roman" panose="02020603050405020304" pitchFamily="18" charset="0"/>
                <a:cs typeface="Times New Roman" panose="02020603050405020304" pitchFamily="18" charset="0"/>
              </a:rPr>
              <a:t>Đọc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08509" y="2564904"/>
            <a:ext cx="2736304"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Đọc</a:t>
            </a:r>
            <a:endParaRPr lang="vi-VN" sz="2800" b="1" dirty="0">
              <a:latin typeface="Times New Roman" pitchFamily="18" charset="0"/>
              <a:cs typeface="Times New Roman" pitchFamily="18" charset="0"/>
            </a:endParaRPr>
          </a:p>
        </p:txBody>
      </p:sp>
      <p:sp>
        <p:nvSpPr>
          <p:cNvPr id="6" name="TextBox 5"/>
          <p:cNvSpPr txBox="1"/>
          <p:nvPr/>
        </p:nvSpPr>
        <p:spPr>
          <a:xfrm>
            <a:off x="1008509" y="3356992"/>
            <a:ext cx="3096344"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Giải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68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lay 4"/>
          <p:cNvSpPr/>
          <p:nvPr/>
        </p:nvSpPr>
        <p:spPr>
          <a:xfrm>
            <a:off x="226197" y="1844824"/>
            <a:ext cx="6442191" cy="72008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latin typeface="Times New Roman" panose="02020603050405020304" pitchFamily="18" charset="0"/>
                <a:cs typeface="Times New Roman" panose="02020603050405020304" pitchFamily="18" charset="0"/>
              </a:rPr>
              <a:t>a.Tìm </a:t>
            </a:r>
            <a:r>
              <a:rPr lang="pt-BR" sz="3200" b="1" dirty="0">
                <a:latin typeface="Times New Roman" panose="02020603050405020304" pitchFamily="18" charset="0"/>
                <a:cs typeface="Times New Roman" panose="02020603050405020304" pitchFamily="18" charset="0"/>
              </a:rPr>
              <a:t>hiểu về tác giả</a:t>
            </a:r>
            <a:endParaRPr lang="en-US" sz="3200" dirty="0">
              <a:latin typeface="Times New Roman" panose="02020603050405020304" pitchFamily="18" charset="0"/>
              <a:cs typeface="Times New Roman" panose="02020603050405020304" pitchFamily="18" charset="0"/>
            </a:endParaRPr>
          </a:p>
        </p:txBody>
      </p:sp>
      <p:sp>
        <p:nvSpPr>
          <p:cNvPr id="6" name="Flowchart: Punched Tape 5"/>
          <p:cNvSpPr/>
          <p:nvPr/>
        </p:nvSpPr>
        <p:spPr>
          <a:xfrm>
            <a:off x="1042813" y="3039115"/>
            <a:ext cx="8892038" cy="3168352"/>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solidFill>
                  <a:schemeClr val="bg2">
                    <a:lumMod val="10000"/>
                  </a:schemeClr>
                </a:solidFill>
                <a:latin typeface="Times New Roman" panose="02020603050405020304" pitchFamily="18" charset="0"/>
                <a:cs typeface="Times New Roman" panose="02020603050405020304" pitchFamily="18" charset="0"/>
              </a:rPr>
              <a:t>Qua tìm hiểu ở nhà, nêu những hiểu biết của em về tác giả (tiểu sử cuộc đời, phong cách, sự nghiệp)</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4197974-EB50-4173-BF2D-B1C0F49D6454}"/>
              </a:ext>
            </a:extLst>
          </p:cNvPr>
          <p:cNvSpPr txBox="1"/>
          <p:nvPr/>
        </p:nvSpPr>
        <p:spPr>
          <a:xfrm>
            <a:off x="2313104" y="404313"/>
            <a:ext cx="7235803" cy="246221"/>
          </a:xfrm>
          <a:prstGeom prst="rect">
            <a:avLst/>
          </a:prstGeom>
          <a:noFill/>
        </p:spPr>
        <p:txBody>
          <a:bodyPr wrap="square">
            <a:spAutoFit/>
          </a:bodyPr>
          <a:lstStyle/>
          <a:p>
            <a:r>
              <a:rPr lang="vi-VN" sz="1000" dirty="0">
                <a:solidFill>
                  <a:schemeClr val="bg1"/>
                </a:solidFill>
              </a:rPr>
              <a:t>Phạm Thị Liễu. 0369444915.Trường THCS Xuân Phong- Xuân Trường- Nam Định</a:t>
            </a:r>
            <a:endParaRPr lang="en-US" sz="1000" dirty="0">
              <a:solidFill>
                <a:schemeClr val="bg1"/>
              </a:solidFill>
            </a:endParaRPr>
          </a:p>
        </p:txBody>
      </p:sp>
      <p:sp>
        <p:nvSpPr>
          <p:cNvPr id="2" name="TextBox 1"/>
          <p:cNvSpPr txBox="1"/>
          <p:nvPr/>
        </p:nvSpPr>
        <p:spPr>
          <a:xfrm>
            <a:off x="1042813" y="764704"/>
            <a:ext cx="6374408"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3. </a:t>
            </a: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chung</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3993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2766780" y="116632"/>
            <a:ext cx="6714396" cy="720080"/>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Hoàng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Nguyên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226198" y="1597456"/>
            <a:ext cx="2722052" cy="4464496"/>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1929-1975,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Giang</a:t>
            </a:r>
            <a:r>
              <a:rPr lang="en-US" sz="3200" dirty="0">
                <a:latin typeface="Times New Roman" panose="02020603050405020304" pitchFamily="18" charset="0"/>
                <a:cs typeface="Times New Roman" panose="02020603050405020304" pitchFamily="18" charset="0"/>
              </a:rPr>
              <a:t>.</a:t>
            </a:r>
          </a:p>
        </p:txBody>
      </p:sp>
      <p:sp>
        <p:nvSpPr>
          <p:cNvPr id="6" name="Flowchart: Stored Data 5"/>
          <p:cNvSpPr/>
          <p:nvPr/>
        </p:nvSpPr>
        <p:spPr>
          <a:xfrm>
            <a:off x="3492660" y="1196752"/>
            <a:ext cx="4083079" cy="5040560"/>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diết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Nam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a:t>
            </a:r>
          </a:p>
        </p:txBody>
      </p:sp>
      <p:sp>
        <p:nvSpPr>
          <p:cNvPr id="7" name="Flowchart: Stored Data 6"/>
          <p:cNvSpPr/>
          <p:nvPr/>
        </p:nvSpPr>
        <p:spPr>
          <a:xfrm>
            <a:off x="7963793" y="1484784"/>
            <a:ext cx="3034765" cy="4577168"/>
          </a:xfrm>
          <a:prstGeom prst="flowChartOnlineStorag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(1950);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(1956), </a:t>
            </a:r>
            <a:r>
              <a:rPr lang="en-US" sz="2800" i="1" dirty="0" err="1">
                <a:latin typeface="Times New Roman" panose="02020603050405020304" pitchFamily="18" charset="0"/>
                <a:cs typeface="Times New Roman" panose="02020603050405020304" pitchFamily="18" charset="0"/>
              </a:rPr>
              <a:t>Gò</a:t>
            </a:r>
            <a:r>
              <a:rPr lang="en-US" sz="2800" i="1" dirty="0">
                <a:latin typeface="Times New Roman" panose="02020603050405020304" pitchFamily="18" charset="0"/>
                <a:cs typeface="Times New Roman" panose="02020603050405020304" pitchFamily="18" charset="0"/>
              </a:rPr>
              <a:t> Me</a:t>
            </a:r>
            <a:r>
              <a:rPr lang="en-US" sz="2800" dirty="0">
                <a:latin typeface="Times New Roman" panose="02020603050405020304" pitchFamily="18" charset="0"/>
                <a:cs typeface="Times New Roman" panose="02020603050405020304" pitchFamily="18" charset="0"/>
              </a:rPr>
              <a:t> (1957)…</a:t>
            </a: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29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16933" y="116632"/>
            <a:ext cx="10888210" cy="86409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FF0000"/>
                </a:solidFill>
                <a:latin typeface="Times New Roman" panose="02020603050405020304" pitchFamily="18" charset="0"/>
                <a:cs typeface="Times New Roman" panose="02020603050405020304" pitchFamily="18" charset="0"/>
              </a:rPr>
              <a:t>b. Tìm hiểu chung về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94574" y="1077430"/>
            <a:ext cx="5262635"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FF0000"/>
                </a:solidFill>
                <a:latin typeface="Times New Roman" panose="02020603050405020304" pitchFamily="18" charset="0"/>
                <a:cs typeface="Times New Roman" panose="02020603050405020304" pitchFamily="18" charset="0"/>
              </a:rPr>
              <a:t>PHIẾU HỌC TẬP 05</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7914582"/>
              </p:ext>
            </p:extLst>
          </p:nvPr>
        </p:nvGraphicFramePr>
        <p:xfrm>
          <a:off x="316933" y="2060848"/>
          <a:ext cx="10888210" cy="2438400"/>
        </p:xfrm>
        <a:graphic>
          <a:graphicData uri="http://schemas.openxmlformats.org/drawingml/2006/table">
            <a:tbl>
              <a:tblPr firstRow="1" firstCol="1" bandRow="1">
                <a:tableStyleId>{5C22544A-7EE6-4342-B048-85BDC9FD1C3A}</a:tableStyleId>
              </a:tblPr>
              <a:tblGrid>
                <a:gridCol w="6532926">
                  <a:extLst>
                    <a:ext uri="{9D8B030D-6E8A-4147-A177-3AD203B41FA5}">
                      <a16:colId xmlns:a16="http://schemas.microsoft.com/office/drawing/2014/main" xmlns="" val="20000"/>
                    </a:ext>
                  </a:extLst>
                </a:gridCol>
                <a:gridCol w="4355284">
                  <a:extLst>
                    <a:ext uri="{9D8B030D-6E8A-4147-A177-3AD203B41FA5}">
                      <a16:colId xmlns:a16="http://schemas.microsoft.com/office/drawing/2014/main" xmlns="" val="20001"/>
                    </a:ext>
                  </a:extLst>
                </a:gridCol>
              </a:tblGrid>
              <a:tr h="0">
                <a:tc>
                  <a:txBody>
                    <a:bodyPr/>
                    <a:lstStyle/>
                    <a:p>
                      <a:pPr algn="ctr">
                        <a:spcAft>
                          <a:spcPts val="0"/>
                        </a:spcAft>
                      </a:pPr>
                      <a:r>
                        <a:rPr lang="pt-BR" sz="3200" dirty="0">
                          <a:solidFill>
                            <a:srgbClr val="0070C0"/>
                          </a:solidFill>
                          <a:effectLst/>
                          <a:latin typeface="Times New Roman" panose="02020603050405020304" pitchFamily="18" charset="0"/>
                          <a:cs typeface="Times New Roman" panose="02020603050405020304" pitchFamily="18" charset="0"/>
                        </a:rPr>
                        <a:t>Tìm hiểu chung văn bản</a:t>
                      </a:r>
                      <a:endParaRPr lang="en-US" sz="32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pt-BR" sz="3200" dirty="0">
                          <a:solidFill>
                            <a:srgbClr val="0070C0"/>
                          </a:solidFill>
                          <a:effectLst/>
                          <a:latin typeface="Times New Roman" panose="02020603050405020304" pitchFamily="18" charset="0"/>
                          <a:cs typeface="Times New Roman" panose="02020603050405020304" pitchFamily="18" charset="0"/>
                        </a:rPr>
                        <a:t>Trả lời</a:t>
                      </a:r>
                      <a:endParaRPr lang="en-US" sz="32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0">
                <a:tc>
                  <a:txBody>
                    <a:bodyPr/>
                    <a:lstStyle/>
                    <a:p>
                      <a:pPr>
                        <a:spcAft>
                          <a:spcPts val="0"/>
                        </a:spcAft>
                      </a:pPr>
                      <a:r>
                        <a:rPr lang="pt-BR" sz="3200" dirty="0">
                          <a:solidFill>
                            <a:schemeClr val="tx1">
                              <a:lumMod val="95000"/>
                              <a:lumOff val="5000"/>
                            </a:schemeClr>
                          </a:solidFill>
                          <a:effectLst/>
                          <a:latin typeface="Times New Roman" panose="02020603050405020304" pitchFamily="18" charset="0"/>
                          <a:cs typeface="Times New Roman" panose="02020603050405020304" pitchFamily="18" charset="0"/>
                        </a:rPr>
                        <a:t>Thể thơ</a:t>
                      </a:r>
                      <a:endParaRPr lang="en-US" sz="32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pt-BR"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a:spcAft>
                          <a:spcPts val="0"/>
                        </a:spcAft>
                      </a:pPr>
                      <a:r>
                        <a:rPr lang="pt-BR" sz="3200" dirty="0">
                          <a:solidFill>
                            <a:schemeClr val="tx1">
                              <a:lumMod val="95000"/>
                              <a:lumOff val="5000"/>
                            </a:schemeClr>
                          </a:solidFill>
                          <a:effectLst/>
                          <a:latin typeface="Times New Roman" panose="02020603050405020304" pitchFamily="18" charset="0"/>
                          <a:cs typeface="Times New Roman" panose="02020603050405020304" pitchFamily="18" charset="0"/>
                        </a:rPr>
                        <a:t>Giọng điệu</a:t>
                      </a:r>
                      <a:endParaRPr lang="en-US" sz="32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pt-BR"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0">
                <a:tc>
                  <a:txBody>
                    <a:bodyPr/>
                    <a:lstStyle/>
                    <a:p>
                      <a:pPr>
                        <a:spcAft>
                          <a:spcPts val="0"/>
                        </a:spcAft>
                      </a:pPr>
                      <a:r>
                        <a:rPr lang="pt-BR" sz="3200" dirty="0">
                          <a:solidFill>
                            <a:schemeClr val="tx1">
                              <a:lumMod val="95000"/>
                              <a:lumOff val="5000"/>
                            </a:schemeClr>
                          </a:solidFill>
                          <a:effectLst/>
                          <a:latin typeface="Times New Roman" panose="02020603050405020304" pitchFamily="18" charset="0"/>
                          <a:cs typeface="Times New Roman" panose="02020603050405020304" pitchFamily="18" charset="0"/>
                        </a:rPr>
                        <a:t>Mạch cảm xúc</a:t>
                      </a:r>
                      <a:endParaRPr lang="en-US" sz="32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pt-BR"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0">
                <a:tc>
                  <a:txBody>
                    <a:bodyPr/>
                    <a:lstStyle/>
                    <a:p>
                      <a:pPr>
                        <a:spcAft>
                          <a:spcPts val="0"/>
                        </a:spcAft>
                      </a:pPr>
                      <a:r>
                        <a:rPr lang="pt-BR" sz="3200" dirty="0">
                          <a:solidFill>
                            <a:schemeClr val="tx1">
                              <a:lumMod val="95000"/>
                              <a:lumOff val="5000"/>
                            </a:schemeClr>
                          </a:solidFill>
                          <a:effectLst/>
                          <a:latin typeface="Times New Roman" panose="02020603050405020304" pitchFamily="18" charset="0"/>
                          <a:cs typeface="Times New Roman" panose="02020603050405020304" pitchFamily="18" charset="0"/>
                        </a:rPr>
                        <a:t>Bố cục</a:t>
                      </a:r>
                      <a:endParaRPr lang="en-US" sz="32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pt-BR"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09006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2585310" y="116632"/>
            <a:ext cx="5262635" cy="720080"/>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0070C0"/>
                </a:solidFill>
                <a:latin typeface="Times New Roman" panose="02020603050405020304" pitchFamily="18" charset="0"/>
                <a:cs typeface="Times New Roman" panose="02020603050405020304" pitchFamily="18" charset="0"/>
              </a:rPr>
              <a:t>Văn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bản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Gò</a:t>
            </a:r>
            <a:r>
              <a:rPr lang="en-US" sz="3200" b="1" i="1" dirty="0">
                <a:solidFill>
                  <a:srgbClr val="0070C0"/>
                </a:solidFill>
                <a:latin typeface="Times New Roman" panose="02020603050405020304" pitchFamily="18" charset="0"/>
                <a:cs typeface="Times New Roman" panose="02020603050405020304" pitchFamily="18" charset="0"/>
              </a:rPr>
              <a:t> Me”</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226197" y="1052736"/>
            <a:ext cx="10888210" cy="864096"/>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1956,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1977</a:t>
            </a:r>
          </a:p>
        </p:txBody>
      </p:sp>
      <p:sp>
        <p:nvSpPr>
          <p:cNvPr id="7" name="Flowchart: Stored Data 6"/>
          <p:cNvSpPr/>
          <p:nvPr/>
        </p:nvSpPr>
        <p:spPr>
          <a:xfrm>
            <a:off x="360438" y="2132856"/>
            <a:ext cx="11161638" cy="4725144"/>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a:t>
            </a:r>
          </a:p>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điệu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Bố</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cục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- 17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Gò</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Me.</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Hồi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tưởng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gắn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335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8&quot;/&gt;&lt;property id=&quot;20307&quot; value=&quot;259&quot;/&gt;&lt;/object&gt;&lt;object type=&quot;3&quot; unique_id=&quot;10007&quot;&gt;&lt;property id=&quot;20148&quot; value=&quot;5&quot;/&gt;&lt;property id=&quot;20300&quot; value=&quot;Slide 6&quot;/&gt;&lt;property id=&quot;20307&quot; value=&quot;260&quot;/&gt;&lt;/object&gt;&lt;object type=&quot;3&quot; unique_id=&quot;10008&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9&quot;/&gt;&lt;property id=&quot;20307&quot; value=&quot;263&quot;/&gt;&lt;/object&gt;&lt;object type=&quot;3&quot; unique_id=&quot;10011&quot;&gt;&lt;property id=&quot;20148&quot; value=&quot;5&quot;/&gt;&lt;property id=&quot;20300&quot; value=&quot;Slide 11&quot;/&gt;&lt;property id=&quot;20307&quot; value=&quot;264&quot;/&gt;&lt;/object&gt;&lt;object type=&quot;3&quot; unique_id=&quot;10012&quot;&gt;&lt;property id=&quot;20148&quot; value=&quot;5&quot;/&gt;&lt;property id=&quot;20300&quot; value=&quot;Slide 12&quot;/&gt;&lt;property id=&quot;20307&quot; value=&quot;265&quot;/&gt;&lt;/object&gt;&lt;object type=&quot;3&quot; unique_id=&quot;10013&quot;&gt;&lt;property id=&quot;20148&quot; value=&quot;5&quot;/&gt;&lt;property id=&quot;20300&quot; value=&quot;Slide 14&quot;/&gt;&lt;property id=&quot;20307&quot; value=&quot;266&quot;/&gt;&lt;/object&gt;&lt;object type=&quot;3&quot; unique_id=&quot;10014&quot;&gt;&lt;property id=&quot;20148&quot; value=&quot;5&quot;/&gt;&lt;property id=&quot;20300&quot; value=&quot;Slide 13&quot;/&gt;&lt;property id=&quot;20307&quot; value=&quot;283&quot;/&gt;&lt;/object&gt;&lt;object type=&quot;3&quot; unique_id=&quot;10016&quot;&gt;&lt;property id=&quot;20148&quot; value=&quot;5&quot;/&gt;&lt;property id=&quot;20300&quot; value=&quot;Slide 15&quot;/&gt;&lt;property id=&quot;20307&quot; value=&quot;268&quot;/&gt;&lt;/object&gt;&lt;object type=&quot;3&quot; unique_id=&quot;10017&quot;&gt;&lt;property id=&quot;20148&quot; value=&quot;5&quot;/&gt;&lt;property id=&quot;20300&quot; value=&quot;Slide 16&quot;/&gt;&lt;property id=&quot;20307&quot; value=&quot;269&quot;/&gt;&lt;/object&gt;&lt;object type=&quot;3&quot; unique_id=&quot;10018&quot;&gt;&lt;property id=&quot;20148&quot; value=&quot;5&quot;/&gt;&lt;property id=&quot;20300&quot; value=&quot;Slide 17&quot;/&gt;&lt;property id=&quot;20307&quot; value=&quot;270&quot;/&gt;&lt;/object&gt;&lt;object type=&quot;3&quot; unique_id=&quot;10020&quot;&gt;&lt;property id=&quot;20148&quot; value=&quot;5&quot;/&gt;&lt;property id=&quot;20300&quot; value=&quot;Slide 18&quot;/&gt;&lt;property id=&quot;20307&quot; value=&quot;272&quot;/&gt;&lt;/object&gt;&lt;object type=&quot;3&quot; unique_id=&quot;10022&quot;&gt;&lt;property id=&quot;20148&quot; value=&quot;5&quot;/&gt;&lt;property id=&quot;20300&quot; value=&quot;Slide 19&quot;/&gt;&lt;property id=&quot;20307&quot; value=&quot;273&quot;/&gt;&lt;/object&gt;&lt;object type=&quot;3&quot; unique_id=&quot;10023&quot;&gt;&lt;property id=&quot;20148&quot; value=&quot;5&quot;/&gt;&lt;property id=&quot;20300&quot; value=&quot;Slide 20&quot;/&gt;&lt;property id=&quot;20307&quot; value=&quot;274&quot;/&gt;&lt;/object&gt;&lt;object type=&quot;3&quot; unique_id=&quot;10024&quot;&gt;&lt;property id=&quot;20148&quot; value=&quot;5&quot;/&gt;&lt;property id=&quot;20300&quot; value=&quot;Slide 21&quot;/&gt;&lt;property id=&quot;20307&quot; value=&quot;275&quot;/&gt;&lt;/object&gt;&lt;object type=&quot;3&quot; unique_id=&quot;10025&quot;&gt;&lt;property id=&quot;20148&quot; value=&quot;5&quot;/&gt;&lt;property id=&quot;20300&quot; value=&quot;Slide 22&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quot;/&gt;&lt;property id=&quot;20307&quot; value=&quot;279&quot;/&gt;&lt;/object&gt;&lt;object type=&quot;3&quot; unique_id=&quot;10029&quot;&gt;&lt;property id=&quot;20148&quot; value=&quot;5&quot;/&gt;&lt;property id=&quot;20300&quot; value=&quot;Slide 26&quot;/&gt;&lt;property id=&quot;20307&quot; value=&quot;280&quot;/&gt;&lt;/object&gt;&lt;object type=&quot;3&quot; unique_id=&quot;10030&quot;&gt;&lt;property id=&quot;20148&quot; value=&quot;5&quot;/&gt;&lt;property id=&quot;20300&quot; value=&quot;Slide 27&quot;/&gt;&lt;property id=&quot;20307&quot; value=&quot;281&quot;/&gt;&lt;/object&gt;&lt;object type=&quot;3&quot; unique_id=&quot;10031&quot;&gt;&lt;property id=&quot;20148&quot; value=&quot;5&quot;/&gt;&lt;property id=&quot;20300&quot; value=&quot;Slide 28&quot;/&gt;&lt;property id=&quot;20307&quot; value=&quot;282&quot;/&gt;&lt;/object&gt;&lt;object type=&quot;3&quot; unique_id=&quot;10187&quot;&gt;&lt;property id=&quot;20148&quot; value=&quot;5&quot;/&gt;&lt;property id=&quot;20300&quot; value=&quot;Slide 4&quot;/&gt;&lt;property id=&quot;20307&quot; value=&quot;285&quot;/&gt;&lt;/object&gt;&lt;object type=&quot;3&quot; unique_id=&quot;10188&quot;&gt;&lt;property id=&quot;20148&quot; value=&quot;5&quot;/&gt;&lt;property id=&quot;20300&quot; value=&quot;Slide 5&quot;/&gt;&lt;property id=&quot;20307&quot; value=&quot;286&quot;/&gt;&lt;/object&gt;&lt;object type=&quot;3&quot; unique_id=&quot;10189&quot;&gt;&lt;property id=&quot;20148&quot; value=&quot;5&quot;/&gt;&lt;property id=&quot;20300&quot; value=&quot;Slide 10&quot;/&gt;&lt;property id=&quot;20307&quot; value=&quot;287&quot;/&gt;&lt;/object&gt;&lt;/object&gt;&lt;object type=&quot;8&quot; unique_id=&quot;1006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1640</Words>
  <Application>Microsoft Office PowerPoint</Application>
  <PresentationFormat>Custom</PresentationFormat>
  <Paragraphs>136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21AK22</cp:lastModifiedBy>
  <cp:revision>99</cp:revision>
  <dcterms:created xsi:type="dcterms:W3CDTF">2022-08-17T09:31:48Z</dcterms:created>
  <dcterms:modified xsi:type="dcterms:W3CDTF">2022-11-28T02:47:46Z</dcterms:modified>
</cp:coreProperties>
</file>