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303" r:id="rId6"/>
    <p:sldId id="263" r:id="rId7"/>
    <p:sldId id="264" r:id="rId8"/>
    <p:sldId id="266" r:id="rId9"/>
    <p:sldId id="267" r:id="rId10"/>
    <p:sldId id="268" r:id="rId11"/>
    <p:sldId id="271" r:id="rId12"/>
    <p:sldId id="304" r:id="rId13"/>
    <p:sldId id="305" r:id="rId14"/>
    <p:sldId id="275" r:id="rId15"/>
    <p:sldId id="300" r:id="rId16"/>
    <p:sldId id="277" r:id="rId17"/>
    <p:sldId id="276" r:id="rId18"/>
    <p:sldId id="278" r:id="rId19"/>
    <p:sldId id="279" r:id="rId20"/>
    <p:sldId id="306" r:id="rId21"/>
    <p:sldId id="280" r:id="rId22"/>
    <p:sldId id="282" r:id="rId23"/>
    <p:sldId id="281" r:id="rId24"/>
    <p:sldId id="307" r:id="rId25"/>
    <p:sldId id="285" r:id="rId26"/>
    <p:sldId id="302" r:id="rId27"/>
    <p:sldId id="308" r:id="rId28"/>
    <p:sldId id="287" r:id="rId29"/>
    <p:sldId id="289" r:id="rId30"/>
    <p:sldId id="290" r:id="rId31"/>
    <p:sldId id="292" r:id="rId32"/>
    <p:sldId id="293" r:id="rId33"/>
    <p:sldId id="294" r:id="rId34"/>
    <p:sldId id="295" r:id="rId35"/>
    <p:sldId id="296" r:id="rId36"/>
    <p:sldId id="297" r:id="rId37"/>
    <p:sldId id="298" r:id="rId38"/>
    <p:sldId id="299" r:id="rId39"/>
  </p:sldIdLst>
  <p:sldSz cx="11522075"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64" y="-72"/>
      </p:cViewPr>
      <p:guideLst>
        <p:guide orient="horz" pos="2160"/>
        <p:guide pos="36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6" y="2130426"/>
            <a:ext cx="9793764" cy="1470025"/>
          </a:xfrm>
        </p:spPr>
        <p:txBody>
          <a:bodyPr/>
          <a:lstStyle/>
          <a:p>
            <a:r>
              <a:rPr lang="en-US"/>
              <a:t>Click to edit Master title style</a:t>
            </a:r>
          </a:p>
        </p:txBody>
      </p:sp>
      <p:sp>
        <p:nvSpPr>
          <p:cNvPr id="3" name="Subtitle 2"/>
          <p:cNvSpPr>
            <a:spLocks noGrp="1"/>
          </p:cNvSpPr>
          <p:nvPr>
            <p:ph type="subTitle" idx="1"/>
          </p:nvPr>
        </p:nvSpPr>
        <p:spPr>
          <a:xfrm>
            <a:off x="1728311" y="3886200"/>
            <a:ext cx="80654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A5604B-C12B-481C-B3CE-65DE89BDCEC9}"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382306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604B-C12B-481C-B3CE-65DE89BDCEC9}"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8403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504" y="274639"/>
            <a:ext cx="259246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6104" y="274639"/>
            <a:ext cx="758536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604B-C12B-481C-B3CE-65DE89BDCEC9}"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225355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604B-C12B-481C-B3CE-65DE89BDCEC9}"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249185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0164" y="4406901"/>
            <a:ext cx="979376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10164" y="2906713"/>
            <a:ext cx="979376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5604B-C12B-481C-B3CE-65DE89BDCEC9}"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253907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6104" y="1600201"/>
            <a:ext cx="50889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7055" y="1600201"/>
            <a:ext cx="50889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A5604B-C12B-481C-B3CE-65DE89BDCEC9}"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103860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6104" y="1535113"/>
            <a:ext cx="5090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6104" y="2174875"/>
            <a:ext cx="5090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53055" y="1535113"/>
            <a:ext cx="5092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53055" y="2174875"/>
            <a:ext cx="5092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A5604B-C12B-481C-B3CE-65DE89BDCEC9}"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112668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A5604B-C12B-481C-B3CE-65DE89BDCEC9}"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409487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5604B-C12B-481C-B3CE-65DE89BDCEC9}"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328799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105" y="273050"/>
            <a:ext cx="379068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504811" y="273051"/>
            <a:ext cx="644116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6105" y="1435101"/>
            <a:ext cx="379068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5604B-C12B-481C-B3CE-65DE89BDCEC9}"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207115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8407" y="4800600"/>
            <a:ext cx="691324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58407" y="612775"/>
            <a:ext cx="69132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58407" y="5367338"/>
            <a:ext cx="69132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5604B-C12B-481C-B3CE-65DE89BDCEC9}"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347849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104" y="274638"/>
            <a:ext cx="10369868"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6104" y="1600201"/>
            <a:ext cx="1036986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6104" y="6356351"/>
            <a:ext cx="26884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5604B-C12B-481C-B3CE-65DE89BDCEC9}" type="datetimeFigureOut">
              <a:rPr lang="en-US" smtClean="0"/>
              <a:t>11/22/2022</a:t>
            </a:fld>
            <a:endParaRPr lang="en-US"/>
          </a:p>
        </p:txBody>
      </p:sp>
      <p:sp>
        <p:nvSpPr>
          <p:cNvPr id="5" name="Footer Placeholder 4"/>
          <p:cNvSpPr>
            <a:spLocks noGrp="1"/>
          </p:cNvSpPr>
          <p:nvPr>
            <p:ph type="ftr" sz="quarter" idx="3"/>
          </p:nvPr>
        </p:nvSpPr>
        <p:spPr>
          <a:xfrm>
            <a:off x="3936709" y="6356351"/>
            <a:ext cx="36486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57487" y="6356351"/>
            <a:ext cx="26884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E8F58-D84A-469F-844C-9CBAF5D0176C}" type="slidenum">
              <a:rPr lang="en-US" smtClean="0"/>
              <a:t>‹#›</a:t>
            </a:fld>
            <a:endParaRPr lang="en-US"/>
          </a:p>
        </p:txBody>
      </p:sp>
    </p:spTree>
    <p:extLst>
      <p:ext uri="{BB962C8B-B14F-4D97-AF65-F5344CB8AC3E}">
        <p14:creationId xmlns:p14="http://schemas.microsoft.com/office/powerpoint/2010/main" val="347782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714" y="3789041"/>
            <a:ext cx="5081163" cy="28932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66" y="3789040"/>
            <a:ext cx="5479706" cy="28932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714" y="188640"/>
            <a:ext cx="5081163" cy="31683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067" y="188640"/>
            <a:ext cx="5479706" cy="3168352"/>
          </a:xfrm>
          <a:prstGeom prst="rect">
            <a:avLst/>
          </a:prstGeom>
        </p:spPr>
      </p:pic>
    </p:spTree>
    <p:extLst>
      <p:ext uri="{BB962C8B-B14F-4D97-AF65-F5344CB8AC3E}">
        <p14:creationId xmlns:p14="http://schemas.microsoft.com/office/powerpoint/2010/main" val="35653591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22369" y="116632"/>
            <a:ext cx="7893952"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rgbClr val="FF0000"/>
                </a:solidFill>
                <a:latin typeface="Times New Roman" panose="02020603050405020304" pitchFamily="18" charset="0"/>
                <a:cs typeface="Times New Roman" panose="02020603050405020304" pitchFamily="18" charset="0"/>
              </a:rPr>
              <a:t>II. Khám phá </a:t>
            </a:r>
            <a:r>
              <a:rPr lang="pt-BR" sz="3200" b="1" dirty="0" smtClean="0">
                <a:solidFill>
                  <a:srgbClr val="FF0000"/>
                </a:solidFill>
                <a:latin typeface="Times New Roman" panose="02020603050405020304" pitchFamily="18" charset="0"/>
                <a:cs typeface="Times New Roman" panose="02020603050405020304" pitchFamily="18" charset="0"/>
              </a:rPr>
              <a:t>văn </a:t>
            </a:r>
            <a:r>
              <a:rPr lang="pt-BR" sz="3200" b="1" dirty="0">
                <a:solidFill>
                  <a:srgbClr val="FF0000"/>
                </a:solidFill>
                <a:latin typeface="Times New Roman" panose="02020603050405020304" pitchFamily="18" charset="0"/>
                <a:cs typeface="Times New Roman" panose="02020603050405020304" pitchFamily="18" charset="0"/>
              </a:rPr>
              <a:t>bản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1494" y="1268760"/>
            <a:ext cx="10978945" cy="9361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bg1"/>
                </a:solidFill>
                <a:latin typeface="Times New Roman" panose="02020603050405020304" pitchFamily="18" charset="0"/>
                <a:cs typeface="Times New Roman" panose="02020603050405020304" pitchFamily="18" charset="0"/>
              </a:rPr>
              <a:t>1/ Khổ 1- Cảm </a:t>
            </a:r>
            <a:r>
              <a:rPr lang="vi-VN" sz="2800" b="1" dirty="0">
                <a:solidFill>
                  <a:schemeClr val="bg1"/>
                </a:solidFill>
                <a:latin typeface="Times New Roman" panose="02020603050405020304" pitchFamily="18" charset="0"/>
                <a:cs typeface="Times New Roman" panose="02020603050405020304" pitchFamily="18" charset="0"/>
              </a:rPr>
              <a:t>xúc về mùa xuân thiên nhiên, đất trời</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003" y="2204865"/>
            <a:ext cx="499359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8469" y="2708920"/>
            <a:ext cx="5256584" cy="3046988"/>
          </a:xfrm>
          <a:prstGeom prst="rect">
            <a:avLst/>
          </a:prstGeom>
          <a:noFill/>
        </p:spPr>
        <p:txBody>
          <a:bodyPr wrap="square" rtlCol="0">
            <a:spAutoFit/>
          </a:bodyPr>
          <a:lstStyle/>
          <a:p>
            <a:r>
              <a:rPr lang="en-US" sz="3200" dirty="0" err="1" smtClean="0">
                <a:solidFill>
                  <a:srgbClr val="FF0000"/>
                </a:solidFill>
                <a:latin typeface="Times New Roman" pitchFamily="18" charset="0"/>
                <a:cs typeface="Times New Roman" pitchFamily="18" charset="0"/>
              </a:rPr>
              <a:t>Mọc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giữa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dòng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xanh</a:t>
            </a:r>
            <a:endParaRPr lang="en-US"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hoa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tím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biếc</a:t>
            </a:r>
            <a:endParaRPr lang="en-US" sz="3200" dirty="0" smtClean="0">
              <a:solidFill>
                <a:srgbClr val="FF0000"/>
              </a:solidFill>
              <a:latin typeface="Times New Roman" pitchFamily="18" charset="0"/>
              <a:cs typeface="Times New Roman" pitchFamily="18" charset="0"/>
            </a:endParaRPr>
          </a:p>
          <a:p>
            <a:r>
              <a:rPr lang="vi-VN" sz="3200" dirty="0" smtClean="0">
                <a:solidFill>
                  <a:srgbClr val="FF0000"/>
                </a:solidFill>
                <a:latin typeface="Times New Roman" pitchFamily="18" charset="0"/>
                <a:cs typeface="Times New Roman" pitchFamily="18" charset="0"/>
              </a:rPr>
              <a:t>Ơ</a:t>
            </a:r>
            <a:r>
              <a:rPr lang="en-US" sz="3200" dirty="0" smtClean="0">
                <a:solidFill>
                  <a:srgbClr val="FF0000"/>
                </a:solidFill>
                <a:latin typeface="Times New Roman" pitchFamily="18" charset="0"/>
                <a:cs typeface="Times New Roman" pitchFamily="18" charset="0"/>
              </a:rPr>
              <a:t>i con </a:t>
            </a:r>
            <a:r>
              <a:rPr lang="en-US" sz="3200" dirty="0" err="1" smtClean="0">
                <a:solidFill>
                  <a:srgbClr val="FF0000"/>
                </a:solidFill>
                <a:latin typeface="Times New Roman" pitchFamily="18" charset="0"/>
                <a:cs typeface="Times New Roman" pitchFamily="18" charset="0"/>
              </a:rPr>
              <a:t>chim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chiền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chiện</a:t>
            </a:r>
            <a:endParaRPr lang="en-US"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Hót</a:t>
            </a:r>
            <a:r>
              <a:rPr lang="en-US" sz="3200" dirty="0" smtClean="0">
                <a:solidFill>
                  <a:srgbClr val="FF0000"/>
                </a:solidFill>
                <a:latin typeface="Times New Roman" pitchFamily="18" charset="0"/>
                <a:cs typeface="Times New Roman" pitchFamily="18" charset="0"/>
              </a:rPr>
              <a:t> chi </a:t>
            </a:r>
            <a:r>
              <a:rPr lang="en-US" sz="3200" dirty="0" err="1" smtClean="0">
                <a:solidFill>
                  <a:srgbClr val="FF0000"/>
                </a:solidFill>
                <a:latin typeface="Times New Roman" pitchFamily="18" charset="0"/>
                <a:cs typeface="Times New Roman" pitchFamily="18" charset="0"/>
              </a:rPr>
              <a:t>mà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vang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endParaRPr lang="en-US"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Từng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giọt</a:t>
            </a:r>
            <a:r>
              <a:rPr lang="en-US" sz="3200" dirty="0" smtClean="0">
                <a:solidFill>
                  <a:srgbClr val="FF0000"/>
                </a:solidFill>
                <a:latin typeface="Times New Roman" pitchFamily="18" charset="0"/>
                <a:cs typeface="Times New Roman" pitchFamily="18" charset="0"/>
              </a:rPr>
              <a:t> long </a:t>
            </a:r>
            <a:r>
              <a:rPr lang="en-US" sz="3200" dirty="0" err="1" smtClean="0">
                <a:solidFill>
                  <a:srgbClr val="FF0000"/>
                </a:solidFill>
                <a:latin typeface="Times New Roman" pitchFamily="18" charset="0"/>
                <a:cs typeface="Times New Roman" pitchFamily="18" charset="0"/>
              </a:rPr>
              <a:t>lanh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rơi</a:t>
            </a:r>
            <a:endParaRPr lang="en-US"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Tôi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đưa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tay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tôi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hứng</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82918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498403" y="332656"/>
            <a:ext cx="4718224" cy="3672408"/>
          </a:xfrm>
          <a:prstGeom prst="wedgeRect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rgbClr val="FFFF00"/>
                </a:solidFill>
                <a:latin typeface="Times New Roman" panose="02020603050405020304" pitchFamily="18" charset="0"/>
                <a:cs typeface="Times New Roman" panose="02020603050405020304" pitchFamily="18" charset="0"/>
              </a:rPr>
              <a:t>1.Trong </a:t>
            </a:r>
            <a:r>
              <a:rPr lang="en-US" sz="3200" i="1" dirty="0" err="1">
                <a:solidFill>
                  <a:srgbClr val="FFFF00"/>
                </a:solidFill>
                <a:latin typeface="Times New Roman" panose="02020603050405020304" pitchFamily="18" charset="0"/>
                <a:cs typeface="Times New Roman" panose="02020603050405020304" pitchFamily="18" charset="0"/>
              </a:rPr>
              <a:t>khổ</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thơ</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đầu</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nhà</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thơ</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miêu</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tả</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mùa</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xuân</a:t>
            </a:r>
            <a:r>
              <a:rPr lang="en-US" sz="3200" i="1" dirty="0">
                <a:solidFill>
                  <a:srgbClr val="FFFF00"/>
                </a:solidFill>
                <a:latin typeface="Times New Roman" panose="02020603050405020304" pitchFamily="18" charset="0"/>
                <a:cs typeface="Times New Roman" panose="02020603050405020304" pitchFamily="18" charset="0"/>
              </a:rPr>
              <a:t> qua </a:t>
            </a:r>
            <a:r>
              <a:rPr lang="en-US" sz="3200" i="1" dirty="0" err="1">
                <a:solidFill>
                  <a:srgbClr val="FFFF00"/>
                </a:solidFill>
                <a:latin typeface="Times New Roman" panose="02020603050405020304" pitchFamily="18" charset="0"/>
                <a:cs typeface="Times New Roman" panose="02020603050405020304" pitchFamily="18" charset="0"/>
              </a:rPr>
              <a:t>những</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hình</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ảnh</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smtClean="0">
                <a:solidFill>
                  <a:srgbClr val="FFFF00"/>
                </a:solidFill>
                <a:latin typeface="Times New Roman" panose="02020603050405020304" pitchFamily="18" charset="0"/>
                <a:cs typeface="Times New Roman" panose="02020603050405020304" pitchFamily="18" charset="0"/>
              </a:rPr>
              <a:t>, </a:t>
            </a:r>
            <a:r>
              <a:rPr lang="en-US" sz="3200" i="1" dirty="0" err="1" smtClean="0">
                <a:solidFill>
                  <a:srgbClr val="FFFF00"/>
                </a:solidFill>
                <a:latin typeface="Times New Roman" panose="02020603050405020304" pitchFamily="18" charset="0"/>
                <a:cs typeface="Times New Roman" panose="02020603050405020304" pitchFamily="18" charset="0"/>
              </a:rPr>
              <a:t>màu</a:t>
            </a:r>
            <a:r>
              <a:rPr lang="en-US" sz="3200" i="1" dirty="0" smtClean="0">
                <a:solidFill>
                  <a:srgbClr val="FFFF00"/>
                </a:solidFill>
                <a:latin typeface="Times New Roman" panose="02020603050405020304" pitchFamily="18" charset="0"/>
                <a:cs typeface="Times New Roman" panose="02020603050405020304" pitchFamily="18" charset="0"/>
              </a:rPr>
              <a:t> </a:t>
            </a:r>
            <a:r>
              <a:rPr lang="en-US" sz="3200" i="1" dirty="0" err="1" smtClean="0">
                <a:solidFill>
                  <a:srgbClr val="FFFF00"/>
                </a:solidFill>
                <a:latin typeface="Times New Roman" panose="02020603050405020304" pitchFamily="18" charset="0"/>
                <a:cs typeface="Times New Roman" panose="02020603050405020304" pitchFamily="18" charset="0"/>
              </a:rPr>
              <a:t>sắc</a:t>
            </a:r>
            <a:r>
              <a:rPr lang="en-US" sz="3200" i="1" dirty="0" smtClean="0">
                <a:solidFill>
                  <a:srgbClr val="FFFF00"/>
                </a:solidFill>
                <a:latin typeface="Times New Roman" panose="02020603050405020304" pitchFamily="18" charset="0"/>
                <a:cs typeface="Times New Roman" panose="02020603050405020304" pitchFamily="18" charset="0"/>
              </a:rPr>
              <a:t> </a:t>
            </a:r>
            <a:r>
              <a:rPr lang="en-US" sz="3200" i="1" dirty="0" err="1" smtClean="0">
                <a:solidFill>
                  <a:srgbClr val="FFFF00"/>
                </a:solidFill>
                <a:latin typeface="Times New Roman" panose="02020603050405020304" pitchFamily="18" charset="0"/>
                <a:cs typeface="Times New Roman" panose="02020603050405020304" pitchFamily="18" charset="0"/>
              </a:rPr>
              <a:t>và</a:t>
            </a:r>
            <a:r>
              <a:rPr lang="en-US" sz="3200" i="1" dirty="0" smtClean="0">
                <a:solidFill>
                  <a:srgbClr val="FFFF00"/>
                </a:solidFill>
                <a:latin typeface="Times New Roman" panose="02020603050405020304" pitchFamily="18" charset="0"/>
                <a:cs typeface="Times New Roman" panose="02020603050405020304" pitchFamily="18" charset="0"/>
              </a:rPr>
              <a:t> </a:t>
            </a:r>
            <a:r>
              <a:rPr lang="en-US" sz="3200" i="1" dirty="0" err="1" smtClean="0">
                <a:solidFill>
                  <a:srgbClr val="FFFF00"/>
                </a:solidFill>
                <a:latin typeface="Times New Roman" panose="02020603050405020304" pitchFamily="18" charset="0"/>
                <a:cs typeface="Times New Roman" panose="02020603050405020304" pitchFamily="18" charset="0"/>
              </a:rPr>
              <a:t>âm</a:t>
            </a:r>
            <a:r>
              <a:rPr lang="en-US" sz="3200" i="1" dirty="0" smtClean="0">
                <a:solidFill>
                  <a:srgbClr val="FFFF00"/>
                </a:solidFill>
                <a:latin typeface="Times New Roman" panose="02020603050405020304" pitchFamily="18" charset="0"/>
                <a:cs typeface="Times New Roman" panose="02020603050405020304" pitchFamily="18" charset="0"/>
              </a:rPr>
              <a:t> </a:t>
            </a:r>
            <a:r>
              <a:rPr lang="en-US" sz="3200" i="1" dirty="0" err="1" smtClean="0">
                <a:solidFill>
                  <a:srgbClr val="FFFF00"/>
                </a:solidFill>
                <a:latin typeface="Times New Roman" panose="02020603050405020304" pitchFamily="18" charset="0"/>
                <a:cs typeface="Times New Roman" panose="02020603050405020304" pitchFamily="18" charset="0"/>
              </a:rPr>
              <a:t>thanh</a:t>
            </a:r>
            <a:r>
              <a:rPr lang="en-US" sz="3200" i="1" dirty="0" smtClean="0">
                <a:solidFill>
                  <a:srgbClr val="FFFF00"/>
                </a:solidFill>
                <a:latin typeface="Times New Roman" panose="02020603050405020304" pitchFamily="18" charset="0"/>
                <a:cs typeface="Times New Roman" panose="02020603050405020304" pitchFamily="18" charset="0"/>
              </a:rPr>
              <a:t> </a:t>
            </a:r>
            <a:r>
              <a:rPr lang="en-US" sz="3200" i="1" dirty="0" err="1" smtClean="0">
                <a:solidFill>
                  <a:srgbClr val="FFFF00"/>
                </a:solidFill>
                <a:latin typeface="Times New Roman" panose="02020603050405020304" pitchFamily="18" charset="0"/>
                <a:cs typeface="Times New Roman" panose="02020603050405020304" pitchFamily="18" charset="0"/>
              </a:rPr>
              <a:t>nào</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Những</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hình</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ảnh</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đó</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gợi</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cho</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em</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cảm</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nhận</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gì</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về</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mùa</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err="1">
                <a:solidFill>
                  <a:srgbClr val="FFFF00"/>
                </a:solidFill>
                <a:latin typeface="Times New Roman" panose="02020603050405020304" pitchFamily="18" charset="0"/>
                <a:cs typeface="Times New Roman" panose="02020603050405020304" pitchFamily="18" charset="0"/>
              </a:rPr>
              <a:t>xuân</a:t>
            </a:r>
            <a:r>
              <a:rPr lang="en-US" sz="3200" i="1" dirty="0">
                <a:solidFill>
                  <a:srgbClr val="FFFF00"/>
                </a:solidFill>
                <a:latin typeface="Times New Roman" panose="02020603050405020304" pitchFamily="18" charset="0"/>
                <a:cs typeface="Times New Roman" panose="02020603050405020304" pitchFamily="18" charset="0"/>
              </a:rPr>
              <a:t>?</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5" name="Rounded Rectangular Callout 4"/>
          <p:cNvSpPr/>
          <p:nvPr/>
        </p:nvSpPr>
        <p:spPr>
          <a:xfrm>
            <a:off x="5670302" y="332656"/>
            <a:ext cx="5262635" cy="5544616"/>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xúc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vẻ</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đẹp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mùa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xuân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qua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Ơi</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chim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chiền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Hót</a:t>
            </a:r>
            <a:r>
              <a:rPr lang="en-US" sz="3200" i="1" dirty="0">
                <a:latin typeface="Times New Roman" panose="02020603050405020304" pitchFamily="18" charset="0"/>
                <a:cs typeface="Times New Roman" panose="02020603050405020304" pitchFamily="18" charset="0"/>
              </a:rPr>
              <a:t> chi </a:t>
            </a:r>
            <a:r>
              <a:rPr lang="en-US" sz="3200" i="1" dirty="0" err="1">
                <a:latin typeface="Times New Roman" panose="02020603050405020304" pitchFamily="18" charset="0"/>
                <a:cs typeface="Times New Roman" panose="02020603050405020304" pitchFamily="18" charset="0"/>
              </a:rPr>
              <a:t>mà</a:t>
            </a:r>
            <a:r>
              <a:rPr lang="en-US" sz="3200" i="1" dirty="0">
                <a:latin typeface="Times New Roman" panose="02020603050405020304" pitchFamily="18" charset="0"/>
                <a:cs typeface="Times New Roman" panose="02020603050405020304" pitchFamily="18" charset="0"/>
              </a:rPr>
              <a:t> vang </a:t>
            </a:r>
            <a:r>
              <a:rPr lang="en-US" sz="3200" i="1" dirty="0" err="1">
                <a:latin typeface="Times New Roman" panose="02020603050405020304" pitchFamily="18" charset="0"/>
                <a:cs typeface="Times New Roman" panose="02020603050405020304" pitchFamily="18" charset="0"/>
              </a:rPr>
              <a:t>trời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giọt</a:t>
            </a:r>
            <a:r>
              <a:rPr lang="en-US" sz="3200" i="1" dirty="0">
                <a:latin typeface="Times New Roman" panose="02020603050405020304" pitchFamily="18" charset="0"/>
                <a:cs typeface="Times New Roman" panose="02020603050405020304" pitchFamily="18" charset="0"/>
              </a:rPr>
              <a:t> long </a:t>
            </a:r>
            <a:r>
              <a:rPr lang="en-US" sz="3200" i="1" dirty="0" err="1">
                <a:latin typeface="Times New Roman" panose="02020603050405020304" pitchFamily="18" charset="0"/>
                <a:cs typeface="Times New Roman" panose="02020603050405020304" pitchFamily="18" charset="0"/>
              </a:rPr>
              <a:t>lanh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hứng</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540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413" y="1196752"/>
            <a:ext cx="4824536" cy="4524315"/>
          </a:xfrm>
          <a:prstGeom prst="rect">
            <a:avLst/>
          </a:prstGeom>
          <a:noFill/>
          <a:ln w="57150">
            <a:solidFill>
              <a:srgbClr val="0A0FD8"/>
            </a:solidFill>
          </a:ln>
        </p:spPr>
        <p:txBody>
          <a:bodyPr wrap="square" rtlCol="0">
            <a:spAutoFit/>
          </a:bodyPr>
          <a:lstStyle/>
          <a:p>
            <a:pPr>
              <a:lnSpc>
                <a:spcPct val="150000"/>
              </a:lnSpc>
            </a:pPr>
            <a:r>
              <a:rPr lang="en-US" sz="3200" dirty="0" err="1" smtClean="0">
                <a:solidFill>
                  <a:srgbClr val="FF0000"/>
                </a:solidFill>
                <a:latin typeface="Times New Roman" pitchFamily="18" charset="0"/>
                <a:cs typeface="Times New Roman" pitchFamily="18" charset="0"/>
              </a:rPr>
              <a:t>Mọc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giữa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dòng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xanh</a:t>
            </a:r>
            <a:endParaRPr lang="en-US" sz="3200" dirty="0" smtClean="0">
              <a:solidFill>
                <a:srgbClr val="FF0000"/>
              </a:solidFill>
              <a:latin typeface="Times New Roman" pitchFamily="18" charset="0"/>
              <a:cs typeface="Times New Roman" pitchFamily="18" charset="0"/>
            </a:endParaRPr>
          </a:p>
          <a:p>
            <a:pPr>
              <a:lnSpc>
                <a:spcPct val="150000"/>
              </a:lnSpc>
            </a:pP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hoa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tím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biếc</a:t>
            </a:r>
            <a:endParaRPr lang="en-US" sz="3200" dirty="0" smtClean="0">
              <a:solidFill>
                <a:srgbClr val="FF0000"/>
              </a:solidFill>
              <a:latin typeface="Times New Roman" pitchFamily="18" charset="0"/>
              <a:cs typeface="Times New Roman" pitchFamily="18" charset="0"/>
            </a:endParaRPr>
          </a:p>
          <a:p>
            <a:pPr>
              <a:lnSpc>
                <a:spcPct val="150000"/>
              </a:lnSpc>
            </a:pPr>
            <a:r>
              <a:rPr lang="vi-VN" sz="3200" dirty="0" smtClean="0">
                <a:solidFill>
                  <a:srgbClr val="FF0000"/>
                </a:solidFill>
                <a:latin typeface="Times New Roman" pitchFamily="18" charset="0"/>
                <a:cs typeface="Times New Roman" pitchFamily="18" charset="0"/>
              </a:rPr>
              <a:t>Ơ</a:t>
            </a:r>
            <a:r>
              <a:rPr lang="en-US" sz="3200" dirty="0" smtClean="0">
                <a:solidFill>
                  <a:srgbClr val="FF0000"/>
                </a:solidFill>
                <a:latin typeface="Times New Roman" pitchFamily="18" charset="0"/>
                <a:cs typeface="Times New Roman" pitchFamily="18" charset="0"/>
              </a:rPr>
              <a:t>i con </a:t>
            </a:r>
            <a:r>
              <a:rPr lang="en-US" sz="3200" dirty="0" err="1" smtClean="0">
                <a:solidFill>
                  <a:srgbClr val="FF0000"/>
                </a:solidFill>
                <a:latin typeface="Times New Roman" pitchFamily="18" charset="0"/>
                <a:cs typeface="Times New Roman" pitchFamily="18" charset="0"/>
              </a:rPr>
              <a:t>chim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chiền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chiện</a:t>
            </a:r>
            <a:endParaRPr lang="en-US" sz="3200" dirty="0" smtClean="0">
              <a:solidFill>
                <a:srgbClr val="FF0000"/>
              </a:solidFill>
              <a:latin typeface="Times New Roman" pitchFamily="18" charset="0"/>
              <a:cs typeface="Times New Roman" pitchFamily="18" charset="0"/>
            </a:endParaRPr>
          </a:p>
          <a:p>
            <a:pPr>
              <a:lnSpc>
                <a:spcPct val="150000"/>
              </a:lnSpc>
            </a:pPr>
            <a:r>
              <a:rPr lang="en-US" sz="3200" dirty="0" err="1" smtClean="0">
                <a:solidFill>
                  <a:srgbClr val="FF0000"/>
                </a:solidFill>
                <a:latin typeface="Times New Roman" pitchFamily="18" charset="0"/>
                <a:cs typeface="Times New Roman" pitchFamily="18" charset="0"/>
              </a:rPr>
              <a:t>Hót</a:t>
            </a:r>
            <a:r>
              <a:rPr lang="en-US" sz="3200" dirty="0" smtClean="0">
                <a:solidFill>
                  <a:srgbClr val="FF0000"/>
                </a:solidFill>
                <a:latin typeface="Times New Roman" pitchFamily="18" charset="0"/>
                <a:cs typeface="Times New Roman" pitchFamily="18" charset="0"/>
              </a:rPr>
              <a:t> chi </a:t>
            </a:r>
            <a:r>
              <a:rPr lang="en-US" sz="3200" dirty="0" err="1" smtClean="0">
                <a:solidFill>
                  <a:srgbClr val="FF0000"/>
                </a:solidFill>
                <a:latin typeface="Times New Roman" pitchFamily="18" charset="0"/>
                <a:cs typeface="Times New Roman" pitchFamily="18" charset="0"/>
              </a:rPr>
              <a:t>mà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vang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endParaRPr lang="en-US" sz="3200" dirty="0" smtClean="0">
              <a:solidFill>
                <a:srgbClr val="FF0000"/>
              </a:solidFill>
              <a:latin typeface="Times New Roman" pitchFamily="18" charset="0"/>
              <a:cs typeface="Times New Roman" pitchFamily="18" charset="0"/>
            </a:endParaRPr>
          </a:p>
          <a:p>
            <a:pPr>
              <a:lnSpc>
                <a:spcPct val="150000"/>
              </a:lnSpc>
            </a:pPr>
            <a:r>
              <a:rPr lang="en-US" sz="3200" dirty="0" err="1" smtClean="0">
                <a:solidFill>
                  <a:srgbClr val="FF0000"/>
                </a:solidFill>
                <a:latin typeface="Times New Roman" pitchFamily="18" charset="0"/>
                <a:cs typeface="Times New Roman" pitchFamily="18" charset="0"/>
              </a:rPr>
              <a:t>Từng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giọt</a:t>
            </a:r>
            <a:r>
              <a:rPr lang="en-US" sz="3200" dirty="0" smtClean="0">
                <a:solidFill>
                  <a:srgbClr val="FF0000"/>
                </a:solidFill>
                <a:latin typeface="Times New Roman" pitchFamily="18" charset="0"/>
                <a:cs typeface="Times New Roman" pitchFamily="18" charset="0"/>
              </a:rPr>
              <a:t> long </a:t>
            </a:r>
            <a:r>
              <a:rPr lang="en-US" sz="3200" dirty="0" err="1" smtClean="0">
                <a:solidFill>
                  <a:srgbClr val="FF0000"/>
                </a:solidFill>
                <a:latin typeface="Times New Roman" pitchFamily="18" charset="0"/>
                <a:cs typeface="Times New Roman" pitchFamily="18" charset="0"/>
              </a:rPr>
              <a:t>lanh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rơi</a:t>
            </a:r>
            <a:endParaRPr lang="en-US" sz="3200" dirty="0" smtClean="0">
              <a:solidFill>
                <a:srgbClr val="FF0000"/>
              </a:solidFill>
              <a:latin typeface="Times New Roman" pitchFamily="18" charset="0"/>
              <a:cs typeface="Times New Roman" pitchFamily="18" charset="0"/>
            </a:endParaRPr>
          </a:p>
          <a:p>
            <a:pPr>
              <a:lnSpc>
                <a:spcPct val="150000"/>
              </a:lnSpc>
            </a:pPr>
            <a:r>
              <a:rPr lang="en-US" sz="3200" dirty="0" err="1" smtClean="0">
                <a:solidFill>
                  <a:srgbClr val="FF0000"/>
                </a:solidFill>
                <a:latin typeface="Times New Roman" pitchFamily="18" charset="0"/>
                <a:cs typeface="Times New Roman" pitchFamily="18" charset="0"/>
              </a:rPr>
              <a:t>Tôi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đưa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tay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tôi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hứng</a:t>
            </a:r>
            <a:endParaRPr lang="en-US" sz="3200" dirty="0">
              <a:solidFill>
                <a:srgbClr val="FF0000"/>
              </a:solidFill>
              <a:latin typeface="Times New Roman" pitchFamily="18" charset="0"/>
              <a:cs typeface="Times New Roman" pitchFamily="18" charset="0"/>
            </a:endParaRPr>
          </a:p>
        </p:txBody>
      </p:sp>
      <p:cxnSp>
        <p:nvCxnSpPr>
          <p:cNvPr id="6" name="Straight Connector 5"/>
          <p:cNvCxnSpPr/>
          <p:nvPr/>
        </p:nvCxnSpPr>
        <p:spPr>
          <a:xfrm>
            <a:off x="3718164" y="1844824"/>
            <a:ext cx="7200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56681" y="2608015"/>
            <a:ext cx="13681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88629" y="4797152"/>
            <a:ext cx="14401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0437" y="4149080"/>
            <a:ext cx="316835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950" y="1"/>
            <a:ext cx="3456384" cy="221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082" y="1173433"/>
            <a:ext cx="3384774" cy="208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949" y="2820410"/>
            <a:ext cx="3342099" cy="248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3245" y="4295751"/>
            <a:ext cx="390766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0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arn(inVertical)">
                                      <p:cBhvr>
                                        <p:cTn id="10" dur="500"/>
                                        <p:tgtEl>
                                          <p:spTgt spid="3076"/>
                                        </p:tgtEl>
                                      </p:cBhvr>
                                    </p:animEffect>
                                  </p:childTnLst>
                                </p:cTn>
                              </p:par>
                              <p:par>
                                <p:cTn id="11" presetID="16" presetClass="entr" presetSubtype="21"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arn(inVertical)">
                                      <p:cBhvr>
                                        <p:cTn id="13" dur="500"/>
                                        <p:tgtEl>
                                          <p:spTgt spid="3075"/>
                                        </p:tgtEl>
                                      </p:cBhvr>
                                    </p:animEffect>
                                  </p:childTnLst>
                                </p:cTn>
                              </p:par>
                              <p:par>
                                <p:cTn id="14" presetID="16" presetClass="entr" presetSubtype="21" fill="hold" nodeType="with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barn(inVertical)">
                                      <p:cBhvr>
                                        <p:cTn id="16" dur="500"/>
                                        <p:tgtEl>
                                          <p:spTgt spid="307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429" y="260648"/>
            <a:ext cx="10729192" cy="5133713"/>
          </a:xfrm>
          <a:prstGeom prst="rect">
            <a:avLst/>
          </a:prstGeom>
        </p:spPr>
        <p:txBody>
          <a:bodyPr wrap="square">
            <a:spAutoFit/>
          </a:bodyPr>
          <a:lstStyle/>
          <a:p>
            <a:pPr algn="just">
              <a:lnSpc>
                <a:spcPct val="130000"/>
              </a:lnSpc>
              <a:spcAft>
                <a:spcPts val="0"/>
              </a:spcAft>
            </a:pPr>
            <a:r>
              <a:rPr lang="vi-VN" sz="2800" b="1" dirty="0">
                <a:latin typeface="Times New Roman"/>
                <a:ea typeface="Times New Roman"/>
              </a:rPr>
              <a:t>1. Cảm xúc của nhà thơ trước mùa xuân thiên nhiên</a:t>
            </a:r>
            <a:r>
              <a:rPr lang="es-ES_tradnl" sz="2800" dirty="0">
                <a:latin typeface="Times New Roman"/>
                <a:ea typeface="Times New Roman"/>
              </a:rPr>
              <a:t> </a:t>
            </a:r>
            <a:endParaRPr lang="vi-VN" sz="2400" dirty="0">
              <a:latin typeface="Times New Roman"/>
              <a:ea typeface="Times New Roman"/>
            </a:endParaRPr>
          </a:p>
          <a:p>
            <a:pPr algn="just">
              <a:lnSpc>
                <a:spcPct val="130000"/>
              </a:lnSpc>
              <a:spcAft>
                <a:spcPts val="0"/>
              </a:spcAft>
            </a:pPr>
            <a:r>
              <a:rPr lang="es-ES_tradnl" sz="2800" b="1" dirty="0">
                <a:latin typeface="Times New Roman"/>
                <a:ea typeface="Times New Roman"/>
              </a:rPr>
              <a:t>* </a:t>
            </a:r>
            <a:r>
              <a:rPr lang="es-ES_tradnl" sz="2800" b="1" dirty="0" err="1">
                <a:latin typeface="Times New Roman"/>
                <a:ea typeface="Times New Roman"/>
              </a:rPr>
              <a:t>Hình</a:t>
            </a:r>
            <a:r>
              <a:rPr lang="es-ES_tradnl" sz="2800" b="1" dirty="0">
                <a:latin typeface="Times New Roman"/>
                <a:ea typeface="Times New Roman"/>
              </a:rPr>
              <a:t> </a:t>
            </a:r>
            <a:r>
              <a:rPr lang="es-ES_tradnl" sz="2800" b="1" dirty="0" err="1">
                <a:latin typeface="Times New Roman"/>
                <a:ea typeface="Times New Roman"/>
              </a:rPr>
              <a:t>ảnh</a:t>
            </a:r>
            <a:r>
              <a:rPr lang="es-ES_tradnl" sz="2800" b="1" dirty="0">
                <a:latin typeface="Times New Roman"/>
                <a:ea typeface="Times New Roman"/>
              </a:rPr>
              <a:t> </a:t>
            </a:r>
            <a:r>
              <a:rPr lang="vi-VN" sz="2800" b="1" dirty="0" smtClean="0">
                <a:latin typeface="Times New Roman"/>
                <a:ea typeface="Times New Roman"/>
              </a:rPr>
              <a:t>: dòng sông, bông hoa, chim chiền chiện</a:t>
            </a:r>
            <a:endParaRPr lang="vi-VN" sz="2400" b="1" dirty="0">
              <a:latin typeface="Times New Roman"/>
              <a:ea typeface="Times New Roman"/>
            </a:endParaRPr>
          </a:p>
          <a:p>
            <a:pPr algn="just">
              <a:lnSpc>
                <a:spcPct val="130000"/>
              </a:lnSpc>
              <a:spcAft>
                <a:spcPts val="0"/>
              </a:spcAft>
            </a:pPr>
            <a:r>
              <a:rPr lang="vi-VN" sz="2800" b="1" dirty="0" smtClean="0">
                <a:latin typeface="Times New Roman"/>
                <a:ea typeface="Times New Roman"/>
              </a:rPr>
              <a:t>* Mầu sắc</a:t>
            </a:r>
            <a:r>
              <a:rPr lang="vi-VN" sz="2800" dirty="0" smtClean="0">
                <a:latin typeface="Times New Roman"/>
                <a:ea typeface="Times New Roman"/>
              </a:rPr>
              <a:t>: xanh, tím, long lanh</a:t>
            </a:r>
            <a:endParaRPr lang="vi-VN" sz="2400" dirty="0">
              <a:latin typeface="Times New Roman"/>
              <a:ea typeface="Times New Roman"/>
            </a:endParaRPr>
          </a:p>
          <a:p>
            <a:pPr algn="just">
              <a:lnSpc>
                <a:spcPct val="130000"/>
              </a:lnSpc>
              <a:spcAft>
                <a:spcPts val="0"/>
              </a:spcAft>
            </a:pPr>
            <a:r>
              <a:rPr lang="es-ES_tradnl" sz="2800" b="1" dirty="0">
                <a:latin typeface="Times New Roman"/>
                <a:ea typeface="Times New Roman"/>
              </a:rPr>
              <a:t>* </a:t>
            </a:r>
            <a:r>
              <a:rPr lang="es-ES_tradnl" sz="2800" b="1" dirty="0" err="1">
                <a:latin typeface="Times New Roman"/>
                <a:ea typeface="Times New Roman"/>
              </a:rPr>
              <a:t>Âm</a:t>
            </a:r>
            <a:r>
              <a:rPr lang="es-ES_tradnl" sz="2800" b="1" dirty="0">
                <a:latin typeface="Times New Roman"/>
                <a:ea typeface="Times New Roman"/>
              </a:rPr>
              <a:t> </a:t>
            </a:r>
            <a:r>
              <a:rPr lang="es-ES_tradnl" sz="2800" b="1" dirty="0" err="1" smtClean="0">
                <a:latin typeface="Times New Roman"/>
                <a:ea typeface="Times New Roman"/>
              </a:rPr>
              <a:t>thanh</a:t>
            </a:r>
            <a:r>
              <a:rPr lang="vi-VN" sz="2400" b="1" dirty="0" smtClean="0">
                <a:latin typeface="Times New Roman"/>
                <a:ea typeface="Times New Roman"/>
              </a:rPr>
              <a:t>:</a:t>
            </a:r>
            <a:r>
              <a:rPr lang="es-ES_tradnl" sz="2800" dirty="0" smtClean="0">
                <a:latin typeface="Times New Roman"/>
                <a:ea typeface="Times New Roman"/>
              </a:rPr>
              <a:t> </a:t>
            </a:r>
            <a:r>
              <a:rPr lang="es-ES_tradnl" sz="2800" dirty="0" err="1">
                <a:latin typeface="Times New Roman"/>
                <a:ea typeface="Times New Roman"/>
              </a:rPr>
              <a:t>tiếng</a:t>
            </a:r>
            <a:r>
              <a:rPr lang="es-ES_tradnl" sz="2800" dirty="0">
                <a:latin typeface="Times New Roman"/>
                <a:ea typeface="Times New Roman"/>
              </a:rPr>
              <a:t> </a:t>
            </a:r>
            <a:r>
              <a:rPr lang="es-ES_tradnl" sz="2800" dirty="0" err="1">
                <a:latin typeface="Times New Roman"/>
                <a:ea typeface="Times New Roman"/>
              </a:rPr>
              <a:t>chim</a:t>
            </a:r>
            <a:r>
              <a:rPr lang="es-ES_tradnl" sz="2800" dirty="0">
                <a:latin typeface="Times New Roman"/>
                <a:ea typeface="Times New Roman"/>
              </a:rPr>
              <a:t> </a:t>
            </a:r>
            <a:r>
              <a:rPr lang="es-ES_tradnl" sz="2800" dirty="0" err="1">
                <a:latin typeface="Times New Roman"/>
                <a:ea typeface="Times New Roman"/>
              </a:rPr>
              <a:t>chiền</a:t>
            </a:r>
            <a:r>
              <a:rPr lang="es-ES_tradnl" sz="2800" dirty="0">
                <a:latin typeface="Times New Roman"/>
                <a:ea typeface="Times New Roman"/>
              </a:rPr>
              <a:t> </a:t>
            </a:r>
            <a:r>
              <a:rPr lang="es-ES_tradnl" sz="2800" dirty="0" err="1">
                <a:latin typeface="Times New Roman"/>
                <a:ea typeface="Times New Roman"/>
              </a:rPr>
              <a:t>chiện</a:t>
            </a:r>
            <a:r>
              <a:rPr lang="es-ES_tradnl" sz="2800" dirty="0">
                <a:latin typeface="Times New Roman"/>
                <a:ea typeface="Times New Roman"/>
              </a:rPr>
              <a:t> </a:t>
            </a:r>
            <a:r>
              <a:rPr lang="es-ES_tradnl" sz="2800" dirty="0" err="1">
                <a:latin typeface="Times New Roman"/>
                <a:ea typeface="Times New Roman"/>
              </a:rPr>
              <a:t>lảnh</a:t>
            </a:r>
            <a:r>
              <a:rPr lang="es-ES_tradnl" sz="2800" dirty="0">
                <a:latin typeface="Times New Roman"/>
                <a:ea typeface="Times New Roman"/>
              </a:rPr>
              <a:t> </a:t>
            </a:r>
            <a:r>
              <a:rPr lang="es-ES_tradnl" sz="2800" dirty="0" err="1">
                <a:latin typeface="Times New Roman"/>
                <a:ea typeface="Times New Roman"/>
              </a:rPr>
              <a:t>lót</a:t>
            </a:r>
            <a:r>
              <a:rPr lang="es-ES_tradnl" sz="2800" dirty="0">
                <a:latin typeface="Times New Roman"/>
                <a:ea typeface="Times New Roman"/>
              </a:rPr>
              <a:t>, </a:t>
            </a:r>
            <a:r>
              <a:rPr lang="es-ES_tradnl" sz="2800" dirty="0" err="1">
                <a:latin typeface="Times New Roman"/>
                <a:ea typeface="Times New Roman"/>
              </a:rPr>
              <a:t>vang</a:t>
            </a:r>
            <a:r>
              <a:rPr lang="es-ES_tradnl" sz="2800" dirty="0">
                <a:latin typeface="Times New Roman"/>
                <a:ea typeface="Times New Roman"/>
              </a:rPr>
              <a:t> </a:t>
            </a:r>
            <a:r>
              <a:rPr lang="es-ES_tradnl" sz="2800" dirty="0" err="1" smtClean="0">
                <a:latin typeface="Times New Roman"/>
                <a:ea typeface="Times New Roman"/>
              </a:rPr>
              <a:t>trời</a:t>
            </a:r>
            <a:endParaRPr lang="vi-VN" sz="2400" dirty="0">
              <a:latin typeface="Times New Roman"/>
              <a:ea typeface="Times New Roman"/>
            </a:endParaRPr>
          </a:p>
          <a:p>
            <a:pPr algn="just">
              <a:lnSpc>
                <a:spcPct val="130000"/>
              </a:lnSpc>
              <a:spcAft>
                <a:spcPts val="0"/>
              </a:spcAft>
            </a:pPr>
            <a:r>
              <a:rPr lang="pt-BR" sz="2800" dirty="0" smtClean="0">
                <a:latin typeface="Times New Roman"/>
                <a:ea typeface="Times New Roman"/>
                <a:sym typeface="Wingdings" pitchFamily="2" charset="2"/>
              </a:rPr>
              <a:t> </a:t>
            </a:r>
            <a:r>
              <a:rPr lang="vi-VN" sz="2800" dirty="0">
                <a:latin typeface="Times New Roman"/>
                <a:ea typeface="Times New Roman"/>
                <a:sym typeface="Wingdings" pitchFamily="2" charset="2"/>
              </a:rPr>
              <a:t>H</a:t>
            </a:r>
            <a:r>
              <a:rPr lang="pt-BR" sz="2800" dirty="0" smtClean="0">
                <a:latin typeface="Times New Roman"/>
                <a:ea typeface="Times New Roman"/>
              </a:rPr>
              <a:t>ình </a:t>
            </a:r>
            <a:r>
              <a:rPr lang="pt-BR" sz="2800" dirty="0">
                <a:latin typeface="Times New Roman"/>
                <a:ea typeface="Times New Roman"/>
              </a:rPr>
              <a:t>ảnh chọn lọc, tiêu </a:t>
            </a:r>
            <a:r>
              <a:rPr lang="pt-BR" sz="2800" dirty="0" smtClean="0">
                <a:latin typeface="Times New Roman"/>
                <a:ea typeface="Times New Roman"/>
              </a:rPr>
              <a:t>biểu tác gỉa đã vẽ Bức </a:t>
            </a:r>
            <a:r>
              <a:rPr lang="pt-BR" sz="2800" dirty="0">
                <a:latin typeface="Times New Roman"/>
                <a:ea typeface="Times New Roman"/>
              </a:rPr>
              <a:t>tranh </a:t>
            </a:r>
            <a:r>
              <a:rPr lang="pt-BR" sz="2800" dirty="0" smtClean="0">
                <a:latin typeface="Times New Roman"/>
                <a:ea typeface="Times New Roman"/>
              </a:rPr>
              <a:t>xuân có không gian bao la rộng lớn, </a:t>
            </a:r>
            <a:r>
              <a:rPr lang="pt-BR" sz="2800" dirty="0">
                <a:latin typeface="Times New Roman"/>
                <a:ea typeface="Times New Roman"/>
              </a:rPr>
              <a:t>thoáng đãng; màu sắc tươi thắm, hài hòa; âm thanh rộn rã, vang vọng. Mùa xuân xứ Huế đẹp, thơ mộng, đầy sức sống. </a:t>
            </a:r>
            <a:endParaRPr lang="vi-VN" sz="2400" dirty="0">
              <a:latin typeface="Times New Roman"/>
              <a:ea typeface="Times New Roman"/>
            </a:endParaRPr>
          </a:p>
          <a:p>
            <a:pPr algn="just">
              <a:lnSpc>
                <a:spcPct val="130000"/>
              </a:lnSpc>
              <a:spcAft>
                <a:spcPts val="0"/>
              </a:spcAft>
            </a:pPr>
            <a:r>
              <a:rPr lang="es-ES_tradnl" sz="2800" dirty="0" smtClean="0">
                <a:latin typeface="Times New Roman"/>
                <a:ea typeface="Times New Roman"/>
              </a:rPr>
              <a:t>-&gt; </a:t>
            </a:r>
            <a:r>
              <a:rPr lang="es-ES_tradnl" sz="2800" dirty="0" err="1">
                <a:latin typeface="Times New Roman"/>
                <a:ea typeface="Times New Roman"/>
              </a:rPr>
              <a:t>Tâm</a:t>
            </a:r>
            <a:r>
              <a:rPr lang="es-ES_tradnl" sz="2800" dirty="0">
                <a:latin typeface="Times New Roman"/>
                <a:ea typeface="Times New Roman"/>
              </a:rPr>
              <a:t> </a:t>
            </a:r>
            <a:r>
              <a:rPr lang="es-ES_tradnl" sz="2800" dirty="0" err="1">
                <a:latin typeface="Times New Roman"/>
                <a:ea typeface="Times New Roman"/>
              </a:rPr>
              <a:t>trạng</a:t>
            </a:r>
            <a:r>
              <a:rPr lang="es-ES_tradnl" sz="2800" dirty="0">
                <a:latin typeface="Times New Roman"/>
                <a:ea typeface="Times New Roman"/>
              </a:rPr>
              <a:t> </a:t>
            </a:r>
            <a:r>
              <a:rPr lang="es-ES_tradnl" sz="2800" dirty="0" err="1">
                <a:latin typeface="Times New Roman"/>
                <a:ea typeface="Times New Roman"/>
              </a:rPr>
              <a:t>say</a:t>
            </a:r>
            <a:r>
              <a:rPr lang="es-ES_tradnl" sz="2800" dirty="0">
                <a:latin typeface="Times New Roman"/>
                <a:ea typeface="Times New Roman"/>
              </a:rPr>
              <a:t> </a:t>
            </a:r>
            <a:r>
              <a:rPr lang="es-ES_tradnl" sz="2800" dirty="0" err="1">
                <a:latin typeface="Times New Roman"/>
                <a:ea typeface="Times New Roman"/>
              </a:rPr>
              <a:t>sưa</a:t>
            </a:r>
            <a:r>
              <a:rPr lang="es-ES_tradnl" sz="2800" dirty="0">
                <a:latin typeface="Times New Roman"/>
                <a:ea typeface="Times New Roman"/>
              </a:rPr>
              <a:t> </a:t>
            </a:r>
            <a:r>
              <a:rPr lang="es-ES_tradnl" sz="2800" dirty="0" err="1">
                <a:latin typeface="Times New Roman"/>
                <a:ea typeface="Times New Roman"/>
              </a:rPr>
              <a:t>ngây</a:t>
            </a:r>
            <a:r>
              <a:rPr lang="es-ES_tradnl" sz="2800" dirty="0">
                <a:latin typeface="Times New Roman"/>
                <a:ea typeface="Times New Roman"/>
              </a:rPr>
              <a:t> </a:t>
            </a:r>
            <a:r>
              <a:rPr lang="es-ES_tradnl" sz="2800" dirty="0" err="1">
                <a:latin typeface="Times New Roman"/>
                <a:ea typeface="Times New Roman"/>
              </a:rPr>
              <a:t>ngất</a:t>
            </a:r>
            <a:r>
              <a:rPr lang="es-ES_tradnl" sz="2800" dirty="0">
                <a:latin typeface="Times New Roman"/>
                <a:ea typeface="Times New Roman"/>
              </a:rPr>
              <a:t>; </a:t>
            </a:r>
            <a:r>
              <a:rPr lang="es-ES_tradnl" sz="2800" dirty="0" err="1">
                <a:latin typeface="Times New Roman"/>
                <a:ea typeface="Times New Roman"/>
              </a:rPr>
              <a:t>thái</a:t>
            </a:r>
            <a:r>
              <a:rPr lang="es-ES_tradnl" sz="2800" dirty="0">
                <a:latin typeface="Times New Roman"/>
                <a:ea typeface="Times New Roman"/>
              </a:rPr>
              <a:t> </a:t>
            </a:r>
            <a:r>
              <a:rPr lang="es-ES_tradnl" sz="2800" dirty="0" err="1">
                <a:latin typeface="Times New Roman"/>
                <a:ea typeface="Times New Roman"/>
              </a:rPr>
              <a:t>độ</a:t>
            </a:r>
            <a:r>
              <a:rPr lang="es-ES_tradnl" sz="2800" dirty="0">
                <a:latin typeface="Times New Roman"/>
                <a:ea typeface="Times New Roman"/>
              </a:rPr>
              <a:t> </a:t>
            </a:r>
            <a:r>
              <a:rPr lang="es-ES_tradnl" sz="2800" dirty="0" err="1">
                <a:latin typeface="Times New Roman"/>
                <a:ea typeface="Times New Roman"/>
              </a:rPr>
              <a:t>trân</a:t>
            </a:r>
            <a:r>
              <a:rPr lang="es-ES_tradnl" sz="2800" dirty="0">
                <a:latin typeface="Times New Roman"/>
                <a:ea typeface="Times New Roman"/>
              </a:rPr>
              <a:t> </a:t>
            </a:r>
            <a:r>
              <a:rPr lang="es-ES_tradnl" sz="2800" dirty="0" err="1">
                <a:latin typeface="Times New Roman"/>
                <a:ea typeface="Times New Roman"/>
              </a:rPr>
              <a:t>trọng</a:t>
            </a:r>
            <a:r>
              <a:rPr lang="es-ES_tradnl" sz="2800" dirty="0">
                <a:latin typeface="Times New Roman"/>
                <a:ea typeface="Times New Roman"/>
              </a:rPr>
              <a:t>, </a:t>
            </a:r>
            <a:r>
              <a:rPr lang="es-ES_tradnl" sz="2800" dirty="0" err="1">
                <a:latin typeface="Times New Roman"/>
                <a:ea typeface="Times New Roman"/>
              </a:rPr>
              <a:t>nâng</a:t>
            </a:r>
            <a:r>
              <a:rPr lang="es-ES_tradnl" sz="2800" dirty="0">
                <a:latin typeface="Times New Roman"/>
                <a:ea typeface="Times New Roman"/>
              </a:rPr>
              <a:t> </a:t>
            </a:r>
            <a:r>
              <a:rPr lang="es-ES_tradnl" sz="2800" dirty="0" err="1">
                <a:latin typeface="Times New Roman"/>
                <a:ea typeface="Times New Roman"/>
              </a:rPr>
              <a:t>niu</a:t>
            </a:r>
            <a:r>
              <a:rPr lang="es-ES_tradnl" sz="2800" dirty="0">
                <a:latin typeface="Times New Roman"/>
                <a:ea typeface="Times New Roman"/>
              </a:rPr>
              <a:t> </a:t>
            </a:r>
            <a:r>
              <a:rPr lang="es-ES_tradnl" sz="2800" dirty="0" err="1">
                <a:latin typeface="Times New Roman"/>
                <a:ea typeface="Times New Roman"/>
              </a:rPr>
              <a:t>trân</a:t>
            </a:r>
            <a:r>
              <a:rPr lang="es-ES_tradnl" sz="2800" dirty="0">
                <a:latin typeface="Times New Roman"/>
                <a:ea typeface="Times New Roman"/>
              </a:rPr>
              <a:t> </a:t>
            </a:r>
            <a:r>
              <a:rPr lang="es-ES_tradnl" sz="2800" dirty="0" err="1">
                <a:latin typeface="Times New Roman"/>
                <a:ea typeface="Times New Roman"/>
              </a:rPr>
              <a:t>trọng</a:t>
            </a:r>
            <a:r>
              <a:rPr lang="es-ES_tradnl" sz="2800" dirty="0">
                <a:latin typeface="Times New Roman"/>
                <a:ea typeface="Times New Roman"/>
              </a:rPr>
              <a:t> </a:t>
            </a:r>
            <a:r>
              <a:rPr lang="es-ES_tradnl" sz="2800" dirty="0" err="1">
                <a:latin typeface="Times New Roman"/>
                <a:ea typeface="Times New Roman"/>
              </a:rPr>
              <a:t>vẻ</a:t>
            </a:r>
            <a:r>
              <a:rPr lang="es-ES_tradnl" sz="2800" dirty="0">
                <a:latin typeface="Times New Roman"/>
                <a:ea typeface="Times New Roman"/>
              </a:rPr>
              <a:t> </a:t>
            </a:r>
            <a:r>
              <a:rPr lang="es-ES_tradnl" sz="2800" dirty="0" err="1">
                <a:latin typeface="Times New Roman"/>
                <a:ea typeface="Times New Roman"/>
              </a:rPr>
              <a:t>đẹp</a:t>
            </a:r>
            <a:r>
              <a:rPr lang="es-ES_tradnl" sz="2800" dirty="0">
                <a:latin typeface="Times New Roman"/>
                <a:ea typeface="Times New Roman"/>
              </a:rPr>
              <a:t> </a:t>
            </a:r>
            <a:r>
              <a:rPr lang="es-ES_tradnl" sz="2800" dirty="0" err="1">
                <a:latin typeface="Times New Roman"/>
                <a:ea typeface="Times New Roman"/>
              </a:rPr>
              <a:t>của</a:t>
            </a:r>
            <a:r>
              <a:rPr lang="es-ES_tradnl" sz="2800" dirty="0">
                <a:latin typeface="Times New Roman"/>
                <a:ea typeface="Times New Roman"/>
              </a:rPr>
              <a:t> </a:t>
            </a:r>
            <a:r>
              <a:rPr lang="es-ES_tradnl" sz="2800" dirty="0" err="1">
                <a:latin typeface="Times New Roman"/>
                <a:ea typeface="Times New Roman"/>
              </a:rPr>
              <a:t>mùa</a:t>
            </a:r>
            <a:r>
              <a:rPr lang="es-ES_tradnl" sz="2800" dirty="0">
                <a:latin typeface="Times New Roman"/>
                <a:ea typeface="Times New Roman"/>
              </a:rPr>
              <a:t> </a:t>
            </a:r>
            <a:r>
              <a:rPr lang="es-ES_tradnl" sz="2800" dirty="0" err="1">
                <a:latin typeface="Times New Roman"/>
                <a:ea typeface="Times New Roman"/>
              </a:rPr>
              <a:t>xuân</a:t>
            </a:r>
            <a:r>
              <a:rPr lang="es-ES_tradnl" sz="2800" dirty="0">
                <a:latin typeface="Times New Roman"/>
                <a:ea typeface="Times New Roman"/>
              </a:rPr>
              <a:t> </a:t>
            </a:r>
            <a:r>
              <a:rPr lang="es-ES_tradnl" sz="2800" dirty="0" err="1">
                <a:latin typeface="Times New Roman"/>
                <a:ea typeface="Times New Roman"/>
              </a:rPr>
              <a:t>xứ</a:t>
            </a:r>
            <a:r>
              <a:rPr lang="es-ES_tradnl" sz="2800" dirty="0">
                <a:latin typeface="Times New Roman"/>
                <a:ea typeface="Times New Roman"/>
              </a:rPr>
              <a:t> </a:t>
            </a:r>
            <a:r>
              <a:rPr lang="es-ES_tradnl" sz="2800" dirty="0" err="1">
                <a:latin typeface="Times New Roman"/>
                <a:ea typeface="Times New Roman"/>
              </a:rPr>
              <a:t>Huế</a:t>
            </a:r>
            <a:r>
              <a:rPr lang="es-ES_tradnl" sz="2800" dirty="0">
                <a:latin typeface="Times New Roman"/>
                <a:ea typeface="Times New Roman"/>
              </a:rPr>
              <a:t>.</a:t>
            </a:r>
            <a:endParaRPr lang="vi-VN" sz="2400" dirty="0">
              <a:effectLst/>
              <a:latin typeface="Times New Roman"/>
              <a:ea typeface="Times New Roman"/>
            </a:endParaRPr>
          </a:p>
        </p:txBody>
      </p:sp>
    </p:spTree>
    <p:extLst>
      <p:ext uri="{BB962C8B-B14F-4D97-AF65-F5344CB8AC3E}">
        <p14:creationId xmlns:p14="http://schemas.microsoft.com/office/powerpoint/2010/main" val="3361764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3583395" y="92883"/>
            <a:ext cx="2903523" cy="738816"/>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3764867" y="169905"/>
            <a:ext cx="1962397"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Khổ</a:t>
            </a:r>
            <a:r>
              <a:rPr lang="en-US" sz="3200" b="1" dirty="0">
                <a:solidFill>
                  <a:srgbClr val="FF0000"/>
                </a:solidFill>
                <a:latin typeface="Times New Roman" panose="02020603050405020304" pitchFamily="18" charset="0"/>
                <a:cs typeface="Times New Roman" panose="02020603050405020304" pitchFamily="18" charset="0"/>
              </a:rPr>
              <a:t> 2,3</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Flowchart: Delay 3"/>
          <p:cNvSpPr/>
          <p:nvPr/>
        </p:nvSpPr>
        <p:spPr>
          <a:xfrm>
            <a:off x="211656" y="1124744"/>
            <a:ext cx="6846810" cy="5256584"/>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latin typeface="Times New Roman" panose="02020603050405020304" pitchFamily="18" charset="0"/>
                <a:cs typeface="Times New Roman" panose="02020603050405020304" pitchFamily="18" charset="0"/>
              </a:rPr>
              <a:t>Mùa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súng</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Lộc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lưng</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Mùa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Lộc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Tất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hả</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Tất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xao</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bốn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năm</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Vất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lao</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Cứ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69" y="1180643"/>
            <a:ext cx="4470224" cy="2320365"/>
          </a:xfrm>
          <a:prstGeom prst="rect">
            <a:avLst/>
          </a:prstGeom>
        </p:spPr>
      </p:pic>
      <p:sp>
        <p:nvSpPr>
          <p:cNvPr id="6" name="Rounded Rectangular Callout 5"/>
          <p:cNvSpPr/>
          <p:nvPr/>
        </p:nvSpPr>
        <p:spPr>
          <a:xfrm>
            <a:off x="5319542" y="4077072"/>
            <a:ext cx="6351456" cy="2592288"/>
          </a:xfrm>
          <a:prstGeom prst="wedgeRound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1. Ở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khổ</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2,3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xuân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dáng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vẻ</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thái</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xét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515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33" y="3429000"/>
            <a:ext cx="5353370" cy="31683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978" y="242168"/>
            <a:ext cx="5081165" cy="2898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933" y="242168"/>
            <a:ext cx="5353370" cy="2898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3978" y="3429000"/>
            <a:ext cx="5081165" cy="3168352"/>
          </a:xfrm>
          <a:prstGeom prst="rect">
            <a:avLst/>
          </a:prstGeom>
        </p:spPr>
      </p:pic>
    </p:spTree>
    <p:extLst>
      <p:ext uri="{BB962C8B-B14F-4D97-AF65-F5344CB8AC3E}">
        <p14:creationId xmlns:p14="http://schemas.microsoft.com/office/powerpoint/2010/main" val="1534656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933" y="116632"/>
            <a:ext cx="10978945"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Khổ</a:t>
            </a:r>
            <a:r>
              <a:rPr lang="en-US" sz="2800" b="1" dirty="0">
                <a:solidFill>
                  <a:srgbClr val="0070C0"/>
                </a:solidFill>
                <a:latin typeface="Times New Roman" panose="02020603050405020304" pitchFamily="18" charset="0"/>
                <a:cs typeface="Times New Roman" panose="02020603050405020304" pitchFamily="18" charset="0"/>
              </a:rPr>
              <a:t> 2,3: </a:t>
            </a:r>
            <a:r>
              <a:rPr lang="en-US" sz="2800" b="1" dirty="0" err="1">
                <a:solidFill>
                  <a:srgbClr val="0070C0"/>
                </a:solidFill>
                <a:latin typeface="Times New Roman" panose="02020603050405020304" pitchFamily="18" charset="0"/>
                <a:cs typeface="Times New Roman" panose="02020603050405020304" pitchFamily="18" charset="0"/>
              </a:rPr>
              <a:t>Cảm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xúc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trước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vẻ</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đẹp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mùa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xuân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đất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nước</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770608" y="1196752"/>
            <a:ext cx="9980859" cy="439248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70C0"/>
                </a:solidFill>
                <a:latin typeface="Times New Roman" panose="02020603050405020304" pitchFamily="18" charset="0"/>
                <a:cs typeface="Times New Roman" panose="02020603050405020304" pitchFamily="18" charset="0"/>
              </a:rPr>
              <a:t>1) </a:t>
            </a:r>
            <a:r>
              <a:rPr lang="vi-VN" sz="3200" dirty="0">
                <a:solidFill>
                  <a:srgbClr val="0070C0"/>
                </a:solidFill>
                <a:latin typeface="Times New Roman" panose="02020603050405020304" pitchFamily="18" charset="0"/>
                <a:cs typeface="Times New Roman" panose="02020603050405020304" pitchFamily="18" charset="0"/>
              </a:rPr>
              <a:t>- Hình ảnh </a:t>
            </a:r>
            <a:r>
              <a:rPr lang="vi-VN" sz="3200" b="1" i="1" dirty="0">
                <a:solidFill>
                  <a:srgbClr val="0070C0"/>
                </a:solidFill>
                <a:latin typeface="Times New Roman" panose="02020603050405020304" pitchFamily="18" charset="0"/>
                <a:cs typeface="Times New Roman" panose="02020603050405020304" pitchFamily="18" charset="0"/>
              </a:rPr>
              <a:t>người cầm súng, người ra đồng</a:t>
            </a:r>
            <a:r>
              <a:rPr lang="en-US" sz="3200" dirty="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 gợi đến hình ảnh người chiến sĩ </a:t>
            </a:r>
            <a:r>
              <a:rPr lang="en-US" sz="3200" dirty="0" err="1">
                <a:solidFill>
                  <a:srgbClr val="0070C0"/>
                </a:solidFill>
                <a:latin typeface="Times New Roman" panose="02020603050405020304" pitchFamily="18" charset="0"/>
                <a:cs typeface="Times New Roman" panose="02020603050405020304" pitchFamily="18" charset="0"/>
              </a:rPr>
              <a:t>chiến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đấu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xây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dựng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bảo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vệ</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tổ</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quốc</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và người nông dân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động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sản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xuất</a:t>
            </a:r>
            <a:r>
              <a:rPr lang="vi-VN" sz="3200"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a:p>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ảnh</a:t>
            </a:r>
            <a:r>
              <a:rPr lang="en-US" sz="3200"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lộc</a:t>
            </a:r>
            <a:r>
              <a:rPr lang="en-US" sz="3200" dirty="0">
                <a:solidFill>
                  <a:srgbClr val="0070C0"/>
                </a:solidFill>
                <a:latin typeface="Times New Roman" panose="02020603050405020304" pitchFamily="18" charset="0"/>
                <a:cs typeface="Times New Roman" panose="02020603050405020304" pitchFamily="18" charset="0"/>
              </a:rPr>
              <a:t> non: </a:t>
            </a:r>
            <a:r>
              <a:rPr lang="en-US" sz="3200" dirty="0" err="1">
                <a:solidFill>
                  <a:srgbClr val="0070C0"/>
                </a:solidFill>
                <a:latin typeface="Times New Roman" panose="02020603050405020304" pitchFamily="18" charset="0"/>
                <a:cs typeface="Times New Roman" panose="02020603050405020304" pitchFamily="18" charset="0"/>
              </a:rPr>
              <a:t>biểu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tượng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sự</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sống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những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chiến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công</a:t>
            </a:r>
            <a:r>
              <a:rPr lang="en-US" sz="3200" dirty="0">
                <a:solidFill>
                  <a:srgbClr val="0070C0"/>
                </a:solidFill>
                <a:latin typeface="Times New Roman" panose="02020603050405020304" pitchFamily="18" charset="0"/>
                <a:cs typeface="Times New Roman" panose="02020603050405020304" pitchFamily="18" charset="0"/>
              </a:rPr>
              <a:t>…</a:t>
            </a:r>
          </a:p>
          <a:p>
            <a:pPr marL="457200" indent="-457200">
              <a:buFontTx/>
              <a:buChar char="-"/>
            </a:pPr>
            <a:r>
              <a:rPr lang="en-US" sz="3200" dirty="0" err="1">
                <a:solidFill>
                  <a:srgbClr val="0070C0"/>
                </a:solidFill>
                <a:latin typeface="Times New Roman" panose="02020603050405020304" pitchFamily="18" charset="0"/>
                <a:cs typeface="Times New Roman" panose="02020603050405020304" pitchFamily="18" charset="0"/>
              </a:rPr>
              <a:t>Dáng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vẻ</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thái</a:t>
            </a:r>
            <a:r>
              <a:rPr lang="en-US" sz="3200"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hối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hả</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xôn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xao</a:t>
            </a:r>
            <a:r>
              <a:rPr lang="en-US" sz="3200" dirty="0">
                <a:solidFill>
                  <a:srgbClr val="0070C0"/>
                </a:solidFill>
                <a:latin typeface="Times New Roman" panose="02020603050405020304" pitchFamily="18" charset="0"/>
                <a:cs typeface="Times New Roman" panose="02020603050405020304" pitchFamily="18" charset="0"/>
              </a:rPr>
              <a:t> -&gt;</a:t>
            </a:r>
          </a:p>
          <a:p>
            <a:r>
              <a:rPr lang="en-US" sz="3200" dirty="0" err="1">
                <a:solidFill>
                  <a:srgbClr val="0070C0"/>
                </a:solidFill>
                <a:latin typeface="Times New Roman" panose="02020603050405020304" pitchFamily="18" charset="0"/>
                <a:cs typeface="Times New Roman" panose="02020603050405020304" pitchFamily="18" charset="0"/>
              </a:rPr>
              <a:t>khẩn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trương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tấp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nập</a:t>
            </a:r>
            <a:r>
              <a:rPr lang="en-US" sz="32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6264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407668" y="332656"/>
            <a:ext cx="3266463" cy="604867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dụng</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Flowchart: Stored Data 4"/>
          <p:cNvSpPr/>
          <p:nvPr/>
        </p:nvSpPr>
        <p:spPr>
          <a:xfrm>
            <a:off x="4309276" y="361429"/>
            <a:ext cx="3266463" cy="6048672"/>
          </a:xfrm>
          <a:prstGeom prst="flowChartOnlineStorag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nhịp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khổ</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thứ</a:t>
            </a:r>
            <a:r>
              <a:rPr lang="en-US" sz="3200" i="1" dirty="0">
                <a:latin typeface="Times New Roman" panose="02020603050405020304" pitchFamily="18" charset="0"/>
                <a:cs typeface="Times New Roman" panose="02020603050405020304" pitchFamily="18" charset="0"/>
              </a:rPr>
              <a:t> 3.</a:t>
            </a:r>
            <a:endParaRPr lang="en-US" sz="3200" dirty="0">
              <a:latin typeface="Times New Roman" panose="02020603050405020304" pitchFamily="18" charset="0"/>
              <a:cs typeface="Times New Roman" panose="02020603050405020304" pitchFamily="18" charset="0"/>
            </a:endParaRPr>
          </a:p>
        </p:txBody>
      </p:sp>
      <p:sp>
        <p:nvSpPr>
          <p:cNvPr id="6" name="Flowchart: Stored Data 5"/>
          <p:cNvSpPr/>
          <p:nvPr/>
        </p:nvSpPr>
        <p:spPr>
          <a:xfrm>
            <a:off x="8249007" y="324405"/>
            <a:ext cx="3266463" cy="6048672"/>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4.Em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xúc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293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1" nodeType="clickEffect">
                                  <p:stCondLst>
                                    <p:cond delay="0"/>
                                  </p:stCondLst>
                                  <p:childTnLst>
                                    <p:animEffect transition="out" filter="circle(out)">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6"/>
                                        </p:tgtEl>
                                        <p:attrNameLst>
                                          <p:attrName>ppt_w</p:attrName>
                                        </p:attrNameLst>
                                      </p:cBhvr>
                                      <p:tavLst>
                                        <p:tav tm="0">
                                          <p:val>
                                            <p:strVal val="ppt_w"/>
                                          </p:val>
                                        </p:tav>
                                        <p:tav tm="100000">
                                          <p:val>
                                            <p:fltVal val="0"/>
                                          </p:val>
                                        </p:tav>
                                      </p:tavLst>
                                    </p:anim>
                                    <p:anim calcmode="lin" valueType="num">
                                      <p:cBhvr>
                                        <p:cTn id="34" dur="500"/>
                                        <p:tgtEl>
                                          <p:spTgt spid="6"/>
                                        </p:tgtEl>
                                        <p:attrNameLst>
                                          <p:attrName>ppt_h</p:attrName>
                                        </p:attrNameLst>
                                      </p:cBhvr>
                                      <p:tavLst>
                                        <p:tav tm="0">
                                          <p:val>
                                            <p:strVal val="ppt_h"/>
                                          </p:val>
                                        </p:tav>
                                        <p:tav tm="100000">
                                          <p:val>
                                            <p:fltVal val="0"/>
                                          </p:val>
                                        </p:tav>
                                      </p:tavLst>
                                    </p:anim>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933" y="116632"/>
            <a:ext cx="10978945"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Khổ</a:t>
            </a:r>
            <a:r>
              <a:rPr lang="en-US" sz="2800" b="1" dirty="0">
                <a:solidFill>
                  <a:srgbClr val="0070C0"/>
                </a:solidFill>
                <a:latin typeface="Times New Roman" panose="02020603050405020304" pitchFamily="18" charset="0"/>
                <a:cs typeface="Times New Roman" panose="02020603050405020304" pitchFamily="18" charset="0"/>
              </a:rPr>
              <a:t> 2,3: </a:t>
            </a:r>
            <a:r>
              <a:rPr lang="en-US" sz="2800" b="1" dirty="0" err="1">
                <a:solidFill>
                  <a:srgbClr val="0070C0"/>
                </a:solidFill>
                <a:latin typeface="Times New Roman" panose="02020603050405020304" pitchFamily="18" charset="0"/>
                <a:cs typeface="Times New Roman" panose="02020603050405020304" pitchFamily="18" charset="0"/>
              </a:rPr>
              <a:t>Cảm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xúc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trước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vẻ</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đẹp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mùa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xuân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đất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nước</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Bevel 4"/>
          <p:cNvSpPr/>
          <p:nvPr/>
        </p:nvSpPr>
        <p:spPr>
          <a:xfrm>
            <a:off x="316932" y="1340768"/>
            <a:ext cx="10706740" cy="5256584"/>
          </a:xfrm>
          <a:prstGeom prst="bevel">
            <a:avLst>
              <a:gd name="adj" fmla="val 773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Điệp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-&gt;</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điệu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say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sưa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láy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hối</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xôn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xao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rộn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-&gt;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bừng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nhộn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xuân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lao</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=&gt;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68546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933" y="116632"/>
            <a:ext cx="10978945"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Khổ</a:t>
            </a:r>
            <a:r>
              <a:rPr lang="en-US" sz="2800" b="1" dirty="0">
                <a:solidFill>
                  <a:srgbClr val="0070C0"/>
                </a:solidFill>
                <a:latin typeface="Times New Roman" panose="02020603050405020304" pitchFamily="18" charset="0"/>
                <a:cs typeface="Times New Roman" panose="02020603050405020304" pitchFamily="18" charset="0"/>
              </a:rPr>
              <a:t> 2,3: </a:t>
            </a:r>
            <a:r>
              <a:rPr lang="en-US" sz="2800" b="1" dirty="0" err="1">
                <a:solidFill>
                  <a:srgbClr val="0070C0"/>
                </a:solidFill>
                <a:latin typeface="Times New Roman" panose="02020603050405020304" pitchFamily="18" charset="0"/>
                <a:cs typeface="Times New Roman" panose="02020603050405020304" pitchFamily="18" charset="0"/>
              </a:rPr>
              <a:t>Cảm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xúc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trước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vẻ</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đẹp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mùa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xuân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đất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nước</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Flowchart: Data 4"/>
          <p:cNvSpPr/>
          <p:nvPr/>
        </p:nvSpPr>
        <p:spPr>
          <a:xfrm>
            <a:off x="0" y="1340768"/>
            <a:ext cx="6759123" cy="5400600"/>
          </a:xfrm>
          <a:prstGeom prst="flowChartInputOutp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lao</a:t>
            </a:r>
            <a:r>
              <a:rPr lang="en-US" sz="2800" b="1" i="1" dirty="0">
                <a:latin typeface="Times New Roman" panose="02020603050405020304" pitchFamily="18" charset="0"/>
                <a:cs typeface="Times New Roman" panose="02020603050405020304" pitchFamily="18" charset="0"/>
              </a:rPr>
              <a:t> - </a:t>
            </a:r>
            <a:r>
              <a:rPr lang="en-US" sz="2800" b="1" i="1" dirty="0" err="1">
                <a:latin typeface="Times New Roman" panose="02020603050405020304" pitchFamily="18" charset="0"/>
                <a:cs typeface="Times New Roman" panose="02020603050405020304" pitchFamily="18" charset="0"/>
              </a:rPr>
              <a:t>sao</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2/3, 3/2</a:t>
            </a:r>
          </a:p>
          <a:p>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Vất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lao</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endParaRPr lang="en-US" sz="2800" dirty="0">
              <a:latin typeface="Times New Roman" panose="02020603050405020304" pitchFamily="18" charset="0"/>
              <a:cs typeface="Times New Roman" panose="02020603050405020304" pitchFamily="18" charset="0"/>
            </a:endParaRPr>
          </a:p>
        </p:txBody>
      </p:sp>
      <p:sp>
        <p:nvSpPr>
          <p:cNvPr id="6" name="Flowchart: Data 5"/>
          <p:cNvSpPr/>
          <p:nvPr/>
        </p:nvSpPr>
        <p:spPr>
          <a:xfrm>
            <a:off x="7122064" y="1484784"/>
            <a:ext cx="4173814" cy="5112568"/>
          </a:xfrm>
          <a:prstGeom prst="flowChartInputOutp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6713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8403" y="116632"/>
            <a:ext cx="10797475" cy="151216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a:t>
            </a:r>
          </a:p>
        </p:txBody>
      </p:sp>
      <p:sp>
        <p:nvSpPr>
          <p:cNvPr id="5" name="Rounded Rectangle 4"/>
          <p:cNvSpPr/>
          <p:nvPr/>
        </p:nvSpPr>
        <p:spPr>
          <a:xfrm>
            <a:off x="576461" y="1827883"/>
            <a:ext cx="9436448"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2.Một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xuân</a:t>
            </a:r>
            <a:r>
              <a:rPr lang="en-US" sz="3200" dirty="0">
                <a:latin typeface="Times New Roman" panose="02020603050405020304" pitchFamily="18" charset="0"/>
                <a:cs typeface="Times New Roman" panose="02020603050405020304" pitchFamily="18" charset="0"/>
              </a:rPr>
              <a:t>:</a:t>
            </a:r>
          </a:p>
        </p:txBody>
      </p:sp>
      <p:sp>
        <p:nvSpPr>
          <p:cNvPr id="6" name="Plaque 5"/>
          <p:cNvSpPr/>
          <p:nvPr/>
        </p:nvSpPr>
        <p:spPr>
          <a:xfrm>
            <a:off x="0" y="2994874"/>
            <a:ext cx="5805765" cy="3788741"/>
          </a:xfrm>
          <a:prstGeom prst="plaqu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err="1">
                <a:solidFill>
                  <a:schemeClr val="bg1"/>
                </a:solidFill>
                <a:latin typeface="Times New Roman" panose="02020603050405020304" pitchFamily="18" charset="0"/>
                <a:cs typeface="Times New Roman" panose="02020603050405020304" pitchFamily="18" charset="0"/>
              </a:rPr>
              <a:t>Mùa</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xuân</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là</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Tết</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trồng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smtClean="0">
                <a:solidFill>
                  <a:schemeClr val="bg1"/>
                </a:solidFill>
                <a:latin typeface="Times New Roman" panose="02020603050405020304" pitchFamily="18" charset="0"/>
                <a:cs typeface="Times New Roman" panose="02020603050405020304" pitchFamily="18" charset="0"/>
              </a:rPr>
              <a:t>cây</a:t>
            </a:r>
            <a:endParaRPr lang="en-US" sz="3200" dirty="0">
              <a:solidFill>
                <a:schemeClr val="bg1"/>
              </a:solidFill>
              <a:latin typeface="Times New Roman" panose="02020603050405020304" pitchFamily="18" charset="0"/>
              <a:cs typeface="Times New Roman" panose="02020603050405020304" pitchFamily="18" charset="0"/>
            </a:endParaRPr>
          </a:p>
          <a:p>
            <a:r>
              <a:rPr lang="en-US" sz="3200" i="1" dirty="0" err="1" smtClean="0">
                <a:solidFill>
                  <a:schemeClr val="bg1"/>
                </a:solidFill>
                <a:latin typeface="Times New Roman" panose="02020603050405020304" pitchFamily="18" charset="0"/>
                <a:cs typeface="Times New Roman" panose="02020603050405020304" pitchFamily="18" charset="0"/>
              </a:rPr>
              <a:t>Làm</a:t>
            </a:r>
            <a:r>
              <a:rPr lang="en-US" sz="3200" i="1" dirty="0" smtClean="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cho</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đất</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nước</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càng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ngày</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càng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xuân</a:t>
            </a: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a:t>
            </a:r>
            <a:r>
              <a:rPr lang="en-US" sz="3200" dirty="0" err="1">
                <a:solidFill>
                  <a:schemeClr val="bg1"/>
                </a:solidFill>
                <a:latin typeface="Times New Roman" panose="02020603050405020304" pitchFamily="18" charset="0"/>
                <a:cs typeface="Times New Roman" panose="02020603050405020304" pitchFamily="18" charset="0"/>
              </a:rPr>
              <a:t>Hồ</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Chí</a:t>
            </a:r>
            <a:r>
              <a:rPr lang="en-US" sz="3200" dirty="0">
                <a:solidFill>
                  <a:schemeClr val="bg1"/>
                </a:solidFill>
                <a:latin typeface="Times New Roman" panose="02020603050405020304" pitchFamily="18" charset="0"/>
                <a:cs typeface="Times New Roman" panose="02020603050405020304" pitchFamily="18" charset="0"/>
              </a:rPr>
              <a:t> Minh)</a:t>
            </a:r>
          </a:p>
        </p:txBody>
      </p:sp>
      <p:sp>
        <p:nvSpPr>
          <p:cNvPr id="7" name="Plaque 6"/>
          <p:cNvSpPr/>
          <p:nvPr/>
        </p:nvSpPr>
        <p:spPr>
          <a:xfrm>
            <a:off x="5545013" y="3006573"/>
            <a:ext cx="6408712" cy="3788741"/>
          </a:xfrm>
          <a:prstGeom prst="plaqu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solidFill>
                  <a:schemeClr val="bg2">
                    <a:lumMod val="10000"/>
                  </a:schemeClr>
                </a:solidFill>
                <a:latin typeface="Times New Roman" panose="02020603050405020304" pitchFamily="18" charset="0"/>
                <a:cs typeface="Times New Roman" panose="02020603050405020304" pitchFamily="18" charset="0"/>
              </a:rPr>
              <a:t>Trong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làn</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nắng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ửng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khói</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mơ</a:t>
            </a:r>
            <a:r>
              <a:rPr lang="en-US" sz="2800" i="1" dirty="0">
                <a:solidFill>
                  <a:schemeClr val="bg2">
                    <a:lumMod val="10000"/>
                  </a:schemeClr>
                </a:solidFill>
                <a:latin typeface="Times New Roman" panose="02020603050405020304" pitchFamily="18" charset="0"/>
                <a:cs typeface="Times New Roman" panose="02020603050405020304" pitchFamily="18" charset="0"/>
              </a:rPr>
              <a:t> tan</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r>
              <a:rPr lang="en-US" sz="2800" i="1" dirty="0" err="1">
                <a:solidFill>
                  <a:schemeClr val="bg2">
                    <a:lumMod val="10000"/>
                  </a:schemeClr>
                </a:solidFill>
                <a:latin typeface="Times New Roman" panose="02020603050405020304" pitchFamily="18" charset="0"/>
                <a:cs typeface="Times New Roman" panose="02020603050405020304" pitchFamily="18" charset="0"/>
              </a:rPr>
              <a:t>Đôi</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mái</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nhà</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tranh</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lấm</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tấm</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vàng</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r>
              <a:rPr lang="en-US" sz="2800" i="1" dirty="0" err="1">
                <a:solidFill>
                  <a:schemeClr val="bg2">
                    <a:lumMod val="10000"/>
                  </a:schemeClr>
                </a:solidFill>
                <a:latin typeface="Times New Roman" panose="02020603050405020304" pitchFamily="18" charset="0"/>
                <a:cs typeface="Times New Roman" panose="02020603050405020304" pitchFamily="18" charset="0"/>
              </a:rPr>
              <a:t>Sột</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soạt</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gió</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trêu</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tà</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áo</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biếc</a:t>
            </a:r>
            <a:r>
              <a:rPr lang="en-US" sz="2800" i="1"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r>
              <a:rPr lang="en-US" sz="2800" i="1" dirty="0" err="1">
                <a:solidFill>
                  <a:schemeClr val="bg2">
                    <a:lumMod val="10000"/>
                  </a:schemeClr>
                </a:solidFill>
                <a:latin typeface="Times New Roman" panose="02020603050405020304" pitchFamily="18" charset="0"/>
                <a:cs typeface="Times New Roman" panose="02020603050405020304" pitchFamily="18" charset="0"/>
              </a:rPr>
              <a:t>Trên</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giàn</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thiên</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lý</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bóng</a:t>
            </a:r>
            <a:r>
              <a:rPr lang="en-US" sz="2800" i="1" dirty="0">
                <a:solidFill>
                  <a:schemeClr val="bg2">
                    <a:lumMod val="10000"/>
                  </a:schemeClr>
                </a:solidFill>
                <a:latin typeface="Times New Roman" panose="02020603050405020304" pitchFamily="18" charset="0"/>
                <a:cs typeface="Times New Roman" panose="02020603050405020304" pitchFamily="18" charset="0"/>
              </a:rPr>
              <a:t> </a:t>
            </a:r>
            <a:r>
              <a:rPr lang="en-US" sz="2800" i="1" dirty="0" err="1">
                <a:solidFill>
                  <a:schemeClr val="bg2">
                    <a:lumMod val="10000"/>
                  </a:schemeClr>
                </a:solidFill>
                <a:latin typeface="Times New Roman" panose="02020603050405020304" pitchFamily="18" charset="0"/>
                <a:cs typeface="Times New Roman" panose="02020603050405020304" pitchFamily="18" charset="0"/>
              </a:rPr>
              <a:t>xuân</a:t>
            </a:r>
            <a:r>
              <a:rPr lang="en-US" sz="2800" i="1" dirty="0">
                <a:solidFill>
                  <a:schemeClr val="bg2">
                    <a:lumMod val="10000"/>
                  </a:schemeClr>
                </a:solidFill>
                <a:latin typeface="Times New Roman" panose="02020603050405020304" pitchFamily="18" charset="0"/>
                <a:cs typeface="Times New Roman" panose="02020603050405020304" pitchFamily="18" charset="0"/>
              </a:rPr>
              <a:t> sang.</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Hàn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Mặc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Tử</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08359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07" y="548680"/>
            <a:ext cx="11089232" cy="5262979"/>
          </a:xfrm>
          <a:prstGeom prst="rect">
            <a:avLst/>
          </a:prstGeom>
        </p:spPr>
        <p:txBody>
          <a:bodyPr wrap="square">
            <a:spAutoFit/>
          </a:bodyPr>
          <a:lstStyle/>
          <a:p>
            <a:r>
              <a:rPr lang="vi-VN" sz="2400" b="1" dirty="0">
                <a:latin typeface="+mj-lt"/>
              </a:rPr>
              <a:t>2. Cảm xúc của nhà thơ trước mùa xuân đất nước</a:t>
            </a:r>
            <a:r>
              <a:rPr lang="es-ES_tradnl" sz="2400" dirty="0">
                <a:latin typeface="+mj-lt"/>
              </a:rPr>
              <a:t> </a:t>
            </a:r>
            <a:endParaRPr lang="vi-VN" sz="2400" dirty="0">
              <a:latin typeface="+mj-lt"/>
            </a:endParaRPr>
          </a:p>
          <a:p>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Hình</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ảnh</a:t>
            </a:r>
            <a:r>
              <a:rPr lang="es-ES_tradnl" sz="2400" dirty="0">
                <a:latin typeface="Times New Roman" pitchFamily="18" charset="0"/>
                <a:cs typeface="Times New Roman" pitchFamily="18" charset="0"/>
              </a:rPr>
              <a:t>: + </a:t>
            </a:r>
            <a:r>
              <a:rPr lang="es-ES_tradnl" sz="2400" dirty="0" err="1">
                <a:latin typeface="Times New Roman" pitchFamily="18" charset="0"/>
                <a:cs typeface="Times New Roman" pitchFamily="18" charset="0"/>
              </a:rPr>
              <a:t>Người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cầm</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súng</a:t>
            </a:r>
            <a:r>
              <a:rPr lang="es-ES_tradnl"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r>
              <a:rPr lang="es-ES_tradnl" sz="2400" dirty="0">
                <a:latin typeface="Times New Roman" pitchFamily="18" charset="0"/>
                <a:cs typeface="Times New Roman" pitchFamily="18" charset="0"/>
              </a:rPr>
              <a:t>                    + </a:t>
            </a:r>
            <a:r>
              <a:rPr lang="es-ES_tradnl" sz="2400" dirty="0" err="1">
                <a:latin typeface="Times New Roman" pitchFamily="18" charset="0"/>
                <a:cs typeface="Times New Roman" pitchFamily="18" charset="0"/>
              </a:rPr>
              <a:t>Người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ra</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đồng</a:t>
            </a:r>
            <a:endParaRPr lang="vi-VN" sz="2400" dirty="0">
              <a:latin typeface="Times New Roman" pitchFamily="18" charset="0"/>
              <a:cs typeface="Times New Roman" pitchFamily="18" charset="0"/>
            </a:endParaRPr>
          </a:p>
          <a:p>
            <a:r>
              <a:rPr lang="es-ES_tradnl" sz="2400" dirty="0">
                <a:latin typeface="Times New Roman" pitchFamily="18" charset="0"/>
                <a:cs typeface="Times New Roman" pitchFamily="18" charset="0"/>
              </a:rPr>
              <a:t>                    + </a:t>
            </a:r>
            <a:r>
              <a:rPr lang="es-ES_tradnl" sz="2400" dirty="0" err="1">
                <a:latin typeface="Times New Roman" pitchFamily="18" charset="0"/>
                <a:cs typeface="Times New Roman" pitchFamily="18" charset="0"/>
              </a:rPr>
              <a:t>Lộc</a:t>
            </a:r>
            <a:endParaRPr lang="vi-VN" sz="2400" dirty="0">
              <a:latin typeface="Times New Roman" pitchFamily="18" charset="0"/>
              <a:cs typeface="Times New Roman" pitchFamily="18" charset="0"/>
            </a:endParaRPr>
          </a:p>
          <a:p>
            <a:r>
              <a:rPr lang="es-ES_tradnl" sz="2400" dirty="0">
                <a:latin typeface="Times New Roman" pitchFamily="18" charset="0"/>
                <a:cs typeface="Times New Roman" pitchFamily="18" charset="0"/>
              </a:rPr>
              <a:t>-&gt; </a:t>
            </a:r>
            <a:r>
              <a:rPr lang="es-ES_tradnl" sz="2400" dirty="0" err="1">
                <a:latin typeface="Times New Roman" pitchFamily="18" charset="0"/>
                <a:cs typeface="Times New Roman" pitchFamily="18" charset="0"/>
              </a:rPr>
              <a:t>Hình</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ảnh</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đa</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nghĩa</a:t>
            </a:r>
            <a:r>
              <a:rPr lang="es-ES_tradnl" sz="2400" dirty="0">
                <a:latin typeface="Times New Roman" pitchFamily="18" charset="0"/>
                <a:cs typeface="Times New Roman" pitchFamily="18" charset="0"/>
              </a:rPr>
              <a:t> </a:t>
            </a:r>
            <a:r>
              <a:rPr lang="es-ES_tradnl" sz="2400" i="1" dirty="0">
                <a:latin typeface="Times New Roman" pitchFamily="18" charset="0"/>
                <a:cs typeface="Times New Roman" pitchFamily="18" charset="0"/>
              </a:rPr>
              <a:t>(</a:t>
            </a:r>
            <a:r>
              <a:rPr lang="es-ES_tradnl" sz="2400" i="1" dirty="0" err="1">
                <a:latin typeface="Times New Roman" pitchFamily="18" charset="0"/>
                <a:cs typeface="Times New Roman" pitchFamily="18" charset="0"/>
              </a:rPr>
              <a:t>vừa</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thực</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lại</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vừa</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có</a:t>
            </a:r>
            <a:r>
              <a:rPr lang="es-ES_tradnl" sz="2400" i="1" dirty="0">
                <a:latin typeface="Times New Roman" pitchFamily="18" charset="0"/>
                <a:cs typeface="Times New Roman" pitchFamily="18" charset="0"/>
              </a:rPr>
              <a:t> ý </a:t>
            </a:r>
            <a:r>
              <a:rPr lang="es-ES_tradnl" sz="2400" i="1" dirty="0" err="1">
                <a:latin typeface="Times New Roman" pitchFamily="18" charset="0"/>
                <a:cs typeface="Times New Roman" pitchFamily="18" charset="0"/>
              </a:rPr>
              <a:t>nghĩa</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tượng</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trưng</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cho</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hai</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nhiệm</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vụ</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quan</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trọng</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của</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đất</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nước</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chiến</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đấu</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bảo</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vệ</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và</a:t>
            </a:r>
            <a:r>
              <a:rPr lang="es-ES_tradnl" sz="2400" i="1" dirty="0">
                <a:latin typeface="Times New Roman" pitchFamily="18" charset="0"/>
                <a:cs typeface="Times New Roman" pitchFamily="18" charset="0"/>
              </a:rPr>
              <a:t> lao </a:t>
            </a:r>
            <a:r>
              <a:rPr lang="es-ES_tradnl" sz="2400" i="1" dirty="0" err="1">
                <a:latin typeface="Times New Roman" pitchFamily="18" charset="0"/>
                <a:cs typeface="Times New Roman" pitchFamily="18" charset="0"/>
              </a:rPr>
              <a:t>động</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xây</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dựng</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đất</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nước</a:t>
            </a:r>
            <a:r>
              <a:rPr lang="es-ES_tradnl" sz="2400" i="1" dirty="0" smtClean="0">
                <a:latin typeface="Times New Roman" pitchFamily="18" charset="0"/>
                <a:cs typeface="Times New Roman" pitchFamily="18" charset="0"/>
              </a:rPr>
              <a:t>).</a:t>
            </a:r>
            <a:endParaRPr lang="vi-VN" sz="2400" i="1" dirty="0" smtClean="0">
              <a:latin typeface="Times New Roman" pitchFamily="18" charset="0"/>
              <a:cs typeface="Times New Roman" pitchFamily="18" charset="0"/>
            </a:endParaRPr>
          </a:p>
          <a:p>
            <a:r>
              <a:rPr lang="es-ES_tradnl" sz="2400" i="1" dirty="0" smtClean="0">
                <a:latin typeface="Times New Roman" pitchFamily="18" charset="0"/>
                <a:cs typeface="Times New Roman" pitchFamily="18" charset="0"/>
              </a:rPr>
              <a:t> </a:t>
            </a:r>
            <a:r>
              <a:rPr lang="es-ES_tradnl"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Nghệ thuật</a:t>
            </a:r>
          </a:p>
          <a:p>
            <a:r>
              <a:rPr lang="vi-VN" sz="2400" dirty="0">
                <a:latin typeface="Times New Roman" pitchFamily="18" charset="0"/>
                <a:cs typeface="Times New Roman" pitchFamily="18" charset="0"/>
              </a:rPr>
              <a:t>+</a:t>
            </a:r>
            <a:r>
              <a:rPr lang="es-ES_tradnl" sz="2400" dirty="0" err="1" smtClean="0">
                <a:latin typeface="Times New Roman" pitchFamily="18" charset="0"/>
                <a:cs typeface="Times New Roman" pitchFamily="18" charset="0"/>
              </a:rPr>
              <a:t>Điệp</a:t>
            </a:r>
            <a:r>
              <a:rPr lang="es-ES_tradnl" sz="2400" dirty="0" smtClean="0">
                <a:latin typeface="Times New Roman" pitchFamily="18" charset="0"/>
                <a:cs typeface="Times New Roman" pitchFamily="18" charset="0"/>
              </a:rPr>
              <a:t> </a:t>
            </a:r>
            <a:r>
              <a:rPr lang="es-ES_tradnl" sz="2400" dirty="0" err="1">
                <a:latin typeface="Times New Roman" pitchFamily="18" charset="0"/>
                <a:cs typeface="Times New Roman" pitchFamily="18" charset="0"/>
              </a:rPr>
              <a:t>ngữ</a:t>
            </a:r>
            <a:r>
              <a:rPr lang="es-ES_tradnl"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mùa xuân</a:t>
            </a:r>
            <a:r>
              <a:rPr lang="vi-VN" sz="2400" b="1" dirty="0" smtClean="0">
                <a:latin typeface="Times New Roman" pitchFamily="18" charset="0"/>
                <a:cs typeface="Times New Roman" pitchFamily="18" charset="0"/>
              </a:rPr>
              <a:t>, </a:t>
            </a:r>
            <a:r>
              <a:rPr lang="es-ES_tradnl" sz="2400" i="1" dirty="0" err="1" smtClean="0">
                <a:latin typeface="Times New Roman" pitchFamily="18" charset="0"/>
                <a:cs typeface="Times New Roman" pitchFamily="18" charset="0"/>
              </a:rPr>
              <a:t>Tất</a:t>
            </a:r>
            <a:r>
              <a:rPr lang="es-ES_tradnl" sz="2400" i="1" dirty="0" smtClean="0">
                <a:latin typeface="Times New Roman" pitchFamily="18" charset="0"/>
                <a:cs typeface="Times New Roman" pitchFamily="18" charset="0"/>
              </a:rPr>
              <a:t> </a:t>
            </a:r>
            <a:r>
              <a:rPr lang="es-ES_tradnl" sz="2400" i="1" dirty="0" err="1">
                <a:latin typeface="Times New Roman" pitchFamily="18" charset="0"/>
                <a:cs typeface="Times New Roman" pitchFamily="18" charset="0"/>
              </a:rPr>
              <a:t>cả</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a:t>
            </a:r>
            <a:r>
              <a:rPr lang="es-ES_tradnl" sz="2400" dirty="0" err="1" smtClean="0">
                <a:latin typeface="Times New Roman" pitchFamily="18" charset="0"/>
                <a:cs typeface="Times New Roman" pitchFamily="18" charset="0"/>
              </a:rPr>
              <a:t>Từ</a:t>
            </a:r>
            <a:r>
              <a:rPr lang="es-ES_tradnl" sz="2400" dirty="0" smtClean="0">
                <a:latin typeface="Times New Roman" pitchFamily="18" charset="0"/>
                <a:cs typeface="Times New Roman" pitchFamily="18" charset="0"/>
              </a:rPr>
              <a:t> </a:t>
            </a:r>
            <a:r>
              <a:rPr lang="es-ES_tradnl" sz="2400" dirty="0" err="1">
                <a:latin typeface="Times New Roman" pitchFamily="18" charset="0"/>
                <a:cs typeface="Times New Roman" pitchFamily="18" charset="0"/>
              </a:rPr>
              <a:t>láy</a:t>
            </a:r>
            <a:r>
              <a:rPr lang="es-ES_tradnl" sz="2400"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hối</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hả</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xôn</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xao</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nhịp</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thơ</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rộn</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rã</a:t>
            </a:r>
            <a:r>
              <a:rPr lang="es-ES_tradnl" sz="2400" dirty="0">
                <a:latin typeface="Times New Roman" pitchFamily="18" charset="0"/>
                <a:cs typeface="Times New Roman" pitchFamily="18" charset="0"/>
              </a:rPr>
              <a:t>-&gt; </a:t>
            </a:r>
            <a:r>
              <a:rPr lang="es-ES_tradnl" sz="2400" dirty="0" err="1">
                <a:latin typeface="Times New Roman" pitchFamily="18" charset="0"/>
                <a:cs typeface="Times New Roman" pitchFamily="18" charset="0"/>
              </a:rPr>
              <a:t>Khí</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thể</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tưng</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bừng</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nhộn</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nhịp</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của</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đất</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nước</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vào</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xuân</a:t>
            </a:r>
            <a:r>
              <a:rPr lang="es-ES_tradnl"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Nhân</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hóa</a:t>
            </a:r>
            <a:r>
              <a:rPr lang="es-ES_tradnl" sz="2400"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Đất</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nước</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vất</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vả</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gian</a:t>
            </a:r>
            <a:r>
              <a:rPr lang="es-ES_tradnl" sz="2400" i="1" dirty="0">
                <a:latin typeface="Times New Roman" pitchFamily="18" charset="0"/>
                <a:cs typeface="Times New Roman" pitchFamily="18" charset="0"/>
              </a:rPr>
              <a:t> lao</a:t>
            </a:r>
            <a:endParaRPr lang="vi-VN" sz="2400" dirty="0">
              <a:latin typeface="Times New Roman" pitchFamily="18" charset="0"/>
              <a:cs typeface="Times New Roman" pitchFamily="18" charset="0"/>
            </a:endParaRPr>
          </a:p>
          <a:p>
            <a:r>
              <a:rPr lang="es-ES_tradnl" sz="2400" dirty="0">
                <a:latin typeface="Times New Roman" pitchFamily="18" charset="0"/>
                <a:cs typeface="Times New Roman" pitchFamily="18" charset="0"/>
              </a:rPr>
              <a:t> - So </a:t>
            </a:r>
            <a:r>
              <a:rPr lang="es-ES_tradnl" sz="2400" dirty="0" err="1">
                <a:latin typeface="Times New Roman" pitchFamily="18" charset="0"/>
                <a:cs typeface="Times New Roman" pitchFamily="18" charset="0"/>
              </a:rPr>
              <a:t>sánh</a:t>
            </a:r>
            <a:r>
              <a:rPr lang="es-ES_tradnl" sz="2400"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Đất</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nước</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như</a:t>
            </a:r>
            <a:r>
              <a:rPr lang="es-ES_tradnl" sz="2400" i="1" dirty="0">
                <a:latin typeface="Times New Roman" pitchFamily="18" charset="0"/>
                <a:cs typeface="Times New Roman" pitchFamily="18" charset="0"/>
              </a:rPr>
              <a:t> </a:t>
            </a:r>
            <a:r>
              <a:rPr lang="es-ES_tradnl" sz="2400" i="1" dirty="0" err="1">
                <a:latin typeface="Times New Roman" pitchFamily="18" charset="0"/>
                <a:cs typeface="Times New Roman" pitchFamily="18" charset="0"/>
              </a:rPr>
              <a:t>vì</a:t>
            </a:r>
            <a:r>
              <a:rPr lang="es-ES_tradnl" sz="2400" i="1" dirty="0">
                <a:latin typeface="Times New Roman" pitchFamily="18" charset="0"/>
                <a:cs typeface="Times New Roman" pitchFamily="18" charset="0"/>
              </a:rPr>
              <a:t> sao</a:t>
            </a:r>
            <a:r>
              <a:rPr lang="es-ES_tradnl"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r>
              <a:rPr lang="es-ES_tradnl" sz="2400" dirty="0">
                <a:solidFill>
                  <a:srgbClr val="FF0000"/>
                </a:solidFill>
                <a:latin typeface="Times New Roman" pitchFamily="18" charset="0"/>
                <a:cs typeface="Times New Roman" pitchFamily="18" charset="0"/>
              </a:rPr>
              <a:t>=&gt; </a:t>
            </a:r>
            <a:r>
              <a:rPr lang="es-ES_tradnl" sz="2400" dirty="0" err="1">
                <a:solidFill>
                  <a:srgbClr val="FF0000"/>
                </a:solidFill>
                <a:latin typeface="Times New Roman" pitchFamily="18" charset="0"/>
                <a:cs typeface="Times New Roman" pitchFamily="18" charset="0"/>
              </a:rPr>
              <a:t>Hình</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ảnh</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đất</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nước</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hiện</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lên</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thật</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gần</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gũi</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bình</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dị</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trường</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tồn</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đồng</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thời</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thể</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hiện</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niềm</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tự</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hào</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về</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đất</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nước</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niềm</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tin</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vào</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tương</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lai</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của</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đất</a:t>
            </a:r>
            <a:r>
              <a:rPr lang="es-ES_tradnl" sz="2400" dirty="0">
                <a:solidFill>
                  <a:srgbClr val="FF0000"/>
                </a:solidFill>
                <a:latin typeface="Times New Roman" pitchFamily="18" charset="0"/>
                <a:cs typeface="Times New Roman" pitchFamily="18" charset="0"/>
              </a:rPr>
              <a:t> </a:t>
            </a:r>
            <a:r>
              <a:rPr lang="es-ES_tradnl" sz="2400" dirty="0" err="1">
                <a:solidFill>
                  <a:srgbClr val="FF0000"/>
                </a:solidFill>
                <a:latin typeface="Times New Roman" pitchFamily="18" charset="0"/>
                <a:cs typeface="Times New Roman" pitchFamily="18" charset="0"/>
              </a:rPr>
              <a:t>nước</a:t>
            </a:r>
            <a:r>
              <a:rPr lang="es-ES_tradnl" sz="2400"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7763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583395" y="116632"/>
            <a:ext cx="3175728" cy="648072"/>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Khổ</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4,5</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5035157" y="1628800"/>
            <a:ext cx="6486918" cy="4104456"/>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1) </a:t>
            </a:r>
            <a:r>
              <a:rPr lang="en-US" sz="3200" i="1" dirty="0" err="1">
                <a:latin typeface="Times New Roman" panose="02020603050405020304" pitchFamily="18" charset="0"/>
                <a:cs typeface="Times New Roman" panose="02020603050405020304" pitchFamily="18" charset="0"/>
              </a:rPr>
              <a:t>Trước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vẻ</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đẹp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mùa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xuân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tỏ</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vọng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tìm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60437" y="1412776"/>
            <a:ext cx="4464496" cy="4524315"/>
          </a:xfrm>
          <a:prstGeom prst="rect">
            <a:avLst/>
          </a:prstGeom>
          <a:noFill/>
          <a:ln w="57150">
            <a:solidFill>
              <a:srgbClr val="00B050"/>
            </a:solidFill>
          </a:ln>
        </p:spPr>
        <p:txBody>
          <a:bodyPr wrap="square" rtlCol="0">
            <a:spAutoFit/>
          </a:bodyPr>
          <a:lstStyle/>
          <a:p>
            <a:r>
              <a:rPr lang="en-US" sz="3200" dirty="0" smtClean="0">
                <a:latin typeface="Times New Roman" pitchFamily="18" charset="0"/>
                <a:cs typeface="Times New Roman" pitchFamily="18" charset="0"/>
              </a:rPr>
              <a:t>Ta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chim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hót</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Ta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Ta </a:t>
            </a:r>
            <a:r>
              <a:rPr lang="en-US" sz="3200" dirty="0" err="1" smtClean="0">
                <a:latin typeface="Times New Roman" pitchFamily="18" charset="0"/>
                <a:cs typeface="Times New Roman" pitchFamily="18" charset="0"/>
              </a:rPr>
              <a:t>nhập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hòa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trầm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xuyến</a:t>
            </a:r>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mùa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Lặng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đời</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Dù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mươi</a:t>
            </a:r>
            <a:r>
              <a:rPr lang="en-US" sz="3200" dirty="0" smtClean="0">
                <a:latin typeface="Times New Roman" pitchFamily="18" charset="0"/>
                <a:cs typeface="Times New Roman" pitchFamily="18" charset="0"/>
              </a:rPr>
              <a:t> </a:t>
            </a:r>
          </a:p>
          <a:p>
            <a:r>
              <a:rPr lang="en-US" sz="3200" dirty="0" err="1">
                <a:latin typeface="Times New Roman" pitchFamily="18" charset="0"/>
                <a:cs typeface="Times New Roman" pitchFamily="18" charset="0"/>
              </a:rPr>
              <a:t>D</a:t>
            </a:r>
            <a:r>
              <a:rPr lang="en-US" sz="3200" dirty="0" err="1" smtClean="0">
                <a:latin typeface="Times New Roman" pitchFamily="18" charset="0"/>
                <a:cs typeface="Times New Roman" pitchFamily="18" charset="0"/>
              </a:rPr>
              <a:t>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bạc</a:t>
            </a:r>
            <a:endParaRPr lang="en-US" sz="3200" dirty="0" smtClean="0">
              <a:latin typeface="Times New Roman" pitchFamily="18" charset="0"/>
              <a:cs typeface="Times New Roman" pitchFamily="18" charset="0"/>
            </a:endParaRPr>
          </a:p>
        </p:txBody>
      </p:sp>
      <p:cxnSp>
        <p:nvCxnSpPr>
          <p:cNvPr id="9" name="Straight Connector 8"/>
          <p:cNvCxnSpPr/>
          <p:nvPr/>
        </p:nvCxnSpPr>
        <p:spPr>
          <a:xfrm>
            <a:off x="1728589" y="1988840"/>
            <a:ext cx="18548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28589" y="2492896"/>
            <a:ext cx="20162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24533" y="3429000"/>
            <a:ext cx="3096344" cy="36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20477" y="4365104"/>
            <a:ext cx="3096344" cy="36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541" y="972071"/>
            <a:ext cx="3140075"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616" y="972071"/>
            <a:ext cx="3248248"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740" y="3972573"/>
            <a:ext cx="298767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2415" y="3972572"/>
            <a:ext cx="3299251" cy="288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836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circle(in)">
                                      <p:cBhvr>
                                        <p:cTn id="38" dur="2000"/>
                                        <p:tgtEl>
                                          <p:spTgt spid="4098"/>
                                        </p:tgtEl>
                                      </p:cBhvr>
                                    </p:animEffect>
                                  </p:childTnLst>
                                </p:cTn>
                              </p:par>
                              <p:par>
                                <p:cTn id="39" presetID="6" presetClass="entr" presetSubtype="16" fill="hold" nodeType="withEffect">
                                  <p:stCondLst>
                                    <p:cond delay="0"/>
                                  </p:stCondLst>
                                  <p:childTnLst>
                                    <p:set>
                                      <p:cBhvr>
                                        <p:cTn id="40" dur="1" fill="hold">
                                          <p:stCondLst>
                                            <p:cond delay="0"/>
                                          </p:stCondLst>
                                        </p:cTn>
                                        <p:tgtEl>
                                          <p:spTgt spid="4099"/>
                                        </p:tgtEl>
                                        <p:attrNameLst>
                                          <p:attrName>style.visibility</p:attrName>
                                        </p:attrNameLst>
                                      </p:cBhvr>
                                      <p:to>
                                        <p:strVal val="visible"/>
                                      </p:to>
                                    </p:set>
                                    <p:animEffect transition="in" filter="circle(in)">
                                      <p:cBhvr>
                                        <p:cTn id="41" dur="2000"/>
                                        <p:tgtEl>
                                          <p:spTgt spid="4099"/>
                                        </p:tgtEl>
                                      </p:cBhvr>
                                    </p:animEffect>
                                  </p:childTnLst>
                                </p:cTn>
                              </p:par>
                              <p:par>
                                <p:cTn id="42" presetID="6" presetClass="entr" presetSubtype="16" fill="hold" nodeType="withEffect">
                                  <p:stCondLst>
                                    <p:cond delay="0"/>
                                  </p:stCondLst>
                                  <p:childTnLst>
                                    <p:set>
                                      <p:cBhvr>
                                        <p:cTn id="43" dur="1" fill="hold">
                                          <p:stCondLst>
                                            <p:cond delay="0"/>
                                          </p:stCondLst>
                                        </p:cTn>
                                        <p:tgtEl>
                                          <p:spTgt spid="4101"/>
                                        </p:tgtEl>
                                        <p:attrNameLst>
                                          <p:attrName>style.visibility</p:attrName>
                                        </p:attrNameLst>
                                      </p:cBhvr>
                                      <p:to>
                                        <p:strVal val="visible"/>
                                      </p:to>
                                    </p:set>
                                    <p:animEffect transition="in" filter="circle(in)">
                                      <p:cBhvr>
                                        <p:cTn id="44" dur="2000"/>
                                        <p:tgtEl>
                                          <p:spTgt spid="4101"/>
                                        </p:tgtEl>
                                      </p:cBhvr>
                                    </p:animEffect>
                                  </p:childTnLst>
                                </p:cTn>
                              </p:par>
                              <p:par>
                                <p:cTn id="45" presetID="6" presetClass="entr" presetSubtype="16" fill="hold" nodeType="withEffect">
                                  <p:stCondLst>
                                    <p:cond delay="0"/>
                                  </p:stCondLst>
                                  <p:childTnLst>
                                    <p:set>
                                      <p:cBhvr>
                                        <p:cTn id="46" dur="1" fill="hold">
                                          <p:stCondLst>
                                            <p:cond delay="0"/>
                                          </p:stCondLst>
                                        </p:cTn>
                                        <p:tgtEl>
                                          <p:spTgt spid="4100"/>
                                        </p:tgtEl>
                                        <p:attrNameLst>
                                          <p:attrName>style.visibility</p:attrName>
                                        </p:attrNameLst>
                                      </p:cBhvr>
                                      <p:to>
                                        <p:strVal val="visible"/>
                                      </p:to>
                                    </p:set>
                                    <p:animEffect transition="in" filter="circle(in)">
                                      <p:cBhvr>
                                        <p:cTn id="4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0164" y="116632"/>
            <a:ext cx="7168071"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3. </a:t>
            </a:r>
            <a:r>
              <a:rPr lang="en-US" sz="2800" b="1" dirty="0" err="1">
                <a:solidFill>
                  <a:srgbClr val="0070C0"/>
                </a:solidFill>
                <a:latin typeface="Times New Roman" panose="02020603050405020304" pitchFamily="18" charset="0"/>
                <a:cs typeface="Times New Roman" panose="02020603050405020304" pitchFamily="18" charset="0"/>
              </a:rPr>
              <a:t>Khổ</a:t>
            </a:r>
            <a:r>
              <a:rPr lang="en-US" sz="2800" b="1" dirty="0">
                <a:solidFill>
                  <a:srgbClr val="0070C0"/>
                </a:solidFill>
                <a:latin typeface="Times New Roman" panose="02020603050405020304" pitchFamily="18" charset="0"/>
                <a:cs typeface="Times New Roman" panose="02020603050405020304" pitchFamily="18" charset="0"/>
              </a:rPr>
              <a:t> 4,5: </a:t>
            </a:r>
            <a:r>
              <a:rPr lang="en-US" sz="2800" b="1" dirty="0" err="1">
                <a:solidFill>
                  <a:srgbClr val="0070C0"/>
                </a:solidFill>
                <a:latin typeface="Times New Roman" panose="02020603050405020304" pitchFamily="18" charset="0"/>
                <a:cs typeface="Times New Roman" panose="02020603050405020304" pitchFamily="18" charset="0"/>
              </a:rPr>
              <a:t>Khát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vọng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thơ</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Hexagon 4"/>
          <p:cNvSpPr/>
          <p:nvPr/>
        </p:nvSpPr>
        <p:spPr>
          <a:xfrm>
            <a:off x="0" y="1124744"/>
            <a:ext cx="3538668" cy="4752528"/>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anose="02020603050405020304" pitchFamily="18" charset="0"/>
                <a:cs typeface="Times New Roman" panose="02020603050405020304" pitchFamily="18" charset="0"/>
              </a:rPr>
              <a:t>1) </a:t>
            </a:r>
            <a:r>
              <a:rPr lang="en-US" sz="2800" dirty="0" err="1">
                <a:solidFill>
                  <a:srgbClr val="002060"/>
                </a:solidFill>
                <a:latin typeface="Times New Roman" panose="02020603050405020304" pitchFamily="18" charset="0"/>
                <a:cs typeface="Times New Roman" panose="02020603050405020304" pitchFamily="18" charset="0"/>
              </a:rPr>
              <a:t>Tác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muốn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con </a:t>
            </a:r>
            <a:r>
              <a:rPr lang="en-US" sz="2800" i="1" dirty="0" err="1">
                <a:solidFill>
                  <a:srgbClr val="002060"/>
                </a:solidFill>
                <a:latin typeface="Times New Roman" panose="02020603050405020304" pitchFamily="18" charset="0"/>
                <a:cs typeface="Times New Roman" panose="02020603050405020304" pitchFamily="18" charset="0"/>
              </a:rPr>
              <a:t>chim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cành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hoa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nốt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trầm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mùa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xuân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nhỏ</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6" name="Plaque 5"/>
          <p:cNvSpPr/>
          <p:nvPr/>
        </p:nvSpPr>
        <p:spPr>
          <a:xfrm>
            <a:off x="4037071" y="1124744"/>
            <a:ext cx="7349542" cy="5616624"/>
          </a:xfrm>
          <a:prstGeom prst="plaqu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mượn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khiêm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mang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niềm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niềm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phép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điệp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ẩn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xuân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mai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mươi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tóc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5989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429" y="576556"/>
            <a:ext cx="4042724" cy="5832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smtClean="0">
                <a:latin typeface="Times New Roman" panose="02020603050405020304" pitchFamily="18" charset="0"/>
                <a:cs typeface="Times New Roman" panose="02020603050405020304" pitchFamily="18" charset="0"/>
              </a:rPr>
              <a:t>5) Theo </a:t>
            </a:r>
            <a:r>
              <a:rPr lang="en-US" sz="3200" i="1" dirty="0" err="1" smtClean="0">
                <a:latin typeface="Times New Roman" panose="02020603050405020304" pitchFamily="18" charset="0"/>
                <a:cs typeface="Times New Roman" panose="02020603050405020304" pitchFamily="18" charset="0"/>
              </a:rPr>
              <a:t>em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vì</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sao</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tác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giả</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muốn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làm</a:t>
            </a:r>
            <a:r>
              <a:rPr lang="en-US" sz="3200" i="1" dirty="0" smtClean="0">
                <a:latin typeface="Times New Roman" panose="02020603050405020304" pitchFamily="18" charset="0"/>
                <a:cs typeface="Times New Roman" panose="02020603050405020304" pitchFamily="18" charset="0"/>
              </a:rPr>
              <a:t> “con </a:t>
            </a:r>
            <a:r>
              <a:rPr lang="en-US" sz="3200" i="1" dirty="0" err="1" smtClean="0">
                <a:latin typeface="Times New Roman" panose="02020603050405020304" pitchFamily="18" charset="0"/>
                <a:cs typeface="Times New Roman" panose="02020603050405020304" pitchFamily="18" charset="0"/>
              </a:rPr>
              <a:t>chim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cành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hoa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nốt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trầm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Liên</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gửi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gắm</a:t>
            </a:r>
            <a:r>
              <a:rPr lang="en-US" sz="3200" i="1" dirty="0">
                <a:latin typeface="Times New Roman" panose="02020603050405020304" pitchFamily="18" charset="0"/>
                <a:cs typeface="Times New Roman" panose="02020603050405020304" pitchFamily="18" charset="0"/>
              </a:rPr>
              <a:t> qua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4490746" y="360532"/>
            <a:ext cx="6623661" cy="62646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6</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sang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xưng</a:t>
            </a:r>
            <a:r>
              <a:rPr lang="en-US" sz="3200" i="1" dirty="0">
                <a:latin typeface="Times New Roman" panose="02020603050405020304" pitchFamily="18" charset="0"/>
                <a:cs typeface="Times New Roman" panose="02020603050405020304" pitchFamily="18" charset="0"/>
              </a:rPr>
              <a:t> "ta". Theo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việc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đổi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hô</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ý </a:t>
            </a:r>
            <a:r>
              <a:rPr lang="en-US" sz="3200" i="1" dirty="0" err="1">
                <a:latin typeface="Times New Roman" panose="02020603050405020304" pitchFamily="18" charset="0"/>
                <a:cs typeface="Times New Roman" panose="02020603050405020304" pitchFamily="18" charset="0"/>
              </a:rPr>
              <a:t>nghĩa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Giữa hai phần của bài thơ có sự chuyển đổi đại từ nhân xưng của chủ thể trữ tình. Việc xưng “tôi” có ý nghĩa gì? Việc chuyển sang xưng “ta” mang ý nghĩa gì?</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222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1"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469" y="335846"/>
            <a:ext cx="10729192" cy="6001643"/>
          </a:xfrm>
          <a:prstGeom prst="rect">
            <a:avLst/>
          </a:prstGeom>
        </p:spPr>
        <p:txBody>
          <a:bodyPr wrap="square">
            <a:spAutoFit/>
          </a:bodyPr>
          <a:lstStyle/>
          <a:p>
            <a:r>
              <a:rPr lang="vi-VN" sz="2400" b="1" dirty="0">
                <a:latin typeface="+mj-lt"/>
              </a:rPr>
              <a:t>3. Khát vọng và lí tưởng sống cao đẹp của nhà thơ</a:t>
            </a:r>
            <a:endParaRPr lang="vi-VN" sz="2400" dirty="0">
              <a:latin typeface="+mj-lt"/>
            </a:endParaRPr>
          </a:p>
          <a:p>
            <a:r>
              <a:rPr lang="pt-BR" sz="2400" i="1" dirty="0">
                <a:latin typeface="Times New Roman" pitchFamily="18" charset="0"/>
                <a:cs typeface="Times New Roman" pitchFamily="18" charset="0"/>
              </a:rPr>
              <a:t>- Ta làm: con chim hót</a:t>
            </a:r>
            <a:endParaRPr lang="vi-VN" sz="2400" dirty="0">
              <a:latin typeface="Times New Roman" pitchFamily="18" charset="0"/>
              <a:cs typeface="Times New Roman" pitchFamily="18" charset="0"/>
            </a:endParaRPr>
          </a:p>
          <a:p>
            <a:r>
              <a:rPr lang="pt-BR" sz="2400" i="1" dirty="0">
                <a:latin typeface="Times New Roman" pitchFamily="18" charset="0"/>
                <a:cs typeface="Times New Roman" pitchFamily="18" charset="0"/>
              </a:rPr>
              <a:t>                một cành hoa</a:t>
            </a:r>
            <a:endParaRPr lang="vi-VN" sz="2400" dirty="0">
              <a:latin typeface="Times New Roman" pitchFamily="18" charset="0"/>
              <a:cs typeface="Times New Roman" pitchFamily="18" charset="0"/>
            </a:endParaRPr>
          </a:p>
          <a:p>
            <a:r>
              <a:rPr lang="pt-BR" sz="2400" i="1" dirty="0">
                <a:latin typeface="Times New Roman" pitchFamily="18" charset="0"/>
                <a:cs typeface="Times New Roman" pitchFamily="18" charset="0"/>
              </a:rPr>
              <a:t>                nhập vào hoà ca</a:t>
            </a:r>
            <a:endParaRPr lang="vi-VN" sz="2400" dirty="0">
              <a:latin typeface="Times New Roman" pitchFamily="18" charset="0"/>
              <a:cs typeface="Times New Roman" pitchFamily="18" charset="0"/>
            </a:endParaRPr>
          </a:p>
          <a:p>
            <a:r>
              <a:rPr lang="pt-BR" sz="2400" i="1" dirty="0">
                <a:latin typeface="Times New Roman" pitchFamily="18" charset="0"/>
                <a:cs typeface="Times New Roman" pitchFamily="18" charset="0"/>
              </a:rPr>
              <a:t>                nốt trầm xao xuyến</a:t>
            </a:r>
            <a:endParaRPr lang="vi-VN"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Điệp ngữ, có sự chuyển đổi cách xưng hô “ta”, hình ảnh đẹp, lặp lại tạo sự đối ứng chặt chẽ.</a:t>
            </a:r>
            <a:endParaRPr lang="vi-VN"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=&gt; </a:t>
            </a:r>
            <a:r>
              <a:rPr lang="vi-VN" sz="2400" dirty="0" smtClean="0">
                <a:latin typeface="Times New Roman" pitchFamily="18" charset="0"/>
                <a:cs typeface="Times New Roman" pitchFamily="18" charset="0"/>
              </a:rPr>
              <a:t>Thể hiện </a:t>
            </a:r>
            <a:r>
              <a:rPr lang="pt-BR" sz="2400" dirty="0" smtClean="0">
                <a:latin typeface="Times New Roman" pitchFamily="18" charset="0"/>
                <a:cs typeface="Times New Roman" pitchFamily="18" charset="0"/>
              </a:rPr>
              <a:t>Ước </a:t>
            </a:r>
            <a:r>
              <a:rPr lang="pt-BR" sz="2400" dirty="0">
                <a:latin typeface="Times New Roman" pitchFamily="18" charset="0"/>
                <a:cs typeface="Times New Roman" pitchFamily="18" charset="0"/>
              </a:rPr>
              <a:t>nguyện chân thành, muốn được cống hiến phần nhỏ bé nhưng có ích cho cuộc đời, muốn được hoà nhập vào cuộc sống của đất nước.</a:t>
            </a:r>
            <a:endParaRPr lang="vi-VN" sz="2400" dirty="0">
              <a:latin typeface="Times New Roman" pitchFamily="18" charset="0"/>
              <a:cs typeface="Times New Roman" pitchFamily="18" charset="0"/>
            </a:endParaRPr>
          </a:p>
          <a:p>
            <a:r>
              <a:rPr lang="pt-BR" sz="2400" dirty="0">
                <a:latin typeface="+mj-lt"/>
              </a:rPr>
              <a:t> </a:t>
            </a:r>
            <a:endParaRPr lang="vi-VN" sz="2400" dirty="0">
              <a:latin typeface="+mj-lt"/>
            </a:endParaRPr>
          </a:p>
          <a:p>
            <a:r>
              <a:rPr lang="pt-BR" sz="2400" dirty="0">
                <a:latin typeface="Times New Roman" pitchFamily="18" charset="0"/>
                <a:cs typeface="Times New Roman" pitchFamily="18" charset="0"/>
              </a:rPr>
              <a:t>* Ẩn dụ “</a:t>
            </a:r>
            <a:r>
              <a:rPr lang="pt-BR" sz="2400" i="1" dirty="0">
                <a:latin typeface="Times New Roman" pitchFamily="18" charset="0"/>
                <a:cs typeface="Times New Roman" pitchFamily="18" charset="0"/>
              </a:rPr>
              <a:t>mùa xuân nho nhỏ”; </a:t>
            </a:r>
            <a:r>
              <a:rPr lang="pt-BR" sz="2400" dirty="0">
                <a:latin typeface="Times New Roman" pitchFamily="18" charset="0"/>
                <a:cs typeface="Times New Roman" pitchFamily="18" charset="0"/>
              </a:rPr>
              <a:t>Điệp ngữ “</a:t>
            </a:r>
            <a:r>
              <a:rPr lang="pt-BR" sz="2400" i="1" dirty="0">
                <a:latin typeface="Times New Roman" pitchFamily="18" charset="0"/>
                <a:cs typeface="Times New Roman" pitchFamily="18" charset="0"/>
              </a:rPr>
              <a:t>Dù là”; hoán dụ “tuổi hai mươi”, “khi tóc bạc”</a:t>
            </a:r>
            <a:endParaRPr lang="vi-VN" sz="2400" dirty="0">
              <a:latin typeface="Times New Roman" pitchFamily="18" charset="0"/>
              <a:cs typeface="Times New Roman" pitchFamily="18" charset="0"/>
            </a:endParaRPr>
          </a:p>
          <a:p>
            <a:r>
              <a:rPr lang="pt-BR" sz="2400" dirty="0">
                <a:solidFill>
                  <a:srgbClr val="FF0000"/>
                </a:solidFill>
                <a:latin typeface="Times New Roman" pitchFamily="18" charset="0"/>
                <a:cs typeface="Times New Roman" pitchFamily="18" charset="0"/>
              </a:rPr>
              <a:t>=&gt; Ước nguyện dâng hiến nhỏ bé, khiêm nhường không ồn ào, khoa trương... nguyện cống hiến cả cuộc đời cho đất nước</a:t>
            </a:r>
            <a:endParaRPr lang="vi-VN" sz="2400" dirty="0">
              <a:solidFill>
                <a:srgbClr val="FF0000"/>
              </a:solidFill>
              <a:latin typeface="Times New Roman" pitchFamily="18" charset="0"/>
              <a:cs typeface="Times New Roman" pitchFamily="18" charset="0"/>
            </a:endParaRPr>
          </a:p>
          <a:p>
            <a:r>
              <a:rPr lang="pt-BR" sz="2400" dirty="0">
                <a:solidFill>
                  <a:srgbClr val="FF0000"/>
                </a:solidFill>
                <a:latin typeface="Times New Roman" pitchFamily="18" charset="0"/>
                <a:cs typeface="Times New Roman" pitchFamily="18" charset="0"/>
              </a:rPr>
              <a:t>-&gt; Điều tâm niệm thật chân thành, tha thiết, bình dị rất đáng trân trọng, ngợi ca.</a:t>
            </a:r>
            <a:endParaRPr lang="vi-VN"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84842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674130" y="97061"/>
            <a:ext cx="2903523" cy="720080"/>
          </a:xfrm>
          <a:prstGeom prst="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4. </a:t>
            </a:r>
            <a:r>
              <a:rPr lang="en-US" sz="2800" b="1" dirty="0" err="1">
                <a:solidFill>
                  <a:srgbClr val="FF0000"/>
                </a:solidFill>
                <a:latin typeface="Times New Roman" panose="02020603050405020304" pitchFamily="18" charset="0"/>
                <a:cs typeface="Times New Roman" panose="02020603050405020304" pitchFamily="18" charset="0"/>
              </a:rPr>
              <a:t>Khổ</a:t>
            </a:r>
            <a:r>
              <a:rPr lang="en-US" sz="2800" b="1" dirty="0">
                <a:solidFill>
                  <a:srgbClr val="FF0000"/>
                </a:solidFill>
                <a:latin typeface="Times New Roman" panose="02020603050405020304" pitchFamily="18" charset="0"/>
                <a:cs typeface="Times New Roman" panose="02020603050405020304" pitchFamily="18" charset="0"/>
              </a:rPr>
              <a:t> 6</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7188320" y="1124744"/>
            <a:ext cx="4536754" cy="5472608"/>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1)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vần</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khổ</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ấy</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Flowchart: Stored Data 5"/>
          <p:cNvSpPr/>
          <p:nvPr/>
        </p:nvSpPr>
        <p:spPr>
          <a:xfrm>
            <a:off x="7188320" y="1139857"/>
            <a:ext cx="4536754" cy="5472608"/>
          </a:xfrm>
          <a:prstGeom prst="flowChartOnlineStorag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Tại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thúc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trở</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ngợi</a:t>
            </a:r>
            <a:r>
              <a:rPr lang="en-US" sz="3200" i="1" dirty="0">
                <a:latin typeface="Times New Roman" panose="02020603050405020304" pitchFamily="18" charset="0"/>
                <a:cs typeface="Times New Roman" panose="02020603050405020304" pitchFamily="18" charset="0"/>
              </a:rPr>
              <a:t> ca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điệu</a:t>
            </a:r>
            <a:r>
              <a:rPr lang="en-US" sz="3200" i="1" dirty="0">
                <a:latin typeface="Times New Roman" panose="02020603050405020304" pitchFamily="18" charset="0"/>
                <a:cs typeface="Times New Roman" panose="02020603050405020304" pitchFamily="18" charset="0"/>
              </a:rPr>
              <a:t> Nam </a:t>
            </a:r>
            <a:r>
              <a:rPr lang="en-US" sz="3200" i="1" dirty="0" err="1">
                <a:latin typeface="Times New Roman" panose="02020603050405020304" pitchFamily="18" charset="0"/>
                <a:cs typeface="Times New Roman" panose="02020603050405020304" pitchFamily="18" charset="0"/>
              </a:rPr>
              <a:t>ai</a:t>
            </a:r>
            <a:r>
              <a:rPr lang="en-US" sz="3200" i="1" dirty="0">
                <a:latin typeface="Times New Roman" panose="02020603050405020304" pitchFamily="18" charset="0"/>
                <a:cs typeface="Times New Roman" panose="02020603050405020304" pitchFamily="18" charset="0"/>
              </a:rPr>
              <a:t>, Nam </a:t>
            </a:r>
            <a:r>
              <a:rPr lang="en-US" sz="3200" i="1" dirty="0" err="1">
                <a:latin typeface="Times New Roman" panose="02020603050405020304" pitchFamily="18" charset="0"/>
                <a:cs typeface="Times New Roman" panose="02020603050405020304" pitchFamily="18" charset="0"/>
              </a:rPr>
              <a:t>bình</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48469" y="1412776"/>
            <a:ext cx="5929184" cy="3697166"/>
          </a:xfrm>
          <a:prstGeom prst="rect">
            <a:avLst/>
          </a:prstGeom>
          <a:noFill/>
        </p:spPr>
        <p:txBody>
          <a:bodyPr wrap="square" rtlCol="0">
            <a:spAutoFit/>
          </a:bodyPr>
          <a:lstStyle/>
          <a:p>
            <a:pPr>
              <a:lnSpc>
                <a:spcPct val="150000"/>
              </a:lnSpc>
            </a:pPr>
            <a:r>
              <a:rPr lang="en-US" sz="3200" dirty="0" err="1" smtClean="0">
                <a:latin typeface="Times New Roman" pitchFamily="18" charset="0"/>
                <a:cs typeface="Times New Roman" pitchFamily="18" charset="0"/>
              </a:rPr>
              <a:t>Mùa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xuân</a:t>
            </a:r>
            <a:r>
              <a:rPr lang="en-US" sz="3200" dirty="0" smtClean="0">
                <a:latin typeface="Times New Roman" pitchFamily="18" charset="0"/>
                <a:cs typeface="Times New Roman" pitchFamily="18" charset="0"/>
              </a:rPr>
              <a:t> – ta </a:t>
            </a:r>
            <a:r>
              <a:rPr lang="en-US" sz="3200" dirty="0" err="1" smtClean="0">
                <a:latin typeface="Times New Roman" pitchFamily="18" charset="0"/>
                <a:cs typeface="Times New Roman" pitchFamily="18" charset="0"/>
              </a:rPr>
              <a:t>xin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hát</a:t>
            </a:r>
            <a:endParaRPr lang="en-US" sz="3200" dirty="0" smtClean="0">
              <a:latin typeface="Times New Roman" pitchFamily="18" charset="0"/>
              <a:cs typeface="Times New Roman" pitchFamily="18" charset="0"/>
            </a:endParaRPr>
          </a:p>
          <a:p>
            <a:pPr>
              <a:lnSpc>
                <a:spcPct val="150000"/>
              </a:lnSpc>
            </a:pPr>
            <a:r>
              <a:rPr lang="en-US" sz="3200" dirty="0" err="1" smtClean="0">
                <a:latin typeface="Times New Roman" pitchFamily="18" charset="0"/>
                <a:cs typeface="Times New Roman" pitchFamily="18" charset="0"/>
              </a:rPr>
              <a:t>Khúc</a:t>
            </a:r>
            <a:r>
              <a:rPr lang="en-US" sz="3200" dirty="0" smtClean="0">
                <a:latin typeface="Times New Roman" pitchFamily="18" charset="0"/>
                <a:cs typeface="Times New Roman" pitchFamily="18" charset="0"/>
              </a:rPr>
              <a:t> Nam </a:t>
            </a:r>
            <a:r>
              <a:rPr lang="en-US" sz="3200" dirty="0" err="1" smtClean="0">
                <a:latin typeface="Times New Roman" pitchFamily="18" charset="0"/>
                <a:cs typeface="Times New Roman" pitchFamily="18" charset="0"/>
              </a:rPr>
              <a:t>ai</a:t>
            </a:r>
            <a:r>
              <a:rPr lang="en-US" sz="3200" dirty="0" smtClean="0">
                <a:latin typeface="Times New Roman" pitchFamily="18" charset="0"/>
                <a:cs typeface="Times New Roman" pitchFamily="18" charset="0"/>
              </a:rPr>
              <a:t>, Nam </a:t>
            </a:r>
            <a:r>
              <a:rPr lang="en-US" sz="3200" dirty="0" err="1" smtClean="0">
                <a:latin typeface="Times New Roman" pitchFamily="18" charset="0"/>
                <a:cs typeface="Times New Roman" pitchFamily="18" charset="0"/>
              </a:rPr>
              <a:t>bình</a:t>
            </a:r>
            <a:endParaRPr lang="en-US" sz="3200" dirty="0" smtClean="0">
              <a:latin typeface="Times New Roman" pitchFamily="18" charset="0"/>
              <a:cs typeface="Times New Roman" pitchFamily="18" charset="0"/>
            </a:endParaRPr>
          </a:p>
          <a:p>
            <a:pPr>
              <a:lnSpc>
                <a:spcPct val="150000"/>
              </a:lnSpc>
            </a:pP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non </a:t>
            </a:r>
            <a:r>
              <a:rPr lang="en-US" sz="3200" dirty="0" err="1" smtClean="0">
                <a:latin typeface="Times New Roman" pitchFamily="18" charset="0"/>
                <a:cs typeface="Times New Roman" pitchFamily="18" charset="0"/>
              </a:rPr>
              <a:t>ngàn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dặm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endParaRPr lang="en-US" sz="3200" dirty="0" smtClean="0">
              <a:latin typeface="Times New Roman" pitchFamily="18" charset="0"/>
              <a:cs typeface="Times New Roman" pitchFamily="18" charset="0"/>
            </a:endParaRPr>
          </a:p>
          <a:p>
            <a:pPr>
              <a:lnSpc>
                <a:spcPct val="150000"/>
              </a:lnSpc>
            </a:pP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non </a:t>
            </a:r>
            <a:r>
              <a:rPr lang="en-US" sz="3200" dirty="0" err="1" smtClean="0">
                <a:latin typeface="Times New Roman" pitchFamily="18" charset="0"/>
                <a:cs typeface="Times New Roman" pitchFamily="18" charset="0"/>
              </a:rPr>
              <a:t>ngàn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dặm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tình</a:t>
            </a:r>
            <a:endParaRPr lang="en-US" sz="3200" dirty="0" smtClean="0">
              <a:latin typeface="Times New Roman" pitchFamily="18" charset="0"/>
              <a:cs typeface="Times New Roman" pitchFamily="18" charset="0"/>
            </a:endParaRPr>
          </a:p>
          <a:p>
            <a:pPr>
              <a:lnSpc>
                <a:spcPct val="150000"/>
              </a:lnSpc>
            </a:pPr>
            <a:r>
              <a:rPr lang="en-US" sz="3200" dirty="0" err="1" smtClean="0">
                <a:latin typeface="Times New Roman" pitchFamily="18" charset="0"/>
                <a:cs typeface="Times New Roman" pitchFamily="18" charset="0"/>
              </a:rPr>
              <a:t>Nhịp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Huế</a:t>
            </a:r>
            <a:endParaRPr lang="vi-VN" sz="3200" dirty="0">
              <a:latin typeface="Times New Roman" pitchFamily="18" charset="0"/>
              <a:cs typeface="Times New Roman" pitchFamily="18" charset="0"/>
            </a:endParaRPr>
          </a:p>
        </p:txBody>
      </p:sp>
      <p:cxnSp>
        <p:nvCxnSpPr>
          <p:cNvPr id="7" name="Straight Connector 6"/>
          <p:cNvCxnSpPr/>
          <p:nvPr/>
        </p:nvCxnSpPr>
        <p:spPr>
          <a:xfrm>
            <a:off x="4032845" y="2852936"/>
            <a:ext cx="6480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76861" y="3573016"/>
            <a:ext cx="8640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76861" y="4293096"/>
            <a:ext cx="504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Plaque 11"/>
          <p:cNvSpPr/>
          <p:nvPr/>
        </p:nvSpPr>
        <p:spPr>
          <a:xfrm>
            <a:off x="5514306" y="967504"/>
            <a:ext cx="6007769" cy="5644961"/>
          </a:xfrm>
          <a:prstGeom prst="plaqu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xứ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510725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978" y="188640"/>
            <a:ext cx="5115296" cy="29523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33" y="188640"/>
            <a:ext cx="5353370" cy="29523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977" y="3428112"/>
            <a:ext cx="5115296" cy="32412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933" y="3428112"/>
            <a:ext cx="5353370" cy="3241248"/>
          </a:xfrm>
          <a:prstGeom prst="rect">
            <a:avLst/>
          </a:prstGeom>
        </p:spPr>
      </p:pic>
    </p:spTree>
    <p:extLst>
      <p:ext uri="{BB962C8B-B14F-4D97-AF65-F5344CB8AC3E}">
        <p14:creationId xmlns:p14="http://schemas.microsoft.com/office/powerpoint/2010/main" val="2551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453" y="908720"/>
            <a:ext cx="10369868" cy="4525963"/>
          </a:xfrm>
        </p:spPr>
        <p:txBody>
          <a:bodyPr>
            <a:normAutofit/>
          </a:bodyPr>
          <a:lstStyle/>
          <a:p>
            <a:pPr marL="0" indent="0">
              <a:buNone/>
            </a:pPr>
            <a:r>
              <a:rPr lang="vi-VN" b="1" dirty="0">
                <a:latin typeface="+mj-lt"/>
              </a:rPr>
              <a:t>4. Lời ngợi ca quê hương</a:t>
            </a:r>
            <a:endParaRPr lang="vi-VN" dirty="0">
              <a:latin typeface="+mj-lt"/>
            </a:endParaRPr>
          </a:p>
          <a:p>
            <a:r>
              <a:rPr lang="vi-VN" dirty="0" smtClean="0">
                <a:latin typeface="+mj-lt"/>
              </a:rPr>
              <a:t> </a:t>
            </a:r>
            <a:r>
              <a:rPr lang="vi-VN" dirty="0">
                <a:latin typeface="+mj-lt"/>
              </a:rPr>
              <a:t>Âm hưởng của khúc dân ca xứ Huế: Làn điệu Nam ai, Nam bình ngọt ngào sâu lắng</a:t>
            </a:r>
          </a:p>
          <a:p>
            <a:r>
              <a:rPr lang="vi-VN" dirty="0">
                <a:latin typeface="+mj-lt"/>
              </a:rPr>
              <a:t>Điệp khúc như lời hát.</a:t>
            </a:r>
          </a:p>
          <a:p>
            <a:pPr marL="0" indent="0">
              <a:buNone/>
            </a:pPr>
            <a:r>
              <a:rPr lang="vi-VN" dirty="0">
                <a:latin typeface="+mj-lt"/>
              </a:rPr>
              <a:t>=&gt; </a:t>
            </a:r>
            <a:r>
              <a:rPr lang="vi-VN" dirty="0" smtClean="0">
                <a:latin typeface="+mj-lt"/>
              </a:rPr>
              <a:t>Thể hiện sự </a:t>
            </a:r>
            <a:r>
              <a:rPr lang="vi-VN" dirty="0">
                <a:latin typeface="+mj-lt"/>
              </a:rPr>
              <a:t>tự hào, </a:t>
            </a:r>
            <a:r>
              <a:rPr lang="vi-VN" dirty="0" smtClean="0">
                <a:latin typeface="+mj-lt"/>
              </a:rPr>
              <a:t>thiết </a:t>
            </a:r>
            <a:r>
              <a:rPr lang="vi-VN" dirty="0">
                <a:latin typeface="+mj-lt"/>
              </a:rPr>
              <a:t>tha yêu quê hương, đất nước.</a:t>
            </a:r>
          </a:p>
          <a:p>
            <a:pPr marL="0" indent="0">
              <a:buNone/>
            </a:pPr>
            <a:endParaRPr lang="vi-VN" dirty="0">
              <a:latin typeface="+mj-lt"/>
            </a:endParaRPr>
          </a:p>
        </p:txBody>
      </p:sp>
    </p:spTree>
    <p:extLst>
      <p:ext uri="{BB962C8B-B14F-4D97-AF65-F5344CB8AC3E}">
        <p14:creationId xmlns:p14="http://schemas.microsoft.com/office/powerpoint/2010/main" val="2187823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040899" y="116632"/>
            <a:ext cx="7168071" cy="72008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5. Ý </a:t>
            </a: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nhan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11685" y="1399164"/>
            <a:ext cx="5081165" cy="446449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1) </a:t>
            </a:r>
            <a:r>
              <a:rPr lang="en-US" sz="3200" i="1" dirty="0">
                <a:latin typeface="Times New Roman" panose="02020603050405020304" pitchFamily="18" charset="0"/>
                <a:cs typeface="Times New Roman" panose="02020603050405020304" pitchFamily="18" charset="0"/>
              </a:rPr>
              <a:t>Sau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tìm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hiểu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Mùa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xuân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nhỏ</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Rectangular Callout 5"/>
          <p:cNvSpPr/>
          <p:nvPr/>
        </p:nvSpPr>
        <p:spPr>
          <a:xfrm>
            <a:off x="5624934" y="2108455"/>
            <a:ext cx="5380400" cy="2592288"/>
          </a:xfrm>
          <a:prstGeom prst="wedgeRectCallout">
            <a:avLst>
              <a:gd name="adj1" fmla="val -31233"/>
              <a:gd name="adj2" fmla="val 10198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i="1" dirty="0">
                <a:latin typeface="Times New Roman" panose="02020603050405020304" pitchFamily="18" charset="0"/>
                <a:cs typeface="Times New Roman" panose="02020603050405020304" pitchFamily="18" charset="0"/>
              </a:rPr>
              <a:t>2) </a:t>
            </a:r>
            <a:r>
              <a:rPr lang="en-US" sz="3000" i="1" dirty="0" err="1">
                <a:latin typeface="Times New Roman" panose="02020603050405020304" pitchFamily="18" charset="0"/>
                <a:cs typeface="Times New Roman" panose="02020603050405020304" pitchFamily="18" charset="0"/>
              </a:rPr>
              <a:t>Nhan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đề</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đó</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gợi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em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những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cảm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xúc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suy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nghĩ</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gì</a:t>
            </a:r>
            <a:r>
              <a:rPr lang="en-US" sz="3000" i="1"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3536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040899" y="116632"/>
            <a:ext cx="7077336" cy="72008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5. Ý </a:t>
            </a: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nhan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Frame 5"/>
          <p:cNvSpPr/>
          <p:nvPr/>
        </p:nvSpPr>
        <p:spPr>
          <a:xfrm>
            <a:off x="226197" y="980728"/>
            <a:ext cx="10978945" cy="5616624"/>
          </a:xfrm>
          <a:prstGeom prst="frame">
            <a:avLst>
              <a:gd name="adj1" fmla="val 394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861343" y="1268761"/>
            <a:ext cx="9890124" cy="4708981"/>
          </a:xfrm>
          <a:prstGeom prst="rect">
            <a:avLst/>
          </a:prstGeom>
        </p:spPr>
        <p:txBody>
          <a:bodyPr wrap="square">
            <a:spAutoFit/>
          </a:bodyPr>
          <a:lstStyle/>
          <a:p>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Mùa xuân nho nhỏ</a:t>
            </a:r>
            <a:r>
              <a:rPr lang="vi-VN" sz="3000" dirty="0">
                <a:latin typeface="Times New Roman" panose="02020603050405020304" pitchFamily="18" charset="0"/>
                <a:cs typeface="Times New Roman" panose="02020603050405020304" pitchFamily="18" charset="0"/>
              </a:rPr>
              <a:t> là một sáng tạo mới mẻ của nhà thơ.</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“Mùa xuân” mang ý nghĩa tả thực - đó là mùa khởi đầu của một năm, là mùa vạn vật sinh sôi, nảy nờ,...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“Mùa xuân” còn mang ý nghĩa ẩn dụ, biểu tượng cho những gì đẹp đẽ nhất, tràn đầy sức sống nhất của cuộc đời mỗi con người.</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Từ láy “nho nhỏ” vừa gợi nên vẻ đẹp xinh</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xắn, duyên dáng, đáng yêu của mùa xuân vừa thể hiện ước nguyện giản dị, khiêm nhường của nhà thơ.</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634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315019" y="116632"/>
            <a:ext cx="8075422" cy="2016224"/>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i="1" dirty="0" err="1">
                <a:solidFill>
                  <a:schemeClr val="bg2">
                    <a:lumMod val="10000"/>
                  </a:schemeClr>
                </a:solidFill>
                <a:latin typeface="Times New Roman" panose="02020603050405020304" pitchFamily="18" charset="0"/>
                <a:cs typeface="Times New Roman" panose="02020603050405020304" pitchFamily="18" charset="0"/>
              </a:rPr>
              <a:t>Mùa</a:t>
            </a:r>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i="1" dirty="0" err="1">
                <a:solidFill>
                  <a:schemeClr val="bg2">
                    <a:lumMod val="10000"/>
                  </a:schemeClr>
                </a:solidFill>
                <a:latin typeface="Times New Roman" panose="02020603050405020304" pitchFamily="18" charset="0"/>
                <a:cs typeface="Times New Roman" panose="02020603050405020304" pitchFamily="18" charset="0"/>
              </a:rPr>
              <a:t>xuân</a:t>
            </a:r>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i="1" dirty="0" err="1">
                <a:solidFill>
                  <a:schemeClr val="bg2">
                    <a:lumMod val="10000"/>
                  </a:schemeClr>
                </a:solidFill>
                <a:latin typeface="Times New Roman" panose="02020603050405020304" pitchFamily="18" charset="0"/>
                <a:cs typeface="Times New Roman" panose="02020603050405020304" pitchFamily="18" charset="0"/>
              </a:rPr>
              <a:t>chín</a:t>
            </a:r>
            <a:r>
              <a:rPr lang="es-ES_tradnl" sz="2800"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dirty="0" err="1">
                <a:solidFill>
                  <a:schemeClr val="bg2">
                    <a:lumMod val="10000"/>
                  </a:schemeClr>
                </a:solidFill>
                <a:latin typeface="Times New Roman" panose="02020603050405020304" pitchFamily="18" charset="0"/>
                <a:cs typeface="Times New Roman" panose="02020603050405020304" pitchFamily="18" charset="0"/>
              </a:rPr>
              <a:t>Hàn</a:t>
            </a:r>
            <a:r>
              <a:rPr lang="es-ES_tradnl" sz="2800"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dirty="0" err="1">
                <a:solidFill>
                  <a:schemeClr val="bg2">
                    <a:lumMod val="10000"/>
                  </a:schemeClr>
                </a:solidFill>
                <a:latin typeface="Times New Roman" panose="02020603050405020304" pitchFamily="18" charset="0"/>
                <a:cs typeface="Times New Roman" panose="02020603050405020304" pitchFamily="18" charset="0"/>
              </a:rPr>
              <a:t>Mặc</a:t>
            </a:r>
            <a:r>
              <a:rPr lang="es-ES_tradnl" sz="2800"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dirty="0" err="1">
                <a:solidFill>
                  <a:schemeClr val="bg2">
                    <a:lumMod val="10000"/>
                  </a:schemeClr>
                </a:solidFill>
                <a:latin typeface="Times New Roman" panose="02020603050405020304" pitchFamily="18" charset="0"/>
                <a:cs typeface="Times New Roman" panose="02020603050405020304" pitchFamily="18" charset="0"/>
              </a:rPr>
              <a:t>Tử</a:t>
            </a:r>
            <a:r>
              <a:rPr lang="es-ES_tradnl" sz="2800" dirty="0">
                <a:solidFill>
                  <a:schemeClr val="bg2">
                    <a:lumMod val="10000"/>
                  </a:schemeClr>
                </a:solidFill>
                <a:latin typeface="Times New Roman" panose="02020603050405020304" pitchFamily="18" charset="0"/>
                <a:cs typeface="Times New Roman" panose="02020603050405020304" pitchFamily="18" charset="0"/>
              </a:rPr>
              <a:t>)</a:t>
            </a:r>
          </a:p>
          <a:p>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i="1" dirty="0" err="1">
                <a:solidFill>
                  <a:schemeClr val="bg2">
                    <a:lumMod val="10000"/>
                  </a:schemeClr>
                </a:solidFill>
                <a:latin typeface="Times New Roman" panose="02020603050405020304" pitchFamily="18" charset="0"/>
                <a:cs typeface="Times New Roman" panose="02020603050405020304" pitchFamily="18" charset="0"/>
              </a:rPr>
              <a:t>Mùa</a:t>
            </a:r>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i="1" dirty="0" err="1">
                <a:solidFill>
                  <a:schemeClr val="bg2">
                    <a:lumMod val="10000"/>
                  </a:schemeClr>
                </a:solidFill>
                <a:latin typeface="Times New Roman" panose="02020603050405020304" pitchFamily="18" charset="0"/>
                <a:cs typeface="Times New Roman" panose="02020603050405020304" pitchFamily="18" charset="0"/>
              </a:rPr>
              <a:t>xuân</a:t>
            </a:r>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i="1" dirty="0" err="1">
                <a:solidFill>
                  <a:schemeClr val="bg2">
                    <a:lumMod val="10000"/>
                  </a:schemeClr>
                </a:solidFill>
                <a:latin typeface="Times New Roman" panose="02020603050405020304" pitchFamily="18" charset="0"/>
                <a:cs typeface="Times New Roman" panose="02020603050405020304" pitchFamily="18" charset="0"/>
              </a:rPr>
              <a:t>xanh</a:t>
            </a:r>
            <a:r>
              <a:rPr lang="es-ES_tradnl" sz="2800"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dirty="0" err="1">
                <a:solidFill>
                  <a:schemeClr val="bg2">
                    <a:lumMod val="10000"/>
                  </a:schemeClr>
                </a:solidFill>
                <a:latin typeface="Times New Roman" panose="02020603050405020304" pitchFamily="18" charset="0"/>
                <a:cs typeface="Times New Roman" panose="02020603050405020304" pitchFamily="18" charset="0"/>
              </a:rPr>
              <a:t>Nguyễn</a:t>
            </a:r>
            <a:r>
              <a:rPr lang="es-ES_tradnl" sz="2800"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dirty="0" err="1">
                <a:solidFill>
                  <a:schemeClr val="bg2">
                    <a:lumMod val="10000"/>
                  </a:schemeClr>
                </a:solidFill>
                <a:latin typeface="Times New Roman" panose="02020603050405020304" pitchFamily="18" charset="0"/>
                <a:cs typeface="Times New Roman" panose="02020603050405020304" pitchFamily="18" charset="0"/>
              </a:rPr>
              <a:t>Bính</a:t>
            </a:r>
            <a:r>
              <a:rPr lang="es-ES_tradnl" sz="2800" dirty="0">
                <a:solidFill>
                  <a:schemeClr val="bg2">
                    <a:lumMod val="10000"/>
                  </a:schemeClr>
                </a:solidFill>
                <a:latin typeface="Times New Roman" panose="02020603050405020304" pitchFamily="18" charset="0"/>
                <a:cs typeface="Times New Roman" panose="02020603050405020304" pitchFamily="18" charset="0"/>
              </a:rPr>
              <a:t>)</a:t>
            </a:r>
          </a:p>
          <a:p>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i="1" dirty="0" err="1">
                <a:solidFill>
                  <a:schemeClr val="bg2">
                    <a:lumMod val="10000"/>
                  </a:schemeClr>
                </a:solidFill>
                <a:latin typeface="Times New Roman" panose="02020603050405020304" pitchFamily="18" charset="0"/>
                <a:cs typeface="Times New Roman" panose="02020603050405020304" pitchFamily="18" charset="0"/>
              </a:rPr>
              <a:t>Mùa</a:t>
            </a:r>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i="1" dirty="0" err="1">
                <a:solidFill>
                  <a:schemeClr val="bg2">
                    <a:lumMod val="10000"/>
                  </a:schemeClr>
                </a:solidFill>
                <a:latin typeface="Times New Roman" panose="02020603050405020304" pitchFamily="18" charset="0"/>
                <a:cs typeface="Times New Roman" panose="02020603050405020304" pitchFamily="18" charset="0"/>
              </a:rPr>
              <a:t>xuân</a:t>
            </a:r>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i="1" dirty="0" err="1">
                <a:solidFill>
                  <a:schemeClr val="bg2">
                    <a:lumMod val="10000"/>
                  </a:schemeClr>
                </a:solidFill>
                <a:latin typeface="Times New Roman" panose="02020603050405020304" pitchFamily="18" charset="0"/>
                <a:cs typeface="Times New Roman" panose="02020603050405020304" pitchFamily="18" charset="0"/>
              </a:rPr>
              <a:t>nho</a:t>
            </a:r>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i="1" dirty="0" err="1">
                <a:solidFill>
                  <a:schemeClr val="bg2">
                    <a:lumMod val="10000"/>
                  </a:schemeClr>
                </a:solidFill>
                <a:latin typeface="Times New Roman" panose="02020603050405020304" pitchFamily="18" charset="0"/>
                <a:cs typeface="Times New Roman" panose="02020603050405020304" pitchFamily="18" charset="0"/>
              </a:rPr>
              <a:t>nhỏ</a:t>
            </a:r>
            <a:r>
              <a:rPr lang="es-ES_tradnl" sz="2800" i="1"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dirty="0">
                <a:solidFill>
                  <a:schemeClr val="bg2">
                    <a:lumMod val="10000"/>
                  </a:schemeClr>
                </a:solidFill>
                <a:latin typeface="Times New Roman" panose="02020603050405020304" pitchFamily="18" charset="0"/>
                <a:cs typeface="Times New Roman" panose="02020603050405020304" pitchFamily="18" charset="0"/>
              </a:rPr>
              <a:t>(</a:t>
            </a:r>
            <a:r>
              <a:rPr lang="es-ES_tradnl" sz="2800" dirty="0" err="1">
                <a:solidFill>
                  <a:schemeClr val="bg2">
                    <a:lumMod val="10000"/>
                  </a:schemeClr>
                </a:solidFill>
                <a:latin typeface="Times New Roman" panose="02020603050405020304" pitchFamily="18" charset="0"/>
                <a:cs typeface="Times New Roman" panose="02020603050405020304" pitchFamily="18" charset="0"/>
              </a:rPr>
              <a:t>Thanh</a:t>
            </a:r>
            <a:r>
              <a:rPr lang="es-ES_tradnl" sz="2800" dirty="0">
                <a:solidFill>
                  <a:schemeClr val="bg2">
                    <a:lumMod val="10000"/>
                  </a:schemeClr>
                </a:solidFill>
                <a:latin typeface="Times New Roman" panose="02020603050405020304" pitchFamily="18" charset="0"/>
                <a:cs typeface="Times New Roman" panose="02020603050405020304" pitchFamily="18" charset="0"/>
              </a:rPr>
              <a:t> </a:t>
            </a:r>
            <a:r>
              <a:rPr lang="es-ES_tradnl" sz="2800" dirty="0" err="1">
                <a:solidFill>
                  <a:schemeClr val="bg2">
                    <a:lumMod val="10000"/>
                  </a:schemeClr>
                </a:solidFill>
                <a:latin typeface="Times New Roman" panose="02020603050405020304" pitchFamily="18" charset="0"/>
                <a:cs typeface="Times New Roman" panose="02020603050405020304" pitchFamily="18" charset="0"/>
              </a:rPr>
              <a:t>Hải</a:t>
            </a:r>
            <a:r>
              <a:rPr lang="es-ES_tradnl" sz="2800"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5" name="Picture 4" descr="Cảm nghĩ về mùa xuâ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018" y="2564905"/>
            <a:ext cx="3736318" cy="3096344"/>
          </a:xfrm>
          <a:prstGeom prst="rect">
            <a:avLst/>
          </a:prstGeom>
          <a:noFill/>
          <a:ln>
            <a:noFill/>
          </a:ln>
        </p:spPr>
      </p:pic>
      <p:pic>
        <p:nvPicPr>
          <p:cNvPr id="6" name="Picture 5" descr="Cánh Én Mùa Xuân (Hòa Tấu) - Album by Hòa Tấu | Spotif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50" y="2564906"/>
            <a:ext cx="3310325" cy="3096343"/>
          </a:xfrm>
          <a:prstGeom prst="rect">
            <a:avLst/>
          </a:prstGeom>
          <a:noFill/>
          <a:ln>
            <a:noFill/>
          </a:ln>
        </p:spPr>
      </p:pic>
      <p:pic>
        <p:nvPicPr>
          <p:cNvPr id="7" name="Picture 6" descr="Thầy đồ - Đất văn chương: Cảm nhận về bài thơ &quot;Mùa xuân nho nhỏ&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0150" y="2564906"/>
            <a:ext cx="3184417" cy="3096342"/>
          </a:xfrm>
          <a:prstGeom prst="rect">
            <a:avLst/>
          </a:prstGeom>
          <a:noFill/>
          <a:ln>
            <a:noFill/>
          </a:ln>
        </p:spPr>
      </p:pic>
    </p:spTree>
    <p:extLst>
      <p:ext uri="{BB962C8B-B14F-4D97-AF65-F5344CB8AC3E}">
        <p14:creationId xmlns:p14="http://schemas.microsoft.com/office/powerpoint/2010/main" val="9769793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040899" y="116632"/>
            <a:ext cx="7349542" cy="72008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5. Ý </a:t>
            </a: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nhan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Frame 4"/>
          <p:cNvSpPr/>
          <p:nvPr/>
        </p:nvSpPr>
        <p:spPr>
          <a:xfrm>
            <a:off x="498403" y="1052736"/>
            <a:ext cx="10434534" cy="5544616"/>
          </a:xfrm>
          <a:prstGeom prst="frame">
            <a:avLst>
              <a:gd name="adj1" fmla="val 4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991356" y="1331147"/>
            <a:ext cx="9436448" cy="403187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Đặt tên cho tác phẩm là </a:t>
            </a:r>
            <a:r>
              <a:rPr lang="vi-VN" sz="3200" i="1" dirty="0">
                <a:latin typeface="Times New Roman" panose="02020603050405020304" pitchFamily="18" charset="0"/>
                <a:cs typeface="Times New Roman" panose="02020603050405020304" pitchFamily="18" charset="0"/>
              </a:rPr>
              <a:t>Mùa xuân nho nhỏ,</a:t>
            </a:r>
            <a:r>
              <a:rPr lang="vi-VN" sz="3200" dirty="0">
                <a:latin typeface="Times New Roman" panose="02020603050405020304" pitchFamily="18" charset="0"/>
                <a:cs typeface="Times New Roman" panose="02020603050405020304" pitchFamily="18" charset="0"/>
              </a:rPr>
              <a:t> phải chăng Thanh Hải đã thể hiện ước nguyện, khát vọng đơn sơ, giản dị mà rất đỗi chân thành, tha thiết của mình: muốn làm “mùa xuân nho nhỏ”, nghĩa là đem tất cả những gì tốt đẹp nhất - dù bé nhỏ - của mình để hoà vào mùa xuân lớn của cuộc đời, của đất nước. Qua đây, ta thấy được sự hoà quyện giữa cái riêng và cái chung, giữa cá nhân và cộng đồng.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0524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0" y="908720"/>
            <a:ext cx="6033243" cy="5832648"/>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a:t>
            </a:r>
          </a:p>
        </p:txBody>
      </p:sp>
      <p:sp>
        <p:nvSpPr>
          <p:cNvPr id="5" name="Vertical Scroll 4"/>
          <p:cNvSpPr/>
          <p:nvPr/>
        </p:nvSpPr>
        <p:spPr>
          <a:xfrm>
            <a:off x="5851773" y="1412776"/>
            <a:ext cx="5670302" cy="5436974"/>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 Ý </a:t>
            </a:r>
            <a:r>
              <a:rPr lang="en-US" sz="2800" b="1" dirty="0" err="1">
                <a:latin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p:txBody>
      </p:sp>
      <p:sp>
        <p:nvSpPr>
          <p:cNvPr id="6" name="Rounded Rectangle 5"/>
          <p:cNvSpPr/>
          <p:nvPr/>
        </p:nvSpPr>
        <p:spPr>
          <a:xfrm>
            <a:off x="929714" y="94446"/>
            <a:ext cx="4173814"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III. </a:t>
            </a:r>
            <a:r>
              <a:rPr lang="en-US" sz="3200" b="1" dirty="0" err="1">
                <a:solidFill>
                  <a:srgbClr val="FF0000"/>
                </a:solidFill>
                <a:latin typeface="Times New Roman" panose="02020603050405020304" pitchFamily="18" charset="0"/>
                <a:cs typeface="Times New Roman" panose="02020603050405020304" pitchFamily="18" charset="0"/>
              </a:rPr>
              <a:t>Tổng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kết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8265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224284" y="188640"/>
            <a:ext cx="9345713" cy="936104"/>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70C0"/>
                </a:solidFill>
                <a:latin typeface="Times New Roman" panose="02020603050405020304" pitchFamily="18" charset="0"/>
                <a:cs typeface="Times New Roman" panose="02020603050405020304" pitchFamily="18" charset="0"/>
              </a:rPr>
              <a:t>HOẠT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ĐỘNG</a:t>
            </a:r>
            <a:r>
              <a:rPr lang="en-US" sz="3200" b="1" dirty="0">
                <a:solidFill>
                  <a:srgbClr val="0070C0"/>
                </a:solidFill>
                <a:latin typeface="Times New Roman" panose="02020603050405020304" pitchFamily="18" charset="0"/>
                <a:cs typeface="Times New Roman" panose="02020603050405020304" pitchFamily="18" charset="0"/>
              </a:rPr>
              <a:t> 3: </a:t>
            </a:r>
            <a:r>
              <a:rPr lang="en-US" sz="3200" b="1" dirty="0" err="1">
                <a:solidFill>
                  <a:srgbClr val="0070C0"/>
                </a:solidFill>
                <a:latin typeface="Times New Roman" panose="02020603050405020304" pitchFamily="18" charset="0"/>
                <a:cs typeface="Times New Roman" panose="02020603050405020304" pitchFamily="18" charset="0"/>
              </a:rPr>
              <a:t>LUYỆN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Flowchart: Delay 4"/>
          <p:cNvSpPr/>
          <p:nvPr/>
        </p:nvSpPr>
        <p:spPr>
          <a:xfrm>
            <a:off x="589138" y="1628800"/>
            <a:ext cx="5308002" cy="32403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duy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nội</a:t>
            </a:r>
            <a:r>
              <a:rPr lang="en-US" sz="3200" i="1" dirty="0">
                <a:latin typeface="Times New Roman" panose="02020603050405020304" pitchFamily="18" charset="0"/>
                <a:cs typeface="Times New Roman" panose="02020603050405020304" pitchFamily="18" charset="0"/>
              </a:rPr>
              <a:t> dung, </a:t>
            </a:r>
            <a:r>
              <a:rPr lang="en-US" sz="3200" i="1" dirty="0" err="1">
                <a:latin typeface="Times New Roman" panose="02020603050405020304" pitchFamily="18" charset="0"/>
                <a:cs typeface="Times New Roman" panose="02020603050405020304" pitchFamily="18" charset="0"/>
              </a:rPr>
              <a:t>nghệ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978" y="1628381"/>
            <a:ext cx="5081165" cy="4248891"/>
          </a:xfrm>
          <a:prstGeom prst="rect">
            <a:avLst/>
          </a:prstGeom>
        </p:spPr>
      </p:pic>
    </p:spTree>
    <p:extLst>
      <p:ext uri="{BB962C8B-B14F-4D97-AF65-F5344CB8AC3E}">
        <p14:creationId xmlns:p14="http://schemas.microsoft.com/office/powerpoint/2010/main" val="23748110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16633"/>
            <a:ext cx="11114407" cy="6741367"/>
          </a:xfrm>
          <a:prstGeom prst="rect">
            <a:avLst/>
          </a:prstGeom>
          <a:noFill/>
        </p:spPr>
      </p:pic>
    </p:spTree>
    <p:extLst>
      <p:ext uri="{BB962C8B-B14F-4D97-AF65-F5344CB8AC3E}">
        <p14:creationId xmlns:p14="http://schemas.microsoft.com/office/powerpoint/2010/main" val="1648188701"/>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40899" y="116632"/>
            <a:ext cx="6986601"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Rubric </a:t>
            </a:r>
            <a:r>
              <a:rPr lang="en-US" sz="3200" b="1" dirty="0" err="1">
                <a:solidFill>
                  <a:srgbClr val="0070C0"/>
                </a:solidFill>
                <a:latin typeface="Times New Roman" panose="02020603050405020304" pitchFamily="18" charset="0"/>
                <a:cs typeface="Times New Roman" panose="02020603050405020304" pitchFamily="18" charset="0"/>
              </a:rPr>
              <a:t>đánh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giá</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sơ</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đồ</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duy</a:t>
            </a:r>
            <a:endParaRPr lang="en-US" sz="3200"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21095863"/>
              </p:ext>
            </p:extLst>
          </p:nvPr>
        </p:nvGraphicFramePr>
        <p:xfrm>
          <a:off x="159423" y="980728"/>
          <a:ext cx="11251148" cy="5283708"/>
        </p:xfrm>
        <a:graphic>
          <a:graphicData uri="http://schemas.openxmlformats.org/drawingml/2006/table">
            <a:tbl>
              <a:tblPr firstRow="1" firstCol="1" bandRow="1" bandCol="1">
                <a:tableStyleId>{5C22544A-7EE6-4342-B048-85BDC9FD1C3A}</a:tableStyleId>
              </a:tblPr>
              <a:tblGrid>
                <a:gridCol w="2814831">
                  <a:extLst>
                    <a:ext uri="{9D8B030D-6E8A-4147-A177-3AD203B41FA5}">
                      <a16:colId xmlns="" xmlns:a16="http://schemas.microsoft.com/office/drawing/2014/main" val="20000"/>
                    </a:ext>
                  </a:extLst>
                </a:gridCol>
                <a:gridCol w="2813663">
                  <a:extLst>
                    <a:ext uri="{9D8B030D-6E8A-4147-A177-3AD203B41FA5}">
                      <a16:colId xmlns="" xmlns:a16="http://schemas.microsoft.com/office/drawing/2014/main" val="20001"/>
                    </a:ext>
                  </a:extLst>
                </a:gridCol>
                <a:gridCol w="2644375">
                  <a:extLst>
                    <a:ext uri="{9D8B030D-6E8A-4147-A177-3AD203B41FA5}">
                      <a16:colId xmlns="" xmlns:a16="http://schemas.microsoft.com/office/drawing/2014/main" val="20002"/>
                    </a:ext>
                  </a:extLst>
                </a:gridCol>
                <a:gridCol w="2978279">
                  <a:extLst>
                    <a:ext uri="{9D8B030D-6E8A-4147-A177-3AD203B41FA5}">
                      <a16:colId xmlns="" xmlns:a16="http://schemas.microsoft.com/office/drawing/2014/main" val="20003"/>
                    </a:ext>
                  </a:extLst>
                </a:gridCol>
              </a:tblGrid>
              <a:tr h="0">
                <a:tc>
                  <a:txBody>
                    <a:bodyPr/>
                    <a:lstStyle/>
                    <a:p>
                      <a:pPr>
                        <a:lnSpc>
                          <a:spcPct val="107000"/>
                        </a:lnSpc>
                        <a:spcAft>
                          <a:spcPts val="0"/>
                        </a:spcAft>
                        <a:tabLst>
                          <a:tab pos="602615" algn="l"/>
                        </a:tabLst>
                      </a:pPr>
                      <a:r>
                        <a:rPr lang="en-US" sz="2700" dirty="0">
                          <a:solidFill>
                            <a:srgbClr val="FF0000"/>
                          </a:solidFill>
                          <a:effectLst/>
                          <a:latin typeface="Times New Roman" panose="02020603050405020304" pitchFamily="18" charset="0"/>
                          <a:cs typeface="Times New Roman" panose="02020603050405020304" pitchFamily="18" charset="0"/>
                        </a:rPr>
                        <a:t>          </a:t>
                      </a:r>
                      <a:r>
                        <a:rPr lang="en-US" sz="2700" dirty="0" err="1">
                          <a:solidFill>
                            <a:srgbClr val="FF0000"/>
                          </a:solidFill>
                          <a:effectLst/>
                          <a:latin typeface="Times New Roman" panose="02020603050405020304" pitchFamily="18" charset="0"/>
                          <a:cs typeface="Times New Roman" panose="02020603050405020304" pitchFamily="18" charset="0"/>
                        </a:rPr>
                        <a:t>Mức</a:t>
                      </a:r>
                      <a:r>
                        <a:rPr lang="en-US" sz="2700" dirty="0">
                          <a:solidFill>
                            <a:srgbClr val="FF0000"/>
                          </a:solidFill>
                          <a:effectLst/>
                          <a:latin typeface="Times New Roman" panose="02020603050405020304" pitchFamily="18" charset="0"/>
                          <a:cs typeface="Times New Roman" panose="02020603050405020304" pitchFamily="18" charset="0"/>
                        </a:rPr>
                        <a:t> </a:t>
                      </a:r>
                      <a:r>
                        <a:rPr lang="en-US" sz="2700" dirty="0" err="1">
                          <a:solidFill>
                            <a:srgbClr val="FF0000"/>
                          </a:solidFill>
                          <a:effectLst/>
                          <a:latin typeface="Times New Roman" panose="02020603050405020304" pitchFamily="18" charset="0"/>
                          <a:cs typeface="Times New Roman" panose="02020603050405020304" pitchFamily="18" charset="0"/>
                        </a:rPr>
                        <a:t>độ</a:t>
                      </a:r>
                      <a:endParaRPr lang="en-US" sz="2700" dirty="0">
                        <a:solidFill>
                          <a:srgbClr val="FF0000"/>
                        </a:solidFill>
                        <a:effectLst/>
                        <a:latin typeface="Times New Roman" panose="02020603050405020304" pitchFamily="18" charset="0"/>
                        <a:cs typeface="Times New Roman" panose="02020603050405020304" pitchFamily="18" charset="0"/>
                      </a:endParaRPr>
                    </a:p>
                    <a:p>
                      <a:pPr>
                        <a:lnSpc>
                          <a:spcPct val="107000"/>
                        </a:lnSpc>
                        <a:spcAft>
                          <a:spcPts val="0"/>
                        </a:spcAft>
                        <a:tabLst>
                          <a:tab pos="602615" algn="l"/>
                        </a:tabLst>
                      </a:pPr>
                      <a:r>
                        <a:rPr lang="en-US" sz="2700" dirty="0">
                          <a:solidFill>
                            <a:srgbClr val="FF0000"/>
                          </a:solidFill>
                          <a:effectLst/>
                          <a:latin typeface="Times New Roman" panose="02020603050405020304" pitchFamily="18" charset="0"/>
                          <a:cs typeface="Times New Roman" panose="02020603050405020304" pitchFamily="18" charset="0"/>
                        </a:rPr>
                        <a:t> </a:t>
                      </a:r>
                    </a:p>
                    <a:p>
                      <a:pPr>
                        <a:lnSpc>
                          <a:spcPct val="107000"/>
                        </a:lnSpc>
                        <a:spcAft>
                          <a:spcPts val="0"/>
                        </a:spcAft>
                        <a:tabLst>
                          <a:tab pos="602615" algn="l"/>
                        </a:tabLst>
                      </a:pPr>
                      <a:r>
                        <a:rPr lang="en-US" sz="2700" dirty="0" err="1">
                          <a:solidFill>
                            <a:srgbClr val="FF0000"/>
                          </a:solidFill>
                          <a:effectLst/>
                          <a:latin typeface="Times New Roman" panose="02020603050405020304" pitchFamily="18" charset="0"/>
                          <a:cs typeface="Times New Roman" panose="02020603050405020304" pitchFamily="18" charset="0"/>
                        </a:rPr>
                        <a:t>Tiêu</a:t>
                      </a:r>
                      <a:r>
                        <a:rPr lang="en-US" sz="2700" dirty="0">
                          <a:solidFill>
                            <a:srgbClr val="FF0000"/>
                          </a:solidFill>
                          <a:effectLst/>
                          <a:latin typeface="Times New Roman" panose="02020603050405020304" pitchFamily="18" charset="0"/>
                          <a:cs typeface="Times New Roman" panose="02020603050405020304" pitchFamily="18" charset="0"/>
                        </a:rPr>
                        <a:t> </a:t>
                      </a:r>
                      <a:r>
                        <a:rPr lang="en-US" sz="2700" dirty="0" err="1">
                          <a:solidFill>
                            <a:srgbClr val="FF0000"/>
                          </a:solidFill>
                          <a:effectLst/>
                          <a:latin typeface="Times New Roman" panose="02020603050405020304" pitchFamily="18" charset="0"/>
                          <a:cs typeface="Times New Roman" panose="02020603050405020304" pitchFamily="18" charset="0"/>
                        </a:rPr>
                        <a:t>chí</a:t>
                      </a:r>
                      <a:endParaRPr lang="en-US" sz="27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nSpc>
                          <a:spcPct val="107000"/>
                        </a:lnSpc>
                        <a:spcAft>
                          <a:spcPts val="0"/>
                        </a:spcAft>
                        <a:tabLst>
                          <a:tab pos="602615" algn="l"/>
                        </a:tabLst>
                      </a:pPr>
                      <a:r>
                        <a:rPr lang="en-US" sz="2700" dirty="0">
                          <a:solidFill>
                            <a:srgbClr val="FF0000"/>
                          </a:solidFill>
                          <a:effectLst/>
                          <a:latin typeface="Times New Roman" panose="02020603050405020304" pitchFamily="18" charset="0"/>
                          <a:cs typeface="Times New Roman" panose="02020603050405020304" pitchFamily="18" charset="0"/>
                        </a:rPr>
                        <a:t> </a:t>
                      </a:r>
                    </a:p>
                    <a:p>
                      <a:pPr>
                        <a:lnSpc>
                          <a:spcPct val="107000"/>
                        </a:lnSpc>
                        <a:spcAft>
                          <a:spcPts val="0"/>
                        </a:spcAft>
                        <a:tabLst>
                          <a:tab pos="602615" algn="l"/>
                        </a:tabLst>
                      </a:pPr>
                      <a:r>
                        <a:rPr lang="en-US" sz="2700" dirty="0">
                          <a:solidFill>
                            <a:srgbClr val="FF0000"/>
                          </a:solidFill>
                          <a:effectLst/>
                          <a:latin typeface="Times New Roman" panose="02020603050405020304" pitchFamily="18" charset="0"/>
                          <a:cs typeface="Times New Roman" panose="02020603050405020304" pitchFamily="18" charset="0"/>
                        </a:rPr>
                        <a:t>    </a:t>
                      </a:r>
                      <a:r>
                        <a:rPr lang="en-US" sz="2700" dirty="0" err="1">
                          <a:solidFill>
                            <a:srgbClr val="FF0000"/>
                          </a:solidFill>
                          <a:effectLst/>
                          <a:latin typeface="Times New Roman" panose="02020603050405020304" pitchFamily="18" charset="0"/>
                          <a:cs typeface="Times New Roman" panose="02020603050405020304" pitchFamily="18" charset="0"/>
                        </a:rPr>
                        <a:t>Mức</a:t>
                      </a:r>
                      <a:r>
                        <a:rPr lang="en-US" sz="2700" dirty="0">
                          <a:solidFill>
                            <a:srgbClr val="FF0000"/>
                          </a:solidFill>
                          <a:effectLst/>
                          <a:latin typeface="Times New Roman" panose="02020603050405020304" pitchFamily="18" charset="0"/>
                          <a:cs typeface="Times New Roman" panose="02020603050405020304" pitchFamily="18" charset="0"/>
                        </a:rPr>
                        <a:t> 1</a:t>
                      </a:r>
                      <a:endParaRPr lang="en-US" sz="27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nSpc>
                          <a:spcPct val="107000"/>
                        </a:lnSpc>
                        <a:spcAft>
                          <a:spcPts val="0"/>
                        </a:spcAft>
                        <a:tabLst>
                          <a:tab pos="602615" algn="l"/>
                        </a:tabLst>
                      </a:pPr>
                      <a:r>
                        <a:rPr lang="en-US" sz="2700" dirty="0">
                          <a:solidFill>
                            <a:srgbClr val="FF0000"/>
                          </a:solidFill>
                          <a:effectLst/>
                          <a:latin typeface="Times New Roman" panose="02020603050405020304" pitchFamily="18" charset="0"/>
                          <a:cs typeface="Times New Roman" panose="02020603050405020304" pitchFamily="18" charset="0"/>
                        </a:rPr>
                        <a:t> </a:t>
                      </a:r>
                    </a:p>
                    <a:p>
                      <a:pPr>
                        <a:lnSpc>
                          <a:spcPct val="107000"/>
                        </a:lnSpc>
                        <a:spcAft>
                          <a:spcPts val="0"/>
                        </a:spcAft>
                        <a:tabLst>
                          <a:tab pos="602615" algn="l"/>
                        </a:tabLst>
                      </a:pPr>
                      <a:r>
                        <a:rPr lang="en-US" sz="2700" dirty="0">
                          <a:solidFill>
                            <a:srgbClr val="FF0000"/>
                          </a:solidFill>
                          <a:effectLst/>
                          <a:latin typeface="Times New Roman" panose="02020603050405020304" pitchFamily="18" charset="0"/>
                          <a:cs typeface="Times New Roman" panose="02020603050405020304" pitchFamily="18" charset="0"/>
                        </a:rPr>
                        <a:t>        </a:t>
                      </a:r>
                      <a:r>
                        <a:rPr lang="en-US" sz="2700" dirty="0" err="1">
                          <a:solidFill>
                            <a:srgbClr val="FF0000"/>
                          </a:solidFill>
                          <a:effectLst/>
                          <a:latin typeface="Times New Roman" panose="02020603050405020304" pitchFamily="18" charset="0"/>
                          <a:cs typeface="Times New Roman" panose="02020603050405020304" pitchFamily="18" charset="0"/>
                        </a:rPr>
                        <a:t>Mức</a:t>
                      </a:r>
                      <a:r>
                        <a:rPr lang="en-US" sz="2700" dirty="0">
                          <a:solidFill>
                            <a:srgbClr val="FF0000"/>
                          </a:solidFill>
                          <a:effectLst/>
                          <a:latin typeface="Times New Roman" panose="02020603050405020304" pitchFamily="18" charset="0"/>
                          <a:cs typeface="Times New Roman" panose="02020603050405020304" pitchFamily="18" charset="0"/>
                        </a:rPr>
                        <a:t> 2</a:t>
                      </a:r>
                      <a:endParaRPr lang="en-US" sz="27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nSpc>
                          <a:spcPct val="107000"/>
                        </a:lnSpc>
                        <a:spcAft>
                          <a:spcPts val="0"/>
                        </a:spcAft>
                        <a:tabLst>
                          <a:tab pos="602615" algn="l"/>
                        </a:tabLst>
                      </a:pPr>
                      <a:r>
                        <a:rPr lang="en-US" sz="2700" dirty="0">
                          <a:solidFill>
                            <a:srgbClr val="FF0000"/>
                          </a:solidFill>
                          <a:effectLst/>
                          <a:latin typeface="Times New Roman" panose="02020603050405020304" pitchFamily="18" charset="0"/>
                          <a:cs typeface="Times New Roman" panose="02020603050405020304" pitchFamily="18" charset="0"/>
                        </a:rPr>
                        <a:t> </a:t>
                      </a:r>
                    </a:p>
                    <a:p>
                      <a:pPr>
                        <a:lnSpc>
                          <a:spcPct val="107000"/>
                        </a:lnSpc>
                        <a:spcAft>
                          <a:spcPts val="0"/>
                        </a:spcAft>
                        <a:tabLst>
                          <a:tab pos="602615" algn="l"/>
                        </a:tabLst>
                      </a:pPr>
                      <a:r>
                        <a:rPr lang="en-US" sz="2700" dirty="0">
                          <a:solidFill>
                            <a:srgbClr val="FF0000"/>
                          </a:solidFill>
                          <a:effectLst/>
                          <a:latin typeface="Times New Roman" panose="02020603050405020304" pitchFamily="18" charset="0"/>
                          <a:cs typeface="Times New Roman" panose="02020603050405020304" pitchFamily="18" charset="0"/>
                        </a:rPr>
                        <a:t>        </a:t>
                      </a:r>
                      <a:r>
                        <a:rPr lang="en-US" sz="2700" dirty="0" err="1">
                          <a:solidFill>
                            <a:srgbClr val="FF0000"/>
                          </a:solidFill>
                          <a:effectLst/>
                          <a:latin typeface="Times New Roman" panose="02020603050405020304" pitchFamily="18" charset="0"/>
                          <a:cs typeface="Times New Roman" panose="02020603050405020304" pitchFamily="18" charset="0"/>
                        </a:rPr>
                        <a:t>Mức</a:t>
                      </a:r>
                      <a:r>
                        <a:rPr lang="en-US" sz="2700" dirty="0">
                          <a:solidFill>
                            <a:srgbClr val="FF0000"/>
                          </a:solidFill>
                          <a:effectLst/>
                          <a:latin typeface="Times New Roman" panose="02020603050405020304" pitchFamily="18" charset="0"/>
                          <a:cs typeface="Times New Roman" panose="02020603050405020304" pitchFamily="18" charset="0"/>
                        </a:rPr>
                        <a:t> 3</a:t>
                      </a:r>
                      <a:endParaRPr lang="en-US" sz="27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10000"/>
                  </a:ext>
                </a:extLst>
              </a:tr>
              <a:tr h="0">
                <a:tc>
                  <a:txBody>
                    <a:bodyPr/>
                    <a:lstStyle/>
                    <a:p>
                      <a:pPr algn="just">
                        <a:lnSpc>
                          <a:spcPct val="107000"/>
                        </a:lnSpc>
                        <a:spcAft>
                          <a:spcPts val="0"/>
                        </a:spcAft>
                        <a:tabLst>
                          <a:tab pos="602615" algn="l"/>
                        </a:tabLst>
                      </a:pPr>
                      <a:r>
                        <a:rPr lang="en-US" sz="27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7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700" dirty="0" err="1">
                          <a:solidFill>
                            <a:schemeClr val="bg2">
                              <a:lumMod val="10000"/>
                            </a:schemeClr>
                          </a:solidFill>
                          <a:effectLst/>
                          <a:latin typeface="Times New Roman" panose="02020603050405020304" pitchFamily="18" charset="0"/>
                          <a:cs typeface="Times New Roman" panose="02020603050405020304" pitchFamily="18" charset="0"/>
                        </a:rPr>
                        <a:t>thức</a:t>
                      </a:r>
                      <a:r>
                        <a:rPr lang="en-US" sz="2700" dirty="0">
                          <a:solidFill>
                            <a:schemeClr val="bg2">
                              <a:lumMod val="10000"/>
                            </a:schemeClr>
                          </a:solidFill>
                          <a:effectLst/>
                          <a:latin typeface="Times New Roman" panose="02020603050405020304" pitchFamily="18" charset="0"/>
                          <a:cs typeface="Times New Roman" panose="02020603050405020304" pitchFamily="18" charset="0"/>
                        </a:rPr>
                        <a:t> </a:t>
                      </a:r>
                    </a:p>
                    <a:p>
                      <a:pPr algn="just">
                        <a:lnSpc>
                          <a:spcPct val="107000"/>
                        </a:lnSpc>
                        <a:spcAft>
                          <a:spcPts val="0"/>
                        </a:spcAft>
                        <a:tabLst>
                          <a:tab pos="602615" algn="l"/>
                        </a:tabLst>
                      </a:pPr>
                      <a:r>
                        <a:rPr lang="en-US" sz="2700" dirty="0">
                          <a:solidFill>
                            <a:schemeClr val="bg2">
                              <a:lumMod val="10000"/>
                            </a:schemeClr>
                          </a:solidFill>
                          <a:effectLst/>
                          <a:latin typeface="Times New Roman" panose="02020603050405020304" pitchFamily="18" charset="0"/>
                          <a:cs typeface="Times New Roman" panose="02020603050405020304" pitchFamily="18" charset="0"/>
                        </a:rPr>
                        <a:t>(3 </a:t>
                      </a:r>
                      <a:r>
                        <a:rPr lang="en-US" sz="2700" dirty="0" err="1">
                          <a:solidFill>
                            <a:schemeClr val="bg2">
                              <a:lumMod val="10000"/>
                            </a:schemeClr>
                          </a:solidFill>
                          <a:effectLst/>
                          <a:latin typeface="Times New Roman" panose="02020603050405020304" pitchFamily="18" charset="0"/>
                          <a:cs typeface="Times New Roman" panose="02020603050405020304" pitchFamily="18" charset="0"/>
                        </a:rPr>
                        <a:t>điểm</a:t>
                      </a:r>
                      <a:r>
                        <a:rPr lang="en-US" sz="27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7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just">
                        <a:lnSpc>
                          <a:spcPct val="107000"/>
                        </a:lnSpc>
                        <a:spcAft>
                          <a:spcPts val="0"/>
                        </a:spcAft>
                        <a:tabLst>
                          <a:tab pos="602615" algn="l"/>
                        </a:tabLst>
                      </a:pPr>
                      <a:r>
                        <a:rPr lang="en-US" sz="2700" dirty="0" err="1">
                          <a:solidFill>
                            <a:srgbClr val="7030A0"/>
                          </a:solidFill>
                          <a:effectLst/>
                          <a:latin typeface="Times New Roman" panose="02020603050405020304" pitchFamily="18" charset="0"/>
                          <a:cs typeface="Times New Roman" panose="02020603050405020304" pitchFamily="18" charset="0"/>
                        </a:rPr>
                        <a:t>Trình</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bày</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chưa</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đẹp</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chưa</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khoa</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học</a:t>
                      </a:r>
                      <a:r>
                        <a:rPr lang="en-US" sz="2700" dirty="0">
                          <a:solidFill>
                            <a:srgbClr val="7030A0"/>
                          </a:solidFill>
                          <a:effectLst/>
                          <a:latin typeface="Times New Roman" panose="02020603050405020304" pitchFamily="18" charset="0"/>
                          <a:cs typeface="Times New Roman" panose="02020603050405020304" pitchFamily="18" charset="0"/>
                        </a:rPr>
                        <a:t>.</a:t>
                      </a:r>
                    </a:p>
                    <a:p>
                      <a:pPr algn="just">
                        <a:lnSpc>
                          <a:spcPct val="107000"/>
                        </a:lnSpc>
                        <a:spcAft>
                          <a:spcPts val="0"/>
                        </a:spcAft>
                        <a:tabLst>
                          <a:tab pos="602615" algn="l"/>
                        </a:tabLst>
                      </a:pPr>
                      <a:r>
                        <a:rPr lang="en-US" sz="2700" dirty="0">
                          <a:solidFill>
                            <a:srgbClr val="7030A0"/>
                          </a:solidFill>
                          <a:effectLst/>
                          <a:latin typeface="Times New Roman" panose="02020603050405020304" pitchFamily="18" charset="0"/>
                          <a:cs typeface="Times New Roman" panose="02020603050405020304" pitchFamily="18" charset="0"/>
                        </a:rPr>
                        <a:t>  (1 </a:t>
                      </a:r>
                      <a:r>
                        <a:rPr lang="en-US" sz="2700" dirty="0" err="1">
                          <a:solidFill>
                            <a:srgbClr val="7030A0"/>
                          </a:solidFill>
                          <a:effectLst/>
                          <a:latin typeface="Times New Roman" panose="02020603050405020304" pitchFamily="18" charset="0"/>
                          <a:cs typeface="Times New Roman" panose="02020603050405020304" pitchFamily="18" charset="0"/>
                        </a:rPr>
                        <a:t>điểm</a:t>
                      </a:r>
                      <a:r>
                        <a:rPr lang="en-US" sz="2700" dirty="0">
                          <a:solidFill>
                            <a:srgbClr val="7030A0"/>
                          </a:solidFill>
                          <a:effectLst/>
                          <a:latin typeface="Times New Roman" panose="02020603050405020304" pitchFamily="18" charset="0"/>
                          <a:cs typeface="Times New Roman" panose="02020603050405020304" pitchFamily="18" charset="0"/>
                        </a:rPr>
                        <a:t>)</a:t>
                      </a:r>
                      <a:endParaRPr lang="en-US" sz="2700" dirty="0">
                        <a:solidFill>
                          <a:srgbClr val="7030A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tabLst>
                          <a:tab pos="602615" algn="l"/>
                        </a:tabLst>
                      </a:pPr>
                      <a:r>
                        <a:rPr lang="en-US" sz="2700" dirty="0" err="1">
                          <a:solidFill>
                            <a:srgbClr val="7030A0"/>
                          </a:solidFill>
                          <a:effectLst/>
                          <a:latin typeface="Times New Roman" panose="02020603050405020304" pitchFamily="18" charset="0"/>
                          <a:cs typeface="Times New Roman" panose="02020603050405020304" pitchFamily="18" charset="0"/>
                        </a:rPr>
                        <a:t>Trình</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bày</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chưa</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đẹp</a:t>
                      </a:r>
                      <a:r>
                        <a:rPr lang="en-US" sz="2700" dirty="0">
                          <a:solidFill>
                            <a:srgbClr val="7030A0"/>
                          </a:solidFill>
                          <a:effectLst/>
                          <a:latin typeface="Times New Roman" panose="02020603050405020304" pitchFamily="18" charset="0"/>
                          <a:cs typeface="Times New Roman" panose="02020603050405020304" pitchFamily="18" charset="0"/>
                        </a:rPr>
                        <a:t>.</a:t>
                      </a:r>
                    </a:p>
                    <a:p>
                      <a:pPr algn="just">
                        <a:lnSpc>
                          <a:spcPct val="107000"/>
                        </a:lnSpc>
                        <a:spcAft>
                          <a:spcPts val="0"/>
                        </a:spcAft>
                        <a:tabLst>
                          <a:tab pos="602615" algn="l"/>
                        </a:tabLst>
                      </a:pPr>
                      <a:r>
                        <a:rPr lang="en-US" sz="2700" dirty="0">
                          <a:solidFill>
                            <a:srgbClr val="7030A0"/>
                          </a:solidFill>
                          <a:effectLst/>
                          <a:latin typeface="Times New Roman" panose="02020603050405020304" pitchFamily="18" charset="0"/>
                          <a:cs typeface="Times New Roman" panose="02020603050405020304" pitchFamily="18" charset="0"/>
                        </a:rPr>
                        <a:t> (2 </a:t>
                      </a:r>
                      <a:r>
                        <a:rPr lang="en-US" sz="2700" dirty="0" err="1">
                          <a:solidFill>
                            <a:srgbClr val="7030A0"/>
                          </a:solidFill>
                          <a:effectLst/>
                          <a:latin typeface="Times New Roman" panose="02020603050405020304" pitchFamily="18" charset="0"/>
                          <a:cs typeface="Times New Roman" panose="02020603050405020304" pitchFamily="18" charset="0"/>
                        </a:rPr>
                        <a:t>điểm</a:t>
                      </a:r>
                      <a:r>
                        <a:rPr lang="en-US" sz="2700" dirty="0">
                          <a:solidFill>
                            <a:srgbClr val="7030A0"/>
                          </a:solidFill>
                          <a:effectLst/>
                          <a:latin typeface="Times New Roman" panose="02020603050405020304" pitchFamily="18" charset="0"/>
                          <a:cs typeface="Times New Roman" panose="02020603050405020304" pitchFamily="18" charset="0"/>
                        </a:rPr>
                        <a:t>)</a:t>
                      </a:r>
                      <a:endParaRPr lang="en-US" sz="2700" dirty="0">
                        <a:solidFill>
                          <a:srgbClr val="7030A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tabLst>
                          <a:tab pos="602615" algn="l"/>
                        </a:tabLst>
                      </a:pPr>
                      <a:r>
                        <a:rPr lang="en-US" sz="2700">
                          <a:solidFill>
                            <a:srgbClr val="7030A0"/>
                          </a:solidFill>
                          <a:effectLst/>
                          <a:latin typeface="Times New Roman" panose="02020603050405020304" pitchFamily="18" charset="0"/>
                          <a:cs typeface="Times New Roman" panose="02020603050405020304" pitchFamily="18" charset="0"/>
                        </a:rPr>
                        <a:t> Trình bày đẹp, khoa học, hấp dẫn.</a:t>
                      </a:r>
                    </a:p>
                    <a:p>
                      <a:pPr algn="just">
                        <a:lnSpc>
                          <a:spcPct val="107000"/>
                        </a:lnSpc>
                        <a:spcAft>
                          <a:spcPts val="0"/>
                        </a:spcAft>
                        <a:tabLst>
                          <a:tab pos="602615" algn="l"/>
                        </a:tabLst>
                      </a:pPr>
                      <a:r>
                        <a:rPr lang="en-US" sz="2700">
                          <a:solidFill>
                            <a:srgbClr val="7030A0"/>
                          </a:solidFill>
                          <a:effectLst/>
                          <a:latin typeface="Times New Roman" panose="02020603050405020304" pitchFamily="18" charset="0"/>
                          <a:cs typeface="Times New Roman" panose="02020603050405020304" pitchFamily="18" charset="0"/>
                        </a:rPr>
                        <a:t> (3 điểm)</a:t>
                      </a:r>
                      <a:endParaRPr lang="en-US" sz="2700">
                        <a:solidFill>
                          <a:srgbClr val="7030A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0">
                <a:tc>
                  <a:txBody>
                    <a:bodyPr/>
                    <a:lstStyle/>
                    <a:p>
                      <a:pPr algn="just">
                        <a:lnSpc>
                          <a:spcPct val="107000"/>
                        </a:lnSpc>
                        <a:spcAft>
                          <a:spcPts val="0"/>
                        </a:spcAft>
                        <a:tabLst>
                          <a:tab pos="602615" algn="l"/>
                        </a:tabLst>
                      </a:pPr>
                      <a:r>
                        <a:rPr lang="en-US" sz="27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700" dirty="0">
                          <a:solidFill>
                            <a:schemeClr val="bg2">
                              <a:lumMod val="10000"/>
                            </a:schemeClr>
                          </a:solidFill>
                          <a:effectLst/>
                          <a:latin typeface="Times New Roman" panose="02020603050405020304" pitchFamily="18" charset="0"/>
                          <a:cs typeface="Times New Roman" panose="02020603050405020304" pitchFamily="18" charset="0"/>
                        </a:rPr>
                        <a:t> dung </a:t>
                      </a:r>
                    </a:p>
                    <a:p>
                      <a:pPr algn="just">
                        <a:lnSpc>
                          <a:spcPct val="107000"/>
                        </a:lnSpc>
                        <a:spcAft>
                          <a:spcPts val="0"/>
                        </a:spcAft>
                        <a:tabLst>
                          <a:tab pos="602615" algn="l"/>
                        </a:tabLst>
                      </a:pPr>
                      <a:r>
                        <a:rPr lang="en-US" sz="2700" dirty="0">
                          <a:solidFill>
                            <a:schemeClr val="bg2">
                              <a:lumMod val="10000"/>
                            </a:schemeClr>
                          </a:solidFill>
                          <a:effectLst/>
                          <a:latin typeface="Times New Roman" panose="02020603050405020304" pitchFamily="18" charset="0"/>
                          <a:cs typeface="Times New Roman" panose="02020603050405020304" pitchFamily="18" charset="0"/>
                        </a:rPr>
                        <a:t>(7 </a:t>
                      </a:r>
                      <a:r>
                        <a:rPr lang="en-US" sz="2700" dirty="0" err="1">
                          <a:solidFill>
                            <a:schemeClr val="bg2">
                              <a:lumMod val="10000"/>
                            </a:schemeClr>
                          </a:solidFill>
                          <a:effectLst/>
                          <a:latin typeface="Times New Roman" panose="02020603050405020304" pitchFamily="18" charset="0"/>
                          <a:cs typeface="Times New Roman" panose="02020603050405020304" pitchFamily="18" charset="0"/>
                        </a:rPr>
                        <a:t>điểm</a:t>
                      </a:r>
                      <a:r>
                        <a:rPr lang="en-US" sz="27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7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just">
                        <a:lnSpc>
                          <a:spcPct val="107000"/>
                        </a:lnSpc>
                        <a:spcAft>
                          <a:spcPts val="0"/>
                        </a:spcAft>
                        <a:tabLst>
                          <a:tab pos="602615" algn="l"/>
                        </a:tabLst>
                      </a:pPr>
                      <a:r>
                        <a:rPr lang="en-US" sz="2700">
                          <a:solidFill>
                            <a:srgbClr val="7030A0"/>
                          </a:solidFill>
                          <a:effectLst/>
                          <a:latin typeface="Times New Roman" panose="02020603050405020304" pitchFamily="18" charset="0"/>
                          <a:cs typeface="Times New Roman" panose="02020603050405020304" pitchFamily="18" charset="0"/>
                        </a:rPr>
                        <a:t>Chưa đầy đủ nội dung.</a:t>
                      </a:r>
                    </a:p>
                    <a:p>
                      <a:pPr algn="just">
                        <a:lnSpc>
                          <a:spcPct val="107000"/>
                        </a:lnSpc>
                        <a:spcAft>
                          <a:spcPts val="0"/>
                        </a:spcAft>
                        <a:tabLst>
                          <a:tab pos="602615" algn="l"/>
                        </a:tabLst>
                      </a:pPr>
                      <a:r>
                        <a:rPr lang="en-US" sz="2700">
                          <a:solidFill>
                            <a:srgbClr val="7030A0"/>
                          </a:solidFill>
                          <a:effectLst/>
                          <a:latin typeface="Times New Roman" panose="02020603050405020304" pitchFamily="18" charset="0"/>
                          <a:cs typeface="Times New Roman" panose="02020603050405020304" pitchFamily="18" charset="0"/>
                        </a:rPr>
                        <a:t>  (2 - 3 điểm)</a:t>
                      </a:r>
                      <a:endParaRPr lang="en-US" sz="2700">
                        <a:solidFill>
                          <a:srgbClr val="7030A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tabLst>
                          <a:tab pos="602615" algn="l"/>
                        </a:tabLst>
                      </a:pPr>
                      <a:r>
                        <a:rPr lang="en-US" sz="2700" dirty="0" err="1">
                          <a:solidFill>
                            <a:srgbClr val="7030A0"/>
                          </a:solidFill>
                          <a:effectLst/>
                          <a:latin typeface="Times New Roman" panose="02020603050405020304" pitchFamily="18" charset="0"/>
                          <a:cs typeface="Times New Roman" panose="02020603050405020304" pitchFamily="18" charset="0"/>
                        </a:rPr>
                        <a:t>Tương</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đối</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đầy</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đủ</a:t>
                      </a:r>
                      <a:r>
                        <a:rPr lang="en-US" sz="2700" dirty="0">
                          <a:solidFill>
                            <a:srgbClr val="7030A0"/>
                          </a:solidFill>
                          <a:effectLst/>
                          <a:latin typeface="Times New Roman" panose="02020603050405020304" pitchFamily="18" charset="0"/>
                          <a:cs typeface="Times New Roman" panose="02020603050405020304" pitchFamily="18" charset="0"/>
                        </a:rPr>
                        <a:t> </a:t>
                      </a:r>
                      <a:r>
                        <a:rPr lang="en-US" sz="2700" dirty="0" err="1">
                          <a:solidFill>
                            <a:srgbClr val="7030A0"/>
                          </a:solidFill>
                          <a:effectLst/>
                          <a:latin typeface="Times New Roman" panose="02020603050405020304" pitchFamily="18" charset="0"/>
                          <a:cs typeface="Times New Roman" panose="02020603050405020304" pitchFamily="18" charset="0"/>
                        </a:rPr>
                        <a:t>nội</a:t>
                      </a:r>
                      <a:r>
                        <a:rPr lang="en-US" sz="2700" dirty="0">
                          <a:solidFill>
                            <a:srgbClr val="7030A0"/>
                          </a:solidFill>
                          <a:effectLst/>
                          <a:latin typeface="Times New Roman" panose="02020603050405020304" pitchFamily="18" charset="0"/>
                          <a:cs typeface="Times New Roman" panose="02020603050405020304" pitchFamily="18" charset="0"/>
                        </a:rPr>
                        <a:t> dung</a:t>
                      </a:r>
                    </a:p>
                    <a:p>
                      <a:pPr algn="just">
                        <a:lnSpc>
                          <a:spcPct val="107000"/>
                        </a:lnSpc>
                        <a:spcAft>
                          <a:spcPts val="0"/>
                        </a:spcAft>
                        <a:tabLst>
                          <a:tab pos="602615" algn="l"/>
                        </a:tabLst>
                      </a:pPr>
                      <a:r>
                        <a:rPr lang="en-US" sz="2700" dirty="0">
                          <a:solidFill>
                            <a:srgbClr val="7030A0"/>
                          </a:solidFill>
                          <a:effectLst/>
                          <a:latin typeface="Times New Roman" panose="02020603050405020304" pitchFamily="18" charset="0"/>
                          <a:cs typeface="Times New Roman" panose="02020603050405020304" pitchFamily="18" charset="0"/>
                        </a:rPr>
                        <a:t> (4 – 6 </a:t>
                      </a:r>
                      <a:r>
                        <a:rPr lang="en-US" sz="2700" dirty="0" err="1">
                          <a:solidFill>
                            <a:srgbClr val="7030A0"/>
                          </a:solidFill>
                          <a:effectLst/>
                          <a:latin typeface="Times New Roman" panose="02020603050405020304" pitchFamily="18" charset="0"/>
                          <a:cs typeface="Times New Roman" panose="02020603050405020304" pitchFamily="18" charset="0"/>
                        </a:rPr>
                        <a:t>điểm</a:t>
                      </a:r>
                      <a:r>
                        <a:rPr lang="en-US" sz="2700" dirty="0">
                          <a:solidFill>
                            <a:srgbClr val="7030A0"/>
                          </a:solidFill>
                          <a:effectLst/>
                          <a:latin typeface="Times New Roman" panose="02020603050405020304" pitchFamily="18" charset="0"/>
                          <a:cs typeface="Times New Roman" panose="02020603050405020304" pitchFamily="18" charset="0"/>
                        </a:rPr>
                        <a:t>)</a:t>
                      </a:r>
                      <a:endParaRPr lang="en-US" sz="2700" dirty="0">
                        <a:solidFill>
                          <a:srgbClr val="7030A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tabLst>
                          <a:tab pos="602615" algn="l"/>
                        </a:tabLst>
                      </a:pPr>
                      <a:r>
                        <a:rPr lang="en-US" sz="2700">
                          <a:solidFill>
                            <a:srgbClr val="7030A0"/>
                          </a:solidFill>
                          <a:effectLst/>
                          <a:latin typeface="Times New Roman" panose="02020603050405020304" pitchFamily="18" charset="0"/>
                          <a:cs typeface="Times New Roman" panose="02020603050405020304" pitchFamily="18" charset="0"/>
                        </a:rPr>
                        <a:t>Đầy đủ các nội dung.</a:t>
                      </a:r>
                    </a:p>
                    <a:p>
                      <a:pPr algn="just">
                        <a:lnSpc>
                          <a:spcPct val="107000"/>
                        </a:lnSpc>
                        <a:spcAft>
                          <a:spcPts val="0"/>
                        </a:spcAft>
                        <a:tabLst>
                          <a:tab pos="602615" algn="l"/>
                        </a:tabLst>
                      </a:pPr>
                      <a:r>
                        <a:rPr lang="en-US" sz="2700">
                          <a:solidFill>
                            <a:srgbClr val="7030A0"/>
                          </a:solidFill>
                          <a:effectLst/>
                          <a:latin typeface="Times New Roman" panose="02020603050405020304" pitchFamily="18" charset="0"/>
                          <a:cs typeface="Times New Roman" panose="02020603050405020304" pitchFamily="18" charset="0"/>
                        </a:rPr>
                        <a:t> (7 điểm)</a:t>
                      </a:r>
                      <a:endParaRPr lang="en-US" sz="2700">
                        <a:solidFill>
                          <a:srgbClr val="7030A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0">
                <a:tc>
                  <a:txBody>
                    <a:bodyPr/>
                    <a:lstStyle/>
                    <a:p>
                      <a:pPr algn="just">
                        <a:lnSpc>
                          <a:spcPct val="107000"/>
                        </a:lnSpc>
                        <a:spcAft>
                          <a:spcPts val="0"/>
                        </a:spcAft>
                        <a:tabLst>
                          <a:tab pos="602615" algn="l"/>
                        </a:tabLst>
                      </a:pPr>
                      <a:r>
                        <a:rPr lang="en-US" sz="2700" dirty="0" err="1">
                          <a:solidFill>
                            <a:schemeClr val="bg2">
                              <a:lumMod val="10000"/>
                            </a:schemeClr>
                          </a:solidFill>
                          <a:effectLst/>
                          <a:latin typeface="Times New Roman" panose="02020603050405020304" pitchFamily="18" charset="0"/>
                          <a:cs typeface="Times New Roman" panose="02020603050405020304" pitchFamily="18" charset="0"/>
                        </a:rPr>
                        <a:t>Tổng</a:t>
                      </a:r>
                      <a:r>
                        <a:rPr lang="en-US" sz="2700" dirty="0">
                          <a:solidFill>
                            <a:schemeClr val="bg2">
                              <a:lumMod val="10000"/>
                            </a:schemeClr>
                          </a:solidFill>
                          <a:effectLst/>
                          <a:latin typeface="Times New Roman" panose="02020603050405020304" pitchFamily="18" charset="0"/>
                          <a:cs typeface="Times New Roman" panose="02020603050405020304" pitchFamily="18" charset="0"/>
                        </a:rPr>
                        <a:t> </a:t>
                      </a:r>
                    </a:p>
                    <a:p>
                      <a:pPr algn="just">
                        <a:lnSpc>
                          <a:spcPct val="107000"/>
                        </a:lnSpc>
                        <a:spcAft>
                          <a:spcPts val="0"/>
                        </a:spcAft>
                        <a:tabLst>
                          <a:tab pos="602615" algn="l"/>
                        </a:tabLst>
                      </a:pPr>
                      <a:r>
                        <a:rPr lang="en-US" sz="2700" dirty="0" err="1">
                          <a:solidFill>
                            <a:schemeClr val="bg2">
                              <a:lumMod val="10000"/>
                            </a:schemeClr>
                          </a:solidFill>
                          <a:effectLst/>
                          <a:latin typeface="Times New Roman" panose="02020603050405020304" pitchFamily="18" charset="0"/>
                          <a:cs typeface="Times New Roman" panose="02020603050405020304" pitchFamily="18" charset="0"/>
                        </a:rPr>
                        <a:t>hợp</a:t>
                      </a:r>
                      <a:r>
                        <a:rPr lang="en-US" sz="27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700" dirty="0" err="1">
                          <a:solidFill>
                            <a:schemeClr val="bg2">
                              <a:lumMod val="10000"/>
                            </a:schemeClr>
                          </a:solidFill>
                          <a:effectLst/>
                          <a:latin typeface="Times New Roman" panose="02020603050405020304" pitchFamily="18" charset="0"/>
                          <a:cs typeface="Times New Roman" panose="02020603050405020304" pitchFamily="18" charset="0"/>
                        </a:rPr>
                        <a:t>điểm</a:t>
                      </a:r>
                      <a:endParaRPr lang="en-US" sz="27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just">
                        <a:lnSpc>
                          <a:spcPct val="107000"/>
                        </a:lnSpc>
                        <a:spcAft>
                          <a:spcPts val="0"/>
                        </a:spcAft>
                        <a:tabLst>
                          <a:tab pos="602615" algn="l"/>
                        </a:tabLst>
                      </a:pPr>
                      <a:r>
                        <a:rPr lang="en-US" sz="2700">
                          <a:solidFill>
                            <a:srgbClr val="7030A0"/>
                          </a:solidFill>
                          <a:effectLst/>
                          <a:latin typeface="Times New Roman" panose="02020603050405020304" pitchFamily="18" charset="0"/>
                          <a:cs typeface="Times New Roman" panose="02020603050405020304" pitchFamily="18" charset="0"/>
                        </a:rPr>
                        <a:t>……………………</a:t>
                      </a:r>
                      <a:endParaRPr lang="en-US" sz="2700">
                        <a:solidFill>
                          <a:srgbClr val="7030A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tabLst>
                          <a:tab pos="602615" algn="l"/>
                        </a:tabLst>
                      </a:pPr>
                      <a:r>
                        <a:rPr lang="en-US" sz="2700" dirty="0">
                          <a:solidFill>
                            <a:srgbClr val="7030A0"/>
                          </a:solidFill>
                          <a:effectLst/>
                          <a:latin typeface="Times New Roman" panose="02020603050405020304" pitchFamily="18" charset="0"/>
                          <a:cs typeface="Times New Roman" panose="02020603050405020304" pitchFamily="18" charset="0"/>
                        </a:rPr>
                        <a:t>………………….</a:t>
                      </a:r>
                      <a:endParaRPr lang="en-US" sz="2700" dirty="0">
                        <a:solidFill>
                          <a:srgbClr val="7030A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tabLst>
                          <a:tab pos="602615" algn="l"/>
                        </a:tabLst>
                      </a:pPr>
                      <a:r>
                        <a:rPr lang="en-US" sz="2700" dirty="0">
                          <a:solidFill>
                            <a:srgbClr val="7030A0"/>
                          </a:solidFill>
                          <a:effectLst/>
                          <a:latin typeface="Times New Roman" panose="02020603050405020304" pitchFamily="18" charset="0"/>
                          <a:cs typeface="Times New Roman" panose="02020603050405020304" pitchFamily="18" charset="0"/>
                        </a:rPr>
                        <a:t>……………………</a:t>
                      </a:r>
                      <a:endParaRPr lang="en-US" sz="2700" dirty="0">
                        <a:solidFill>
                          <a:srgbClr val="7030A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cxnSp>
        <p:nvCxnSpPr>
          <p:cNvPr id="7" name="Straight Connector 6"/>
          <p:cNvCxnSpPr/>
          <p:nvPr/>
        </p:nvCxnSpPr>
        <p:spPr>
          <a:xfrm>
            <a:off x="226198" y="980728"/>
            <a:ext cx="2722052" cy="12961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3118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952078" y="116632"/>
            <a:ext cx="8710568" cy="648072"/>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70C0"/>
                </a:solidFill>
                <a:latin typeface="Times New Roman" panose="02020603050405020304" pitchFamily="18" charset="0"/>
                <a:cs typeface="Times New Roman" panose="02020603050405020304" pitchFamily="18" charset="0"/>
              </a:rPr>
              <a:t>HOẠT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ĐỘNG</a:t>
            </a:r>
            <a:r>
              <a:rPr lang="en-US" sz="3200" b="1" dirty="0">
                <a:solidFill>
                  <a:srgbClr val="0070C0"/>
                </a:solidFill>
                <a:latin typeface="Times New Roman" panose="02020603050405020304" pitchFamily="18" charset="0"/>
                <a:cs typeface="Times New Roman" panose="02020603050405020304" pitchFamily="18" charset="0"/>
              </a:rPr>
              <a:t> 4: </a:t>
            </a:r>
            <a:r>
              <a:rPr lang="en-US" sz="3200" b="1" dirty="0" err="1">
                <a:solidFill>
                  <a:srgbClr val="0070C0"/>
                </a:solidFill>
                <a:latin typeface="Times New Roman" panose="02020603050405020304" pitchFamily="18" charset="0"/>
                <a:cs typeface="Times New Roman" panose="02020603050405020304" pitchFamily="18" charset="0"/>
              </a:rPr>
              <a:t>VẬN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DỤNG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6933" y="980728"/>
            <a:ext cx="11069680" cy="12241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khoảng</a:t>
            </a:r>
            <a:r>
              <a:rPr lang="en-US" sz="2800" b="1" dirty="0">
                <a:latin typeface="Times New Roman" panose="02020603050405020304" pitchFamily="18" charset="0"/>
                <a:cs typeface="Times New Roman" panose="02020603050405020304" pitchFamily="18" charset="0"/>
              </a:rPr>
              <a:t> 5 - 7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Mùa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xuân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Hexagon 5"/>
          <p:cNvSpPr/>
          <p:nvPr/>
        </p:nvSpPr>
        <p:spPr>
          <a:xfrm>
            <a:off x="498403" y="2492896"/>
            <a:ext cx="10071594" cy="4176464"/>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70C0"/>
                </a:solidFill>
                <a:latin typeface="Times New Roman" panose="02020603050405020304" pitchFamily="18" charset="0"/>
                <a:cs typeface="Times New Roman" panose="02020603050405020304" pitchFamily="18" charset="0"/>
              </a:rPr>
              <a:t>Gợi</a:t>
            </a:r>
            <a:r>
              <a:rPr lang="en-US" sz="2800" b="1" dirty="0">
                <a:solidFill>
                  <a:srgbClr val="0070C0"/>
                </a:solidFill>
                <a:latin typeface="Times New Roman" panose="02020603050405020304" pitchFamily="18" charset="0"/>
                <a:cs typeface="Times New Roman" panose="02020603050405020304" pitchFamily="18" charset="0"/>
              </a:rPr>
              <a:t> ý</a:t>
            </a:r>
          </a:p>
          <a:p>
            <a:r>
              <a:rPr lang="en-US" sz="2800" dirty="0">
                <a:solidFill>
                  <a:srgbClr val="0070C0"/>
                </a:solidFill>
                <a:latin typeface="Times New Roman" panose="02020603050405020304" pitchFamily="18" charset="0"/>
                <a:cs typeface="Times New Roman" panose="02020603050405020304" pitchFamily="18" charset="0"/>
              </a:rPr>
              <a:t>1. </a:t>
            </a:r>
            <a:r>
              <a:rPr lang="en-US" sz="2800" dirty="0" err="1">
                <a:solidFill>
                  <a:srgbClr val="0070C0"/>
                </a:solidFill>
                <a:latin typeface="Times New Roman" panose="02020603050405020304" pitchFamily="18" charset="0"/>
                <a:cs typeface="Times New Roman" panose="02020603050405020304" pitchFamily="18" charset="0"/>
              </a:rPr>
              <a:t>Mở</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Giới thiệu khái quát về đoạn thơ đó, vị trí của nó trong cả bài thơ và cảm nhận chung của em về đoạn thơ;</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2.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N</a:t>
            </a:r>
            <a:r>
              <a:rPr lang="vi-VN" sz="2800" dirty="0">
                <a:solidFill>
                  <a:srgbClr val="0070C0"/>
                </a:solidFill>
                <a:latin typeface="Times New Roman" panose="02020603050405020304" pitchFamily="18" charset="0"/>
                <a:cs typeface="Times New Roman" panose="02020603050405020304" pitchFamily="18" charset="0"/>
              </a:rPr>
              <a:t>êu những cảm nhận chi tiết vể đặc sắc nội dung và hình thức nghệ thuật của đoạn thơ.</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3. </a:t>
            </a:r>
            <a:r>
              <a:rPr lang="en-US" sz="2800" dirty="0" err="1">
                <a:solidFill>
                  <a:srgbClr val="0070C0"/>
                </a:solidFill>
                <a:latin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nghĩ</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20974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3" y="116632"/>
            <a:ext cx="11251150" cy="67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rgbClr val="002060"/>
                </a:solidFill>
                <a:latin typeface="Times New Roman" panose="02020603050405020304" pitchFamily="18" charset="0"/>
                <a:cs typeface="Times New Roman" panose="02020603050405020304" pitchFamily="18" charset="0"/>
              </a:rPr>
              <a:t>ĐOẠN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THAM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KHẢO</a:t>
            </a:r>
            <a:endParaRPr lang="en-US" sz="2600" dirty="0">
              <a:solidFill>
                <a:srgbClr val="002060"/>
              </a:solidFill>
              <a:latin typeface="Times New Roman" panose="02020603050405020304" pitchFamily="18" charset="0"/>
              <a:cs typeface="Times New Roman" panose="02020603050405020304" pitchFamily="18" charset="0"/>
            </a:endParaRPr>
          </a:p>
          <a:p>
            <a:r>
              <a:rPr lang="en-US" sz="2600" dirty="0" err="1">
                <a:solidFill>
                  <a:srgbClr val="002060"/>
                </a:solidFill>
                <a:latin typeface="Times New Roman" panose="02020603050405020304" pitchFamily="18" charset="0"/>
                <a:cs typeface="Times New Roman" panose="02020603050405020304" pitchFamily="18" charset="0"/>
              </a:rPr>
              <a:t>Trong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bài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thơ</a:t>
            </a:r>
            <a:r>
              <a:rPr lang="en-US" sz="2600"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Mùa</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xuân</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nho</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nhỏ</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tôi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ấn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tượng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nhất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với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những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dòng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thơ</a:t>
            </a:r>
            <a:r>
              <a:rPr lang="en-US" sz="2600"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Một</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mùa</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xuân</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nho</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nhỏ</a:t>
            </a:r>
            <a:r>
              <a:rPr lang="en-US" sz="2600" i="1" dirty="0">
                <a:solidFill>
                  <a:srgbClr val="002060"/>
                </a:solidFill>
                <a:latin typeface="Times New Roman" panose="02020603050405020304" pitchFamily="18" charset="0"/>
                <a:cs typeface="Times New Roman" panose="02020603050405020304" pitchFamily="18" charset="0"/>
              </a:rPr>
              <a:t>/</a:t>
            </a:r>
            <a:r>
              <a:rPr lang="en-US" sz="2600" i="1" dirty="0" err="1">
                <a:solidFill>
                  <a:srgbClr val="002060"/>
                </a:solidFill>
                <a:latin typeface="Times New Roman" panose="02020603050405020304" pitchFamily="18" charset="0"/>
                <a:cs typeface="Times New Roman" panose="02020603050405020304" pitchFamily="18" charset="0"/>
              </a:rPr>
              <a:t>Lặng</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lẽ</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dâng</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cho</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đời</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Dù</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là</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tuổi</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hai</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mươi</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Dù</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là</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khi</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tóc</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bạc</a:t>
            </a:r>
            <a:r>
              <a:rPr lang="en-US" sz="2600" i="1" dirty="0">
                <a:solidFill>
                  <a:srgbClr val="002060"/>
                </a:solidFill>
                <a:latin typeface="Times New Roman" panose="02020603050405020304" pitchFamily="18" charset="0"/>
                <a:cs typeface="Times New Roman" panose="02020603050405020304" pitchFamily="18" charset="0"/>
              </a:rPr>
              <a: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Nếu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ai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biết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được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hoàn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cảnh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ra</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đời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của</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bài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thơ</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cũng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sẽ</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có</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chung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cảm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xúc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như</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tôi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đọc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những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dòng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thơ</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trên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Mùa</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xuân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trong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thơ</a:t>
            </a:r>
            <a:r>
              <a:rPr lang="en-US" sz="2600" dirty="0">
                <a:solidFill>
                  <a:srgbClr val="002060"/>
                </a:solidFill>
                <a:latin typeface="Times New Roman" panose="02020603050405020304" pitchFamily="18" charset="0"/>
                <a:cs typeface="Times New Roman" panose="02020603050405020304" pitchFamily="18" charset="0"/>
              </a:rPr>
              <a:t> Thanh </a:t>
            </a:r>
            <a:r>
              <a:rPr lang="en-US" sz="2600" dirty="0" err="1">
                <a:solidFill>
                  <a:srgbClr val="002060"/>
                </a:solidFill>
                <a:latin typeface="Times New Roman" panose="02020603050405020304" pitchFamily="18" charset="0"/>
                <a:cs typeface="Times New Roman" panose="02020603050405020304" pitchFamily="18" charset="0"/>
              </a:rPr>
              <a:t>Hải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không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hô</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hào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kêu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gọi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không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phải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những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điều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gì</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lớn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lao</a:t>
            </a:r>
            <a:r>
              <a:rPr lang="en-US" sz="2600" dirty="0">
                <a:solidFill>
                  <a:srgbClr val="002060"/>
                </a:solidFill>
                <a:latin typeface="Times New Roman" panose="02020603050405020304" pitchFamily="18" charset="0"/>
                <a:cs typeface="Times New Roman" panose="02020603050405020304" pitchFamily="18" charset="0"/>
              </a:rPr>
              <a:t>, to </a:t>
            </a:r>
            <a:r>
              <a:rPr lang="en-US" sz="2600" dirty="0" err="1">
                <a:solidFill>
                  <a:srgbClr val="002060"/>
                </a:solidFill>
                <a:latin typeface="Times New Roman" panose="02020603050405020304" pitchFamily="18" charset="0"/>
                <a:cs typeface="Times New Roman" panose="02020603050405020304" pitchFamily="18" charset="0"/>
              </a:rPr>
              <a:t>tát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chỉ</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những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điều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giản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dị</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nhỏ</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lặng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lẽ</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khiêm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nhường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Đến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phút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cuối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đời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tác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giả</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vẫn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có</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khao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cống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hiến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cuộc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đời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những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âm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sắc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đẹp</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đẽ</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Cả</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đời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người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từ</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lúc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xuân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xanh</a:t>
            </a:r>
            <a:r>
              <a:rPr lang="en-US" sz="2600" dirty="0">
                <a:solidFill>
                  <a:srgbClr val="002060"/>
                </a:solidFill>
                <a:latin typeface="Times New Roman" panose="02020603050405020304" pitchFamily="18" charset="0"/>
                <a:cs typeface="Times New Roman" panose="02020603050405020304" pitchFamily="18" charset="0"/>
              </a:rPr>
              <a:t> - "</a:t>
            </a:r>
            <a:r>
              <a:rPr lang="en-US" sz="2600" dirty="0" err="1">
                <a:solidFill>
                  <a:srgbClr val="002060"/>
                </a:solidFill>
                <a:latin typeface="Times New Roman" panose="02020603050405020304" pitchFamily="18" charset="0"/>
                <a:cs typeface="Times New Roman" panose="02020603050405020304" pitchFamily="18" charset="0"/>
              </a:rPr>
              <a:t>tuổi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hai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mươi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đến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tóc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bạc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cuối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đời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vẫn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trước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sau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như</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môt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vẫn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lặng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lẽ</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dâng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đời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vẫn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nhập</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vào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bản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hòa</a:t>
            </a:r>
            <a:r>
              <a:rPr lang="en-US" sz="2600" dirty="0">
                <a:solidFill>
                  <a:srgbClr val="002060"/>
                </a:solidFill>
                <a:latin typeface="Times New Roman" panose="02020603050405020304" pitchFamily="18" charset="0"/>
                <a:cs typeface="Times New Roman" panose="02020603050405020304" pitchFamily="18" charset="0"/>
              </a:rPr>
              <a:t> ca </a:t>
            </a:r>
            <a:r>
              <a:rPr lang="en-US" sz="2600" dirty="0" err="1">
                <a:solidFill>
                  <a:srgbClr val="002060"/>
                </a:solidFill>
                <a:latin typeface="Times New Roman" panose="02020603050405020304" pitchFamily="18" charset="0"/>
                <a:cs typeface="Times New Roman" panose="02020603050405020304" pitchFamily="18" charset="0"/>
              </a:rPr>
              <a:t>mà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mình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một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nốt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trầm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xao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xuyến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Sẽ</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nhiều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người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rằng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vọng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cống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hiến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được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thể</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hiện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trong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thơ</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có</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nhiều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Nhưng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vọng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trong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thơ</a:t>
            </a:r>
            <a:r>
              <a:rPr lang="en-US" sz="2600" dirty="0">
                <a:solidFill>
                  <a:srgbClr val="002060"/>
                </a:solidFill>
                <a:latin typeface="Times New Roman" panose="02020603050405020304" pitchFamily="18" charset="0"/>
                <a:cs typeface="Times New Roman" panose="02020603050405020304" pitchFamily="18" charset="0"/>
              </a:rPr>
              <a:t> Thanh </a:t>
            </a:r>
            <a:r>
              <a:rPr lang="en-US" sz="2600" dirty="0" err="1">
                <a:solidFill>
                  <a:srgbClr val="002060"/>
                </a:solidFill>
                <a:latin typeface="Times New Roman" panose="02020603050405020304" pitchFamily="18" charset="0"/>
                <a:cs typeface="Times New Roman" panose="02020603050405020304" pitchFamily="18" charset="0"/>
              </a:rPr>
              <a:t>Hải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lại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rất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bình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dị</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lặng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lẽ</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êm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xuôi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dễ</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vào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lòng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người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bởi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đó</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vọng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chân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thành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trong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trẻo</a:t>
            </a:r>
            <a:r>
              <a:rPr lang="en-US" sz="26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53938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1343" y="116632"/>
            <a:ext cx="9617919"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kiểm</a:t>
            </a:r>
            <a:endParaRPr lang="en-US" sz="2800" dirty="0">
              <a:solidFill>
                <a:srgbClr val="0070C0"/>
              </a:solidFill>
              <a:latin typeface="Times New Roman" panose="02020603050405020304" pitchFamily="18" charset="0"/>
              <a:cs typeface="Times New Roman" panose="02020603050405020304" pitchFamily="18" charset="0"/>
            </a:endParaRPr>
          </a:p>
          <a:p>
            <a:pPr algn="ctr"/>
            <a:r>
              <a:rPr lang="en-US" sz="2800" b="1" dirty="0" err="1">
                <a:solidFill>
                  <a:srgbClr val="0070C0"/>
                </a:solidFill>
                <a:latin typeface="Times New Roman" panose="02020603050405020304" pitchFamily="18" charset="0"/>
                <a:cs typeface="Times New Roman" panose="02020603050405020304" pitchFamily="18" charset="0"/>
              </a:rPr>
              <a:t>Đánh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giá</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năng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viết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đoạn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văn</a:t>
            </a:r>
            <a:endParaRPr lang="en-US" sz="2800"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82203401"/>
              </p:ext>
            </p:extLst>
          </p:nvPr>
        </p:nvGraphicFramePr>
        <p:xfrm>
          <a:off x="135463" y="1196752"/>
          <a:ext cx="11160414" cy="4693920"/>
        </p:xfrm>
        <a:graphic>
          <a:graphicData uri="http://schemas.openxmlformats.org/drawingml/2006/table">
            <a:tbl>
              <a:tblPr firstRow="1" firstCol="1" bandRow="1">
                <a:tableStyleId>{5C22544A-7EE6-4342-B048-85BDC9FD1C3A}</a:tableStyleId>
              </a:tblPr>
              <a:tblGrid>
                <a:gridCol w="1179556">
                  <a:extLst>
                    <a:ext uri="{9D8B030D-6E8A-4147-A177-3AD203B41FA5}">
                      <a16:colId xmlns="" xmlns:a16="http://schemas.microsoft.com/office/drawing/2014/main" val="20000"/>
                    </a:ext>
                  </a:extLst>
                </a:gridCol>
                <a:gridCol w="7349542">
                  <a:extLst>
                    <a:ext uri="{9D8B030D-6E8A-4147-A177-3AD203B41FA5}">
                      <a16:colId xmlns="" xmlns:a16="http://schemas.microsoft.com/office/drawing/2014/main" val="20001"/>
                    </a:ext>
                  </a:extLst>
                </a:gridCol>
                <a:gridCol w="1088564">
                  <a:extLst>
                    <a:ext uri="{9D8B030D-6E8A-4147-A177-3AD203B41FA5}">
                      <a16:colId xmlns="" xmlns:a16="http://schemas.microsoft.com/office/drawing/2014/main" val="20002"/>
                    </a:ext>
                  </a:extLst>
                </a:gridCol>
                <a:gridCol w="1542752">
                  <a:extLst>
                    <a:ext uri="{9D8B030D-6E8A-4147-A177-3AD203B41FA5}">
                      <a16:colId xmlns="" xmlns:a16="http://schemas.microsoft.com/office/drawing/2014/main" val="20003"/>
                    </a:ext>
                  </a:extLst>
                </a:gridCol>
              </a:tblGrid>
              <a:tr h="0">
                <a:tc>
                  <a:txBody>
                    <a:bodyPr/>
                    <a:lstStyle/>
                    <a:p>
                      <a:pPr algn="ctr">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STT</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Tiêu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chí</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Đạt</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Chưa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đạt</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410210">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pP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cs typeface="Times New Roman" panose="02020603050405020304" pitchFamily="18" charset="0"/>
                        </a:rPr>
                        <a:t> 5 - 7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56235">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0">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pP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0">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0">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5</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86416" marR="864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751432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403840" y="150852"/>
            <a:ext cx="6714396" cy="936104"/>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70C0"/>
                </a:solidFill>
                <a:latin typeface="Times New Roman" panose="02020603050405020304" pitchFamily="18" charset="0"/>
                <a:cs typeface="Times New Roman" panose="02020603050405020304" pitchFamily="18" charset="0"/>
              </a:rPr>
              <a:t>HƯỚNG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DẪN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TỰ</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HỌC</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Regular Pentagon 4"/>
          <p:cNvSpPr/>
          <p:nvPr/>
        </p:nvSpPr>
        <p:spPr>
          <a:xfrm>
            <a:off x="589138" y="1268760"/>
            <a:ext cx="10343799" cy="4680520"/>
          </a:xfrm>
          <a:prstGeom prst="pen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Times New Roman" panose="02020603050405020304" pitchFamily="18" charset="0"/>
                <a:cs typeface="Times New Roman" panose="02020603050405020304" pitchFamily="18" charset="0"/>
              </a:rPr>
              <a:t>- Hoàn thiện các đơn vị kiến thức và nhiệm vụ của bài học.</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Tìm đọc thêm các tác phẩm khác của Thanh Hải.</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Chuẩn bị soạn bài: đọc, tìm hiểu bài thực hành tiếng Việt: Ngữ cảnh và nghĩa của từ ngữ trong ngữ cảnh.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8331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485" y="1481962"/>
            <a:ext cx="10441160" cy="1446550"/>
          </a:xfrm>
          <a:prstGeom prst="rect">
            <a:avLst/>
          </a:prstGeom>
          <a:noFill/>
        </p:spPr>
        <p:txBody>
          <a:bodyPr wrap="square" rtlCol="0">
            <a:spAutoFit/>
          </a:bodyPr>
          <a:lstStyle/>
          <a:p>
            <a:r>
              <a:rPr lang="en-US" sz="4400" b="1" dirty="0" smtClean="0">
                <a:solidFill>
                  <a:srgbClr val="FF0000"/>
                </a:solidFill>
                <a:latin typeface="Times New Roman" pitchFamily="18" charset="0"/>
                <a:cs typeface="Times New Roman" pitchFamily="18" charset="0"/>
              </a:rPr>
              <a:t>TIẾT 45+ 46: MÙA XUÂN NHO NHỎ</a:t>
            </a:r>
          </a:p>
          <a:p>
            <a:r>
              <a:rPr lang="en-US" sz="4400" b="1" dirty="0">
                <a:solidFill>
                  <a:srgbClr val="FF0000"/>
                </a:solidFill>
                <a:latin typeface="Times New Roman" pitchFamily="18" charset="0"/>
                <a:cs typeface="Times New Roman" pitchFamily="18" charset="0"/>
              </a:rPr>
              <a:t> </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Thanh</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Hải</a:t>
            </a:r>
            <a:r>
              <a:rPr lang="en-US" sz="4400" b="1" dirty="0" smtClean="0">
                <a:solidFill>
                  <a:srgbClr val="FF0000"/>
                </a:solidFill>
                <a:latin typeface="Times New Roman" pitchFamily="18" charset="0"/>
                <a:cs typeface="Times New Roman" pitchFamily="18" charset="0"/>
              </a:rPr>
              <a:t>)</a:t>
            </a:r>
            <a:endParaRPr lang="vi-VN"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2472527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ình tự do: Hình 7">
            <a:extLst>
              <a:ext uri="{FF2B5EF4-FFF2-40B4-BE49-F238E27FC236}">
                <a16:creationId xmlns="" xmlns:a16="http://schemas.microsoft.com/office/drawing/2014/main" id="{04456F8A-472B-3E38-CEFE-1AB93F17BBF0}"/>
              </a:ext>
            </a:extLst>
          </p:cNvPr>
          <p:cNvSpPr/>
          <p:nvPr/>
        </p:nvSpPr>
        <p:spPr>
          <a:xfrm>
            <a:off x="-9553" y="172341"/>
            <a:ext cx="3857337"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5D8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sp>
        <p:nvSpPr>
          <p:cNvPr id="9" name="Hình tự do: Hình 8">
            <a:extLst>
              <a:ext uri="{FF2B5EF4-FFF2-40B4-BE49-F238E27FC236}">
                <a16:creationId xmlns="" xmlns:a16="http://schemas.microsoft.com/office/drawing/2014/main" id="{0FBA6EEB-5020-72FB-4EE9-828D49258747}"/>
              </a:ext>
            </a:extLst>
          </p:cNvPr>
          <p:cNvSpPr/>
          <p:nvPr/>
        </p:nvSpPr>
        <p:spPr>
          <a:xfrm>
            <a:off x="0" y="0"/>
            <a:ext cx="3857337"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5D8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sp>
        <p:nvSpPr>
          <p:cNvPr id="4" name="TextBox 3">
            <a:extLst>
              <a:ext uri="{FF2B5EF4-FFF2-40B4-BE49-F238E27FC236}">
                <a16:creationId xmlns="" xmlns:a16="http://schemas.microsoft.com/office/drawing/2014/main" id="{A08D4735-63C1-4F13-B5A7-14243DE4D769}"/>
              </a:ext>
            </a:extLst>
          </p:cNvPr>
          <p:cNvSpPr txBox="1"/>
          <p:nvPr/>
        </p:nvSpPr>
        <p:spPr>
          <a:xfrm>
            <a:off x="3528790" y="181735"/>
            <a:ext cx="7677360" cy="2092881"/>
          </a:xfrm>
          <a:prstGeom prst="rect">
            <a:avLst/>
          </a:prstGeom>
          <a:solidFill>
            <a:srgbClr val="05D805"/>
          </a:solidFill>
          <a:ln w="38100">
            <a:solidFill>
              <a:srgbClr val="92D050"/>
            </a:solidFill>
          </a:ln>
        </p:spPr>
        <p:txBody>
          <a:bodyPr wrap="square">
            <a:spAutoFit/>
          </a:bodyPr>
          <a:lstStyle/>
          <a:p>
            <a:pPr>
              <a:spcBef>
                <a:spcPts val="600"/>
              </a:spcBef>
            </a:pPr>
            <a:r>
              <a:rPr lang="en-US" sz="4000" b="1" dirty="0" smtClean="0">
                <a:solidFill>
                  <a:prstClr val="white"/>
                </a:solidFill>
                <a:latin typeface="Times New Roman" panose="02020603050405020304" pitchFamily="18" charset="0"/>
                <a:cs typeface="Times New Roman" panose="02020603050405020304" pitchFamily="18" charset="0"/>
              </a:rPr>
              <a:t>I/. ĐỌC VĂN BẢN</a:t>
            </a:r>
          </a:p>
          <a:p>
            <a:pPr marL="742950" indent="-742950">
              <a:spcBef>
                <a:spcPts val="600"/>
              </a:spcBef>
              <a:buAutoNum type="arabicPeriod"/>
            </a:pPr>
            <a:r>
              <a:rPr lang="en-US" sz="4000" b="1" dirty="0" err="1" smtClean="0">
                <a:solidFill>
                  <a:prstClr val="white"/>
                </a:solidFill>
                <a:latin typeface="Times New Roman" panose="02020603050405020304" pitchFamily="18" charset="0"/>
                <a:cs typeface="Times New Roman" panose="02020603050405020304" pitchFamily="18" charset="0"/>
              </a:rPr>
              <a:t>Đọc</a:t>
            </a:r>
            <a:endParaRPr lang="en-US" sz="4000" b="1" dirty="0" smtClean="0">
              <a:solidFill>
                <a:prstClr val="white"/>
              </a:solidFill>
              <a:latin typeface="Times New Roman" panose="02020603050405020304" pitchFamily="18" charset="0"/>
              <a:cs typeface="Times New Roman" panose="02020603050405020304" pitchFamily="18" charset="0"/>
            </a:endParaRPr>
          </a:p>
          <a:p>
            <a:pPr>
              <a:spcBef>
                <a:spcPts val="600"/>
              </a:spcBef>
            </a:pPr>
            <a:r>
              <a:rPr lang="en-US" sz="4000" b="1" dirty="0" smtClean="0">
                <a:solidFill>
                  <a:prstClr val="white"/>
                </a:solidFill>
                <a:latin typeface="Times New Roman" panose="02020603050405020304" pitchFamily="18" charset="0"/>
                <a:cs typeface="Times New Roman" panose="02020603050405020304" pitchFamily="18" charset="0"/>
              </a:rPr>
              <a:t>*</a:t>
            </a:r>
            <a:r>
              <a:rPr lang="en-US" sz="4000" b="1" dirty="0" err="1" smtClean="0">
                <a:solidFill>
                  <a:prstClr val="white"/>
                </a:solidFill>
                <a:latin typeface="Times New Roman" panose="02020603050405020304" pitchFamily="18" charset="0"/>
                <a:cs typeface="Times New Roman" panose="02020603050405020304" pitchFamily="18" charset="0"/>
              </a:rPr>
              <a:t>Từ</a:t>
            </a:r>
            <a:r>
              <a:rPr lang="en-US" sz="4000" b="1" dirty="0" smtClean="0">
                <a:solidFill>
                  <a:prstClr val="white"/>
                </a:solidFill>
                <a:latin typeface="Times New Roman" panose="02020603050405020304" pitchFamily="18" charset="0"/>
                <a:cs typeface="Times New Roman" panose="02020603050405020304" pitchFamily="18" charset="0"/>
              </a:rPr>
              <a:t> </a:t>
            </a:r>
            <a:r>
              <a:rPr lang="en-US" sz="4000" b="1" dirty="0" err="1" smtClean="0">
                <a:solidFill>
                  <a:prstClr val="white"/>
                </a:solidFill>
                <a:latin typeface="Times New Roman" panose="02020603050405020304" pitchFamily="18" charset="0"/>
                <a:cs typeface="Times New Roman" panose="02020603050405020304" pitchFamily="18" charset="0"/>
              </a:rPr>
              <a:t>khó</a:t>
            </a:r>
            <a:endParaRPr lang="en-US" sz="4000" b="1" dirty="0">
              <a:solidFill>
                <a:prstClr val="white"/>
              </a:solidFill>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 xmlns:a16="http://schemas.microsoft.com/office/drawing/2014/main" id="{DE69D012-F883-01C9-12FC-4D01A6F75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76" y="1300573"/>
            <a:ext cx="2367426" cy="2505075"/>
          </a:xfrm>
          <a:prstGeom prst="rect">
            <a:avLst/>
          </a:prstGeom>
        </p:spPr>
      </p:pic>
      <p:graphicFrame>
        <p:nvGraphicFramePr>
          <p:cNvPr id="2" name="Đối tượng 1">
            <a:extLst>
              <a:ext uri="{FF2B5EF4-FFF2-40B4-BE49-F238E27FC236}">
                <a16:creationId xmlns="" xmlns:a16="http://schemas.microsoft.com/office/drawing/2014/main" id="{6B292B20-5763-B0F8-5851-2D0775A9B6EC}"/>
              </a:ext>
            </a:extLst>
          </p:cNvPr>
          <p:cNvGraphicFramePr>
            <a:graphicFrameLocks noChangeAspect="1"/>
          </p:cNvGraphicFramePr>
          <p:nvPr/>
        </p:nvGraphicFramePr>
        <p:xfrm>
          <a:off x="4656838" y="2641600"/>
          <a:ext cx="864156" cy="215900"/>
        </p:xfrm>
        <a:graphic>
          <a:graphicData uri="http://schemas.openxmlformats.org/presentationml/2006/ole">
            <mc:AlternateContent xmlns:mc="http://schemas.openxmlformats.org/markup-compatibility/2006">
              <mc:Choice xmlns:v="urn:schemas-microsoft-com:vml" Requires="v">
                <p:oleObj spid="_x0000_s1032" name="Equation" r:id="rId4" imgW="914400" imgH="216000" progId="Equation.DSMT4">
                  <p:embed/>
                </p:oleObj>
              </mc:Choice>
              <mc:Fallback>
                <p:oleObj name="Equation" r:id="rId4" imgW="914400" imgH="216000" progId="Equation.DSMT4">
                  <p:embed/>
                  <p:pic>
                    <p:nvPicPr>
                      <p:cNvPr id="0" name=""/>
                      <p:cNvPicPr/>
                      <p:nvPr/>
                    </p:nvPicPr>
                    <p:blipFill>
                      <a:blip r:embed="rId5"/>
                      <a:stretch>
                        <a:fillRect/>
                      </a:stretch>
                    </p:blipFill>
                    <p:spPr>
                      <a:xfrm>
                        <a:off x="4656838" y="2641600"/>
                        <a:ext cx="864156" cy="215900"/>
                      </a:xfrm>
                      <a:prstGeom prst="rect">
                        <a:avLst/>
                      </a:prstGeom>
                    </p:spPr>
                  </p:pic>
                </p:oleObj>
              </mc:Fallback>
            </mc:AlternateContent>
          </a:graphicData>
        </a:graphic>
      </p:graphicFrame>
      <p:pic>
        <p:nvPicPr>
          <p:cNvPr id="1043"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2718" y="1706563"/>
            <a:ext cx="8308496" cy="515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525" y="1577973"/>
            <a:ext cx="11004550"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26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22370" y="116632"/>
            <a:ext cx="7258806"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Flowchart: Delay 4"/>
          <p:cNvSpPr/>
          <p:nvPr/>
        </p:nvSpPr>
        <p:spPr>
          <a:xfrm>
            <a:off x="316933" y="1409954"/>
            <a:ext cx="4173814" cy="4899365"/>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Times New Roman" panose="02020603050405020304" pitchFamily="18" charset="0"/>
                <a:cs typeface="Times New Roman" panose="02020603050405020304" pitchFamily="18" charset="0"/>
              </a:rPr>
              <a:t>Qua phần tìm hiểu ở nhà, nêu thật ngắn gọn những hiểu biết của em về tác giả Thanh Hải (tiểu sử cuộc đời, phong cách, sự nghiệp)</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893" y="1263118"/>
            <a:ext cx="5897779" cy="4398130"/>
          </a:xfrm>
          <a:prstGeom prst="rect">
            <a:avLst/>
          </a:prstGeom>
        </p:spPr>
      </p:pic>
    </p:spTree>
    <p:extLst>
      <p:ext uri="{BB962C8B-B14F-4D97-AF65-F5344CB8AC3E}">
        <p14:creationId xmlns:p14="http://schemas.microsoft.com/office/powerpoint/2010/main" val="9146658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0" y="188640"/>
            <a:ext cx="2766780" cy="2952328"/>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Thanh </a:t>
            </a:r>
            <a:r>
              <a:rPr lang="en-US" sz="3200" b="1" dirty="0" err="1">
                <a:latin typeface="Times New Roman" panose="02020603050405020304" pitchFamily="18" charset="0"/>
                <a:cs typeface="Times New Roman" panose="02020603050405020304" pitchFamily="18" charset="0"/>
              </a:rPr>
              <a:t>Hải</a:t>
            </a:r>
            <a:endParaRPr lang="en-US" sz="3200" dirty="0">
              <a:latin typeface="Times New Roman" panose="02020603050405020304" pitchFamily="18" charset="0"/>
              <a:cs typeface="Times New Roman" panose="02020603050405020304" pitchFamily="18" charset="0"/>
            </a:endParaRPr>
          </a:p>
        </p:txBody>
      </p:sp>
      <p:pic>
        <p:nvPicPr>
          <p:cNvPr id="5" name="Picture 4" descr="Ảnh đính kèm"/>
          <p:cNvPicPr/>
          <p:nvPr/>
        </p:nvPicPr>
        <p:blipFill>
          <a:blip r:embed="rId2">
            <a:extLst>
              <a:ext uri="{28A0092B-C50C-407E-A947-70E740481C1C}">
                <a14:useLocalDpi xmlns:a14="http://schemas.microsoft.com/office/drawing/2010/main" val="0"/>
              </a:ext>
            </a:extLst>
          </a:blip>
          <a:srcRect/>
          <a:stretch>
            <a:fillRect/>
          </a:stretch>
        </p:blipFill>
        <p:spPr bwMode="auto">
          <a:xfrm>
            <a:off x="2948250" y="171718"/>
            <a:ext cx="3538668" cy="2969250"/>
          </a:xfrm>
          <a:prstGeom prst="rect">
            <a:avLst/>
          </a:prstGeom>
          <a:noFill/>
          <a:ln>
            <a:noFill/>
          </a:ln>
        </p:spPr>
      </p:pic>
      <p:sp>
        <p:nvSpPr>
          <p:cNvPr id="6" name="Rounded Rectangle 5"/>
          <p:cNvSpPr/>
          <p:nvPr/>
        </p:nvSpPr>
        <p:spPr>
          <a:xfrm>
            <a:off x="6486918" y="188640"/>
            <a:ext cx="4808959" cy="29523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r>
              <a:rPr lang="vi-VN" sz="3200" dirty="0">
                <a:solidFill>
                  <a:srgbClr val="0070C0"/>
                </a:solidFill>
                <a:latin typeface="Times New Roman" panose="02020603050405020304" pitchFamily="18" charset="0"/>
                <a:cs typeface="Times New Roman" panose="02020603050405020304" pitchFamily="18" charset="0"/>
              </a:rPr>
              <a:t>Tên </a:t>
            </a:r>
            <a:r>
              <a:rPr lang="vi-VN" sz="3200" dirty="0" smtClean="0">
                <a:solidFill>
                  <a:srgbClr val="0070C0"/>
                </a:solidFill>
                <a:latin typeface="Times New Roman" panose="02020603050405020304" pitchFamily="18" charset="0"/>
                <a:cs typeface="Times New Roman" panose="02020603050405020304" pitchFamily="18" charset="0"/>
              </a:rPr>
              <a:t>thật:Phạm </a:t>
            </a:r>
            <a:r>
              <a:rPr lang="vi-VN" sz="3200" dirty="0">
                <a:solidFill>
                  <a:srgbClr val="0070C0"/>
                </a:solidFill>
                <a:latin typeface="Times New Roman" panose="02020603050405020304" pitchFamily="18" charset="0"/>
                <a:cs typeface="Times New Roman" panose="02020603050405020304" pitchFamily="18" charset="0"/>
              </a:rPr>
              <a:t>Bá Ngoãn  </a:t>
            </a:r>
            <a:r>
              <a:rPr lang="vi-VN" sz="3200" dirty="0" smtClean="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1930- 1980).</a:t>
            </a:r>
            <a:endParaRPr lang="en-US" sz="3200" dirty="0">
              <a:solidFill>
                <a:srgbClr val="0070C0"/>
              </a:solidFill>
              <a:latin typeface="Times New Roman" panose="02020603050405020304" pitchFamily="18" charset="0"/>
              <a:cs typeface="Times New Roman" panose="02020603050405020304" pitchFamily="18" charset="0"/>
            </a:endParaRPr>
          </a:p>
          <a:p>
            <a:pPr marL="457200" indent="-457200">
              <a:buFontTx/>
              <a:buChar char="-"/>
            </a:pPr>
            <a:r>
              <a:rPr lang="vi-VN" sz="3200" dirty="0">
                <a:solidFill>
                  <a:srgbClr val="0070C0"/>
                </a:solidFill>
                <a:latin typeface="Times New Roman" panose="02020603050405020304" pitchFamily="18" charset="0"/>
                <a:cs typeface="Times New Roman" panose="02020603050405020304" pitchFamily="18" charset="0"/>
              </a:rPr>
              <a:t>Quê: </a:t>
            </a:r>
            <a:r>
              <a:rPr lang="vi-VN" sz="3200" dirty="0" smtClean="0">
                <a:solidFill>
                  <a:srgbClr val="0070C0"/>
                </a:solidFill>
                <a:latin typeface="Times New Roman" panose="02020603050405020304" pitchFamily="18" charset="0"/>
                <a:cs typeface="Times New Roman" panose="02020603050405020304" pitchFamily="18" charset="0"/>
              </a:rPr>
              <a:t>Thừa </a:t>
            </a:r>
            <a:r>
              <a:rPr lang="vi-VN" sz="3200" dirty="0">
                <a:solidFill>
                  <a:srgbClr val="0070C0"/>
                </a:solidFill>
                <a:latin typeface="Times New Roman" panose="02020603050405020304" pitchFamily="18" charset="0"/>
                <a:cs typeface="Times New Roman" panose="02020603050405020304" pitchFamily="18" charset="0"/>
              </a:rPr>
              <a:t>Thiên- Huế.</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26198" y="3356992"/>
            <a:ext cx="11069680" cy="331236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 Tham gia cả hai cuộc kháng chiến chống Pháp và chống Mĩ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miền</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ngay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 Tác phẩm chính:</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trung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kiên</a:t>
            </a:r>
            <a:r>
              <a:rPr lang="en-US" sz="3200" dirty="0">
                <a:latin typeface="Times New Roman" panose="02020603050405020304" pitchFamily="18" charset="0"/>
                <a:cs typeface="Times New Roman" panose="02020603050405020304" pitchFamily="18" charset="0"/>
              </a:rPr>
              <a:t> (1962), </a:t>
            </a:r>
            <a:r>
              <a:rPr lang="en-US" sz="3200" i="1" dirty="0" err="1">
                <a:latin typeface="Times New Roman" panose="02020603050405020304" pitchFamily="18" charset="0"/>
                <a:cs typeface="Times New Roman" panose="02020603050405020304" pitchFamily="18" charset="0"/>
              </a:rPr>
              <a:t>Huế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mùa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xuân</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(1975), </a:t>
            </a:r>
            <a:r>
              <a:rPr lang="en-US" sz="3200" i="1" dirty="0" err="1">
                <a:latin typeface="Times New Roman" panose="02020603050405020304" pitchFamily="18" charset="0"/>
                <a:cs typeface="Times New Roman" panose="02020603050405020304" pitchFamily="18" charset="0"/>
              </a:rPr>
              <a:t>Dấu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võng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Trường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(1977), </a:t>
            </a:r>
            <a:r>
              <a:rPr lang="en-US" sz="3200" i="1" dirty="0" err="1">
                <a:latin typeface="Times New Roman" panose="02020603050405020304" pitchFamily="18" charset="0"/>
                <a:cs typeface="Times New Roman" panose="02020603050405020304" pitchFamily="18" charset="0"/>
              </a:rPr>
              <a:t>Mưa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xuân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1982), </a:t>
            </a:r>
            <a:r>
              <a:rPr lang="en-US" sz="3200" i="1" dirty="0">
                <a:latin typeface="Times New Roman" panose="02020603050405020304" pitchFamily="18" charset="0"/>
                <a:cs typeface="Times New Roman" panose="02020603050405020304" pitchFamily="18" charset="0"/>
              </a:rPr>
              <a:t>Thanh </a:t>
            </a:r>
            <a:r>
              <a:rPr lang="en-US" sz="3200" i="1" dirty="0" err="1">
                <a:latin typeface="Times New Roman" panose="02020603050405020304" pitchFamily="18" charset="0"/>
                <a:cs typeface="Times New Roman" panose="02020603050405020304" pitchFamily="18" charset="0"/>
              </a:rPr>
              <a:t>Hải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tuyển</a:t>
            </a:r>
            <a:r>
              <a:rPr lang="en-US" sz="3200" dirty="0">
                <a:latin typeface="Times New Roman" panose="02020603050405020304" pitchFamily="18" charset="0"/>
                <a:cs typeface="Times New Roman" panose="02020603050405020304" pitchFamily="18" charset="0"/>
              </a:rPr>
              <a:t> (1982).</a:t>
            </a:r>
          </a:p>
        </p:txBody>
      </p:sp>
    </p:spTree>
    <p:extLst>
      <p:ext uri="{BB962C8B-B14F-4D97-AF65-F5344CB8AC3E}">
        <p14:creationId xmlns:p14="http://schemas.microsoft.com/office/powerpoint/2010/main" val="33034381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226197" y="1529030"/>
            <a:ext cx="10215360" cy="4392488"/>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tác</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Viết tháng 11/1980, khi tác giả đang nằm trên giường bệnh, không lâu sau nhà thơ qua đời</a:t>
            </a:r>
            <a:r>
              <a:rPr lang="en-US" sz="32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 xmlns:a16="http://schemas.microsoft.com/office/drawing/2014/main" id="{9D8F1320-758C-42C8-A6FB-2B13FFB5A2B5}"/>
              </a:ext>
            </a:extLst>
          </p:cNvPr>
          <p:cNvSpPr txBox="1"/>
          <p:nvPr/>
        </p:nvSpPr>
        <p:spPr>
          <a:xfrm>
            <a:off x="206175" y="409020"/>
            <a:ext cx="771248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A0FD8"/>
                </a:solidFill>
                <a:latin typeface="Times New Roman" panose="02020603050405020304" pitchFamily="18" charset="0"/>
                <a:cs typeface="Times New Roman" panose="02020603050405020304" pitchFamily="18" charset="0"/>
              </a:rPr>
              <a:t>b</a:t>
            </a:r>
            <a:r>
              <a:rPr kumimoji="0" lang="en-US" sz="3200" b="1" i="0" u="none" strike="noStrike" kern="1200" cap="none" spc="0" normalizeH="0" baseline="0" noProof="0" dirty="0" smtClean="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bản</a:t>
            </a:r>
            <a:r>
              <a:rPr kumimoji="0" lang="en-US" sz="3200" b="1" i="0"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Mùa</a:t>
            </a:r>
            <a:r>
              <a:rPr kumimoji="0" lang="en-US" sz="3200" b="1" i="1"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xuân</a:t>
            </a:r>
            <a:r>
              <a:rPr kumimoji="0" lang="en-US" sz="3200" b="1" i="1"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nho</a:t>
            </a:r>
            <a:r>
              <a:rPr kumimoji="0" lang="en-US" sz="3200" b="1" i="1"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nhỏ</a:t>
            </a:r>
            <a:endParaRPr kumimoji="0" lang="en-US" sz="3200" b="0" i="0"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730899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35463" y="116632"/>
            <a:ext cx="5670302" cy="6624736"/>
          </a:xfrm>
          <a:prstGeom prst="frame">
            <a:avLst>
              <a:gd name="adj1" fmla="val 6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6027961" y="1041116"/>
            <a:ext cx="5273199" cy="5700252"/>
          </a:xfrm>
          <a:prstGeom prst="frame">
            <a:avLst>
              <a:gd name="adj1" fmla="val 63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566134" y="582067"/>
            <a:ext cx="4808959" cy="3970318"/>
          </a:xfrm>
          <a:prstGeom prst="rect">
            <a:avLst/>
          </a:prstGeom>
        </p:spPr>
        <p:txBody>
          <a:bodyPr wrap="square">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a:t>
            </a:r>
            <a:r>
              <a:rPr lang="en-US" sz="2800" b="1" dirty="0" err="1">
                <a:solidFill>
                  <a:srgbClr val="002060"/>
                </a:solidFill>
                <a:latin typeface="Times New Roman" panose="02020603050405020304" pitchFamily="18" charset="0"/>
                <a:cs typeface="Times New Roman" panose="02020603050405020304" pitchFamily="18" charset="0"/>
              </a:rPr>
              <a:t>Thể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loại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năm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chữ</a:t>
            </a:r>
            <a:r>
              <a:rPr lang="en-US" sz="2800" dirty="0">
                <a:solidFill>
                  <a:srgbClr val="00206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a:t>
            </a:r>
            <a:r>
              <a:rPr lang="en-US" sz="2800" b="1" dirty="0" err="1">
                <a:solidFill>
                  <a:srgbClr val="002060"/>
                </a:solidFill>
                <a:latin typeface="Times New Roman" panose="02020603050405020304" pitchFamily="18" charset="0"/>
                <a:cs typeface="Times New Roman" panose="02020603050405020304" pitchFamily="18" charset="0"/>
              </a:rPr>
              <a:t>Giọng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nhẹ</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nhàng</a:t>
            </a:r>
            <a:r>
              <a:rPr lang="en-US" sz="2800" dirty="0">
                <a:solidFill>
                  <a:srgbClr val="002060"/>
                </a:solidFill>
                <a:latin typeface="Times New Roman" panose="02020603050405020304" pitchFamily="18" charset="0"/>
                <a:cs typeface="Times New Roman" panose="02020603050405020304" pitchFamily="18" charset="0"/>
              </a:rPr>
              <a:t>, say </a:t>
            </a:r>
            <a:r>
              <a:rPr lang="en-US" sz="2800" dirty="0" err="1">
                <a:solidFill>
                  <a:srgbClr val="002060"/>
                </a:solidFill>
                <a:latin typeface="Times New Roman" panose="02020603050405020304" pitchFamily="18" charset="0"/>
                <a:cs typeface="Times New Roman" panose="02020603050405020304" pitchFamily="18" charset="0"/>
              </a:rPr>
              <a:t>mê</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trầm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tha</a:t>
            </a:r>
            <a:r>
              <a:rPr lang="en-US" sz="2800" dirty="0">
                <a:solidFill>
                  <a:srgbClr val="00206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a:t>
            </a:r>
            <a:r>
              <a:rPr lang="en-US" sz="2800" b="1" dirty="0" err="1">
                <a:solidFill>
                  <a:srgbClr val="002060"/>
                </a:solidFill>
                <a:latin typeface="Times New Roman" panose="02020603050405020304" pitchFamily="18" charset="0"/>
                <a:cs typeface="Times New Roman" panose="02020603050405020304" pitchFamily="18" charset="0"/>
              </a:rPr>
              <a:t>Mạch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xúc</a:t>
            </a:r>
            <a:r>
              <a:rPr lang="en-US" sz="2800" b="1" dirty="0">
                <a:solidFill>
                  <a:srgbClr val="002060"/>
                </a:solidFill>
                <a:latin typeface="Times New Roman" panose="02020603050405020304" pitchFamily="18" charset="0"/>
                <a:cs typeface="Times New Roman" panose="02020603050405020304" pitchFamily="18" charset="0"/>
              </a:rPr>
              <a:t>:</a:t>
            </a:r>
            <a:r>
              <a:rPr lang="en-US" sz="2800" i="1"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Từ cảm xúc về mùa xuân thiên nhiên, đất trời -&gt; cảm xúc về mùa xuân đất nước -&gt; Ước nguyện hoà nhập vào mùa xuân</a:t>
            </a:r>
            <a:r>
              <a:rPr lang="en-US" sz="2800" dirty="0">
                <a:solidFill>
                  <a:srgbClr val="002060"/>
                </a:solidFill>
                <a:latin typeface="Times New Roman" panose="02020603050405020304" pitchFamily="18" charset="0"/>
                <a:cs typeface="Times New Roman" panose="02020603050405020304" pitchFamily="18" charset="0"/>
              </a:rPr>
              <a:t> -&gt; </a:t>
            </a:r>
            <a:r>
              <a:rPr lang="en-US" sz="2800" dirty="0" err="1">
                <a:solidFill>
                  <a:srgbClr val="002060"/>
                </a:solidFill>
                <a:latin typeface="Times New Roman" panose="02020603050405020304" pitchFamily="18" charset="0"/>
                <a:cs typeface="Times New Roman" panose="02020603050405020304" pitchFamily="18" charset="0"/>
              </a:rPr>
              <a:t>Ngợi</a:t>
            </a:r>
            <a:r>
              <a:rPr lang="en-US" sz="2800" dirty="0">
                <a:solidFill>
                  <a:srgbClr val="002060"/>
                </a:solidFill>
                <a:latin typeface="Times New Roman" panose="02020603050405020304" pitchFamily="18" charset="0"/>
                <a:cs typeface="Times New Roman" panose="02020603050405020304" pitchFamily="18" charset="0"/>
              </a:rPr>
              <a:t> ca </a:t>
            </a:r>
            <a:r>
              <a:rPr lang="en-US" sz="2800" dirty="0" err="1">
                <a:solidFill>
                  <a:srgbClr val="002060"/>
                </a:solidFill>
                <a:latin typeface="Times New Roman" panose="02020603050405020304" pitchFamily="18" charset="0"/>
                <a:cs typeface="Times New Roman" panose="02020603050405020304" pitchFamily="18" charset="0"/>
              </a:rPr>
              <a:t>quê</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hương</a:t>
            </a:r>
            <a:r>
              <a:rPr lang="vi-VN" sz="2800"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396183" y="1443841"/>
            <a:ext cx="4536754" cy="3970318"/>
          </a:xfrm>
          <a:prstGeom prst="rect">
            <a:avLst/>
          </a:prstGeom>
        </p:spPr>
        <p:txBody>
          <a:bodyPr wrap="square">
            <a:spAutoFit/>
          </a:bodyPr>
          <a:lstStyle/>
          <a:p>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Bố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cục</a:t>
            </a:r>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4 </a:t>
            </a:r>
            <a:r>
              <a:rPr lang="en-US" sz="2800" dirty="0" err="1">
                <a:solidFill>
                  <a:srgbClr val="0070C0"/>
                </a:solidFill>
                <a:latin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1: </a:t>
            </a:r>
            <a:r>
              <a:rPr lang="vi-VN" sz="2800" dirty="0">
                <a:solidFill>
                  <a:srgbClr val="0070C0"/>
                </a:solidFill>
                <a:latin typeface="Times New Roman" panose="02020603050405020304" pitchFamily="18" charset="0"/>
                <a:cs typeface="Times New Roman" panose="02020603050405020304" pitchFamily="18" charset="0"/>
              </a:rPr>
              <a:t>Cảm xúc về mùa xuân thiên nhiên, đất trời</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2,3: </a:t>
            </a:r>
            <a:r>
              <a:rPr lang="vi-VN" sz="2800" dirty="0">
                <a:solidFill>
                  <a:srgbClr val="0070C0"/>
                </a:solidFill>
                <a:latin typeface="Times New Roman" panose="02020603050405020304" pitchFamily="18" charset="0"/>
                <a:cs typeface="Times New Roman" panose="02020603050405020304" pitchFamily="18" charset="0"/>
              </a:rPr>
              <a:t>Cảm xúc về mùa xuân đất nước</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4,5: </a:t>
            </a:r>
            <a:r>
              <a:rPr lang="vi-VN" sz="2800" dirty="0">
                <a:solidFill>
                  <a:srgbClr val="0070C0"/>
                </a:solidFill>
                <a:latin typeface="Times New Roman" panose="02020603050405020304" pitchFamily="18" charset="0"/>
                <a:cs typeface="Times New Roman" panose="02020603050405020304" pitchFamily="18" charset="0"/>
              </a:rPr>
              <a:t>Ước nguyện hoà nhập vào mùa xuân</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6: </a:t>
            </a:r>
            <a:r>
              <a:rPr lang="en-US" sz="2800" dirty="0" err="1">
                <a:solidFill>
                  <a:srgbClr val="0070C0"/>
                </a:solidFill>
                <a:latin typeface="Times New Roman" panose="02020603050405020304" pitchFamily="18" charset="0"/>
                <a:cs typeface="Times New Roman" panose="02020603050405020304" pitchFamily="18" charset="0"/>
              </a:rPr>
              <a:t>Lời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ngợi</a:t>
            </a:r>
            <a:r>
              <a:rPr lang="en-US" sz="2800" dirty="0">
                <a:solidFill>
                  <a:srgbClr val="0070C0"/>
                </a:solidFill>
                <a:latin typeface="Times New Roman" panose="02020603050405020304" pitchFamily="18" charset="0"/>
                <a:cs typeface="Times New Roman" panose="02020603050405020304" pitchFamily="18" charset="0"/>
              </a:rPr>
              <a:t> ca </a:t>
            </a:r>
            <a:r>
              <a:rPr lang="en-US" sz="2800" dirty="0" err="1">
                <a:solidFill>
                  <a:srgbClr val="0070C0"/>
                </a:solidFill>
                <a:latin typeface="Times New Roman" panose="02020603050405020304" pitchFamily="18" charset="0"/>
                <a:cs typeface="Times New Roman" panose="02020603050405020304" pitchFamily="18" charset="0"/>
              </a:rPr>
              <a:t>quê</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hương</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577215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5&quot;&gt;&lt;property id=&quot;20148&quot; value=&quot;5&quot;/&gt;&lt;property id=&quot;20300&quot; value=&quot;Slide 1&quot;/&gt;&lt;property id=&quot;20307&quot; value=&quot;258&quot;/&gt;&lt;/object&gt;&lt;object type=&quot;3&quot; unique_id=&quot;10006&quot;&gt;&lt;property id=&quot;20148&quot; value=&quot;5&quot;/&gt;&lt;property id=&quot;20300&quot; value=&quot;Slide 2&quot;/&gt;&lt;property id=&quot;20307&quot; value=&quot;259&quot;/&gt;&lt;/object&gt;&lt;object type=&quot;3&quot; unique_id=&quot;10007&quot;&gt;&lt;property id=&quot;20148&quot; value=&quot;5&quot;/&gt;&lt;property id=&quot;20300&quot; value=&quot;Slide 3&quot;/&gt;&lt;property id=&quot;20307&quot; value=&quot;260&quot;/&gt;&lt;/object&gt;&lt;object type=&quot;3&quot; unique_id=&quot;10008&quot;&gt;&lt;property id=&quot;20148&quot; value=&quot;5&quot;/&gt;&lt;property id=&quot;20300&quot; value=&quot;Slide 4&quot;/&gt;&lt;property id=&quot;20307&quot; value=&quot;261&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64&quot;/&gt;&lt;/object&gt;&lt;object type=&quot;3&quot; unique_id=&quot;10014&quot;&gt;&lt;property id=&quot;20148&quot; value=&quot;5&quot;/&gt;&lt;property id=&quot;20300&quot; value=&quot;Slide 8&quot;/&gt;&lt;property id=&quot;20307&quot; value=&quot;266&quot;/&gt;&lt;/object&gt;&lt;object type=&quot;3&quot; unique_id=&quot;10015&quot;&gt;&lt;property id=&quot;20148&quot; value=&quot;5&quot;/&gt;&lt;property id=&quot;20300&quot; value=&quot;Slide 9&quot;/&gt;&lt;property id=&quot;20307&quot; value=&quot;267&quot;/&gt;&lt;/object&gt;&lt;object type=&quot;3&quot; unique_id=&quot;10016&quot;&gt;&lt;property id=&quot;20148&quot; value=&quot;5&quot;/&gt;&lt;property id=&quot;20300&quot; value=&quot;Slide 10&quot;/&gt;&lt;property id=&quot;20307&quot; value=&quot;268&quot;/&gt;&lt;/object&gt;&lt;object type=&quot;3&quot; unique_id=&quot;10018&quot;&gt;&lt;property id=&quot;20148&quot; value=&quot;5&quot;/&gt;&lt;property id=&quot;20300&quot; value=&quot;Slide 11&quot;/&gt;&lt;property id=&quot;20307&quot; value=&quot;271&quot;/&gt;&lt;/object&gt;&lt;object type=&quot;3&quot; unique_id=&quot;10022&quot;&gt;&lt;property id=&quot;20148&quot; value=&quot;5&quot;/&gt;&lt;property id=&quot;20300&quot; value=&quot;Slide 14&quot;/&gt;&lt;property id=&quot;20307&quot; value=&quot;275&quot;/&gt;&lt;/object&gt;&lt;object type=&quot;3&quot; unique_id=&quot;10023&quot;&gt;&lt;property id=&quot;20148&quot; value=&quot;5&quot;/&gt;&lt;property id=&quot;20300&quot; value=&quot;Slide 17&quot;/&gt;&lt;property id=&quot;20307&quot; value=&quot;276&quot;/&gt;&lt;/object&gt;&lt;object type=&quot;3&quot; unique_id=&quot;10024&quot;&gt;&lt;property id=&quot;20148&quot; value=&quot;5&quot;/&gt;&lt;property id=&quot;20300&quot; value=&quot;Slide 16&quot;/&gt;&lt;property id=&quot;20307&quot; value=&quot;277&quot;/&gt;&lt;/object&gt;&lt;object type=&quot;3&quot; unique_id=&quot;10025&quot;&gt;&lt;property id=&quot;20148&quot; value=&quot;5&quot;/&gt;&lt;property id=&quot;20300&quot; value=&quot;Slide 15&quot;/&gt;&lt;property id=&quot;20307&quot; value=&quot;300&quot;/&gt;&lt;/object&gt;&lt;object type=&quot;3&quot; unique_id=&quot;10026&quot;&gt;&lt;property id=&quot;20148&quot; value=&quot;5&quot;/&gt;&lt;property id=&quot;20300&quot; value=&quot;Slide 18&quot;/&gt;&lt;property id=&quot;20307&quot; value=&quot;278&quot;/&gt;&lt;/object&gt;&lt;object type=&quot;3&quot; unique_id=&quot;10027&quot;&gt;&lt;property id=&quot;20148&quot; value=&quot;5&quot;/&gt;&lt;property id=&quot;20300&quot; value=&quot;Slide 19&quot;/&gt;&lt;property id=&quot;20307&quot; value=&quot;279&quot;/&gt;&lt;/object&gt;&lt;object type=&quot;3&quot; unique_id=&quot;10028&quot;&gt;&lt;property id=&quot;20148&quot; value=&quot;5&quot;/&gt;&lt;property id=&quot;20300&quot; value=&quot;Slide 21&quot;/&gt;&lt;property id=&quot;20307&quot; value=&quot;280&quot;/&gt;&lt;/object&gt;&lt;object type=&quot;3&quot; unique_id=&quot;10029&quot;&gt;&lt;property id=&quot;20148&quot; value=&quot;5&quot;/&gt;&lt;property id=&quot;20300&quot; value=&quot;Slide 23&quot;/&gt;&lt;property id=&quot;20307&quot; value=&quot;281&quot;/&gt;&lt;/object&gt;&lt;object type=&quot;3&quot; unique_id=&quot;10030&quot;&gt;&lt;property id=&quot;20148&quot; value=&quot;5&quot;/&gt;&lt;property id=&quot;20300&quot; value=&quot;Slide 22&quot;/&gt;&lt;property id=&quot;20307&quot; value=&quot;282&quot;/&gt;&lt;/object&gt;&lt;object type=&quot;3&quot; unique_id=&quot;10034&quot;&gt;&lt;property id=&quot;20148&quot; value=&quot;5&quot;/&gt;&lt;property id=&quot;20300&quot; value=&quot;Slide 25&quot;/&gt;&lt;property id=&quot;20307&quot; value=&quot;285&quot;/&gt;&lt;/object&gt;&lt;object type=&quot;3&quot; unique_id=&quot;10036&quot;&gt;&lt;property id=&quot;20148&quot; value=&quot;5&quot;/&gt;&lt;property id=&quot;20300&quot; value=&quot;Slide 26&quot;/&gt;&lt;property id=&quot;20307&quot; value=&quot;302&quot;/&gt;&lt;/object&gt;&lt;object type=&quot;3&quot; unique_id=&quot;10037&quot;&gt;&lt;property id=&quot;20148&quot; value=&quot;5&quot;/&gt;&lt;property id=&quot;20300&quot; value=&quot;Slide 28&quot;/&gt;&lt;property id=&quot;20307&quot; value=&quot;287&quot;/&gt;&lt;/object&gt;&lt;object type=&quot;3&quot; unique_id=&quot;10039&quot;&gt;&lt;property id=&quot;20148&quot; value=&quot;5&quot;/&gt;&lt;property id=&quot;20300&quot; value=&quot;Slide 29&quot;/&gt;&lt;property id=&quot;20307&quot; value=&quot;289&quot;/&gt;&lt;/object&gt;&lt;object type=&quot;3&quot; unique_id=&quot;10040&quot;&gt;&lt;property id=&quot;20148&quot; value=&quot;5&quot;/&gt;&lt;property id=&quot;20300&quot; value=&quot;Slide 30&quot;/&gt;&lt;property id=&quot;20307&quot; value=&quot;290&quot;/&gt;&lt;/object&gt;&lt;object type=&quot;3&quot; unique_id=&quot;10042&quot;&gt;&lt;property id=&quot;20148&quot; value=&quot;5&quot;/&gt;&lt;property id=&quot;20300&quot; value=&quot;Slide 31&quot;/&gt;&lt;property id=&quot;20307&quot; value=&quot;292&quot;/&gt;&lt;/object&gt;&lt;object type=&quot;3&quot; unique_id=&quot;10043&quot;&gt;&lt;property id=&quot;20148&quot; value=&quot;5&quot;/&gt;&lt;property id=&quot;20300&quot; value=&quot;Slide 32&quot;/&gt;&lt;property id=&quot;20307&quot; value=&quot;293&quot;/&gt;&lt;/object&gt;&lt;object type=&quot;3&quot; unique_id=&quot;10044&quot;&gt;&lt;property id=&quot;20148&quot; value=&quot;5&quot;/&gt;&lt;property id=&quot;20300&quot; value=&quot;Slide 33&quot;/&gt;&lt;property id=&quot;20307&quot; value=&quot;294&quot;/&gt;&lt;/object&gt;&lt;object type=&quot;3&quot; unique_id=&quot;10045&quot;&gt;&lt;property id=&quot;20148&quot; value=&quot;5&quot;/&gt;&lt;property id=&quot;20300&quot; value=&quot;Slide 34&quot;/&gt;&lt;property id=&quot;20307&quot; value=&quot;295&quot;/&gt;&lt;/object&gt;&lt;object type=&quot;3&quot; unique_id=&quot;10046&quot;&gt;&lt;property id=&quot;20148&quot; value=&quot;5&quot;/&gt;&lt;property id=&quot;20300&quot; value=&quot;Slide 35&quot;/&gt;&lt;property id=&quot;20307&quot; value=&quot;296&quot;/&gt;&lt;/object&gt;&lt;object type=&quot;3&quot; unique_id=&quot;10047&quot;&gt;&lt;property id=&quot;20148&quot; value=&quot;5&quot;/&gt;&lt;property id=&quot;20300&quot; value=&quot;Slide 36&quot;/&gt;&lt;property id=&quot;20307&quot; value=&quot;297&quot;/&gt;&lt;/object&gt;&lt;object type=&quot;3&quot; unique_id=&quot;10048&quot;&gt;&lt;property id=&quot;20148&quot; value=&quot;5&quot;/&gt;&lt;property id=&quot;20300&quot; value=&quot;Slide 37&quot;/&gt;&lt;property id=&quot;20307&quot; value=&quot;298&quot;/&gt;&lt;/object&gt;&lt;object type=&quot;3&quot; unique_id=&quot;10049&quot;&gt;&lt;property id=&quot;20148&quot; value=&quot;5&quot;/&gt;&lt;property id=&quot;20300&quot; value=&quot;Slide 38&quot;/&gt;&lt;property id=&quot;20307&quot; value=&quot;299&quot;/&gt;&lt;/object&gt;&lt;object type=&quot;3&quot; unique_id=&quot;11918&quot;&gt;&lt;property id=&quot;20148&quot; value=&quot;5&quot;/&gt;&lt;property id=&quot;20300&quot; value=&quot;Slide 5&quot;/&gt;&lt;property id=&quot;20307&quot; value=&quot;303&quot;/&gt;&lt;/object&gt;&lt;object type=&quot;3&quot; unique_id=&quot;12249&quot;&gt;&lt;property id=&quot;20148&quot; value=&quot;5&quot;/&gt;&lt;property id=&quot;20300&quot; value=&quot;Slide 12&quot;/&gt;&lt;property id=&quot;20307&quot; value=&quot;304&quot;/&gt;&lt;/object&gt;&lt;object type=&quot;3&quot; unique_id=&quot;12250&quot;&gt;&lt;property id=&quot;20148&quot; value=&quot;5&quot;/&gt;&lt;property id=&quot;20300&quot; value=&quot;Slide 13&quot;/&gt;&lt;property id=&quot;20307&quot; value=&quot;305&quot;/&gt;&lt;/object&gt;&lt;object type=&quot;3&quot; unique_id=&quot;12251&quot;&gt;&lt;property id=&quot;20148&quot; value=&quot;5&quot;/&gt;&lt;property id=&quot;20300&quot; value=&quot;Slide 20&quot;/&gt;&lt;property id=&quot;20307&quot; value=&quot;306&quot;/&gt;&lt;/object&gt;&lt;object type=&quot;3&quot; unique_id=&quot;12252&quot;&gt;&lt;property id=&quot;20148&quot; value=&quot;5&quot;/&gt;&lt;property id=&quot;20300&quot; value=&quot;Slide 24&quot;/&gt;&lt;property id=&quot;20307&quot; value=&quot;307&quot;/&gt;&lt;/object&gt;&lt;object type=&quot;3&quot; unique_id=&quot;12253&quot;&gt;&lt;property id=&quot;20148&quot; value=&quot;5&quot;/&gt;&lt;property id=&quot;20300&quot; value=&quot;Slide 27&quot;/&gt;&lt;property id=&quot;20307&quot; value=&quot;308&quot;/&gt;&lt;/object&gt;&lt;/object&gt;&lt;object type=&quot;8&quot; unique_id=&quot;1009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2420</Words>
  <Application>Microsoft Office PowerPoint</Application>
  <PresentationFormat>Custom</PresentationFormat>
  <Paragraphs>238</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21AK22</cp:lastModifiedBy>
  <cp:revision>40</cp:revision>
  <dcterms:created xsi:type="dcterms:W3CDTF">2022-08-14T10:55:23Z</dcterms:created>
  <dcterms:modified xsi:type="dcterms:W3CDTF">2022-11-22T11:51:25Z</dcterms:modified>
</cp:coreProperties>
</file>