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7">
  <p:sldMasterIdLst>
    <p:sldMasterId id="2147483648" r:id="rId1"/>
    <p:sldMasterId id="2147483691" r:id="rId2"/>
  </p:sldMasterIdLst>
  <p:notesMasterIdLst>
    <p:notesMasterId r:id="rId25"/>
  </p:notesMasterIdLst>
  <p:sldIdLst>
    <p:sldId id="256" r:id="rId3"/>
    <p:sldId id="3174" r:id="rId4"/>
    <p:sldId id="295" r:id="rId5"/>
    <p:sldId id="3081" r:id="rId6"/>
    <p:sldId id="3082" r:id="rId7"/>
    <p:sldId id="3280" r:id="rId8"/>
    <p:sldId id="3281" r:id="rId9"/>
    <p:sldId id="3282" r:id="rId10"/>
    <p:sldId id="3269" r:id="rId11"/>
    <p:sldId id="3283" r:id="rId12"/>
    <p:sldId id="3271" r:id="rId13"/>
    <p:sldId id="3087" r:id="rId14"/>
    <p:sldId id="3088" r:id="rId15"/>
    <p:sldId id="3210" r:id="rId16"/>
    <p:sldId id="3212" r:id="rId17"/>
    <p:sldId id="3213" r:id="rId18"/>
    <p:sldId id="3273" r:id="rId19"/>
    <p:sldId id="3274" r:id="rId20"/>
    <p:sldId id="3276" r:id="rId21"/>
    <p:sldId id="3277" r:id="rId22"/>
    <p:sldId id="3083" r:id="rId23"/>
    <p:sldId id="3226" r:id="rId24"/>
  </p:sldIdLst>
  <p:sldSz cx="12192000" cy="6858000"/>
  <p:notesSz cx="6858000" cy="9144000"/>
  <p:embeddedFontLst>
    <p:embeddedFont>
      <p:font typeface="Segoe Print" panose="02000600000000000000" pitchFamily="2" charset="0"/>
      <p:regular r:id="rId26"/>
      <p:bold r:id="rId27"/>
    </p:embeddedFont>
    <p:embeddedFont>
      <p:font typeface="字魂59号-创粗黑" panose="00000500000000000000" charset="-122"/>
      <p:regular r:id="rId28"/>
    </p:embeddedFont>
    <p:embeddedFont>
      <p:font typeface="UTM Cookies" panose="02040603050506020204" pitchFamily="18" charset="0"/>
      <p:regular r:id="rId29"/>
    </p:embeddedFont>
    <p:embeddedFont>
      <p:font typeface="UTM Avo" panose="02040603050506020204" pitchFamily="18" charset="0"/>
      <p:regular r:id="rId30"/>
      <p:bold r:id="rId31"/>
      <p:italic r:id="rId32"/>
      <p:boldItalic r:id="rId33"/>
    </p:embeddedFont>
    <p:embeddedFont>
      <p:font typeface="Calibri" panose="020F0502020204030204" pitchFamily="34" charset="0"/>
      <p:regular r:id="rId34"/>
      <p:bold r:id="rId35"/>
      <p:italic r:id="rId36"/>
      <p:boldItalic r:id="rId37"/>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51D9"/>
    <a:srgbClr val="FDDEEB"/>
    <a:srgbClr val="EB54E9"/>
    <a:srgbClr val="D34CD6"/>
    <a:srgbClr val="FFF789"/>
    <a:srgbClr val="E46C0A"/>
    <a:srgbClr val="FF6600"/>
    <a:srgbClr val="E07235"/>
    <a:srgbClr val="FFFBCD"/>
    <a:srgbClr val="D8F3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20" autoAdjust="0"/>
    <p:restoredTop sz="94660"/>
  </p:normalViewPr>
  <p:slideViewPr>
    <p:cSldViewPr snapToGrid="0">
      <p:cViewPr varScale="1">
        <p:scale>
          <a:sx n="52" d="100"/>
          <a:sy n="52" d="100"/>
        </p:scale>
        <p:origin x="48" y="78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9.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2/19/2023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11.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1">
                  <a:lumMod val="60000"/>
                  <a:lumOff val="40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a:solidFill>
                    <a:srgbClr val="7030A0"/>
                  </a:solidFill>
                  <a:latin typeface="+mj-lt"/>
                </a:rPr>
                <a:t>CH</a:t>
              </a:r>
              <a:r>
                <a:rPr lang="en-US" sz="3200">
                  <a:solidFill>
                    <a:srgbClr val="7030A0"/>
                  </a:solidFill>
                  <a:latin typeface="+mj-lt"/>
                </a:rPr>
                <a:t>Ủ</a:t>
              </a:r>
              <a:r>
                <a:rPr lang="vi-VN" sz="3200">
                  <a:solidFill>
                    <a:srgbClr val="7030A0"/>
                  </a:solidFill>
                  <a:latin typeface="+mj-lt"/>
                </a:rPr>
                <a:t> ĐỀ </a:t>
              </a:r>
              <a:r>
                <a:rPr lang="en-US" sz="3200">
                  <a:solidFill>
                    <a:srgbClr val="7030A0"/>
                  </a:solidFill>
                  <a:latin typeface="+mj-lt"/>
                </a:rPr>
                <a:t>4</a:t>
              </a:r>
              <a:endParaRPr lang="vi-VN" sz="3200" dirty="0">
                <a:solidFill>
                  <a:srgbClr val="7030A0"/>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6888595" cy="646331"/>
          </a:xfrm>
          <a:prstGeom prst="rect">
            <a:avLst/>
          </a:prstGeom>
          <a:noFill/>
        </p:spPr>
        <p:txBody>
          <a:bodyPr wrap="square" rtlCol="0">
            <a:spAutoFit/>
          </a:bodyPr>
          <a:lstStyle/>
          <a:p>
            <a:pPr algn="ctr"/>
            <a:r>
              <a:rPr lang="en-US" sz="3600">
                <a:solidFill>
                  <a:srgbClr val="7030A0"/>
                </a:solidFill>
                <a:latin typeface="+mj-lt"/>
              </a:rPr>
              <a:t>ỨNG DỤNG TIN HỌC</a:t>
            </a:r>
            <a:endParaRPr lang="vi-VN" sz="3600" dirty="0">
              <a:solidFill>
                <a:srgbClr val="7030A0"/>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1531181" y="2034356"/>
            <a:ext cx="8640507" cy="2629759"/>
          </a:xfrm>
          <a:prstGeom prst="rect">
            <a:avLst/>
          </a:prstGeom>
          <a:noFill/>
          <a:ln>
            <a:noFill/>
          </a:ln>
        </p:spPr>
        <p:txBody>
          <a:bodyPr wrap="none" rtlCol="0">
            <a:spAutoFit/>
          </a:bodyPr>
          <a:lstStyle/>
          <a:p>
            <a:pPr algn="ctr">
              <a:lnSpc>
                <a:spcPct val="120000"/>
              </a:lnSpc>
            </a:pPr>
            <a:r>
              <a:rPr lang="vi-VN" sz="4800">
                <a:ln w="19050">
                  <a:solidFill>
                    <a:schemeClr val="bg1"/>
                  </a:solidFill>
                </a:ln>
                <a:latin typeface="+mj-lt"/>
              </a:rPr>
              <a:t>BÀI </a:t>
            </a:r>
            <a:r>
              <a:rPr lang="en-US" sz="4800">
                <a:ln w="19050">
                  <a:solidFill>
                    <a:schemeClr val="bg1"/>
                  </a:solidFill>
                </a:ln>
                <a:latin typeface="+mj-lt"/>
              </a:rPr>
              <a:t>10b</a:t>
            </a:r>
            <a:endParaRPr lang="vi-VN" sz="4800" dirty="0">
              <a:ln w="19050">
                <a:solidFill>
                  <a:schemeClr val="bg1"/>
                </a:solidFill>
              </a:ln>
              <a:latin typeface="+mj-lt"/>
            </a:endParaRPr>
          </a:p>
          <a:p>
            <a:pPr algn="ctr">
              <a:lnSpc>
                <a:spcPct val="120000"/>
              </a:lnSpc>
            </a:pPr>
            <a:r>
              <a:rPr lang="en-US" sz="4800">
                <a:ln w="19050">
                  <a:solidFill>
                    <a:schemeClr val="bg1"/>
                  </a:solidFill>
                </a:ln>
                <a:latin typeface="+mj-lt"/>
              </a:rPr>
              <a:t>THÊM VĂN BẢN, TẠO HIỆU ỨNG </a:t>
            </a:r>
          </a:p>
          <a:p>
            <a:pPr algn="ctr">
              <a:lnSpc>
                <a:spcPct val="120000"/>
              </a:lnSpc>
            </a:pPr>
            <a:r>
              <a:rPr lang="en-US" sz="4800">
                <a:ln w="19050">
                  <a:solidFill>
                    <a:schemeClr val="bg1"/>
                  </a:solidFill>
                </a:ln>
                <a:latin typeface="+mj-lt"/>
              </a:rPr>
              <a:t>CHO ẢNH</a:t>
            </a:r>
            <a:endParaRPr lang="vi-VN" sz="4800" dirty="0">
              <a:ln w="19050">
                <a:solidFill>
                  <a:schemeClr val="bg1"/>
                </a:solidFill>
              </a:ln>
              <a:latin typeface="+mj-lt"/>
            </a:endParaRPr>
          </a:p>
        </p:txBody>
      </p:sp>
      <p:sp>
        <p:nvSpPr>
          <p:cNvPr id="9" name="TextBox 8">
            <a:extLst>
              <a:ext uri="{FF2B5EF4-FFF2-40B4-BE49-F238E27FC236}">
                <a16:creationId xmlns:a16="http://schemas.microsoft.com/office/drawing/2014/main" id="{D049F577-F92A-4405-A19E-48EB947980F5}"/>
              </a:ext>
            </a:extLst>
          </p:cNvPr>
          <p:cNvSpPr txBox="1"/>
          <p:nvPr/>
        </p:nvSpPr>
        <p:spPr>
          <a:xfrm>
            <a:off x="533400" y="1112070"/>
            <a:ext cx="11125200" cy="646331"/>
          </a:xfrm>
          <a:prstGeom prst="rect">
            <a:avLst/>
          </a:prstGeom>
          <a:noFill/>
        </p:spPr>
        <p:txBody>
          <a:bodyPr wrap="square" rtlCol="0">
            <a:spAutoFit/>
          </a:bodyPr>
          <a:lstStyle/>
          <a:p>
            <a:pPr algn="ctr"/>
            <a:r>
              <a:rPr lang="en-US" sz="3600">
                <a:solidFill>
                  <a:srgbClr val="7030A0"/>
                </a:solidFill>
                <a:latin typeface="+mj-lt"/>
              </a:rPr>
              <a:t>B. LÀM QUEN VỚI PHẦN MỀM CHỈNH SỬA ẢNH</a:t>
            </a:r>
            <a:endParaRPr lang="vi-VN" sz="3600" dirty="0">
              <a:solidFill>
                <a:srgbClr val="7030A0"/>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14681" y="311215"/>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159728" y="344497"/>
            <a:ext cx="10103004" cy="243759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algn="just"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b)	Độ tương phân (Contrast)</a:t>
            </a:r>
            <a:endParaRPr lang="en-US" sz="2400" b="1">
              <a:solidFill>
                <a:srgbClr val="000000"/>
              </a:solidFill>
              <a:latin typeface="UTM Avo" panose="02040603050506020204" pitchFamily="18" charset="0"/>
              <a:cs typeface="Times New Roman" panose="02020603050405020304" pitchFamily="18" charset="0"/>
            </a:endParaRPr>
          </a:p>
          <a:p>
            <a:pPr marL="169863" lvl="0" algn="just" defTabSz="342900">
              <a:defRPr/>
            </a:pPr>
            <a:r>
              <a:rPr lang="vi-VN" sz="2400">
                <a:solidFill>
                  <a:srgbClr val="000000"/>
                </a:solidFill>
                <a:latin typeface="UTM Avo" panose="02040603050506020204" pitchFamily="18" charset="0"/>
                <a:cs typeface="Times New Roman" panose="02020603050405020304" pitchFamily="18" charset="0"/>
              </a:rPr>
              <a:t>Tăng độ tương phản là thao tác làm cho sự khác biệt giữa vùng sáng và vùng tối của hình ảnh dễ nhận thấy hơn. Nói cách khác là làm cho các phần tối tối hơn và các phần sáng sáng hơn. Tuy nhiên, tăng độ tương phản quá nhiều có thể dẫn đến mất chi tiết hình ảnh.</a:t>
            </a:r>
            <a:endParaRPr kumimoji="0" lang="en-US" sz="2400"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EB233771-D340-42C5-9164-BE289CE25DFC}"/>
              </a:ext>
            </a:extLst>
          </p:cNvPr>
          <p:cNvSpPr txBox="1"/>
          <p:nvPr/>
        </p:nvSpPr>
        <p:spPr>
          <a:xfrm>
            <a:off x="1702874" y="5652673"/>
            <a:ext cx="10103004" cy="83099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550863" lvl="0" indent="-457200" algn="just" defTabSz="342900">
              <a:buAutoNum type="alphaLcParenR"/>
              <a:defRPr/>
            </a:pPr>
            <a:r>
              <a:rPr lang="vi-VN" sz="2400">
                <a:solidFill>
                  <a:srgbClr val="000000"/>
                </a:solidFill>
                <a:latin typeface="UTM Avo" panose="02040603050506020204" pitchFamily="18" charset="0"/>
                <a:cs typeface="Times New Roman" panose="02020603050405020304" pitchFamily="18" charset="0"/>
              </a:rPr>
              <a:t>Ảnh </a:t>
            </a:r>
            <a:r>
              <a:rPr lang="en-US" sz="2400">
                <a:solidFill>
                  <a:srgbClr val="000000"/>
                </a:solidFill>
                <a:latin typeface="UTM Avo" panose="02040603050506020204" pitchFamily="18" charset="0"/>
                <a:cs typeface="Times New Roman" panose="02020603050405020304" pitchFamily="18" charset="0"/>
              </a:rPr>
              <a:t>gốc                             </a:t>
            </a:r>
            <a:r>
              <a:rPr lang="vi-VN" sz="2400">
                <a:solidFill>
                  <a:srgbClr val="000000"/>
                </a:solidFill>
                <a:latin typeface="UTM Avo" panose="02040603050506020204" pitchFamily="18" charset="0"/>
                <a:cs typeface="Times New Roman" panose="02020603050405020304" pitchFamily="18" charset="0"/>
              </a:rPr>
              <a:t>b) Ảnh sau khi t</a:t>
            </a:r>
            <a:r>
              <a:rPr lang="en-US" sz="2400">
                <a:solidFill>
                  <a:srgbClr val="000000"/>
                </a:solidFill>
                <a:latin typeface="UTM Avo" panose="02040603050506020204" pitchFamily="18" charset="0"/>
                <a:cs typeface="Times New Roman" panose="02020603050405020304" pitchFamily="18" charset="0"/>
              </a:rPr>
              <a:t>ă</a:t>
            </a:r>
            <a:r>
              <a:rPr lang="vi-VN" sz="2400">
                <a:solidFill>
                  <a:srgbClr val="000000"/>
                </a:solidFill>
                <a:latin typeface="UTM Avo" panose="02040603050506020204" pitchFamily="18" charset="0"/>
                <a:cs typeface="Times New Roman" panose="02020603050405020304" pitchFamily="18" charset="0"/>
              </a:rPr>
              <a:t>ng độ </a:t>
            </a:r>
            <a:r>
              <a:rPr lang="en-US" sz="2400">
                <a:solidFill>
                  <a:srgbClr val="000000"/>
                </a:solidFill>
                <a:latin typeface="UTM Avo" panose="02040603050506020204" pitchFamily="18" charset="0"/>
                <a:cs typeface="Times New Roman" panose="02020603050405020304" pitchFamily="18" charset="0"/>
              </a:rPr>
              <a:t>tương phản</a:t>
            </a:r>
          </a:p>
          <a:p>
            <a:pPr marL="93663" lvl="0" algn="just" defTabSz="342900">
              <a:defRPr/>
            </a:pPr>
            <a:r>
              <a:rPr lang="en-US" sz="2400">
                <a:solidFill>
                  <a:schemeClr val="accent1">
                    <a:lumMod val="50000"/>
                  </a:schemeClr>
                </a:solidFill>
                <a:latin typeface="UTM Avo" panose="02040603050506020204" pitchFamily="18" charset="0"/>
                <a:cs typeface="Times New Roman" panose="02020603050405020304" pitchFamily="18" charset="0"/>
              </a:rPr>
              <a:t>             </a:t>
            </a:r>
            <a:r>
              <a:rPr lang="vi-VN" sz="2400">
                <a:solidFill>
                  <a:schemeClr val="accent1">
                    <a:lumMod val="50000"/>
                  </a:schemeClr>
                </a:solidFill>
                <a:latin typeface="UTM Avo" panose="02040603050506020204" pitchFamily="18" charset="0"/>
                <a:cs typeface="Times New Roman" panose="02020603050405020304" pitchFamily="18" charset="0"/>
              </a:rPr>
              <a:t>Hình 10b.</a:t>
            </a:r>
            <a:r>
              <a:rPr lang="en-US" sz="2400">
                <a:solidFill>
                  <a:schemeClr val="accent1">
                    <a:lumMod val="50000"/>
                  </a:schemeClr>
                </a:solidFill>
                <a:latin typeface="UTM Avo" panose="02040603050506020204" pitchFamily="18" charset="0"/>
                <a:cs typeface="Times New Roman" panose="02020603050405020304" pitchFamily="18" charset="0"/>
              </a:rPr>
              <a:t>4</a:t>
            </a:r>
            <a:r>
              <a:rPr lang="vi-VN" sz="2400">
                <a:solidFill>
                  <a:schemeClr val="accent1">
                    <a:lumMod val="50000"/>
                  </a:schemeClr>
                </a:solidFill>
                <a:latin typeface="UTM Avo" panose="02040603050506020204" pitchFamily="18" charset="0"/>
                <a:cs typeface="Times New Roman" panose="02020603050405020304" pitchFamily="18" charset="0"/>
              </a:rPr>
              <a:t>. Điểu chỉnh độ </a:t>
            </a:r>
            <a:r>
              <a:rPr lang="en-US" sz="2400">
                <a:solidFill>
                  <a:schemeClr val="accent1">
                    <a:lumMod val="50000"/>
                  </a:schemeClr>
                </a:solidFill>
                <a:latin typeface="UTM Avo" panose="02040603050506020204" pitchFamily="18" charset="0"/>
                <a:cs typeface="Times New Roman" panose="02020603050405020304" pitchFamily="18" charset="0"/>
              </a:rPr>
              <a:t>tương phản</a:t>
            </a:r>
            <a:r>
              <a:rPr lang="vi-VN" sz="2400">
                <a:solidFill>
                  <a:schemeClr val="accent1">
                    <a:lumMod val="50000"/>
                  </a:schemeClr>
                </a:solidFill>
                <a:latin typeface="UTM Avo" panose="02040603050506020204" pitchFamily="18" charset="0"/>
                <a:cs typeface="Times New Roman" panose="02020603050405020304" pitchFamily="18" charset="0"/>
              </a:rPr>
              <a:t> cho </a:t>
            </a:r>
            <a:r>
              <a:rPr lang="en-US" sz="2400">
                <a:solidFill>
                  <a:schemeClr val="accent1">
                    <a:lumMod val="50000"/>
                  </a:schemeClr>
                </a:solidFill>
                <a:latin typeface="UTM Avo" panose="02040603050506020204" pitchFamily="18" charset="0"/>
                <a:cs typeface="Times New Roman" panose="02020603050405020304" pitchFamily="18" charset="0"/>
              </a:rPr>
              <a:t>ả</a:t>
            </a:r>
            <a:r>
              <a:rPr lang="vi-VN" sz="2400">
                <a:solidFill>
                  <a:schemeClr val="accent1">
                    <a:lumMod val="50000"/>
                  </a:schemeClr>
                </a:solidFill>
                <a:latin typeface="UTM Avo" panose="02040603050506020204" pitchFamily="18" charset="0"/>
                <a:cs typeface="Times New Roman" panose="02020603050405020304" pitchFamily="18" charset="0"/>
              </a:rPr>
              <a:t>nh</a:t>
            </a:r>
            <a:endParaRPr kumimoji="0" lang="en-US" sz="2400" i="0" u="none" strike="noStrike" kern="1200" cap="none" spc="0" normalizeH="0" baseline="0" noProof="0">
              <a:ln>
                <a:noFill/>
              </a:ln>
              <a:solidFill>
                <a:schemeClr val="accent1">
                  <a:lumMod val="50000"/>
                </a:schemeClr>
              </a:solidFill>
              <a:effectLst/>
              <a:uLnTx/>
              <a:uFillTx/>
              <a:latin typeface="UTM Avo" panose="02040603050506020204" pitchFamily="18" charset="0"/>
              <a:cs typeface="Times New Roman" panose="02020603050405020304" pitchFamily="18" charset="0"/>
            </a:endParaRPr>
          </a:p>
        </p:txBody>
      </p:sp>
      <p:pic>
        <p:nvPicPr>
          <p:cNvPr id="7" name="Shape 655">
            <a:extLst>
              <a:ext uri="{FF2B5EF4-FFF2-40B4-BE49-F238E27FC236}">
                <a16:creationId xmlns:a16="http://schemas.microsoft.com/office/drawing/2014/main" id="{D051E55F-5BED-4018-81F4-B5B2FD4F3BD2}"/>
              </a:ext>
            </a:extLst>
          </p:cNvPr>
          <p:cNvPicPr/>
          <p:nvPr/>
        </p:nvPicPr>
        <p:blipFill>
          <a:blip r:embed="rId3"/>
          <a:stretch/>
        </p:blipFill>
        <p:spPr>
          <a:xfrm>
            <a:off x="1403329" y="2859176"/>
            <a:ext cx="8557846" cy="2716407"/>
          </a:xfrm>
          <a:prstGeom prst="rect">
            <a:avLst/>
          </a:prstGeom>
        </p:spPr>
      </p:pic>
    </p:spTree>
    <p:extLst>
      <p:ext uri="{BB962C8B-B14F-4D97-AF65-F5344CB8AC3E}">
        <p14:creationId xmlns:p14="http://schemas.microsoft.com/office/powerpoint/2010/main" val="223147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14681" y="311215"/>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159728" y="344497"/>
            <a:ext cx="10103004" cy="351788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algn="just"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c)	Độ mờ, độ sắc nét (Blur, Sharpen)</a:t>
            </a:r>
            <a:endParaRPr lang="en-US" sz="2400" b="1">
              <a:solidFill>
                <a:srgbClr val="000000"/>
              </a:solidFill>
              <a:latin typeface="UTM Avo" panose="02040603050506020204" pitchFamily="18" charset="0"/>
              <a:cs typeface="Times New Roman" panose="02020603050405020304" pitchFamily="18" charset="0"/>
            </a:endParaRPr>
          </a:p>
          <a:p>
            <a:pPr marL="169863"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Phần mềm xử lí ảnh cung cấp công cụ làm mờ, làm sắc nét ảnh. Em có thể sử dụng để làm mờ một vùng quá nổi bật trong ảnh, làm sắc nét riêng một đối tượng hoặc làm mờ nền xung quanh ảnh để làm nổi bật chủ thể bức ảnh. Tuy nhiên, việc thêm quá nhiều độ mờ, độ sắc nét có thể làm cho hình ảnh trông xấu hơn hoặc dẫn đến mất chi tiết của ảnh.</a:t>
            </a:r>
            <a:endParaRPr kumimoji="0" lang="en-US" sz="2400"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2" name="Arrow: Right 1">
            <a:extLst>
              <a:ext uri="{FF2B5EF4-FFF2-40B4-BE49-F238E27FC236}">
                <a16:creationId xmlns:a16="http://schemas.microsoft.com/office/drawing/2014/main" id="{1A784959-31CF-4FEF-8AD5-B4D0BC9F6A9D}"/>
              </a:ext>
            </a:extLst>
          </p:cNvPr>
          <p:cNvSpPr/>
          <p:nvPr/>
        </p:nvSpPr>
        <p:spPr>
          <a:xfrm>
            <a:off x="4809628" y="4522820"/>
            <a:ext cx="2108965" cy="981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Shape 565">
            <a:extLst>
              <a:ext uri="{FF2B5EF4-FFF2-40B4-BE49-F238E27FC236}">
                <a16:creationId xmlns:a16="http://schemas.microsoft.com/office/drawing/2014/main" id="{B9B7C876-9014-4B56-BD39-6CE94940C18B}"/>
              </a:ext>
            </a:extLst>
          </p:cNvPr>
          <p:cNvPicPr/>
          <p:nvPr/>
        </p:nvPicPr>
        <p:blipFill>
          <a:blip r:embed="rId3"/>
          <a:stretch/>
        </p:blipFill>
        <p:spPr>
          <a:xfrm>
            <a:off x="2106969" y="3970092"/>
            <a:ext cx="2380136" cy="2391975"/>
          </a:xfrm>
          <a:prstGeom prst="rect">
            <a:avLst/>
          </a:prstGeom>
        </p:spPr>
      </p:pic>
      <p:pic>
        <p:nvPicPr>
          <p:cNvPr id="11" name="Shape 661">
            <a:extLst>
              <a:ext uri="{FF2B5EF4-FFF2-40B4-BE49-F238E27FC236}">
                <a16:creationId xmlns:a16="http://schemas.microsoft.com/office/drawing/2014/main" id="{C4BE150F-4827-45B5-947C-A22BAD013277}"/>
              </a:ext>
            </a:extLst>
          </p:cNvPr>
          <p:cNvPicPr/>
          <p:nvPr/>
        </p:nvPicPr>
        <p:blipFill>
          <a:blip r:embed="rId4"/>
          <a:stretch/>
        </p:blipFill>
        <p:spPr>
          <a:xfrm>
            <a:off x="7129161" y="3970091"/>
            <a:ext cx="2577550" cy="2391975"/>
          </a:xfrm>
          <a:prstGeom prst="rect">
            <a:avLst/>
          </a:prstGeom>
        </p:spPr>
      </p:pic>
    </p:spTree>
    <p:extLst>
      <p:ext uri="{BB962C8B-B14F-4D97-AF65-F5344CB8AC3E}">
        <p14:creationId xmlns:p14="http://schemas.microsoft.com/office/powerpoint/2010/main" val="54377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9527"/>
            <a:ext cx="10570890" cy="2119488"/>
            <a:chOff x="541427" y="4308536"/>
            <a:chExt cx="10570890" cy="2301727"/>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8536"/>
              <a:ext cx="10550107" cy="2301727"/>
              <a:chOff x="541575" y="4360490"/>
              <a:chExt cx="10400346" cy="2301727"/>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29"/>
                <a:ext cx="9760387" cy="20677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1575" y="4360490"/>
                <a:ext cx="962441" cy="883537"/>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93476" y="4562973"/>
              <a:ext cx="9598058" cy="1825785"/>
            </a:xfrm>
            <a:prstGeom prst="rect">
              <a:avLst/>
            </a:prstGeom>
          </p:spPr>
          <p:txBody>
            <a:bodyPr wrap="square">
              <a:spAutoFit/>
            </a:bodyPr>
            <a:lstStyle/>
            <a:p>
              <a:pPr marL="342900" indent="-342900" algn="just" defTabSz="342900">
                <a:lnSpc>
                  <a:spcPct val="150000"/>
                </a:lnSpc>
                <a:buFont typeface="Arial" pitchFamily="34" charset="0"/>
                <a:buChar char="•"/>
              </a:pPr>
              <a:r>
                <a:rPr lang="vi-VN" sz="2400" b="1">
                  <a:latin typeface="UTM Avo" panose="02040603050506020204" pitchFamily="18" charset="0"/>
                  <a:cs typeface="Times New Roman" panose="02020603050405020304" pitchFamily="18" charset="0"/>
                </a:rPr>
                <a:t>Phần mềm xử lí ảnh cung cấp các công cụ để chèn thêm văn bản, điều chỉnh độ sáng, tối, độ tương phản, làm mờ, làm sắc nét,... cho ảnh.</a:t>
              </a:r>
              <a:endParaRPr lang="vi-VN" sz="2400">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165273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566374" y="453162"/>
            <a:ext cx="10501714" cy="3491398"/>
            <a:chOff x="601971" y="415702"/>
            <a:chExt cx="10501714" cy="3491398"/>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130" y="415702"/>
              <a:ext cx="9922555" cy="3491398"/>
              <a:chOff x="1189762" y="4241941"/>
              <a:chExt cx="9922555" cy="3491398"/>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89762" y="4241941"/>
                <a:ext cx="9900933" cy="3491397"/>
              </a:xfrm>
              <a:prstGeom prst="roundRect">
                <a:avLst>
                  <a:gd name="adj" fmla="val 1173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92637" y="4395502"/>
                <a:ext cx="9598058" cy="3337837"/>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Em hãy chọn các phương án đúng:</a:t>
                </a:r>
              </a:p>
              <a:p>
                <a:pPr algn="just" defTabSz="342900">
                  <a:lnSpc>
                    <a:spcPct val="150000"/>
                  </a:lnSpc>
                </a:pPr>
                <a:r>
                  <a:rPr lang="vi-VN" sz="2400">
                    <a:latin typeface="UTM Avo" panose="02040603050506020204" pitchFamily="18" charset="0"/>
                    <a:cs typeface="Times New Roman" panose="02020603050405020304" pitchFamily="18" charset="0"/>
                  </a:rPr>
                  <a:t>A. Có thể thay đổi phông chữ cho văn bản chèn vào ảnh.</a:t>
                </a:r>
              </a:p>
              <a:p>
                <a:pPr algn="just" defTabSz="342900">
                  <a:lnSpc>
                    <a:spcPct val="150000"/>
                  </a:lnSpc>
                </a:pPr>
                <a:r>
                  <a:rPr lang="vi-VN" sz="2400">
                    <a:latin typeface="UTM Avo" panose="02040603050506020204" pitchFamily="18" charset="0"/>
                    <a:cs typeface="Times New Roman" panose="02020603050405020304" pitchFamily="18" charset="0"/>
                  </a:rPr>
                  <a:t>B. Có thể tăng hoặc giảm độ sáng của ảnh.</a:t>
                </a:r>
              </a:p>
              <a:p>
                <a:pPr algn="just" defTabSz="342900">
                  <a:lnSpc>
                    <a:spcPct val="150000"/>
                  </a:lnSpc>
                </a:pPr>
                <a:r>
                  <a:rPr lang="en-US" sz="2400">
                    <a:latin typeface="UTM Avo" panose="02040603050506020204" pitchFamily="18" charset="0"/>
                    <a:cs typeface="Times New Roman" panose="02020603050405020304" pitchFamily="18" charset="0"/>
                  </a:rPr>
                  <a:t>C</a:t>
                </a:r>
                <a:r>
                  <a:rPr lang="vi-VN" sz="2400">
                    <a:latin typeface="UTM Avo" panose="02040603050506020204" pitchFamily="18" charset="0"/>
                    <a:cs typeface="Times New Roman" panose="02020603050405020304" pitchFamily="18" charset="0"/>
                  </a:rPr>
                  <a:t>. Tăng độ tương phản cho ảnh là làm cho phần tối sáng hơn, phần sáng tối hơn.</a:t>
                </a:r>
              </a:p>
              <a:p>
                <a:pPr algn="just" defTabSz="342900">
                  <a:lnSpc>
                    <a:spcPct val="150000"/>
                  </a:lnSpc>
                </a:pPr>
                <a:r>
                  <a:rPr lang="vi-VN" sz="2400">
                    <a:latin typeface="UTM Avo" panose="02040603050506020204" pitchFamily="18" charset="0"/>
                    <a:cs typeface="Times New Roman" panose="02020603050405020304" pitchFamily="18" charset="0"/>
                  </a:rPr>
                  <a:t>D. Có thể làm mờ, làm sắc nét riêng từng đối tượng trong ảnh.</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Tree>
    <p:extLst>
      <p:ext uri="{BB962C8B-B14F-4D97-AF65-F5344CB8AC3E}">
        <p14:creationId xmlns:p14="http://schemas.microsoft.com/office/powerpoint/2010/main" val="2461065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9909" y="1055525"/>
            <a:ext cx="8856910" cy="2519895"/>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186224" y="1064549"/>
            <a:ext cx="9104031" cy="2386038"/>
          </a:xfrm>
          <a:prstGeom prst="rect">
            <a:avLst/>
          </a:prstGeom>
          <a:noFill/>
        </p:spPr>
        <p:txBody>
          <a:bodyPr wrap="square" rtlCol="0">
            <a:spAutoFit/>
          </a:bodyPr>
          <a:lstStyle/>
          <a:p>
            <a:pPr marL="914400" indent="-914400" algn="ctr">
              <a:lnSpc>
                <a:spcPct val="150000"/>
              </a:lnSpc>
              <a:buAutoNum type="arabicPeriod" startAt="2"/>
            </a:pPr>
            <a:r>
              <a:rPr lang="vi-VN" sz="5400">
                <a:ln>
                  <a:solidFill>
                    <a:schemeClr val="bg1"/>
                  </a:solidFill>
                </a:ln>
                <a:solidFill>
                  <a:schemeClr val="accent1">
                    <a:lumMod val="75000"/>
                  </a:schemeClr>
                </a:solidFill>
                <a:latin typeface="+mj-lt"/>
              </a:rPr>
              <a:t>THỰC HÀNH: </a:t>
            </a:r>
            <a:endParaRPr lang="en-US" sz="5400">
              <a:ln>
                <a:solidFill>
                  <a:schemeClr val="bg1"/>
                </a:solidFill>
              </a:ln>
              <a:solidFill>
                <a:schemeClr val="accent1">
                  <a:lumMod val="75000"/>
                </a:schemeClr>
              </a:solidFill>
              <a:latin typeface="+mj-lt"/>
            </a:endParaRPr>
          </a:p>
          <a:p>
            <a:pPr algn="ctr">
              <a:lnSpc>
                <a:spcPct val="150000"/>
              </a:lnSpc>
            </a:pPr>
            <a:r>
              <a:rPr lang="vi-VN" sz="5400">
                <a:ln>
                  <a:solidFill>
                    <a:schemeClr val="bg1"/>
                  </a:solidFill>
                </a:ln>
                <a:solidFill>
                  <a:schemeClr val="accent1">
                    <a:lumMod val="75000"/>
                  </a:schemeClr>
                </a:solidFill>
                <a:latin typeface="+mj-lt"/>
              </a:rPr>
              <a:t>CHỈNH SỬA ẢNH</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241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92147" y="707357"/>
            <a:ext cx="8856910" cy="2710563"/>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76819" y="813886"/>
            <a:ext cx="8771853" cy="2296078"/>
          </a:xfrm>
          <a:prstGeom prst="rect">
            <a:avLst/>
          </a:prstGeom>
          <a:noFill/>
        </p:spPr>
        <p:txBody>
          <a:bodyPr wrap="square" rtlCol="0">
            <a:spAutoFit/>
          </a:bodyPr>
          <a:lstStyle/>
          <a:p>
            <a:pPr algn="ctr">
              <a:lnSpc>
                <a:spcPct val="150000"/>
              </a:lnSpc>
            </a:pPr>
            <a:r>
              <a:rPr lang="en-US" sz="3600" b="1">
                <a:solidFill>
                  <a:schemeClr val="accent6">
                    <a:lumMod val="50000"/>
                  </a:schemeClr>
                </a:solidFill>
                <a:latin typeface="UTM Avo" panose="02040603050506020204" pitchFamily="18" charset="0"/>
              </a:rPr>
              <a:t>NHIỆM VỤ 1: </a:t>
            </a:r>
          </a:p>
          <a:p>
            <a:pPr>
              <a:lnSpc>
                <a:spcPct val="150000"/>
              </a:lnSpc>
            </a:pPr>
            <a:r>
              <a:rPr lang="vi-VN" sz="3200">
                <a:solidFill>
                  <a:schemeClr val="accent6">
                    <a:lumMod val="50000"/>
                  </a:schemeClr>
                </a:solidFill>
                <a:latin typeface="UTM Avo" panose="02040603050506020204" pitchFamily="18" charset="0"/>
              </a:rPr>
              <a:t>Chèn dòng chữ “Vườn h</a:t>
            </a:r>
            <a:r>
              <a:rPr lang="en-US" sz="3200">
                <a:solidFill>
                  <a:schemeClr val="accent6">
                    <a:lumMod val="50000"/>
                  </a:schemeClr>
                </a:solidFill>
                <a:latin typeface="UTM Avo" panose="02040603050506020204" pitchFamily="18" charset="0"/>
              </a:rPr>
              <a:t>ồ</a:t>
            </a:r>
            <a:r>
              <a:rPr lang="vi-VN" sz="3200">
                <a:solidFill>
                  <a:schemeClr val="accent6">
                    <a:lumMod val="50000"/>
                  </a:schemeClr>
                </a:solidFill>
                <a:latin typeface="UTM Avo" panose="02040603050506020204" pitchFamily="18" charset="0"/>
              </a:rPr>
              <a:t>ng” vào ảnh như Hình 10b.2b.</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0522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31696" y="1663480"/>
            <a:ext cx="3449650" cy="1675843"/>
          </a:xfrm>
          <a:prstGeom prst="rect">
            <a:avLst/>
          </a:prstGeom>
          <a:noFill/>
        </p:spPr>
        <p:txBody>
          <a:bodyPr wrap="square">
            <a:spAutoFit/>
          </a:bodyPr>
          <a:lstStyle/>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Em thực hiện các bước như hướng dẫn trong Hình 10b.6.</a:t>
            </a:r>
          </a:p>
        </p:txBody>
      </p:sp>
      <p:grpSp>
        <p:nvGrpSpPr>
          <p:cNvPr id="104" name="组合 1">
            <a:extLst>
              <a:ext uri="{FF2B5EF4-FFF2-40B4-BE49-F238E27FC236}">
                <a16:creationId xmlns:a16="http://schemas.microsoft.com/office/drawing/2014/main" id="{DD19D362-A3D1-4985-A700-CC589B33440F}"/>
              </a:ext>
            </a:extLst>
          </p:cNvPr>
          <p:cNvGrpSpPr/>
          <p:nvPr/>
        </p:nvGrpSpPr>
        <p:grpSpPr>
          <a:xfrm>
            <a:off x="274917" y="-40077"/>
            <a:ext cx="2593392" cy="1642560"/>
            <a:chOff x="864183" y="1346998"/>
            <a:chExt cx="2593392" cy="1642560"/>
          </a:xfrm>
        </p:grpSpPr>
        <p:grpSp>
          <p:nvGrpSpPr>
            <p:cNvPr id="105" name="组合 31">
              <a:extLst>
                <a:ext uri="{FF2B5EF4-FFF2-40B4-BE49-F238E27FC236}">
                  <a16:creationId xmlns:a16="http://schemas.microsoft.com/office/drawing/2014/main" id="{5E082E0E-31C2-4417-84D2-F0F153C862E4}"/>
                </a:ext>
              </a:extLst>
            </p:cNvPr>
            <p:cNvGrpSpPr/>
            <p:nvPr/>
          </p:nvGrpSpPr>
          <p:grpSpPr>
            <a:xfrm>
              <a:off x="1220962" y="2210241"/>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06" name="图片 19">
              <a:extLst>
                <a:ext uri="{FF2B5EF4-FFF2-40B4-BE49-F238E27FC236}">
                  <a16:creationId xmlns:a16="http://schemas.microsoft.com/office/drawing/2014/main" id="{D858EE5B-5872-4083-B279-E39B2B7A0E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183" y="1346998"/>
              <a:ext cx="1470230" cy="1238251"/>
            </a:xfrm>
            <a:prstGeom prst="rect">
              <a:avLst/>
            </a:prstGeom>
          </p:spPr>
        </p:pic>
      </p:grpSp>
      <p:pic>
        <p:nvPicPr>
          <p:cNvPr id="109" name="Shape 529">
            <a:extLst>
              <a:ext uri="{FF2B5EF4-FFF2-40B4-BE49-F238E27FC236}">
                <a16:creationId xmlns:a16="http://schemas.microsoft.com/office/drawing/2014/main" id="{2F7DFF61-C9D9-4135-B002-9815D5461487}"/>
              </a:ext>
            </a:extLst>
          </p:cNvPr>
          <p:cNvPicPr/>
          <p:nvPr/>
        </p:nvPicPr>
        <p:blipFill>
          <a:blip r:embed="rId3">
            <a:extLst>
              <a:ext uri="{28A0092B-C50C-407E-A947-70E740481C1C}">
                <a14:useLocalDpi xmlns:a14="http://schemas.microsoft.com/office/drawing/2010/main" val="0"/>
              </a:ext>
            </a:extLst>
          </a:blip>
          <a:srcRect/>
          <a:stretch/>
        </p:blipFill>
        <p:spPr>
          <a:xfrm>
            <a:off x="4392769" y="674219"/>
            <a:ext cx="6837156" cy="4881096"/>
          </a:xfrm>
          <a:prstGeom prst="rect">
            <a:avLst/>
          </a:prstGeom>
        </p:spPr>
      </p:pic>
      <p:sp>
        <p:nvSpPr>
          <p:cNvPr id="110" name="TextBox 109">
            <a:extLst>
              <a:ext uri="{FF2B5EF4-FFF2-40B4-BE49-F238E27FC236}">
                <a16:creationId xmlns:a16="http://schemas.microsoft.com/office/drawing/2014/main" id="{FEAE409E-D5CD-43ED-80EC-F5D8A9D8DF96}"/>
              </a:ext>
            </a:extLst>
          </p:cNvPr>
          <p:cNvSpPr txBox="1"/>
          <p:nvPr/>
        </p:nvSpPr>
        <p:spPr>
          <a:xfrm>
            <a:off x="4204545" y="5672833"/>
            <a:ext cx="7213601" cy="400110"/>
          </a:xfrm>
          <a:prstGeom prst="rect">
            <a:avLst/>
          </a:prstGeom>
          <a:noFill/>
        </p:spPr>
        <p:txBody>
          <a:bodyPr wrap="square">
            <a:spAutoFit/>
          </a:bodyPr>
          <a:lstStyle/>
          <a:p>
            <a:pPr algn="ctr"/>
            <a:r>
              <a:rPr lang="vi-VN" altLang="zh-CN" sz="2000" i="1">
                <a:solidFill>
                  <a:schemeClr val="accent1">
                    <a:lumMod val="75000"/>
                  </a:schemeClr>
                </a:solidFill>
                <a:latin typeface="UTM Avo" panose="02040603050506020204" pitchFamily="18" charset="0"/>
                <a:cs typeface="Times New Roman" panose="02020603050405020304" pitchFamily="18" charset="0"/>
              </a:rPr>
              <a:t>Hình 10b.6. C</a:t>
            </a:r>
            <a:r>
              <a:rPr lang="en-US" altLang="zh-CN" sz="2000" i="1">
                <a:solidFill>
                  <a:schemeClr val="accent1">
                    <a:lumMod val="75000"/>
                  </a:schemeClr>
                </a:solidFill>
                <a:latin typeface="UTM Avo" panose="02040603050506020204" pitchFamily="18" charset="0"/>
                <a:cs typeface="Times New Roman" panose="02020603050405020304" pitchFamily="18" charset="0"/>
              </a:rPr>
              <a:t>á</a:t>
            </a:r>
            <a:r>
              <a:rPr lang="vi-VN" altLang="zh-CN" sz="2000" i="1">
                <a:solidFill>
                  <a:schemeClr val="accent1">
                    <a:lumMod val="75000"/>
                  </a:schemeClr>
                </a:solidFill>
                <a:latin typeface="UTM Avo" panose="02040603050506020204" pitchFamily="18" charset="0"/>
                <a:cs typeface="Times New Roman" panose="02020603050405020304" pitchFamily="18" charset="0"/>
              </a:rPr>
              <a:t>c bước chèn v</a:t>
            </a:r>
            <a:r>
              <a:rPr lang="en-US" altLang="zh-CN" sz="2000" i="1">
                <a:solidFill>
                  <a:schemeClr val="accent1">
                    <a:lumMod val="75000"/>
                  </a:schemeClr>
                </a:solidFill>
                <a:latin typeface="UTM Avo" panose="02040603050506020204" pitchFamily="18" charset="0"/>
                <a:cs typeface="Times New Roman" panose="02020603050405020304" pitchFamily="18" charset="0"/>
              </a:rPr>
              <a:t>ă</a:t>
            </a:r>
            <a:r>
              <a:rPr lang="vi-VN" altLang="zh-CN" sz="2000" i="1">
                <a:solidFill>
                  <a:schemeClr val="accent1">
                    <a:lumMod val="75000"/>
                  </a:schemeClr>
                </a:solidFill>
                <a:latin typeface="UTM Avo" panose="02040603050506020204" pitchFamily="18" charset="0"/>
                <a:cs typeface="Times New Roman" panose="02020603050405020304" pitchFamily="18" charset="0"/>
              </a:rPr>
              <a:t>n b</a:t>
            </a:r>
            <a:r>
              <a:rPr lang="en-US" altLang="zh-CN" sz="2000" i="1">
                <a:solidFill>
                  <a:schemeClr val="accent1">
                    <a:lumMod val="75000"/>
                  </a:schemeClr>
                </a:solidFill>
                <a:latin typeface="UTM Avo" panose="02040603050506020204" pitchFamily="18" charset="0"/>
                <a:cs typeface="Times New Roman" panose="02020603050405020304" pitchFamily="18" charset="0"/>
              </a:rPr>
              <a:t>ả</a:t>
            </a:r>
            <a:r>
              <a:rPr lang="vi-VN" altLang="zh-CN" sz="2000" i="1">
                <a:solidFill>
                  <a:schemeClr val="accent1">
                    <a:lumMod val="75000"/>
                  </a:schemeClr>
                </a:solidFill>
                <a:latin typeface="UTM Avo" panose="02040603050506020204" pitchFamily="18" charset="0"/>
                <a:cs typeface="Times New Roman" panose="02020603050405020304" pitchFamily="18" charset="0"/>
              </a:rPr>
              <a:t>n</a:t>
            </a:r>
          </a:p>
        </p:txBody>
      </p:sp>
    </p:spTree>
    <p:extLst>
      <p:ext uri="{BB962C8B-B14F-4D97-AF65-F5344CB8AC3E}">
        <p14:creationId xmlns:p14="http://schemas.microsoft.com/office/powerpoint/2010/main" val="265182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anim calcmode="lin" valueType="num">
                                      <p:cBhvr>
                                        <p:cTn id="8" dur="1000" fill="hold"/>
                                        <p:tgtEl>
                                          <p:spTgt spid="104"/>
                                        </p:tgtEl>
                                        <p:attrNameLst>
                                          <p:attrName>ppt_x</p:attrName>
                                        </p:attrNameLst>
                                      </p:cBhvr>
                                      <p:tavLst>
                                        <p:tav tm="0">
                                          <p:val>
                                            <p:strVal val="#ppt_x"/>
                                          </p:val>
                                        </p:tav>
                                        <p:tav tm="100000">
                                          <p:val>
                                            <p:strVal val="#ppt_x"/>
                                          </p:val>
                                        </p:tav>
                                      </p:tavLst>
                                    </p:anim>
                                    <p:anim calcmode="lin" valueType="num">
                                      <p:cBhvr>
                                        <p:cTn id="9" dur="1000" fill="hold"/>
                                        <p:tgtEl>
                                          <p:spTgt spid="10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09"/>
                                        </p:tgtEl>
                                        <p:attrNameLst>
                                          <p:attrName>style.visibility</p:attrName>
                                        </p:attrNameLst>
                                      </p:cBhvr>
                                      <p:to>
                                        <p:strVal val="visible"/>
                                      </p:to>
                                    </p:set>
                                    <p:animEffect transition="in" filter="fade">
                                      <p:cBhvr>
                                        <p:cTn id="17" dur="500"/>
                                        <p:tgtEl>
                                          <p:spTgt spid="10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0">
                                            <p:txEl>
                                              <p:pRg st="0" end="0"/>
                                            </p:txEl>
                                          </p:spTgt>
                                        </p:tgtEl>
                                        <p:attrNameLst>
                                          <p:attrName>style.visibility</p:attrName>
                                        </p:attrNameLst>
                                      </p:cBhvr>
                                      <p:to>
                                        <p:strVal val="visible"/>
                                      </p:to>
                                    </p:set>
                                    <p:animEffect transition="in" filter="wipe(left)">
                                      <p:cBhvr>
                                        <p:cTn id="21" dur="500"/>
                                        <p:tgtEl>
                                          <p:spTgt spid="1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build="p"/>
      <p:bldP spid="1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78981" y="707114"/>
            <a:ext cx="8856910" cy="3424878"/>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64381" y="1109529"/>
            <a:ext cx="8771853" cy="2296078"/>
          </a:xfrm>
          <a:prstGeom prst="rect">
            <a:avLst/>
          </a:prstGeom>
          <a:noFill/>
        </p:spPr>
        <p:txBody>
          <a:bodyPr wrap="square" rtlCol="0">
            <a:spAutoFit/>
          </a:bodyPr>
          <a:lstStyle/>
          <a:p>
            <a:pPr algn="ctr">
              <a:lnSpc>
                <a:spcPct val="150000"/>
              </a:lnSpc>
            </a:pPr>
            <a:r>
              <a:rPr lang="en-US" sz="3600" b="1">
                <a:solidFill>
                  <a:schemeClr val="accent6">
                    <a:lumMod val="50000"/>
                  </a:schemeClr>
                </a:solidFill>
                <a:latin typeface="UTM Avo" panose="02040603050506020204" pitchFamily="18" charset="0"/>
              </a:rPr>
              <a:t>NHIỆM VỤ 2: </a:t>
            </a:r>
          </a:p>
          <a:p>
            <a:pPr>
              <a:lnSpc>
                <a:spcPct val="150000"/>
              </a:lnSpc>
            </a:pPr>
            <a:r>
              <a:rPr lang="vi-VN" sz="3200">
                <a:solidFill>
                  <a:schemeClr val="accent6">
                    <a:lumMod val="50000"/>
                  </a:schemeClr>
                </a:solidFill>
                <a:latin typeface="UTM Avo" panose="02040603050506020204" pitchFamily="18" charset="0"/>
              </a:rPr>
              <a:t>Ch</a:t>
            </a:r>
            <a:r>
              <a:rPr lang="en-US" sz="3200">
                <a:solidFill>
                  <a:schemeClr val="accent6">
                    <a:lumMod val="50000"/>
                  </a:schemeClr>
                </a:solidFill>
                <a:latin typeface="UTM Avo" panose="02040603050506020204" pitchFamily="18" charset="0"/>
              </a:rPr>
              <a:t>ỉ</a:t>
            </a:r>
            <a:r>
              <a:rPr lang="vi-VN" sz="3200">
                <a:solidFill>
                  <a:schemeClr val="accent6">
                    <a:lumMod val="50000"/>
                  </a:schemeClr>
                </a:solidFill>
                <a:latin typeface="UTM Avo" panose="02040603050506020204" pitchFamily="18" charset="0"/>
              </a:rPr>
              <a:t>nh sửa độ sáng, độ tương phản cho ảnh ở Hình 10b.5a.</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4621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31695" y="1888239"/>
            <a:ext cx="5839443" cy="3337837"/>
          </a:xfrm>
          <a:prstGeom prst="rect">
            <a:avLst/>
          </a:prstGeom>
          <a:noFill/>
        </p:spPr>
        <p:txBody>
          <a:bodyPr wrap="square">
            <a:spAutoFit/>
          </a:bodyPr>
          <a:lstStyle/>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Chọn </a:t>
            </a:r>
            <a:r>
              <a:rPr lang="vi-VN" altLang="zh-CN" sz="2400" b="1">
                <a:solidFill>
                  <a:schemeClr val="accent1">
                    <a:lumMod val="75000"/>
                  </a:schemeClr>
                </a:solidFill>
                <a:latin typeface="UTM Avo" panose="02040603050506020204" pitchFamily="18" charset="0"/>
                <a:cs typeface="Times New Roman" panose="02020603050405020304" pitchFamily="18" charset="0"/>
              </a:rPr>
              <a:t>Colors/Brightness</a:t>
            </a:r>
            <a:r>
              <a:rPr lang="en-US" altLang="zh-CN" sz="2400" b="1">
                <a:solidFill>
                  <a:schemeClr val="accent1">
                    <a:lumMod val="75000"/>
                  </a:schemeClr>
                </a:solidFill>
                <a:latin typeface="UTM Avo" panose="02040603050506020204" pitchFamily="18" charset="0"/>
                <a:cs typeface="Times New Roman" panose="02020603050405020304" pitchFamily="18" charset="0"/>
              </a:rPr>
              <a:t> </a:t>
            </a:r>
            <a:r>
              <a:rPr lang="vi-VN" altLang="zh-CN" sz="2400" b="1">
                <a:solidFill>
                  <a:schemeClr val="accent1">
                    <a:lumMod val="75000"/>
                  </a:schemeClr>
                </a:solidFill>
                <a:latin typeface="UTM Avo" panose="02040603050506020204" pitchFamily="18" charset="0"/>
                <a:cs typeface="Times New Roman" panose="02020603050405020304" pitchFamily="18" charset="0"/>
              </a:rPr>
              <a:t>-</a:t>
            </a:r>
            <a:r>
              <a:rPr lang="en-US" altLang="zh-CN" sz="2400" b="1">
                <a:solidFill>
                  <a:schemeClr val="accent1">
                    <a:lumMod val="75000"/>
                  </a:schemeClr>
                </a:solidFill>
                <a:latin typeface="UTM Avo" panose="02040603050506020204" pitchFamily="18" charset="0"/>
                <a:cs typeface="Times New Roman" panose="02020603050405020304" pitchFamily="18" charset="0"/>
              </a:rPr>
              <a:t> </a:t>
            </a:r>
            <a:r>
              <a:rPr lang="vi-VN" altLang="zh-CN" sz="2400" b="1">
                <a:solidFill>
                  <a:schemeClr val="accent1">
                    <a:lumMod val="75000"/>
                  </a:schemeClr>
                </a:solidFill>
                <a:latin typeface="UTM Avo" panose="02040603050506020204" pitchFamily="18" charset="0"/>
                <a:cs typeface="Times New Roman" panose="02020603050405020304" pitchFamily="18" charset="0"/>
              </a:rPr>
              <a:t>Contrast</a:t>
            </a:r>
            <a:r>
              <a:rPr lang="vi-VN" altLang="zh-CN" sz="2400">
                <a:solidFill>
                  <a:schemeClr val="accent1">
                    <a:lumMod val="75000"/>
                  </a:schemeClr>
                </a:solidFill>
                <a:latin typeface="UTM Avo" panose="02040603050506020204" pitchFamily="18" charset="0"/>
                <a:cs typeface="Times New Roman" panose="02020603050405020304" pitchFamily="18" charset="0"/>
              </a:rPr>
              <a:t>... để mở hộp</a:t>
            </a:r>
            <a:r>
              <a:rPr lang="en-US" altLang="zh-CN" sz="2400">
                <a:solidFill>
                  <a:schemeClr val="accent1">
                    <a:lumMod val="75000"/>
                  </a:schemeClr>
                </a:solidFill>
                <a:latin typeface="UTM Avo" panose="02040603050506020204" pitchFamily="18" charset="0"/>
                <a:cs typeface="Times New Roman" panose="02020603050405020304" pitchFamily="18" charset="0"/>
              </a:rPr>
              <a:t> th</a:t>
            </a:r>
            <a:r>
              <a:rPr lang="vi-VN" altLang="zh-CN" sz="2400">
                <a:solidFill>
                  <a:schemeClr val="accent1">
                    <a:lumMod val="75000"/>
                  </a:schemeClr>
                </a:solidFill>
                <a:latin typeface="UTM Avo" panose="02040603050506020204" pitchFamily="18" charset="0"/>
                <a:cs typeface="Times New Roman" panose="02020603050405020304" pitchFamily="18" charset="0"/>
              </a:rPr>
              <a:t>oại </a:t>
            </a:r>
            <a:r>
              <a:rPr lang="vi-VN" altLang="zh-CN" sz="2400" b="1">
                <a:solidFill>
                  <a:schemeClr val="accent1">
                    <a:lumMod val="75000"/>
                  </a:schemeClr>
                </a:solidFill>
                <a:latin typeface="UTM Avo" panose="02040603050506020204" pitchFamily="18" charset="0"/>
                <a:cs typeface="Times New Roman" panose="02020603050405020304" pitchFamily="18" charset="0"/>
              </a:rPr>
              <a:t>Brightness</a:t>
            </a:r>
            <a:r>
              <a:rPr lang="en-US" altLang="zh-CN" sz="2400" b="1">
                <a:solidFill>
                  <a:schemeClr val="accent1">
                    <a:lumMod val="75000"/>
                  </a:schemeClr>
                </a:solidFill>
                <a:latin typeface="UTM Avo" panose="02040603050506020204" pitchFamily="18" charset="0"/>
                <a:cs typeface="Times New Roman" panose="02020603050405020304" pitchFamily="18" charset="0"/>
              </a:rPr>
              <a:t> </a:t>
            </a:r>
            <a:r>
              <a:rPr lang="vi-VN" altLang="zh-CN" sz="2400" b="1">
                <a:solidFill>
                  <a:schemeClr val="accent1">
                    <a:lumMod val="75000"/>
                  </a:schemeClr>
                </a:solidFill>
                <a:latin typeface="UTM Avo" panose="02040603050506020204" pitchFamily="18" charset="0"/>
                <a:cs typeface="Times New Roman" panose="02020603050405020304" pitchFamily="18" charset="0"/>
              </a:rPr>
              <a:t>- Contrast</a:t>
            </a:r>
            <a:r>
              <a:rPr lang="vi-VN" altLang="zh-CN" sz="2400">
                <a:solidFill>
                  <a:schemeClr val="accent1">
                    <a:lumMod val="75000"/>
                  </a:schemeClr>
                </a:solidFill>
                <a:latin typeface="UTM Avo" panose="02040603050506020204" pitchFamily="18" charset="0"/>
                <a:cs typeface="Times New Roman" panose="02020603050405020304" pitchFamily="18" charset="0"/>
              </a:rPr>
              <a:t>... (Hình 10b.7). Trong hộp thoại em kéo thả chuột để điều chỉnh độ sáng, độ tương phản theo ý muốn. Chọn OK để hoàn thành.</a:t>
            </a:r>
            <a:endParaRPr lang="en-US" altLang="zh-CN" sz="2400">
              <a:solidFill>
                <a:schemeClr val="accent1">
                  <a:lumMod val="75000"/>
                </a:schemeClr>
              </a:solidFill>
              <a:latin typeface="UTM Avo" panose="02040603050506020204" pitchFamily="18" charset="0"/>
              <a:cs typeface="Times New Roman" panose="02020603050405020304" pitchFamily="18" charset="0"/>
            </a:endParaRPr>
          </a:p>
        </p:txBody>
      </p:sp>
      <p:grpSp>
        <p:nvGrpSpPr>
          <p:cNvPr id="104" name="组合 1">
            <a:extLst>
              <a:ext uri="{FF2B5EF4-FFF2-40B4-BE49-F238E27FC236}">
                <a16:creationId xmlns:a16="http://schemas.microsoft.com/office/drawing/2014/main" id="{DD19D362-A3D1-4985-A700-CC589B33440F}"/>
              </a:ext>
            </a:extLst>
          </p:cNvPr>
          <p:cNvGrpSpPr/>
          <p:nvPr/>
        </p:nvGrpSpPr>
        <p:grpSpPr>
          <a:xfrm>
            <a:off x="274917" y="-40077"/>
            <a:ext cx="2593392" cy="1642560"/>
            <a:chOff x="864183" y="1346998"/>
            <a:chExt cx="2593392" cy="1642560"/>
          </a:xfrm>
        </p:grpSpPr>
        <p:grpSp>
          <p:nvGrpSpPr>
            <p:cNvPr id="105" name="组合 31">
              <a:extLst>
                <a:ext uri="{FF2B5EF4-FFF2-40B4-BE49-F238E27FC236}">
                  <a16:creationId xmlns:a16="http://schemas.microsoft.com/office/drawing/2014/main" id="{5E082E0E-31C2-4417-84D2-F0F153C862E4}"/>
                </a:ext>
              </a:extLst>
            </p:cNvPr>
            <p:cNvGrpSpPr/>
            <p:nvPr/>
          </p:nvGrpSpPr>
          <p:grpSpPr>
            <a:xfrm>
              <a:off x="1220962" y="2210241"/>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06" name="图片 19">
              <a:extLst>
                <a:ext uri="{FF2B5EF4-FFF2-40B4-BE49-F238E27FC236}">
                  <a16:creationId xmlns:a16="http://schemas.microsoft.com/office/drawing/2014/main" id="{D858EE5B-5872-4083-B279-E39B2B7A0E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183" y="1346998"/>
              <a:ext cx="1470230" cy="1238251"/>
            </a:xfrm>
            <a:prstGeom prst="rect">
              <a:avLst/>
            </a:prstGeom>
          </p:spPr>
        </p:pic>
      </p:grpSp>
      <p:sp>
        <p:nvSpPr>
          <p:cNvPr id="110" name="TextBox 109">
            <a:extLst>
              <a:ext uri="{FF2B5EF4-FFF2-40B4-BE49-F238E27FC236}">
                <a16:creationId xmlns:a16="http://schemas.microsoft.com/office/drawing/2014/main" id="{FEAE409E-D5CD-43ED-80EC-F5D8A9D8DF96}"/>
              </a:ext>
            </a:extLst>
          </p:cNvPr>
          <p:cNvSpPr txBox="1"/>
          <p:nvPr/>
        </p:nvSpPr>
        <p:spPr>
          <a:xfrm>
            <a:off x="6828206" y="5226076"/>
            <a:ext cx="4412222" cy="707886"/>
          </a:xfrm>
          <a:prstGeom prst="rect">
            <a:avLst/>
          </a:prstGeom>
          <a:noFill/>
        </p:spPr>
        <p:txBody>
          <a:bodyPr wrap="square">
            <a:spAutoFit/>
          </a:bodyPr>
          <a:lstStyle/>
          <a:p>
            <a:pPr algn="ctr"/>
            <a:r>
              <a:rPr lang="en-US" altLang="zh-CN" sz="2000" i="1">
                <a:solidFill>
                  <a:schemeClr val="accent1">
                    <a:lumMod val="75000"/>
                  </a:schemeClr>
                </a:solidFill>
                <a:latin typeface="UTM Avo" panose="02040603050506020204" pitchFamily="18" charset="0"/>
                <a:cs typeface="Times New Roman" panose="02020603050405020304" pitchFamily="18" charset="0"/>
              </a:rPr>
              <a:t>Hình 10b.7. Hộp thoại Brightness-Contrast</a:t>
            </a:r>
            <a:endParaRPr lang="vi-VN" altLang="zh-CN" sz="2000" i="1">
              <a:solidFill>
                <a:schemeClr val="accent1">
                  <a:lumMod val="75000"/>
                </a:schemeClr>
              </a:solidFill>
              <a:latin typeface="UTM Avo" panose="02040603050506020204" pitchFamily="18" charset="0"/>
              <a:cs typeface="Times New Roman" panose="02020603050405020304" pitchFamily="18" charset="0"/>
            </a:endParaRPr>
          </a:p>
        </p:txBody>
      </p:sp>
      <p:pic>
        <p:nvPicPr>
          <p:cNvPr id="17" name="Shape 677">
            <a:extLst>
              <a:ext uri="{FF2B5EF4-FFF2-40B4-BE49-F238E27FC236}">
                <a16:creationId xmlns:a16="http://schemas.microsoft.com/office/drawing/2014/main" id="{45B872F7-7A62-412E-8F68-58F390377359}"/>
              </a:ext>
            </a:extLst>
          </p:cNvPr>
          <p:cNvPicPr/>
          <p:nvPr/>
        </p:nvPicPr>
        <p:blipFill>
          <a:blip r:embed="rId3"/>
          <a:stretch/>
        </p:blipFill>
        <p:spPr>
          <a:xfrm>
            <a:off x="6828206" y="2061417"/>
            <a:ext cx="4412222" cy="3060344"/>
          </a:xfrm>
          <a:prstGeom prst="rect">
            <a:avLst/>
          </a:prstGeom>
        </p:spPr>
      </p:pic>
    </p:spTree>
    <p:extLst>
      <p:ext uri="{BB962C8B-B14F-4D97-AF65-F5344CB8AC3E}">
        <p14:creationId xmlns:p14="http://schemas.microsoft.com/office/powerpoint/2010/main" val="233530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anim calcmode="lin" valueType="num">
                                      <p:cBhvr>
                                        <p:cTn id="8" dur="1000" fill="hold"/>
                                        <p:tgtEl>
                                          <p:spTgt spid="104"/>
                                        </p:tgtEl>
                                        <p:attrNameLst>
                                          <p:attrName>ppt_x</p:attrName>
                                        </p:attrNameLst>
                                      </p:cBhvr>
                                      <p:tavLst>
                                        <p:tav tm="0">
                                          <p:val>
                                            <p:strVal val="#ppt_x"/>
                                          </p:val>
                                        </p:tav>
                                        <p:tav tm="100000">
                                          <p:val>
                                            <p:strVal val="#ppt_x"/>
                                          </p:val>
                                        </p:tav>
                                      </p:tavLst>
                                    </p:anim>
                                    <p:anim calcmode="lin" valueType="num">
                                      <p:cBhvr>
                                        <p:cTn id="9" dur="1000" fill="hold"/>
                                        <p:tgtEl>
                                          <p:spTgt spid="10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0">
                                            <p:txEl>
                                              <p:pRg st="0" end="0"/>
                                            </p:txEl>
                                          </p:spTgt>
                                        </p:tgtEl>
                                        <p:attrNameLst>
                                          <p:attrName>style.visibility</p:attrName>
                                        </p:attrNameLst>
                                      </p:cBhvr>
                                      <p:to>
                                        <p:strVal val="visible"/>
                                      </p:to>
                                    </p:set>
                                    <p:animEffect transition="in" filter="wipe(left)">
                                      <p:cBhvr>
                                        <p:cTn id="17" dur="500"/>
                                        <p:tgtEl>
                                          <p:spTgt spid="1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build="p"/>
      <p:bldP spid="11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95235" y="943414"/>
            <a:ext cx="8856910" cy="3740982"/>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64381" y="1109529"/>
            <a:ext cx="8771853" cy="2296078"/>
          </a:xfrm>
          <a:prstGeom prst="rect">
            <a:avLst/>
          </a:prstGeom>
          <a:noFill/>
        </p:spPr>
        <p:txBody>
          <a:bodyPr wrap="square" rtlCol="0">
            <a:spAutoFit/>
          </a:bodyPr>
          <a:lstStyle/>
          <a:p>
            <a:pPr algn="ctr">
              <a:lnSpc>
                <a:spcPct val="150000"/>
              </a:lnSpc>
            </a:pPr>
            <a:r>
              <a:rPr lang="en-US" sz="3600" b="1">
                <a:solidFill>
                  <a:schemeClr val="accent6">
                    <a:lumMod val="50000"/>
                  </a:schemeClr>
                </a:solidFill>
                <a:latin typeface="UTM Avo" panose="02040603050506020204" pitchFamily="18" charset="0"/>
              </a:rPr>
              <a:t>NHIỆM VỤ 3: </a:t>
            </a:r>
          </a:p>
          <a:p>
            <a:pPr>
              <a:lnSpc>
                <a:spcPct val="150000"/>
              </a:lnSpc>
            </a:pPr>
            <a:r>
              <a:rPr lang="vi-VN" sz="3200">
                <a:solidFill>
                  <a:schemeClr val="accent6">
                    <a:lumMod val="50000"/>
                  </a:schemeClr>
                </a:solidFill>
                <a:latin typeface="UTM Avo" panose="02040603050506020204" pitchFamily="18" charset="0"/>
              </a:rPr>
              <a:t>Làm mờ nền xung quanh bông hoa trong Hình 10b.5a.</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226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oll, toy&#10;&#10;Description automatically generated">
            <a:extLst>
              <a:ext uri="{FF2B5EF4-FFF2-40B4-BE49-F238E27FC236}">
                <a16:creationId xmlns:a16="http://schemas.microsoft.com/office/drawing/2014/main" id="{E5ABDE90-BED7-4789-9EB8-04DB9FC1F1E9}"/>
              </a:ext>
            </a:extLst>
          </p:cNvPr>
          <p:cNvPicPr>
            <a:picLocks noChangeAspect="1"/>
          </p:cNvPicPr>
          <p:nvPr/>
        </p:nvPicPr>
        <p:blipFill rotWithShape="1">
          <a:blip r:embed="rId2">
            <a:extLst>
              <a:ext uri="{28A0092B-C50C-407E-A947-70E740481C1C}">
                <a14:useLocalDpi xmlns:a14="http://schemas.microsoft.com/office/drawing/2010/main" val="0"/>
              </a:ext>
            </a:extLst>
          </a:blip>
          <a:srcRect l="922" t="578" r="67948" b="3188"/>
          <a:stretch/>
        </p:blipFill>
        <p:spPr>
          <a:xfrm>
            <a:off x="548363" y="2996417"/>
            <a:ext cx="1631851" cy="3442973"/>
          </a:xfrm>
          <a:prstGeom prst="rect">
            <a:avLst/>
          </a:prstGeom>
        </p:spPr>
      </p:pic>
      <p:sp>
        <p:nvSpPr>
          <p:cNvPr id="11" name="Speech Bubble: Rectangle with Corners Rounded 10">
            <a:extLst>
              <a:ext uri="{FF2B5EF4-FFF2-40B4-BE49-F238E27FC236}">
                <a16:creationId xmlns:a16="http://schemas.microsoft.com/office/drawing/2014/main" id="{7FBAC085-E6AD-4E97-928C-14ADC18F01E5}"/>
              </a:ext>
            </a:extLst>
          </p:cNvPr>
          <p:cNvSpPr/>
          <p:nvPr/>
        </p:nvSpPr>
        <p:spPr>
          <a:xfrm>
            <a:off x="548363" y="260719"/>
            <a:ext cx="6732066" cy="2538324"/>
          </a:xfrm>
          <a:prstGeom prst="wedgeRoundRectCallout">
            <a:avLst>
              <a:gd name="adj1" fmla="val -25340"/>
              <a:gd name="adj2" fmla="val 90680"/>
              <a:gd name="adj3" fmla="val 16667"/>
            </a:avLst>
          </a:prstGeom>
          <a:solidFill>
            <a:srgbClr val="9C51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BE36EF0-86B9-4026-A360-3A247D304C33}"/>
              </a:ext>
            </a:extLst>
          </p:cNvPr>
          <p:cNvSpPr txBox="1"/>
          <p:nvPr/>
        </p:nvSpPr>
        <p:spPr>
          <a:xfrm>
            <a:off x="442975" y="260719"/>
            <a:ext cx="6732065" cy="2538324"/>
          </a:xfrm>
          <a:prstGeom prst="rect">
            <a:avLst/>
          </a:prstGeom>
          <a:noFill/>
        </p:spPr>
        <p:txBody>
          <a:bodyPr wrap="square">
            <a:spAutoFit/>
          </a:bodyPr>
          <a:lstStyle/>
          <a:p>
            <a:pPr lvl="0" algn="ctr" defTabSz="342900">
              <a:lnSpc>
                <a:spcPct val="135000"/>
              </a:lnSpc>
              <a:defRPr/>
            </a:pPr>
            <a:r>
              <a:rPr lang="vi-VN" sz="2000">
                <a:solidFill>
                  <a:schemeClr val="bg1"/>
                </a:solidFill>
                <a:latin typeface="UTM Avo" panose="02040603050506020204" pitchFamily="18" charset="0"/>
                <a:cs typeface="Times New Roman" panose="02020603050405020304" pitchFamily="18" charset="0"/>
              </a:rPr>
              <a:t>Minh ơi, cậu xem một vài bức ảnh tớ chụp trường mình này. Tớ muốn chỉnh sửa các ảnh đó và thêm chú thích từng khu vực trong trường vào ảnh để gửi cho bạn học cùng trường tiểu học. Cậu có biết công cụ nào của phần mềm chỉnh sửa ảnh làm được điều đó không?</a:t>
            </a:r>
            <a:endParaRPr kumimoji="0" lang="en-US" sz="2000" i="0" u="none" strike="noStrike" kern="1200" cap="none" spc="0" normalizeH="0" baseline="0" noProof="0">
              <a:ln>
                <a:noFill/>
              </a:ln>
              <a:solidFill>
                <a:schemeClr val="bg1"/>
              </a:solidFill>
              <a:effectLst/>
              <a:uLnTx/>
              <a:uFillTx/>
              <a:latin typeface="Arial"/>
            </a:endParaRPr>
          </a:p>
        </p:txBody>
      </p:sp>
      <p:sp>
        <p:nvSpPr>
          <p:cNvPr id="14" name="Speech Bubble: Rectangle with Corners Rounded 13">
            <a:extLst>
              <a:ext uri="{FF2B5EF4-FFF2-40B4-BE49-F238E27FC236}">
                <a16:creationId xmlns:a16="http://schemas.microsoft.com/office/drawing/2014/main" id="{1DD628EE-1082-4180-9C19-F3910162CFAE}"/>
              </a:ext>
            </a:extLst>
          </p:cNvPr>
          <p:cNvSpPr/>
          <p:nvPr/>
        </p:nvSpPr>
        <p:spPr>
          <a:xfrm>
            <a:off x="7385816" y="260719"/>
            <a:ext cx="3927949" cy="2675157"/>
          </a:xfrm>
          <a:prstGeom prst="wedgeRoundRectCallout">
            <a:avLst>
              <a:gd name="adj1" fmla="val 28294"/>
              <a:gd name="adj2" fmla="val 92821"/>
              <a:gd name="adj3" fmla="val 1666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doll, toy&#10;&#10;Description automatically generated">
            <a:extLst>
              <a:ext uri="{FF2B5EF4-FFF2-40B4-BE49-F238E27FC236}">
                <a16:creationId xmlns:a16="http://schemas.microsoft.com/office/drawing/2014/main" id="{F7B1B4EC-0000-4CE8-BD2E-CCE3515BD43C}"/>
              </a:ext>
            </a:extLst>
          </p:cNvPr>
          <p:cNvPicPr>
            <a:picLocks noChangeAspect="1"/>
          </p:cNvPicPr>
          <p:nvPr/>
        </p:nvPicPr>
        <p:blipFill rotWithShape="1">
          <a:blip r:embed="rId2">
            <a:extLst>
              <a:ext uri="{28A0092B-C50C-407E-A947-70E740481C1C}">
                <a14:useLocalDpi xmlns:a14="http://schemas.microsoft.com/office/drawing/2010/main" val="0"/>
              </a:ext>
            </a:extLst>
          </a:blip>
          <a:srcRect l="35335" t="1883" r="33535" b="1883"/>
          <a:stretch/>
        </p:blipFill>
        <p:spPr>
          <a:xfrm flipH="1">
            <a:off x="9681914" y="3318387"/>
            <a:ext cx="1631851" cy="3121002"/>
          </a:xfrm>
          <a:prstGeom prst="rect">
            <a:avLst/>
          </a:prstGeom>
        </p:spPr>
      </p:pic>
      <p:sp>
        <p:nvSpPr>
          <p:cNvPr id="15" name="TextBox 14">
            <a:extLst>
              <a:ext uri="{FF2B5EF4-FFF2-40B4-BE49-F238E27FC236}">
                <a16:creationId xmlns:a16="http://schemas.microsoft.com/office/drawing/2014/main" id="{6D7B32DE-A311-419F-AA50-BC4ADC1D58E6}"/>
              </a:ext>
            </a:extLst>
          </p:cNvPr>
          <p:cNvSpPr txBox="1"/>
          <p:nvPr/>
        </p:nvSpPr>
        <p:spPr>
          <a:xfrm>
            <a:off x="7385816" y="403074"/>
            <a:ext cx="3927949" cy="2169825"/>
          </a:xfrm>
          <a:prstGeom prst="rect">
            <a:avLst/>
          </a:prstGeom>
          <a:noFill/>
        </p:spPr>
        <p:txBody>
          <a:bodyPr wrap="square">
            <a:spAutoFit/>
          </a:bodyPr>
          <a:lstStyle/>
          <a:p>
            <a:pPr lvl="0" algn="ctr" defTabSz="342900">
              <a:lnSpc>
                <a:spcPct val="135000"/>
              </a:lnSpc>
              <a:defRPr/>
            </a:pPr>
            <a:r>
              <a:rPr lang="vi-VN" sz="2000">
                <a:solidFill>
                  <a:schemeClr val="bg1"/>
                </a:solidFill>
                <a:latin typeface="UTM Avo" panose="02040603050506020204" pitchFamily="18" charset="0"/>
                <a:cs typeface="Times New Roman" panose="02020603050405020304" pitchFamily="18" charset="0"/>
              </a:rPr>
              <a:t>Có chứ. Tớ thấy một số ảnh cậu chụp bị tối, cần tăng độ sáng lên và chỉnh thêm về màu sắc ảnh nữa thì sẽ đẹp đấy.</a:t>
            </a:r>
            <a:endParaRPr kumimoji="0" lang="en-US" sz="2000" i="0" u="none" strike="noStrike" kern="1200" cap="none" spc="0" normalizeH="0" baseline="0" noProof="0">
              <a:ln>
                <a:noFill/>
              </a:ln>
              <a:solidFill>
                <a:schemeClr val="bg1"/>
              </a:solidFill>
              <a:effectLst/>
              <a:uLnTx/>
              <a:uFillTx/>
              <a:latin typeface="Arial"/>
            </a:endParaRPr>
          </a:p>
        </p:txBody>
      </p:sp>
      <p:pic>
        <p:nvPicPr>
          <p:cNvPr id="16" name="Shape 619">
            <a:extLst>
              <a:ext uri="{FF2B5EF4-FFF2-40B4-BE49-F238E27FC236}">
                <a16:creationId xmlns:a16="http://schemas.microsoft.com/office/drawing/2014/main" id="{F60EF5B4-43AF-4363-8B96-601076208231}"/>
              </a:ext>
            </a:extLst>
          </p:cNvPr>
          <p:cNvPicPr/>
          <p:nvPr/>
        </p:nvPicPr>
        <p:blipFill>
          <a:blip r:embed="rId3"/>
          <a:stretch/>
        </p:blipFill>
        <p:spPr>
          <a:xfrm>
            <a:off x="2180214" y="4058515"/>
            <a:ext cx="2234880" cy="1664640"/>
          </a:xfrm>
          <a:prstGeom prst="rect">
            <a:avLst/>
          </a:prstGeom>
        </p:spPr>
      </p:pic>
      <p:pic>
        <p:nvPicPr>
          <p:cNvPr id="17" name="Shape 621">
            <a:extLst>
              <a:ext uri="{FF2B5EF4-FFF2-40B4-BE49-F238E27FC236}">
                <a16:creationId xmlns:a16="http://schemas.microsoft.com/office/drawing/2014/main" id="{5672B773-A782-45D6-9329-773AF5A7A76F}"/>
              </a:ext>
            </a:extLst>
          </p:cNvPr>
          <p:cNvPicPr/>
          <p:nvPr/>
        </p:nvPicPr>
        <p:blipFill>
          <a:blip r:embed="rId4"/>
          <a:stretch/>
        </p:blipFill>
        <p:spPr>
          <a:xfrm>
            <a:off x="4498397" y="4058515"/>
            <a:ext cx="5100215" cy="1664640"/>
          </a:xfrm>
          <a:prstGeom prst="rect">
            <a:avLst/>
          </a:prstGeom>
        </p:spPr>
      </p:pic>
      <p:sp>
        <p:nvSpPr>
          <p:cNvPr id="18" name="TextBox 17">
            <a:extLst>
              <a:ext uri="{FF2B5EF4-FFF2-40B4-BE49-F238E27FC236}">
                <a16:creationId xmlns:a16="http://schemas.microsoft.com/office/drawing/2014/main" id="{935B4337-121C-42D3-B359-0A15F5472DB3}"/>
              </a:ext>
            </a:extLst>
          </p:cNvPr>
          <p:cNvSpPr txBox="1"/>
          <p:nvPr/>
        </p:nvSpPr>
        <p:spPr>
          <a:xfrm>
            <a:off x="2866547" y="5844235"/>
            <a:ext cx="6732065" cy="460832"/>
          </a:xfrm>
          <a:prstGeom prst="rect">
            <a:avLst/>
          </a:prstGeom>
          <a:noFill/>
        </p:spPr>
        <p:txBody>
          <a:bodyPr wrap="square">
            <a:spAutoFit/>
          </a:bodyPr>
          <a:lstStyle/>
          <a:p>
            <a:pPr lvl="0" algn="ctr" defTabSz="342900">
              <a:lnSpc>
                <a:spcPct val="135000"/>
              </a:lnSpc>
              <a:defRPr/>
            </a:pPr>
            <a:r>
              <a:rPr lang="vi-VN" sz="2000">
                <a:solidFill>
                  <a:schemeClr val="accent1">
                    <a:lumMod val="75000"/>
                  </a:schemeClr>
                </a:solidFill>
                <a:latin typeface="UTM Avo" panose="02040603050506020204" pitchFamily="18" charset="0"/>
                <a:cs typeface="Times New Roman" panose="02020603050405020304" pitchFamily="18" charset="0"/>
              </a:rPr>
              <a:t>Hình 10b. 1. Ảnh trường học</a:t>
            </a:r>
            <a:endParaRPr kumimoji="0" lang="en-US" sz="2000" i="0" u="none" strike="noStrike" kern="1200" cap="none" spc="0" normalizeH="0" baseline="0" noProof="0">
              <a:ln>
                <a:noFill/>
              </a:ln>
              <a:solidFill>
                <a:schemeClr val="accent1">
                  <a:lumMod val="75000"/>
                </a:schemeClr>
              </a:solidFill>
              <a:effectLst/>
              <a:uLnTx/>
              <a:uFillTx/>
              <a:latin typeface="Arial"/>
            </a:endParaRPr>
          </a:p>
        </p:txBody>
      </p:sp>
    </p:spTree>
    <p:extLst>
      <p:ext uri="{BB962C8B-B14F-4D97-AF65-F5344CB8AC3E}">
        <p14:creationId xmlns:p14="http://schemas.microsoft.com/office/powerpoint/2010/main" val="364909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grpId="1"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P spid="4" grpId="1"/>
      <p:bldP spid="14" grpId="1" animBg="1"/>
      <p:bldP spid="15"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703314" y="1659463"/>
            <a:ext cx="2593393" cy="2236381"/>
          </a:xfrm>
          <a:prstGeom prst="rect">
            <a:avLst/>
          </a:prstGeom>
          <a:noFill/>
        </p:spPr>
        <p:txBody>
          <a:bodyPr wrap="square">
            <a:spAutoFit/>
          </a:bodyPr>
          <a:lstStyle/>
          <a:p>
            <a:pPr algn="just">
              <a:lnSpc>
                <a:spcPct val="150000"/>
              </a:lnSpc>
            </a:pPr>
            <a:r>
              <a:rPr lang="en-US" altLang="zh-CN" sz="2400" b="1">
                <a:solidFill>
                  <a:schemeClr val="accent1">
                    <a:lumMod val="75000"/>
                  </a:schemeClr>
                </a:solidFill>
                <a:latin typeface="UTM Avo" panose="02040603050506020204" pitchFamily="18" charset="0"/>
                <a:cs typeface="Times New Roman" panose="02020603050405020304" pitchFamily="18" charset="0"/>
              </a:rPr>
              <a:t>                                 </a:t>
            </a:r>
            <a:r>
              <a:rPr lang="vi-VN" altLang="zh-CN" sz="2400" b="1">
                <a:solidFill>
                  <a:schemeClr val="accent1">
                    <a:lumMod val="75000"/>
                  </a:schemeClr>
                </a:solidFill>
                <a:latin typeface="UTM Avo" panose="02040603050506020204" pitchFamily="18" charset="0"/>
                <a:cs typeface="Times New Roman" panose="02020603050405020304" pitchFamily="18" charset="0"/>
              </a:rPr>
              <a:t>Thực hiện theo các bước như Hình 10b.8.</a:t>
            </a:r>
            <a:endParaRPr lang="en-US" altLang="zh-CN" sz="2400" b="1">
              <a:solidFill>
                <a:schemeClr val="accent1">
                  <a:lumMod val="75000"/>
                </a:schemeClr>
              </a:solidFill>
              <a:latin typeface="UTM Avo" panose="02040603050506020204" pitchFamily="18" charset="0"/>
              <a:cs typeface="Times New Roman" panose="02020603050405020304" pitchFamily="18" charset="0"/>
            </a:endParaRPr>
          </a:p>
        </p:txBody>
      </p:sp>
      <p:grpSp>
        <p:nvGrpSpPr>
          <p:cNvPr id="104" name="组合 1">
            <a:extLst>
              <a:ext uri="{FF2B5EF4-FFF2-40B4-BE49-F238E27FC236}">
                <a16:creationId xmlns:a16="http://schemas.microsoft.com/office/drawing/2014/main" id="{DD19D362-A3D1-4985-A700-CC589B33440F}"/>
              </a:ext>
            </a:extLst>
          </p:cNvPr>
          <p:cNvGrpSpPr/>
          <p:nvPr/>
        </p:nvGrpSpPr>
        <p:grpSpPr>
          <a:xfrm>
            <a:off x="274917" y="-40077"/>
            <a:ext cx="2593392" cy="1642560"/>
            <a:chOff x="864183" y="1346998"/>
            <a:chExt cx="2593392" cy="1642560"/>
          </a:xfrm>
        </p:grpSpPr>
        <p:grpSp>
          <p:nvGrpSpPr>
            <p:cNvPr id="105" name="组合 31">
              <a:extLst>
                <a:ext uri="{FF2B5EF4-FFF2-40B4-BE49-F238E27FC236}">
                  <a16:creationId xmlns:a16="http://schemas.microsoft.com/office/drawing/2014/main" id="{5E082E0E-31C2-4417-84D2-F0F153C862E4}"/>
                </a:ext>
              </a:extLst>
            </p:cNvPr>
            <p:cNvGrpSpPr/>
            <p:nvPr/>
          </p:nvGrpSpPr>
          <p:grpSpPr>
            <a:xfrm>
              <a:off x="1220962" y="2210241"/>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06" name="图片 19">
              <a:extLst>
                <a:ext uri="{FF2B5EF4-FFF2-40B4-BE49-F238E27FC236}">
                  <a16:creationId xmlns:a16="http://schemas.microsoft.com/office/drawing/2014/main" id="{D858EE5B-5872-4083-B279-E39B2B7A0E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183" y="1346998"/>
              <a:ext cx="1470230" cy="1238251"/>
            </a:xfrm>
            <a:prstGeom prst="rect">
              <a:avLst/>
            </a:prstGeom>
          </p:spPr>
        </p:pic>
      </p:grpSp>
      <p:pic>
        <p:nvPicPr>
          <p:cNvPr id="5" name="Picture 4">
            <a:extLst>
              <a:ext uri="{FF2B5EF4-FFF2-40B4-BE49-F238E27FC236}">
                <a16:creationId xmlns:a16="http://schemas.microsoft.com/office/drawing/2014/main" id="{7FEDCFB9-12CD-41F7-B64C-04B26154D465}"/>
              </a:ext>
            </a:extLst>
          </p:cNvPr>
          <p:cNvPicPr>
            <a:picLocks noChangeAspect="1"/>
          </p:cNvPicPr>
          <p:nvPr/>
        </p:nvPicPr>
        <p:blipFill>
          <a:blip r:embed="rId3"/>
          <a:stretch>
            <a:fillRect/>
          </a:stretch>
        </p:blipFill>
        <p:spPr>
          <a:xfrm>
            <a:off x="3368325" y="427877"/>
            <a:ext cx="7795124" cy="6002245"/>
          </a:xfrm>
          <a:prstGeom prst="rect">
            <a:avLst/>
          </a:prstGeom>
        </p:spPr>
      </p:pic>
    </p:spTree>
    <p:extLst>
      <p:ext uri="{BB962C8B-B14F-4D97-AF65-F5344CB8AC3E}">
        <p14:creationId xmlns:p14="http://schemas.microsoft.com/office/powerpoint/2010/main" val="199894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anim calcmode="lin" valueType="num">
                                      <p:cBhvr>
                                        <p:cTn id="8" dur="1000" fill="hold"/>
                                        <p:tgtEl>
                                          <p:spTgt spid="104"/>
                                        </p:tgtEl>
                                        <p:attrNameLst>
                                          <p:attrName>ppt_x</p:attrName>
                                        </p:attrNameLst>
                                      </p:cBhvr>
                                      <p:tavLst>
                                        <p:tav tm="0">
                                          <p:val>
                                            <p:strVal val="#ppt_x"/>
                                          </p:val>
                                        </p:tav>
                                        <p:tav tm="100000">
                                          <p:val>
                                            <p:strVal val="#ppt_x"/>
                                          </p:val>
                                        </p:tav>
                                      </p:tavLst>
                                    </p:anim>
                                    <p:anim calcmode="lin" valueType="num">
                                      <p:cBhvr>
                                        <p:cTn id="9" dur="1000" fill="hold"/>
                                        <p:tgtEl>
                                          <p:spTgt spid="10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2783839"/>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Em hãy sử dụng phần mềm </a:t>
            </a:r>
            <a:r>
              <a:rPr lang="vi-VN" sz="2400" b="1">
                <a:latin typeface="UTM Avo" panose="02040603050506020204" pitchFamily="18" charset="0"/>
                <a:cs typeface="Times New Roman" panose="02020603050405020304" pitchFamily="18" charset="0"/>
              </a:rPr>
              <a:t>GIMP</a:t>
            </a:r>
            <a:r>
              <a:rPr lang="vi-VN" sz="2400">
                <a:latin typeface="UTM Avo" panose="02040603050506020204" pitchFamily="18" charset="0"/>
                <a:cs typeface="Times New Roman" panose="02020603050405020304" pitchFamily="18" charset="0"/>
              </a:rPr>
              <a:t> để mở các tệp ảnh trong thư mục </a:t>
            </a:r>
            <a:r>
              <a:rPr lang="vi-VN" sz="2400" b="1">
                <a:latin typeface="UTM Avo" panose="02040603050506020204" pitchFamily="18" charset="0"/>
                <a:cs typeface="Times New Roman" panose="02020603050405020304" pitchFamily="18" charset="0"/>
              </a:rPr>
              <a:t>HINHANH</a:t>
            </a:r>
            <a:r>
              <a:rPr lang="vi-VN" sz="2400">
                <a:latin typeface="UTM Avo" panose="02040603050506020204" pitchFamily="18" charset="0"/>
                <a:cs typeface="Times New Roman" panose="02020603050405020304" pitchFamily="18" charset="0"/>
              </a:rPr>
              <a:t> đã lưu ở Bài 9b. Sử dụng các công cụ tạo hiệu ứng cho ảnh để điều chỉnh độ sáng, độ tương phản, làm mờ,... bổ sung văn bản vào ảnh (nếu cần) để có được những bức ảnh đẹp giới thiệu về ngôi trường của em.</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1">
                    <a:lumMod val="75000"/>
                  </a:schemeClr>
                </a:solidFill>
                <a:latin typeface="UTM Avo" panose="02040603050506020204" pitchFamily="18" charset="0"/>
                <a:cs typeface="Times New Roman" panose="02020603050405020304" pitchFamily="18" charset="0"/>
              </a:rPr>
              <a:t>LUYỆN TẬP</a:t>
            </a:r>
            <a:endParaRPr lang="vi-VN" sz="3200">
              <a:solidFill>
                <a:schemeClr val="accent1">
                  <a:lumMod val="7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75292" cy="2783839"/>
          </a:xfrm>
          <a:prstGeom prst="rect">
            <a:avLst/>
          </a:prstGeom>
        </p:spPr>
        <p:txBody>
          <a:bodyPr wrap="square">
            <a:spAutoFit/>
          </a:bodyPr>
          <a:lstStyle/>
          <a:p>
            <a:pPr lvl="0"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Em hãy sử dụng phần mềm ch</a:t>
            </a:r>
            <a:r>
              <a:rPr lang="en-US" sz="2400">
                <a:solidFill>
                  <a:prstClr val="black"/>
                </a:solidFill>
                <a:latin typeface="UTM Avo" panose="02040603050506020204" pitchFamily="18" charset="0"/>
                <a:cs typeface="Times New Roman" panose="02020603050405020304" pitchFamily="18" charset="0"/>
              </a:rPr>
              <a:t>ỉ</a:t>
            </a:r>
            <a:r>
              <a:rPr lang="vi-VN" sz="2400">
                <a:solidFill>
                  <a:prstClr val="black"/>
                </a:solidFill>
                <a:latin typeface="UTM Avo" panose="02040603050506020204" pitchFamily="18" charset="0"/>
                <a:cs typeface="Times New Roman" panose="02020603050405020304" pitchFamily="18" charset="0"/>
              </a:rPr>
              <a:t>nh sửa ảnh để mở các tệp ảnh trong thư mục đã lưu ở phần Vận dụng, Bài 9b. Sử dụng các công cụ tạo hiệu ứng cho ảnh để điều chinh độ sáng, độ tương phản, làm mờ,... bổ sung văn bản vào ảnh (nếu cần) để có được những bức ảnh đẹp giới thiệu về chủ đề mà em yêu thích.</a:t>
            </a:r>
            <a:endParaRPr kumimoji="0" lang="vi-VN" sz="24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id="{8C5AFE53-F1D9-417F-A6F3-82731F4678B3}"/>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8" name="矩形 10">
            <a:extLst>
              <a:ext uri="{FF2B5EF4-FFF2-40B4-BE49-F238E27FC236}">
                <a16:creationId xmlns:a16="http://schemas.microsoft.com/office/drawing/2014/main" id="{F3AE15B1-4491-409A-AD36-0562F7E9A969}"/>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1">
                    <a:lumMod val="75000"/>
                  </a:schemeClr>
                </a:solidFill>
                <a:latin typeface="UTM Avo" panose="02040603050506020204" pitchFamily="18" charset="0"/>
                <a:cs typeface="Times New Roman" panose="02020603050405020304" pitchFamily="18" charset="0"/>
              </a:rPr>
              <a:t>VẬN DỤNG</a:t>
            </a:r>
            <a:endParaRPr lang="vi-VN" sz="3200">
              <a:solidFill>
                <a:schemeClr val="accent1">
                  <a:lumMod val="7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40569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1000"/>
                                        <p:tgtEl>
                                          <p:spTgt spid="23">
                                            <p:txEl>
                                              <p:pRg st="0" end="0"/>
                                            </p:txEl>
                                          </p:spTgt>
                                        </p:tgtEl>
                                      </p:cBhvr>
                                    </p:animEffect>
                                    <p:anim calcmode="lin" valueType="num">
                                      <p:cBhvr>
                                        <p:cTn id="13"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1233" y="1114353"/>
            <a:ext cx="8856910" cy="2488316"/>
          </a:xfrm>
          <a:prstGeom prst="rect">
            <a:avLst/>
          </a:pr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63551" y="1700527"/>
            <a:ext cx="11612547" cy="1015663"/>
          </a:xfrm>
          <a:prstGeom prst="rect">
            <a:avLst/>
          </a:prstGeom>
          <a:noFill/>
        </p:spPr>
        <p:txBody>
          <a:bodyPr wrap="square" rtlCol="0">
            <a:spAutoFit/>
          </a:bodyPr>
          <a:lstStyle/>
          <a:p>
            <a:pPr marL="1143000" indent="-1143000" algn="ctr">
              <a:buAutoNum type="arabicPeriod"/>
            </a:pPr>
            <a:r>
              <a:rPr lang="vi-VN" sz="6000">
                <a:solidFill>
                  <a:schemeClr val="accent5">
                    <a:lumMod val="75000"/>
                  </a:schemeClr>
                </a:solidFill>
                <a:latin typeface="+mj-lt"/>
              </a:rPr>
              <a:t>THÊM VĂN BẢN</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284"/>
            <a:ext cx="10649995" cy="2286357"/>
            <a:chOff x="1117200" y="3528268"/>
            <a:chExt cx="10337399" cy="312891"/>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312891"/>
              <a:chOff x="1493120" y="3891280"/>
              <a:chExt cx="10337399" cy="312891"/>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24968"/>
                </a:avLst>
              </a:prstGeom>
              <a:solidFill>
                <a:schemeClr val="accent1">
                  <a:lumMod val="20000"/>
                  <a:lumOff val="8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209095"/>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17374"/>
                <a:ext cx="2925392" cy="122686"/>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2" y="3556699"/>
              <a:ext cx="7528413" cy="72920"/>
            </a:xfrm>
            <a:prstGeom prst="rect">
              <a:avLst/>
            </a:prstGeom>
          </p:spPr>
          <p:txBody>
            <a:bodyPr wrap="square">
              <a:spAutoFit/>
            </a:bodyPr>
            <a:lstStyle/>
            <a:p>
              <a:pPr lvl="0" algn="ctr"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Thêm văn </a:t>
              </a:r>
              <a:r>
                <a:rPr lang="en-US" sz="2400" b="1">
                  <a:solidFill>
                    <a:srgbClr val="000000"/>
                  </a:solidFill>
                  <a:latin typeface="UTM Avo" panose="02040603050506020204" pitchFamily="18" charset="0"/>
                  <a:cs typeface="Times New Roman" panose="02020603050405020304" pitchFamily="18" charset="0"/>
                </a:rPr>
                <a:t>b</a:t>
              </a:r>
              <a:r>
                <a:rPr lang="vi-VN" sz="2400" b="1">
                  <a:solidFill>
                    <a:srgbClr val="000000"/>
                  </a:solidFill>
                  <a:latin typeface="UTM Avo" panose="02040603050506020204" pitchFamily="18" charset="0"/>
                  <a:cs typeface="Times New Roman" panose="02020603050405020304" pitchFamily="18" charset="0"/>
                </a:rPr>
                <a:t>ản vào </a:t>
              </a:r>
              <a:r>
                <a:rPr lang="en-US" sz="2400" b="1">
                  <a:solidFill>
                    <a:srgbClr val="000000"/>
                  </a:solidFill>
                  <a:latin typeface="UTM Avo" panose="02040603050506020204" pitchFamily="18" charset="0"/>
                  <a:cs typeface="Times New Roman" panose="02020603050405020304" pitchFamily="18" charset="0"/>
                </a:rPr>
                <a:t>ả</a:t>
              </a:r>
              <a:r>
                <a:rPr lang="vi-VN" sz="2400" b="1">
                  <a:solidFill>
                    <a:srgbClr val="000000"/>
                  </a:solidFill>
                  <a:latin typeface="UTM Avo" panose="02040603050506020204" pitchFamily="18" charset="0"/>
                  <a:cs typeface="Times New Roman" panose="02020603050405020304" pitchFamily="18" charset="0"/>
                </a:rPr>
                <a:t>nh</a:t>
              </a:r>
              <a:endParaRPr kumimoji="0" lang="vi-VN" sz="24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614114" y="1390541"/>
            <a:ext cx="10650132" cy="1121846"/>
          </a:xfrm>
          <a:prstGeom prst="rect">
            <a:avLst/>
          </a:prstGeom>
        </p:spPr>
        <p:txBody>
          <a:bodyPr wrap="square">
            <a:spAutoFit/>
          </a:bodyPr>
          <a:lstStyle/>
          <a:p>
            <a:pPr lvl="0" algn="just" defTabSz="342900">
              <a:lnSpc>
                <a:spcPct val="150000"/>
              </a:lnSpc>
            </a:pPr>
            <a:r>
              <a:rPr lang="vi-VN" sz="2400">
                <a:solidFill>
                  <a:srgbClr val="000000"/>
                </a:solidFill>
                <a:latin typeface="UTM Avo" panose="02040603050506020204" pitchFamily="18" charset="0"/>
                <a:cs typeface="Times New Roman" panose="02020603050405020304" pitchFamily="18" charset="0"/>
              </a:rPr>
              <a:t>1.	Em hãy nêu tác dụng của việc chèn thêm văn bản vào ảnh.</a:t>
            </a:r>
          </a:p>
          <a:p>
            <a:pPr lvl="0" algn="just" defTabSz="342900">
              <a:lnSpc>
                <a:spcPct val="150000"/>
              </a:lnSpc>
            </a:pPr>
            <a:r>
              <a:rPr lang="vi-VN" sz="2400">
                <a:solidFill>
                  <a:srgbClr val="000000"/>
                </a:solidFill>
                <a:latin typeface="UTM Avo" panose="02040603050506020204" pitchFamily="18" charset="0"/>
                <a:cs typeface="Times New Roman" panose="02020603050405020304" pitchFamily="18" charset="0"/>
              </a:rPr>
              <a:t>2.	Công cụ nào của phần mềm chỉnh sửa ảnh giúp em làm điều đó?</a:t>
            </a:r>
          </a:p>
        </p:txBody>
      </p:sp>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446024" y="458797"/>
            <a:ext cx="9808130" cy="252069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Chèn thêm văn bản vào ảnh là cách để ghi chú, gửi gắm thông điệp... giúp bức ảnh trở nên độc đáo, sinh động, cuốn hút hơn. Em có thể chèn và đặt văn bản vào vị trí bất kì trong ảnh. Em cũng có thể định dạng cho văn bản như: thay đổi kiểu chữ, cỡ chữ, màu chữ,...</a:t>
            </a:r>
            <a:endParaRPr kumimoji="0" lang="en-US" sz="2400"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pic>
        <p:nvPicPr>
          <p:cNvPr id="8" name="Shape 633">
            <a:extLst>
              <a:ext uri="{FF2B5EF4-FFF2-40B4-BE49-F238E27FC236}">
                <a16:creationId xmlns:a16="http://schemas.microsoft.com/office/drawing/2014/main" id="{B7D06FCF-21A0-4DBB-A834-7EA750B652AD}"/>
              </a:ext>
            </a:extLst>
          </p:cNvPr>
          <p:cNvPicPr/>
          <p:nvPr/>
        </p:nvPicPr>
        <p:blipFill>
          <a:blip r:embed="rId3" cstate="hqprint">
            <a:extLst>
              <a:ext uri="{28A0092B-C50C-407E-A947-70E740481C1C}">
                <a14:useLocalDpi xmlns:a14="http://schemas.microsoft.com/office/drawing/2010/main" val="0"/>
              </a:ext>
            </a:extLst>
          </a:blip>
          <a:srcRect/>
          <a:stretch/>
        </p:blipFill>
        <p:spPr>
          <a:xfrm>
            <a:off x="1001700" y="3016867"/>
            <a:ext cx="4450269" cy="2782609"/>
          </a:xfrm>
          <a:prstGeom prst="rect">
            <a:avLst/>
          </a:prstGeom>
        </p:spPr>
      </p:pic>
      <p:pic>
        <p:nvPicPr>
          <p:cNvPr id="9" name="Shape 637">
            <a:extLst>
              <a:ext uri="{FF2B5EF4-FFF2-40B4-BE49-F238E27FC236}">
                <a16:creationId xmlns:a16="http://schemas.microsoft.com/office/drawing/2014/main" id="{CC1C8A03-7079-4FC4-A029-0C6778534DA8}"/>
              </a:ext>
            </a:extLst>
          </p:cNvPr>
          <p:cNvPicPr/>
          <p:nvPr/>
        </p:nvPicPr>
        <p:blipFill>
          <a:blip r:embed="rId4"/>
          <a:stretch/>
        </p:blipFill>
        <p:spPr>
          <a:xfrm>
            <a:off x="6295707" y="2979487"/>
            <a:ext cx="4450269" cy="2785232"/>
          </a:xfrm>
          <a:prstGeom prst="rect">
            <a:avLst/>
          </a:prstGeom>
        </p:spPr>
      </p:pic>
      <p:sp>
        <p:nvSpPr>
          <p:cNvPr id="10" name="TextBox 9">
            <a:extLst>
              <a:ext uri="{FF2B5EF4-FFF2-40B4-BE49-F238E27FC236}">
                <a16:creationId xmlns:a16="http://schemas.microsoft.com/office/drawing/2014/main" id="{85289306-F773-46D4-ADD5-3B9D198AE09A}"/>
              </a:ext>
            </a:extLst>
          </p:cNvPr>
          <p:cNvSpPr txBox="1"/>
          <p:nvPr/>
        </p:nvSpPr>
        <p:spPr>
          <a:xfrm>
            <a:off x="2068086" y="5847680"/>
            <a:ext cx="9808130" cy="102489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550863" lvl="0" indent="-457200" algn="just" defTabSz="342900">
              <a:lnSpc>
                <a:spcPct val="135000"/>
              </a:lnSpc>
              <a:buAutoNum type="alphaLcParenR"/>
              <a:defRPr/>
            </a:pPr>
            <a:r>
              <a:rPr lang="vi-VN" sz="2400">
                <a:solidFill>
                  <a:srgbClr val="000000"/>
                </a:solidFill>
                <a:latin typeface="UTM Avo" panose="02040603050506020204" pitchFamily="18" charset="0"/>
                <a:cs typeface="Times New Roman" panose="02020603050405020304" pitchFamily="18" charset="0"/>
              </a:rPr>
              <a:t>Ảnh sân trường</a:t>
            </a:r>
            <a:r>
              <a:rPr lang="en-US" sz="2400">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b) Ảnh vườn hồng</a:t>
            </a:r>
            <a:endParaRPr lang="en-US" sz="2400">
              <a:solidFill>
                <a:srgbClr val="000000"/>
              </a:solidFill>
              <a:latin typeface="UTM Avo" panose="02040603050506020204" pitchFamily="18" charset="0"/>
              <a:cs typeface="Times New Roman" panose="02020603050405020304" pitchFamily="18" charset="0"/>
            </a:endParaRPr>
          </a:p>
          <a:p>
            <a:pPr marL="93663" lvl="0" algn="just" defTabSz="342900">
              <a:lnSpc>
                <a:spcPct val="135000"/>
              </a:lnSpc>
              <a:defRPr/>
            </a:pPr>
            <a:r>
              <a:rPr lang="vi-VN" sz="2400">
                <a:solidFill>
                  <a:schemeClr val="bg1"/>
                </a:solidFill>
                <a:latin typeface="UTM Avo" panose="02040603050506020204" pitchFamily="18" charset="0"/>
                <a:cs typeface="Times New Roman" panose="02020603050405020304" pitchFamily="18" charset="0"/>
              </a:rPr>
              <a:t>Hình 10b.2. Hình </a:t>
            </a:r>
            <a:r>
              <a:rPr lang="en-US" sz="2400">
                <a:solidFill>
                  <a:schemeClr val="bg1"/>
                </a:solidFill>
                <a:latin typeface="UTM Avo" panose="02040603050506020204" pitchFamily="18" charset="0"/>
                <a:cs typeface="Times New Roman" panose="02020603050405020304" pitchFamily="18" charset="0"/>
              </a:rPr>
              <a:t>ả</a:t>
            </a:r>
            <a:r>
              <a:rPr lang="vi-VN" sz="2400">
                <a:solidFill>
                  <a:schemeClr val="bg1"/>
                </a:solidFill>
                <a:latin typeface="UTM Avo" panose="02040603050506020204" pitchFamily="18" charset="0"/>
                <a:cs typeface="Times New Roman" panose="02020603050405020304" pitchFamily="18" charset="0"/>
              </a:rPr>
              <a:t>nh được chèn thêm v</a:t>
            </a:r>
            <a:r>
              <a:rPr lang="en-US" sz="2400">
                <a:solidFill>
                  <a:schemeClr val="bg1"/>
                </a:solidFill>
                <a:latin typeface="UTM Avo" panose="02040603050506020204" pitchFamily="18" charset="0"/>
                <a:cs typeface="Times New Roman" panose="02020603050405020304" pitchFamily="18" charset="0"/>
              </a:rPr>
              <a:t>ă</a:t>
            </a:r>
            <a:r>
              <a:rPr lang="vi-VN" sz="2400">
                <a:solidFill>
                  <a:schemeClr val="bg1"/>
                </a:solidFill>
                <a:latin typeface="UTM Avo" panose="02040603050506020204" pitchFamily="18" charset="0"/>
                <a:cs typeface="Times New Roman" panose="02020603050405020304" pitchFamily="18" charset="0"/>
              </a:rPr>
              <a:t>n b</a:t>
            </a:r>
            <a:r>
              <a:rPr lang="en-US" sz="2400">
                <a:solidFill>
                  <a:schemeClr val="bg1"/>
                </a:solidFill>
                <a:latin typeface="UTM Avo" panose="02040603050506020204" pitchFamily="18" charset="0"/>
                <a:cs typeface="Times New Roman" panose="02020603050405020304" pitchFamily="18" charset="0"/>
              </a:rPr>
              <a:t>ả</a:t>
            </a:r>
            <a:r>
              <a:rPr lang="vi-VN" sz="2400">
                <a:solidFill>
                  <a:schemeClr val="bg1"/>
                </a:solidFill>
                <a:latin typeface="UTM Avo" panose="02040603050506020204" pitchFamily="18" charset="0"/>
                <a:cs typeface="Times New Roman" panose="02020603050405020304" pitchFamily="18" charset="0"/>
              </a:rPr>
              <a:t>n</a:t>
            </a:r>
            <a:endParaRPr kumimoji="0" lang="en-US" sz="2400"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10779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1233" y="1114353"/>
            <a:ext cx="8856910" cy="2488316"/>
          </a:xfrm>
          <a:prstGeom prst="rect">
            <a:avLst/>
          </a:pr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63551" y="1700527"/>
            <a:ext cx="11612547" cy="1015663"/>
          </a:xfrm>
          <a:prstGeom prst="rect">
            <a:avLst/>
          </a:prstGeom>
          <a:noFill/>
        </p:spPr>
        <p:txBody>
          <a:bodyPr wrap="square" rtlCol="0">
            <a:spAutoFit/>
          </a:bodyPr>
          <a:lstStyle/>
          <a:p>
            <a:pPr algn="ctr"/>
            <a:r>
              <a:rPr lang="vi-VN" sz="6000">
                <a:solidFill>
                  <a:schemeClr val="accent5">
                    <a:lumMod val="75000"/>
                  </a:schemeClr>
                </a:solidFill>
                <a:latin typeface="+mj-lt"/>
              </a:rPr>
              <a:t>2.	TẠO HIỆU ỨNG CHO ẢNH</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395375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283"/>
            <a:ext cx="10649995" cy="2948718"/>
            <a:chOff x="1117200" y="3528268"/>
            <a:chExt cx="10337399" cy="403536"/>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403536"/>
              <a:chOff x="1493120" y="3891280"/>
              <a:chExt cx="10337399" cy="403536"/>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24968"/>
                </a:avLst>
              </a:prstGeom>
              <a:solidFill>
                <a:schemeClr val="accent1">
                  <a:lumMod val="20000"/>
                  <a:lumOff val="8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299740"/>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17374"/>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2</a:t>
                </a:r>
                <a:endParaRPr kumimoji="0" lang="vi-VN" sz="24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2" y="3556699"/>
              <a:ext cx="7528413" cy="72920"/>
            </a:xfrm>
            <a:prstGeom prst="rect">
              <a:avLst/>
            </a:prstGeom>
          </p:spPr>
          <p:txBody>
            <a:bodyPr wrap="square">
              <a:spAutoFit/>
            </a:bodyPr>
            <a:lstStyle/>
            <a:p>
              <a:pPr lvl="0" algn="ctr"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Độ sáng của hình </a:t>
              </a:r>
              <a:r>
                <a:rPr lang="en-US" sz="2400" b="1">
                  <a:solidFill>
                    <a:srgbClr val="000000"/>
                  </a:solidFill>
                  <a:latin typeface="UTM Avo" panose="02040603050506020204" pitchFamily="18" charset="0"/>
                  <a:cs typeface="Times New Roman" panose="02020603050405020304" pitchFamily="18" charset="0"/>
                </a:rPr>
                <a:t>ả</a:t>
              </a:r>
              <a:r>
                <a:rPr lang="vi-VN" sz="2400" b="1">
                  <a:solidFill>
                    <a:srgbClr val="000000"/>
                  </a:solidFill>
                  <a:latin typeface="UTM Avo" panose="02040603050506020204" pitchFamily="18" charset="0"/>
                  <a:cs typeface="Times New Roman" panose="02020603050405020304" pitchFamily="18" charset="0"/>
                </a:rPr>
                <a:t>nh</a:t>
              </a:r>
              <a:endParaRPr kumimoji="0" lang="vi-VN" sz="24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614114" y="1390541"/>
            <a:ext cx="10650132" cy="1675843"/>
          </a:xfrm>
          <a:prstGeom prst="rect">
            <a:avLst/>
          </a:prstGeom>
        </p:spPr>
        <p:txBody>
          <a:bodyPr wrap="square">
            <a:spAutoFit/>
          </a:bodyPr>
          <a:lstStyle/>
          <a:p>
            <a:pPr lvl="0" algn="just" defTabSz="342900">
              <a:lnSpc>
                <a:spcPct val="150000"/>
              </a:lnSpc>
            </a:pPr>
            <a:r>
              <a:rPr lang="vi-VN" sz="2400">
                <a:solidFill>
                  <a:srgbClr val="000000"/>
                </a:solidFill>
                <a:latin typeface="UTM Avo" panose="02040603050506020204" pitchFamily="18" charset="0"/>
                <a:cs typeface="Times New Roman" panose="02020603050405020304" pitchFamily="18" charset="0"/>
              </a:rPr>
              <a:t>1.	Em hãy quan sát các bức ảnh ở Hình 10b. 1 và cho nhận xét về độ sáng của mỗi ảnh.</a:t>
            </a:r>
          </a:p>
          <a:p>
            <a:pPr lvl="0" algn="just" defTabSz="342900">
              <a:lnSpc>
                <a:spcPct val="150000"/>
              </a:lnSpc>
            </a:pPr>
            <a:r>
              <a:rPr lang="vi-VN" sz="2400">
                <a:solidFill>
                  <a:srgbClr val="000000"/>
                </a:solidFill>
                <a:latin typeface="UTM Avo" panose="02040603050506020204" pitchFamily="18" charset="0"/>
                <a:cs typeface="Times New Roman" panose="02020603050405020304" pitchFamily="18" charset="0"/>
              </a:rPr>
              <a:t>2.	Theo em có thể thay đổi độ sáng của ảnh không?</a:t>
            </a:r>
          </a:p>
        </p:txBody>
      </p:sp>
      <p:pic>
        <p:nvPicPr>
          <p:cNvPr id="11" name="Shape 619">
            <a:extLst>
              <a:ext uri="{FF2B5EF4-FFF2-40B4-BE49-F238E27FC236}">
                <a16:creationId xmlns:a16="http://schemas.microsoft.com/office/drawing/2014/main" id="{AFFB1A00-73E0-45EB-8F62-E9A51968DD6D}"/>
              </a:ext>
            </a:extLst>
          </p:cNvPr>
          <p:cNvPicPr/>
          <p:nvPr/>
        </p:nvPicPr>
        <p:blipFill>
          <a:blip r:embed="rId2"/>
          <a:stretch/>
        </p:blipFill>
        <p:spPr>
          <a:xfrm>
            <a:off x="2180214" y="4058515"/>
            <a:ext cx="2234880" cy="1664640"/>
          </a:xfrm>
          <a:prstGeom prst="rect">
            <a:avLst/>
          </a:prstGeom>
        </p:spPr>
      </p:pic>
      <p:pic>
        <p:nvPicPr>
          <p:cNvPr id="12" name="Shape 621">
            <a:extLst>
              <a:ext uri="{FF2B5EF4-FFF2-40B4-BE49-F238E27FC236}">
                <a16:creationId xmlns:a16="http://schemas.microsoft.com/office/drawing/2014/main" id="{99E5BFF0-D8A0-4702-8907-4E7612BEA7EB}"/>
              </a:ext>
            </a:extLst>
          </p:cNvPr>
          <p:cNvPicPr/>
          <p:nvPr/>
        </p:nvPicPr>
        <p:blipFill>
          <a:blip r:embed="rId3"/>
          <a:stretch/>
        </p:blipFill>
        <p:spPr>
          <a:xfrm>
            <a:off x="4498397" y="4058515"/>
            <a:ext cx="5100215" cy="1664640"/>
          </a:xfrm>
          <a:prstGeom prst="rect">
            <a:avLst/>
          </a:prstGeom>
        </p:spPr>
      </p:pic>
      <p:sp>
        <p:nvSpPr>
          <p:cNvPr id="13" name="TextBox 12">
            <a:extLst>
              <a:ext uri="{FF2B5EF4-FFF2-40B4-BE49-F238E27FC236}">
                <a16:creationId xmlns:a16="http://schemas.microsoft.com/office/drawing/2014/main" id="{0C0497E0-8387-47E1-8E98-676EDCB4A3B8}"/>
              </a:ext>
            </a:extLst>
          </p:cNvPr>
          <p:cNvSpPr txBox="1"/>
          <p:nvPr/>
        </p:nvSpPr>
        <p:spPr>
          <a:xfrm>
            <a:off x="2866547" y="5844235"/>
            <a:ext cx="6732065" cy="460832"/>
          </a:xfrm>
          <a:prstGeom prst="rect">
            <a:avLst/>
          </a:prstGeom>
          <a:noFill/>
        </p:spPr>
        <p:txBody>
          <a:bodyPr wrap="square">
            <a:spAutoFit/>
          </a:bodyPr>
          <a:lstStyle/>
          <a:p>
            <a:pPr lvl="0" algn="ctr" defTabSz="342900">
              <a:lnSpc>
                <a:spcPct val="135000"/>
              </a:lnSpc>
              <a:defRPr/>
            </a:pPr>
            <a:r>
              <a:rPr lang="vi-VN" sz="2000">
                <a:solidFill>
                  <a:schemeClr val="accent1">
                    <a:lumMod val="75000"/>
                  </a:schemeClr>
                </a:solidFill>
                <a:latin typeface="UTM Avo" panose="02040603050506020204" pitchFamily="18" charset="0"/>
                <a:cs typeface="Times New Roman" panose="02020603050405020304" pitchFamily="18" charset="0"/>
              </a:rPr>
              <a:t>Hình 10b. 1. Ảnh trường học</a:t>
            </a:r>
            <a:endParaRPr kumimoji="0" lang="en-US" sz="2000" i="0" u="none" strike="noStrike" kern="1200" cap="none" spc="0" normalizeH="0" baseline="0" noProof="0">
              <a:ln>
                <a:noFill/>
              </a:ln>
              <a:solidFill>
                <a:schemeClr val="accent1">
                  <a:lumMod val="75000"/>
                </a:schemeClr>
              </a:solidFill>
              <a:effectLst/>
              <a:uLnTx/>
              <a:uFillTx/>
              <a:latin typeface="Arial"/>
            </a:endParaRPr>
          </a:p>
        </p:txBody>
      </p:sp>
    </p:spTree>
    <p:extLst>
      <p:ext uri="{BB962C8B-B14F-4D97-AF65-F5344CB8AC3E}">
        <p14:creationId xmlns:p14="http://schemas.microsoft.com/office/powerpoint/2010/main" val="343585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523999" y="401331"/>
            <a:ext cx="9636369" cy="301928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Hình ảnh được chụp từ máy ảnh kĩ thuật số không phải lúc nào cũng hoàn hảo. Đôi khi hình ảnh có thể trông quá sáng hoặc quá tối. Điều này có thể do một số yếu tố gây ra, bao gồm ánh sáng nơi chụp ảnh và cách đặt các thông số của máy ảnh. Em có thể khắc phục vấn đề này bằng cách điều chỉnh độ sáng và độ tương phản của hình ảnh.</a:t>
            </a:r>
            <a:endParaRPr kumimoji="0" lang="en-US" sz="2400"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D26561E-80D9-4F44-8709-12DFBC2C0330}"/>
              </a:ext>
            </a:extLst>
          </p:cNvPr>
          <p:cNvPicPr>
            <a:picLocks noChangeAspect="1"/>
          </p:cNvPicPr>
          <p:nvPr/>
        </p:nvPicPr>
        <p:blipFill rotWithShape="1">
          <a:blip r:embed="rId3">
            <a:extLst>
              <a:ext uri="{28A0092B-C50C-407E-A947-70E740481C1C}">
                <a14:useLocalDpi xmlns:a14="http://schemas.microsoft.com/office/drawing/2010/main" val="0"/>
              </a:ext>
            </a:extLst>
          </a:blip>
          <a:srcRect l="-1406" r="-956"/>
          <a:stretch/>
        </p:blipFill>
        <p:spPr>
          <a:xfrm>
            <a:off x="266700" y="3299632"/>
            <a:ext cx="4047392" cy="3577418"/>
          </a:xfrm>
          <a:prstGeom prst="rect">
            <a:avLst/>
          </a:prstGeom>
        </p:spPr>
      </p:pic>
    </p:spTree>
    <p:extLst>
      <p:ext uri="{BB962C8B-B14F-4D97-AF65-F5344CB8AC3E}">
        <p14:creationId xmlns:p14="http://schemas.microsoft.com/office/powerpoint/2010/main" val="211834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14681" y="311215"/>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159728" y="344497"/>
            <a:ext cx="10103004" cy="202209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a)	Độ sáng của ánh (Brightness)</a:t>
            </a:r>
          </a:p>
          <a:p>
            <a:pPr marL="169863"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Điều ch</a:t>
            </a:r>
            <a:r>
              <a:rPr lang="en-US" sz="2400">
                <a:solidFill>
                  <a:srgbClr val="000000"/>
                </a:solidFill>
                <a:latin typeface="UTM Avo" panose="02040603050506020204" pitchFamily="18" charset="0"/>
                <a:cs typeface="Times New Roman" panose="02020603050405020304" pitchFamily="18" charset="0"/>
              </a:rPr>
              <a:t>ỉ</a:t>
            </a:r>
            <a:r>
              <a:rPr lang="vi-VN" sz="2400">
                <a:solidFill>
                  <a:srgbClr val="000000"/>
                </a:solidFill>
                <a:latin typeface="UTM Avo" panose="02040603050506020204" pitchFamily="18" charset="0"/>
                <a:cs typeface="Times New Roman" panose="02020603050405020304" pitchFamily="18" charset="0"/>
              </a:rPr>
              <a:t>nh độ sáng là thay đổi mức độ sáng và tối tổng thể của ảnh. Nếu ảnh quá tối có thể thử tăng độ sáng. Tuy nhiên, việc tăng độ sáng cho một ảnh quá tối có thể tạo ra nhiễu cho ảnh.</a:t>
            </a:r>
            <a:endParaRPr kumimoji="0" lang="en-US" sz="2400"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pic>
        <p:nvPicPr>
          <p:cNvPr id="9" name="Shape 651">
            <a:extLst>
              <a:ext uri="{FF2B5EF4-FFF2-40B4-BE49-F238E27FC236}">
                <a16:creationId xmlns:a16="http://schemas.microsoft.com/office/drawing/2014/main" id="{35B640A4-4E7E-4627-A34E-FB4CB40A62A5}"/>
              </a:ext>
            </a:extLst>
          </p:cNvPr>
          <p:cNvPicPr/>
          <p:nvPr/>
        </p:nvPicPr>
        <p:blipFill>
          <a:blip r:embed="rId3"/>
          <a:stretch/>
        </p:blipFill>
        <p:spPr>
          <a:xfrm>
            <a:off x="699945" y="2511599"/>
            <a:ext cx="6373116" cy="2691266"/>
          </a:xfrm>
          <a:prstGeom prst="rect">
            <a:avLst/>
          </a:prstGeom>
        </p:spPr>
      </p:pic>
      <p:pic>
        <p:nvPicPr>
          <p:cNvPr id="10" name="Shape 653">
            <a:extLst>
              <a:ext uri="{FF2B5EF4-FFF2-40B4-BE49-F238E27FC236}">
                <a16:creationId xmlns:a16="http://schemas.microsoft.com/office/drawing/2014/main" id="{5F5064CC-5CA4-4708-B585-8313B0656B04}"/>
              </a:ext>
            </a:extLst>
          </p:cNvPr>
          <p:cNvPicPr/>
          <p:nvPr/>
        </p:nvPicPr>
        <p:blipFill>
          <a:blip r:embed="rId4"/>
          <a:stretch/>
        </p:blipFill>
        <p:spPr>
          <a:xfrm>
            <a:off x="7073061" y="2511599"/>
            <a:ext cx="3949016" cy="2637863"/>
          </a:xfrm>
          <a:prstGeom prst="rect">
            <a:avLst/>
          </a:prstGeom>
        </p:spPr>
      </p:pic>
      <p:sp>
        <p:nvSpPr>
          <p:cNvPr id="11" name="TextBox 10">
            <a:extLst>
              <a:ext uri="{FF2B5EF4-FFF2-40B4-BE49-F238E27FC236}">
                <a16:creationId xmlns:a16="http://schemas.microsoft.com/office/drawing/2014/main" id="{EB233771-D340-42C5-9164-BE289CE25DFC}"/>
              </a:ext>
            </a:extLst>
          </p:cNvPr>
          <p:cNvSpPr txBox="1"/>
          <p:nvPr/>
        </p:nvSpPr>
        <p:spPr>
          <a:xfrm>
            <a:off x="1702874" y="5347875"/>
            <a:ext cx="10103004" cy="102489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550863" lvl="0" indent="-457200" algn="just" defTabSz="342900">
              <a:lnSpc>
                <a:spcPct val="135000"/>
              </a:lnSpc>
              <a:buAutoNum type="alphaLcParenR"/>
              <a:defRPr/>
            </a:pPr>
            <a:r>
              <a:rPr lang="vi-VN" sz="2400">
                <a:solidFill>
                  <a:srgbClr val="000000"/>
                </a:solidFill>
                <a:latin typeface="UTM Avo" panose="02040603050506020204" pitchFamily="18" charset="0"/>
                <a:cs typeface="Times New Roman" panose="02020603050405020304" pitchFamily="18" charset="0"/>
              </a:rPr>
              <a:t>Ảnh </a:t>
            </a:r>
            <a:r>
              <a:rPr lang="en-US" sz="2400">
                <a:solidFill>
                  <a:srgbClr val="000000"/>
                </a:solidFill>
                <a:latin typeface="UTM Avo" panose="02040603050506020204" pitchFamily="18" charset="0"/>
                <a:cs typeface="Times New Roman" panose="02020603050405020304" pitchFamily="18" charset="0"/>
              </a:rPr>
              <a:t>gốc                                      </a:t>
            </a:r>
            <a:r>
              <a:rPr lang="vi-VN" sz="2400">
                <a:solidFill>
                  <a:srgbClr val="000000"/>
                </a:solidFill>
                <a:latin typeface="UTM Avo" panose="02040603050506020204" pitchFamily="18" charset="0"/>
                <a:cs typeface="Times New Roman" panose="02020603050405020304" pitchFamily="18" charset="0"/>
              </a:rPr>
              <a:t>b) Ảnh sau khi t</a:t>
            </a:r>
            <a:r>
              <a:rPr lang="en-US" sz="2400">
                <a:solidFill>
                  <a:srgbClr val="000000"/>
                </a:solidFill>
                <a:latin typeface="UTM Avo" panose="02040603050506020204" pitchFamily="18" charset="0"/>
                <a:cs typeface="Times New Roman" panose="02020603050405020304" pitchFamily="18" charset="0"/>
              </a:rPr>
              <a:t>ă</a:t>
            </a:r>
            <a:r>
              <a:rPr lang="vi-VN" sz="2400">
                <a:solidFill>
                  <a:srgbClr val="000000"/>
                </a:solidFill>
                <a:latin typeface="UTM Avo" panose="02040603050506020204" pitchFamily="18" charset="0"/>
                <a:cs typeface="Times New Roman" panose="02020603050405020304" pitchFamily="18" charset="0"/>
              </a:rPr>
              <a:t>ng độ sáng</a:t>
            </a:r>
            <a:endParaRPr lang="en-US" sz="2400">
              <a:solidFill>
                <a:srgbClr val="000000"/>
              </a:solidFill>
              <a:latin typeface="UTM Avo" panose="02040603050506020204" pitchFamily="18" charset="0"/>
              <a:cs typeface="Times New Roman" panose="02020603050405020304" pitchFamily="18" charset="0"/>
            </a:endParaRPr>
          </a:p>
          <a:p>
            <a:pPr marL="93663" lvl="0" algn="just" defTabSz="342900">
              <a:lnSpc>
                <a:spcPct val="135000"/>
              </a:lnSpc>
              <a:defRPr/>
            </a:pPr>
            <a:r>
              <a:rPr lang="en-US" sz="2400">
                <a:solidFill>
                  <a:schemeClr val="accent1">
                    <a:lumMod val="50000"/>
                  </a:schemeClr>
                </a:solidFill>
                <a:latin typeface="UTM Avo" panose="02040603050506020204" pitchFamily="18" charset="0"/>
                <a:cs typeface="Times New Roman" panose="02020603050405020304" pitchFamily="18" charset="0"/>
              </a:rPr>
              <a:t>             </a:t>
            </a:r>
            <a:r>
              <a:rPr lang="vi-VN" sz="2400">
                <a:solidFill>
                  <a:schemeClr val="accent1">
                    <a:lumMod val="50000"/>
                  </a:schemeClr>
                </a:solidFill>
                <a:latin typeface="UTM Avo" panose="02040603050506020204" pitchFamily="18" charset="0"/>
                <a:cs typeface="Times New Roman" panose="02020603050405020304" pitchFamily="18" charset="0"/>
              </a:rPr>
              <a:t>Hình 10b.</a:t>
            </a:r>
            <a:r>
              <a:rPr lang="en-US" sz="2400">
                <a:solidFill>
                  <a:schemeClr val="accent1">
                    <a:lumMod val="50000"/>
                  </a:schemeClr>
                </a:solidFill>
                <a:latin typeface="UTM Avo" panose="02040603050506020204" pitchFamily="18" charset="0"/>
                <a:cs typeface="Times New Roman" panose="02020603050405020304" pitchFamily="18" charset="0"/>
              </a:rPr>
              <a:t>3</a:t>
            </a:r>
            <a:r>
              <a:rPr lang="vi-VN" sz="2400">
                <a:solidFill>
                  <a:schemeClr val="accent1">
                    <a:lumMod val="50000"/>
                  </a:schemeClr>
                </a:solidFill>
                <a:latin typeface="UTM Avo" panose="02040603050506020204" pitchFamily="18" charset="0"/>
                <a:cs typeface="Times New Roman" panose="02020603050405020304" pitchFamily="18" charset="0"/>
              </a:rPr>
              <a:t>. Điểu chỉnh độ sáng cho </a:t>
            </a:r>
            <a:r>
              <a:rPr lang="en-US" sz="2400">
                <a:solidFill>
                  <a:schemeClr val="accent1">
                    <a:lumMod val="50000"/>
                  </a:schemeClr>
                </a:solidFill>
                <a:latin typeface="UTM Avo" panose="02040603050506020204" pitchFamily="18" charset="0"/>
                <a:cs typeface="Times New Roman" panose="02020603050405020304" pitchFamily="18" charset="0"/>
              </a:rPr>
              <a:t>ả</a:t>
            </a:r>
            <a:r>
              <a:rPr lang="vi-VN" sz="2400">
                <a:solidFill>
                  <a:schemeClr val="accent1">
                    <a:lumMod val="50000"/>
                  </a:schemeClr>
                </a:solidFill>
                <a:latin typeface="UTM Avo" panose="02040603050506020204" pitchFamily="18" charset="0"/>
                <a:cs typeface="Times New Roman" panose="02020603050405020304" pitchFamily="18" charset="0"/>
              </a:rPr>
              <a:t>nh</a:t>
            </a:r>
            <a:endParaRPr kumimoji="0" lang="en-US" sz="2400" i="0" u="none" strike="noStrike" kern="1200" cap="none" spc="0" normalizeH="0" baseline="0" noProof="0">
              <a:ln>
                <a:noFill/>
              </a:ln>
              <a:solidFill>
                <a:schemeClr val="accent1">
                  <a:lumMod val="50000"/>
                </a:schemeClr>
              </a:solidFill>
              <a:effectLst/>
              <a:uLnTx/>
              <a:uFillTx/>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84698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1" grpId="0"/>
    </p:bldLst>
  </p:timing>
</p:sld>
</file>

<file path=ppt/theme/theme1.xml><?xml version="1.0" encoding="utf-8"?>
<a:theme xmlns:a="http://schemas.openxmlformats.org/drawingml/2006/main" name="Office Theme">
  <a:themeElements>
    <a:clrScheme name="Custom 19">
      <a:dk1>
        <a:sysClr val="windowText" lastClr="000000"/>
      </a:dk1>
      <a:lt1>
        <a:sysClr val="window" lastClr="FFFFFF"/>
      </a:lt1>
      <a:dk2>
        <a:srgbClr val="632E62"/>
      </a:dk2>
      <a:lt2>
        <a:srgbClr val="EAE5EB"/>
      </a:lt2>
      <a:accent1>
        <a:srgbClr val="92278F"/>
      </a:accent1>
      <a:accent2>
        <a:srgbClr val="9B57D3"/>
      </a:accent2>
      <a:accent3>
        <a:srgbClr val="755DD9"/>
      </a:accent3>
      <a:accent4>
        <a:srgbClr val="E398E1"/>
      </a:accent4>
      <a:accent5>
        <a:srgbClr val="762EB1"/>
      </a:accent5>
      <a:accent6>
        <a:srgbClr val="5982DB"/>
      </a:accent6>
      <a:hlink>
        <a:srgbClr val="0066FF"/>
      </a:hlink>
      <a:folHlink>
        <a:srgbClr val="666699"/>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2540</TotalTime>
  <Words>814</Words>
  <Application>Microsoft Office PowerPoint</Application>
  <PresentationFormat>Widescreen</PresentationFormat>
  <Paragraphs>60</Paragraphs>
  <Slides>22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Segoe Print</vt:lpstr>
      <vt:lpstr>字魂59号-创粗黑</vt:lpstr>
      <vt:lpstr>Arial</vt:lpstr>
      <vt:lpstr>Times New Roman</vt:lpstr>
      <vt:lpstr>UTM Cookies</vt:lpstr>
      <vt:lpstr>UTM Avo</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Phạm Anh Quân</cp:lastModifiedBy>
  <cp:revision>307</cp:revision>
  <dcterms:created xsi:type="dcterms:W3CDTF">2021-06-02T01:34:28Z</dcterms:created>
  <dcterms:modified xsi:type="dcterms:W3CDTF">2023-02-19T14:47:14Z</dcterms:modified>
</cp:coreProperties>
</file>