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8"/>
  </p:notesMasterIdLst>
  <p:sldIdLst>
    <p:sldId id="835" r:id="rId3"/>
    <p:sldId id="875" r:id="rId4"/>
    <p:sldId id="876" r:id="rId5"/>
    <p:sldId id="877" r:id="rId6"/>
    <p:sldId id="878" r:id="rId7"/>
    <p:sldId id="879" r:id="rId8"/>
    <p:sldId id="703" r:id="rId9"/>
    <p:sldId id="865" r:id="rId10"/>
    <p:sldId id="866" r:id="rId11"/>
    <p:sldId id="867" r:id="rId12"/>
    <p:sldId id="887" r:id="rId13"/>
    <p:sldId id="868" r:id="rId14"/>
    <p:sldId id="869" r:id="rId15"/>
    <p:sldId id="870" r:id="rId16"/>
    <p:sldId id="871" r:id="rId17"/>
    <p:sldId id="712" r:id="rId18"/>
    <p:sldId id="880" r:id="rId19"/>
    <p:sldId id="881" r:id="rId20"/>
    <p:sldId id="882" r:id="rId21"/>
    <p:sldId id="883" r:id="rId22"/>
    <p:sldId id="884" r:id="rId23"/>
    <p:sldId id="885" r:id="rId24"/>
    <p:sldId id="886" r:id="rId25"/>
    <p:sldId id="763" r:id="rId26"/>
    <p:sldId id="742" r:id="rId27"/>
  </p:sldIdLst>
  <p:sldSz cx="12192000" cy="6858000"/>
  <p:notesSz cx="6858000" cy="9144000"/>
  <p:embeddedFontLst>
    <p:embeddedFont>
      <p:font typeface="#9Slide03 SFU Futura_12" panose="020B0604020202020204" charset="0"/>
      <p:regular r:id="rId29"/>
    </p:embeddedFont>
    <p:embeddedFont>
      <p:font typeface="#9Slide05 Ciaobella" panose="020B0604020202020204" charset="0"/>
      <p:regular r:id="rId30"/>
    </p:embeddedFont>
    <p:embeddedFont>
      <p:font typeface="#9Slide05 Great Vibes" panose="020B0604020202020204" charset="0"/>
      <p:regular r:id="rId31"/>
    </p:embeddedFont>
    <p:embeddedFont>
      <p:font typeface="#9Slide05 SVNClementine" panose="020F0502020204030203" charset="0"/>
      <p:regular r:id="rId32"/>
    </p:embeddedFont>
    <p:embeddedFont>
      <p:font typeface="#9Slide07 IcielKoni" panose="020B0604020202020204" charset="0"/>
      <p:bold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8B8"/>
    <a:srgbClr val="385723"/>
    <a:srgbClr val="2555C4"/>
    <a:srgbClr val="F3F3F3"/>
    <a:srgbClr val="2357C5"/>
    <a:srgbClr val="EFB563"/>
    <a:srgbClr val="BBE0FF"/>
    <a:srgbClr val="766149"/>
    <a:srgbClr val="F4EFFE"/>
    <a:srgbClr val="C170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2" autoAdjust="0"/>
    <p:restoredTop sz="85141" autoAdjust="0"/>
  </p:normalViewPr>
  <p:slideViewPr>
    <p:cSldViewPr snapToGrid="0">
      <p:cViewPr varScale="1">
        <p:scale>
          <a:sx n="57" d="100"/>
          <a:sy n="57" d="100"/>
        </p:scale>
        <p:origin x="4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324409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402038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2220181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276811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4035609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426754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2528469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416808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8/5/2023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8/5/2023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3.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3.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6.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2.png"/><Relationship Id="rId4" Type="http://schemas.microsoft.com/office/2007/relationships/hdphoto" Target="../media/hdphoto7.wdp"/><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4A7B37-8275-6A42-85A0-3EA3C14C9161}"/>
              </a:ext>
            </a:extLst>
          </p:cNvPr>
          <p:cNvGrpSpPr/>
          <p:nvPr/>
        </p:nvGrpSpPr>
        <p:grpSpPr>
          <a:xfrm>
            <a:off x="1865022" y="0"/>
            <a:ext cx="7910903" cy="1802686"/>
            <a:chOff x="1251705" y="443213"/>
            <a:chExt cx="7910903" cy="1802686"/>
          </a:xfrm>
        </p:grpSpPr>
        <p:grpSp>
          <p:nvGrpSpPr>
            <p:cNvPr id="17" name="Group 16">
              <a:extLst>
                <a:ext uri="{FF2B5EF4-FFF2-40B4-BE49-F238E27FC236}">
                  <a16:creationId xmlns:a16="http://schemas.microsoft.com/office/drawing/2014/main" id="{9A22E31D-EC25-98D6-77F3-83EB6A71F471}"/>
                </a:ext>
              </a:extLst>
            </p:cNvPr>
            <p:cNvGrpSpPr/>
            <p:nvPr/>
          </p:nvGrpSpPr>
          <p:grpSpPr>
            <a:xfrm>
              <a:off x="1438508" y="550387"/>
              <a:ext cx="7724100" cy="1612950"/>
              <a:chOff x="245327" y="801349"/>
              <a:chExt cx="7724100" cy="1612950"/>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245327" y="801349"/>
                <a:ext cx="7724100" cy="1612950"/>
              </a:xfrm>
              <a:prstGeom prst="flowChartTerminator">
                <a:avLst/>
              </a:prstGeom>
              <a:solidFill>
                <a:schemeClr val="accent6">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104420" y="872243"/>
                <a:ext cx="6752991" cy="1446550"/>
              </a:xfrm>
              <a:prstGeom prst="rect">
                <a:avLst/>
              </a:prstGeom>
              <a:noFill/>
            </p:spPr>
            <p:txBody>
              <a:bodyPr wrap="square" lIns="91440" tIns="45720" rIns="91440" bIns="45720">
                <a:spAutoFit/>
              </a:bodyPr>
              <a:lstStyle/>
              <a:p>
                <a:pPr algn="ctr"/>
                <a:r>
                  <a:rPr lang="en-US" sz="88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KHỞI ĐỘNG</a:t>
                </a:r>
                <a:endParaRPr lang="en-US" sz="80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pic>
          <p:nvPicPr>
            <p:cNvPr id="10" name="Picture 9">
              <a:extLst>
                <a:ext uri="{FF2B5EF4-FFF2-40B4-BE49-F238E27FC236}">
                  <a16:creationId xmlns:a16="http://schemas.microsoft.com/office/drawing/2014/main" id="{35456B33-8EEC-3F7C-37DD-8826F7137F6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1251705" y="443213"/>
              <a:ext cx="1391113" cy="1802686"/>
            </a:xfrm>
            <a:prstGeom prst="rect">
              <a:avLst/>
            </a:prstGeom>
          </p:spPr>
        </p:pic>
      </p:grpSp>
      <p:sp>
        <p:nvSpPr>
          <p:cNvPr id="16" name="Rectangle: Rounded Corners 7">
            <a:extLst>
              <a:ext uri="{FF2B5EF4-FFF2-40B4-BE49-F238E27FC236}">
                <a16:creationId xmlns:a16="http://schemas.microsoft.com/office/drawing/2014/main" id="{3C4942CD-FF54-3779-9C92-EEE4E38179E8}"/>
              </a:ext>
            </a:extLst>
          </p:cNvPr>
          <p:cNvSpPr/>
          <p:nvPr/>
        </p:nvSpPr>
        <p:spPr>
          <a:xfrm>
            <a:off x="1145676" y="4486252"/>
            <a:ext cx="2864403" cy="1785258"/>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39FAF223-AE38-6A9E-747E-65DAE6B3544A}"/>
              </a:ext>
            </a:extLst>
          </p:cNvPr>
          <p:cNvSpPr/>
          <p:nvPr/>
        </p:nvSpPr>
        <p:spPr>
          <a:xfrm>
            <a:off x="4364576" y="4486252"/>
            <a:ext cx="3512634" cy="1785258"/>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GV đọc câu hỏi, HS giơ tay nhanh nhất được quyền trả lời</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50" name="Rectangle: Rounded Corners 7">
            <a:extLst>
              <a:ext uri="{FF2B5EF4-FFF2-40B4-BE49-F238E27FC236}">
                <a16:creationId xmlns:a16="http://schemas.microsoft.com/office/drawing/2014/main" id="{ED5F47B4-BD79-529A-D4BB-2DA444546CD0}"/>
              </a:ext>
            </a:extLst>
          </p:cNvPr>
          <p:cNvSpPr/>
          <p:nvPr/>
        </p:nvSpPr>
        <p:spPr>
          <a:xfrm>
            <a:off x="8231707" y="4486252"/>
            <a:ext cx="2864403" cy="1785258"/>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Trả lời đúng được điểm cộng</a:t>
            </a:r>
            <a:endParaRPr lang="en-US" sz="2800" b="1" dirty="0">
              <a:solidFill>
                <a:schemeClr val="tx1"/>
              </a:solidFill>
              <a:latin typeface="#9Slide03 SFU Futura_12" panose="00000400000000000000" pitchFamily="2" charset="0"/>
              <a:cs typeface="Arial" panose="020B0604020202020204" pitchFamily="34" charset="0"/>
            </a:endParaRPr>
          </a:p>
        </p:txBody>
      </p:sp>
      <p:cxnSp>
        <p:nvCxnSpPr>
          <p:cNvPr id="53" name="Straight Connector 52">
            <a:extLst>
              <a:ext uri="{FF2B5EF4-FFF2-40B4-BE49-F238E27FC236}">
                <a16:creationId xmlns:a16="http://schemas.microsoft.com/office/drawing/2014/main" id="{147DBBDD-5A30-52E4-8E56-834AE18285E9}"/>
              </a:ext>
            </a:extLst>
          </p:cNvPr>
          <p:cNvCxnSpPr/>
          <p:nvPr/>
        </p:nvCxnSpPr>
        <p:spPr>
          <a:xfrm flipV="1">
            <a:off x="0" y="3624146"/>
            <a:ext cx="12192000" cy="133815"/>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Picture 10" descr="ivyachievement - Luyện thi đại học mỹ, hỗ trợ thi tuyển đại học, trường nội  trú tại Mỹ">
            <a:extLst>
              <a:ext uri="{FF2B5EF4-FFF2-40B4-BE49-F238E27FC236}">
                <a16:creationId xmlns:a16="http://schemas.microsoft.com/office/drawing/2014/main" id="{7DCB32C2-9BE2-2CA7-2E5A-95DB6EBAF6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4107" y="5713649"/>
            <a:ext cx="620703" cy="6219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ivyachievement - Luyện thi đại học mỹ, hỗ trợ thi tuyển đại học, trường nội  trú tại Mỹ">
            <a:extLst>
              <a:ext uri="{FF2B5EF4-FFF2-40B4-BE49-F238E27FC236}">
                <a16:creationId xmlns:a16="http://schemas.microsoft.com/office/drawing/2014/main" id="{5AD51C39-B43E-9531-3966-EE35306E0C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3781" y="5769406"/>
            <a:ext cx="620703" cy="6219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i THPTQG 2018: Teen 2k “quay cuồng” chạy đua với thời gian ...">
            <a:extLst>
              <a:ext uri="{FF2B5EF4-FFF2-40B4-BE49-F238E27FC236}">
                <a16:creationId xmlns:a16="http://schemas.microsoft.com/office/drawing/2014/main" id="{516D7D4B-6B66-6749-95D2-D9FF8B14227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70" b="89979" l="5711" r="97570">
                        <a14:foregroundMark x1="9964" y1="73987" x2="9964" y2="73987"/>
                        <a14:foregroundMark x1="7655" y1="49680" x2="7655" y2="49680"/>
                        <a14:foregroundMark x1="7655" y1="49680" x2="7655" y2="49680"/>
                        <a14:foregroundMark x1="20899" y1="45416" x2="20899" y2="45416"/>
                        <a14:foregroundMark x1="20899" y1="45416" x2="20899" y2="45416"/>
                        <a14:foregroundMark x1="36695" y1="33902" x2="36695" y2="33902"/>
                        <a14:foregroundMark x1="36574" y1="33689" x2="36574" y2="33689"/>
                        <a14:foregroundMark x1="51519" y1="36674" x2="51519" y2="36674"/>
                        <a14:foregroundMark x1="51519" y1="36674" x2="51519" y2="36674"/>
                        <a14:foregroundMark x1="64885" y1="26226" x2="64885" y2="26226"/>
                        <a14:foregroundMark x1="64885" y1="26226" x2="64885" y2="26226"/>
                        <a14:foregroundMark x1="78250" y1="22601" x2="78250" y2="22601"/>
                        <a14:foregroundMark x1="78250" y1="22601" x2="78250" y2="22601"/>
                        <a14:foregroundMark x1="93317" y1="10874" x2="93317" y2="10874"/>
                        <a14:foregroundMark x1="93317" y1="10874" x2="93317" y2="10874"/>
                        <a14:foregroundMark x1="92467" y1="26226" x2="92467" y2="26226"/>
                        <a14:foregroundMark x1="92467" y1="9382" x2="92467" y2="9382"/>
                        <a14:foregroundMark x1="90765" y1="31557" x2="90765" y2="32623"/>
                        <a14:foregroundMark x1="96112" y1="29638" x2="96112" y2="29638"/>
                        <a14:foregroundMark x1="97570" y1="24947" x2="97570" y2="24947"/>
                        <a14:foregroundMark x1="76549" y1="51173" x2="76549" y2="51173"/>
                        <a14:foregroundMark x1="76549" y1="51173" x2="76549" y2="51173"/>
                        <a14:foregroundMark x1="62576" y1="42857" x2="62576" y2="42857"/>
                        <a14:foregroundMark x1="62576" y1="42857" x2="62576" y2="42857"/>
                        <a14:foregroundMark x1="5711" y1="75053" x2="5711" y2="75053"/>
                        <a14:foregroundMark x1="5711" y1="75053" x2="5711" y2="75053"/>
                        <a14:foregroundMark x1="89550" y1="8102" x2="89550" y2="8102"/>
                        <a14:foregroundMark x1="92831" y1="7889" x2="92831" y2="7889"/>
                        <a14:foregroundMark x1="96841" y1="5970" x2="96841" y2="5970"/>
                      </a14:backgroundRemoval>
                    </a14:imgEffect>
                  </a14:imgLayer>
                </a14:imgProps>
              </a:ext>
              <a:ext uri="{28A0092B-C50C-407E-A947-70E740481C1C}">
                <a14:useLocalDpi xmlns:a14="http://schemas.microsoft.com/office/drawing/2010/main" val="0"/>
              </a:ext>
            </a:extLst>
          </a:blip>
          <a:srcRect/>
          <a:stretch>
            <a:fillRect/>
          </a:stretch>
        </p:blipFill>
        <p:spPr bwMode="auto">
          <a:xfrm rot="857569">
            <a:off x="88999" y="1628097"/>
            <a:ext cx="5031832" cy="286747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Rounded Corners 7">
            <a:extLst>
              <a:ext uri="{FF2B5EF4-FFF2-40B4-BE49-F238E27FC236}">
                <a16:creationId xmlns:a16="http://schemas.microsoft.com/office/drawing/2014/main" id="{AA4BA02F-CB54-D23C-00BA-0A67A60F41E7}"/>
              </a:ext>
            </a:extLst>
          </p:cNvPr>
          <p:cNvSpPr/>
          <p:nvPr/>
        </p:nvSpPr>
        <p:spPr>
          <a:xfrm>
            <a:off x="4546552" y="2729688"/>
            <a:ext cx="7724100"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C00000"/>
                </a:solidFill>
                <a:latin typeface="#9Slide05 Great Vibes" panose="02000507080000020002" pitchFamily="2" charset="0"/>
                <a:cs typeface="Arial" panose="020B0604020202020204" pitchFamily="34" charset="0"/>
              </a:rPr>
              <a:t>Ai </a:t>
            </a:r>
            <a:r>
              <a:rPr lang="en-US" sz="11500" b="1" dirty="0" err="1">
                <a:solidFill>
                  <a:srgbClr val="C00000"/>
                </a:solidFill>
                <a:latin typeface="#9Slide05 Great Vibes" panose="02000507080000020002" pitchFamily="2" charset="0"/>
                <a:cs typeface="Arial" panose="020B0604020202020204" pitchFamily="34" charset="0"/>
              </a:rPr>
              <a:t>nhanh</a:t>
            </a:r>
            <a:r>
              <a:rPr lang="en-US" sz="11500" b="1" dirty="0">
                <a:solidFill>
                  <a:srgbClr val="C00000"/>
                </a:solidFill>
                <a:latin typeface="#9Slide05 Great Vibes" panose="02000507080000020002" pitchFamily="2" charset="0"/>
                <a:cs typeface="Arial" panose="020B0604020202020204" pitchFamily="34" charset="0"/>
              </a:rPr>
              <a:t> </a:t>
            </a:r>
            <a:r>
              <a:rPr lang="en-US" sz="11500" b="1" dirty="0" err="1">
                <a:solidFill>
                  <a:srgbClr val="C00000"/>
                </a:solidFill>
                <a:latin typeface="#9Slide05 Great Vibes" panose="02000507080000020002" pitchFamily="2" charset="0"/>
                <a:cs typeface="Arial" panose="020B0604020202020204" pitchFamily="34" charset="0"/>
              </a:rPr>
              <a:t>hơn</a:t>
            </a:r>
            <a:endParaRPr lang="en-US" sz="11500" b="1" dirty="0">
              <a:solidFill>
                <a:srgbClr val="C00000"/>
              </a:solidFill>
              <a:latin typeface="#9Slide05 Great Vibes" panose="02000507080000020002" pitchFamily="2" charset="0"/>
              <a:cs typeface="Arial" panose="020B0604020202020204" pitchFamily="34" charset="0"/>
            </a:endParaRPr>
          </a:p>
        </p:txBody>
      </p:sp>
    </p:spTree>
    <p:extLst>
      <p:ext uri="{BB962C8B-B14F-4D97-AF65-F5344CB8AC3E}">
        <p14:creationId xmlns:p14="http://schemas.microsoft.com/office/powerpoint/2010/main" val="1423376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7" grpId="0" animBg="1"/>
      <p:bldP spid="50" grpId="0" animBg="1"/>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A9CE71-C4F9-D854-E203-05762C18F199}"/>
              </a:ext>
            </a:extLst>
          </p:cNvPr>
          <p:cNvGrpSpPr/>
          <p:nvPr/>
        </p:nvGrpSpPr>
        <p:grpSpPr>
          <a:xfrm>
            <a:off x="-93649" y="-26491"/>
            <a:ext cx="12253731" cy="869795"/>
            <a:chOff x="157576" y="-60163"/>
            <a:chExt cx="12253731" cy="869795"/>
          </a:xfrm>
        </p:grpSpPr>
        <p:sp>
          <p:nvSpPr>
            <p:cNvPr id="3" name="Rectangle: Rounded Corners 17">
              <a:extLst>
                <a:ext uri="{FF2B5EF4-FFF2-40B4-BE49-F238E27FC236}">
                  <a16:creationId xmlns:a16="http://schemas.microsoft.com/office/drawing/2014/main" id="{7B70C879-D6BE-887A-DEA5-5308C1E332A5}"/>
                </a:ext>
              </a:extLst>
            </p:cNvPr>
            <p:cNvSpPr/>
            <p:nvPr/>
          </p:nvSpPr>
          <p:spPr>
            <a:xfrm>
              <a:off x="403123" y="63225"/>
              <a:ext cx="12008184" cy="717079"/>
            </a:xfrm>
            <a:prstGeom prst="roundRect">
              <a:avLst>
                <a:gd name="adj" fmla="val 42559"/>
              </a:avLst>
            </a:prstGeom>
            <a:solidFill>
              <a:schemeClr val="accent6">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ĐẶC ĐIỂM PHÂN BỐ CÁC LOẠI KHOÁNG SẢN CHỦ YẾU </a:t>
              </a:r>
              <a:endParaRPr lang="vi-VN" sz="3200" b="1" dirty="0">
                <a:solidFill>
                  <a:srgbClr val="FFFF00"/>
                </a:solidFill>
                <a:latin typeface="#9Slide03 SFU Futura_12" panose="020B0604020202020204" charset="0"/>
              </a:endParaRPr>
            </a:p>
          </p:txBody>
        </p:sp>
        <p:pic>
          <p:nvPicPr>
            <p:cNvPr id="4" name="Picture 3">
              <a:extLst>
                <a:ext uri="{FF2B5EF4-FFF2-40B4-BE49-F238E27FC236}">
                  <a16:creationId xmlns:a16="http://schemas.microsoft.com/office/drawing/2014/main" id="{CA0C0E99-DD18-A626-9277-31037AD07859}"/>
                </a:ext>
              </a:extLst>
            </p:cNvPr>
            <p:cNvPicPr>
              <a:picLocks noChangeAspect="1"/>
            </p:cNvPicPr>
            <p:nvPr/>
          </p:nvPicPr>
          <p:blipFill>
            <a:blip r:embed="rId2"/>
            <a:stretch>
              <a:fillRect/>
            </a:stretch>
          </p:blipFill>
          <p:spPr>
            <a:xfrm>
              <a:off x="157576" y="-60163"/>
              <a:ext cx="869795" cy="869795"/>
            </a:xfrm>
            <a:prstGeom prst="rect">
              <a:avLst/>
            </a:prstGeom>
          </p:spPr>
        </p:pic>
      </p:grpSp>
      <p:sp>
        <p:nvSpPr>
          <p:cNvPr id="5" name="Rectangle: Rounded Corners 7">
            <a:extLst>
              <a:ext uri="{FF2B5EF4-FFF2-40B4-BE49-F238E27FC236}">
                <a16:creationId xmlns:a16="http://schemas.microsoft.com/office/drawing/2014/main" id="{3A82F28B-5881-F44E-E628-D7D939B4A548}"/>
              </a:ext>
            </a:extLst>
          </p:cNvPr>
          <p:cNvSpPr/>
          <p:nvPr/>
        </p:nvSpPr>
        <p:spPr>
          <a:xfrm>
            <a:off x="2825500" y="1155952"/>
            <a:ext cx="2794190" cy="413870"/>
          </a:xfrm>
          <a:prstGeom prst="roundRect">
            <a:avLst/>
          </a:prstGeom>
          <a:solidFill>
            <a:srgbClr val="FFFF00"/>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1508B8"/>
                </a:solidFill>
                <a:latin typeface="#9Slide05 Great Vibes" panose="02000507080000020002" pitchFamily="2" charset="0"/>
                <a:cs typeface="Arial" panose="020B0604020202020204" pitchFamily="34" charset="0"/>
              </a:rPr>
              <a:t>Nhiệm</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vụ</a:t>
            </a:r>
            <a:r>
              <a:rPr lang="en-US" sz="4400" b="1" dirty="0">
                <a:solidFill>
                  <a:srgbClr val="1508B8"/>
                </a:solidFill>
                <a:latin typeface="#9Slide05 Great Vibes" panose="02000507080000020002" pitchFamily="2" charset="0"/>
                <a:cs typeface="Arial" panose="020B0604020202020204" pitchFamily="34" charset="0"/>
              </a:rPr>
              <a:t> 2</a:t>
            </a:r>
          </a:p>
        </p:txBody>
      </p:sp>
      <p:sp>
        <p:nvSpPr>
          <p:cNvPr id="7" name="TextBox 6">
            <a:extLst>
              <a:ext uri="{FF2B5EF4-FFF2-40B4-BE49-F238E27FC236}">
                <a16:creationId xmlns:a16="http://schemas.microsoft.com/office/drawing/2014/main" id="{9653DD7E-8FD7-17C9-F150-B3EAA4AF542E}"/>
              </a:ext>
            </a:extLst>
          </p:cNvPr>
          <p:cNvSpPr txBox="1"/>
          <p:nvPr/>
        </p:nvSpPr>
        <p:spPr>
          <a:xfrm>
            <a:off x="984095" y="1768688"/>
            <a:ext cx="7133993" cy="1384995"/>
          </a:xfrm>
          <a:prstGeom prst="rect">
            <a:avLst/>
          </a:prstGeom>
          <a:noFill/>
        </p:spPr>
        <p:txBody>
          <a:bodyPr wrap="square">
            <a:spAutoFit/>
          </a:bodyPr>
          <a:lstStyle/>
          <a:p>
            <a:r>
              <a:rPr lang="vi-VN" sz="2800" b="1" dirty="0">
                <a:solidFill>
                  <a:srgbClr val="C00000"/>
                </a:solidFill>
                <a:latin typeface="#9Slide03 SFU Futura_12" panose="020B0604020202020204" charset="0"/>
              </a:rPr>
              <a:t>Sử dụng internet và những hiểu biết của bản thân, các nhóm trả lời </a:t>
            </a:r>
            <a:r>
              <a:rPr lang="en-US" sz="2800" b="1" dirty="0" err="1">
                <a:solidFill>
                  <a:srgbClr val="C00000"/>
                </a:solidFill>
                <a:latin typeface="#9Slide03 SFU Futura_12" panose="020B0604020202020204" charset="0"/>
              </a:rPr>
              <a:t>ngắn</a:t>
            </a:r>
            <a:r>
              <a:rPr lang="en-US" sz="2800" b="1" dirty="0">
                <a:solidFill>
                  <a:srgbClr val="C00000"/>
                </a:solidFill>
                <a:latin typeface="#9Slide03 SFU Futura_12" panose="020B0604020202020204" charset="0"/>
              </a:rPr>
              <a:t> </a:t>
            </a:r>
            <a:r>
              <a:rPr lang="en-US" sz="2800" b="1" dirty="0" err="1">
                <a:solidFill>
                  <a:srgbClr val="C00000"/>
                </a:solidFill>
                <a:latin typeface="#9Slide03 SFU Futura_12" panose="020B0604020202020204" charset="0"/>
              </a:rPr>
              <a:t>gọn</a:t>
            </a:r>
            <a:r>
              <a:rPr lang="en-US" sz="2800" b="1" dirty="0">
                <a:solidFill>
                  <a:srgbClr val="C00000"/>
                </a:solidFill>
                <a:latin typeface="#9Slide03 SFU Futura_12" panose="020B0604020202020204" charset="0"/>
              </a:rPr>
              <a:t> </a:t>
            </a:r>
            <a:r>
              <a:rPr lang="vi-VN" sz="2800" b="1" dirty="0">
                <a:solidFill>
                  <a:srgbClr val="C00000"/>
                </a:solidFill>
                <a:latin typeface="#9Slide03 SFU Futura_12" panose="020B0604020202020204" charset="0"/>
              </a:rPr>
              <a:t>các câu hỏi sau</a:t>
            </a:r>
            <a:r>
              <a:rPr lang="en-US" sz="2800" b="1" dirty="0">
                <a:solidFill>
                  <a:srgbClr val="C00000"/>
                </a:solidFill>
                <a:latin typeface="#9Slide03 SFU Futura_12" panose="020B0604020202020204" charset="0"/>
              </a:rPr>
              <a:t>: </a:t>
            </a:r>
            <a:r>
              <a:rPr lang="en-US" sz="2800" b="1" dirty="0">
                <a:latin typeface="#9Slide03 SFU Futura_12" panose="020B0604020202020204" charset="0"/>
              </a:rPr>
              <a:t>(ở </a:t>
            </a:r>
            <a:r>
              <a:rPr lang="en-US" sz="2800" b="1" dirty="0" err="1">
                <a:latin typeface="#9Slide03 SFU Futura_12" panose="020B0604020202020204" charset="0"/>
              </a:rPr>
              <a:t>mức</a:t>
            </a:r>
            <a:r>
              <a:rPr lang="en-US" sz="2800" b="1" dirty="0">
                <a:latin typeface="#9Slide03 SFU Futura_12" panose="020B0604020202020204" charset="0"/>
              </a:rPr>
              <a:t> </a:t>
            </a:r>
            <a:r>
              <a:rPr lang="en-US" sz="2800" b="1" dirty="0" err="1">
                <a:latin typeface="#9Slide03 SFU Futura_12" panose="020B0604020202020204" charset="0"/>
              </a:rPr>
              <a:t>độ</a:t>
            </a:r>
            <a:r>
              <a:rPr lang="en-US" sz="2800" b="1" dirty="0">
                <a:latin typeface="#9Slide03 SFU Futura_12" panose="020B0604020202020204" charset="0"/>
              </a:rPr>
              <a:t> </a:t>
            </a:r>
            <a:r>
              <a:rPr lang="en-US" sz="2800" b="1" dirty="0" err="1">
                <a:latin typeface="#9Slide03 SFU Futura_12" panose="020B0604020202020204" charset="0"/>
              </a:rPr>
              <a:t>đơn</a:t>
            </a:r>
            <a:r>
              <a:rPr lang="en-US" sz="2800" b="1" dirty="0">
                <a:latin typeface="#9Slide03 SFU Futura_12" panose="020B0604020202020204" charset="0"/>
              </a:rPr>
              <a:t> </a:t>
            </a:r>
            <a:r>
              <a:rPr lang="en-US" sz="2800" b="1" dirty="0" err="1">
                <a:latin typeface="#9Slide03 SFU Futura_12" panose="020B0604020202020204" charset="0"/>
              </a:rPr>
              <a:t>giản</a:t>
            </a:r>
            <a:r>
              <a:rPr lang="en-US" sz="2800" b="1" dirty="0">
                <a:latin typeface="#9Slide03 SFU Futura_12" panose="020B0604020202020204" charset="0"/>
              </a:rPr>
              <a:t>)</a:t>
            </a:r>
            <a:endParaRPr lang="vi-VN" sz="2800" b="1" dirty="0">
              <a:latin typeface="#9Slide03 SFU Futura_12" panose="020B0604020202020204" charset="0"/>
            </a:endParaRPr>
          </a:p>
        </p:txBody>
      </p:sp>
      <p:sp>
        <p:nvSpPr>
          <p:cNvPr id="9" name="TextBox 8">
            <a:extLst>
              <a:ext uri="{FF2B5EF4-FFF2-40B4-BE49-F238E27FC236}">
                <a16:creationId xmlns:a16="http://schemas.microsoft.com/office/drawing/2014/main" id="{D45F2BE5-215E-6F18-AF3A-A18336A5A80E}"/>
              </a:ext>
            </a:extLst>
          </p:cNvPr>
          <p:cNvSpPr txBox="1"/>
          <p:nvPr/>
        </p:nvSpPr>
        <p:spPr>
          <a:xfrm>
            <a:off x="776146" y="3217032"/>
            <a:ext cx="7341942" cy="3518271"/>
          </a:xfrm>
          <a:prstGeom prst="rect">
            <a:avLst/>
          </a:prstGeom>
          <a:solidFill>
            <a:schemeClr val="accent6">
              <a:lumMod val="20000"/>
              <a:lumOff val="80000"/>
            </a:schemeClr>
          </a:solidFill>
        </p:spPr>
        <p:txBody>
          <a:bodyPr wrap="square">
            <a:spAutoFit/>
          </a:bodyPr>
          <a:lstStyle/>
          <a:p>
            <a:pPr marL="342900" marR="0" lvl="0" indent="-342900" algn="just">
              <a:lnSpc>
                <a:spcPct val="115000"/>
              </a:lnSpc>
              <a:spcBef>
                <a:spcPts val="0"/>
              </a:spcBef>
              <a:spcAft>
                <a:spcPts val="0"/>
              </a:spcAft>
              <a:buFont typeface="+mj-lt"/>
              <a:buAutoNum type="arabicParenBoth"/>
            </a:pPr>
            <a:r>
              <a:rPr lang="en-US" sz="2800" dirty="0">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Giải</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thích</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sự</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phân</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bố</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của</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các</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loại</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khoáng</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sản</a:t>
            </a:r>
            <a:r>
              <a:rPr lang="en-US" sz="2800" dirty="0">
                <a:solidFill>
                  <a:srgbClr val="1508B8"/>
                </a:solidFill>
                <a:effectLst/>
                <a:latin typeface="#9Slide03 SFU Futura_12" panose="020B0604020202020204" charset="0"/>
                <a:ea typeface="Cambria" panose="02040503050406030204" pitchFamily="18" charset="0"/>
              </a:rPr>
              <a:t> ở </a:t>
            </a:r>
            <a:r>
              <a:rPr lang="en-US" sz="2800" dirty="0" err="1">
                <a:solidFill>
                  <a:srgbClr val="1508B8"/>
                </a:solidFill>
                <a:effectLst/>
                <a:latin typeface="#9Slide03 SFU Futura_12" panose="020B0604020202020204" charset="0"/>
                <a:ea typeface="Cambria" panose="02040503050406030204" pitchFamily="18" charset="0"/>
              </a:rPr>
              <a:t>nước</a:t>
            </a:r>
            <a:r>
              <a:rPr lang="en-US" sz="2800" dirty="0">
                <a:solidFill>
                  <a:srgbClr val="1508B8"/>
                </a:solidFill>
                <a:effectLst/>
                <a:latin typeface="#9Slide03 SFU Futura_12" panose="020B0604020202020204" charset="0"/>
                <a:ea typeface="Cambria" panose="02040503050406030204" pitchFamily="18" charset="0"/>
              </a:rPr>
              <a:t> ta?</a:t>
            </a:r>
            <a:endParaRPr lang="en-US" sz="2800" dirty="0">
              <a:solidFill>
                <a:srgbClr val="1508B8"/>
              </a:solidFill>
              <a:effectLst/>
              <a:latin typeface="#9Slide03 SFU Futura_12" panose="020B0604020202020204" charset="0"/>
              <a:ea typeface="Times New Roman" panose="02020603050405020304" pitchFamily="18" charset="0"/>
            </a:endParaRPr>
          </a:p>
          <a:p>
            <a:pPr marL="342900" marR="0" lvl="0" indent="-342900" algn="just">
              <a:lnSpc>
                <a:spcPct val="115000"/>
              </a:lnSpc>
              <a:spcBef>
                <a:spcPts val="0"/>
              </a:spcBef>
              <a:spcAft>
                <a:spcPts val="0"/>
              </a:spcAft>
              <a:buFont typeface="+mj-lt"/>
              <a:buAutoNum type="arabicParenBoth"/>
            </a:pPr>
            <a:r>
              <a:rPr lang="en-US" sz="2800" dirty="0">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Vì</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sao</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dầu</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khí</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lại</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phân</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bố</a:t>
            </a:r>
            <a:r>
              <a:rPr lang="en-US" sz="2800" dirty="0">
                <a:solidFill>
                  <a:srgbClr val="1508B8"/>
                </a:solidFill>
                <a:effectLst/>
                <a:latin typeface="#9Slide03 SFU Futura_12" panose="020B0604020202020204" charset="0"/>
                <a:ea typeface="Cambria" panose="02040503050406030204" pitchFamily="18" charset="0"/>
              </a:rPr>
              <a:t> ở </a:t>
            </a:r>
            <a:r>
              <a:rPr lang="en-US" sz="2800" dirty="0" err="1">
                <a:solidFill>
                  <a:srgbClr val="1508B8"/>
                </a:solidFill>
                <a:effectLst/>
                <a:latin typeface="#9Slide03 SFU Futura_12" panose="020B0604020202020204" charset="0"/>
                <a:ea typeface="Cambria" panose="02040503050406030204" pitchFamily="18" charset="0"/>
              </a:rPr>
              <a:t>vùng</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thềm</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lục</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địa</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nước</a:t>
            </a:r>
            <a:r>
              <a:rPr lang="en-US" sz="2800" dirty="0">
                <a:solidFill>
                  <a:srgbClr val="1508B8"/>
                </a:solidFill>
                <a:effectLst/>
                <a:latin typeface="#9Slide03 SFU Futura_12" panose="020B0604020202020204" charset="0"/>
                <a:ea typeface="Cambria" panose="02040503050406030204" pitchFamily="18" charset="0"/>
              </a:rPr>
              <a:t> ta?</a:t>
            </a:r>
          </a:p>
          <a:p>
            <a:pPr marL="342900" marR="0" lvl="0" indent="-342900" algn="just">
              <a:lnSpc>
                <a:spcPct val="115000"/>
              </a:lnSpc>
              <a:spcBef>
                <a:spcPts val="0"/>
              </a:spcBef>
              <a:spcAft>
                <a:spcPts val="0"/>
              </a:spcAft>
              <a:buFont typeface="+mj-lt"/>
              <a:buAutoNum type="arabicParenBoth"/>
            </a:pPr>
            <a:r>
              <a:rPr lang="en-US" sz="2800" dirty="0">
                <a:effectLst/>
                <a:latin typeface="#9Slide03 SFU Futura_12" panose="020B0604020202020204" charset="0"/>
                <a:ea typeface="Times New Roman" panose="02020603050405020304" pitchFamily="18" charset="0"/>
              </a:rPr>
              <a:t> </a:t>
            </a:r>
            <a:r>
              <a:rPr lang="en-US" sz="2800" dirty="0" err="1">
                <a:solidFill>
                  <a:srgbClr val="1508B8"/>
                </a:solidFill>
                <a:effectLst/>
                <a:latin typeface="#9Slide03 SFU Futura_12" panose="020B0604020202020204" charset="0"/>
                <a:ea typeface="Times New Roman" panose="02020603050405020304" pitchFamily="18" charset="0"/>
              </a:rPr>
              <a:t>Vì</a:t>
            </a:r>
            <a:r>
              <a:rPr lang="en-US" sz="2800" dirty="0">
                <a:solidFill>
                  <a:srgbClr val="1508B8"/>
                </a:solidFill>
                <a:effectLst/>
                <a:latin typeface="#9Slide03 SFU Futura_12" panose="020B0604020202020204" charset="0"/>
                <a:ea typeface="Times New Roman" panose="02020603050405020304" pitchFamily="18" charset="0"/>
              </a:rPr>
              <a:t> </a:t>
            </a:r>
            <a:r>
              <a:rPr lang="en-US" sz="2800" dirty="0" err="1">
                <a:solidFill>
                  <a:srgbClr val="1508B8"/>
                </a:solidFill>
                <a:effectLst/>
                <a:latin typeface="#9Slide03 SFU Futura_12" panose="020B0604020202020204" charset="0"/>
                <a:ea typeface="Times New Roman" panose="02020603050405020304" pitchFamily="18" charset="0"/>
              </a:rPr>
              <a:t>sao</a:t>
            </a:r>
            <a:r>
              <a:rPr lang="en-US" sz="2800" dirty="0">
                <a:solidFill>
                  <a:srgbClr val="1508B8"/>
                </a:solidFill>
                <a:effectLst/>
                <a:latin typeface="#9Slide03 SFU Futura_12" panose="020B0604020202020204" charset="0"/>
                <a:ea typeface="Times New Roman" panose="02020603050405020304" pitchFamily="18" charset="0"/>
              </a:rPr>
              <a:t> titan </a:t>
            </a:r>
            <a:r>
              <a:rPr lang="en-US" sz="2800" dirty="0" err="1">
                <a:solidFill>
                  <a:srgbClr val="1508B8"/>
                </a:solidFill>
                <a:effectLst/>
                <a:latin typeface="#9Slide03 SFU Futura_12" panose="020B0604020202020204" charset="0"/>
                <a:ea typeface="Times New Roman" panose="02020603050405020304" pitchFamily="18" charset="0"/>
              </a:rPr>
              <a:t>lại</a:t>
            </a:r>
            <a:r>
              <a:rPr lang="en-US" sz="2800" dirty="0">
                <a:solidFill>
                  <a:srgbClr val="1508B8"/>
                </a:solidFill>
                <a:effectLst/>
                <a:latin typeface="#9Slide03 SFU Futura_12" panose="020B0604020202020204" charset="0"/>
                <a:ea typeface="Times New Roman" panose="02020603050405020304" pitchFamily="18" charset="0"/>
              </a:rPr>
              <a:t> </a:t>
            </a:r>
            <a:r>
              <a:rPr lang="en-US" sz="2800" dirty="0" err="1">
                <a:solidFill>
                  <a:srgbClr val="1508B8"/>
                </a:solidFill>
                <a:effectLst/>
                <a:latin typeface="#9Slide03 SFU Futura_12" panose="020B0604020202020204" charset="0"/>
                <a:ea typeface="Times New Roman" panose="02020603050405020304" pitchFamily="18" charset="0"/>
              </a:rPr>
              <a:t>có</a:t>
            </a:r>
            <a:r>
              <a:rPr lang="en-US" sz="2800" dirty="0">
                <a:solidFill>
                  <a:srgbClr val="1508B8"/>
                </a:solidFill>
                <a:effectLst/>
                <a:latin typeface="#9Slide03 SFU Futura_12" panose="020B0604020202020204" charset="0"/>
                <a:ea typeface="Times New Roman" panose="02020603050405020304" pitchFamily="18" charset="0"/>
              </a:rPr>
              <a:t> </a:t>
            </a:r>
            <a:r>
              <a:rPr lang="en-US" sz="2800" dirty="0" err="1">
                <a:solidFill>
                  <a:srgbClr val="1508B8"/>
                </a:solidFill>
                <a:effectLst/>
                <a:latin typeface="#9Slide03 SFU Futura_12" panose="020B0604020202020204" charset="0"/>
                <a:ea typeface="Times New Roman" panose="02020603050405020304" pitchFamily="18" charset="0"/>
              </a:rPr>
              <a:t>chủ</a:t>
            </a:r>
            <a:r>
              <a:rPr lang="en-US" sz="2800" dirty="0">
                <a:solidFill>
                  <a:srgbClr val="1508B8"/>
                </a:solidFill>
                <a:effectLst/>
                <a:latin typeface="#9Slide03 SFU Futura_12" panose="020B0604020202020204" charset="0"/>
                <a:ea typeface="Times New Roman" panose="02020603050405020304" pitchFamily="18" charset="0"/>
              </a:rPr>
              <a:t> </a:t>
            </a:r>
            <a:r>
              <a:rPr lang="en-US" sz="2800" dirty="0" err="1">
                <a:solidFill>
                  <a:srgbClr val="1508B8"/>
                </a:solidFill>
                <a:effectLst/>
                <a:latin typeface="#9Slide03 SFU Futura_12" panose="020B0604020202020204" charset="0"/>
                <a:ea typeface="Times New Roman" panose="02020603050405020304" pitchFamily="18" charset="0"/>
              </a:rPr>
              <a:t>yếu</a:t>
            </a:r>
            <a:r>
              <a:rPr lang="en-US" sz="2800" dirty="0">
                <a:solidFill>
                  <a:srgbClr val="1508B8"/>
                </a:solidFill>
                <a:effectLst/>
                <a:latin typeface="#9Slide03 SFU Futura_12" panose="020B0604020202020204" charset="0"/>
                <a:ea typeface="Times New Roman" panose="02020603050405020304" pitchFamily="18" charset="0"/>
              </a:rPr>
              <a:t> ở </a:t>
            </a:r>
            <a:r>
              <a:rPr lang="en-US" sz="2800" dirty="0" err="1">
                <a:solidFill>
                  <a:srgbClr val="1508B8"/>
                </a:solidFill>
                <a:effectLst/>
                <a:latin typeface="#9Slide03 SFU Futura_12" panose="020B0604020202020204" charset="0"/>
                <a:ea typeface="Times New Roman" panose="02020603050405020304" pitchFamily="18" charset="0"/>
              </a:rPr>
              <a:t>các</a:t>
            </a:r>
            <a:r>
              <a:rPr lang="en-US" sz="2800" dirty="0">
                <a:solidFill>
                  <a:srgbClr val="1508B8"/>
                </a:solidFill>
                <a:effectLst/>
                <a:latin typeface="#9Slide03 SFU Futura_12" panose="020B0604020202020204" charset="0"/>
                <a:ea typeface="Times New Roman" panose="02020603050405020304" pitchFamily="18" charset="0"/>
              </a:rPr>
              <a:t> </a:t>
            </a:r>
            <a:r>
              <a:rPr lang="en-US" sz="2800" dirty="0" err="1">
                <a:solidFill>
                  <a:srgbClr val="1508B8"/>
                </a:solidFill>
                <a:effectLst/>
                <a:latin typeface="#9Slide03 SFU Futura_12" panose="020B0604020202020204" charset="0"/>
                <a:ea typeface="Times New Roman" panose="02020603050405020304" pitchFamily="18" charset="0"/>
              </a:rPr>
              <a:t>tỉnh</a:t>
            </a:r>
            <a:r>
              <a:rPr lang="en-US" sz="2800" dirty="0">
                <a:solidFill>
                  <a:srgbClr val="1508B8"/>
                </a:solidFill>
                <a:effectLst/>
                <a:latin typeface="#9Slide03 SFU Futura_12" panose="020B0604020202020204" charset="0"/>
                <a:ea typeface="Times New Roman" panose="02020603050405020304" pitchFamily="18" charset="0"/>
              </a:rPr>
              <a:t> </a:t>
            </a:r>
            <a:r>
              <a:rPr lang="en-US" sz="2800" dirty="0" err="1">
                <a:solidFill>
                  <a:srgbClr val="1508B8"/>
                </a:solidFill>
                <a:effectLst/>
                <a:latin typeface="#9Slide03 SFU Futura_12" panose="020B0604020202020204" charset="0"/>
                <a:ea typeface="Times New Roman" panose="02020603050405020304" pitchFamily="18" charset="0"/>
              </a:rPr>
              <a:t>ven</a:t>
            </a:r>
            <a:r>
              <a:rPr lang="en-US" sz="2800" dirty="0">
                <a:solidFill>
                  <a:srgbClr val="1508B8"/>
                </a:solidFill>
                <a:effectLst/>
                <a:latin typeface="#9Slide03 SFU Futura_12" panose="020B0604020202020204" charset="0"/>
                <a:ea typeface="Times New Roman" panose="02020603050405020304" pitchFamily="18" charset="0"/>
              </a:rPr>
              <a:t> </a:t>
            </a:r>
            <a:r>
              <a:rPr lang="en-US" sz="2800" dirty="0" err="1">
                <a:solidFill>
                  <a:srgbClr val="1508B8"/>
                </a:solidFill>
                <a:effectLst/>
                <a:latin typeface="#9Slide03 SFU Futura_12" panose="020B0604020202020204" charset="0"/>
                <a:ea typeface="Times New Roman" panose="02020603050405020304" pitchFamily="18" charset="0"/>
              </a:rPr>
              <a:t>biển</a:t>
            </a:r>
            <a:r>
              <a:rPr lang="en-US" sz="2800" dirty="0">
                <a:solidFill>
                  <a:srgbClr val="1508B8"/>
                </a:solidFill>
                <a:effectLst/>
                <a:latin typeface="#9Slide03 SFU Futura_12" panose="020B0604020202020204" charset="0"/>
                <a:ea typeface="Times New Roman" panose="02020603050405020304" pitchFamily="18" charset="0"/>
              </a:rPr>
              <a:t> </a:t>
            </a:r>
            <a:r>
              <a:rPr lang="en-US" sz="2800" dirty="0" err="1">
                <a:solidFill>
                  <a:srgbClr val="1508B8"/>
                </a:solidFill>
                <a:effectLst/>
                <a:latin typeface="#9Slide03 SFU Futura_12" panose="020B0604020202020204" charset="0"/>
                <a:ea typeface="Times New Roman" panose="02020603050405020304" pitchFamily="18" charset="0"/>
              </a:rPr>
              <a:t>miền</a:t>
            </a:r>
            <a:r>
              <a:rPr lang="en-US" sz="2800" dirty="0">
                <a:solidFill>
                  <a:srgbClr val="1508B8"/>
                </a:solidFill>
                <a:effectLst/>
                <a:latin typeface="#9Slide03 SFU Futura_12" panose="020B0604020202020204" charset="0"/>
                <a:ea typeface="Times New Roman" panose="02020603050405020304" pitchFamily="18" charset="0"/>
              </a:rPr>
              <a:t> Trung?</a:t>
            </a:r>
          </a:p>
          <a:p>
            <a:pPr marL="342900" marR="0" lvl="0" indent="-342900" algn="just">
              <a:lnSpc>
                <a:spcPct val="115000"/>
              </a:lnSpc>
              <a:spcBef>
                <a:spcPts val="0"/>
              </a:spcBef>
              <a:spcAft>
                <a:spcPts val="0"/>
              </a:spcAft>
              <a:buFont typeface="+mj-lt"/>
              <a:buAutoNum type="arabicParenBoth"/>
            </a:pPr>
            <a:r>
              <a:rPr lang="en-US" sz="2800" dirty="0">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Vì</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sao</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bô-xit</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có</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chủ</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yếu</a:t>
            </a:r>
            <a:r>
              <a:rPr lang="en-US" sz="2800" dirty="0">
                <a:solidFill>
                  <a:srgbClr val="1508B8"/>
                </a:solidFill>
                <a:effectLst/>
                <a:latin typeface="#9Slide03 SFU Futura_12" panose="020B0604020202020204" charset="0"/>
                <a:ea typeface="Cambria" panose="02040503050406030204" pitchFamily="18" charset="0"/>
              </a:rPr>
              <a:t> ở </a:t>
            </a:r>
            <a:r>
              <a:rPr lang="en-US" sz="2800" dirty="0" err="1">
                <a:solidFill>
                  <a:srgbClr val="1508B8"/>
                </a:solidFill>
                <a:effectLst/>
                <a:latin typeface="#9Slide03 SFU Futura_12" panose="020B0604020202020204" charset="0"/>
                <a:ea typeface="Cambria" panose="02040503050406030204" pitchFamily="18" charset="0"/>
              </a:rPr>
              <a:t>Tây</a:t>
            </a:r>
            <a:r>
              <a:rPr lang="en-US" sz="2800" dirty="0">
                <a:solidFill>
                  <a:srgbClr val="1508B8"/>
                </a:solidFill>
                <a:effectLst/>
                <a:latin typeface="#9Slide03 SFU Futura_12" panose="020B0604020202020204" charset="0"/>
                <a:ea typeface="Cambria" panose="02040503050406030204" pitchFamily="18" charset="0"/>
              </a:rPr>
              <a:t> </a:t>
            </a:r>
            <a:r>
              <a:rPr lang="en-US" sz="2800" dirty="0" err="1">
                <a:solidFill>
                  <a:srgbClr val="1508B8"/>
                </a:solidFill>
                <a:effectLst/>
                <a:latin typeface="#9Slide03 SFU Futura_12" panose="020B0604020202020204" charset="0"/>
                <a:ea typeface="Cambria" panose="02040503050406030204" pitchFamily="18" charset="0"/>
              </a:rPr>
              <a:t>Nguyên</a:t>
            </a:r>
            <a:r>
              <a:rPr lang="en-US" sz="2800" dirty="0">
                <a:solidFill>
                  <a:srgbClr val="1508B8"/>
                </a:solidFill>
                <a:effectLst/>
                <a:latin typeface="#9Slide03 SFU Futura_12" panose="020B0604020202020204" charset="0"/>
                <a:ea typeface="Cambria" panose="02040503050406030204" pitchFamily="18" charset="0"/>
              </a:rPr>
              <a:t>?</a:t>
            </a:r>
            <a:endParaRPr lang="en-US" sz="2800" dirty="0">
              <a:solidFill>
                <a:srgbClr val="1508B8"/>
              </a:solidFill>
              <a:effectLst/>
              <a:latin typeface="#9Slide03 SFU Futura_12" panose="020B0604020202020204" charset="0"/>
              <a:ea typeface="Times New Roman" panose="02020603050405020304" pitchFamily="18" charset="0"/>
            </a:endParaRPr>
          </a:p>
        </p:txBody>
      </p:sp>
      <p:pic>
        <p:nvPicPr>
          <p:cNvPr id="10" name="Picture 2" descr="Kỹ thuật khai thác mỏ Bitcoin kỹ thuật khai thác Mỏ Kỹ sư Dân dụng - Khai  thác png tải về - Miễn phí trong suốt động Cơ Xe png Tải về.">
            <a:extLst>
              <a:ext uri="{FF2B5EF4-FFF2-40B4-BE49-F238E27FC236}">
                <a16:creationId xmlns:a16="http://schemas.microsoft.com/office/drawing/2014/main" id="{5522CDB5-FECE-76B3-0DCC-A94ACD90FC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000" r="91778">
                        <a14:foregroundMark x1="37000" y1="65556" x2="42333" y2="78889"/>
                        <a14:foregroundMark x1="43000" y1="64815" x2="46111" y2="77407"/>
                        <a14:foregroundMark x1="8000" y1="57037" x2="8000" y2="57037"/>
                        <a14:foregroundMark x1="8000" y1="57037" x2="8000" y2="57037"/>
                        <a14:foregroundMark x1="91667" y1="61296" x2="91667" y2="61296"/>
                        <a14:foregroundMark x1="91778" y1="66296" x2="91778" y2="66296"/>
                        <a14:foregroundMark x1="34667" y1="59815" x2="37111" y2="61296"/>
                        <a14:foregroundMark x1="40000" y1="62407" x2="40000" y2="62407"/>
                      </a14:backgroundRemoval>
                    </a14:imgEffect>
                  </a14:imgLayer>
                </a14:imgProps>
              </a:ext>
              <a:ext uri="{28A0092B-C50C-407E-A947-70E740481C1C}">
                <a14:useLocalDpi xmlns:a14="http://schemas.microsoft.com/office/drawing/2010/main" val="0"/>
              </a:ext>
            </a:extLst>
          </a:blip>
          <a:srcRect/>
          <a:stretch>
            <a:fillRect/>
          </a:stretch>
        </p:blipFill>
        <p:spPr bwMode="auto">
          <a:xfrm>
            <a:off x="7895062" y="4391485"/>
            <a:ext cx="4606451" cy="27638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fographic] Khai thác đá quý thủ công - những cái được và mất?">
            <a:extLst>
              <a:ext uri="{FF2B5EF4-FFF2-40B4-BE49-F238E27FC236}">
                <a16:creationId xmlns:a16="http://schemas.microsoft.com/office/drawing/2014/main" id="{5B8E2D72-4868-5ACF-7898-44939305E55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7" b="89748" l="4346" r="98877">
                        <a14:foregroundMark x1="19336" y1="61751" x2="19336" y2="61751"/>
                        <a14:foregroundMark x1="19238" y1="59148" x2="21826" y2="64748"/>
                        <a14:foregroundMark x1="10889" y1="73344" x2="8887" y2="76262"/>
                        <a14:foregroundMark x1="5664" y1="76893" x2="5664" y2="76893"/>
                        <a14:foregroundMark x1="37549" y1="69243" x2="49121" y2="71057"/>
                        <a14:foregroundMark x1="35254" y1="70741" x2="38379" y2="71215"/>
                        <a14:foregroundMark x1="31641" y1="71372" x2="31738" y2="71530"/>
                        <a14:foregroundMark x1="92627" y1="64748" x2="93848" y2="68770"/>
                        <a14:foregroundMark x1="97363" y1="69558" x2="97363" y2="69558"/>
                        <a14:foregroundMark x1="98047" y1="69795" x2="98047" y2="69795"/>
                        <a14:foregroundMark x1="98877" y1="70110" x2="98877" y2="70110"/>
                        <a14:foregroundMark x1="4346" y1="75315" x2="4346" y2="75315"/>
                      </a14:backgroundRemoval>
                    </a14:imgEffect>
                  </a14:imgLayer>
                </a14:imgProps>
              </a:ext>
              <a:ext uri="{28A0092B-C50C-407E-A947-70E740481C1C}">
                <a14:useLocalDpi xmlns:a14="http://schemas.microsoft.com/office/drawing/2010/main" val="0"/>
              </a:ext>
            </a:extLst>
          </a:blip>
          <a:srcRect/>
          <a:stretch>
            <a:fillRect/>
          </a:stretch>
        </p:blipFill>
        <p:spPr bwMode="auto">
          <a:xfrm>
            <a:off x="7364054" y="474256"/>
            <a:ext cx="4827946" cy="298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32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AD495BC-E047-4E78-B120-2CE2DE1C794D}"/>
              </a:ext>
            </a:extLst>
          </p:cNvPr>
          <p:cNvGraphicFramePr>
            <a:graphicFrameLocks noGrp="1"/>
          </p:cNvGraphicFramePr>
          <p:nvPr>
            <p:extLst>
              <p:ext uri="{D42A27DB-BD31-4B8C-83A1-F6EECF244321}">
                <p14:modId xmlns:p14="http://schemas.microsoft.com/office/powerpoint/2010/main" val="4075597813"/>
              </p:ext>
            </p:extLst>
          </p:nvPr>
        </p:nvGraphicFramePr>
        <p:xfrm>
          <a:off x="122664" y="78063"/>
          <a:ext cx="11909502" cy="6807200"/>
        </p:xfrm>
        <a:graphic>
          <a:graphicData uri="http://schemas.openxmlformats.org/drawingml/2006/table">
            <a:tbl>
              <a:tblPr firstRow="1" firstCol="1" bandRow="1">
                <a:tableStyleId>{616DA210-FB5B-4158-B5E0-FEB733F419BA}</a:tableStyleId>
              </a:tblPr>
              <a:tblGrid>
                <a:gridCol w="3135745">
                  <a:extLst>
                    <a:ext uri="{9D8B030D-6E8A-4147-A177-3AD203B41FA5}">
                      <a16:colId xmlns:a16="http://schemas.microsoft.com/office/drawing/2014/main" val="609182642"/>
                    </a:ext>
                  </a:extLst>
                </a:gridCol>
                <a:gridCol w="8773757">
                  <a:extLst>
                    <a:ext uri="{9D8B030D-6E8A-4147-A177-3AD203B41FA5}">
                      <a16:colId xmlns:a16="http://schemas.microsoft.com/office/drawing/2014/main" val="1212121710"/>
                    </a:ext>
                  </a:extLst>
                </a:gridCol>
              </a:tblGrid>
              <a:tr h="0">
                <a:tc>
                  <a:txBody>
                    <a:bodyPr/>
                    <a:lstStyle/>
                    <a:p>
                      <a:pPr marL="0" marR="0" indent="0" algn="just">
                        <a:lnSpc>
                          <a:spcPct val="115000"/>
                        </a:lnSpc>
                        <a:spcBef>
                          <a:spcPts val="0"/>
                        </a:spcBef>
                        <a:spcAft>
                          <a:spcPts val="0"/>
                        </a:spcAft>
                      </a:pPr>
                      <a:r>
                        <a:rPr lang="en-US" sz="2200" dirty="0" err="1">
                          <a:solidFill>
                            <a:srgbClr val="1508B8"/>
                          </a:solidFill>
                          <a:effectLst/>
                          <a:latin typeface="#9Slide03 SFU Futura_12" panose="020B0604020202020204" charset="0"/>
                        </a:rPr>
                        <a:t>Giải</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thích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sự</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phân</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bố</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của</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các</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loại</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khoáng</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sản</a:t>
                      </a:r>
                      <a:r>
                        <a:rPr lang="en-US" sz="2200" dirty="0">
                          <a:solidFill>
                            <a:srgbClr val="1508B8"/>
                          </a:solidFill>
                          <a:effectLst/>
                          <a:latin typeface="#9Slide03 SFU Futura_12" panose="020B0604020202020204" charset="0"/>
                        </a:rPr>
                        <a:t> ở </a:t>
                      </a:r>
                      <a:r>
                        <a:rPr lang="en-US" sz="2200" dirty="0" err="1">
                          <a:solidFill>
                            <a:srgbClr val="1508B8"/>
                          </a:solidFill>
                          <a:effectLst/>
                          <a:latin typeface="#9Slide03 SFU Futura_12" panose="020B0604020202020204" charset="0"/>
                        </a:rPr>
                        <a:t>nước</a:t>
                      </a:r>
                      <a:r>
                        <a:rPr lang="en-US" sz="2200" dirty="0">
                          <a:solidFill>
                            <a:srgbClr val="1508B8"/>
                          </a:solidFill>
                          <a:effectLst/>
                          <a:latin typeface="#9Slide03 SFU Futura_12" panose="020B0604020202020204" charset="0"/>
                        </a:rPr>
                        <a:t> ta?</a:t>
                      </a:r>
                      <a:endParaRPr lang="en-US" sz="2200" dirty="0">
                        <a:solidFill>
                          <a:srgbClr val="1508B8"/>
                        </a:solidFill>
                        <a:effectLst/>
                        <a:latin typeface="#9Slide03 SFU Futura_12" panose="020B0604020202020204"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R="0" indent="0" algn="just">
                        <a:lnSpc>
                          <a:spcPct val="115000"/>
                        </a:lnSpc>
                        <a:spcBef>
                          <a:spcPts val="0"/>
                        </a:spcBef>
                        <a:spcAft>
                          <a:spcPts val="0"/>
                        </a:spcAft>
                      </a:pPr>
                      <a:r>
                        <a:rPr lang="en-US" sz="2200" b="1" dirty="0">
                          <a:effectLst/>
                          <a:latin typeface="#9Slide03 SFU Futura_12" panose="020B0604020202020204" charset="0"/>
                        </a:rPr>
                        <a:t>Do </a:t>
                      </a:r>
                      <a:r>
                        <a:rPr lang="en-US" sz="2200" b="1" dirty="0" err="1">
                          <a:effectLst/>
                          <a:latin typeface="#9Slide03 SFU Futura_12" panose="020B0604020202020204" charset="0"/>
                        </a:rPr>
                        <a:t>sự</a:t>
                      </a:r>
                      <a:r>
                        <a:rPr lang="en-US" sz="2200" b="1" dirty="0">
                          <a:effectLst/>
                          <a:latin typeface="#9Slide03 SFU Futura_12" panose="020B0604020202020204" charset="0"/>
                        </a:rPr>
                        <a:t> </a:t>
                      </a:r>
                      <a:r>
                        <a:rPr lang="en-US" sz="2200" b="1" dirty="0" err="1">
                          <a:effectLst/>
                          <a:latin typeface="#9Slide03 SFU Futura_12" panose="020B0604020202020204" charset="0"/>
                        </a:rPr>
                        <a:t>hình</a:t>
                      </a:r>
                      <a:r>
                        <a:rPr lang="en-US" sz="2200" b="1" dirty="0">
                          <a:effectLst/>
                          <a:latin typeface="#9Slide03 SFU Futura_12" panose="020B0604020202020204" charset="0"/>
                        </a:rPr>
                        <a:t> </a:t>
                      </a:r>
                      <a:r>
                        <a:rPr lang="en-US" sz="2200" b="1" dirty="0" err="1">
                          <a:effectLst/>
                          <a:latin typeface="#9Slide03 SFU Futura_12" panose="020B0604020202020204" charset="0"/>
                        </a:rPr>
                        <a:t>thành</a:t>
                      </a:r>
                      <a:r>
                        <a:rPr lang="en-US" sz="2200" b="1" dirty="0">
                          <a:effectLst/>
                          <a:latin typeface="#9Slide03 SFU Futura_12" panose="020B0604020202020204" charset="0"/>
                        </a:rPr>
                        <a:t> </a:t>
                      </a:r>
                      <a:r>
                        <a:rPr lang="en-US" sz="2200" b="1" dirty="0" err="1">
                          <a:effectLst/>
                          <a:latin typeface="#9Slide03 SFU Futura_12" panose="020B0604020202020204" charset="0"/>
                        </a:rPr>
                        <a:t>và</a:t>
                      </a:r>
                      <a:r>
                        <a:rPr lang="en-US" sz="2200" b="1" dirty="0">
                          <a:effectLst/>
                          <a:latin typeface="#9Slide03 SFU Futura_12" panose="020B0604020202020204" charset="0"/>
                        </a:rPr>
                        <a:t> </a:t>
                      </a:r>
                      <a:r>
                        <a:rPr lang="en-US" sz="2200" b="1" dirty="0" err="1">
                          <a:effectLst/>
                          <a:latin typeface="#9Slide03 SFU Futura_12" panose="020B0604020202020204" charset="0"/>
                        </a:rPr>
                        <a:t>phân</a:t>
                      </a:r>
                      <a:r>
                        <a:rPr lang="en-US" sz="2200" b="1" dirty="0">
                          <a:effectLst/>
                          <a:latin typeface="#9Slide03 SFU Futura_12" panose="020B0604020202020204" charset="0"/>
                        </a:rPr>
                        <a:t> </a:t>
                      </a:r>
                      <a:r>
                        <a:rPr lang="en-US" sz="2200" b="1" dirty="0" err="1">
                          <a:effectLst/>
                          <a:latin typeface="#9Slide03 SFU Futura_12" panose="020B0604020202020204" charset="0"/>
                        </a:rPr>
                        <a:t>bố</a:t>
                      </a:r>
                      <a:r>
                        <a:rPr lang="en-US" sz="2200" b="1" dirty="0">
                          <a:effectLst/>
                          <a:latin typeface="#9Slide03 SFU Futura_12" panose="020B0604020202020204" charset="0"/>
                        </a:rPr>
                        <a:t> </a:t>
                      </a:r>
                      <a:r>
                        <a:rPr lang="en-US" sz="2200" b="1" dirty="0" err="1">
                          <a:effectLst/>
                          <a:latin typeface="#9Slide03 SFU Futura_12" panose="020B0604020202020204" charset="0"/>
                        </a:rPr>
                        <a:t>khoáng</a:t>
                      </a:r>
                      <a:r>
                        <a:rPr lang="en-US" sz="2200" b="1" dirty="0">
                          <a:effectLst/>
                          <a:latin typeface="#9Slide03 SFU Futura_12" panose="020B0604020202020204" charset="0"/>
                        </a:rPr>
                        <a:t> </a:t>
                      </a:r>
                      <a:r>
                        <a:rPr lang="en-US" sz="2200" b="1" dirty="0" err="1">
                          <a:effectLst/>
                          <a:latin typeface="#9Slide03 SFU Futura_12" panose="020B0604020202020204" charset="0"/>
                        </a:rPr>
                        <a:t>sản</a:t>
                      </a:r>
                      <a:r>
                        <a:rPr lang="en-US" sz="2200" b="1" dirty="0">
                          <a:effectLst/>
                          <a:latin typeface="#9Slide03 SFU Futura_12" panose="020B0604020202020204" charset="0"/>
                        </a:rPr>
                        <a:t> </a:t>
                      </a:r>
                      <a:r>
                        <a:rPr lang="en-US" sz="2200" b="1" dirty="0" err="1">
                          <a:effectLst/>
                          <a:latin typeface="#9Slide03 SFU Futura_12" panose="020B0604020202020204" charset="0"/>
                        </a:rPr>
                        <a:t>gắn</a:t>
                      </a:r>
                      <a:r>
                        <a:rPr lang="en-US" sz="2200" b="1" dirty="0">
                          <a:effectLst/>
                          <a:latin typeface="#9Slide03 SFU Futura_12" panose="020B0604020202020204" charset="0"/>
                        </a:rPr>
                        <a:t> </a:t>
                      </a:r>
                      <a:r>
                        <a:rPr lang="en-US" sz="2200" b="1" dirty="0" err="1">
                          <a:effectLst/>
                          <a:latin typeface="#9Slide03 SFU Futura_12" panose="020B0604020202020204" charset="0"/>
                        </a:rPr>
                        <a:t>liền</a:t>
                      </a:r>
                      <a:r>
                        <a:rPr lang="en-US" sz="2200" b="1" dirty="0">
                          <a:effectLst/>
                          <a:latin typeface="#9Slide03 SFU Futura_12" panose="020B0604020202020204" charset="0"/>
                        </a:rPr>
                        <a:t> </a:t>
                      </a:r>
                      <a:r>
                        <a:rPr lang="en-US" sz="2200" b="1" dirty="0" err="1">
                          <a:effectLst/>
                          <a:latin typeface="#9Slide03 SFU Futura_12" panose="020B0604020202020204" charset="0"/>
                        </a:rPr>
                        <a:t>với</a:t>
                      </a:r>
                      <a:r>
                        <a:rPr lang="en-US" sz="2200" b="1" dirty="0">
                          <a:effectLst/>
                          <a:latin typeface="#9Slide03 SFU Futura_12" panose="020B0604020202020204" charset="0"/>
                        </a:rPr>
                        <a:t> </a:t>
                      </a:r>
                      <a:r>
                        <a:rPr lang="en-US" sz="2200" b="1" dirty="0" err="1">
                          <a:effectLst/>
                          <a:latin typeface="#9Slide03 SFU Futura_12" panose="020B0604020202020204" charset="0"/>
                        </a:rPr>
                        <a:t>lịch</a:t>
                      </a:r>
                      <a:r>
                        <a:rPr lang="en-US" sz="2200" b="1" dirty="0">
                          <a:effectLst/>
                          <a:latin typeface="#9Slide03 SFU Futura_12" panose="020B0604020202020204" charset="0"/>
                        </a:rPr>
                        <a:t> </a:t>
                      </a:r>
                      <a:r>
                        <a:rPr lang="en-US" sz="2200" b="1" dirty="0" err="1">
                          <a:effectLst/>
                          <a:latin typeface="#9Slide03 SFU Futura_12" panose="020B0604020202020204" charset="0"/>
                        </a:rPr>
                        <a:t>sử</a:t>
                      </a:r>
                      <a:r>
                        <a:rPr lang="en-US" sz="2200" b="1" dirty="0">
                          <a:effectLst/>
                          <a:latin typeface="#9Slide03 SFU Futura_12" panose="020B0604020202020204" charset="0"/>
                        </a:rPr>
                        <a:t> </a:t>
                      </a:r>
                      <a:r>
                        <a:rPr lang="en-US" sz="2200" b="1" dirty="0" err="1">
                          <a:effectLst/>
                          <a:latin typeface="#9Slide03 SFU Futura_12" panose="020B0604020202020204" charset="0"/>
                        </a:rPr>
                        <a:t>hình</a:t>
                      </a:r>
                      <a:r>
                        <a:rPr lang="en-US" sz="2200" b="1" dirty="0">
                          <a:effectLst/>
                          <a:latin typeface="#9Slide03 SFU Futura_12" panose="020B0604020202020204" charset="0"/>
                        </a:rPr>
                        <a:t> </a:t>
                      </a:r>
                      <a:r>
                        <a:rPr lang="en-US" sz="2200" b="1" dirty="0" err="1">
                          <a:effectLst/>
                          <a:latin typeface="#9Slide03 SFU Futura_12" panose="020B0604020202020204" charset="0"/>
                        </a:rPr>
                        <a:t>thành</a:t>
                      </a:r>
                      <a:r>
                        <a:rPr lang="en-US" sz="2200" b="1" dirty="0">
                          <a:effectLst/>
                          <a:latin typeface="#9Slide03 SFU Futura_12" panose="020B0604020202020204" charset="0"/>
                        </a:rPr>
                        <a:t> </a:t>
                      </a:r>
                      <a:r>
                        <a:rPr lang="en-US" sz="2200" b="1" dirty="0" err="1">
                          <a:effectLst/>
                          <a:latin typeface="#9Slide03 SFU Futura_12" panose="020B0604020202020204" charset="0"/>
                        </a:rPr>
                        <a:t>và</a:t>
                      </a:r>
                      <a:r>
                        <a:rPr lang="en-US" sz="2200" b="1" dirty="0">
                          <a:effectLst/>
                          <a:latin typeface="#9Slide03 SFU Futura_12" panose="020B0604020202020204" charset="0"/>
                        </a:rPr>
                        <a:t> </a:t>
                      </a:r>
                      <a:r>
                        <a:rPr lang="en-US" sz="2200" b="1" dirty="0" err="1">
                          <a:effectLst/>
                          <a:latin typeface="#9Slide03 SFU Futura_12" panose="020B0604020202020204" charset="0"/>
                        </a:rPr>
                        <a:t>phát</a:t>
                      </a:r>
                      <a:r>
                        <a:rPr lang="en-US" sz="2200" b="1" dirty="0">
                          <a:effectLst/>
                          <a:latin typeface="#9Slide03 SFU Futura_12" panose="020B0604020202020204" charset="0"/>
                        </a:rPr>
                        <a:t> </a:t>
                      </a:r>
                      <a:r>
                        <a:rPr lang="en-US" sz="2200" b="1" dirty="0" err="1">
                          <a:effectLst/>
                          <a:latin typeface="#9Slide03 SFU Futura_12" panose="020B0604020202020204" charset="0"/>
                        </a:rPr>
                        <a:t>triển</a:t>
                      </a:r>
                      <a:r>
                        <a:rPr lang="en-US" sz="2200" b="1" dirty="0">
                          <a:effectLst/>
                          <a:latin typeface="#9Slide03 SFU Futura_12" panose="020B0604020202020204" charset="0"/>
                        </a:rPr>
                        <a:t> </a:t>
                      </a:r>
                      <a:r>
                        <a:rPr lang="en-US" sz="2200" b="1" dirty="0" err="1">
                          <a:effectLst/>
                          <a:latin typeface="#9Slide03 SFU Futura_12" panose="020B0604020202020204" charset="0"/>
                        </a:rPr>
                        <a:t>lâu</a:t>
                      </a:r>
                      <a:r>
                        <a:rPr lang="en-US" sz="2200" b="1" dirty="0">
                          <a:effectLst/>
                          <a:latin typeface="#9Slide03 SFU Futura_12" panose="020B0604020202020204" charset="0"/>
                        </a:rPr>
                        <a:t> </a:t>
                      </a:r>
                      <a:r>
                        <a:rPr lang="en-US" sz="2200" b="1" dirty="0" err="1">
                          <a:effectLst/>
                          <a:latin typeface="#9Slide03 SFU Futura_12" panose="020B0604020202020204" charset="0"/>
                        </a:rPr>
                        <a:t>dài</a:t>
                      </a:r>
                      <a:r>
                        <a:rPr lang="en-US" sz="2200" b="1" dirty="0">
                          <a:effectLst/>
                          <a:latin typeface="#9Slide03 SFU Futura_12" panose="020B0604020202020204" charset="0"/>
                        </a:rPr>
                        <a:t> </a:t>
                      </a:r>
                      <a:r>
                        <a:rPr lang="en-US" sz="2200" b="1" dirty="0" err="1">
                          <a:effectLst/>
                          <a:latin typeface="#9Slide03 SFU Futura_12" panose="020B0604020202020204" charset="0"/>
                        </a:rPr>
                        <a:t>của</a:t>
                      </a:r>
                      <a:r>
                        <a:rPr lang="en-US" sz="2200" b="1" dirty="0">
                          <a:effectLst/>
                          <a:latin typeface="#9Slide03 SFU Futura_12" panose="020B0604020202020204" charset="0"/>
                        </a:rPr>
                        <a:t> </a:t>
                      </a:r>
                      <a:r>
                        <a:rPr lang="en-US" sz="2200" b="1" dirty="0" err="1">
                          <a:effectLst/>
                          <a:latin typeface="#9Slide03 SFU Futura_12" panose="020B0604020202020204" charset="0"/>
                        </a:rPr>
                        <a:t>tự</a:t>
                      </a:r>
                      <a:r>
                        <a:rPr lang="en-US" sz="2200" b="1" dirty="0">
                          <a:effectLst/>
                          <a:latin typeface="#9Slide03 SFU Futura_12" panose="020B0604020202020204" charset="0"/>
                        </a:rPr>
                        <a:t> </a:t>
                      </a:r>
                      <a:r>
                        <a:rPr lang="en-US" sz="2200" b="1" dirty="0" err="1">
                          <a:effectLst/>
                          <a:latin typeface="#9Slide03 SFU Futura_12" panose="020B0604020202020204" charset="0"/>
                        </a:rPr>
                        <a:t>nhiên</a:t>
                      </a:r>
                      <a:r>
                        <a:rPr lang="en-US" sz="2200" b="1" dirty="0">
                          <a:effectLst/>
                          <a:latin typeface="#9Slide03 SFU Futura_12" panose="020B0604020202020204" charset="0"/>
                        </a:rPr>
                        <a:t>.</a:t>
                      </a:r>
                    </a:p>
                    <a:p>
                      <a:pPr marR="0" indent="0" algn="just">
                        <a:lnSpc>
                          <a:spcPct val="115000"/>
                        </a:lnSpc>
                        <a:spcBef>
                          <a:spcPts val="0"/>
                        </a:spcBef>
                        <a:spcAft>
                          <a:spcPts val="0"/>
                        </a:spcAft>
                      </a:pPr>
                      <a:r>
                        <a:rPr lang="en-US" sz="2200" b="1" dirty="0">
                          <a:effectLst/>
                          <a:latin typeface="#9Slide03 SFU Futura_12" panose="020B0604020202020204" charset="0"/>
                        </a:rPr>
                        <a:t>+ </a:t>
                      </a:r>
                      <a:r>
                        <a:rPr lang="en-US" sz="2200" b="1" dirty="0" err="1">
                          <a:effectLst/>
                          <a:latin typeface="#9Slide03 SFU Futura_12" panose="020B0604020202020204" charset="0"/>
                        </a:rPr>
                        <a:t>Các</a:t>
                      </a:r>
                      <a:r>
                        <a:rPr lang="en-US" sz="2200" b="1" dirty="0">
                          <a:effectLst/>
                          <a:latin typeface="#9Slide03 SFU Futura_12" panose="020B0604020202020204" charset="0"/>
                        </a:rPr>
                        <a:t> </a:t>
                      </a:r>
                      <a:r>
                        <a:rPr lang="en-US" sz="2200" b="1" dirty="0" err="1">
                          <a:effectLst/>
                          <a:latin typeface="#9Slide03 SFU Futura_12" panose="020B0604020202020204" charset="0"/>
                        </a:rPr>
                        <a:t>mỏ</a:t>
                      </a:r>
                      <a:r>
                        <a:rPr lang="en-US" sz="2200" b="1" dirty="0">
                          <a:effectLst/>
                          <a:latin typeface="#9Slide03 SFU Futura_12" panose="020B0604020202020204" charset="0"/>
                        </a:rPr>
                        <a:t> </a:t>
                      </a:r>
                      <a:r>
                        <a:rPr lang="en-US" sz="2200" b="1" dirty="0" err="1">
                          <a:effectLst/>
                          <a:latin typeface="#9Slide03 SFU Futura_12" panose="020B0604020202020204" charset="0"/>
                        </a:rPr>
                        <a:t>nội</a:t>
                      </a:r>
                      <a:r>
                        <a:rPr lang="en-US" sz="2200" b="1" dirty="0">
                          <a:effectLst/>
                          <a:latin typeface="#9Slide03 SFU Futura_12" panose="020B0604020202020204" charset="0"/>
                        </a:rPr>
                        <a:t> </a:t>
                      </a:r>
                      <a:r>
                        <a:rPr lang="en-US" sz="2200" b="1" dirty="0" err="1">
                          <a:effectLst/>
                          <a:latin typeface="#9Slide03 SFU Futura_12" panose="020B0604020202020204" charset="0"/>
                        </a:rPr>
                        <a:t>sinh</a:t>
                      </a:r>
                      <a:r>
                        <a:rPr lang="en-US" sz="2200" b="1" dirty="0">
                          <a:effectLst/>
                          <a:latin typeface="#9Slide03 SFU Futura_12" panose="020B0604020202020204" charset="0"/>
                        </a:rPr>
                        <a:t>: </a:t>
                      </a:r>
                      <a:r>
                        <a:rPr lang="en-US" sz="2200" b="1" dirty="0" err="1">
                          <a:effectLst/>
                          <a:latin typeface="#9Slide03 SFU Futura_12" panose="020B0604020202020204" charset="0"/>
                        </a:rPr>
                        <a:t>Tập</a:t>
                      </a:r>
                      <a:r>
                        <a:rPr lang="en-US" sz="2200" b="1" dirty="0">
                          <a:effectLst/>
                          <a:latin typeface="#9Slide03 SFU Futura_12" panose="020B0604020202020204" charset="0"/>
                        </a:rPr>
                        <a:t> </a:t>
                      </a:r>
                      <a:r>
                        <a:rPr lang="en-US" sz="2200" b="1" dirty="0" err="1">
                          <a:effectLst/>
                          <a:latin typeface="#9Slide03 SFU Futura_12" panose="020B0604020202020204" charset="0"/>
                        </a:rPr>
                        <a:t>trung</a:t>
                      </a:r>
                      <a:r>
                        <a:rPr lang="en-US" sz="2200" b="1" dirty="0">
                          <a:effectLst/>
                          <a:latin typeface="#9Slide03 SFU Futura_12" panose="020B0604020202020204" charset="0"/>
                        </a:rPr>
                        <a:t> </a:t>
                      </a:r>
                      <a:r>
                        <a:rPr lang="en-US" sz="2200" b="1" dirty="0" err="1">
                          <a:effectLst/>
                          <a:latin typeface="#9Slide03 SFU Futura_12" panose="020B0604020202020204" charset="0"/>
                        </a:rPr>
                        <a:t>tại</a:t>
                      </a:r>
                      <a:r>
                        <a:rPr lang="en-US" sz="2200" b="1" dirty="0">
                          <a:effectLst/>
                          <a:latin typeface="#9Slide03 SFU Futura_12" panose="020B0604020202020204" charset="0"/>
                        </a:rPr>
                        <a:t> </a:t>
                      </a:r>
                      <a:r>
                        <a:rPr lang="en-US" sz="2200" b="1" dirty="0" err="1">
                          <a:effectLst/>
                          <a:latin typeface="#9Slide03 SFU Futura_12" panose="020B0604020202020204" charset="0"/>
                        </a:rPr>
                        <a:t>các</a:t>
                      </a:r>
                      <a:r>
                        <a:rPr lang="en-US" sz="2200" b="1" dirty="0">
                          <a:effectLst/>
                          <a:latin typeface="#9Slide03 SFU Futura_12" panose="020B0604020202020204" charset="0"/>
                        </a:rPr>
                        <a:t> </a:t>
                      </a:r>
                      <a:r>
                        <a:rPr lang="en-US" sz="2200" b="1" dirty="0" err="1">
                          <a:effectLst/>
                          <a:latin typeface="#9Slide03 SFU Futura_12" panose="020B0604020202020204" charset="0"/>
                        </a:rPr>
                        <a:t>đứt</a:t>
                      </a:r>
                      <a:r>
                        <a:rPr lang="en-US" sz="2200" b="1" dirty="0">
                          <a:effectLst/>
                          <a:latin typeface="#9Slide03 SFU Futura_12" panose="020B0604020202020204" charset="0"/>
                        </a:rPr>
                        <a:t> </a:t>
                      </a:r>
                      <a:r>
                        <a:rPr lang="en-US" sz="2200" b="1" dirty="0" err="1">
                          <a:effectLst/>
                          <a:latin typeface="#9Slide03 SFU Futura_12" panose="020B0604020202020204" charset="0"/>
                        </a:rPr>
                        <a:t>gãy</a:t>
                      </a:r>
                      <a:r>
                        <a:rPr lang="en-US" sz="2200" b="1" dirty="0">
                          <a:effectLst/>
                          <a:latin typeface="#9Slide03 SFU Futura_12" panose="020B0604020202020204" charset="0"/>
                        </a:rPr>
                        <a:t> </a:t>
                      </a:r>
                      <a:r>
                        <a:rPr lang="en-US" sz="2200" b="1" dirty="0" err="1">
                          <a:effectLst/>
                          <a:latin typeface="#9Slide03 SFU Futura_12" panose="020B0604020202020204" charset="0"/>
                        </a:rPr>
                        <a:t>sâu</a:t>
                      </a:r>
                      <a:r>
                        <a:rPr lang="en-US" sz="2200" b="1" dirty="0">
                          <a:effectLst/>
                          <a:latin typeface="#9Slide03 SFU Futura_12" panose="020B0604020202020204" charset="0"/>
                        </a:rPr>
                        <a:t>, </a:t>
                      </a:r>
                      <a:r>
                        <a:rPr lang="en-US" sz="2200" b="1" dirty="0" err="1">
                          <a:effectLst/>
                          <a:latin typeface="#9Slide03 SFU Futura_12" panose="020B0604020202020204" charset="0"/>
                        </a:rPr>
                        <a:t>với</a:t>
                      </a:r>
                      <a:r>
                        <a:rPr lang="en-US" sz="2200" b="1" dirty="0">
                          <a:effectLst/>
                          <a:latin typeface="#9Slide03 SFU Futura_12" panose="020B0604020202020204" charset="0"/>
                        </a:rPr>
                        <a:t> </a:t>
                      </a:r>
                      <a:r>
                        <a:rPr lang="en-US" sz="2200" b="1" dirty="0" err="1">
                          <a:effectLst/>
                          <a:latin typeface="#9Slide03 SFU Futura_12" panose="020B0604020202020204" charset="0"/>
                        </a:rPr>
                        <a:t>hoạt</a:t>
                      </a:r>
                      <a:r>
                        <a:rPr lang="en-US" sz="2200" b="1" dirty="0">
                          <a:effectLst/>
                          <a:latin typeface="#9Slide03 SFU Futura_12" panose="020B0604020202020204" charset="0"/>
                        </a:rPr>
                        <a:t> </a:t>
                      </a:r>
                      <a:r>
                        <a:rPr lang="en-US" sz="2200" b="1" dirty="0" err="1">
                          <a:effectLst/>
                          <a:latin typeface="#9Slide03 SFU Futura_12" panose="020B0604020202020204" charset="0"/>
                        </a:rPr>
                        <a:t>động</a:t>
                      </a:r>
                      <a:r>
                        <a:rPr lang="en-US" sz="2200" b="1" dirty="0">
                          <a:effectLst/>
                          <a:latin typeface="#9Slide03 SFU Futura_12" panose="020B0604020202020204" charset="0"/>
                        </a:rPr>
                        <a:t> </a:t>
                      </a:r>
                      <a:r>
                        <a:rPr lang="en-US" sz="2200" b="1" dirty="0" err="1">
                          <a:effectLst/>
                          <a:latin typeface="#9Slide03 SFU Futura_12" panose="020B0604020202020204" charset="0"/>
                        </a:rPr>
                        <a:t>uống</a:t>
                      </a:r>
                      <a:r>
                        <a:rPr lang="en-US" sz="2200" b="1" dirty="0">
                          <a:effectLst/>
                          <a:latin typeface="#9Slide03 SFU Futura_12" panose="020B0604020202020204" charset="0"/>
                        </a:rPr>
                        <a:t> </a:t>
                      </a:r>
                      <a:r>
                        <a:rPr lang="en-US" sz="2200" b="1" dirty="0" err="1">
                          <a:effectLst/>
                          <a:latin typeface="#9Slide03 SFU Futura_12" panose="020B0604020202020204" charset="0"/>
                        </a:rPr>
                        <a:t>nếp</a:t>
                      </a:r>
                      <a:r>
                        <a:rPr lang="en-US" sz="2200" b="1" dirty="0">
                          <a:effectLst/>
                          <a:latin typeface="#9Slide03 SFU Futura_12" panose="020B0604020202020204" charset="0"/>
                        </a:rPr>
                        <a:t> </a:t>
                      </a:r>
                      <a:r>
                        <a:rPr lang="en-US" sz="2200" b="1" dirty="0" err="1">
                          <a:effectLst/>
                          <a:latin typeface="#9Slide03 SFU Futura_12" panose="020B0604020202020204" charset="0"/>
                        </a:rPr>
                        <a:t>và</a:t>
                      </a:r>
                      <a:r>
                        <a:rPr lang="en-US" sz="2200" b="1" dirty="0">
                          <a:effectLst/>
                          <a:latin typeface="#9Slide03 SFU Futura_12" panose="020B0604020202020204" charset="0"/>
                        </a:rPr>
                        <a:t> </a:t>
                      </a:r>
                      <a:r>
                        <a:rPr lang="en-US" sz="2200" b="1" dirty="0" err="1">
                          <a:effectLst/>
                          <a:latin typeface="#9Slide03 SFU Futura_12" panose="020B0604020202020204" charset="0"/>
                        </a:rPr>
                        <a:t>macma</a:t>
                      </a:r>
                      <a:r>
                        <a:rPr lang="en-US" sz="2200" b="1" dirty="0">
                          <a:effectLst/>
                          <a:latin typeface="#9Slide03 SFU Futura_12" panose="020B0604020202020204" charset="0"/>
                        </a:rPr>
                        <a:t> </a:t>
                      </a:r>
                      <a:r>
                        <a:rPr lang="en-US" sz="2200" b="1" dirty="0" err="1">
                          <a:effectLst/>
                          <a:latin typeface="#9Slide03 SFU Futura_12" panose="020B0604020202020204" charset="0"/>
                        </a:rPr>
                        <a:t>diễn</a:t>
                      </a:r>
                      <a:r>
                        <a:rPr lang="en-US" sz="2200" b="1" dirty="0">
                          <a:effectLst/>
                          <a:latin typeface="#9Slide03 SFU Futura_12" panose="020B0604020202020204" charset="0"/>
                        </a:rPr>
                        <a:t> </a:t>
                      </a:r>
                      <a:r>
                        <a:rPr lang="en-US" sz="2200" b="1" dirty="0" err="1">
                          <a:effectLst/>
                          <a:latin typeface="#9Slide03 SFU Futura_12" panose="020B0604020202020204" charset="0"/>
                        </a:rPr>
                        <a:t>ra</a:t>
                      </a:r>
                      <a:r>
                        <a:rPr lang="en-US" sz="2200" b="1" dirty="0">
                          <a:effectLst/>
                          <a:latin typeface="#9Slide03 SFU Futura_12" panose="020B0604020202020204" charset="0"/>
                        </a:rPr>
                        <a:t> </a:t>
                      </a:r>
                      <a:r>
                        <a:rPr lang="en-US" sz="2200" b="1" dirty="0" err="1">
                          <a:effectLst/>
                          <a:latin typeface="#9Slide03 SFU Futura_12" panose="020B0604020202020204" charset="0"/>
                        </a:rPr>
                        <a:t>mạnh</a:t>
                      </a:r>
                      <a:r>
                        <a:rPr lang="en-US" sz="2200" b="1" dirty="0">
                          <a:effectLst/>
                          <a:latin typeface="#9Slide03 SFU Futura_12" panose="020B0604020202020204" charset="0"/>
                        </a:rPr>
                        <a:t>.</a:t>
                      </a:r>
                    </a:p>
                    <a:p>
                      <a:pPr marL="0" marR="0" indent="0" algn="just">
                        <a:lnSpc>
                          <a:spcPct val="115000"/>
                        </a:lnSpc>
                        <a:spcBef>
                          <a:spcPts val="0"/>
                        </a:spcBef>
                        <a:spcAft>
                          <a:spcPts val="0"/>
                        </a:spcAft>
                      </a:pPr>
                      <a:r>
                        <a:rPr lang="en-US" sz="2200" b="1" dirty="0">
                          <a:effectLst/>
                          <a:latin typeface="#9Slide03 SFU Futura_12" panose="020B0604020202020204" charset="0"/>
                        </a:rPr>
                        <a:t>+ </a:t>
                      </a:r>
                      <a:r>
                        <a:rPr lang="en-US" sz="2200" b="1" dirty="0" err="1">
                          <a:effectLst/>
                          <a:latin typeface="#9Slide03 SFU Futura_12" panose="020B0604020202020204" charset="0"/>
                        </a:rPr>
                        <a:t>Các</a:t>
                      </a:r>
                      <a:r>
                        <a:rPr lang="en-US" sz="2200" b="1" dirty="0">
                          <a:effectLst/>
                          <a:latin typeface="#9Slide03 SFU Futura_12" panose="020B0604020202020204" charset="0"/>
                        </a:rPr>
                        <a:t> </a:t>
                      </a:r>
                      <a:r>
                        <a:rPr lang="en-US" sz="2200" b="1" dirty="0" err="1">
                          <a:effectLst/>
                          <a:latin typeface="#9Slide03 SFU Futura_12" panose="020B0604020202020204" charset="0"/>
                        </a:rPr>
                        <a:t>mỏ</a:t>
                      </a:r>
                      <a:r>
                        <a:rPr lang="en-US" sz="2200" b="1" dirty="0">
                          <a:effectLst/>
                          <a:latin typeface="#9Slide03 SFU Futura_12" panose="020B0604020202020204" charset="0"/>
                        </a:rPr>
                        <a:t> </a:t>
                      </a:r>
                      <a:r>
                        <a:rPr lang="en-US" sz="2200" b="1" dirty="0" err="1">
                          <a:effectLst/>
                          <a:latin typeface="#9Slide03 SFU Futura_12" panose="020B0604020202020204" charset="0"/>
                        </a:rPr>
                        <a:t>ngoại</a:t>
                      </a:r>
                      <a:r>
                        <a:rPr lang="en-US" sz="2200" b="1" dirty="0">
                          <a:effectLst/>
                          <a:latin typeface="#9Slide03 SFU Futura_12" panose="020B0604020202020204" charset="0"/>
                        </a:rPr>
                        <a:t> </a:t>
                      </a:r>
                      <a:r>
                        <a:rPr lang="en-US" sz="2200" b="1" dirty="0" err="1">
                          <a:effectLst/>
                          <a:latin typeface="#9Slide03 SFU Futura_12" panose="020B0604020202020204" charset="0"/>
                        </a:rPr>
                        <a:t>sinh</a:t>
                      </a:r>
                      <a:r>
                        <a:rPr lang="en-US" sz="2200" b="1" dirty="0">
                          <a:effectLst/>
                          <a:latin typeface="#9Slide03 SFU Futura_12" panose="020B0604020202020204" charset="0"/>
                        </a:rPr>
                        <a:t>: </a:t>
                      </a:r>
                      <a:r>
                        <a:rPr lang="en-US" sz="2200" b="1" dirty="0" err="1">
                          <a:effectLst/>
                          <a:latin typeface="#9Slide03 SFU Futura_12" panose="020B0604020202020204" charset="0"/>
                        </a:rPr>
                        <a:t>tập</a:t>
                      </a:r>
                      <a:r>
                        <a:rPr lang="en-US" sz="2200" b="1" dirty="0">
                          <a:effectLst/>
                          <a:latin typeface="#9Slide03 SFU Futura_12" panose="020B0604020202020204" charset="0"/>
                        </a:rPr>
                        <a:t> </a:t>
                      </a:r>
                      <a:r>
                        <a:rPr lang="en-US" sz="2200" b="1" dirty="0" err="1">
                          <a:effectLst/>
                          <a:latin typeface="#9Slide03 SFU Futura_12" panose="020B0604020202020204" charset="0"/>
                        </a:rPr>
                        <a:t>trung</a:t>
                      </a:r>
                      <a:r>
                        <a:rPr lang="en-US" sz="2200" b="1" dirty="0">
                          <a:effectLst/>
                          <a:latin typeface="#9Slide03 SFU Futura_12" panose="020B0604020202020204" charset="0"/>
                        </a:rPr>
                        <a:t> ở </a:t>
                      </a:r>
                      <a:r>
                        <a:rPr lang="en-US" sz="2200" b="1" dirty="0" err="1">
                          <a:effectLst/>
                          <a:latin typeface="#9Slide03 SFU Futura_12" panose="020B0604020202020204" charset="0"/>
                        </a:rPr>
                        <a:t>vùng</a:t>
                      </a:r>
                      <a:r>
                        <a:rPr lang="en-US" sz="2200" b="1" dirty="0">
                          <a:effectLst/>
                          <a:latin typeface="#9Slide03 SFU Futura_12" panose="020B0604020202020204" charset="0"/>
                        </a:rPr>
                        <a:t> </a:t>
                      </a:r>
                      <a:r>
                        <a:rPr lang="en-US" sz="2200" b="1" dirty="0" err="1">
                          <a:effectLst/>
                          <a:latin typeface="#9Slide03 SFU Futura_12" panose="020B0604020202020204" charset="0"/>
                        </a:rPr>
                        <a:t>biển</a:t>
                      </a:r>
                      <a:r>
                        <a:rPr lang="en-US" sz="2200" b="1" dirty="0">
                          <a:effectLst/>
                          <a:latin typeface="#9Slide03 SFU Futura_12" panose="020B0604020202020204" charset="0"/>
                        </a:rPr>
                        <a:t> </a:t>
                      </a:r>
                      <a:r>
                        <a:rPr lang="en-US" sz="2200" b="1" dirty="0" err="1">
                          <a:effectLst/>
                          <a:latin typeface="#9Slide03 SFU Futura_12" panose="020B0604020202020204" charset="0"/>
                        </a:rPr>
                        <a:t>nông</a:t>
                      </a:r>
                      <a:r>
                        <a:rPr lang="en-US" sz="2200" b="1" dirty="0">
                          <a:effectLst/>
                          <a:latin typeface="#9Slide03 SFU Futura_12" panose="020B0604020202020204" charset="0"/>
                        </a:rPr>
                        <a:t>, </a:t>
                      </a:r>
                      <a:r>
                        <a:rPr lang="en-US" sz="2200" b="1" dirty="0" err="1">
                          <a:effectLst/>
                          <a:latin typeface="#9Slide03 SFU Futura_12" panose="020B0604020202020204" charset="0"/>
                        </a:rPr>
                        <a:t>thềm</a:t>
                      </a:r>
                      <a:r>
                        <a:rPr lang="en-US" sz="2200" b="1" dirty="0">
                          <a:effectLst/>
                          <a:latin typeface="#9Slide03 SFU Futura_12" panose="020B0604020202020204" charset="0"/>
                        </a:rPr>
                        <a:t> </a:t>
                      </a:r>
                      <a:r>
                        <a:rPr lang="en-US" sz="2200" b="1" dirty="0" err="1">
                          <a:effectLst/>
                          <a:latin typeface="#9Slide03 SFU Futura_12" panose="020B0604020202020204" charset="0"/>
                        </a:rPr>
                        <a:t>lục</a:t>
                      </a:r>
                      <a:r>
                        <a:rPr lang="en-US" sz="2200" b="1" dirty="0">
                          <a:effectLst/>
                          <a:latin typeface="#9Slide03 SFU Futura_12" panose="020B0604020202020204" charset="0"/>
                        </a:rPr>
                        <a:t> </a:t>
                      </a:r>
                      <a:r>
                        <a:rPr lang="en-US" sz="2200" b="1" dirty="0" err="1">
                          <a:effectLst/>
                          <a:latin typeface="#9Slide03 SFU Futura_12" panose="020B0604020202020204" charset="0"/>
                        </a:rPr>
                        <a:t>địa</a:t>
                      </a:r>
                      <a:r>
                        <a:rPr lang="en-US" sz="2200" b="1" dirty="0">
                          <a:effectLst/>
                          <a:latin typeface="#9Slide03 SFU Futura_12" panose="020B0604020202020204" charset="0"/>
                        </a:rPr>
                        <a:t> </a:t>
                      </a:r>
                      <a:r>
                        <a:rPr lang="en-US" sz="2200" b="1" dirty="0" err="1">
                          <a:effectLst/>
                          <a:latin typeface="#9Slide03 SFU Futura_12" panose="020B0604020202020204" charset="0"/>
                        </a:rPr>
                        <a:t>hoặc</a:t>
                      </a:r>
                      <a:r>
                        <a:rPr lang="en-US" sz="2200" b="1" dirty="0">
                          <a:effectLst/>
                          <a:latin typeface="#9Slide03 SFU Futura_12" panose="020B0604020202020204" charset="0"/>
                        </a:rPr>
                        <a:t> </a:t>
                      </a:r>
                      <a:r>
                        <a:rPr lang="en-US" sz="2200" b="1" dirty="0" err="1">
                          <a:effectLst/>
                          <a:latin typeface="#9Slide03 SFU Futura_12" panose="020B0604020202020204" charset="0"/>
                        </a:rPr>
                        <a:t>vùng</a:t>
                      </a:r>
                      <a:r>
                        <a:rPr lang="en-US" sz="2200" b="1" dirty="0">
                          <a:effectLst/>
                          <a:latin typeface="#9Slide03 SFU Futura_12" panose="020B0604020202020204" charset="0"/>
                        </a:rPr>
                        <a:t> </a:t>
                      </a:r>
                      <a:r>
                        <a:rPr lang="en-US" sz="2200" b="1" dirty="0" err="1">
                          <a:effectLst/>
                          <a:latin typeface="#9Slide03 SFU Futura_12" panose="020B0604020202020204" charset="0"/>
                        </a:rPr>
                        <a:t>trũng</a:t>
                      </a:r>
                      <a:r>
                        <a:rPr lang="en-US" sz="2200" b="1" dirty="0">
                          <a:effectLst/>
                          <a:latin typeface="#9Slide03 SFU Futura_12" panose="020B0604020202020204" charset="0"/>
                        </a:rPr>
                        <a:t> </a:t>
                      </a:r>
                      <a:r>
                        <a:rPr lang="en-US" sz="2200" b="1" dirty="0" err="1">
                          <a:effectLst/>
                          <a:latin typeface="#9Slide03 SFU Futura_12" panose="020B0604020202020204" charset="0"/>
                        </a:rPr>
                        <a:t>trong</a:t>
                      </a:r>
                      <a:r>
                        <a:rPr lang="en-US" sz="2200" b="1" dirty="0">
                          <a:effectLst/>
                          <a:latin typeface="#9Slide03 SFU Futura_12" panose="020B0604020202020204" charset="0"/>
                        </a:rPr>
                        <a:t> </a:t>
                      </a:r>
                      <a:r>
                        <a:rPr lang="en-US" sz="2200" b="1" dirty="0" err="1">
                          <a:effectLst/>
                          <a:latin typeface="#9Slide03 SFU Futura_12" panose="020B0604020202020204" charset="0"/>
                        </a:rPr>
                        <a:t>nội</a:t>
                      </a:r>
                      <a:r>
                        <a:rPr lang="en-US" sz="2200" b="1" dirty="0">
                          <a:effectLst/>
                          <a:latin typeface="#9Slide03 SFU Futura_12" panose="020B0604020202020204" charset="0"/>
                        </a:rPr>
                        <a:t> </a:t>
                      </a:r>
                      <a:r>
                        <a:rPr lang="en-US" sz="2200" b="1" dirty="0" err="1">
                          <a:effectLst/>
                          <a:latin typeface="#9Slide03 SFU Futura_12" panose="020B0604020202020204" charset="0"/>
                        </a:rPr>
                        <a:t>địa</a:t>
                      </a:r>
                      <a:r>
                        <a:rPr lang="en-US" sz="2200" b="1" dirty="0">
                          <a:effectLst/>
                          <a:latin typeface="#9Slide03 SFU Futura_12" panose="020B0604020202020204" charset="0"/>
                        </a:rPr>
                        <a:t>.</a:t>
                      </a:r>
                      <a:endParaRPr lang="en-US" sz="2200" b="1" dirty="0">
                        <a:effectLst/>
                        <a:latin typeface="#9Slide03 SFU Futura_12" panose="020B0604020202020204"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739370168"/>
                  </a:ext>
                </a:extLst>
              </a:tr>
              <a:tr h="0">
                <a:tc>
                  <a:txBody>
                    <a:bodyPr/>
                    <a:lstStyle/>
                    <a:p>
                      <a:pPr marL="0" marR="0" indent="0" algn="just">
                        <a:lnSpc>
                          <a:spcPct val="115000"/>
                        </a:lnSpc>
                        <a:spcBef>
                          <a:spcPts val="0"/>
                        </a:spcBef>
                        <a:spcAft>
                          <a:spcPts val="0"/>
                        </a:spcAft>
                      </a:pPr>
                      <a:r>
                        <a:rPr lang="en-US" sz="2200" dirty="0" err="1">
                          <a:solidFill>
                            <a:srgbClr val="1508B8"/>
                          </a:solidFill>
                          <a:effectLst/>
                          <a:latin typeface="#9Slide03 SFU Futura_12" panose="020B0604020202020204" charset="0"/>
                        </a:rPr>
                        <a:t>Vì</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sao</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dầu</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khí</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phân</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bố</a:t>
                      </a:r>
                      <a:r>
                        <a:rPr lang="en-US" sz="2200" dirty="0">
                          <a:solidFill>
                            <a:srgbClr val="1508B8"/>
                          </a:solidFill>
                          <a:effectLst/>
                          <a:latin typeface="#9Slide03 SFU Futura_12" panose="020B0604020202020204" charset="0"/>
                        </a:rPr>
                        <a:t> ở </a:t>
                      </a:r>
                      <a:r>
                        <a:rPr lang="en-US" sz="2200" dirty="0" err="1">
                          <a:solidFill>
                            <a:srgbClr val="1508B8"/>
                          </a:solidFill>
                          <a:effectLst/>
                          <a:latin typeface="#9Slide03 SFU Futura_12" panose="020B0604020202020204" charset="0"/>
                        </a:rPr>
                        <a:t>vùng</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thềm</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lục</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địa</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nước</a:t>
                      </a:r>
                      <a:r>
                        <a:rPr lang="en-US" sz="2200" dirty="0">
                          <a:solidFill>
                            <a:srgbClr val="1508B8"/>
                          </a:solidFill>
                          <a:effectLst/>
                          <a:latin typeface="#9Slide03 SFU Futura_12" panose="020B0604020202020204" charset="0"/>
                        </a:rPr>
                        <a:t> ta?</a:t>
                      </a:r>
                      <a:endParaRPr lang="en-US" sz="2200" dirty="0">
                        <a:solidFill>
                          <a:srgbClr val="1508B8"/>
                        </a:solidFill>
                        <a:effectLst/>
                        <a:latin typeface="#9Slide03 SFU Futura_12" panose="020B0604020202020204" charset="0"/>
                        <a:ea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indent="0" algn="just">
                        <a:lnSpc>
                          <a:spcPct val="115000"/>
                        </a:lnSpc>
                        <a:spcBef>
                          <a:spcPts val="0"/>
                        </a:spcBef>
                        <a:spcAft>
                          <a:spcPts val="0"/>
                        </a:spcAft>
                      </a:pPr>
                      <a:r>
                        <a:rPr lang="en-US" sz="2200" b="1" dirty="0" err="1">
                          <a:solidFill>
                            <a:schemeClr val="tx1"/>
                          </a:solidFill>
                          <a:effectLst/>
                          <a:latin typeface="#9Slide03 SFU Futura_12" panose="020B0604020202020204" charset="0"/>
                        </a:rPr>
                        <a:t>Dầu</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khí</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là</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một</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loại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nhiên</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liệu</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hoá</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thạch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Nó</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được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hình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thành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từ</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xác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của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động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và</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thực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vật</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nhỏ</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đã</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chết</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dưới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đáy</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biển</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vì</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thế</a:t>
                      </a:r>
                      <a:r>
                        <a:rPr lang="en-US" sz="2200" b="1" dirty="0">
                          <a:solidFill>
                            <a:schemeClr val="tx1"/>
                          </a:solidFill>
                          <a:effectLst/>
                          <a:latin typeface="#9Slide03 SFU Futura_12" panose="020B0604020202020204" charset="0"/>
                        </a:rPr>
                        <a:t> ở </a:t>
                      </a:r>
                      <a:r>
                        <a:rPr lang="en-US" sz="2200" b="1" dirty="0" err="1">
                          <a:solidFill>
                            <a:schemeClr val="tx1"/>
                          </a:solidFill>
                          <a:effectLst/>
                          <a:latin typeface="#9Slide03 SFU Futura_12" panose="020B0604020202020204" charset="0"/>
                        </a:rPr>
                        <a:t>nước</a:t>
                      </a:r>
                      <a:r>
                        <a:rPr lang="en-US" sz="2200" b="1" dirty="0">
                          <a:solidFill>
                            <a:schemeClr val="tx1"/>
                          </a:solidFill>
                          <a:effectLst/>
                          <a:latin typeface="#9Slide03 SFU Futura_12" panose="020B0604020202020204" charset="0"/>
                        </a:rPr>
                        <a:t> ta, </a:t>
                      </a:r>
                      <a:r>
                        <a:rPr lang="en-US" sz="2200" b="1" dirty="0" err="1">
                          <a:solidFill>
                            <a:schemeClr val="tx1"/>
                          </a:solidFill>
                          <a:effectLst/>
                          <a:latin typeface="#9Slide03 SFU Futura_12" panose="020B0604020202020204" charset="0"/>
                        </a:rPr>
                        <a:t>tìm</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thấy</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sự</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phân</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bố</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của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dầu</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khí</a:t>
                      </a:r>
                      <a:r>
                        <a:rPr lang="en-US" sz="2200" b="1" dirty="0">
                          <a:solidFill>
                            <a:schemeClr val="tx1"/>
                          </a:solidFill>
                          <a:effectLst/>
                          <a:latin typeface="#9Slide03 SFU Futura_12" panose="020B0604020202020204" charset="0"/>
                        </a:rPr>
                        <a:t> ở </a:t>
                      </a:r>
                      <a:r>
                        <a:rPr lang="en-US" sz="2200" b="1" dirty="0" err="1">
                          <a:solidFill>
                            <a:schemeClr val="tx1"/>
                          </a:solidFill>
                          <a:effectLst/>
                          <a:latin typeface="#9Slide03 SFU Futura_12" panose="020B0604020202020204" charset="0"/>
                        </a:rPr>
                        <a:t>thềm</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lục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địa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dưới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biển</a:t>
                      </a:r>
                      <a:r>
                        <a:rPr lang="en-US" sz="2200" b="1" dirty="0">
                          <a:solidFill>
                            <a:schemeClr val="tx1"/>
                          </a:solidFill>
                          <a:effectLst/>
                          <a:latin typeface="#9Slide03 SFU Futura_12" panose="020B0604020202020204" charset="0"/>
                        </a:rPr>
                        <a:t>.</a:t>
                      </a:r>
                      <a:endParaRPr lang="en-US" sz="2200" b="1" dirty="0">
                        <a:solidFill>
                          <a:schemeClr val="tx1"/>
                        </a:solidFill>
                        <a:effectLst/>
                        <a:latin typeface="#9Slide03 SFU Futura_12" panose="020B0604020202020204" charset="0"/>
                        <a:ea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939835275"/>
                  </a:ext>
                </a:extLst>
              </a:tr>
              <a:tr h="0">
                <a:tc>
                  <a:txBody>
                    <a:bodyPr/>
                    <a:lstStyle/>
                    <a:p>
                      <a:pPr marL="0" marR="0" indent="0" algn="just">
                        <a:lnSpc>
                          <a:spcPct val="115000"/>
                        </a:lnSpc>
                        <a:spcBef>
                          <a:spcPts val="0"/>
                        </a:spcBef>
                        <a:spcAft>
                          <a:spcPts val="0"/>
                        </a:spcAft>
                      </a:pPr>
                      <a:r>
                        <a:rPr lang="en-US" sz="2200" dirty="0" err="1">
                          <a:solidFill>
                            <a:srgbClr val="1508B8"/>
                          </a:solidFill>
                          <a:effectLst/>
                          <a:latin typeface="#9Slide03 SFU Futura_12" panose="020B0604020202020204" charset="0"/>
                        </a:rPr>
                        <a:t>Vì</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sao</a:t>
                      </a:r>
                      <a:r>
                        <a:rPr lang="en-US" sz="2200" dirty="0">
                          <a:solidFill>
                            <a:srgbClr val="1508B8"/>
                          </a:solidFill>
                          <a:effectLst/>
                          <a:latin typeface="#9Slide03 SFU Futura_12" panose="020B0604020202020204" charset="0"/>
                        </a:rPr>
                        <a:t> titan </a:t>
                      </a:r>
                      <a:r>
                        <a:rPr lang="en-US" sz="2200" dirty="0" err="1">
                          <a:solidFill>
                            <a:srgbClr val="1508B8"/>
                          </a:solidFill>
                          <a:effectLst/>
                          <a:latin typeface="#9Slide03 SFU Futura_12" panose="020B0604020202020204" charset="0"/>
                        </a:rPr>
                        <a:t>lại</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có</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chủ</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yếu</a:t>
                      </a:r>
                      <a:r>
                        <a:rPr lang="en-US" sz="2200" dirty="0">
                          <a:solidFill>
                            <a:srgbClr val="1508B8"/>
                          </a:solidFill>
                          <a:effectLst/>
                          <a:latin typeface="#9Slide03 SFU Futura_12" panose="020B0604020202020204" charset="0"/>
                        </a:rPr>
                        <a:t> ở </a:t>
                      </a:r>
                      <a:r>
                        <a:rPr lang="en-US" sz="2200" dirty="0" err="1">
                          <a:solidFill>
                            <a:srgbClr val="1508B8"/>
                          </a:solidFill>
                          <a:effectLst/>
                          <a:latin typeface="#9Slide03 SFU Futura_12" panose="020B0604020202020204" charset="0"/>
                        </a:rPr>
                        <a:t>các</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tỉnh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ven</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biển</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miền</a:t>
                      </a:r>
                      <a:r>
                        <a:rPr lang="en-US" sz="2200" dirty="0">
                          <a:solidFill>
                            <a:srgbClr val="1508B8"/>
                          </a:solidFill>
                          <a:effectLst/>
                          <a:latin typeface="#9Slide03 SFU Futura_12" panose="020B0604020202020204" charset="0"/>
                        </a:rPr>
                        <a:t> Trung?</a:t>
                      </a:r>
                      <a:endParaRPr lang="en-US" sz="2200" dirty="0">
                        <a:solidFill>
                          <a:srgbClr val="1508B8"/>
                        </a:solidFill>
                        <a:effectLst/>
                        <a:latin typeface="#9Slide03 SFU Futura_12" panose="020B0604020202020204"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en-US" sz="2200" b="1" dirty="0" err="1">
                          <a:solidFill>
                            <a:schemeClr val="tx1"/>
                          </a:solidFill>
                          <a:effectLst/>
                          <a:latin typeface="#9Slide03 SFU Futura_12" panose="020B0604020202020204" charset="0"/>
                        </a:rPr>
                        <a:t>Quặng</a:t>
                      </a:r>
                      <a:r>
                        <a:rPr lang="en-US" sz="2200" b="1" dirty="0">
                          <a:solidFill>
                            <a:schemeClr val="tx1"/>
                          </a:solidFill>
                          <a:effectLst/>
                          <a:latin typeface="#9Slide03 SFU Futura_12" panose="020B0604020202020204" charset="0"/>
                        </a:rPr>
                        <a:t> titan </a:t>
                      </a:r>
                      <a:r>
                        <a:rPr lang="en-US" sz="2200" b="1" dirty="0" err="1">
                          <a:solidFill>
                            <a:schemeClr val="tx1"/>
                          </a:solidFill>
                          <a:effectLst/>
                          <a:latin typeface="#9Slide03 SFU Futura_12" panose="020B0604020202020204" charset="0"/>
                        </a:rPr>
                        <a:t>chính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là</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quặng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sa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khoáng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cát</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nên</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tập</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trung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ven</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biển</a:t>
                      </a:r>
                      <a:r>
                        <a:rPr lang="en-US" sz="2200" b="1" dirty="0">
                          <a:solidFill>
                            <a:schemeClr val="tx1"/>
                          </a:solidFill>
                          <a:effectLst/>
                          <a:latin typeface="#9Slide03 SFU Futura_12" panose="020B0604020202020204" charset="0"/>
                        </a:rPr>
                        <a:t>.</a:t>
                      </a:r>
                      <a:endParaRPr lang="en-US" sz="2200" b="1" dirty="0">
                        <a:solidFill>
                          <a:schemeClr val="tx1"/>
                        </a:solidFill>
                        <a:effectLst/>
                        <a:latin typeface="#9Slide03 SFU Futura_12" panose="020B0604020202020204" charset="0"/>
                        <a:ea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372583868"/>
                  </a:ext>
                </a:extLst>
              </a:tr>
              <a:tr h="0">
                <a:tc>
                  <a:txBody>
                    <a:bodyPr/>
                    <a:lstStyle/>
                    <a:p>
                      <a:pPr marL="0" marR="0" indent="0" algn="just">
                        <a:lnSpc>
                          <a:spcPct val="115000"/>
                        </a:lnSpc>
                        <a:spcBef>
                          <a:spcPts val="0"/>
                        </a:spcBef>
                        <a:spcAft>
                          <a:spcPts val="0"/>
                        </a:spcAft>
                      </a:pPr>
                      <a:r>
                        <a:rPr lang="en-US" sz="2200" dirty="0" err="1">
                          <a:solidFill>
                            <a:srgbClr val="1508B8"/>
                          </a:solidFill>
                          <a:effectLst/>
                          <a:latin typeface="#9Slide03 SFU Futura_12" panose="020B0604020202020204" charset="0"/>
                        </a:rPr>
                        <a:t>Vì</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sao</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bô-xit</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có</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chủ</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yếu</a:t>
                      </a:r>
                      <a:r>
                        <a:rPr lang="en-US" sz="2200" dirty="0">
                          <a:solidFill>
                            <a:srgbClr val="1508B8"/>
                          </a:solidFill>
                          <a:effectLst/>
                          <a:latin typeface="#9Slide03 SFU Futura_12" panose="020B0604020202020204" charset="0"/>
                        </a:rPr>
                        <a:t> ở </a:t>
                      </a:r>
                      <a:r>
                        <a:rPr lang="en-US" sz="2200" dirty="0" err="1">
                          <a:solidFill>
                            <a:srgbClr val="1508B8"/>
                          </a:solidFill>
                          <a:effectLst/>
                          <a:latin typeface="#9Slide03 SFU Futura_12" panose="020B0604020202020204" charset="0"/>
                        </a:rPr>
                        <a:t>Tây</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Nguyên</a:t>
                      </a:r>
                      <a:r>
                        <a:rPr lang="en-US" sz="2200" dirty="0">
                          <a:solidFill>
                            <a:srgbClr val="1508B8"/>
                          </a:solidFill>
                          <a:effectLst/>
                          <a:latin typeface="#9Slide03 SFU Futura_12" panose="020B0604020202020204" charset="0"/>
                        </a:rPr>
                        <a:t>?</a:t>
                      </a:r>
                      <a:endParaRPr lang="en-US" sz="2200" dirty="0">
                        <a:solidFill>
                          <a:srgbClr val="1508B8"/>
                        </a:solidFill>
                        <a:effectLst/>
                        <a:latin typeface="#9Slide03 SFU Futura_12" panose="020B0604020202020204" charset="0"/>
                        <a:ea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indent="0" algn="just">
                        <a:lnSpc>
                          <a:spcPct val="115000"/>
                        </a:lnSpc>
                        <a:spcBef>
                          <a:spcPts val="0"/>
                        </a:spcBef>
                        <a:spcAft>
                          <a:spcPts val="0"/>
                        </a:spcAft>
                      </a:pPr>
                      <a:r>
                        <a:rPr lang="en-US" sz="2200" b="1" dirty="0" err="1">
                          <a:solidFill>
                            <a:schemeClr val="tx1"/>
                          </a:solidFill>
                          <a:effectLst/>
                          <a:latin typeface="#9Slide03 SFU Futura_12" panose="020B0604020202020204" charset="0"/>
                        </a:rPr>
                        <a:t>Bô-xit</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là</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một</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loại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quặng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nhôm</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nguồn</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gốc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đá</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núi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lửa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có</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màu</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hồng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nâu</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được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hình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thành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từ</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quá</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trình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phong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hóa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các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đá</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giàu</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nhôm</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hoặc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tích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tụ</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từ</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các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quặng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có</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trước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bởi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quá</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trình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xói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mòn</a:t>
                      </a:r>
                      <a:r>
                        <a:rPr lang="en-US" sz="2200" b="1" dirty="0">
                          <a:solidFill>
                            <a:schemeClr val="tx1"/>
                          </a:solidFill>
                          <a:effectLst/>
                          <a:latin typeface="#9Slide03 SFU Futura_12" panose="020B0604020202020204" charset="0"/>
                        </a:rPr>
                        <a:t>. Trong </a:t>
                      </a:r>
                      <a:r>
                        <a:rPr lang="en-US" sz="2200" b="1" dirty="0" err="1">
                          <a:solidFill>
                            <a:schemeClr val="tx1"/>
                          </a:solidFill>
                          <a:effectLst/>
                          <a:latin typeface="#9Slide03 SFU Futura_12" panose="020B0604020202020204" charset="0"/>
                        </a:rPr>
                        <a:t>lịch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sử</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hình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thành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địa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chất</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Tây</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Nguyên</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nước</a:t>
                      </a:r>
                      <a:r>
                        <a:rPr lang="en-US" sz="2200" b="1" dirty="0">
                          <a:solidFill>
                            <a:schemeClr val="tx1"/>
                          </a:solidFill>
                          <a:effectLst/>
                          <a:latin typeface="#9Slide03 SFU Futura_12" panose="020B0604020202020204" charset="0"/>
                        </a:rPr>
                        <a:t> ta </a:t>
                      </a:r>
                      <a:r>
                        <a:rPr lang="en-US" sz="2200" b="1" dirty="0" err="1">
                          <a:solidFill>
                            <a:schemeClr val="tx1"/>
                          </a:solidFill>
                          <a:effectLst/>
                          <a:latin typeface="#9Slide03 SFU Futura_12" panose="020B0604020202020204" charset="0"/>
                        </a:rPr>
                        <a:t>là</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khu</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vực</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đã</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từng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có</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núi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lửa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hoạt</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động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cộng</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với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khí</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hậu</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nhiệt</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đới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ẩm</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gió</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mùa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mưa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nhiều</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quá</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trình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xói</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mòn</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diễn</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ra</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mạnh</a:t>
                      </a:r>
                      <a:r>
                        <a:rPr lang="en-US" sz="2200" b="1" dirty="0">
                          <a:solidFill>
                            <a:schemeClr val="tx1"/>
                          </a:solidFill>
                          <a:effectLst/>
                          <a:latin typeface="#9Slide03 SFU Futura_12" panose="020B0604020202020204" charset="0"/>
                        </a:rPr>
                        <a:t> </a:t>
                      </a:r>
                      <a:r>
                        <a:rPr lang="en-US" sz="2200" b="1" dirty="0" err="1">
                          <a:solidFill>
                            <a:schemeClr val="tx1"/>
                          </a:solidFill>
                          <a:effectLst/>
                          <a:latin typeface="#9Slide03 SFU Futura_12" panose="020B0604020202020204" charset="0"/>
                        </a:rPr>
                        <a:t>mẽ</a:t>
                      </a:r>
                      <a:r>
                        <a:rPr lang="en-US" sz="2200" b="1" dirty="0">
                          <a:solidFill>
                            <a:schemeClr val="tx1"/>
                          </a:solidFill>
                          <a:effectLst/>
                          <a:latin typeface="#9Slide03 SFU Futura_12" panose="020B0604020202020204" charset="0"/>
                        </a:rPr>
                        <a:t>. </a:t>
                      </a:r>
                      <a:endParaRPr lang="en-US" sz="2200" b="1" dirty="0">
                        <a:solidFill>
                          <a:schemeClr val="tx1"/>
                        </a:solidFill>
                        <a:effectLst/>
                        <a:latin typeface="#9Slide03 SFU Futura_12" panose="020B0604020202020204" charset="0"/>
                        <a:ea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273054673"/>
                  </a:ext>
                </a:extLst>
              </a:tr>
            </a:tbl>
          </a:graphicData>
        </a:graphic>
      </p:graphicFrame>
    </p:spTree>
    <p:extLst>
      <p:ext uri="{BB962C8B-B14F-4D97-AF65-F5344CB8AC3E}">
        <p14:creationId xmlns:p14="http://schemas.microsoft.com/office/powerpoint/2010/main" val="3807942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B30CF378-D347-BF9A-C320-72DE9786F847}"/>
              </a:ext>
            </a:extLst>
          </p:cNvPr>
          <p:cNvSpPr/>
          <p:nvPr/>
        </p:nvSpPr>
        <p:spPr>
          <a:xfrm>
            <a:off x="1137426" y="575096"/>
            <a:ext cx="4393580"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C00000"/>
                </a:solidFill>
                <a:latin typeface="#9Slide05 Great Vibes" panose="02000507080000020002" pitchFamily="2" charset="0"/>
                <a:cs typeface="Arial" panose="020B0604020202020204" pitchFamily="34" charset="0"/>
              </a:rPr>
              <a:t>Em</a:t>
            </a:r>
            <a:r>
              <a:rPr lang="en-US" sz="6600" b="1" dirty="0">
                <a:solidFill>
                  <a:srgbClr val="C00000"/>
                </a:solidFill>
                <a:latin typeface="#9Slide05 Great Vibes" panose="02000507080000020002" pitchFamily="2" charset="0"/>
                <a:cs typeface="Arial" panose="020B0604020202020204" pitchFamily="34" charset="0"/>
              </a:rPr>
              <a:t> </a:t>
            </a:r>
            <a:r>
              <a:rPr lang="en-US" sz="6600" b="1" dirty="0" err="1">
                <a:solidFill>
                  <a:srgbClr val="C00000"/>
                </a:solidFill>
                <a:latin typeface="#9Slide05 Great Vibes" panose="02000507080000020002" pitchFamily="2" charset="0"/>
                <a:cs typeface="Arial" panose="020B0604020202020204" pitchFamily="34" charset="0"/>
              </a:rPr>
              <a:t>có</a:t>
            </a:r>
            <a:r>
              <a:rPr lang="en-US" sz="6600" b="1" dirty="0">
                <a:solidFill>
                  <a:srgbClr val="C00000"/>
                </a:solidFill>
                <a:latin typeface="#9Slide05 Great Vibes" panose="02000507080000020002" pitchFamily="2" charset="0"/>
                <a:cs typeface="Arial" panose="020B0604020202020204" pitchFamily="34" charset="0"/>
              </a:rPr>
              <a:t> </a:t>
            </a:r>
            <a:r>
              <a:rPr lang="en-US" sz="6600" b="1" dirty="0" err="1">
                <a:solidFill>
                  <a:srgbClr val="C00000"/>
                </a:solidFill>
                <a:latin typeface="#9Slide05 Great Vibes" panose="02000507080000020002" pitchFamily="2" charset="0"/>
                <a:cs typeface="Arial" panose="020B0604020202020204" pitchFamily="34" charset="0"/>
              </a:rPr>
              <a:t>biết</a:t>
            </a:r>
            <a:r>
              <a:rPr lang="en-US" sz="6600" b="1" dirty="0">
                <a:solidFill>
                  <a:srgbClr val="C00000"/>
                </a:solidFill>
                <a:latin typeface="#9Slide05 Great Vibes" panose="02000507080000020002" pitchFamily="2" charset="0"/>
                <a:cs typeface="Arial" panose="020B0604020202020204" pitchFamily="34" charset="0"/>
              </a:rPr>
              <a:t>?</a:t>
            </a:r>
          </a:p>
        </p:txBody>
      </p:sp>
      <p:pic>
        <p:nvPicPr>
          <p:cNvPr id="3" name="Picture 2">
            <a:extLst>
              <a:ext uri="{FF2B5EF4-FFF2-40B4-BE49-F238E27FC236}">
                <a16:creationId xmlns:a16="http://schemas.microsoft.com/office/drawing/2014/main" id="{2A2A9C89-9B75-5E80-FA5F-B4568D0B3A17}"/>
              </a:ext>
            </a:extLst>
          </p:cNvPr>
          <p:cNvPicPr>
            <a:picLocks noChangeAspect="1"/>
          </p:cNvPicPr>
          <p:nvPr/>
        </p:nvPicPr>
        <p:blipFill>
          <a:blip r:embed="rId3"/>
          <a:stretch>
            <a:fillRect/>
          </a:stretch>
        </p:blipFill>
        <p:spPr>
          <a:xfrm>
            <a:off x="5920356" y="134062"/>
            <a:ext cx="5529584" cy="3475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88057BB-6AEF-8909-E03C-BABA43FCBE28}"/>
              </a:ext>
            </a:extLst>
          </p:cNvPr>
          <p:cNvPicPr>
            <a:picLocks noChangeAspect="1"/>
          </p:cNvPicPr>
          <p:nvPr/>
        </p:nvPicPr>
        <p:blipFill>
          <a:blip r:embed="rId4"/>
          <a:stretch>
            <a:fillRect/>
          </a:stretch>
        </p:blipFill>
        <p:spPr>
          <a:xfrm>
            <a:off x="7345204" y="3248871"/>
            <a:ext cx="4637338" cy="3475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4B33835-A2A3-15E9-02BE-65677043756E}"/>
              </a:ext>
            </a:extLst>
          </p:cNvPr>
          <p:cNvSpPr txBox="1"/>
          <p:nvPr/>
        </p:nvSpPr>
        <p:spPr>
          <a:xfrm>
            <a:off x="1586224" y="1349879"/>
            <a:ext cx="2127134" cy="66429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dirty="0">
                <a:solidFill>
                  <a:srgbClr val="1508B8"/>
                </a:solidFill>
                <a:latin typeface="#9Slide05 SVNClementine" panose="020F0502020204030203" pitchFamily="34" charset="0"/>
                <a:ea typeface="+mj-ea"/>
                <a:cs typeface="+mj-cs"/>
              </a:rPr>
              <a:t>Titan</a:t>
            </a:r>
          </a:p>
        </p:txBody>
      </p:sp>
      <p:pic>
        <p:nvPicPr>
          <p:cNvPr id="7" name="Picture 6">
            <a:extLst>
              <a:ext uri="{FF2B5EF4-FFF2-40B4-BE49-F238E27FC236}">
                <a16:creationId xmlns:a16="http://schemas.microsoft.com/office/drawing/2014/main" id="{968C9042-1A2E-C382-DF1D-296D7EC4C7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8145" y="-107662"/>
            <a:ext cx="1767347" cy="2121831"/>
          </a:xfrm>
          <a:prstGeom prst="rect">
            <a:avLst/>
          </a:prstGeom>
        </p:spPr>
      </p:pic>
      <p:grpSp>
        <p:nvGrpSpPr>
          <p:cNvPr id="12" name="Group 11">
            <a:extLst>
              <a:ext uri="{FF2B5EF4-FFF2-40B4-BE49-F238E27FC236}">
                <a16:creationId xmlns:a16="http://schemas.microsoft.com/office/drawing/2014/main" id="{07816F5F-EEEF-35F5-11FC-8B4C65376246}"/>
              </a:ext>
            </a:extLst>
          </p:cNvPr>
          <p:cNvGrpSpPr/>
          <p:nvPr/>
        </p:nvGrpSpPr>
        <p:grpSpPr>
          <a:xfrm>
            <a:off x="41011" y="1978069"/>
            <a:ext cx="5951901" cy="4879931"/>
            <a:chOff x="41011" y="1978069"/>
            <a:chExt cx="5951901" cy="4879931"/>
          </a:xfrm>
        </p:grpSpPr>
        <p:sp>
          <p:nvSpPr>
            <p:cNvPr id="9" name="Rectangle: Rounded Corners 8">
              <a:extLst>
                <a:ext uri="{FF2B5EF4-FFF2-40B4-BE49-F238E27FC236}">
                  <a16:creationId xmlns:a16="http://schemas.microsoft.com/office/drawing/2014/main" id="{F97D8193-3436-6A1B-0E44-0025975C5BD7}"/>
                </a:ext>
              </a:extLst>
            </p:cNvPr>
            <p:cNvSpPr/>
            <p:nvPr/>
          </p:nvSpPr>
          <p:spPr>
            <a:xfrm>
              <a:off x="41011" y="2207751"/>
              <a:ext cx="5792792" cy="451618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ình ảnh Hình ảnh Vector Biểu Tượng Cuốn Sách PNG , Sách, Biểu Tượng, Biểu  Tượng Sách PNG và Vector với nền trong suốt để tải xuống miễn phí">
              <a:extLst>
                <a:ext uri="{FF2B5EF4-FFF2-40B4-BE49-F238E27FC236}">
                  <a16:creationId xmlns:a16="http://schemas.microsoft.com/office/drawing/2014/main" id="{50B811AF-4F6D-7AC0-1931-4CD61DC836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231" t="25321" r="14455" b="25691"/>
            <a:stretch/>
          </p:blipFill>
          <p:spPr bwMode="auto">
            <a:xfrm>
              <a:off x="4799730" y="6026711"/>
              <a:ext cx="1193182" cy="8312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5A980B1-3351-74D0-A4B3-E73C019C4574}"/>
                </a:ext>
              </a:extLst>
            </p:cNvPr>
            <p:cNvSpPr txBox="1"/>
            <p:nvPr/>
          </p:nvSpPr>
          <p:spPr>
            <a:xfrm>
              <a:off x="258433" y="1978069"/>
              <a:ext cx="5529585" cy="4727769"/>
            </a:xfrm>
            <a:prstGeom prst="rect">
              <a:avLst/>
            </a:prstGeom>
            <a:noFill/>
          </p:spPr>
          <p:txBody>
            <a:bodyPr wrap="square" rtlCol="0">
              <a:spAutoFit/>
            </a:bodyPr>
            <a:lstStyle/>
            <a:p>
              <a:pPr marR="0" lvl="0" algn="just">
                <a:lnSpc>
                  <a:spcPct val="115000"/>
                </a:lnSpc>
                <a:spcBef>
                  <a:spcPts val="0"/>
                </a:spcBef>
                <a:spcAft>
                  <a:spcPts val="0"/>
                </a:spcAft>
              </a:pPr>
              <a:endParaRPr lang="en-US" sz="2400" dirty="0">
                <a:latin typeface="#9Slide03 SFU Futura_12" panose="020B0604020202020204" charset="0"/>
              </a:endParaRPr>
            </a:p>
            <a:p>
              <a:pPr marR="0" lvl="0" algn="just">
                <a:lnSpc>
                  <a:spcPct val="115000"/>
                </a:lnSpc>
                <a:spcBef>
                  <a:spcPts val="0"/>
                </a:spcBef>
                <a:spcAft>
                  <a:spcPts val="0"/>
                </a:spcAft>
              </a:pPr>
              <a:r>
                <a:rPr lang="vi-VN" sz="2400" b="1" dirty="0">
                  <a:solidFill>
                    <a:srgbClr val="1508B8"/>
                  </a:solidFill>
                  <a:latin typeface="#9Slide03 SFU Futura_12" panose="020B0604020202020204" charset="0"/>
                </a:rPr>
                <a:t>Việt Nam được coi là quốc gia có nguồn tài nguyên titan lớn, nhưng số lượng khai thác từ trước tới nay đã hàng chục triệu tấn, nhiều mỏ đã khai thác hết. Các khu vực giàu quặng về cơ bản đã khai thác chỉ còn những khu vực chồng lấn, khó khai thác và không hiệu quả kinh tế. Hiện nay, chỉ còn phần titan trong tầng cát đỏ mới được đánh giá là có tiềm năng rất lớn</a:t>
              </a:r>
              <a:r>
                <a:rPr lang="en-US" sz="2400" b="1" dirty="0">
                  <a:solidFill>
                    <a:srgbClr val="1508B8"/>
                  </a:solidFill>
                  <a:latin typeface="#9Slide03 SFU Futura_12" panose="020B0604020202020204" charset="0"/>
                </a:rPr>
                <a:t>.</a:t>
              </a:r>
              <a:endParaRPr lang="vi-VN" sz="2400" b="1" dirty="0">
                <a:solidFill>
                  <a:srgbClr val="1508B8"/>
                </a:solidFill>
                <a:latin typeface="#9Slide03 SFU Futura_12" panose="020B0604020202020204" charset="0"/>
              </a:endParaRPr>
            </a:p>
          </p:txBody>
        </p:sp>
      </p:grpSp>
    </p:spTree>
    <p:extLst>
      <p:ext uri="{BB962C8B-B14F-4D97-AF65-F5344CB8AC3E}">
        <p14:creationId xmlns:p14="http://schemas.microsoft.com/office/powerpoint/2010/main" val="3883216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B30CF378-D347-BF9A-C320-72DE9786F847}"/>
              </a:ext>
            </a:extLst>
          </p:cNvPr>
          <p:cNvSpPr/>
          <p:nvPr/>
        </p:nvSpPr>
        <p:spPr>
          <a:xfrm>
            <a:off x="1137426" y="575096"/>
            <a:ext cx="4393580"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C00000"/>
                </a:solidFill>
                <a:latin typeface="#9Slide05 Great Vibes" panose="02000507080000020002" pitchFamily="2" charset="0"/>
                <a:cs typeface="Arial" panose="020B0604020202020204" pitchFamily="34" charset="0"/>
              </a:rPr>
              <a:t>Em</a:t>
            </a:r>
            <a:r>
              <a:rPr lang="en-US" sz="6600" b="1" dirty="0">
                <a:solidFill>
                  <a:srgbClr val="C00000"/>
                </a:solidFill>
                <a:latin typeface="#9Slide05 Great Vibes" panose="02000507080000020002" pitchFamily="2" charset="0"/>
                <a:cs typeface="Arial" panose="020B0604020202020204" pitchFamily="34" charset="0"/>
              </a:rPr>
              <a:t> </a:t>
            </a:r>
            <a:r>
              <a:rPr lang="en-US" sz="6600" b="1" dirty="0" err="1">
                <a:solidFill>
                  <a:srgbClr val="C00000"/>
                </a:solidFill>
                <a:latin typeface="#9Slide05 Great Vibes" panose="02000507080000020002" pitchFamily="2" charset="0"/>
                <a:cs typeface="Arial" panose="020B0604020202020204" pitchFamily="34" charset="0"/>
              </a:rPr>
              <a:t>có</a:t>
            </a:r>
            <a:r>
              <a:rPr lang="en-US" sz="6600" b="1" dirty="0">
                <a:solidFill>
                  <a:srgbClr val="C00000"/>
                </a:solidFill>
                <a:latin typeface="#9Slide05 Great Vibes" panose="02000507080000020002" pitchFamily="2" charset="0"/>
                <a:cs typeface="Arial" panose="020B0604020202020204" pitchFamily="34" charset="0"/>
              </a:rPr>
              <a:t> </a:t>
            </a:r>
            <a:r>
              <a:rPr lang="en-US" sz="6600" b="1" dirty="0" err="1">
                <a:solidFill>
                  <a:srgbClr val="C00000"/>
                </a:solidFill>
                <a:latin typeface="#9Slide05 Great Vibes" panose="02000507080000020002" pitchFamily="2" charset="0"/>
                <a:cs typeface="Arial" panose="020B0604020202020204" pitchFamily="34" charset="0"/>
              </a:rPr>
              <a:t>biết</a:t>
            </a:r>
            <a:r>
              <a:rPr lang="en-US" sz="6600" b="1" dirty="0">
                <a:solidFill>
                  <a:srgbClr val="C00000"/>
                </a:solidFill>
                <a:latin typeface="#9Slide05 Great Vibes" panose="02000507080000020002" pitchFamily="2" charset="0"/>
                <a:cs typeface="Arial" panose="020B0604020202020204" pitchFamily="34" charset="0"/>
              </a:rPr>
              <a:t>?</a:t>
            </a:r>
          </a:p>
        </p:txBody>
      </p:sp>
      <p:sp>
        <p:nvSpPr>
          <p:cNvPr id="6" name="TextBox 5">
            <a:extLst>
              <a:ext uri="{FF2B5EF4-FFF2-40B4-BE49-F238E27FC236}">
                <a16:creationId xmlns:a16="http://schemas.microsoft.com/office/drawing/2014/main" id="{A4B33835-A2A3-15E9-02BE-65677043756E}"/>
              </a:ext>
            </a:extLst>
          </p:cNvPr>
          <p:cNvSpPr txBox="1"/>
          <p:nvPr/>
        </p:nvSpPr>
        <p:spPr>
          <a:xfrm>
            <a:off x="1586224" y="1349879"/>
            <a:ext cx="2127134" cy="66429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dirty="0" err="1">
                <a:solidFill>
                  <a:srgbClr val="1508B8"/>
                </a:solidFill>
                <a:latin typeface="#9Slide05 SVNClementine" panose="020F0502020204030203" pitchFamily="34" charset="0"/>
                <a:ea typeface="+mj-ea"/>
                <a:cs typeface="+mj-cs"/>
              </a:rPr>
              <a:t>Đá</a:t>
            </a:r>
            <a:r>
              <a:rPr lang="en-US" sz="4000" dirty="0">
                <a:solidFill>
                  <a:srgbClr val="1508B8"/>
                </a:solidFill>
                <a:latin typeface="#9Slide05 SVNClementine" panose="020F0502020204030203" pitchFamily="34" charset="0"/>
                <a:ea typeface="+mj-ea"/>
                <a:cs typeface="+mj-cs"/>
              </a:rPr>
              <a:t> </a:t>
            </a:r>
            <a:r>
              <a:rPr lang="en-US" sz="4000" dirty="0" err="1">
                <a:solidFill>
                  <a:srgbClr val="1508B8"/>
                </a:solidFill>
                <a:latin typeface="#9Slide05 SVNClementine" panose="020F0502020204030203" pitchFamily="34" charset="0"/>
                <a:ea typeface="+mj-ea"/>
                <a:cs typeface="+mj-cs"/>
              </a:rPr>
              <a:t>vôi</a:t>
            </a:r>
            <a:endParaRPr lang="en-US" sz="4000" dirty="0">
              <a:solidFill>
                <a:srgbClr val="1508B8"/>
              </a:solidFill>
              <a:latin typeface="#9Slide05 SVNClementine" panose="020F0502020204030203" pitchFamily="34" charset="0"/>
              <a:ea typeface="+mj-ea"/>
              <a:cs typeface="+mj-cs"/>
            </a:endParaRPr>
          </a:p>
        </p:txBody>
      </p:sp>
      <p:pic>
        <p:nvPicPr>
          <p:cNvPr id="7" name="Picture 6">
            <a:extLst>
              <a:ext uri="{FF2B5EF4-FFF2-40B4-BE49-F238E27FC236}">
                <a16:creationId xmlns:a16="http://schemas.microsoft.com/office/drawing/2014/main" id="{968C9042-1A2E-C382-DF1D-296D7EC4C7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8145" y="-107662"/>
            <a:ext cx="1767347" cy="2121831"/>
          </a:xfrm>
          <a:prstGeom prst="rect">
            <a:avLst/>
          </a:prstGeom>
        </p:spPr>
      </p:pic>
      <p:grpSp>
        <p:nvGrpSpPr>
          <p:cNvPr id="12" name="Group 11">
            <a:extLst>
              <a:ext uri="{FF2B5EF4-FFF2-40B4-BE49-F238E27FC236}">
                <a16:creationId xmlns:a16="http://schemas.microsoft.com/office/drawing/2014/main" id="{07816F5F-EEEF-35F5-11FC-8B4C65376246}"/>
              </a:ext>
            </a:extLst>
          </p:cNvPr>
          <p:cNvGrpSpPr/>
          <p:nvPr/>
        </p:nvGrpSpPr>
        <p:grpSpPr>
          <a:xfrm>
            <a:off x="126855" y="2279857"/>
            <a:ext cx="5936043" cy="3842163"/>
            <a:chOff x="41011" y="2014169"/>
            <a:chExt cx="5936043" cy="4003047"/>
          </a:xfrm>
        </p:grpSpPr>
        <p:sp>
          <p:nvSpPr>
            <p:cNvPr id="9" name="Rectangle: Rounded Corners 8">
              <a:extLst>
                <a:ext uri="{FF2B5EF4-FFF2-40B4-BE49-F238E27FC236}">
                  <a16:creationId xmlns:a16="http://schemas.microsoft.com/office/drawing/2014/main" id="{F97D8193-3436-6A1B-0E44-0025975C5BD7}"/>
                </a:ext>
              </a:extLst>
            </p:cNvPr>
            <p:cNvSpPr/>
            <p:nvPr/>
          </p:nvSpPr>
          <p:spPr>
            <a:xfrm>
              <a:off x="41011" y="2207751"/>
              <a:ext cx="5936043" cy="380946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ình ảnh Hình ảnh Vector Biểu Tượng Cuốn Sách PNG , Sách, Biểu Tượng, Biểu  Tượng Sách PNG và Vector với nền trong suốt để tải xuống miễn phí">
              <a:extLst>
                <a:ext uri="{FF2B5EF4-FFF2-40B4-BE49-F238E27FC236}">
                  <a16:creationId xmlns:a16="http://schemas.microsoft.com/office/drawing/2014/main" id="{50B811AF-4F6D-7AC0-1931-4CD61DC836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31" t="25321" r="14455" b="25691"/>
            <a:stretch/>
          </p:blipFill>
          <p:spPr bwMode="auto">
            <a:xfrm>
              <a:off x="4612538" y="5142113"/>
              <a:ext cx="1193182" cy="8312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5A980B1-3351-74D0-A4B3-E73C019C4574}"/>
                </a:ext>
              </a:extLst>
            </p:cNvPr>
            <p:cNvSpPr txBox="1"/>
            <p:nvPr/>
          </p:nvSpPr>
          <p:spPr>
            <a:xfrm>
              <a:off x="304577" y="2014169"/>
              <a:ext cx="5270332" cy="3878306"/>
            </a:xfrm>
            <a:prstGeom prst="rect">
              <a:avLst/>
            </a:prstGeom>
            <a:noFill/>
          </p:spPr>
          <p:txBody>
            <a:bodyPr wrap="square" rtlCol="0">
              <a:spAutoFit/>
            </a:bodyPr>
            <a:lstStyle/>
            <a:p>
              <a:pPr marR="0" lvl="0" algn="just">
                <a:lnSpc>
                  <a:spcPct val="115000"/>
                </a:lnSpc>
                <a:spcBef>
                  <a:spcPts val="0"/>
                </a:spcBef>
                <a:spcAft>
                  <a:spcPts val="0"/>
                </a:spcAft>
              </a:pPr>
              <a:endParaRPr lang="en-US" sz="2400" dirty="0">
                <a:latin typeface="#9Slide03 SFU Futura_12" panose="020B0604020202020204" charset="0"/>
              </a:endParaRPr>
            </a:p>
            <a:p>
              <a:pPr marR="0" lvl="0" algn="just">
                <a:lnSpc>
                  <a:spcPct val="115000"/>
                </a:lnSpc>
                <a:spcBef>
                  <a:spcPts val="0"/>
                </a:spcBef>
                <a:spcAft>
                  <a:spcPts val="0"/>
                </a:spcAft>
              </a:pPr>
              <a:r>
                <a:rPr lang="en-US" sz="2400" b="1" dirty="0">
                  <a:solidFill>
                    <a:srgbClr val="1508B8"/>
                  </a:solidFill>
                  <a:latin typeface="#9Slide03 SFU Futura_12" panose="020B0604020202020204" charset="0"/>
                </a:rPr>
                <a:t>- </a:t>
              </a:r>
              <a:r>
                <a:rPr lang="vi-VN" sz="2400" b="1" dirty="0">
                  <a:solidFill>
                    <a:srgbClr val="1508B8"/>
                  </a:solidFill>
                  <a:latin typeface="#9Slide03 SFU Futura_12" panose="020B0604020202020204" charset="0"/>
                </a:rPr>
                <a:t>Đá vôi được hình thành do nước biển chứa nhiều kết tủa CaCO</a:t>
              </a:r>
              <a:r>
                <a:rPr lang="vi-VN" sz="2400" b="1" baseline="-25000" dirty="0">
                  <a:solidFill>
                    <a:srgbClr val="1508B8"/>
                  </a:solidFill>
                  <a:latin typeface="#9Slide03 SFU Futura_12" panose="020B0604020202020204" charset="0"/>
                </a:rPr>
                <a:t>3</a:t>
              </a:r>
              <a:r>
                <a:rPr lang="vi-VN" sz="2400" b="1" dirty="0">
                  <a:solidFill>
                    <a:srgbClr val="1508B8"/>
                  </a:solidFill>
                  <a:latin typeface="#9Slide03 SFU Futura_12" panose="020B0604020202020204" charset="0"/>
                </a:rPr>
                <a:t> hoặc từ vỏ xương, xác các động vật biển trong môi trường biển nông và ấm. Đá vôi nằm chủ yếu dưới đáy biển sau đó những vận động địa chất khiến các lớp đá nâng lên nén ép, uốn lượn.</a:t>
              </a:r>
            </a:p>
            <a:p>
              <a:pPr marR="0" lvl="0" algn="just">
                <a:lnSpc>
                  <a:spcPct val="115000"/>
                </a:lnSpc>
                <a:spcBef>
                  <a:spcPts val="0"/>
                </a:spcBef>
                <a:spcAft>
                  <a:spcPts val="0"/>
                </a:spcAft>
              </a:pPr>
              <a:endParaRPr lang="vi-VN" sz="2400" b="1" dirty="0">
                <a:solidFill>
                  <a:srgbClr val="1508B8"/>
                </a:solidFill>
                <a:latin typeface="#9Slide03 SFU Futura_12" panose="020B0604020202020204" charset="0"/>
              </a:endParaRPr>
            </a:p>
          </p:txBody>
        </p:sp>
      </p:grpSp>
      <p:pic>
        <p:nvPicPr>
          <p:cNvPr id="5" name="Picture 4" descr="Đá vôi là gì? Đặc điểm và Ứng dụng của một số loại đá vôi">
            <a:extLst>
              <a:ext uri="{FF2B5EF4-FFF2-40B4-BE49-F238E27FC236}">
                <a16:creationId xmlns:a16="http://schemas.microsoft.com/office/drawing/2014/main" id="{F9297EF3-B29E-26FB-440D-CFB6661C24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6464" y="271636"/>
            <a:ext cx="5471395" cy="30639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id="{8F19706A-F342-15B6-FE70-6EF15D54204B}"/>
              </a:ext>
            </a:extLst>
          </p:cNvPr>
          <p:cNvSpPr/>
          <p:nvPr/>
        </p:nvSpPr>
        <p:spPr>
          <a:xfrm>
            <a:off x="6226100" y="3987358"/>
            <a:ext cx="5839045" cy="259900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9A253F-1233-B984-9A11-145ABCB67A23}"/>
              </a:ext>
            </a:extLst>
          </p:cNvPr>
          <p:cNvSpPr txBox="1"/>
          <p:nvPr/>
        </p:nvSpPr>
        <p:spPr>
          <a:xfrm>
            <a:off x="6214474" y="3681120"/>
            <a:ext cx="5685162" cy="3028842"/>
          </a:xfrm>
          <a:prstGeom prst="rect">
            <a:avLst/>
          </a:prstGeom>
          <a:noFill/>
        </p:spPr>
        <p:txBody>
          <a:bodyPr wrap="square" rtlCol="0">
            <a:spAutoFit/>
          </a:bodyPr>
          <a:lstStyle/>
          <a:p>
            <a:pPr marR="0" lvl="0" algn="just">
              <a:lnSpc>
                <a:spcPct val="115000"/>
              </a:lnSpc>
              <a:spcBef>
                <a:spcPts val="0"/>
              </a:spcBef>
              <a:spcAft>
                <a:spcPts val="0"/>
              </a:spcAft>
            </a:pPr>
            <a:endParaRPr lang="en-US" sz="2400" dirty="0">
              <a:latin typeface="#9Slide03 SFU Futura_12" panose="020B0604020202020204" charset="0"/>
            </a:endParaRPr>
          </a:p>
          <a:p>
            <a:pPr marR="0" lvl="0" algn="just">
              <a:lnSpc>
                <a:spcPct val="115000"/>
              </a:lnSpc>
              <a:spcBef>
                <a:spcPts val="0"/>
              </a:spcBef>
              <a:spcAft>
                <a:spcPts val="0"/>
              </a:spcAft>
            </a:pPr>
            <a:r>
              <a:rPr lang="en-US" sz="2400" b="1" dirty="0">
                <a:solidFill>
                  <a:srgbClr val="1508B8"/>
                </a:solidFill>
                <a:latin typeface="#9Slide03 SFU Futura_12" panose="020B0604020202020204" charset="0"/>
              </a:rPr>
              <a:t>- </a:t>
            </a:r>
            <a:r>
              <a:rPr lang="vi-VN" sz="2400" b="1" dirty="0">
                <a:solidFill>
                  <a:srgbClr val="1508B8"/>
                </a:solidFill>
                <a:latin typeface="#9Slide03 SFU Futura_12" panose="020B0604020202020204" charset="0"/>
              </a:rPr>
              <a:t>Vùng phân bố tập trung chủ yếu ở miền Bắc nước ta.</a:t>
            </a:r>
            <a:endParaRPr lang="en-US" sz="2400" b="1" dirty="0">
              <a:solidFill>
                <a:srgbClr val="1508B8"/>
              </a:solidFill>
              <a:latin typeface="#9Slide03 SFU Futura_12" panose="020B0604020202020204" charset="0"/>
            </a:endParaRPr>
          </a:p>
          <a:p>
            <a:pPr marL="342900" marR="0" lvl="0" indent="-342900" algn="just">
              <a:lnSpc>
                <a:spcPct val="115000"/>
              </a:lnSpc>
              <a:spcBef>
                <a:spcPts val="0"/>
              </a:spcBef>
              <a:spcAft>
                <a:spcPts val="0"/>
              </a:spcAft>
              <a:buFontTx/>
              <a:buChar char="-"/>
            </a:pPr>
            <a:r>
              <a:rPr lang="vi-VN" sz="2400" b="1" dirty="0">
                <a:solidFill>
                  <a:srgbClr val="1508B8"/>
                </a:solidFill>
                <a:latin typeface="#9Slide03 SFU Futura_12" panose="020B0604020202020204" charset="0"/>
              </a:rPr>
              <a:t>Đá vôi có màu sắc đa dạng từ trắng đến màu tro, xanh nhạt và cả màu hồng sẫm, màu đen</a:t>
            </a:r>
            <a:r>
              <a:rPr lang="en-US" sz="2400" b="1" dirty="0">
                <a:solidFill>
                  <a:srgbClr val="1508B8"/>
                </a:solidFill>
                <a:latin typeface="#9Slide03 SFU Futura_12" panose="020B0604020202020204" charset="0"/>
              </a:rPr>
              <a:t>.</a:t>
            </a:r>
            <a:endParaRPr lang="vi-VN" sz="2400" b="1" dirty="0">
              <a:solidFill>
                <a:srgbClr val="1508B8"/>
              </a:solidFill>
              <a:latin typeface="#9Slide03 SFU Futura_12" panose="020B0604020202020204" charset="0"/>
            </a:endParaRPr>
          </a:p>
          <a:p>
            <a:pPr marR="0" lvl="0" algn="just">
              <a:lnSpc>
                <a:spcPct val="115000"/>
              </a:lnSpc>
              <a:spcBef>
                <a:spcPts val="0"/>
              </a:spcBef>
              <a:spcAft>
                <a:spcPts val="0"/>
              </a:spcAft>
            </a:pPr>
            <a:endParaRPr lang="vi-VN" sz="2400" b="1" dirty="0">
              <a:solidFill>
                <a:srgbClr val="1508B8"/>
              </a:solidFill>
              <a:latin typeface="#9Slide03 SFU Futura_12" panose="020B0604020202020204" charset="0"/>
            </a:endParaRPr>
          </a:p>
        </p:txBody>
      </p:sp>
      <p:pic>
        <p:nvPicPr>
          <p:cNvPr id="14" name="Picture 2" descr="Hình ảnh Hình ảnh Vector Biểu Tượng Cuốn Sách PNG , Sách, Biểu Tượng, Biểu  Tượng Sách PNG và Vector với nền trong suốt để tải xuống miễn phí">
            <a:extLst>
              <a:ext uri="{FF2B5EF4-FFF2-40B4-BE49-F238E27FC236}">
                <a16:creationId xmlns:a16="http://schemas.microsoft.com/office/drawing/2014/main" id="{6B42AEB2-3734-7E85-674B-7D2E140D85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31" t="25321" r="14455" b="25691"/>
          <a:stretch/>
        </p:blipFill>
        <p:spPr bwMode="auto">
          <a:xfrm>
            <a:off x="10789209" y="5937830"/>
            <a:ext cx="1193182" cy="83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1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B30CF378-D347-BF9A-C320-72DE9786F847}"/>
              </a:ext>
            </a:extLst>
          </p:cNvPr>
          <p:cNvSpPr/>
          <p:nvPr/>
        </p:nvSpPr>
        <p:spPr>
          <a:xfrm>
            <a:off x="1137426" y="575096"/>
            <a:ext cx="4393580"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C00000"/>
                </a:solidFill>
                <a:latin typeface="#9Slide05 Great Vibes" panose="02000507080000020002" pitchFamily="2" charset="0"/>
                <a:cs typeface="Arial" panose="020B0604020202020204" pitchFamily="34" charset="0"/>
              </a:rPr>
              <a:t>Em</a:t>
            </a:r>
            <a:r>
              <a:rPr lang="en-US" sz="6600" b="1" dirty="0">
                <a:solidFill>
                  <a:srgbClr val="C00000"/>
                </a:solidFill>
                <a:latin typeface="#9Slide05 Great Vibes" panose="02000507080000020002" pitchFamily="2" charset="0"/>
                <a:cs typeface="Arial" panose="020B0604020202020204" pitchFamily="34" charset="0"/>
              </a:rPr>
              <a:t> </a:t>
            </a:r>
            <a:r>
              <a:rPr lang="en-US" sz="6600" b="1" dirty="0" err="1">
                <a:solidFill>
                  <a:srgbClr val="C00000"/>
                </a:solidFill>
                <a:latin typeface="#9Slide05 Great Vibes" panose="02000507080000020002" pitchFamily="2" charset="0"/>
                <a:cs typeface="Arial" panose="020B0604020202020204" pitchFamily="34" charset="0"/>
              </a:rPr>
              <a:t>có</a:t>
            </a:r>
            <a:r>
              <a:rPr lang="en-US" sz="6600" b="1" dirty="0">
                <a:solidFill>
                  <a:srgbClr val="C00000"/>
                </a:solidFill>
                <a:latin typeface="#9Slide05 Great Vibes" panose="02000507080000020002" pitchFamily="2" charset="0"/>
                <a:cs typeface="Arial" panose="020B0604020202020204" pitchFamily="34" charset="0"/>
              </a:rPr>
              <a:t> </a:t>
            </a:r>
            <a:r>
              <a:rPr lang="en-US" sz="6600" b="1" dirty="0" err="1">
                <a:solidFill>
                  <a:srgbClr val="C00000"/>
                </a:solidFill>
                <a:latin typeface="#9Slide05 Great Vibes" panose="02000507080000020002" pitchFamily="2" charset="0"/>
                <a:cs typeface="Arial" panose="020B0604020202020204" pitchFamily="34" charset="0"/>
              </a:rPr>
              <a:t>biết</a:t>
            </a:r>
            <a:r>
              <a:rPr lang="en-US" sz="6600" b="1" dirty="0">
                <a:solidFill>
                  <a:srgbClr val="C00000"/>
                </a:solidFill>
                <a:latin typeface="#9Slide05 Great Vibes" panose="02000507080000020002" pitchFamily="2" charset="0"/>
                <a:cs typeface="Arial" panose="020B0604020202020204" pitchFamily="34" charset="0"/>
              </a:rPr>
              <a:t>?</a:t>
            </a:r>
          </a:p>
        </p:txBody>
      </p:sp>
      <p:sp>
        <p:nvSpPr>
          <p:cNvPr id="6" name="TextBox 5">
            <a:extLst>
              <a:ext uri="{FF2B5EF4-FFF2-40B4-BE49-F238E27FC236}">
                <a16:creationId xmlns:a16="http://schemas.microsoft.com/office/drawing/2014/main" id="{A4B33835-A2A3-15E9-02BE-65677043756E}"/>
              </a:ext>
            </a:extLst>
          </p:cNvPr>
          <p:cNvSpPr txBox="1"/>
          <p:nvPr/>
        </p:nvSpPr>
        <p:spPr>
          <a:xfrm>
            <a:off x="1586224" y="1349879"/>
            <a:ext cx="2127134" cy="66429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dirty="0" err="1">
                <a:solidFill>
                  <a:srgbClr val="1508B8"/>
                </a:solidFill>
                <a:latin typeface="#9Slide05 SVNClementine" panose="020F0502020204030203" pitchFamily="34" charset="0"/>
                <a:ea typeface="+mj-ea"/>
                <a:cs typeface="+mj-cs"/>
              </a:rPr>
              <a:t>Bô-xit</a:t>
            </a:r>
            <a:r>
              <a:rPr lang="en-US" sz="4000" dirty="0">
                <a:solidFill>
                  <a:srgbClr val="1508B8"/>
                </a:solidFill>
                <a:latin typeface="#9Slide05 SVNClementine" panose="020F0502020204030203" pitchFamily="34" charset="0"/>
                <a:ea typeface="+mj-ea"/>
                <a:cs typeface="+mj-cs"/>
              </a:rPr>
              <a:t> </a:t>
            </a:r>
          </a:p>
        </p:txBody>
      </p:sp>
      <p:pic>
        <p:nvPicPr>
          <p:cNvPr id="7" name="Picture 6">
            <a:extLst>
              <a:ext uri="{FF2B5EF4-FFF2-40B4-BE49-F238E27FC236}">
                <a16:creationId xmlns:a16="http://schemas.microsoft.com/office/drawing/2014/main" id="{968C9042-1A2E-C382-DF1D-296D7EC4C7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8145" y="-107662"/>
            <a:ext cx="1767347" cy="2121831"/>
          </a:xfrm>
          <a:prstGeom prst="rect">
            <a:avLst/>
          </a:prstGeom>
        </p:spPr>
      </p:pic>
      <p:grpSp>
        <p:nvGrpSpPr>
          <p:cNvPr id="12" name="Group 11">
            <a:extLst>
              <a:ext uri="{FF2B5EF4-FFF2-40B4-BE49-F238E27FC236}">
                <a16:creationId xmlns:a16="http://schemas.microsoft.com/office/drawing/2014/main" id="{07816F5F-EEEF-35F5-11FC-8B4C65376246}"/>
              </a:ext>
            </a:extLst>
          </p:cNvPr>
          <p:cNvGrpSpPr/>
          <p:nvPr/>
        </p:nvGrpSpPr>
        <p:grpSpPr>
          <a:xfrm>
            <a:off x="620875" y="2270361"/>
            <a:ext cx="5792792" cy="4012543"/>
            <a:chOff x="41011" y="2014169"/>
            <a:chExt cx="5792792" cy="4012543"/>
          </a:xfrm>
        </p:grpSpPr>
        <p:sp>
          <p:nvSpPr>
            <p:cNvPr id="9" name="Rectangle: Rounded Corners 8">
              <a:extLst>
                <a:ext uri="{FF2B5EF4-FFF2-40B4-BE49-F238E27FC236}">
                  <a16:creationId xmlns:a16="http://schemas.microsoft.com/office/drawing/2014/main" id="{F97D8193-3436-6A1B-0E44-0025975C5BD7}"/>
                </a:ext>
              </a:extLst>
            </p:cNvPr>
            <p:cNvSpPr/>
            <p:nvPr/>
          </p:nvSpPr>
          <p:spPr>
            <a:xfrm>
              <a:off x="41011" y="2207752"/>
              <a:ext cx="5792792" cy="381896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ình ảnh Hình ảnh Vector Biểu Tượng Cuốn Sách PNG , Sách, Biểu Tượng, Biểu  Tượng Sách PNG và Vector với nền trong suốt để tải xuống miễn phí">
              <a:extLst>
                <a:ext uri="{FF2B5EF4-FFF2-40B4-BE49-F238E27FC236}">
                  <a16:creationId xmlns:a16="http://schemas.microsoft.com/office/drawing/2014/main" id="{50B811AF-4F6D-7AC0-1931-4CD61DC836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31" t="25321" r="14455" b="25691"/>
            <a:stretch/>
          </p:blipFill>
          <p:spPr bwMode="auto">
            <a:xfrm>
              <a:off x="4524839" y="5195423"/>
              <a:ext cx="1193182" cy="8312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5A980B1-3351-74D0-A4B3-E73C019C4574}"/>
                </a:ext>
              </a:extLst>
            </p:cNvPr>
            <p:cNvSpPr txBox="1"/>
            <p:nvPr/>
          </p:nvSpPr>
          <p:spPr>
            <a:xfrm>
              <a:off x="258433" y="2014169"/>
              <a:ext cx="5529585" cy="3453574"/>
            </a:xfrm>
            <a:prstGeom prst="rect">
              <a:avLst/>
            </a:prstGeom>
            <a:noFill/>
          </p:spPr>
          <p:txBody>
            <a:bodyPr wrap="square" rtlCol="0">
              <a:spAutoFit/>
            </a:bodyPr>
            <a:lstStyle/>
            <a:p>
              <a:pPr marR="0" lvl="0" algn="just">
                <a:lnSpc>
                  <a:spcPct val="115000"/>
                </a:lnSpc>
                <a:spcBef>
                  <a:spcPts val="0"/>
                </a:spcBef>
                <a:spcAft>
                  <a:spcPts val="0"/>
                </a:spcAft>
              </a:pPr>
              <a:endParaRPr lang="en-US" sz="2400" dirty="0">
                <a:latin typeface="#9Slide03 SFU Futura_12" panose="020B0604020202020204" charset="0"/>
              </a:endParaRPr>
            </a:p>
            <a:p>
              <a:pPr marR="0" lvl="0" algn="just">
                <a:lnSpc>
                  <a:spcPct val="115000"/>
                </a:lnSpc>
                <a:spcBef>
                  <a:spcPts val="0"/>
                </a:spcBef>
                <a:spcAft>
                  <a:spcPts val="0"/>
                </a:spcAft>
              </a:pPr>
              <a:r>
                <a:rPr lang="en-US" sz="2400" b="1" dirty="0">
                  <a:solidFill>
                    <a:srgbClr val="1508B8"/>
                  </a:solidFill>
                  <a:latin typeface="#9Slide03 SFU Futura_12" panose="020B0604020202020204" charset="0"/>
                </a:rPr>
                <a:t>- </a:t>
              </a:r>
              <a:r>
                <a:rPr lang="vi-VN" sz="2400" b="1" dirty="0">
                  <a:solidFill>
                    <a:srgbClr val="1508B8"/>
                  </a:solidFill>
                  <a:latin typeface="#9Slide03 SFU Futura_12" panose="020B0604020202020204" charset="0"/>
                </a:rPr>
                <a:t>B</a:t>
              </a:r>
              <a:r>
                <a:rPr lang="en-US" sz="2400" b="1" dirty="0">
                  <a:solidFill>
                    <a:srgbClr val="1508B8"/>
                  </a:solidFill>
                  <a:latin typeface="#9Slide03 SFU Futura_12" panose="020B0604020202020204" charset="0"/>
                </a:rPr>
                <a:t>ô-</a:t>
              </a:r>
              <a:r>
                <a:rPr lang="en-US" sz="2400" b="1" dirty="0" err="1">
                  <a:solidFill>
                    <a:srgbClr val="1508B8"/>
                  </a:solidFill>
                  <a:latin typeface="#9Slide03 SFU Futura_12" panose="020B0604020202020204" charset="0"/>
                </a:rPr>
                <a:t>xit</a:t>
              </a:r>
              <a:r>
                <a:rPr lang="vi-VN" sz="2400" b="1" dirty="0">
                  <a:solidFill>
                    <a:srgbClr val="1508B8"/>
                  </a:solidFill>
                  <a:latin typeface="#9Slide03 SFU Futura_12" panose="020B0604020202020204" charset="0"/>
                </a:rPr>
                <a:t> là một loại quặng nhôm nguồn gốc đá núi lửa có màu hồng, nâu được hình thành từ quá trình phong hóa các đá giàu nhôm hoặc tích tụ từ các quặng có trước bởi quá trình xói mòn</a:t>
              </a:r>
              <a:r>
                <a:rPr lang="en-US" sz="2400" b="1" dirty="0">
                  <a:solidFill>
                    <a:srgbClr val="1508B8"/>
                  </a:solidFill>
                  <a:latin typeface="#9Slide03 SFU Futura_12" panose="020B0604020202020204" charset="0"/>
                </a:rPr>
                <a:t>.</a:t>
              </a:r>
            </a:p>
            <a:p>
              <a:pPr marR="0" lvl="0" algn="just">
                <a:lnSpc>
                  <a:spcPct val="115000"/>
                </a:lnSpc>
                <a:spcBef>
                  <a:spcPts val="0"/>
                </a:spcBef>
                <a:spcAft>
                  <a:spcPts val="0"/>
                </a:spcAft>
              </a:pPr>
              <a:r>
                <a:rPr lang="en-US" sz="2400" b="1" dirty="0">
                  <a:solidFill>
                    <a:srgbClr val="1508B8"/>
                  </a:solidFill>
                  <a:latin typeface="#9Slide03 SFU Futura_12" panose="020B0604020202020204" charset="0"/>
                </a:rPr>
                <a:t>- </a:t>
              </a:r>
              <a:r>
                <a:rPr lang="vi-VN" sz="2400" b="1" dirty="0">
                  <a:solidFill>
                    <a:srgbClr val="1508B8"/>
                  </a:solidFill>
                  <a:latin typeface="#9Slide03 SFU Futura_12" panose="020B0604020202020204" charset="0"/>
                </a:rPr>
                <a:t>Tại Việt Nam, b</a:t>
              </a:r>
              <a:r>
                <a:rPr lang="en-US" sz="2400" b="1" dirty="0">
                  <a:solidFill>
                    <a:srgbClr val="1508B8"/>
                  </a:solidFill>
                  <a:latin typeface="#9Slide03 SFU Futura_12" panose="020B0604020202020204" charset="0"/>
                </a:rPr>
                <a:t>ô-</a:t>
              </a:r>
              <a:r>
                <a:rPr lang="en-US" sz="2400" b="1" dirty="0" err="1">
                  <a:solidFill>
                    <a:srgbClr val="1508B8"/>
                  </a:solidFill>
                  <a:latin typeface="#9Slide03 SFU Futura_12" panose="020B0604020202020204" charset="0"/>
                </a:rPr>
                <a:t>xit</a:t>
              </a:r>
              <a:r>
                <a:rPr lang="en-US" sz="2400" b="1" dirty="0">
                  <a:solidFill>
                    <a:srgbClr val="1508B8"/>
                  </a:solidFill>
                  <a:latin typeface="#9Slide03 SFU Futura_12" panose="020B0604020202020204" charset="0"/>
                </a:rPr>
                <a:t> </a:t>
              </a:r>
              <a:r>
                <a:rPr lang="en-US" sz="2400" b="1" dirty="0" err="1">
                  <a:solidFill>
                    <a:srgbClr val="1508B8"/>
                  </a:solidFill>
                  <a:latin typeface="#9Slide03 SFU Futura_12" panose="020B0604020202020204" charset="0"/>
                </a:rPr>
                <a:t>phân</a:t>
              </a:r>
              <a:r>
                <a:rPr lang="en-US" sz="2400" b="1" dirty="0">
                  <a:solidFill>
                    <a:srgbClr val="1508B8"/>
                  </a:solidFill>
                  <a:latin typeface="#9Slide03 SFU Futura_12" panose="020B0604020202020204" charset="0"/>
                </a:rPr>
                <a:t> </a:t>
              </a:r>
              <a:r>
                <a:rPr lang="en-US" sz="2400" b="1" dirty="0" err="1">
                  <a:solidFill>
                    <a:srgbClr val="1508B8"/>
                  </a:solidFill>
                  <a:latin typeface="#9Slide03 SFU Futura_12" panose="020B0604020202020204" charset="0"/>
                </a:rPr>
                <a:t>bố</a:t>
              </a:r>
              <a:r>
                <a:rPr lang="en-US" sz="2400" b="1" dirty="0">
                  <a:solidFill>
                    <a:srgbClr val="1508B8"/>
                  </a:solidFill>
                  <a:latin typeface="#9Slide03 SFU Futura_12" panose="020B0604020202020204" charset="0"/>
                </a:rPr>
                <a:t> </a:t>
              </a:r>
              <a:r>
                <a:rPr lang="en-US" sz="2400" b="1" dirty="0" err="1">
                  <a:solidFill>
                    <a:srgbClr val="1508B8"/>
                  </a:solidFill>
                  <a:latin typeface="#9Slide03 SFU Futura_12" panose="020B0604020202020204" charset="0"/>
                </a:rPr>
                <a:t>chủ</a:t>
              </a:r>
              <a:r>
                <a:rPr lang="en-US" sz="2400" b="1" dirty="0">
                  <a:solidFill>
                    <a:srgbClr val="1508B8"/>
                  </a:solidFill>
                  <a:latin typeface="#9Slide03 SFU Futura_12" panose="020B0604020202020204" charset="0"/>
                </a:rPr>
                <a:t> </a:t>
              </a:r>
              <a:r>
                <a:rPr lang="en-US" sz="2400" b="1" dirty="0" err="1">
                  <a:solidFill>
                    <a:srgbClr val="1508B8"/>
                  </a:solidFill>
                  <a:latin typeface="#9Slide03 SFU Futura_12" panose="020B0604020202020204" charset="0"/>
                </a:rPr>
                <a:t>yếu</a:t>
              </a:r>
              <a:r>
                <a:rPr lang="en-US" sz="2400" b="1" dirty="0">
                  <a:solidFill>
                    <a:srgbClr val="1508B8"/>
                  </a:solidFill>
                  <a:latin typeface="#9Slide03 SFU Futura_12" panose="020B0604020202020204" charset="0"/>
                </a:rPr>
                <a:t> ở</a:t>
              </a:r>
              <a:r>
                <a:rPr lang="vi-VN" sz="2400" b="1" dirty="0">
                  <a:solidFill>
                    <a:srgbClr val="1508B8"/>
                  </a:solidFill>
                  <a:latin typeface="#9Slide03 SFU Futura_12" panose="020B0604020202020204" charset="0"/>
                </a:rPr>
                <a:t> Tây Nguyên trên nền đá bazan.</a:t>
              </a:r>
            </a:p>
          </p:txBody>
        </p:sp>
      </p:grpSp>
      <p:pic>
        <p:nvPicPr>
          <p:cNvPr id="5" name="Picture 4">
            <a:extLst>
              <a:ext uri="{FF2B5EF4-FFF2-40B4-BE49-F238E27FC236}">
                <a16:creationId xmlns:a16="http://schemas.microsoft.com/office/drawing/2014/main" id="{5031A198-4967-FFC3-44A3-B8DEABF80D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34" b="89404" l="8209" r="91542">
                        <a14:foregroundMark x1="8209" y1="39735" x2="8209" y2="39735"/>
                        <a14:foregroundMark x1="91542" y1="53311" x2="91542" y2="53311"/>
                      </a14:backgroundRemoval>
                    </a14:imgEffect>
                  </a14:imgLayer>
                </a14:imgProps>
              </a:ext>
            </a:extLst>
          </a:blip>
          <a:stretch>
            <a:fillRect/>
          </a:stretch>
        </p:blipFill>
        <p:spPr>
          <a:xfrm>
            <a:off x="6972713" y="-310510"/>
            <a:ext cx="4977756" cy="3739510"/>
          </a:xfrm>
          <a:prstGeom prst="rect">
            <a:avLst/>
          </a:prstGeom>
        </p:spPr>
      </p:pic>
      <p:pic>
        <p:nvPicPr>
          <p:cNvPr id="8" name="Picture 7">
            <a:extLst>
              <a:ext uri="{FF2B5EF4-FFF2-40B4-BE49-F238E27FC236}">
                <a16:creationId xmlns:a16="http://schemas.microsoft.com/office/drawing/2014/main" id="{CF9B0E32-0531-1C36-6738-298CF26D35E1}"/>
              </a:ext>
            </a:extLst>
          </p:cNvPr>
          <p:cNvPicPr>
            <a:picLocks noChangeAspect="1"/>
          </p:cNvPicPr>
          <p:nvPr/>
        </p:nvPicPr>
        <p:blipFill>
          <a:blip r:embed="rId8"/>
          <a:stretch>
            <a:fillRect/>
          </a:stretch>
        </p:blipFill>
        <p:spPr>
          <a:xfrm>
            <a:off x="7521700" y="3089984"/>
            <a:ext cx="3573763" cy="3573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70175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B30CF378-D347-BF9A-C320-72DE9786F847}"/>
              </a:ext>
            </a:extLst>
          </p:cNvPr>
          <p:cNvSpPr/>
          <p:nvPr/>
        </p:nvSpPr>
        <p:spPr>
          <a:xfrm>
            <a:off x="1137426" y="575096"/>
            <a:ext cx="4393580"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C00000"/>
                </a:solidFill>
                <a:latin typeface="#9Slide05 Great Vibes" panose="02000507080000020002" pitchFamily="2" charset="0"/>
                <a:cs typeface="Arial" panose="020B0604020202020204" pitchFamily="34" charset="0"/>
              </a:rPr>
              <a:t>Em</a:t>
            </a:r>
            <a:r>
              <a:rPr lang="en-US" sz="6600" b="1" dirty="0">
                <a:solidFill>
                  <a:srgbClr val="C00000"/>
                </a:solidFill>
                <a:latin typeface="#9Slide05 Great Vibes" panose="02000507080000020002" pitchFamily="2" charset="0"/>
                <a:cs typeface="Arial" panose="020B0604020202020204" pitchFamily="34" charset="0"/>
              </a:rPr>
              <a:t> </a:t>
            </a:r>
            <a:r>
              <a:rPr lang="en-US" sz="6600" b="1" dirty="0" err="1">
                <a:solidFill>
                  <a:srgbClr val="C00000"/>
                </a:solidFill>
                <a:latin typeface="#9Slide05 Great Vibes" panose="02000507080000020002" pitchFamily="2" charset="0"/>
                <a:cs typeface="Arial" panose="020B0604020202020204" pitchFamily="34" charset="0"/>
              </a:rPr>
              <a:t>có</a:t>
            </a:r>
            <a:r>
              <a:rPr lang="en-US" sz="6600" b="1" dirty="0">
                <a:solidFill>
                  <a:srgbClr val="C00000"/>
                </a:solidFill>
                <a:latin typeface="#9Slide05 Great Vibes" panose="02000507080000020002" pitchFamily="2" charset="0"/>
                <a:cs typeface="Arial" panose="020B0604020202020204" pitchFamily="34" charset="0"/>
              </a:rPr>
              <a:t> </a:t>
            </a:r>
            <a:r>
              <a:rPr lang="en-US" sz="6600" b="1" dirty="0" err="1">
                <a:solidFill>
                  <a:srgbClr val="C00000"/>
                </a:solidFill>
                <a:latin typeface="#9Slide05 Great Vibes" panose="02000507080000020002" pitchFamily="2" charset="0"/>
                <a:cs typeface="Arial" panose="020B0604020202020204" pitchFamily="34" charset="0"/>
              </a:rPr>
              <a:t>biết</a:t>
            </a:r>
            <a:r>
              <a:rPr lang="en-US" sz="6600" b="1" dirty="0">
                <a:solidFill>
                  <a:srgbClr val="C00000"/>
                </a:solidFill>
                <a:latin typeface="#9Slide05 Great Vibes" panose="02000507080000020002" pitchFamily="2" charset="0"/>
                <a:cs typeface="Arial" panose="020B0604020202020204" pitchFamily="34" charset="0"/>
              </a:rPr>
              <a:t>?</a:t>
            </a:r>
          </a:p>
        </p:txBody>
      </p:sp>
      <p:sp>
        <p:nvSpPr>
          <p:cNvPr id="6" name="TextBox 5">
            <a:extLst>
              <a:ext uri="{FF2B5EF4-FFF2-40B4-BE49-F238E27FC236}">
                <a16:creationId xmlns:a16="http://schemas.microsoft.com/office/drawing/2014/main" id="{A4B33835-A2A3-15E9-02BE-65677043756E}"/>
              </a:ext>
            </a:extLst>
          </p:cNvPr>
          <p:cNvSpPr txBox="1"/>
          <p:nvPr/>
        </p:nvSpPr>
        <p:spPr>
          <a:xfrm>
            <a:off x="2270649" y="1303768"/>
            <a:ext cx="2127134" cy="66429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dirty="0" err="1">
                <a:solidFill>
                  <a:srgbClr val="1508B8"/>
                </a:solidFill>
                <a:latin typeface="#9Slide05 SVNClementine" panose="020F0502020204030203" pitchFamily="34" charset="0"/>
                <a:ea typeface="+mj-ea"/>
                <a:cs typeface="+mj-cs"/>
              </a:rPr>
              <a:t>Dầu</a:t>
            </a:r>
            <a:r>
              <a:rPr lang="en-US" sz="4000" dirty="0">
                <a:solidFill>
                  <a:srgbClr val="1508B8"/>
                </a:solidFill>
                <a:latin typeface="#9Slide05 SVNClementine" panose="020F0502020204030203" pitchFamily="34" charset="0"/>
                <a:ea typeface="+mj-ea"/>
                <a:cs typeface="+mj-cs"/>
              </a:rPr>
              <a:t> </a:t>
            </a:r>
            <a:r>
              <a:rPr lang="en-US" sz="4000" dirty="0" err="1">
                <a:solidFill>
                  <a:srgbClr val="1508B8"/>
                </a:solidFill>
                <a:latin typeface="#9Slide05 SVNClementine" panose="020F0502020204030203" pitchFamily="34" charset="0"/>
                <a:ea typeface="+mj-ea"/>
                <a:cs typeface="+mj-cs"/>
              </a:rPr>
              <a:t>khí</a:t>
            </a:r>
            <a:endParaRPr lang="en-US" sz="4000" dirty="0">
              <a:solidFill>
                <a:srgbClr val="1508B8"/>
              </a:solidFill>
              <a:latin typeface="#9Slide05 SVNClementine" panose="020F0502020204030203" pitchFamily="34" charset="0"/>
              <a:ea typeface="+mj-ea"/>
              <a:cs typeface="+mj-cs"/>
            </a:endParaRPr>
          </a:p>
        </p:txBody>
      </p:sp>
      <p:pic>
        <p:nvPicPr>
          <p:cNvPr id="7" name="Picture 6">
            <a:extLst>
              <a:ext uri="{FF2B5EF4-FFF2-40B4-BE49-F238E27FC236}">
                <a16:creationId xmlns:a16="http://schemas.microsoft.com/office/drawing/2014/main" id="{968C9042-1A2E-C382-DF1D-296D7EC4C7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8145" y="-107662"/>
            <a:ext cx="1767347" cy="2121831"/>
          </a:xfrm>
          <a:prstGeom prst="rect">
            <a:avLst/>
          </a:prstGeom>
        </p:spPr>
      </p:pic>
      <p:grpSp>
        <p:nvGrpSpPr>
          <p:cNvPr id="12" name="Group 11">
            <a:extLst>
              <a:ext uri="{FF2B5EF4-FFF2-40B4-BE49-F238E27FC236}">
                <a16:creationId xmlns:a16="http://schemas.microsoft.com/office/drawing/2014/main" id="{07816F5F-EEEF-35F5-11FC-8B4C65376246}"/>
              </a:ext>
            </a:extLst>
          </p:cNvPr>
          <p:cNvGrpSpPr/>
          <p:nvPr/>
        </p:nvGrpSpPr>
        <p:grpSpPr>
          <a:xfrm>
            <a:off x="41011" y="1978069"/>
            <a:ext cx="7497213" cy="4745869"/>
            <a:chOff x="41011" y="1978069"/>
            <a:chExt cx="7497213" cy="4745869"/>
          </a:xfrm>
        </p:grpSpPr>
        <p:sp>
          <p:nvSpPr>
            <p:cNvPr id="9" name="Rectangle: Rounded Corners 8">
              <a:extLst>
                <a:ext uri="{FF2B5EF4-FFF2-40B4-BE49-F238E27FC236}">
                  <a16:creationId xmlns:a16="http://schemas.microsoft.com/office/drawing/2014/main" id="{F97D8193-3436-6A1B-0E44-0025975C5BD7}"/>
                </a:ext>
              </a:extLst>
            </p:cNvPr>
            <p:cNvSpPr/>
            <p:nvPr/>
          </p:nvSpPr>
          <p:spPr>
            <a:xfrm>
              <a:off x="41011" y="1978069"/>
              <a:ext cx="7497213" cy="474586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ình ảnh Hình ảnh Vector Biểu Tượng Cuốn Sách PNG , Sách, Biểu Tượng, Biểu  Tượng Sách PNG và Vector với nền trong suốt để tải xuống miễn phí">
              <a:extLst>
                <a:ext uri="{FF2B5EF4-FFF2-40B4-BE49-F238E27FC236}">
                  <a16:creationId xmlns:a16="http://schemas.microsoft.com/office/drawing/2014/main" id="{50B811AF-4F6D-7AC0-1931-4CD61DC836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31" t="25321" r="14455" b="25691"/>
            <a:stretch/>
          </p:blipFill>
          <p:spPr bwMode="auto">
            <a:xfrm>
              <a:off x="6169397" y="5865461"/>
              <a:ext cx="1193182" cy="8312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5A980B1-3351-74D0-A4B3-E73C019C4574}"/>
                </a:ext>
              </a:extLst>
            </p:cNvPr>
            <p:cNvSpPr txBox="1"/>
            <p:nvPr/>
          </p:nvSpPr>
          <p:spPr>
            <a:xfrm>
              <a:off x="237544" y="1996169"/>
              <a:ext cx="7104146" cy="4727769"/>
            </a:xfrm>
            <a:prstGeom prst="rect">
              <a:avLst/>
            </a:prstGeom>
            <a:noFill/>
          </p:spPr>
          <p:txBody>
            <a:bodyPr wrap="square" rtlCol="0">
              <a:spAutoFit/>
            </a:bodyPr>
            <a:lstStyle/>
            <a:p>
              <a:pPr marR="0" lvl="0" algn="just">
                <a:lnSpc>
                  <a:spcPct val="115000"/>
                </a:lnSpc>
                <a:spcBef>
                  <a:spcPts val="0"/>
                </a:spcBef>
                <a:spcAft>
                  <a:spcPts val="0"/>
                </a:spcAft>
              </a:pPr>
              <a:r>
                <a:rPr lang="vi-VN" sz="2400" b="1" dirty="0">
                  <a:solidFill>
                    <a:srgbClr val="1508B8"/>
                  </a:solidFill>
                  <a:latin typeface="#9Slide03 SFU Futura_12" panose="020B0604020202020204" charset="0"/>
                </a:rPr>
                <a:t>Dầu mỏ là một loại nhiên liệu hoá thạch. Nó được hình thành từ xác của động và thực vật nhỏ đã chết dưới các đáy biển</a:t>
              </a:r>
              <a:r>
                <a:rPr lang="en-US" sz="2400" b="1" dirty="0">
                  <a:solidFill>
                    <a:srgbClr val="1508B8"/>
                  </a:solidFill>
                  <a:latin typeface="#9Slide03 SFU Futura_12" panose="020B0604020202020204" charset="0"/>
                </a:rPr>
                <a:t>. </a:t>
              </a:r>
              <a:r>
                <a:rPr lang="vi-VN" sz="2400" b="1" dirty="0">
                  <a:solidFill>
                    <a:srgbClr val="1508B8"/>
                  </a:solidFill>
                  <a:latin typeface="#9Slide03 SFU Futura_12" panose="020B0604020202020204" charset="0"/>
                </a:rPr>
                <a:t>Trong môi trường yếm khí, các sinh vật bị phân rã thành những hợp chất giàu carbon</a:t>
              </a:r>
              <a:r>
                <a:rPr lang="en-US" sz="2400" b="1" dirty="0">
                  <a:solidFill>
                    <a:srgbClr val="1508B8"/>
                  </a:solidFill>
                  <a:latin typeface="#9Slide03 SFU Futura_12" panose="020B0604020202020204" charset="0"/>
                </a:rPr>
                <a:t>. </a:t>
              </a:r>
              <a:r>
                <a:rPr lang="vi-VN" sz="2400" b="1" dirty="0">
                  <a:solidFill>
                    <a:srgbClr val="1508B8"/>
                  </a:solidFill>
                  <a:latin typeface="#9Slide03 SFU Futura_12" panose="020B0604020202020204" charset="0"/>
                </a:rPr>
                <a:t>Khi trộn lẫn với trầm tích biển, những vật liệu hữu cơ này hình thành nên lớp đá phiến sét hạt mịn, hay còn gọi đá gốc. Trong quá trình đó, các lớp trầm tích mới cũng không ngừng lắng đọng bên trên, tạo nên một sức ép lớn, làm nóng đá gốc. Sau cùng, nhiệt độ và áp suất cao đã hoá lỏng các vật liệu hữu cơ trở thành dầu thô và khí tự nhiên. </a:t>
              </a:r>
            </a:p>
          </p:txBody>
        </p:sp>
      </p:grpSp>
      <p:pic>
        <p:nvPicPr>
          <p:cNvPr id="5" name="Picture 4">
            <a:extLst>
              <a:ext uri="{FF2B5EF4-FFF2-40B4-BE49-F238E27FC236}">
                <a16:creationId xmlns:a16="http://schemas.microsoft.com/office/drawing/2014/main" id="{34E406A1-E2CE-352F-8646-D4D53A137A86}"/>
              </a:ext>
            </a:extLst>
          </p:cNvPr>
          <p:cNvPicPr>
            <a:picLocks noChangeAspect="1"/>
          </p:cNvPicPr>
          <p:nvPr/>
        </p:nvPicPr>
        <p:blipFill>
          <a:blip r:embed="rId6"/>
          <a:stretch>
            <a:fillRect/>
          </a:stretch>
        </p:blipFill>
        <p:spPr>
          <a:xfrm>
            <a:off x="7727345" y="230376"/>
            <a:ext cx="4305801" cy="2985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CCC39D5C-6362-9BB5-D481-D74A3285047B}"/>
              </a:ext>
            </a:extLst>
          </p:cNvPr>
          <p:cNvPicPr>
            <a:picLocks noChangeAspect="1"/>
          </p:cNvPicPr>
          <p:nvPr/>
        </p:nvPicPr>
        <p:blipFill>
          <a:blip r:embed="rId7"/>
          <a:stretch>
            <a:fillRect/>
          </a:stretch>
        </p:blipFill>
        <p:spPr>
          <a:xfrm>
            <a:off x="7762926" y="3470848"/>
            <a:ext cx="4305801" cy="2949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5773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9731B856-505B-4C12-AE96-B34567953D3E}"/>
              </a:ext>
            </a:extLst>
          </p:cNvPr>
          <p:cNvSpPr/>
          <p:nvPr/>
        </p:nvSpPr>
        <p:spPr>
          <a:xfrm>
            <a:off x="4927604" y="2719634"/>
            <a:ext cx="2250604" cy="239354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20B0604020202020204" charset="0"/>
                <a:cs typeface="Arial" panose="020B0604020202020204" pitchFamily="34" charset="0"/>
              </a:rPr>
              <a:t>GV </a:t>
            </a:r>
            <a:r>
              <a:rPr lang="en-US" sz="2800" b="1" dirty="0" err="1">
                <a:solidFill>
                  <a:schemeClr val="tx1"/>
                </a:solidFill>
                <a:latin typeface="#9Slide03 SFU Futura_12" panose="020B0604020202020204" charset="0"/>
                <a:cs typeface="Arial" panose="020B0604020202020204" pitchFamily="34" charset="0"/>
              </a:rPr>
              <a:t>chiếu</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bản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đồ</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khoáng</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sản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Việt</a:t>
            </a:r>
            <a:r>
              <a:rPr lang="en-US" sz="2800" b="1" dirty="0">
                <a:solidFill>
                  <a:schemeClr val="tx1"/>
                </a:solidFill>
                <a:latin typeface="#9Slide03 SFU Futura_12" panose="020B0604020202020204" charset="0"/>
                <a:cs typeface="Arial" panose="020B0604020202020204" pitchFamily="34" charset="0"/>
              </a:rPr>
              <a:t> Nam.</a:t>
            </a:r>
          </a:p>
        </p:txBody>
      </p:sp>
      <p:sp>
        <p:nvSpPr>
          <p:cNvPr id="24" name="Rectangle: Rounded Corners 7">
            <a:extLst>
              <a:ext uri="{FF2B5EF4-FFF2-40B4-BE49-F238E27FC236}">
                <a16:creationId xmlns:a16="http://schemas.microsoft.com/office/drawing/2014/main" id="{A3BA8D6A-4D01-49E4-8C32-23CAA2363653}"/>
              </a:ext>
            </a:extLst>
          </p:cNvPr>
          <p:cNvSpPr/>
          <p:nvPr/>
        </p:nvSpPr>
        <p:spPr>
          <a:xfrm>
            <a:off x="129467" y="2721155"/>
            <a:ext cx="2040816" cy="239050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Hoạt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động</a:t>
            </a:r>
            <a:r>
              <a:rPr lang="en-US" sz="2800" b="1" dirty="0">
                <a:solidFill>
                  <a:schemeClr val="tx1"/>
                </a:solidFill>
                <a:latin typeface="#9Slide03 SFU Futura_12" panose="020B0604020202020204" charset="0"/>
                <a:cs typeface="Arial" panose="020B0604020202020204" pitchFamily="34" charset="0"/>
              </a:rPr>
              <a:t>: 2 ĐỘI</a:t>
            </a: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7367244" y="2741527"/>
            <a:ext cx="2250605" cy="2353993"/>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9Slide03 SFU Futura_12" panose="020B0604020202020204" charset="0"/>
                <a:cs typeface="Arial" panose="020B0604020202020204" pitchFamily="34" charset="0"/>
              </a:rPr>
              <a:t>Mỗi</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đội</a:t>
            </a:r>
            <a:r>
              <a:rPr lang="en-US" sz="2800" b="1" dirty="0">
                <a:solidFill>
                  <a:srgbClr val="FFFF00"/>
                </a:solidFill>
                <a:latin typeface="#9Slide03 SFU Futura_12" panose="020B0604020202020204" charset="0"/>
                <a:cs typeface="Arial" panose="020B0604020202020204" pitchFamily="34" charset="0"/>
              </a:rPr>
              <a:t>: 1 HS </a:t>
            </a:r>
            <a:r>
              <a:rPr lang="en-US" sz="2800" b="1" dirty="0" err="1">
                <a:solidFill>
                  <a:srgbClr val="FFFF00"/>
                </a:solidFill>
                <a:latin typeface="#9Slide03 SFU Futura_12" panose="020B0604020202020204" charset="0"/>
                <a:cs typeface="Arial" panose="020B0604020202020204" pitchFamily="34" charset="0"/>
              </a:rPr>
              <a:t>lên</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bảng</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chỉ</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bản</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đồ</a:t>
            </a:r>
            <a:r>
              <a:rPr lang="en-US" sz="2800" b="1" dirty="0">
                <a:solidFill>
                  <a:srgbClr val="FFFF00"/>
                </a:solidFill>
                <a:latin typeface="#9Slide03 SFU Futura_12" panose="020B0604020202020204" charset="0"/>
                <a:cs typeface="Arial" panose="020B0604020202020204" pitchFamily="34" charset="0"/>
              </a:rPr>
              <a:t> </a:t>
            </a: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9774424" y="2717907"/>
            <a:ext cx="2330355" cy="23647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20B0604020202020204" charset="0"/>
                <a:cs typeface="Arial" panose="020B0604020202020204" pitchFamily="34" charset="0"/>
              </a:rPr>
              <a:t>GV đọc tên mỏ </a:t>
            </a:r>
            <a:r>
              <a:rPr lang="en-US" sz="2800" b="1" dirty="0">
                <a:solidFill>
                  <a:schemeClr val="tx1"/>
                </a:solidFill>
                <a:latin typeface="#9Slide03 SFU Futura_12" panose="020B0604020202020204" charset="0"/>
                <a:cs typeface="Arial" panose="020B0604020202020204" pitchFamily="34" charset="0"/>
              </a:rPr>
              <a:t>KS</a:t>
            </a:r>
            <a:r>
              <a:rPr lang="vi-VN" sz="2800" b="1" dirty="0">
                <a:solidFill>
                  <a:schemeClr val="tx1"/>
                </a:solidFill>
                <a:latin typeface="#9Slide03 SFU Futura_12" panose="020B0604020202020204" charset="0"/>
                <a:cs typeface="Arial" panose="020B0604020202020204" pitchFamily="34" charset="0"/>
              </a:rPr>
              <a:t>, HS </a:t>
            </a:r>
            <a:r>
              <a:rPr lang="en-US" sz="2800" b="1" dirty="0" err="1">
                <a:solidFill>
                  <a:schemeClr val="tx1"/>
                </a:solidFill>
                <a:latin typeface="#9Slide03 SFU Futura_12" panose="020B0604020202020204" charset="0"/>
                <a:cs typeface="Arial" panose="020B0604020202020204" pitchFamily="34" charset="0"/>
              </a:rPr>
              <a:t>tìm</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và</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chỉ</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vị</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trí</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mỏ</a:t>
            </a:r>
            <a:r>
              <a:rPr lang="en-US" sz="2800" b="1" dirty="0">
                <a:solidFill>
                  <a:schemeClr val="tx1"/>
                </a:solidFill>
                <a:latin typeface="#9Slide03 SFU Futura_12" panose="020B0604020202020204" charset="0"/>
                <a:cs typeface="Arial" panose="020B0604020202020204" pitchFamily="34" charset="0"/>
              </a:rPr>
              <a:t> KS </a:t>
            </a:r>
            <a:r>
              <a:rPr lang="en-US" sz="2800" b="1" dirty="0" err="1">
                <a:solidFill>
                  <a:schemeClr val="tx1"/>
                </a:solidFill>
                <a:latin typeface="#9Slide03 SFU Futura_12" panose="020B0604020202020204" charset="0"/>
                <a:cs typeface="Arial" panose="020B0604020202020204" pitchFamily="34" charset="0"/>
              </a:rPr>
              <a:t>đó</a:t>
            </a:r>
            <a:r>
              <a:rPr lang="vi-VN" sz="2800" b="1" dirty="0">
                <a:solidFill>
                  <a:schemeClr val="tx1"/>
                </a:solidFill>
                <a:latin typeface="#9Slide03 SFU Futura_12" panose="020B0604020202020204" charset="0"/>
                <a:cs typeface="Arial" panose="020B0604020202020204" pitchFamily="34" charset="0"/>
              </a:rPr>
              <a:t> trên</a:t>
            </a:r>
            <a:r>
              <a:rPr lang="en-US" sz="2800" b="1" dirty="0">
                <a:solidFill>
                  <a:schemeClr val="tx1"/>
                </a:solidFill>
                <a:latin typeface="#9Slide03 SFU Futura_12" panose="020B0604020202020204" charset="0"/>
                <a:cs typeface="Arial" panose="020B0604020202020204" pitchFamily="34" charset="0"/>
              </a:rPr>
              <a:t> BĐ</a:t>
            </a:r>
          </a:p>
        </p:txBody>
      </p:sp>
      <p:sp>
        <p:nvSpPr>
          <p:cNvPr id="41" name="Rectangle: Rounded Corners 7">
            <a:extLst>
              <a:ext uri="{FF2B5EF4-FFF2-40B4-BE49-F238E27FC236}">
                <a16:creationId xmlns:a16="http://schemas.microsoft.com/office/drawing/2014/main" id="{67EE3694-8414-4DFD-926A-EB30DD533E39}"/>
              </a:ext>
            </a:extLst>
          </p:cNvPr>
          <p:cNvSpPr/>
          <p:nvPr/>
        </p:nvSpPr>
        <p:spPr>
          <a:xfrm>
            <a:off x="2438924" y="2705018"/>
            <a:ext cx="2250603" cy="2390502"/>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9Slide03 SFU Futura_12" panose="020B0604020202020204" charset="0"/>
                <a:cs typeface="Arial" panose="020B0604020202020204" pitchFamily="34" charset="0"/>
              </a:rPr>
              <a:t>HS </a:t>
            </a:r>
            <a:r>
              <a:rPr lang="en-US" sz="2800" b="1" dirty="0" err="1">
                <a:solidFill>
                  <a:srgbClr val="FFFF00"/>
                </a:solidFill>
                <a:latin typeface="#9Slide03 SFU Futura_12" panose="020B0604020202020204" charset="0"/>
                <a:cs typeface="Arial" panose="020B0604020202020204" pitchFamily="34" charset="0"/>
              </a:rPr>
              <a:t>mỗi</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đội</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đếm</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số</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thứ</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tự</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từ</a:t>
            </a:r>
            <a:r>
              <a:rPr lang="en-US" sz="2800" b="1" dirty="0">
                <a:solidFill>
                  <a:srgbClr val="FFFF00"/>
                </a:solidFill>
                <a:latin typeface="#9Slide03 SFU Futura_12" panose="020B0604020202020204" charset="0"/>
                <a:cs typeface="Arial" panose="020B0604020202020204" pitchFamily="34" charset="0"/>
              </a:rPr>
              <a:t> 1 </a:t>
            </a:r>
            <a:r>
              <a:rPr lang="en-US" sz="2800" b="1" dirty="0" err="1">
                <a:solidFill>
                  <a:srgbClr val="FFFF00"/>
                </a:solidFill>
                <a:latin typeface="#9Slide03 SFU Futura_12" panose="020B0604020202020204" charset="0"/>
                <a:cs typeface="Arial" panose="020B0604020202020204" pitchFamily="34" charset="0"/>
              </a:rPr>
              <a:t>đến</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hết</a:t>
            </a:r>
            <a:endParaRPr lang="en-US" sz="2800" b="1" dirty="0">
              <a:solidFill>
                <a:srgbClr val="FFFF00"/>
              </a:solidFill>
              <a:latin typeface="#9Slide03 SFU Futura_12" panose="020B060402020202020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9EB8629C-41AA-4A24-857F-9C612A40699A}"/>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486CA21-5F17-F4FB-1426-70844774FC73}"/>
              </a:ext>
            </a:extLst>
          </p:cNvPr>
          <p:cNvGrpSpPr/>
          <p:nvPr/>
        </p:nvGrpSpPr>
        <p:grpSpPr>
          <a:xfrm>
            <a:off x="2824063" y="0"/>
            <a:ext cx="6420705" cy="1342230"/>
            <a:chOff x="2824063" y="0"/>
            <a:chExt cx="6420705" cy="1342230"/>
          </a:xfrm>
        </p:grpSpPr>
        <p:sp>
          <p:nvSpPr>
            <p:cNvPr id="16" name="Rectangle 15">
              <a:extLst>
                <a:ext uri="{FF2B5EF4-FFF2-40B4-BE49-F238E27FC236}">
                  <a16:creationId xmlns:a16="http://schemas.microsoft.com/office/drawing/2014/main" id="{CEB92A88-B8D8-49AC-BF3C-42C4E913A825}"/>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1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Galeria - ícones de natureza grátis">
            <a:extLst>
              <a:ext uri="{FF2B5EF4-FFF2-40B4-BE49-F238E27FC236}">
                <a16:creationId xmlns:a16="http://schemas.microsoft.com/office/drawing/2014/main" id="{D297B882-153F-5CA9-B4E0-20C8439DA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961" y="4429378"/>
            <a:ext cx="1211531" cy="10671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Nhóm | Teams - Cộng đồng Kiến trúc cảnh quan">
            <a:extLst>
              <a:ext uri="{FF2B5EF4-FFF2-40B4-BE49-F238E27FC236}">
                <a16:creationId xmlns:a16="http://schemas.microsoft.com/office/drawing/2014/main" id="{1A64DAFB-C461-E963-66FB-8BED63B9AC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786890" y="4326272"/>
            <a:ext cx="1105286" cy="1067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py writer RGB color icon stock vector. Illustration of flat - 187369446">
            <a:extLst>
              <a:ext uri="{FF2B5EF4-FFF2-40B4-BE49-F238E27FC236}">
                <a16:creationId xmlns:a16="http://schemas.microsoft.com/office/drawing/2014/main" id="{9730A57B-B86A-4F16-DE6E-CB3D8B0F50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77" t="22995" r="18409" b="27923"/>
          <a:stretch/>
        </p:blipFill>
        <p:spPr bwMode="auto">
          <a:xfrm rot="5141249">
            <a:off x="9391383" y="4327811"/>
            <a:ext cx="1036949" cy="8548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a16="http://schemas.microsoft.com/office/drawing/2014/main" id="{49D5E02B-3704-01C0-118D-0868DD719E6F}"/>
              </a:ext>
            </a:extLst>
          </p:cNvPr>
          <p:cNvSpPr/>
          <p:nvPr/>
        </p:nvSpPr>
        <p:spPr>
          <a:xfrm>
            <a:off x="129467" y="5627544"/>
            <a:ext cx="6483186" cy="1067172"/>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9Slide03 SFU Futura_12" panose="020B0604020202020204" charset="0"/>
                <a:cs typeface="Arial" panose="020B0604020202020204" pitchFamily="34" charset="0"/>
              </a:rPr>
              <a:t>Đội</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nào</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nhanh</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hơn</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đươc</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tính</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điểm</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Lần</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lượt</a:t>
            </a:r>
            <a:r>
              <a:rPr lang="en-US" sz="2800" b="1" dirty="0">
                <a:solidFill>
                  <a:srgbClr val="FFFF00"/>
                </a:solidFill>
                <a:latin typeface="#9Slide03 SFU Futura_12" panose="020B0604020202020204" charset="0"/>
                <a:cs typeface="Arial" panose="020B0604020202020204" pitchFamily="34" charset="0"/>
              </a:rPr>
              <a:t> GV </a:t>
            </a:r>
            <a:r>
              <a:rPr lang="en-US" sz="2800" b="1" dirty="0" err="1">
                <a:solidFill>
                  <a:srgbClr val="FFFF00"/>
                </a:solidFill>
                <a:latin typeface="#9Slide03 SFU Futura_12" panose="020B0604020202020204" charset="0"/>
                <a:cs typeface="Arial" panose="020B0604020202020204" pitchFamily="34" charset="0"/>
              </a:rPr>
              <a:t>gọi</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các</a:t>
            </a:r>
            <a:r>
              <a:rPr lang="en-US" sz="2800" b="1" dirty="0">
                <a:solidFill>
                  <a:srgbClr val="FFFF00"/>
                </a:solidFill>
                <a:latin typeface="#9Slide03 SFU Futura_12" panose="020B0604020202020204" charset="0"/>
                <a:cs typeface="Arial" panose="020B0604020202020204" pitchFamily="34" charset="0"/>
              </a:rPr>
              <a:t> HS </a:t>
            </a:r>
            <a:r>
              <a:rPr lang="en-US" sz="2800" b="1" dirty="0" err="1">
                <a:solidFill>
                  <a:srgbClr val="FFFF00"/>
                </a:solidFill>
                <a:latin typeface="#9Slide03 SFU Futura_12" panose="020B0604020202020204" charset="0"/>
                <a:cs typeface="Arial" panose="020B0604020202020204" pitchFamily="34" charset="0"/>
              </a:rPr>
              <a:t>khác</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lên</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bảng</a:t>
            </a:r>
            <a:r>
              <a:rPr lang="en-US" sz="2800" b="1" dirty="0">
                <a:solidFill>
                  <a:srgbClr val="FFFF00"/>
                </a:solidFill>
                <a:latin typeface="#9Slide03 SFU Futura_12" panose="020B0604020202020204" charset="0"/>
                <a:cs typeface="Arial" panose="020B0604020202020204" pitchFamily="34" charset="0"/>
              </a:rPr>
              <a:t>.</a:t>
            </a:r>
          </a:p>
        </p:txBody>
      </p:sp>
      <p:sp>
        <p:nvSpPr>
          <p:cNvPr id="7" name="Rectangle: Rounded Corners 7">
            <a:extLst>
              <a:ext uri="{FF2B5EF4-FFF2-40B4-BE49-F238E27FC236}">
                <a16:creationId xmlns:a16="http://schemas.microsoft.com/office/drawing/2014/main" id="{F8C78A03-3BC7-9D05-FA52-F7B97CDCAAFE}"/>
              </a:ext>
            </a:extLst>
          </p:cNvPr>
          <p:cNvSpPr/>
          <p:nvPr/>
        </p:nvSpPr>
        <p:spPr>
          <a:xfrm>
            <a:off x="2609953" y="1438960"/>
            <a:ext cx="6920548" cy="1155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385723"/>
                </a:solidFill>
                <a:latin typeface="#9Slide05 Great Vibes" panose="02000507080000020002" pitchFamily="2" charset="0"/>
                <a:cs typeface="Arial" panose="020B0604020202020204" pitchFamily="34" charset="0"/>
              </a:rPr>
              <a:t>Nhanh</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mắt</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lẹ</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tay</a:t>
            </a:r>
            <a:endParaRPr lang="en-US" sz="8000" b="1" dirty="0">
              <a:solidFill>
                <a:srgbClr val="385723"/>
              </a:solidFill>
              <a:latin typeface="#9Slide05 Great Vibes" panose="02000507080000020002"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F79DA57F-B24B-CEEE-8A6E-98126FC096FA}"/>
              </a:ext>
            </a:extLst>
          </p:cNvPr>
          <p:cNvSpPr/>
          <p:nvPr/>
        </p:nvSpPr>
        <p:spPr>
          <a:xfrm>
            <a:off x="6883389" y="5627544"/>
            <a:ext cx="5179144" cy="1067172"/>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9Slide03 SFU Futura_12" panose="020B0604020202020204" charset="0"/>
                <a:cs typeface="Arial" panose="020B0604020202020204" pitchFamily="34" charset="0"/>
              </a:rPr>
              <a:t>Câu</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hỏi</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phụ</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Mỏ</a:t>
            </a:r>
            <a:r>
              <a:rPr lang="en-US" sz="2800" b="1" dirty="0">
                <a:solidFill>
                  <a:srgbClr val="FFFF00"/>
                </a:solidFill>
                <a:latin typeface="#9Slide03 SFU Futura_12" panose="020B0604020202020204" charset="0"/>
                <a:cs typeface="Arial" panose="020B0604020202020204" pitchFamily="34" charset="0"/>
              </a:rPr>
              <a:t> KS </a:t>
            </a:r>
            <a:r>
              <a:rPr lang="en-US" sz="2800" b="1" dirty="0" err="1">
                <a:solidFill>
                  <a:srgbClr val="FFFF00"/>
                </a:solidFill>
                <a:latin typeface="#9Slide03 SFU Futura_12" panose="020B0604020202020204" charset="0"/>
                <a:cs typeface="Arial" panose="020B0604020202020204" pitchFamily="34" charset="0"/>
              </a:rPr>
              <a:t>đó</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thuộc</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tỉnh</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nào</a:t>
            </a:r>
            <a:r>
              <a:rPr lang="en-US" sz="2800" b="1" dirty="0">
                <a:solidFill>
                  <a:srgbClr val="FFFF00"/>
                </a:solidFill>
                <a:latin typeface="#9Slide03 SFU Futura_12" panose="020B0604020202020204" charset="0"/>
                <a:cs typeface="Arial" panose="020B0604020202020204" pitchFamily="34" charset="0"/>
              </a:rPr>
              <a:t>?</a:t>
            </a:r>
          </a:p>
        </p:txBody>
      </p:sp>
    </p:spTree>
    <p:extLst>
      <p:ext uri="{BB962C8B-B14F-4D97-AF65-F5344CB8AC3E}">
        <p14:creationId xmlns:p14="http://schemas.microsoft.com/office/powerpoint/2010/main" val="3169847844"/>
      </p:ext>
    </p:extLst>
  </p:cSld>
  <p:clrMapOvr>
    <a:masterClrMapping/>
  </p:clrMapOvr>
  <mc:AlternateContent xmlns:mc="http://schemas.openxmlformats.org/markup-compatibility/2006" xmlns:p14="http://schemas.microsoft.com/office/powerpoint/2010/main">
    <mc:Choice Requires="p14">
      <p:transition spd="slow" p14:dur="1200" advTm="41338">
        <p14:prism/>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animBg="1"/>
      <p:bldP spid="36" grpId="0" animBg="1"/>
      <p:bldP spid="41"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9AA2A-EA6B-808B-9016-DC2CA1FA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933" y="-1"/>
            <a:ext cx="4916800" cy="6862523"/>
          </a:xfrm>
          <a:prstGeom prst="rect">
            <a:avLst/>
          </a:prstGeom>
        </p:spPr>
      </p:pic>
      <p:sp>
        <p:nvSpPr>
          <p:cNvPr id="5" name="Rectangle: Rounded Corners 7">
            <a:extLst>
              <a:ext uri="{FF2B5EF4-FFF2-40B4-BE49-F238E27FC236}">
                <a16:creationId xmlns:a16="http://schemas.microsoft.com/office/drawing/2014/main" id="{D053D8CC-DF74-9A3F-EEF8-930B4B77EE19}"/>
              </a:ext>
            </a:extLst>
          </p:cNvPr>
          <p:cNvSpPr/>
          <p:nvPr/>
        </p:nvSpPr>
        <p:spPr>
          <a:xfrm>
            <a:off x="323953" y="290384"/>
            <a:ext cx="6920548" cy="1155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385723"/>
                </a:solidFill>
                <a:latin typeface="#9Slide05 Great Vibes" panose="02000507080000020002" pitchFamily="2" charset="0"/>
                <a:cs typeface="Arial" panose="020B0604020202020204" pitchFamily="34" charset="0"/>
              </a:rPr>
              <a:t>Nhanh</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mắt</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lẹ</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tay</a:t>
            </a:r>
            <a:endParaRPr lang="en-US" sz="8000" b="1" dirty="0">
              <a:solidFill>
                <a:srgbClr val="385723"/>
              </a:solidFill>
              <a:latin typeface="#9Slide05 Great Vibes" panose="02000507080000020002"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A469AD8B-4013-5EFD-6FDA-0F2AE7D8F21A}"/>
              </a:ext>
            </a:extLst>
          </p:cNvPr>
          <p:cNvSpPr/>
          <p:nvPr/>
        </p:nvSpPr>
        <p:spPr>
          <a:xfrm>
            <a:off x="490652" y="2687445"/>
            <a:ext cx="6255836" cy="14831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
            <a:extLst>
              <a:ext uri="{FF2B5EF4-FFF2-40B4-BE49-F238E27FC236}">
                <a16:creationId xmlns:a16="http://schemas.microsoft.com/office/drawing/2014/main" id="{30D9A453-1B29-1809-85D3-1C39EA8FFF92}"/>
              </a:ext>
            </a:extLst>
          </p:cNvPr>
          <p:cNvSpPr/>
          <p:nvPr/>
        </p:nvSpPr>
        <p:spPr>
          <a:xfrm>
            <a:off x="757068" y="2851071"/>
            <a:ext cx="5554523" cy="1155857"/>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1508B8"/>
                </a:solidFill>
                <a:latin typeface="#9Slide05 Great Vibes" panose="02000507080000020002" pitchFamily="2" charset="0"/>
                <a:cs typeface="Arial" panose="020B0604020202020204" pitchFamily="34" charset="0"/>
              </a:rPr>
              <a:t>Mỏ</a:t>
            </a:r>
            <a:r>
              <a:rPr lang="en-US" sz="5400" b="1" dirty="0">
                <a:solidFill>
                  <a:srgbClr val="1508B8"/>
                </a:solidFill>
                <a:latin typeface="#9Slide05 Great Vibes" panose="02000507080000020002" pitchFamily="2" charset="0"/>
                <a:cs typeface="Arial" panose="020B0604020202020204" pitchFamily="34" charset="0"/>
              </a:rPr>
              <a:t> than </a:t>
            </a:r>
            <a:r>
              <a:rPr lang="en-US" sz="5400" b="1" dirty="0" err="1">
                <a:solidFill>
                  <a:srgbClr val="C00000"/>
                </a:solidFill>
                <a:latin typeface="#9Slide05 Great Vibes" panose="02000507080000020002" pitchFamily="2" charset="0"/>
                <a:cs typeface="Arial" panose="020B0604020202020204" pitchFamily="34" charset="0"/>
              </a:rPr>
              <a:t>Cẩm</a:t>
            </a:r>
            <a:r>
              <a:rPr lang="en-US" sz="5400" b="1" dirty="0">
                <a:solidFill>
                  <a:srgbClr val="C00000"/>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Phả</a:t>
            </a:r>
            <a:endParaRPr lang="en-US" sz="5400" b="1" dirty="0">
              <a:solidFill>
                <a:srgbClr val="C00000"/>
              </a:solidFill>
              <a:latin typeface="#9Slide05 Great Vibes" panose="02000507080000020002" pitchFamily="2" charset="0"/>
              <a:cs typeface="Arial" panose="020B0604020202020204" pitchFamily="34" charset="0"/>
            </a:endParaRPr>
          </a:p>
        </p:txBody>
      </p:sp>
      <p:sp>
        <p:nvSpPr>
          <p:cNvPr id="9" name="TextBox 8">
            <a:extLst>
              <a:ext uri="{FF2B5EF4-FFF2-40B4-BE49-F238E27FC236}">
                <a16:creationId xmlns:a16="http://schemas.microsoft.com/office/drawing/2014/main" id="{4363D412-7252-81AD-4B61-1CF30C62A42D}"/>
              </a:ext>
            </a:extLst>
          </p:cNvPr>
          <p:cNvSpPr txBox="1"/>
          <p:nvPr/>
        </p:nvSpPr>
        <p:spPr>
          <a:xfrm>
            <a:off x="2154975" y="1877486"/>
            <a:ext cx="3186459" cy="646331"/>
          </a:xfrm>
          <a:prstGeom prst="rect">
            <a:avLst/>
          </a:prstGeom>
          <a:noFill/>
        </p:spPr>
        <p:txBody>
          <a:bodyPr wrap="square">
            <a:spAutoFit/>
          </a:bodyPr>
          <a:lstStyle/>
          <a:p>
            <a:r>
              <a:rPr lang="en-US" sz="3600" b="1" dirty="0" err="1">
                <a:latin typeface="#9Slide03 SFU Futura_12" panose="020B0604020202020204" charset="0"/>
              </a:rPr>
              <a:t>Tìm</a:t>
            </a:r>
            <a:r>
              <a:rPr lang="en-US" sz="3600" b="1" dirty="0">
                <a:latin typeface="#9Slide03 SFU Futura_12" panose="020B0604020202020204" charset="0"/>
              </a:rPr>
              <a:t> </a:t>
            </a:r>
            <a:r>
              <a:rPr lang="en-US" sz="3600" b="1" dirty="0" err="1">
                <a:latin typeface="#9Slide03 SFU Futura_12" panose="020B0604020202020204" charset="0"/>
              </a:rPr>
              <a:t>vị</a:t>
            </a:r>
            <a:r>
              <a:rPr lang="en-US" sz="3600" b="1" dirty="0">
                <a:latin typeface="#9Slide03 SFU Futura_12" panose="020B0604020202020204" charset="0"/>
              </a:rPr>
              <a:t> </a:t>
            </a:r>
            <a:r>
              <a:rPr lang="en-US" sz="3600" b="1" dirty="0" err="1">
                <a:latin typeface="#9Slide03 SFU Futura_12" panose="020B0604020202020204" charset="0"/>
              </a:rPr>
              <a:t>trí</a:t>
            </a:r>
            <a:r>
              <a:rPr lang="en-US" sz="3600" b="1" dirty="0">
                <a:latin typeface="#9Slide03 SFU Futura_12" panose="020B0604020202020204" charset="0"/>
              </a:rPr>
              <a:t> </a:t>
            </a:r>
            <a:r>
              <a:rPr lang="en-US" sz="3600" b="1" dirty="0" err="1">
                <a:latin typeface="#9Slide03 SFU Futura_12" panose="020B0604020202020204" charset="0"/>
              </a:rPr>
              <a:t>của</a:t>
            </a:r>
            <a:endParaRPr lang="en-US" sz="3600" dirty="0"/>
          </a:p>
        </p:txBody>
      </p:sp>
      <p:grpSp>
        <p:nvGrpSpPr>
          <p:cNvPr id="10" name="Group 9">
            <a:extLst>
              <a:ext uri="{FF2B5EF4-FFF2-40B4-BE49-F238E27FC236}">
                <a16:creationId xmlns:a16="http://schemas.microsoft.com/office/drawing/2014/main" id="{C17BE407-743F-AC21-19BE-BC80877CCC03}"/>
              </a:ext>
            </a:extLst>
          </p:cNvPr>
          <p:cNvGrpSpPr/>
          <p:nvPr/>
        </p:nvGrpSpPr>
        <p:grpSpPr>
          <a:xfrm>
            <a:off x="2100838" y="4334182"/>
            <a:ext cx="2866981" cy="2309521"/>
            <a:chOff x="378122" y="67432"/>
            <a:chExt cx="3524805" cy="2643605"/>
          </a:xfrm>
        </p:grpSpPr>
        <p:pic>
          <p:nvPicPr>
            <p:cNvPr id="11" name="Picture 10">
              <a:extLst>
                <a:ext uri="{FF2B5EF4-FFF2-40B4-BE49-F238E27FC236}">
                  <a16:creationId xmlns:a16="http://schemas.microsoft.com/office/drawing/2014/main" id="{35CC3436-8FAD-644A-A035-42B2AFC6E3E8}"/>
                </a:ext>
              </a:extLst>
            </p:cNvPr>
            <p:cNvPicPr>
              <a:picLocks noChangeAspect="1"/>
            </p:cNvPicPr>
            <p:nvPr/>
          </p:nvPicPr>
          <p:blipFill>
            <a:blip r:embed="rId3"/>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28C69A9C-C55C-E77B-1D12-89319358E7A1}"/>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Magnifying glass minimal style Icon vector Eps10">
            <a:extLst>
              <a:ext uri="{FF2B5EF4-FFF2-40B4-BE49-F238E27FC236}">
                <a16:creationId xmlns:a16="http://schemas.microsoft.com/office/drawing/2014/main" id="{4CECFF87-A21C-CA86-7551-1D0B45567E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31" l="0" r="95433">
                        <a14:foregroundMark x1="4808" y1="22115" x2="4808" y2="22115"/>
                        <a14:foregroundMark x1="28365" y1="4087" x2="28365" y2="4087"/>
                        <a14:foregroundMark x1="44471" y1="4327" x2="44471" y2="4327"/>
                        <a14:foregroundMark x1="95433" y1="94231" x2="95433" y2="94231"/>
                        <a14:foregroundMark x1="0" y1="36538" x2="0" y2="36538"/>
                        <a14:foregroundMark x1="38462" y1="0" x2="38462" y2="0"/>
                      </a14:backgroundRemoval>
                    </a14:imgEffect>
                  </a14:imgLayer>
                </a14:imgProps>
              </a:ext>
              <a:ext uri="{28A0092B-C50C-407E-A947-70E740481C1C}">
                <a14:useLocalDpi xmlns:a14="http://schemas.microsoft.com/office/drawing/2010/main" val="0"/>
              </a:ext>
            </a:extLst>
          </a:blip>
          <a:srcRect/>
          <a:stretch>
            <a:fillRect/>
          </a:stretch>
        </p:blipFill>
        <p:spPr bwMode="auto">
          <a:xfrm>
            <a:off x="9424615" y="856786"/>
            <a:ext cx="678665" cy="67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05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anim calcmode="lin" valueType="num">
                                      <p:cBhvr>
                                        <p:cTn id="24" dur="2000" fill="hold"/>
                                        <p:tgtEl>
                                          <p:spTgt spid="1026"/>
                                        </p:tgtEl>
                                        <p:attrNameLst>
                                          <p:attrName>ppt_w</p:attrName>
                                        </p:attrNameLst>
                                      </p:cBhvr>
                                      <p:tavLst>
                                        <p:tav tm="0" fmla="#ppt_w*sin(2.5*pi*$)">
                                          <p:val>
                                            <p:fltVal val="0"/>
                                          </p:val>
                                        </p:tav>
                                        <p:tav tm="100000">
                                          <p:val>
                                            <p:fltVal val="1"/>
                                          </p:val>
                                        </p:tav>
                                      </p:tavLst>
                                    </p:anim>
                                    <p:anim calcmode="lin" valueType="num">
                                      <p:cBhvr>
                                        <p:cTn id="2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9AA2A-EA6B-808B-9016-DC2CA1FA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933" y="-1"/>
            <a:ext cx="4916800" cy="6862523"/>
          </a:xfrm>
          <a:prstGeom prst="rect">
            <a:avLst/>
          </a:prstGeom>
        </p:spPr>
      </p:pic>
      <p:sp>
        <p:nvSpPr>
          <p:cNvPr id="5" name="Rectangle: Rounded Corners 7">
            <a:extLst>
              <a:ext uri="{FF2B5EF4-FFF2-40B4-BE49-F238E27FC236}">
                <a16:creationId xmlns:a16="http://schemas.microsoft.com/office/drawing/2014/main" id="{D053D8CC-DF74-9A3F-EEF8-930B4B77EE19}"/>
              </a:ext>
            </a:extLst>
          </p:cNvPr>
          <p:cNvSpPr/>
          <p:nvPr/>
        </p:nvSpPr>
        <p:spPr>
          <a:xfrm>
            <a:off x="323953" y="290384"/>
            <a:ext cx="6920548" cy="1155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385723"/>
                </a:solidFill>
                <a:latin typeface="#9Slide05 Great Vibes" panose="02000507080000020002" pitchFamily="2" charset="0"/>
                <a:cs typeface="Arial" panose="020B0604020202020204" pitchFamily="34" charset="0"/>
              </a:rPr>
              <a:t>Nhanh</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mắt</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lẹ</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tay</a:t>
            </a:r>
            <a:endParaRPr lang="en-US" sz="8000" b="1" dirty="0">
              <a:solidFill>
                <a:srgbClr val="385723"/>
              </a:solidFill>
              <a:latin typeface="#9Slide05 Great Vibes" panose="02000507080000020002"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A469AD8B-4013-5EFD-6FDA-0F2AE7D8F21A}"/>
              </a:ext>
            </a:extLst>
          </p:cNvPr>
          <p:cNvSpPr/>
          <p:nvPr/>
        </p:nvSpPr>
        <p:spPr>
          <a:xfrm>
            <a:off x="490652" y="2687445"/>
            <a:ext cx="6255836" cy="14831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
            <a:extLst>
              <a:ext uri="{FF2B5EF4-FFF2-40B4-BE49-F238E27FC236}">
                <a16:creationId xmlns:a16="http://schemas.microsoft.com/office/drawing/2014/main" id="{30D9A453-1B29-1809-85D3-1C39EA8FFF92}"/>
              </a:ext>
            </a:extLst>
          </p:cNvPr>
          <p:cNvSpPr/>
          <p:nvPr/>
        </p:nvSpPr>
        <p:spPr>
          <a:xfrm>
            <a:off x="757068" y="2851071"/>
            <a:ext cx="5554523" cy="1155857"/>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1508B8"/>
                </a:solidFill>
                <a:latin typeface="#9Slide05 Great Vibes" panose="02000507080000020002" pitchFamily="2" charset="0"/>
                <a:cs typeface="Arial" panose="020B0604020202020204" pitchFamily="34" charset="0"/>
              </a:rPr>
              <a:t>Mỏ</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1508B8"/>
                </a:solidFill>
                <a:latin typeface="#9Slide05 Great Vibes" panose="02000507080000020002" pitchFamily="2" charset="0"/>
                <a:cs typeface="Arial" panose="020B0604020202020204" pitchFamily="34" charset="0"/>
              </a:rPr>
              <a:t>sắt</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Thạch</a:t>
            </a:r>
            <a:r>
              <a:rPr lang="en-US" sz="5400" b="1" dirty="0">
                <a:solidFill>
                  <a:srgbClr val="C00000"/>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Khê</a:t>
            </a:r>
            <a:endParaRPr lang="en-US" sz="5400" b="1" dirty="0">
              <a:solidFill>
                <a:srgbClr val="C00000"/>
              </a:solidFill>
              <a:latin typeface="#9Slide05 Great Vibes" panose="02000507080000020002" pitchFamily="2" charset="0"/>
              <a:cs typeface="Arial" panose="020B0604020202020204" pitchFamily="34" charset="0"/>
            </a:endParaRPr>
          </a:p>
        </p:txBody>
      </p:sp>
      <p:sp>
        <p:nvSpPr>
          <p:cNvPr id="9" name="TextBox 8">
            <a:extLst>
              <a:ext uri="{FF2B5EF4-FFF2-40B4-BE49-F238E27FC236}">
                <a16:creationId xmlns:a16="http://schemas.microsoft.com/office/drawing/2014/main" id="{4363D412-7252-81AD-4B61-1CF30C62A42D}"/>
              </a:ext>
            </a:extLst>
          </p:cNvPr>
          <p:cNvSpPr txBox="1"/>
          <p:nvPr/>
        </p:nvSpPr>
        <p:spPr>
          <a:xfrm>
            <a:off x="2154975" y="1877486"/>
            <a:ext cx="3186459" cy="646331"/>
          </a:xfrm>
          <a:prstGeom prst="rect">
            <a:avLst/>
          </a:prstGeom>
          <a:noFill/>
        </p:spPr>
        <p:txBody>
          <a:bodyPr wrap="square">
            <a:spAutoFit/>
          </a:bodyPr>
          <a:lstStyle/>
          <a:p>
            <a:r>
              <a:rPr lang="en-US" sz="3600" b="1" dirty="0" err="1">
                <a:latin typeface="#9Slide03 SFU Futura_12" panose="020B0604020202020204" charset="0"/>
              </a:rPr>
              <a:t>Tìm</a:t>
            </a:r>
            <a:r>
              <a:rPr lang="en-US" sz="3600" b="1" dirty="0">
                <a:latin typeface="#9Slide03 SFU Futura_12" panose="020B0604020202020204" charset="0"/>
              </a:rPr>
              <a:t> </a:t>
            </a:r>
            <a:r>
              <a:rPr lang="en-US" sz="3600" b="1" dirty="0" err="1">
                <a:latin typeface="#9Slide03 SFU Futura_12" panose="020B0604020202020204" charset="0"/>
              </a:rPr>
              <a:t>vị</a:t>
            </a:r>
            <a:r>
              <a:rPr lang="en-US" sz="3600" b="1" dirty="0">
                <a:latin typeface="#9Slide03 SFU Futura_12" panose="020B0604020202020204" charset="0"/>
              </a:rPr>
              <a:t> </a:t>
            </a:r>
            <a:r>
              <a:rPr lang="en-US" sz="3600" b="1" dirty="0" err="1">
                <a:latin typeface="#9Slide03 SFU Futura_12" panose="020B0604020202020204" charset="0"/>
              </a:rPr>
              <a:t>trí</a:t>
            </a:r>
            <a:r>
              <a:rPr lang="en-US" sz="3600" b="1" dirty="0">
                <a:latin typeface="#9Slide03 SFU Futura_12" panose="020B0604020202020204" charset="0"/>
              </a:rPr>
              <a:t> </a:t>
            </a:r>
            <a:r>
              <a:rPr lang="en-US" sz="3600" b="1" dirty="0" err="1">
                <a:latin typeface="#9Slide03 SFU Futura_12" panose="020B0604020202020204" charset="0"/>
              </a:rPr>
              <a:t>của</a:t>
            </a:r>
            <a:endParaRPr lang="en-US" sz="3600" dirty="0"/>
          </a:p>
        </p:txBody>
      </p:sp>
      <p:grpSp>
        <p:nvGrpSpPr>
          <p:cNvPr id="10" name="Group 9">
            <a:extLst>
              <a:ext uri="{FF2B5EF4-FFF2-40B4-BE49-F238E27FC236}">
                <a16:creationId xmlns:a16="http://schemas.microsoft.com/office/drawing/2014/main" id="{C17BE407-743F-AC21-19BE-BC80877CCC03}"/>
              </a:ext>
            </a:extLst>
          </p:cNvPr>
          <p:cNvGrpSpPr/>
          <p:nvPr/>
        </p:nvGrpSpPr>
        <p:grpSpPr>
          <a:xfrm>
            <a:off x="2100838" y="4334182"/>
            <a:ext cx="2866981" cy="2309521"/>
            <a:chOff x="378122" y="67432"/>
            <a:chExt cx="3524805" cy="2643605"/>
          </a:xfrm>
        </p:grpSpPr>
        <p:pic>
          <p:nvPicPr>
            <p:cNvPr id="11" name="Picture 10">
              <a:extLst>
                <a:ext uri="{FF2B5EF4-FFF2-40B4-BE49-F238E27FC236}">
                  <a16:creationId xmlns:a16="http://schemas.microsoft.com/office/drawing/2014/main" id="{35CC3436-8FAD-644A-A035-42B2AFC6E3E8}"/>
                </a:ext>
              </a:extLst>
            </p:cNvPr>
            <p:cNvPicPr>
              <a:picLocks noChangeAspect="1"/>
            </p:cNvPicPr>
            <p:nvPr/>
          </p:nvPicPr>
          <p:blipFill>
            <a:blip r:embed="rId3"/>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28C69A9C-C55C-E77B-1D12-89319358E7A1}"/>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Magnifying glass minimal style Icon vector Eps10">
            <a:extLst>
              <a:ext uri="{FF2B5EF4-FFF2-40B4-BE49-F238E27FC236}">
                <a16:creationId xmlns:a16="http://schemas.microsoft.com/office/drawing/2014/main" id="{4CECFF87-A21C-CA86-7551-1D0B45567E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31" l="0" r="95433">
                        <a14:foregroundMark x1="4808" y1="22115" x2="4808" y2="22115"/>
                        <a14:foregroundMark x1="28365" y1="4087" x2="28365" y2="4087"/>
                        <a14:foregroundMark x1="44471" y1="4327" x2="44471" y2="4327"/>
                        <a14:foregroundMark x1="95433" y1="94231" x2="95433" y2="94231"/>
                        <a14:foregroundMark x1="0" y1="36538" x2="0" y2="36538"/>
                        <a14:foregroundMark x1="38462" y1="0" x2="38462" y2="0"/>
                      </a14:backgroundRemoval>
                    </a14:imgEffect>
                  </a14:imgLayer>
                </a14:imgProps>
              </a:ext>
              <a:ext uri="{28A0092B-C50C-407E-A947-70E740481C1C}">
                <a14:useLocalDpi xmlns:a14="http://schemas.microsoft.com/office/drawing/2010/main" val="0"/>
              </a:ext>
            </a:extLst>
          </a:blip>
          <a:srcRect/>
          <a:stretch>
            <a:fillRect/>
          </a:stretch>
        </p:blipFill>
        <p:spPr bwMode="auto">
          <a:xfrm>
            <a:off x="8733239" y="2008780"/>
            <a:ext cx="678665" cy="67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1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anim calcmode="lin" valueType="num">
                                      <p:cBhvr>
                                        <p:cTn id="24" dur="2000" fill="hold"/>
                                        <p:tgtEl>
                                          <p:spTgt spid="1026"/>
                                        </p:tgtEl>
                                        <p:attrNameLst>
                                          <p:attrName>ppt_w</p:attrName>
                                        </p:attrNameLst>
                                      </p:cBhvr>
                                      <p:tavLst>
                                        <p:tav tm="0" fmla="#ppt_w*sin(2.5*pi*$)">
                                          <p:val>
                                            <p:fltVal val="0"/>
                                          </p:val>
                                        </p:tav>
                                        <p:tav tm="100000">
                                          <p:val>
                                            <p:fltVal val="1"/>
                                          </p:val>
                                        </p:tav>
                                      </p:tavLst>
                                    </p:anim>
                                    <p:anim calcmode="lin" valueType="num">
                                      <p:cBhvr>
                                        <p:cTn id="2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9AA2A-EA6B-808B-9016-DC2CA1FA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933" y="-1"/>
            <a:ext cx="4916800" cy="6862523"/>
          </a:xfrm>
          <a:prstGeom prst="rect">
            <a:avLst/>
          </a:prstGeom>
        </p:spPr>
      </p:pic>
      <p:sp>
        <p:nvSpPr>
          <p:cNvPr id="5" name="Rectangle: Rounded Corners 7">
            <a:extLst>
              <a:ext uri="{FF2B5EF4-FFF2-40B4-BE49-F238E27FC236}">
                <a16:creationId xmlns:a16="http://schemas.microsoft.com/office/drawing/2014/main" id="{D053D8CC-DF74-9A3F-EEF8-930B4B77EE19}"/>
              </a:ext>
            </a:extLst>
          </p:cNvPr>
          <p:cNvSpPr/>
          <p:nvPr/>
        </p:nvSpPr>
        <p:spPr>
          <a:xfrm>
            <a:off x="323953" y="290384"/>
            <a:ext cx="6920548" cy="1155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385723"/>
                </a:solidFill>
                <a:latin typeface="#9Slide05 Great Vibes" panose="02000507080000020002" pitchFamily="2" charset="0"/>
                <a:cs typeface="Arial" panose="020B0604020202020204" pitchFamily="34" charset="0"/>
              </a:rPr>
              <a:t>Nhanh</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mắt</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lẹ</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tay</a:t>
            </a:r>
            <a:endParaRPr lang="en-US" sz="8000" b="1" dirty="0">
              <a:solidFill>
                <a:srgbClr val="385723"/>
              </a:solidFill>
              <a:latin typeface="#9Slide05 Great Vibes" panose="02000507080000020002"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A469AD8B-4013-5EFD-6FDA-0F2AE7D8F21A}"/>
              </a:ext>
            </a:extLst>
          </p:cNvPr>
          <p:cNvSpPr/>
          <p:nvPr/>
        </p:nvSpPr>
        <p:spPr>
          <a:xfrm>
            <a:off x="490652" y="2687445"/>
            <a:ext cx="6255836" cy="14831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
            <a:extLst>
              <a:ext uri="{FF2B5EF4-FFF2-40B4-BE49-F238E27FC236}">
                <a16:creationId xmlns:a16="http://schemas.microsoft.com/office/drawing/2014/main" id="{30D9A453-1B29-1809-85D3-1C39EA8FFF92}"/>
              </a:ext>
            </a:extLst>
          </p:cNvPr>
          <p:cNvSpPr/>
          <p:nvPr/>
        </p:nvSpPr>
        <p:spPr>
          <a:xfrm>
            <a:off x="757068" y="2851071"/>
            <a:ext cx="5554523" cy="1155857"/>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1508B8"/>
                </a:solidFill>
                <a:latin typeface="#9Slide05 Great Vibes" panose="02000507080000020002" pitchFamily="2" charset="0"/>
                <a:cs typeface="Arial" panose="020B0604020202020204" pitchFamily="34" charset="0"/>
              </a:rPr>
              <a:t>Mỏ</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1508B8"/>
                </a:solidFill>
                <a:latin typeface="#9Slide05 Great Vibes" panose="02000507080000020002" pitchFamily="2" charset="0"/>
                <a:cs typeface="Arial" panose="020B0604020202020204" pitchFamily="34" charset="0"/>
              </a:rPr>
              <a:t>khí</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Tiền</a:t>
            </a:r>
            <a:r>
              <a:rPr lang="en-US" sz="5400" b="1" dirty="0">
                <a:solidFill>
                  <a:srgbClr val="C00000"/>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Hải</a:t>
            </a:r>
            <a:endParaRPr lang="en-US" sz="5400" b="1" dirty="0">
              <a:solidFill>
                <a:srgbClr val="C00000"/>
              </a:solidFill>
              <a:latin typeface="#9Slide05 Great Vibes" panose="02000507080000020002" pitchFamily="2" charset="0"/>
              <a:cs typeface="Arial" panose="020B0604020202020204" pitchFamily="34" charset="0"/>
            </a:endParaRPr>
          </a:p>
        </p:txBody>
      </p:sp>
      <p:sp>
        <p:nvSpPr>
          <p:cNvPr id="9" name="TextBox 8">
            <a:extLst>
              <a:ext uri="{FF2B5EF4-FFF2-40B4-BE49-F238E27FC236}">
                <a16:creationId xmlns:a16="http://schemas.microsoft.com/office/drawing/2014/main" id="{4363D412-7252-81AD-4B61-1CF30C62A42D}"/>
              </a:ext>
            </a:extLst>
          </p:cNvPr>
          <p:cNvSpPr txBox="1"/>
          <p:nvPr/>
        </p:nvSpPr>
        <p:spPr>
          <a:xfrm>
            <a:off x="2154975" y="1877486"/>
            <a:ext cx="3186459" cy="646331"/>
          </a:xfrm>
          <a:prstGeom prst="rect">
            <a:avLst/>
          </a:prstGeom>
          <a:noFill/>
        </p:spPr>
        <p:txBody>
          <a:bodyPr wrap="square">
            <a:spAutoFit/>
          </a:bodyPr>
          <a:lstStyle/>
          <a:p>
            <a:r>
              <a:rPr lang="en-US" sz="3600" b="1" dirty="0" err="1">
                <a:latin typeface="#9Slide03 SFU Futura_12" panose="020B0604020202020204" charset="0"/>
              </a:rPr>
              <a:t>Tìm</a:t>
            </a:r>
            <a:r>
              <a:rPr lang="en-US" sz="3600" b="1" dirty="0">
                <a:latin typeface="#9Slide03 SFU Futura_12" panose="020B0604020202020204" charset="0"/>
              </a:rPr>
              <a:t> </a:t>
            </a:r>
            <a:r>
              <a:rPr lang="en-US" sz="3600" b="1" dirty="0" err="1">
                <a:latin typeface="#9Slide03 SFU Futura_12" panose="020B0604020202020204" charset="0"/>
              </a:rPr>
              <a:t>vị</a:t>
            </a:r>
            <a:r>
              <a:rPr lang="en-US" sz="3600" b="1" dirty="0">
                <a:latin typeface="#9Slide03 SFU Futura_12" panose="020B0604020202020204" charset="0"/>
              </a:rPr>
              <a:t> </a:t>
            </a:r>
            <a:r>
              <a:rPr lang="en-US" sz="3600" b="1" dirty="0" err="1">
                <a:latin typeface="#9Slide03 SFU Futura_12" panose="020B0604020202020204" charset="0"/>
              </a:rPr>
              <a:t>trí</a:t>
            </a:r>
            <a:r>
              <a:rPr lang="en-US" sz="3600" b="1" dirty="0">
                <a:latin typeface="#9Slide03 SFU Futura_12" panose="020B0604020202020204" charset="0"/>
              </a:rPr>
              <a:t> </a:t>
            </a:r>
            <a:r>
              <a:rPr lang="en-US" sz="3600" b="1" dirty="0" err="1">
                <a:latin typeface="#9Slide03 SFU Futura_12" panose="020B0604020202020204" charset="0"/>
              </a:rPr>
              <a:t>của</a:t>
            </a:r>
            <a:endParaRPr lang="en-US" sz="3600" dirty="0"/>
          </a:p>
        </p:txBody>
      </p:sp>
      <p:grpSp>
        <p:nvGrpSpPr>
          <p:cNvPr id="10" name="Group 9">
            <a:extLst>
              <a:ext uri="{FF2B5EF4-FFF2-40B4-BE49-F238E27FC236}">
                <a16:creationId xmlns:a16="http://schemas.microsoft.com/office/drawing/2014/main" id="{C17BE407-743F-AC21-19BE-BC80877CCC03}"/>
              </a:ext>
            </a:extLst>
          </p:cNvPr>
          <p:cNvGrpSpPr/>
          <p:nvPr/>
        </p:nvGrpSpPr>
        <p:grpSpPr>
          <a:xfrm>
            <a:off x="2100838" y="4334182"/>
            <a:ext cx="2866981" cy="2309521"/>
            <a:chOff x="378122" y="67432"/>
            <a:chExt cx="3524805" cy="2643605"/>
          </a:xfrm>
        </p:grpSpPr>
        <p:pic>
          <p:nvPicPr>
            <p:cNvPr id="11" name="Picture 10">
              <a:extLst>
                <a:ext uri="{FF2B5EF4-FFF2-40B4-BE49-F238E27FC236}">
                  <a16:creationId xmlns:a16="http://schemas.microsoft.com/office/drawing/2014/main" id="{35CC3436-8FAD-644A-A035-42B2AFC6E3E8}"/>
                </a:ext>
              </a:extLst>
            </p:cNvPr>
            <p:cNvPicPr>
              <a:picLocks noChangeAspect="1"/>
            </p:cNvPicPr>
            <p:nvPr/>
          </p:nvPicPr>
          <p:blipFill>
            <a:blip r:embed="rId3"/>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28C69A9C-C55C-E77B-1D12-89319358E7A1}"/>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Magnifying glass minimal style Icon vector Eps10">
            <a:extLst>
              <a:ext uri="{FF2B5EF4-FFF2-40B4-BE49-F238E27FC236}">
                <a16:creationId xmlns:a16="http://schemas.microsoft.com/office/drawing/2014/main" id="{4CECFF87-A21C-CA86-7551-1D0B45567E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31" l="0" r="95433">
                        <a14:foregroundMark x1="4808" y1="22115" x2="4808" y2="22115"/>
                        <a14:foregroundMark x1="28365" y1="4087" x2="28365" y2="4087"/>
                        <a14:foregroundMark x1="44471" y1="4327" x2="44471" y2="4327"/>
                        <a14:foregroundMark x1="95433" y1="94231" x2="95433" y2="94231"/>
                        <a14:foregroundMark x1="0" y1="36538" x2="0" y2="36538"/>
                        <a14:foregroundMark x1="38462" y1="0" x2="38462" y2="0"/>
                      </a14:backgroundRemoval>
                    </a14:imgEffect>
                  </a14:imgLayer>
                </a14:imgProps>
              </a:ext>
              <a:ext uri="{28A0092B-C50C-407E-A947-70E740481C1C}">
                <a14:useLocalDpi xmlns:a14="http://schemas.microsoft.com/office/drawing/2010/main" val="0"/>
              </a:ext>
            </a:extLst>
          </a:blip>
          <a:srcRect/>
          <a:stretch>
            <a:fillRect/>
          </a:stretch>
        </p:blipFill>
        <p:spPr bwMode="auto">
          <a:xfrm>
            <a:off x="8927668" y="1198821"/>
            <a:ext cx="678665" cy="67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anim calcmode="lin" valueType="num">
                                      <p:cBhvr>
                                        <p:cTn id="24" dur="2000" fill="hold"/>
                                        <p:tgtEl>
                                          <p:spTgt spid="1026"/>
                                        </p:tgtEl>
                                        <p:attrNameLst>
                                          <p:attrName>ppt_w</p:attrName>
                                        </p:attrNameLst>
                                      </p:cBhvr>
                                      <p:tavLst>
                                        <p:tav tm="0" fmla="#ppt_w*sin(2.5*pi*$)">
                                          <p:val>
                                            <p:fltVal val="0"/>
                                          </p:val>
                                        </p:tav>
                                        <p:tav tm="100000">
                                          <p:val>
                                            <p:fltVal val="1"/>
                                          </p:val>
                                        </p:tav>
                                      </p:tavLst>
                                    </p:anim>
                                    <p:anim calcmode="lin" valueType="num">
                                      <p:cBhvr>
                                        <p:cTn id="2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ãn Lưu ý png | PNGEgg">
            <a:extLst>
              <a:ext uri="{FF2B5EF4-FFF2-40B4-BE49-F238E27FC236}">
                <a16:creationId xmlns:a16="http://schemas.microsoft.com/office/drawing/2014/main" id="{5335DD50-7AC3-5E0F-057C-4A314302CA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45" b="93643" l="0" r="94253">
                        <a14:foregroundMark x1="91092" y1="14670" x2="92418" y2="22057"/>
                        <a14:foregroundMark x1="92976" y1="44499" x2="88506" y2="87286"/>
                        <a14:foregroundMark x1="93257" y1="41809" x2="92976" y2="44499"/>
                        <a14:foregroundMark x1="90230" y1="88264" x2="10920" y2="91932"/>
                        <a14:foregroundMark x1="10920" y1="91932" x2="6598" y2="90838"/>
                        <a14:foregroundMark x1="49713" y1="11247" x2="49425" y2="28851"/>
                        <a14:foregroundMark x1="47414" y1="3667" x2="47414" y2="8802"/>
                        <a14:foregroundMark x1="50000" y1="2689" x2="50000" y2="2689"/>
                        <a14:foregroundMark x1="70977" y1="89731" x2="45690" y2="91932"/>
                        <a14:foregroundMark x1="47126" y1="92176" x2="24138" y2="92176"/>
                        <a14:foregroundMark x1="90896" y1="44499" x2="90996" y2="41809"/>
                        <a14:foregroundMark x1="90805" y1="46944" x2="90896" y2="44499"/>
                        <a14:foregroundMark x1="44828" y1="93643" x2="24138" y2="92176"/>
                        <a14:foregroundMark x1="92241" y1="38875" x2="92241" y2="38875"/>
                        <a14:foregroundMark x1="91379" y1="32274" x2="91379" y2="32274"/>
                        <a14:foregroundMark x1="92241" y1="28117" x2="92241" y2="28117"/>
                        <a14:foregroundMark x1="25287" y1="93399" x2="25287" y2="93399"/>
                        <a14:foregroundMark x1="20402" y1="92910" x2="20402" y2="92910"/>
                        <a14:backgroundMark x1="94184" y1="32274" x2="94828" y2="38386"/>
                        <a14:backgroundMark x1="93746" y1="28117" x2="94184" y2="32274"/>
                        <a14:backgroundMark x1="93103" y1="22005" x2="93746" y2="28117"/>
                        <a14:backgroundMark x1="93391" y1="38875" x2="93391" y2="41809"/>
                        <a14:backgroundMark x1="93391" y1="36186" x2="93391" y2="38875"/>
                        <a14:backgroundMark x1="93966" y1="44499" x2="93966" y2="44499"/>
                        <a14:backgroundMark x1="862" y1="90709" x2="575" y2="87286"/>
                        <a14:backgroundMark x1="2011" y1="89976" x2="2586" y2="91443"/>
                        <a14:backgroundMark x1="1724" y1="88509" x2="2299" y2="9144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67268"/>
            <a:ext cx="5831623" cy="68538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E56B5F-87E2-E4EC-F09E-F3ED579B1D28}"/>
              </a:ext>
            </a:extLst>
          </p:cNvPr>
          <p:cNvSpPr/>
          <p:nvPr/>
        </p:nvSpPr>
        <p:spPr>
          <a:xfrm>
            <a:off x="7006915" y="1875933"/>
            <a:ext cx="4009792" cy="2585323"/>
          </a:xfrm>
          <a:prstGeom prst="rect">
            <a:avLst/>
          </a:prstGeom>
          <a:noFill/>
        </p:spPr>
        <p:txBody>
          <a:bodyPr wrap="square" lIns="91440" tIns="45720" rIns="91440" bIns="45720">
            <a:spAutoFit/>
          </a:bodyPr>
          <a:lstStyle/>
          <a:p>
            <a:pPr algn="ct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Dầu</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mỏ</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khí</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đốt</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than </a:t>
            </a: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đá</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a:t>
            </a:r>
          </a:p>
        </p:txBody>
      </p:sp>
      <p:grpSp>
        <p:nvGrpSpPr>
          <p:cNvPr id="8" name="Group 7">
            <a:extLst>
              <a:ext uri="{FF2B5EF4-FFF2-40B4-BE49-F238E27FC236}">
                <a16:creationId xmlns:a16="http://schemas.microsoft.com/office/drawing/2014/main" id="{5E6272EA-EB23-1807-68CC-3806A3CF5A55}"/>
              </a:ext>
            </a:extLst>
          </p:cNvPr>
          <p:cNvGrpSpPr/>
          <p:nvPr/>
        </p:nvGrpSpPr>
        <p:grpSpPr>
          <a:xfrm>
            <a:off x="264377" y="1752512"/>
            <a:ext cx="5600704" cy="2003581"/>
            <a:chOff x="1" y="662902"/>
            <a:chExt cx="5600704" cy="2003581"/>
          </a:xfrm>
        </p:grpSpPr>
        <p:sp>
          <p:nvSpPr>
            <p:cNvPr id="3" name="Flowchart: Terminator 2">
              <a:extLst>
                <a:ext uri="{FF2B5EF4-FFF2-40B4-BE49-F238E27FC236}">
                  <a16:creationId xmlns:a16="http://schemas.microsoft.com/office/drawing/2014/main" id="{2C970357-9B58-A050-1983-E6BD224431C7}"/>
                </a:ext>
              </a:extLst>
            </p:cNvPr>
            <p:cNvSpPr/>
            <p:nvPr/>
          </p:nvSpPr>
          <p:spPr>
            <a:xfrm>
              <a:off x="1" y="829168"/>
              <a:ext cx="5600704" cy="1837315"/>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6" name="TextBox 5">
              <a:extLst>
                <a:ext uri="{FF2B5EF4-FFF2-40B4-BE49-F238E27FC236}">
                  <a16:creationId xmlns:a16="http://schemas.microsoft.com/office/drawing/2014/main" id="{F5D82D99-BE48-3137-C1E1-599AC1E5ECF2}"/>
                </a:ext>
              </a:extLst>
            </p:cNvPr>
            <p:cNvSpPr txBox="1"/>
            <p:nvPr/>
          </p:nvSpPr>
          <p:spPr>
            <a:xfrm>
              <a:off x="1427357" y="1086105"/>
              <a:ext cx="3829906" cy="1323439"/>
            </a:xfrm>
            <a:prstGeom prst="rect">
              <a:avLst/>
            </a:prstGeom>
            <a:noFill/>
          </p:spPr>
          <p:txBody>
            <a:bodyPr wrap="square">
              <a:spAutoFit/>
            </a:bodyPr>
            <a:lstStyle/>
            <a:p>
              <a:pPr algn="ctr"/>
              <a:r>
                <a:rPr lang="vi-VN" sz="4000" b="1" dirty="0">
                  <a:solidFill>
                    <a:schemeClr val="tx1"/>
                  </a:solidFill>
                  <a:latin typeface="#9Slide03 SFU Futura_12" panose="00000400000000000000" pitchFamily="2" charset="0"/>
                  <a:cs typeface="Arial" panose="020B0604020202020204" pitchFamily="34" charset="0"/>
                </a:rPr>
                <a:t>Kể tên 3 khoáng sản năng lượng</a:t>
              </a:r>
            </a:p>
          </p:txBody>
        </p:sp>
        <p:pic>
          <p:nvPicPr>
            <p:cNvPr id="7" name="Picture 6">
              <a:extLst>
                <a:ext uri="{FF2B5EF4-FFF2-40B4-BE49-F238E27FC236}">
                  <a16:creationId xmlns:a16="http://schemas.microsoft.com/office/drawing/2014/main" id="{CB4B6C3E-FC65-7DC8-A643-EEFF67CE64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64377" y="662902"/>
              <a:ext cx="1506110" cy="1808198"/>
            </a:xfrm>
            <a:prstGeom prst="rect">
              <a:avLst/>
            </a:prstGeom>
          </p:spPr>
        </p:pic>
      </p:grpSp>
      <p:pic>
        <p:nvPicPr>
          <p:cNvPr id="9" name="Picture 2" descr="Infographic] Khai thác đá quý thủ công - những cái được và mất?">
            <a:extLst>
              <a:ext uri="{FF2B5EF4-FFF2-40B4-BE49-F238E27FC236}">
                <a16:creationId xmlns:a16="http://schemas.microsoft.com/office/drawing/2014/main" id="{E0D82A51-1EB7-03B4-D0BE-5A363D0416C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37" b="89748" l="4346" r="98877">
                        <a14:foregroundMark x1="19336" y1="61751" x2="19336" y2="61751"/>
                        <a14:foregroundMark x1="19238" y1="59148" x2="21826" y2="64748"/>
                        <a14:foregroundMark x1="10889" y1="73344" x2="8887" y2="76262"/>
                        <a14:foregroundMark x1="5664" y1="76893" x2="5664" y2="76893"/>
                        <a14:foregroundMark x1="37549" y1="69243" x2="49121" y2="71057"/>
                        <a14:foregroundMark x1="35254" y1="70741" x2="38379" y2="71215"/>
                        <a14:foregroundMark x1="31641" y1="71372" x2="31738" y2="71530"/>
                        <a14:foregroundMark x1="92627" y1="64748" x2="93848" y2="68770"/>
                        <a14:foregroundMark x1="97363" y1="69558" x2="97363" y2="69558"/>
                        <a14:foregroundMark x1="98047" y1="69795" x2="98047" y2="69795"/>
                        <a14:foregroundMark x1="98877" y1="70110" x2="98877" y2="70110"/>
                        <a14:foregroundMark x1="4346" y1="75315" x2="4346" y2="75315"/>
                      </a14:backgroundRemoval>
                    </a14:imgEffect>
                  </a14:imgLayer>
                </a14:imgProps>
              </a:ext>
              <a:ext uri="{28A0092B-C50C-407E-A947-70E740481C1C}">
                <a14:useLocalDpi xmlns:a14="http://schemas.microsoft.com/office/drawing/2010/main" val="0"/>
              </a:ext>
            </a:extLst>
          </a:blip>
          <a:srcRect t="16445" b="20454"/>
          <a:stretch/>
        </p:blipFill>
        <p:spPr bwMode="auto">
          <a:xfrm>
            <a:off x="-139855" y="4272677"/>
            <a:ext cx="6617012" cy="25853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7">
            <a:extLst>
              <a:ext uri="{FF2B5EF4-FFF2-40B4-BE49-F238E27FC236}">
                <a16:creationId xmlns:a16="http://schemas.microsoft.com/office/drawing/2014/main" id="{50BE3721-8FF4-C6A6-B49C-AE0A0853A12A}"/>
              </a:ext>
            </a:extLst>
          </p:cNvPr>
          <p:cNvSpPr/>
          <p:nvPr/>
        </p:nvSpPr>
        <p:spPr>
          <a:xfrm>
            <a:off x="-185211" y="672944"/>
            <a:ext cx="616575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C00000"/>
                </a:solidFill>
                <a:latin typeface="#9Slide05 Great Vibes" panose="02000507080000020002" pitchFamily="2" charset="0"/>
                <a:cs typeface="Arial" panose="020B0604020202020204" pitchFamily="34" charset="0"/>
              </a:rPr>
              <a:t>Ai </a:t>
            </a:r>
            <a:r>
              <a:rPr lang="en-US" sz="9600" b="1" dirty="0" err="1">
                <a:solidFill>
                  <a:srgbClr val="C00000"/>
                </a:solidFill>
                <a:latin typeface="#9Slide05 Great Vibes" panose="02000507080000020002" pitchFamily="2" charset="0"/>
                <a:cs typeface="Arial" panose="020B0604020202020204" pitchFamily="34" charset="0"/>
              </a:rPr>
              <a:t>nhanh</a:t>
            </a:r>
            <a:r>
              <a:rPr lang="en-US" sz="9600" b="1" dirty="0">
                <a:solidFill>
                  <a:srgbClr val="C00000"/>
                </a:solidFill>
                <a:latin typeface="#9Slide05 Great Vibes" panose="02000507080000020002" pitchFamily="2" charset="0"/>
                <a:cs typeface="Arial" panose="020B0604020202020204" pitchFamily="34" charset="0"/>
              </a:rPr>
              <a:t> </a:t>
            </a:r>
            <a:r>
              <a:rPr lang="en-US" sz="9600" b="1" dirty="0" err="1">
                <a:solidFill>
                  <a:srgbClr val="C00000"/>
                </a:solidFill>
                <a:latin typeface="#9Slide05 Great Vibes" panose="02000507080000020002" pitchFamily="2" charset="0"/>
                <a:cs typeface="Arial" panose="020B0604020202020204" pitchFamily="34" charset="0"/>
              </a:rPr>
              <a:t>hơn</a:t>
            </a:r>
            <a:endParaRPr lang="en-US" sz="9600" b="1" dirty="0">
              <a:solidFill>
                <a:srgbClr val="C00000"/>
              </a:solidFill>
              <a:latin typeface="#9Slide05 Great Vibes" panose="02000507080000020002" pitchFamily="2" charset="0"/>
              <a:cs typeface="Arial" panose="020B0604020202020204" pitchFamily="34" charset="0"/>
            </a:endParaRPr>
          </a:p>
        </p:txBody>
      </p:sp>
    </p:spTree>
    <p:extLst>
      <p:ext uri="{BB962C8B-B14F-4D97-AF65-F5344CB8AC3E}">
        <p14:creationId xmlns:p14="http://schemas.microsoft.com/office/powerpoint/2010/main" val="45000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9AA2A-EA6B-808B-9016-DC2CA1FA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933" y="-1"/>
            <a:ext cx="4916800" cy="6862523"/>
          </a:xfrm>
          <a:prstGeom prst="rect">
            <a:avLst/>
          </a:prstGeom>
        </p:spPr>
      </p:pic>
      <p:sp>
        <p:nvSpPr>
          <p:cNvPr id="5" name="Rectangle: Rounded Corners 7">
            <a:extLst>
              <a:ext uri="{FF2B5EF4-FFF2-40B4-BE49-F238E27FC236}">
                <a16:creationId xmlns:a16="http://schemas.microsoft.com/office/drawing/2014/main" id="{D053D8CC-DF74-9A3F-EEF8-930B4B77EE19}"/>
              </a:ext>
            </a:extLst>
          </p:cNvPr>
          <p:cNvSpPr/>
          <p:nvPr/>
        </p:nvSpPr>
        <p:spPr>
          <a:xfrm>
            <a:off x="323953" y="290384"/>
            <a:ext cx="6920548" cy="1155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385723"/>
                </a:solidFill>
                <a:latin typeface="#9Slide05 Great Vibes" panose="02000507080000020002" pitchFamily="2" charset="0"/>
                <a:cs typeface="Arial" panose="020B0604020202020204" pitchFamily="34" charset="0"/>
              </a:rPr>
              <a:t>Nhanh</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mắt</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lẹ</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tay</a:t>
            </a:r>
            <a:endParaRPr lang="en-US" sz="8000" b="1" dirty="0">
              <a:solidFill>
                <a:srgbClr val="385723"/>
              </a:solidFill>
              <a:latin typeface="#9Slide05 Great Vibes" panose="02000507080000020002"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A469AD8B-4013-5EFD-6FDA-0F2AE7D8F21A}"/>
              </a:ext>
            </a:extLst>
          </p:cNvPr>
          <p:cNvSpPr/>
          <p:nvPr/>
        </p:nvSpPr>
        <p:spPr>
          <a:xfrm>
            <a:off x="490652" y="2687445"/>
            <a:ext cx="6255836" cy="14831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
            <a:extLst>
              <a:ext uri="{FF2B5EF4-FFF2-40B4-BE49-F238E27FC236}">
                <a16:creationId xmlns:a16="http://schemas.microsoft.com/office/drawing/2014/main" id="{30D9A453-1B29-1809-85D3-1C39EA8FFF92}"/>
              </a:ext>
            </a:extLst>
          </p:cNvPr>
          <p:cNvSpPr/>
          <p:nvPr/>
        </p:nvSpPr>
        <p:spPr>
          <a:xfrm>
            <a:off x="757068" y="2851071"/>
            <a:ext cx="5554523" cy="1155857"/>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1508B8"/>
                </a:solidFill>
                <a:latin typeface="#9Slide05 Great Vibes" panose="02000507080000020002" pitchFamily="2" charset="0"/>
                <a:cs typeface="Arial" panose="020B0604020202020204" pitchFamily="34" charset="0"/>
              </a:rPr>
              <a:t>Mỏ</a:t>
            </a:r>
            <a:r>
              <a:rPr lang="en-US" sz="5400" b="1" dirty="0">
                <a:solidFill>
                  <a:srgbClr val="1508B8"/>
                </a:solidFill>
                <a:latin typeface="#9Slide05 Great Vibes" panose="02000507080000020002" pitchFamily="2" charset="0"/>
                <a:cs typeface="Arial" panose="020B0604020202020204" pitchFamily="34" charset="0"/>
              </a:rPr>
              <a:t> titan </a:t>
            </a:r>
            <a:r>
              <a:rPr lang="en-US" sz="5400" b="1" dirty="0" err="1">
                <a:solidFill>
                  <a:srgbClr val="C00000"/>
                </a:solidFill>
                <a:latin typeface="#9Slide05 Great Vibes" panose="02000507080000020002" pitchFamily="2" charset="0"/>
                <a:cs typeface="Arial" panose="020B0604020202020204" pitchFamily="34" charset="0"/>
              </a:rPr>
              <a:t>Phú</a:t>
            </a:r>
            <a:r>
              <a:rPr lang="en-US" sz="5400" b="1" dirty="0">
                <a:solidFill>
                  <a:srgbClr val="C00000"/>
                </a:solidFill>
                <a:latin typeface="#9Slide05 Great Vibes" panose="02000507080000020002" pitchFamily="2" charset="0"/>
                <a:cs typeface="Arial" panose="020B0604020202020204" pitchFamily="34" charset="0"/>
              </a:rPr>
              <a:t> Vang</a:t>
            </a:r>
          </a:p>
        </p:txBody>
      </p:sp>
      <p:sp>
        <p:nvSpPr>
          <p:cNvPr id="9" name="TextBox 8">
            <a:extLst>
              <a:ext uri="{FF2B5EF4-FFF2-40B4-BE49-F238E27FC236}">
                <a16:creationId xmlns:a16="http://schemas.microsoft.com/office/drawing/2014/main" id="{4363D412-7252-81AD-4B61-1CF30C62A42D}"/>
              </a:ext>
            </a:extLst>
          </p:cNvPr>
          <p:cNvSpPr txBox="1"/>
          <p:nvPr/>
        </p:nvSpPr>
        <p:spPr>
          <a:xfrm>
            <a:off x="2154975" y="1877486"/>
            <a:ext cx="3186459" cy="646331"/>
          </a:xfrm>
          <a:prstGeom prst="rect">
            <a:avLst/>
          </a:prstGeom>
          <a:noFill/>
        </p:spPr>
        <p:txBody>
          <a:bodyPr wrap="square">
            <a:spAutoFit/>
          </a:bodyPr>
          <a:lstStyle/>
          <a:p>
            <a:r>
              <a:rPr lang="en-US" sz="3600" b="1" dirty="0" err="1">
                <a:latin typeface="#9Slide03 SFU Futura_12" panose="020B0604020202020204" charset="0"/>
              </a:rPr>
              <a:t>Tìm</a:t>
            </a:r>
            <a:r>
              <a:rPr lang="en-US" sz="3600" b="1" dirty="0">
                <a:latin typeface="#9Slide03 SFU Futura_12" panose="020B0604020202020204" charset="0"/>
              </a:rPr>
              <a:t> </a:t>
            </a:r>
            <a:r>
              <a:rPr lang="en-US" sz="3600" b="1" dirty="0" err="1">
                <a:latin typeface="#9Slide03 SFU Futura_12" panose="020B0604020202020204" charset="0"/>
              </a:rPr>
              <a:t>vị</a:t>
            </a:r>
            <a:r>
              <a:rPr lang="en-US" sz="3600" b="1" dirty="0">
                <a:latin typeface="#9Slide03 SFU Futura_12" panose="020B0604020202020204" charset="0"/>
              </a:rPr>
              <a:t> </a:t>
            </a:r>
            <a:r>
              <a:rPr lang="en-US" sz="3600" b="1" dirty="0" err="1">
                <a:latin typeface="#9Slide03 SFU Futura_12" panose="020B0604020202020204" charset="0"/>
              </a:rPr>
              <a:t>trí</a:t>
            </a:r>
            <a:r>
              <a:rPr lang="en-US" sz="3600" b="1" dirty="0">
                <a:latin typeface="#9Slide03 SFU Futura_12" panose="020B0604020202020204" charset="0"/>
              </a:rPr>
              <a:t> </a:t>
            </a:r>
            <a:r>
              <a:rPr lang="en-US" sz="3600" b="1" dirty="0" err="1">
                <a:latin typeface="#9Slide03 SFU Futura_12" panose="020B0604020202020204" charset="0"/>
              </a:rPr>
              <a:t>của</a:t>
            </a:r>
            <a:endParaRPr lang="en-US" sz="3600" dirty="0"/>
          </a:p>
        </p:txBody>
      </p:sp>
      <p:grpSp>
        <p:nvGrpSpPr>
          <p:cNvPr id="10" name="Group 9">
            <a:extLst>
              <a:ext uri="{FF2B5EF4-FFF2-40B4-BE49-F238E27FC236}">
                <a16:creationId xmlns:a16="http://schemas.microsoft.com/office/drawing/2014/main" id="{C17BE407-743F-AC21-19BE-BC80877CCC03}"/>
              </a:ext>
            </a:extLst>
          </p:cNvPr>
          <p:cNvGrpSpPr/>
          <p:nvPr/>
        </p:nvGrpSpPr>
        <p:grpSpPr>
          <a:xfrm>
            <a:off x="2100838" y="4334182"/>
            <a:ext cx="2866981" cy="2309521"/>
            <a:chOff x="378122" y="67432"/>
            <a:chExt cx="3524805" cy="2643605"/>
          </a:xfrm>
        </p:grpSpPr>
        <p:pic>
          <p:nvPicPr>
            <p:cNvPr id="11" name="Picture 10">
              <a:extLst>
                <a:ext uri="{FF2B5EF4-FFF2-40B4-BE49-F238E27FC236}">
                  <a16:creationId xmlns:a16="http://schemas.microsoft.com/office/drawing/2014/main" id="{35CC3436-8FAD-644A-A035-42B2AFC6E3E8}"/>
                </a:ext>
              </a:extLst>
            </p:cNvPr>
            <p:cNvPicPr>
              <a:picLocks noChangeAspect="1"/>
            </p:cNvPicPr>
            <p:nvPr/>
          </p:nvPicPr>
          <p:blipFill>
            <a:blip r:embed="rId3"/>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28C69A9C-C55C-E77B-1D12-89319358E7A1}"/>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Magnifying glass minimal style Icon vector Eps10">
            <a:extLst>
              <a:ext uri="{FF2B5EF4-FFF2-40B4-BE49-F238E27FC236}">
                <a16:creationId xmlns:a16="http://schemas.microsoft.com/office/drawing/2014/main" id="{4CECFF87-A21C-CA86-7551-1D0B45567E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31" l="0" r="95433">
                        <a14:foregroundMark x1="4808" y1="22115" x2="4808" y2="22115"/>
                        <a14:foregroundMark x1="28365" y1="4087" x2="28365" y2="4087"/>
                        <a14:foregroundMark x1="44471" y1="4327" x2="44471" y2="4327"/>
                        <a14:foregroundMark x1="95433" y1="94231" x2="95433" y2="94231"/>
                        <a14:foregroundMark x1="0" y1="36538" x2="0" y2="36538"/>
                        <a14:foregroundMark x1="38462" y1="0" x2="38462" y2="0"/>
                      </a14:backgroundRemoval>
                    </a14:imgEffect>
                  </a14:imgLayer>
                </a14:imgProps>
              </a:ext>
              <a:ext uri="{28A0092B-C50C-407E-A947-70E740481C1C}">
                <a14:useLocalDpi xmlns:a14="http://schemas.microsoft.com/office/drawing/2010/main" val="0"/>
              </a:ext>
            </a:extLst>
          </a:blip>
          <a:srcRect/>
          <a:stretch>
            <a:fillRect/>
          </a:stretch>
        </p:blipFill>
        <p:spPr bwMode="auto">
          <a:xfrm>
            <a:off x="9480371" y="2851071"/>
            <a:ext cx="678665" cy="67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76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anim calcmode="lin" valueType="num">
                                      <p:cBhvr>
                                        <p:cTn id="24" dur="2000" fill="hold"/>
                                        <p:tgtEl>
                                          <p:spTgt spid="1026"/>
                                        </p:tgtEl>
                                        <p:attrNameLst>
                                          <p:attrName>ppt_w</p:attrName>
                                        </p:attrNameLst>
                                      </p:cBhvr>
                                      <p:tavLst>
                                        <p:tav tm="0" fmla="#ppt_w*sin(2.5*pi*$)">
                                          <p:val>
                                            <p:fltVal val="0"/>
                                          </p:val>
                                        </p:tav>
                                        <p:tav tm="100000">
                                          <p:val>
                                            <p:fltVal val="1"/>
                                          </p:val>
                                        </p:tav>
                                      </p:tavLst>
                                    </p:anim>
                                    <p:anim calcmode="lin" valueType="num">
                                      <p:cBhvr>
                                        <p:cTn id="2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9AA2A-EA6B-808B-9016-DC2CA1FA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933" y="-1"/>
            <a:ext cx="4916800" cy="6862523"/>
          </a:xfrm>
          <a:prstGeom prst="rect">
            <a:avLst/>
          </a:prstGeom>
        </p:spPr>
      </p:pic>
      <p:sp>
        <p:nvSpPr>
          <p:cNvPr id="5" name="Rectangle: Rounded Corners 7">
            <a:extLst>
              <a:ext uri="{FF2B5EF4-FFF2-40B4-BE49-F238E27FC236}">
                <a16:creationId xmlns:a16="http://schemas.microsoft.com/office/drawing/2014/main" id="{D053D8CC-DF74-9A3F-EEF8-930B4B77EE19}"/>
              </a:ext>
            </a:extLst>
          </p:cNvPr>
          <p:cNvSpPr/>
          <p:nvPr/>
        </p:nvSpPr>
        <p:spPr>
          <a:xfrm>
            <a:off x="323953" y="290384"/>
            <a:ext cx="6920548" cy="1155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385723"/>
                </a:solidFill>
                <a:latin typeface="#9Slide05 Great Vibes" panose="02000507080000020002" pitchFamily="2" charset="0"/>
                <a:cs typeface="Arial" panose="020B0604020202020204" pitchFamily="34" charset="0"/>
              </a:rPr>
              <a:t>Nhanh</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mắt</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lẹ</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tay</a:t>
            </a:r>
            <a:endParaRPr lang="en-US" sz="8000" b="1" dirty="0">
              <a:solidFill>
                <a:srgbClr val="385723"/>
              </a:solidFill>
              <a:latin typeface="#9Slide05 Great Vibes" panose="02000507080000020002"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A469AD8B-4013-5EFD-6FDA-0F2AE7D8F21A}"/>
              </a:ext>
            </a:extLst>
          </p:cNvPr>
          <p:cNvSpPr/>
          <p:nvPr/>
        </p:nvSpPr>
        <p:spPr>
          <a:xfrm>
            <a:off x="490652" y="2687445"/>
            <a:ext cx="6255836" cy="14831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
            <a:extLst>
              <a:ext uri="{FF2B5EF4-FFF2-40B4-BE49-F238E27FC236}">
                <a16:creationId xmlns:a16="http://schemas.microsoft.com/office/drawing/2014/main" id="{30D9A453-1B29-1809-85D3-1C39EA8FFF92}"/>
              </a:ext>
            </a:extLst>
          </p:cNvPr>
          <p:cNvSpPr/>
          <p:nvPr/>
        </p:nvSpPr>
        <p:spPr>
          <a:xfrm>
            <a:off x="757068" y="2851071"/>
            <a:ext cx="5989420" cy="1155857"/>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1508B8"/>
                </a:solidFill>
                <a:latin typeface="#9Slide05 Great Vibes" panose="02000507080000020002" pitchFamily="2" charset="0"/>
                <a:cs typeface="Arial" panose="020B0604020202020204" pitchFamily="34" charset="0"/>
              </a:rPr>
              <a:t>Mỏ</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1508B8"/>
                </a:solidFill>
                <a:latin typeface="#9Slide05 Great Vibes" panose="02000507080000020002" pitchFamily="2" charset="0"/>
                <a:cs typeface="Arial" panose="020B0604020202020204" pitchFamily="34" charset="0"/>
              </a:rPr>
              <a:t>dầu</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Hồng</a:t>
            </a:r>
            <a:r>
              <a:rPr lang="en-US" sz="5400" b="1" dirty="0">
                <a:solidFill>
                  <a:srgbClr val="C00000"/>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Ngọc</a:t>
            </a:r>
            <a:endParaRPr lang="en-US" sz="5400" b="1" dirty="0">
              <a:solidFill>
                <a:srgbClr val="C00000"/>
              </a:solidFill>
              <a:latin typeface="#9Slide05 Great Vibes" panose="02000507080000020002" pitchFamily="2" charset="0"/>
              <a:cs typeface="Arial" panose="020B0604020202020204" pitchFamily="34" charset="0"/>
            </a:endParaRPr>
          </a:p>
        </p:txBody>
      </p:sp>
      <p:sp>
        <p:nvSpPr>
          <p:cNvPr id="9" name="TextBox 8">
            <a:extLst>
              <a:ext uri="{FF2B5EF4-FFF2-40B4-BE49-F238E27FC236}">
                <a16:creationId xmlns:a16="http://schemas.microsoft.com/office/drawing/2014/main" id="{4363D412-7252-81AD-4B61-1CF30C62A42D}"/>
              </a:ext>
            </a:extLst>
          </p:cNvPr>
          <p:cNvSpPr txBox="1"/>
          <p:nvPr/>
        </p:nvSpPr>
        <p:spPr>
          <a:xfrm>
            <a:off x="2154975" y="1877486"/>
            <a:ext cx="3186459" cy="646331"/>
          </a:xfrm>
          <a:prstGeom prst="rect">
            <a:avLst/>
          </a:prstGeom>
          <a:noFill/>
        </p:spPr>
        <p:txBody>
          <a:bodyPr wrap="square">
            <a:spAutoFit/>
          </a:bodyPr>
          <a:lstStyle/>
          <a:p>
            <a:r>
              <a:rPr lang="en-US" sz="3600" b="1" dirty="0" err="1">
                <a:latin typeface="#9Slide03 SFU Futura_12" panose="020B0604020202020204" charset="0"/>
              </a:rPr>
              <a:t>Tìm</a:t>
            </a:r>
            <a:r>
              <a:rPr lang="en-US" sz="3600" b="1" dirty="0">
                <a:latin typeface="#9Slide03 SFU Futura_12" panose="020B0604020202020204" charset="0"/>
              </a:rPr>
              <a:t> </a:t>
            </a:r>
            <a:r>
              <a:rPr lang="en-US" sz="3600" b="1" dirty="0" err="1">
                <a:latin typeface="#9Slide03 SFU Futura_12" panose="020B0604020202020204" charset="0"/>
              </a:rPr>
              <a:t>vị</a:t>
            </a:r>
            <a:r>
              <a:rPr lang="en-US" sz="3600" b="1" dirty="0">
                <a:latin typeface="#9Slide03 SFU Futura_12" panose="020B0604020202020204" charset="0"/>
              </a:rPr>
              <a:t> </a:t>
            </a:r>
            <a:r>
              <a:rPr lang="en-US" sz="3600" b="1" dirty="0" err="1">
                <a:latin typeface="#9Slide03 SFU Futura_12" panose="020B0604020202020204" charset="0"/>
              </a:rPr>
              <a:t>trí</a:t>
            </a:r>
            <a:r>
              <a:rPr lang="en-US" sz="3600" b="1" dirty="0">
                <a:latin typeface="#9Slide03 SFU Futura_12" panose="020B0604020202020204" charset="0"/>
              </a:rPr>
              <a:t> </a:t>
            </a:r>
            <a:r>
              <a:rPr lang="en-US" sz="3600" b="1" dirty="0" err="1">
                <a:latin typeface="#9Slide03 SFU Futura_12" panose="020B0604020202020204" charset="0"/>
              </a:rPr>
              <a:t>của</a:t>
            </a:r>
            <a:endParaRPr lang="en-US" sz="3600" dirty="0"/>
          </a:p>
        </p:txBody>
      </p:sp>
      <p:grpSp>
        <p:nvGrpSpPr>
          <p:cNvPr id="10" name="Group 9">
            <a:extLst>
              <a:ext uri="{FF2B5EF4-FFF2-40B4-BE49-F238E27FC236}">
                <a16:creationId xmlns:a16="http://schemas.microsoft.com/office/drawing/2014/main" id="{C17BE407-743F-AC21-19BE-BC80877CCC03}"/>
              </a:ext>
            </a:extLst>
          </p:cNvPr>
          <p:cNvGrpSpPr/>
          <p:nvPr/>
        </p:nvGrpSpPr>
        <p:grpSpPr>
          <a:xfrm>
            <a:off x="2100838" y="4334182"/>
            <a:ext cx="2866981" cy="2309521"/>
            <a:chOff x="378122" y="67432"/>
            <a:chExt cx="3524805" cy="2643605"/>
          </a:xfrm>
        </p:grpSpPr>
        <p:pic>
          <p:nvPicPr>
            <p:cNvPr id="11" name="Picture 10">
              <a:extLst>
                <a:ext uri="{FF2B5EF4-FFF2-40B4-BE49-F238E27FC236}">
                  <a16:creationId xmlns:a16="http://schemas.microsoft.com/office/drawing/2014/main" id="{35CC3436-8FAD-644A-A035-42B2AFC6E3E8}"/>
                </a:ext>
              </a:extLst>
            </p:cNvPr>
            <p:cNvPicPr>
              <a:picLocks noChangeAspect="1"/>
            </p:cNvPicPr>
            <p:nvPr/>
          </p:nvPicPr>
          <p:blipFill>
            <a:blip r:embed="rId3"/>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28C69A9C-C55C-E77B-1D12-89319358E7A1}"/>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Magnifying glass minimal style Icon vector Eps10">
            <a:extLst>
              <a:ext uri="{FF2B5EF4-FFF2-40B4-BE49-F238E27FC236}">
                <a16:creationId xmlns:a16="http://schemas.microsoft.com/office/drawing/2014/main" id="{4CECFF87-A21C-CA86-7551-1D0B45567E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31" l="0" r="95433">
                        <a14:foregroundMark x1="4808" y1="22115" x2="4808" y2="22115"/>
                        <a14:foregroundMark x1="28365" y1="4087" x2="28365" y2="4087"/>
                        <a14:foregroundMark x1="44471" y1="4327" x2="44471" y2="4327"/>
                        <a14:foregroundMark x1="95433" y1="94231" x2="95433" y2="94231"/>
                        <a14:foregroundMark x1="0" y1="36538" x2="0" y2="36538"/>
                        <a14:foregroundMark x1="38462" y1="0" x2="38462" y2="0"/>
                      </a14:backgroundRemoval>
                    </a14:imgEffect>
                  </a14:imgLayer>
                </a14:imgProps>
              </a:ext>
              <a:ext uri="{28A0092B-C50C-407E-A947-70E740481C1C}">
                <a14:useLocalDpi xmlns:a14="http://schemas.microsoft.com/office/drawing/2010/main" val="0"/>
              </a:ext>
            </a:extLst>
          </a:blip>
          <a:srcRect/>
          <a:stretch>
            <a:fillRect/>
          </a:stretch>
        </p:blipFill>
        <p:spPr bwMode="auto">
          <a:xfrm>
            <a:off x="9684923" y="5444338"/>
            <a:ext cx="678665" cy="67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93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anim calcmode="lin" valueType="num">
                                      <p:cBhvr>
                                        <p:cTn id="24" dur="2000" fill="hold"/>
                                        <p:tgtEl>
                                          <p:spTgt spid="1026"/>
                                        </p:tgtEl>
                                        <p:attrNameLst>
                                          <p:attrName>ppt_w</p:attrName>
                                        </p:attrNameLst>
                                      </p:cBhvr>
                                      <p:tavLst>
                                        <p:tav tm="0" fmla="#ppt_w*sin(2.5*pi*$)">
                                          <p:val>
                                            <p:fltVal val="0"/>
                                          </p:val>
                                        </p:tav>
                                        <p:tav tm="100000">
                                          <p:val>
                                            <p:fltVal val="1"/>
                                          </p:val>
                                        </p:tav>
                                      </p:tavLst>
                                    </p:anim>
                                    <p:anim calcmode="lin" valueType="num">
                                      <p:cBhvr>
                                        <p:cTn id="2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9AA2A-EA6B-808B-9016-DC2CA1FA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933" y="-1"/>
            <a:ext cx="4916800" cy="6862523"/>
          </a:xfrm>
          <a:prstGeom prst="rect">
            <a:avLst/>
          </a:prstGeom>
        </p:spPr>
      </p:pic>
      <p:sp>
        <p:nvSpPr>
          <p:cNvPr id="5" name="Rectangle: Rounded Corners 7">
            <a:extLst>
              <a:ext uri="{FF2B5EF4-FFF2-40B4-BE49-F238E27FC236}">
                <a16:creationId xmlns:a16="http://schemas.microsoft.com/office/drawing/2014/main" id="{D053D8CC-DF74-9A3F-EEF8-930B4B77EE19}"/>
              </a:ext>
            </a:extLst>
          </p:cNvPr>
          <p:cNvSpPr/>
          <p:nvPr/>
        </p:nvSpPr>
        <p:spPr>
          <a:xfrm>
            <a:off x="323953" y="290384"/>
            <a:ext cx="6920548" cy="1155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385723"/>
                </a:solidFill>
                <a:latin typeface="#9Slide05 Great Vibes" panose="02000507080000020002" pitchFamily="2" charset="0"/>
                <a:cs typeface="Arial" panose="020B0604020202020204" pitchFamily="34" charset="0"/>
              </a:rPr>
              <a:t>Nhanh</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mắt</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lẹ</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tay</a:t>
            </a:r>
            <a:endParaRPr lang="en-US" sz="8000" b="1" dirty="0">
              <a:solidFill>
                <a:srgbClr val="385723"/>
              </a:solidFill>
              <a:latin typeface="#9Slide05 Great Vibes" panose="02000507080000020002"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A469AD8B-4013-5EFD-6FDA-0F2AE7D8F21A}"/>
              </a:ext>
            </a:extLst>
          </p:cNvPr>
          <p:cNvSpPr/>
          <p:nvPr/>
        </p:nvSpPr>
        <p:spPr>
          <a:xfrm>
            <a:off x="490652" y="2687445"/>
            <a:ext cx="6255836" cy="14831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
            <a:extLst>
              <a:ext uri="{FF2B5EF4-FFF2-40B4-BE49-F238E27FC236}">
                <a16:creationId xmlns:a16="http://schemas.microsoft.com/office/drawing/2014/main" id="{30D9A453-1B29-1809-85D3-1C39EA8FFF92}"/>
              </a:ext>
            </a:extLst>
          </p:cNvPr>
          <p:cNvSpPr/>
          <p:nvPr/>
        </p:nvSpPr>
        <p:spPr>
          <a:xfrm>
            <a:off x="757068" y="2851071"/>
            <a:ext cx="5989420" cy="1155857"/>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1508B8"/>
                </a:solidFill>
                <a:latin typeface="#9Slide05 Great Vibes" panose="02000507080000020002" pitchFamily="2" charset="0"/>
                <a:cs typeface="Arial" panose="020B0604020202020204" pitchFamily="34" charset="0"/>
              </a:rPr>
              <a:t>Mỏ</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1508B8"/>
                </a:solidFill>
                <a:latin typeface="#9Slide05 Great Vibes" panose="02000507080000020002" pitchFamily="2" charset="0"/>
                <a:cs typeface="Arial" panose="020B0604020202020204" pitchFamily="34" charset="0"/>
              </a:rPr>
              <a:t>dầu</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Rồng</a:t>
            </a:r>
            <a:endParaRPr lang="en-US" sz="5400" b="1" dirty="0">
              <a:solidFill>
                <a:srgbClr val="C00000"/>
              </a:solidFill>
              <a:latin typeface="#9Slide05 Great Vibes" panose="02000507080000020002" pitchFamily="2" charset="0"/>
              <a:cs typeface="Arial" panose="020B0604020202020204" pitchFamily="34" charset="0"/>
            </a:endParaRPr>
          </a:p>
        </p:txBody>
      </p:sp>
      <p:sp>
        <p:nvSpPr>
          <p:cNvPr id="9" name="TextBox 8">
            <a:extLst>
              <a:ext uri="{FF2B5EF4-FFF2-40B4-BE49-F238E27FC236}">
                <a16:creationId xmlns:a16="http://schemas.microsoft.com/office/drawing/2014/main" id="{4363D412-7252-81AD-4B61-1CF30C62A42D}"/>
              </a:ext>
            </a:extLst>
          </p:cNvPr>
          <p:cNvSpPr txBox="1"/>
          <p:nvPr/>
        </p:nvSpPr>
        <p:spPr>
          <a:xfrm>
            <a:off x="2154975" y="1877486"/>
            <a:ext cx="3186459" cy="646331"/>
          </a:xfrm>
          <a:prstGeom prst="rect">
            <a:avLst/>
          </a:prstGeom>
          <a:noFill/>
        </p:spPr>
        <p:txBody>
          <a:bodyPr wrap="square">
            <a:spAutoFit/>
          </a:bodyPr>
          <a:lstStyle/>
          <a:p>
            <a:r>
              <a:rPr lang="en-US" sz="3600" b="1" dirty="0" err="1">
                <a:latin typeface="#9Slide03 SFU Futura_12" panose="020B0604020202020204" charset="0"/>
              </a:rPr>
              <a:t>Tìm</a:t>
            </a:r>
            <a:r>
              <a:rPr lang="en-US" sz="3600" b="1" dirty="0">
                <a:latin typeface="#9Slide03 SFU Futura_12" panose="020B0604020202020204" charset="0"/>
              </a:rPr>
              <a:t> </a:t>
            </a:r>
            <a:r>
              <a:rPr lang="en-US" sz="3600" b="1" dirty="0" err="1">
                <a:latin typeface="#9Slide03 SFU Futura_12" panose="020B0604020202020204" charset="0"/>
              </a:rPr>
              <a:t>vị</a:t>
            </a:r>
            <a:r>
              <a:rPr lang="en-US" sz="3600" b="1" dirty="0">
                <a:latin typeface="#9Slide03 SFU Futura_12" panose="020B0604020202020204" charset="0"/>
              </a:rPr>
              <a:t> </a:t>
            </a:r>
            <a:r>
              <a:rPr lang="en-US" sz="3600" b="1" dirty="0" err="1">
                <a:latin typeface="#9Slide03 SFU Futura_12" panose="020B0604020202020204" charset="0"/>
              </a:rPr>
              <a:t>trí</a:t>
            </a:r>
            <a:r>
              <a:rPr lang="en-US" sz="3600" b="1" dirty="0">
                <a:latin typeface="#9Slide03 SFU Futura_12" panose="020B0604020202020204" charset="0"/>
              </a:rPr>
              <a:t> </a:t>
            </a:r>
            <a:r>
              <a:rPr lang="en-US" sz="3600" b="1" dirty="0" err="1">
                <a:latin typeface="#9Slide03 SFU Futura_12" panose="020B0604020202020204" charset="0"/>
              </a:rPr>
              <a:t>của</a:t>
            </a:r>
            <a:endParaRPr lang="en-US" sz="3600" dirty="0"/>
          </a:p>
        </p:txBody>
      </p:sp>
      <p:grpSp>
        <p:nvGrpSpPr>
          <p:cNvPr id="10" name="Group 9">
            <a:extLst>
              <a:ext uri="{FF2B5EF4-FFF2-40B4-BE49-F238E27FC236}">
                <a16:creationId xmlns:a16="http://schemas.microsoft.com/office/drawing/2014/main" id="{C17BE407-743F-AC21-19BE-BC80877CCC03}"/>
              </a:ext>
            </a:extLst>
          </p:cNvPr>
          <p:cNvGrpSpPr/>
          <p:nvPr/>
        </p:nvGrpSpPr>
        <p:grpSpPr>
          <a:xfrm>
            <a:off x="2100838" y="4334182"/>
            <a:ext cx="2866981" cy="2309521"/>
            <a:chOff x="378122" y="67432"/>
            <a:chExt cx="3524805" cy="2643605"/>
          </a:xfrm>
        </p:grpSpPr>
        <p:pic>
          <p:nvPicPr>
            <p:cNvPr id="11" name="Picture 10">
              <a:extLst>
                <a:ext uri="{FF2B5EF4-FFF2-40B4-BE49-F238E27FC236}">
                  <a16:creationId xmlns:a16="http://schemas.microsoft.com/office/drawing/2014/main" id="{35CC3436-8FAD-644A-A035-42B2AFC6E3E8}"/>
                </a:ext>
              </a:extLst>
            </p:cNvPr>
            <p:cNvPicPr>
              <a:picLocks noChangeAspect="1"/>
            </p:cNvPicPr>
            <p:nvPr/>
          </p:nvPicPr>
          <p:blipFill>
            <a:blip r:embed="rId3"/>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28C69A9C-C55C-E77B-1D12-89319358E7A1}"/>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Magnifying glass minimal style Icon vector Eps10">
            <a:extLst>
              <a:ext uri="{FF2B5EF4-FFF2-40B4-BE49-F238E27FC236}">
                <a16:creationId xmlns:a16="http://schemas.microsoft.com/office/drawing/2014/main" id="{4CECFF87-A21C-CA86-7551-1D0B45567E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31" l="0" r="95433">
                        <a14:foregroundMark x1="4808" y1="22115" x2="4808" y2="22115"/>
                        <a14:foregroundMark x1="28365" y1="4087" x2="28365" y2="4087"/>
                        <a14:foregroundMark x1="44471" y1="4327" x2="44471" y2="4327"/>
                        <a14:foregroundMark x1="95433" y1="94231" x2="95433" y2="94231"/>
                        <a14:foregroundMark x1="0" y1="36538" x2="0" y2="36538"/>
                        <a14:foregroundMark x1="38462" y1="0" x2="38462" y2="0"/>
                      </a14:backgroundRemoval>
                    </a14:imgEffect>
                  </a14:imgLayer>
                </a14:imgProps>
              </a:ext>
              <a:ext uri="{28A0092B-C50C-407E-A947-70E740481C1C}">
                <a14:useLocalDpi xmlns:a14="http://schemas.microsoft.com/office/drawing/2010/main" val="0"/>
              </a:ext>
            </a:extLst>
          </a:blip>
          <a:srcRect/>
          <a:stretch>
            <a:fillRect/>
          </a:stretch>
        </p:blipFill>
        <p:spPr bwMode="auto">
          <a:xfrm>
            <a:off x="9267000" y="5872958"/>
            <a:ext cx="678665" cy="67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40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anim calcmode="lin" valueType="num">
                                      <p:cBhvr>
                                        <p:cTn id="24" dur="2000" fill="hold"/>
                                        <p:tgtEl>
                                          <p:spTgt spid="1026"/>
                                        </p:tgtEl>
                                        <p:attrNameLst>
                                          <p:attrName>ppt_w</p:attrName>
                                        </p:attrNameLst>
                                      </p:cBhvr>
                                      <p:tavLst>
                                        <p:tav tm="0" fmla="#ppt_w*sin(2.5*pi*$)">
                                          <p:val>
                                            <p:fltVal val="0"/>
                                          </p:val>
                                        </p:tav>
                                        <p:tav tm="100000">
                                          <p:val>
                                            <p:fltVal val="1"/>
                                          </p:val>
                                        </p:tav>
                                      </p:tavLst>
                                    </p:anim>
                                    <p:anim calcmode="lin" valueType="num">
                                      <p:cBhvr>
                                        <p:cTn id="2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9AA2A-EA6B-808B-9016-DC2CA1FA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933" y="-1"/>
            <a:ext cx="4916800" cy="6862523"/>
          </a:xfrm>
          <a:prstGeom prst="rect">
            <a:avLst/>
          </a:prstGeom>
        </p:spPr>
      </p:pic>
      <p:sp>
        <p:nvSpPr>
          <p:cNvPr id="5" name="Rectangle: Rounded Corners 7">
            <a:extLst>
              <a:ext uri="{FF2B5EF4-FFF2-40B4-BE49-F238E27FC236}">
                <a16:creationId xmlns:a16="http://schemas.microsoft.com/office/drawing/2014/main" id="{D053D8CC-DF74-9A3F-EEF8-930B4B77EE19}"/>
              </a:ext>
            </a:extLst>
          </p:cNvPr>
          <p:cNvSpPr/>
          <p:nvPr/>
        </p:nvSpPr>
        <p:spPr>
          <a:xfrm>
            <a:off x="323953" y="290384"/>
            <a:ext cx="6920548" cy="1155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385723"/>
                </a:solidFill>
                <a:latin typeface="#9Slide05 Great Vibes" panose="02000507080000020002" pitchFamily="2" charset="0"/>
                <a:cs typeface="Arial" panose="020B0604020202020204" pitchFamily="34" charset="0"/>
              </a:rPr>
              <a:t>Nhanh</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mắt</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lẹ</a:t>
            </a:r>
            <a:r>
              <a:rPr lang="en-US" sz="8000" b="1" dirty="0">
                <a:solidFill>
                  <a:srgbClr val="385723"/>
                </a:solidFill>
                <a:latin typeface="#9Slide05 Great Vibes" panose="02000507080000020002" pitchFamily="2" charset="0"/>
                <a:cs typeface="Arial" panose="020B0604020202020204" pitchFamily="34" charset="0"/>
              </a:rPr>
              <a:t> </a:t>
            </a:r>
            <a:r>
              <a:rPr lang="en-US" sz="8000" b="1" dirty="0" err="1">
                <a:solidFill>
                  <a:srgbClr val="385723"/>
                </a:solidFill>
                <a:latin typeface="#9Slide05 Great Vibes" panose="02000507080000020002" pitchFamily="2" charset="0"/>
                <a:cs typeface="Arial" panose="020B0604020202020204" pitchFamily="34" charset="0"/>
              </a:rPr>
              <a:t>tay</a:t>
            </a:r>
            <a:endParaRPr lang="en-US" sz="8000" b="1" dirty="0">
              <a:solidFill>
                <a:srgbClr val="385723"/>
              </a:solidFill>
              <a:latin typeface="#9Slide05 Great Vibes" panose="02000507080000020002"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A469AD8B-4013-5EFD-6FDA-0F2AE7D8F21A}"/>
              </a:ext>
            </a:extLst>
          </p:cNvPr>
          <p:cNvSpPr/>
          <p:nvPr/>
        </p:nvSpPr>
        <p:spPr>
          <a:xfrm>
            <a:off x="490652" y="2687445"/>
            <a:ext cx="6255836" cy="14831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
            <a:extLst>
              <a:ext uri="{FF2B5EF4-FFF2-40B4-BE49-F238E27FC236}">
                <a16:creationId xmlns:a16="http://schemas.microsoft.com/office/drawing/2014/main" id="{30D9A453-1B29-1809-85D3-1C39EA8FFF92}"/>
              </a:ext>
            </a:extLst>
          </p:cNvPr>
          <p:cNvSpPr/>
          <p:nvPr/>
        </p:nvSpPr>
        <p:spPr>
          <a:xfrm>
            <a:off x="624751" y="2906736"/>
            <a:ext cx="5987638" cy="1155857"/>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1508B8"/>
                </a:solidFill>
                <a:latin typeface="#9Slide05 Great Vibes" panose="02000507080000020002" pitchFamily="2" charset="0"/>
                <a:cs typeface="Arial" panose="020B0604020202020204" pitchFamily="34" charset="0"/>
              </a:rPr>
              <a:t>Mỏ</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1508B8"/>
                </a:solidFill>
                <a:latin typeface="#9Slide05 Great Vibes" panose="02000507080000020002" pitchFamily="2" charset="0"/>
                <a:cs typeface="Arial" panose="020B0604020202020204" pitchFamily="34" charset="0"/>
              </a:rPr>
              <a:t>bô-xit</a:t>
            </a:r>
            <a:r>
              <a:rPr lang="en-US" sz="5400" b="1" dirty="0">
                <a:solidFill>
                  <a:srgbClr val="1508B8"/>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Măng</a:t>
            </a:r>
            <a:r>
              <a:rPr lang="en-US" sz="5400" b="1" dirty="0">
                <a:solidFill>
                  <a:srgbClr val="C00000"/>
                </a:solidFill>
                <a:latin typeface="#9Slide05 Great Vibes" panose="02000507080000020002" pitchFamily="2" charset="0"/>
                <a:cs typeface="Arial" panose="020B0604020202020204" pitchFamily="34" charset="0"/>
              </a:rPr>
              <a:t> </a:t>
            </a:r>
            <a:r>
              <a:rPr lang="en-US" sz="5400" b="1" dirty="0" err="1">
                <a:solidFill>
                  <a:srgbClr val="C00000"/>
                </a:solidFill>
                <a:latin typeface="#9Slide05 Great Vibes" panose="02000507080000020002" pitchFamily="2" charset="0"/>
                <a:cs typeface="Arial" panose="020B0604020202020204" pitchFamily="34" charset="0"/>
              </a:rPr>
              <a:t>Đen</a:t>
            </a:r>
            <a:endParaRPr lang="en-US" sz="5400" b="1" dirty="0">
              <a:solidFill>
                <a:srgbClr val="C00000"/>
              </a:solidFill>
              <a:latin typeface="#9Slide05 Great Vibes" panose="02000507080000020002" pitchFamily="2" charset="0"/>
              <a:cs typeface="Arial" panose="020B0604020202020204" pitchFamily="34" charset="0"/>
            </a:endParaRPr>
          </a:p>
        </p:txBody>
      </p:sp>
      <p:sp>
        <p:nvSpPr>
          <p:cNvPr id="9" name="TextBox 8">
            <a:extLst>
              <a:ext uri="{FF2B5EF4-FFF2-40B4-BE49-F238E27FC236}">
                <a16:creationId xmlns:a16="http://schemas.microsoft.com/office/drawing/2014/main" id="{4363D412-7252-81AD-4B61-1CF30C62A42D}"/>
              </a:ext>
            </a:extLst>
          </p:cNvPr>
          <p:cNvSpPr txBox="1"/>
          <p:nvPr/>
        </p:nvSpPr>
        <p:spPr>
          <a:xfrm>
            <a:off x="2154975" y="1877486"/>
            <a:ext cx="3186459" cy="646331"/>
          </a:xfrm>
          <a:prstGeom prst="rect">
            <a:avLst/>
          </a:prstGeom>
          <a:noFill/>
        </p:spPr>
        <p:txBody>
          <a:bodyPr wrap="square">
            <a:spAutoFit/>
          </a:bodyPr>
          <a:lstStyle/>
          <a:p>
            <a:r>
              <a:rPr lang="en-US" sz="3600" b="1" dirty="0" err="1">
                <a:latin typeface="#9Slide03 SFU Futura_12" panose="020B0604020202020204" charset="0"/>
              </a:rPr>
              <a:t>Tìm</a:t>
            </a:r>
            <a:r>
              <a:rPr lang="en-US" sz="3600" b="1" dirty="0">
                <a:latin typeface="#9Slide03 SFU Futura_12" panose="020B0604020202020204" charset="0"/>
              </a:rPr>
              <a:t> </a:t>
            </a:r>
            <a:r>
              <a:rPr lang="en-US" sz="3600" b="1" dirty="0" err="1">
                <a:latin typeface="#9Slide03 SFU Futura_12" panose="020B0604020202020204" charset="0"/>
              </a:rPr>
              <a:t>vị</a:t>
            </a:r>
            <a:r>
              <a:rPr lang="en-US" sz="3600" b="1" dirty="0">
                <a:latin typeface="#9Slide03 SFU Futura_12" panose="020B0604020202020204" charset="0"/>
              </a:rPr>
              <a:t> </a:t>
            </a:r>
            <a:r>
              <a:rPr lang="en-US" sz="3600" b="1" dirty="0" err="1">
                <a:latin typeface="#9Slide03 SFU Futura_12" panose="020B0604020202020204" charset="0"/>
              </a:rPr>
              <a:t>trí</a:t>
            </a:r>
            <a:r>
              <a:rPr lang="en-US" sz="3600" b="1" dirty="0">
                <a:latin typeface="#9Slide03 SFU Futura_12" panose="020B0604020202020204" charset="0"/>
              </a:rPr>
              <a:t> </a:t>
            </a:r>
            <a:r>
              <a:rPr lang="en-US" sz="3600" b="1" dirty="0" err="1">
                <a:latin typeface="#9Slide03 SFU Futura_12" panose="020B0604020202020204" charset="0"/>
              </a:rPr>
              <a:t>của</a:t>
            </a:r>
            <a:endParaRPr lang="en-US" sz="3600" dirty="0"/>
          </a:p>
        </p:txBody>
      </p:sp>
      <p:grpSp>
        <p:nvGrpSpPr>
          <p:cNvPr id="10" name="Group 9">
            <a:extLst>
              <a:ext uri="{FF2B5EF4-FFF2-40B4-BE49-F238E27FC236}">
                <a16:creationId xmlns:a16="http://schemas.microsoft.com/office/drawing/2014/main" id="{C17BE407-743F-AC21-19BE-BC80877CCC03}"/>
              </a:ext>
            </a:extLst>
          </p:cNvPr>
          <p:cNvGrpSpPr/>
          <p:nvPr/>
        </p:nvGrpSpPr>
        <p:grpSpPr>
          <a:xfrm>
            <a:off x="2100838" y="4334182"/>
            <a:ext cx="2866981" cy="2309521"/>
            <a:chOff x="378122" y="67432"/>
            <a:chExt cx="3524805" cy="2643605"/>
          </a:xfrm>
        </p:grpSpPr>
        <p:pic>
          <p:nvPicPr>
            <p:cNvPr id="11" name="Picture 10">
              <a:extLst>
                <a:ext uri="{FF2B5EF4-FFF2-40B4-BE49-F238E27FC236}">
                  <a16:creationId xmlns:a16="http://schemas.microsoft.com/office/drawing/2014/main" id="{35CC3436-8FAD-644A-A035-42B2AFC6E3E8}"/>
                </a:ext>
              </a:extLst>
            </p:cNvPr>
            <p:cNvPicPr>
              <a:picLocks noChangeAspect="1"/>
            </p:cNvPicPr>
            <p:nvPr/>
          </p:nvPicPr>
          <p:blipFill>
            <a:blip r:embed="rId3"/>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28C69A9C-C55C-E77B-1D12-89319358E7A1}"/>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Magnifying glass minimal style Icon vector Eps10">
            <a:extLst>
              <a:ext uri="{FF2B5EF4-FFF2-40B4-BE49-F238E27FC236}">
                <a16:creationId xmlns:a16="http://schemas.microsoft.com/office/drawing/2014/main" id="{4CECFF87-A21C-CA86-7551-1D0B45567E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31" l="0" r="95433">
                        <a14:foregroundMark x1="4808" y1="22115" x2="4808" y2="22115"/>
                        <a14:foregroundMark x1="28365" y1="4087" x2="28365" y2="4087"/>
                        <a14:foregroundMark x1="44471" y1="4327" x2="44471" y2="4327"/>
                        <a14:foregroundMark x1="95433" y1="94231" x2="95433" y2="94231"/>
                        <a14:foregroundMark x1="0" y1="36538" x2="0" y2="36538"/>
                        <a14:foregroundMark x1="38462" y1="0" x2="38462" y2="0"/>
                      </a14:backgroundRemoval>
                    </a14:imgEffect>
                  </a14:imgLayer>
                </a14:imgProps>
              </a:ext>
              <a:ext uri="{28A0092B-C50C-407E-A947-70E740481C1C}">
                <a14:useLocalDpi xmlns:a14="http://schemas.microsoft.com/office/drawing/2010/main" val="0"/>
              </a:ext>
            </a:extLst>
          </a:blip>
          <a:srcRect/>
          <a:stretch>
            <a:fillRect/>
          </a:stretch>
        </p:blipFill>
        <p:spPr bwMode="auto">
          <a:xfrm>
            <a:off x="9489864" y="3655517"/>
            <a:ext cx="678665" cy="67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59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anim calcmode="lin" valueType="num">
                                      <p:cBhvr>
                                        <p:cTn id="24" dur="2000" fill="hold"/>
                                        <p:tgtEl>
                                          <p:spTgt spid="1026"/>
                                        </p:tgtEl>
                                        <p:attrNameLst>
                                          <p:attrName>ppt_w</p:attrName>
                                        </p:attrNameLst>
                                      </p:cBhvr>
                                      <p:tavLst>
                                        <p:tav tm="0" fmla="#ppt_w*sin(2.5*pi*$)">
                                          <p:val>
                                            <p:fltVal val="0"/>
                                          </p:val>
                                        </p:tav>
                                        <p:tav tm="100000">
                                          <p:val>
                                            <p:fltVal val="1"/>
                                          </p:val>
                                        </p:tav>
                                      </p:tavLst>
                                    </p:anim>
                                    <p:anim calcmode="lin" valueType="num">
                                      <p:cBhvr>
                                        <p:cTn id="2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203388" y="4879617"/>
            <a:ext cx="5361071" cy="1615438"/>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Viết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vào</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giấy</a:t>
            </a:r>
            <a:r>
              <a:rPr lang="en-US" sz="2600" b="1" dirty="0">
                <a:solidFill>
                  <a:schemeClr val="tx1"/>
                </a:solidFill>
                <a:latin typeface="#9Slide03 SFU Futura_12" panose="00000400000000000000" pitchFamily="2" charset="0"/>
                <a:cs typeface="Arial" panose="020B0604020202020204" pitchFamily="34" charset="0"/>
              </a:rPr>
              <a:t> A4.</a:t>
            </a:r>
          </a:p>
          <a:p>
            <a:pPr algn="ctr"/>
            <a:r>
              <a:rPr lang="en-US" sz="2600" b="1" dirty="0" err="1">
                <a:solidFill>
                  <a:schemeClr val="tx1"/>
                </a:solidFill>
                <a:latin typeface="#9Slide03 SFU Futura_12" panose="00000400000000000000" pitchFamily="2" charset="0"/>
                <a:cs typeface="Arial" panose="020B0604020202020204" pitchFamily="34" charset="0"/>
              </a:rPr>
              <a:t>Tự</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làm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việc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cá</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nhân</a:t>
            </a:r>
            <a:r>
              <a:rPr lang="en-US" sz="2600" b="1" dirty="0">
                <a:solidFill>
                  <a:schemeClr val="tx1"/>
                </a:solidFill>
                <a:latin typeface="#9Slide03 SFU Futura_12" panose="00000400000000000000" pitchFamily="2" charset="0"/>
                <a:cs typeface="Arial" panose="020B0604020202020204" pitchFamily="34" charset="0"/>
              </a:rPr>
              <a:t> ở </a:t>
            </a:r>
            <a:r>
              <a:rPr lang="en-US" sz="2600" b="1" dirty="0" err="1">
                <a:solidFill>
                  <a:schemeClr val="tx1"/>
                </a:solidFill>
                <a:latin typeface="#9Slide03 SFU Futura_12" panose="00000400000000000000" pitchFamily="2" charset="0"/>
                <a:cs typeface="Arial" panose="020B0604020202020204" pitchFamily="34" charset="0"/>
              </a:rPr>
              <a:t>nhà</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và</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nộp</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bài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trong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tiết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sau</a:t>
            </a:r>
            <a:r>
              <a:rPr lang="en-US" sz="2600" b="1" dirty="0">
                <a:solidFill>
                  <a:schemeClr val="tx1"/>
                </a:solidFill>
                <a:latin typeface="#9Slide03 SFU Futura_12" panose="00000400000000000000" pitchFamily="2" charset="0"/>
                <a:cs typeface="Arial" panose="020B0604020202020204" pitchFamily="34" charset="0"/>
              </a:rPr>
              <a:t>.</a:t>
            </a:r>
          </a:p>
        </p:txBody>
      </p:sp>
      <p:pic>
        <p:nvPicPr>
          <p:cNvPr id="15" name="Picture 6" descr="Poster Khung Hình ảnh PNG | Vector và các tập tin PSD | Tải về miễn phí  trê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709434" y="987987"/>
            <a:ext cx="3056146" cy="254273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062244" y="2064311"/>
            <a:ext cx="2340705" cy="646331"/>
          </a:xfrm>
          <a:prstGeom prst="rect">
            <a:avLst/>
          </a:prstGeom>
        </p:spPr>
        <p:txBody>
          <a:bodyPr wrap="none">
            <a:spAutoFit/>
          </a:bodyPr>
          <a:lstStyle/>
          <a:p>
            <a:r>
              <a:rPr lang="en-US" sz="3600" b="1" dirty="0">
                <a:solidFill>
                  <a:schemeClr val="bg1"/>
                </a:solidFill>
                <a:latin typeface="#9Slide03 SFU Futura_12" panose="020B0604020202020204" charset="0"/>
              </a:rPr>
              <a:t>NHIỆM VỤ</a:t>
            </a:r>
            <a:endParaRPr lang="en-US" sz="3600" dirty="0">
              <a:solidFill>
                <a:schemeClr val="bg1"/>
              </a:solidFill>
            </a:endParaRPr>
          </a:p>
        </p:txBody>
      </p:sp>
      <p:sp>
        <p:nvSpPr>
          <p:cNvPr id="3" name="Rectangle: Rounded Corners 7">
            <a:extLst>
              <a:ext uri="{FF2B5EF4-FFF2-40B4-BE49-F238E27FC236}">
                <a16:creationId xmlns:a16="http://schemas.microsoft.com/office/drawing/2014/main" id="{3A002E63-C6C5-F345-8FDA-09454FA33156}"/>
              </a:ext>
            </a:extLst>
          </p:cNvPr>
          <p:cNvSpPr/>
          <p:nvPr/>
        </p:nvSpPr>
        <p:spPr>
          <a:xfrm>
            <a:off x="3027250" y="31672"/>
            <a:ext cx="6759688" cy="1109762"/>
          </a:xfrm>
          <a:prstGeom prst="roundRect">
            <a:avLst>
              <a:gd name="adj" fmla="val 42559"/>
            </a:avLst>
          </a:prstGeom>
          <a:solidFill>
            <a:srgbClr val="385723"/>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9Slide03 SFU Futura_12" panose="00000400000000000000" pitchFamily="2" charset="0"/>
            </a:endParaRPr>
          </a:p>
        </p:txBody>
      </p:sp>
      <p:sp>
        <p:nvSpPr>
          <p:cNvPr id="4" name="TextBox 3">
            <a:extLst>
              <a:ext uri="{FF2B5EF4-FFF2-40B4-BE49-F238E27FC236}">
                <a16:creationId xmlns:a16="http://schemas.microsoft.com/office/drawing/2014/main" id="{BF17BD0B-30DB-74D6-100C-243B0A6395AC}"/>
              </a:ext>
            </a:extLst>
          </p:cNvPr>
          <p:cNvSpPr txBox="1"/>
          <p:nvPr/>
        </p:nvSpPr>
        <p:spPr>
          <a:xfrm>
            <a:off x="3270155" y="0"/>
            <a:ext cx="6110868" cy="1107996"/>
          </a:xfrm>
          <a:prstGeom prst="rect">
            <a:avLst/>
          </a:prstGeom>
          <a:noFill/>
        </p:spPr>
        <p:txBody>
          <a:bodyPr wrap="square">
            <a:spAutoFit/>
          </a:bodyPr>
          <a:lstStyle/>
          <a:p>
            <a:pPr algn="ctr"/>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VẬN DỤNG</a:t>
            </a:r>
          </a:p>
        </p:txBody>
      </p:sp>
      <p:grpSp>
        <p:nvGrpSpPr>
          <p:cNvPr id="7" name="Group 6">
            <a:extLst>
              <a:ext uri="{FF2B5EF4-FFF2-40B4-BE49-F238E27FC236}">
                <a16:creationId xmlns:a16="http://schemas.microsoft.com/office/drawing/2014/main" id="{07C98366-56FA-25AC-6BFF-2B009C105880}"/>
              </a:ext>
            </a:extLst>
          </p:cNvPr>
          <p:cNvGrpSpPr/>
          <p:nvPr/>
        </p:nvGrpSpPr>
        <p:grpSpPr>
          <a:xfrm>
            <a:off x="378122" y="67432"/>
            <a:ext cx="3524805" cy="2643605"/>
            <a:chOff x="378122" y="67432"/>
            <a:chExt cx="3524805" cy="2643605"/>
          </a:xfrm>
        </p:grpSpPr>
        <p:pic>
          <p:nvPicPr>
            <p:cNvPr id="5" name="Picture 4">
              <a:extLst>
                <a:ext uri="{FF2B5EF4-FFF2-40B4-BE49-F238E27FC236}">
                  <a16:creationId xmlns:a16="http://schemas.microsoft.com/office/drawing/2014/main" id="{E50A124F-941C-17BB-C8FD-A19D0C87D32A}"/>
                </a:ext>
              </a:extLst>
            </p:cNvPr>
            <p:cNvPicPr>
              <a:picLocks noChangeAspect="1"/>
            </p:cNvPicPr>
            <p:nvPr/>
          </p:nvPicPr>
          <p:blipFill>
            <a:blip r:embed="rId5"/>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734C66C5-61A7-70F5-492C-FBCC097639D9}"/>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8CBDD1A0-3C42-C689-77B4-BF855D37080C}"/>
              </a:ext>
            </a:extLst>
          </p:cNvPr>
          <p:cNvPicPr>
            <a:picLocks noChangeAspect="1"/>
          </p:cNvPicPr>
          <p:nvPr/>
        </p:nvPicPr>
        <p:blipFill>
          <a:blip r:embed="rId6"/>
          <a:stretch>
            <a:fillRect/>
          </a:stretch>
        </p:blipFill>
        <p:spPr>
          <a:xfrm>
            <a:off x="5753170" y="3633519"/>
            <a:ext cx="6294045" cy="2966724"/>
          </a:xfrm>
          <a:prstGeom prst="rect">
            <a:avLst/>
          </a:prstGeom>
        </p:spPr>
      </p:pic>
      <p:pic>
        <p:nvPicPr>
          <p:cNvPr id="11"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831DB4E5-0367-F742-BA4C-B9C3B8036A6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180066" y="5949277"/>
            <a:ext cx="970610" cy="9559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7">
            <a:extLst>
              <a:ext uri="{FF2B5EF4-FFF2-40B4-BE49-F238E27FC236}">
                <a16:creationId xmlns:a16="http://schemas.microsoft.com/office/drawing/2014/main" id="{C4E3DD01-99FE-5716-32BF-758C08915A03}"/>
              </a:ext>
            </a:extLst>
          </p:cNvPr>
          <p:cNvSpPr/>
          <p:nvPr/>
        </p:nvSpPr>
        <p:spPr>
          <a:xfrm>
            <a:off x="203388" y="3054517"/>
            <a:ext cx="5361071" cy="1615438"/>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1"/>
                </a:solidFill>
                <a:latin typeface="#9Slide03 SFU Futura_12" panose="00000400000000000000" pitchFamily="2" charset="0"/>
                <a:cs typeface="Arial" panose="020B0604020202020204" pitchFamily="34" charset="0"/>
              </a:rPr>
              <a:t>HS sử dụng internet</a:t>
            </a:r>
            <a:r>
              <a:rPr lang="en-US" sz="2600" b="1" dirty="0">
                <a:solidFill>
                  <a:schemeClr val="tx1"/>
                </a:solidFill>
                <a:latin typeface="#9Slide03 SFU Futura_12" panose="00000400000000000000" pitchFamily="2" charset="0"/>
                <a:cs typeface="Arial" panose="020B0604020202020204" pitchFamily="34" charset="0"/>
              </a:rPr>
              <a:t>:</a:t>
            </a:r>
            <a:r>
              <a:rPr lang="vi-VN" sz="2600" b="1" dirty="0">
                <a:solidFill>
                  <a:schemeClr val="tx1"/>
                </a:solidFill>
                <a:latin typeface="#9Slide03 SFU Futura_12" panose="00000400000000000000" pitchFamily="2" charset="0"/>
                <a:cs typeface="Arial" panose="020B0604020202020204" pitchFamily="34" charset="0"/>
              </a:rPr>
              <a:t> Tìm hiểu về sự hình thành của một mỏ khoáng sản bất kì ở nước ta</a:t>
            </a:r>
            <a:r>
              <a:rPr lang="en-US" sz="2600" b="1" dirty="0">
                <a:solidFill>
                  <a:schemeClr val="tx1"/>
                </a:solidFill>
                <a:latin typeface="#9Slide03 SFU Futura_12" panose="00000400000000000000" pitchFamily="2" charset="0"/>
                <a:cs typeface="Arial" panose="020B0604020202020204" pitchFamily="34" charset="0"/>
              </a:rPr>
              <a:t>.</a:t>
            </a:r>
          </a:p>
        </p:txBody>
      </p:sp>
    </p:spTree>
    <p:extLst>
      <p:ext uri="{BB962C8B-B14F-4D97-AF65-F5344CB8AC3E}">
        <p14:creationId xmlns:p14="http://schemas.microsoft.com/office/powerpoint/2010/main" val="69428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Ảnh Động Cảm Ơn - Thank You Đẹp, Dễ Thương, Sinh Động">
            <a:extLst>
              <a:ext uri="{FF2B5EF4-FFF2-40B4-BE49-F238E27FC236}">
                <a16:creationId xmlns:a16="http://schemas.microsoft.com/office/drawing/2014/main" id="{937B42B3-E4AE-4527-15A7-8D6BCFC1D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13" y="0"/>
            <a:ext cx="10263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ãn Lưu ý png | PNGEgg">
            <a:extLst>
              <a:ext uri="{FF2B5EF4-FFF2-40B4-BE49-F238E27FC236}">
                <a16:creationId xmlns:a16="http://schemas.microsoft.com/office/drawing/2014/main" id="{5335DD50-7AC3-5E0F-057C-4A314302CA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45" b="93643" l="0" r="94253">
                        <a14:foregroundMark x1="91092" y1="14670" x2="92418" y2="22057"/>
                        <a14:foregroundMark x1="92976" y1="44499" x2="88506" y2="87286"/>
                        <a14:foregroundMark x1="93257" y1="41809" x2="92976" y2="44499"/>
                        <a14:foregroundMark x1="90230" y1="88264" x2="10920" y2="91932"/>
                        <a14:foregroundMark x1="10920" y1="91932" x2="6598" y2="90838"/>
                        <a14:foregroundMark x1="49713" y1="11247" x2="49425" y2="28851"/>
                        <a14:foregroundMark x1="47414" y1="3667" x2="47414" y2="8802"/>
                        <a14:foregroundMark x1="50000" y1="2689" x2="50000" y2="2689"/>
                        <a14:foregroundMark x1="70977" y1="89731" x2="45690" y2="91932"/>
                        <a14:foregroundMark x1="47126" y1="92176" x2="24138" y2="92176"/>
                        <a14:foregroundMark x1="90896" y1="44499" x2="90996" y2="41809"/>
                        <a14:foregroundMark x1="90805" y1="46944" x2="90896" y2="44499"/>
                        <a14:foregroundMark x1="44828" y1="93643" x2="24138" y2="92176"/>
                        <a14:foregroundMark x1="92241" y1="38875" x2="92241" y2="38875"/>
                        <a14:foregroundMark x1="91379" y1="32274" x2="91379" y2="32274"/>
                        <a14:foregroundMark x1="92241" y1="28117" x2="92241" y2="28117"/>
                        <a14:foregroundMark x1="25287" y1="93399" x2="25287" y2="93399"/>
                        <a14:foregroundMark x1="20402" y1="92910" x2="20402" y2="92910"/>
                        <a14:backgroundMark x1="94184" y1="32274" x2="94828" y2="38386"/>
                        <a14:backgroundMark x1="93746" y1="28117" x2="94184" y2="32274"/>
                        <a14:backgroundMark x1="93103" y1="22005" x2="93746" y2="28117"/>
                        <a14:backgroundMark x1="93391" y1="38875" x2="93391" y2="41809"/>
                        <a14:backgroundMark x1="93391" y1="36186" x2="93391" y2="38875"/>
                        <a14:backgroundMark x1="93966" y1="44499" x2="93966" y2="44499"/>
                        <a14:backgroundMark x1="862" y1="90709" x2="575" y2="87286"/>
                        <a14:backgroundMark x1="2011" y1="89976" x2="2586" y2="91443"/>
                        <a14:backgroundMark x1="1724" y1="88509" x2="2299" y2="9144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67268"/>
            <a:ext cx="5831623" cy="68538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E56B5F-87E2-E4EC-F09E-F3ED579B1D28}"/>
              </a:ext>
            </a:extLst>
          </p:cNvPr>
          <p:cNvSpPr/>
          <p:nvPr/>
        </p:nvSpPr>
        <p:spPr>
          <a:xfrm>
            <a:off x="7006915" y="1875933"/>
            <a:ext cx="4009792" cy="2585323"/>
          </a:xfrm>
          <a:prstGeom prst="rect">
            <a:avLst/>
          </a:prstGeom>
          <a:noFill/>
        </p:spPr>
        <p:txBody>
          <a:bodyPr wrap="square" lIns="91440" tIns="45720" rIns="91440" bIns="45720">
            <a:spAutoFit/>
          </a:bodyPr>
          <a:lstStyle/>
          <a:p>
            <a:pPr algn="ct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Sắt</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đồng</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chì</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kẽm</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bô</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 </a:t>
            </a:r>
            <a:r>
              <a:rPr lang="en-US" sz="54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xit</a:t>
            </a:r>
            <a:r>
              <a:rPr lang="en-US" sz="5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a:t>
            </a:r>
          </a:p>
        </p:txBody>
      </p:sp>
      <p:grpSp>
        <p:nvGrpSpPr>
          <p:cNvPr id="8" name="Group 7">
            <a:extLst>
              <a:ext uri="{FF2B5EF4-FFF2-40B4-BE49-F238E27FC236}">
                <a16:creationId xmlns:a16="http://schemas.microsoft.com/office/drawing/2014/main" id="{5E6272EA-EB23-1807-68CC-3806A3CF5A55}"/>
              </a:ext>
            </a:extLst>
          </p:cNvPr>
          <p:cNvGrpSpPr/>
          <p:nvPr/>
        </p:nvGrpSpPr>
        <p:grpSpPr>
          <a:xfrm>
            <a:off x="264377" y="1752512"/>
            <a:ext cx="5600704" cy="2003581"/>
            <a:chOff x="1" y="662902"/>
            <a:chExt cx="5600704" cy="2003581"/>
          </a:xfrm>
        </p:grpSpPr>
        <p:sp>
          <p:nvSpPr>
            <p:cNvPr id="3" name="Flowchart: Terminator 2">
              <a:extLst>
                <a:ext uri="{FF2B5EF4-FFF2-40B4-BE49-F238E27FC236}">
                  <a16:creationId xmlns:a16="http://schemas.microsoft.com/office/drawing/2014/main" id="{2C970357-9B58-A050-1983-E6BD224431C7}"/>
                </a:ext>
              </a:extLst>
            </p:cNvPr>
            <p:cNvSpPr/>
            <p:nvPr/>
          </p:nvSpPr>
          <p:spPr>
            <a:xfrm>
              <a:off x="1" y="829168"/>
              <a:ext cx="5600704" cy="1837315"/>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6" name="TextBox 5">
              <a:extLst>
                <a:ext uri="{FF2B5EF4-FFF2-40B4-BE49-F238E27FC236}">
                  <a16:creationId xmlns:a16="http://schemas.microsoft.com/office/drawing/2014/main" id="{F5D82D99-BE48-3137-C1E1-599AC1E5ECF2}"/>
                </a:ext>
              </a:extLst>
            </p:cNvPr>
            <p:cNvSpPr txBox="1"/>
            <p:nvPr/>
          </p:nvSpPr>
          <p:spPr>
            <a:xfrm>
              <a:off x="1427357" y="1086105"/>
              <a:ext cx="3829906" cy="1323439"/>
            </a:xfrm>
            <a:prstGeom prst="rect">
              <a:avLst/>
            </a:prstGeom>
            <a:noFill/>
          </p:spPr>
          <p:txBody>
            <a:bodyPr wrap="square">
              <a:spAutoFit/>
            </a:bodyPr>
            <a:lstStyle/>
            <a:p>
              <a:pPr algn="ctr"/>
              <a:r>
                <a:rPr lang="vi-VN" sz="4000" b="1" dirty="0">
                  <a:solidFill>
                    <a:schemeClr val="tx1"/>
                  </a:solidFill>
                  <a:latin typeface="#9Slide03 SFU Futura_12" panose="00000400000000000000" pitchFamily="2" charset="0"/>
                  <a:cs typeface="Arial" panose="020B0604020202020204" pitchFamily="34" charset="0"/>
                </a:rPr>
                <a:t>Kể tên 3 khoáng sản </a:t>
              </a:r>
              <a:r>
                <a:rPr lang="en-US" sz="4000" b="1" dirty="0" err="1">
                  <a:solidFill>
                    <a:schemeClr val="tx1"/>
                  </a:solidFill>
                  <a:latin typeface="#9Slide03 SFU Futura_12" panose="00000400000000000000" pitchFamily="2" charset="0"/>
                  <a:cs typeface="Arial" panose="020B0604020202020204" pitchFamily="34" charset="0"/>
                </a:rPr>
                <a:t>kim</a:t>
              </a:r>
              <a:r>
                <a:rPr lang="en-US" sz="4000" b="1" dirty="0">
                  <a:solidFill>
                    <a:schemeClr val="tx1"/>
                  </a:solidFill>
                  <a:latin typeface="#9Slide03 SFU Futura_12" panose="00000400000000000000" pitchFamily="2" charset="0"/>
                  <a:cs typeface="Arial" panose="020B0604020202020204" pitchFamily="34" charset="0"/>
                </a:rPr>
                <a:t> </a:t>
              </a:r>
              <a:r>
                <a:rPr lang="en-US" sz="4000" b="1" dirty="0" err="1">
                  <a:solidFill>
                    <a:schemeClr val="tx1"/>
                  </a:solidFill>
                  <a:latin typeface="#9Slide03 SFU Futura_12" panose="00000400000000000000" pitchFamily="2" charset="0"/>
                  <a:cs typeface="Arial" panose="020B0604020202020204" pitchFamily="34" charset="0"/>
                </a:rPr>
                <a:t>loại</a:t>
              </a:r>
              <a:endParaRPr lang="vi-VN" sz="4000" b="1" dirty="0">
                <a:solidFill>
                  <a:schemeClr val="tx1"/>
                </a:solidFill>
                <a:latin typeface="#9Slide03 SFU Futura_12" panose="000004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CB4B6C3E-FC65-7DC8-A643-EEFF67CE64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64377" y="662902"/>
              <a:ext cx="1506110" cy="1808198"/>
            </a:xfrm>
            <a:prstGeom prst="rect">
              <a:avLst/>
            </a:prstGeom>
          </p:spPr>
        </p:pic>
      </p:grpSp>
      <p:pic>
        <p:nvPicPr>
          <p:cNvPr id="9" name="Picture 2" descr="Infographic] Khai thác đá quý thủ công - những cái được và mất?">
            <a:extLst>
              <a:ext uri="{FF2B5EF4-FFF2-40B4-BE49-F238E27FC236}">
                <a16:creationId xmlns:a16="http://schemas.microsoft.com/office/drawing/2014/main" id="{E0D82A51-1EB7-03B4-D0BE-5A363D0416C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37" b="89748" l="4346" r="98877">
                        <a14:foregroundMark x1="19336" y1="61751" x2="19336" y2="61751"/>
                        <a14:foregroundMark x1="19238" y1="59148" x2="21826" y2="64748"/>
                        <a14:foregroundMark x1="10889" y1="73344" x2="8887" y2="76262"/>
                        <a14:foregroundMark x1="5664" y1="76893" x2="5664" y2="76893"/>
                        <a14:foregroundMark x1="37549" y1="69243" x2="49121" y2="71057"/>
                        <a14:foregroundMark x1="35254" y1="70741" x2="38379" y2="71215"/>
                        <a14:foregroundMark x1="31641" y1="71372" x2="31738" y2="71530"/>
                        <a14:foregroundMark x1="92627" y1="64748" x2="93848" y2="68770"/>
                        <a14:foregroundMark x1="97363" y1="69558" x2="97363" y2="69558"/>
                        <a14:foregroundMark x1="98047" y1="69795" x2="98047" y2="69795"/>
                        <a14:foregroundMark x1="98877" y1="70110" x2="98877" y2="70110"/>
                        <a14:foregroundMark x1="4346" y1="75315" x2="4346" y2="75315"/>
                      </a14:backgroundRemoval>
                    </a14:imgEffect>
                  </a14:imgLayer>
                </a14:imgProps>
              </a:ext>
              <a:ext uri="{28A0092B-C50C-407E-A947-70E740481C1C}">
                <a14:useLocalDpi xmlns:a14="http://schemas.microsoft.com/office/drawing/2010/main" val="0"/>
              </a:ext>
            </a:extLst>
          </a:blip>
          <a:srcRect t="16445" b="20454"/>
          <a:stretch/>
        </p:blipFill>
        <p:spPr bwMode="auto">
          <a:xfrm>
            <a:off x="-139855" y="4272677"/>
            <a:ext cx="6617012" cy="25853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7">
            <a:extLst>
              <a:ext uri="{FF2B5EF4-FFF2-40B4-BE49-F238E27FC236}">
                <a16:creationId xmlns:a16="http://schemas.microsoft.com/office/drawing/2014/main" id="{50BE3721-8FF4-C6A6-B49C-AE0A0853A12A}"/>
              </a:ext>
            </a:extLst>
          </p:cNvPr>
          <p:cNvSpPr/>
          <p:nvPr/>
        </p:nvSpPr>
        <p:spPr>
          <a:xfrm>
            <a:off x="-185211" y="672944"/>
            <a:ext cx="616575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C00000"/>
                </a:solidFill>
                <a:latin typeface="#9Slide05 Great Vibes" panose="02000507080000020002" pitchFamily="2" charset="0"/>
                <a:cs typeface="Arial" panose="020B0604020202020204" pitchFamily="34" charset="0"/>
              </a:rPr>
              <a:t>Ai </a:t>
            </a:r>
            <a:r>
              <a:rPr lang="en-US" sz="9600" b="1" dirty="0" err="1">
                <a:solidFill>
                  <a:srgbClr val="C00000"/>
                </a:solidFill>
                <a:latin typeface="#9Slide05 Great Vibes" panose="02000507080000020002" pitchFamily="2" charset="0"/>
                <a:cs typeface="Arial" panose="020B0604020202020204" pitchFamily="34" charset="0"/>
              </a:rPr>
              <a:t>nhanh</a:t>
            </a:r>
            <a:r>
              <a:rPr lang="en-US" sz="9600" b="1" dirty="0">
                <a:solidFill>
                  <a:srgbClr val="C00000"/>
                </a:solidFill>
                <a:latin typeface="#9Slide05 Great Vibes" panose="02000507080000020002" pitchFamily="2" charset="0"/>
                <a:cs typeface="Arial" panose="020B0604020202020204" pitchFamily="34" charset="0"/>
              </a:rPr>
              <a:t> </a:t>
            </a:r>
            <a:r>
              <a:rPr lang="en-US" sz="9600" b="1" dirty="0" err="1">
                <a:solidFill>
                  <a:srgbClr val="C00000"/>
                </a:solidFill>
                <a:latin typeface="#9Slide05 Great Vibes" panose="02000507080000020002" pitchFamily="2" charset="0"/>
                <a:cs typeface="Arial" panose="020B0604020202020204" pitchFamily="34" charset="0"/>
              </a:rPr>
              <a:t>hơn</a:t>
            </a:r>
            <a:endParaRPr lang="en-US" sz="9600" b="1" dirty="0">
              <a:solidFill>
                <a:srgbClr val="C00000"/>
              </a:solidFill>
              <a:latin typeface="#9Slide05 Great Vibes" panose="02000507080000020002" pitchFamily="2" charset="0"/>
              <a:cs typeface="Arial" panose="020B0604020202020204" pitchFamily="34" charset="0"/>
            </a:endParaRPr>
          </a:p>
        </p:txBody>
      </p:sp>
    </p:spTree>
    <p:extLst>
      <p:ext uri="{BB962C8B-B14F-4D97-AF65-F5344CB8AC3E}">
        <p14:creationId xmlns:p14="http://schemas.microsoft.com/office/powerpoint/2010/main" val="41515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ãn Lưu ý png | PNGEgg">
            <a:extLst>
              <a:ext uri="{FF2B5EF4-FFF2-40B4-BE49-F238E27FC236}">
                <a16:creationId xmlns:a16="http://schemas.microsoft.com/office/drawing/2014/main" id="{5335DD50-7AC3-5E0F-057C-4A314302CA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45" b="93643" l="0" r="94253">
                        <a14:foregroundMark x1="91092" y1="14670" x2="92418" y2="22057"/>
                        <a14:foregroundMark x1="92976" y1="44499" x2="88506" y2="87286"/>
                        <a14:foregroundMark x1="93257" y1="41809" x2="92976" y2="44499"/>
                        <a14:foregroundMark x1="90230" y1="88264" x2="10920" y2="91932"/>
                        <a14:foregroundMark x1="10920" y1="91932" x2="6598" y2="90838"/>
                        <a14:foregroundMark x1="49713" y1="11247" x2="49425" y2="28851"/>
                        <a14:foregroundMark x1="47414" y1="3667" x2="47414" y2="8802"/>
                        <a14:foregroundMark x1="50000" y1="2689" x2="50000" y2="2689"/>
                        <a14:foregroundMark x1="70977" y1="89731" x2="45690" y2="91932"/>
                        <a14:foregroundMark x1="47126" y1="92176" x2="24138" y2="92176"/>
                        <a14:foregroundMark x1="90896" y1="44499" x2="90996" y2="41809"/>
                        <a14:foregroundMark x1="90805" y1="46944" x2="90896" y2="44499"/>
                        <a14:foregroundMark x1="44828" y1="93643" x2="24138" y2="92176"/>
                        <a14:foregroundMark x1="92241" y1="38875" x2="92241" y2="38875"/>
                        <a14:foregroundMark x1="91379" y1="32274" x2="91379" y2="32274"/>
                        <a14:foregroundMark x1="92241" y1="28117" x2="92241" y2="28117"/>
                        <a14:foregroundMark x1="25287" y1="93399" x2="25287" y2="93399"/>
                        <a14:foregroundMark x1="20402" y1="92910" x2="20402" y2="92910"/>
                        <a14:backgroundMark x1="94184" y1="32274" x2="94828" y2="38386"/>
                        <a14:backgroundMark x1="93746" y1="28117" x2="94184" y2="32274"/>
                        <a14:backgroundMark x1="93103" y1="22005" x2="93746" y2="28117"/>
                        <a14:backgroundMark x1="93391" y1="38875" x2="93391" y2="41809"/>
                        <a14:backgroundMark x1="93391" y1="36186" x2="93391" y2="38875"/>
                        <a14:backgroundMark x1="93966" y1="44499" x2="93966" y2="44499"/>
                        <a14:backgroundMark x1="862" y1="90709" x2="575" y2="87286"/>
                        <a14:backgroundMark x1="2011" y1="89976" x2="2586" y2="91443"/>
                        <a14:backgroundMark x1="1724" y1="88509" x2="2299" y2="9144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67268"/>
            <a:ext cx="5831623" cy="68538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E56B5F-87E2-E4EC-F09E-F3ED579B1D28}"/>
              </a:ext>
            </a:extLst>
          </p:cNvPr>
          <p:cNvSpPr/>
          <p:nvPr/>
        </p:nvSpPr>
        <p:spPr>
          <a:xfrm>
            <a:off x="6755357" y="1830268"/>
            <a:ext cx="4472219" cy="3416320"/>
          </a:xfrm>
          <a:prstGeom prst="rect">
            <a:avLst/>
          </a:prstGeom>
          <a:noFill/>
        </p:spPr>
        <p:txBody>
          <a:bodyPr wrap="square" lIns="91440" tIns="45720" rIns="91440" bIns="45720">
            <a:spAutoFit/>
          </a:bodyPr>
          <a:lstStyle/>
          <a:p>
            <a:pPr algn="just"/>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Do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nằm</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ở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nơi</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giao</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nhau</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giữa</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các</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vành</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đai</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sinh</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khoáng</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a:t>
            </a:r>
          </a:p>
          <a:p>
            <a:pPr algn="just"/>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Lịch</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sử</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phát</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triển</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địa</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chất</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lâu</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dài</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và</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phức</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tạp</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a:t>
            </a:r>
          </a:p>
        </p:txBody>
      </p:sp>
      <p:grpSp>
        <p:nvGrpSpPr>
          <p:cNvPr id="8" name="Group 7">
            <a:extLst>
              <a:ext uri="{FF2B5EF4-FFF2-40B4-BE49-F238E27FC236}">
                <a16:creationId xmlns:a16="http://schemas.microsoft.com/office/drawing/2014/main" id="{5E6272EA-EB23-1807-68CC-3806A3CF5A55}"/>
              </a:ext>
            </a:extLst>
          </p:cNvPr>
          <p:cNvGrpSpPr/>
          <p:nvPr/>
        </p:nvGrpSpPr>
        <p:grpSpPr>
          <a:xfrm>
            <a:off x="264377" y="1918779"/>
            <a:ext cx="5924550" cy="2028754"/>
            <a:chOff x="1" y="829169"/>
            <a:chExt cx="5924550" cy="2028754"/>
          </a:xfrm>
        </p:grpSpPr>
        <p:sp>
          <p:nvSpPr>
            <p:cNvPr id="3" name="Flowchart: Terminator 2">
              <a:extLst>
                <a:ext uri="{FF2B5EF4-FFF2-40B4-BE49-F238E27FC236}">
                  <a16:creationId xmlns:a16="http://schemas.microsoft.com/office/drawing/2014/main" id="{2C970357-9B58-A050-1983-E6BD224431C7}"/>
                </a:ext>
              </a:extLst>
            </p:cNvPr>
            <p:cNvSpPr/>
            <p:nvPr/>
          </p:nvSpPr>
          <p:spPr>
            <a:xfrm>
              <a:off x="1" y="829169"/>
              <a:ext cx="5924550" cy="2028754"/>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6" name="TextBox 5">
              <a:extLst>
                <a:ext uri="{FF2B5EF4-FFF2-40B4-BE49-F238E27FC236}">
                  <a16:creationId xmlns:a16="http://schemas.microsoft.com/office/drawing/2014/main" id="{F5D82D99-BE48-3137-C1E1-599AC1E5ECF2}"/>
                </a:ext>
              </a:extLst>
            </p:cNvPr>
            <p:cNvSpPr txBox="1"/>
            <p:nvPr/>
          </p:nvSpPr>
          <p:spPr>
            <a:xfrm>
              <a:off x="1295113" y="1006863"/>
              <a:ext cx="4497194" cy="1754326"/>
            </a:xfrm>
            <a:prstGeom prst="rect">
              <a:avLst/>
            </a:prstGeom>
            <a:noFill/>
          </p:spPr>
          <p:txBody>
            <a:bodyPr wrap="square">
              <a:spAutoFit/>
            </a:bodyPr>
            <a:lstStyle/>
            <a:p>
              <a:pPr algn="ctr"/>
              <a:r>
                <a:rPr lang="vi-VN" sz="3600" b="1" dirty="0">
                  <a:solidFill>
                    <a:schemeClr val="tx1"/>
                  </a:solidFill>
                  <a:latin typeface="#9Slide03 SFU Futura_12" panose="00000400000000000000" pitchFamily="2" charset="0"/>
                  <a:cs typeface="Arial" panose="020B0604020202020204" pitchFamily="34" charset="0"/>
                </a:rPr>
                <a:t>Vì sao tài nguyên khoáng sản của nước ta đa dạng?</a:t>
              </a:r>
            </a:p>
          </p:txBody>
        </p:sp>
        <p:pic>
          <p:nvPicPr>
            <p:cNvPr id="7" name="Picture 6">
              <a:extLst>
                <a:ext uri="{FF2B5EF4-FFF2-40B4-BE49-F238E27FC236}">
                  <a16:creationId xmlns:a16="http://schemas.microsoft.com/office/drawing/2014/main" id="{CB4B6C3E-FC65-7DC8-A643-EEFF67CE64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78201" y="856256"/>
              <a:ext cx="1506110" cy="1808198"/>
            </a:xfrm>
            <a:prstGeom prst="rect">
              <a:avLst/>
            </a:prstGeom>
          </p:spPr>
        </p:pic>
      </p:grpSp>
      <p:pic>
        <p:nvPicPr>
          <p:cNvPr id="9" name="Picture 2" descr="Infographic] Khai thác đá quý thủ công - những cái được và mất?">
            <a:extLst>
              <a:ext uri="{FF2B5EF4-FFF2-40B4-BE49-F238E27FC236}">
                <a16:creationId xmlns:a16="http://schemas.microsoft.com/office/drawing/2014/main" id="{E0D82A51-1EB7-03B4-D0BE-5A363D0416C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37" b="89748" l="4346" r="98877">
                        <a14:foregroundMark x1="19336" y1="61751" x2="19336" y2="61751"/>
                        <a14:foregroundMark x1="19238" y1="59148" x2="21826" y2="64748"/>
                        <a14:foregroundMark x1="10889" y1="73344" x2="8887" y2="76262"/>
                        <a14:foregroundMark x1="5664" y1="76893" x2="5664" y2="76893"/>
                        <a14:foregroundMark x1="37549" y1="69243" x2="49121" y2="71057"/>
                        <a14:foregroundMark x1="35254" y1="70741" x2="38379" y2="71215"/>
                        <a14:foregroundMark x1="31641" y1="71372" x2="31738" y2="71530"/>
                        <a14:foregroundMark x1="92627" y1="64748" x2="93848" y2="68770"/>
                        <a14:foregroundMark x1="97363" y1="69558" x2="97363" y2="69558"/>
                        <a14:foregroundMark x1="98047" y1="69795" x2="98047" y2="69795"/>
                        <a14:foregroundMark x1="98877" y1="70110" x2="98877" y2="70110"/>
                        <a14:foregroundMark x1="4346" y1="75315" x2="4346" y2="75315"/>
                      </a14:backgroundRemoval>
                    </a14:imgEffect>
                  </a14:imgLayer>
                </a14:imgProps>
              </a:ext>
              <a:ext uri="{28A0092B-C50C-407E-A947-70E740481C1C}">
                <a14:useLocalDpi xmlns:a14="http://schemas.microsoft.com/office/drawing/2010/main" val="0"/>
              </a:ext>
            </a:extLst>
          </a:blip>
          <a:srcRect t="16445" b="20454"/>
          <a:stretch/>
        </p:blipFill>
        <p:spPr bwMode="auto">
          <a:xfrm>
            <a:off x="-139855" y="4272677"/>
            <a:ext cx="6617012" cy="25853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7">
            <a:extLst>
              <a:ext uri="{FF2B5EF4-FFF2-40B4-BE49-F238E27FC236}">
                <a16:creationId xmlns:a16="http://schemas.microsoft.com/office/drawing/2014/main" id="{50BE3721-8FF4-C6A6-B49C-AE0A0853A12A}"/>
              </a:ext>
            </a:extLst>
          </p:cNvPr>
          <p:cNvSpPr/>
          <p:nvPr/>
        </p:nvSpPr>
        <p:spPr>
          <a:xfrm>
            <a:off x="-185211" y="672944"/>
            <a:ext cx="616575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C00000"/>
                </a:solidFill>
                <a:latin typeface="#9Slide05 Great Vibes" panose="02000507080000020002" pitchFamily="2" charset="0"/>
                <a:cs typeface="Arial" panose="020B0604020202020204" pitchFamily="34" charset="0"/>
              </a:rPr>
              <a:t>Ai </a:t>
            </a:r>
            <a:r>
              <a:rPr lang="en-US" sz="9600" b="1" dirty="0" err="1">
                <a:solidFill>
                  <a:srgbClr val="C00000"/>
                </a:solidFill>
                <a:latin typeface="#9Slide05 Great Vibes" panose="02000507080000020002" pitchFamily="2" charset="0"/>
                <a:cs typeface="Arial" panose="020B0604020202020204" pitchFamily="34" charset="0"/>
              </a:rPr>
              <a:t>nhanh</a:t>
            </a:r>
            <a:r>
              <a:rPr lang="en-US" sz="9600" b="1" dirty="0">
                <a:solidFill>
                  <a:srgbClr val="C00000"/>
                </a:solidFill>
                <a:latin typeface="#9Slide05 Great Vibes" panose="02000507080000020002" pitchFamily="2" charset="0"/>
                <a:cs typeface="Arial" panose="020B0604020202020204" pitchFamily="34" charset="0"/>
              </a:rPr>
              <a:t> </a:t>
            </a:r>
            <a:r>
              <a:rPr lang="en-US" sz="9600" b="1" dirty="0" err="1">
                <a:solidFill>
                  <a:srgbClr val="C00000"/>
                </a:solidFill>
                <a:latin typeface="#9Slide05 Great Vibes" panose="02000507080000020002" pitchFamily="2" charset="0"/>
                <a:cs typeface="Arial" panose="020B0604020202020204" pitchFamily="34" charset="0"/>
              </a:rPr>
              <a:t>hơn</a:t>
            </a:r>
            <a:endParaRPr lang="en-US" sz="9600" b="1" dirty="0">
              <a:solidFill>
                <a:srgbClr val="C00000"/>
              </a:solidFill>
              <a:latin typeface="#9Slide05 Great Vibes" panose="02000507080000020002" pitchFamily="2" charset="0"/>
              <a:cs typeface="Arial" panose="020B0604020202020204" pitchFamily="34" charset="0"/>
            </a:endParaRPr>
          </a:p>
        </p:txBody>
      </p:sp>
    </p:spTree>
    <p:extLst>
      <p:ext uri="{BB962C8B-B14F-4D97-AF65-F5344CB8AC3E}">
        <p14:creationId xmlns:p14="http://schemas.microsoft.com/office/powerpoint/2010/main" val="2383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ãn Lưu ý png | PNGEgg">
            <a:extLst>
              <a:ext uri="{FF2B5EF4-FFF2-40B4-BE49-F238E27FC236}">
                <a16:creationId xmlns:a16="http://schemas.microsoft.com/office/drawing/2014/main" id="{5335DD50-7AC3-5E0F-057C-4A314302CA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45" b="93643" l="0" r="94253">
                        <a14:foregroundMark x1="91092" y1="14670" x2="92418" y2="22057"/>
                        <a14:foregroundMark x1="92976" y1="44499" x2="88506" y2="87286"/>
                        <a14:foregroundMark x1="93257" y1="41809" x2="92976" y2="44499"/>
                        <a14:foregroundMark x1="90230" y1="88264" x2="10920" y2="91932"/>
                        <a14:foregroundMark x1="10920" y1="91932" x2="6598" y2="90838"/>
                        <a14:foregroundMark x1="49713" y1="11247" x2="49425" y2="28851"/>
                        <a14:foregroundMark x1="47414" y1="3667" x2="47414" y2="8802"/>
                        <a14:foregroundMark x1="50000" y1="2689" x2="50000" y2="2689"/>
                        <a14:foregroundMark x1="70977" y1="89731" x2="45690" y2="91932"/>
                        <a14:foregroundMark x1="47126" y1="92176" x2="24138" y2="92176"/>
                        <a14:foregroundMark x1="90896" y1="44499" x2="90996" y2="41809"/>
                        <a14:foregroundMark x1="90805" y1="46944" x2="90896" y2="44499"/>
                        <a14:foregroundMark x1="44828" y1="93643" x2="24138" y2="92176"/>
                        <a14:foregroundMark x1="92241" y1="38875" x2="92241" y2="38875"/>
                        <a14:foregroundMark x1="91379" y1="32274" x2="91379" y2="32274"/>
                        <a14:foregroundMark x1="92241" y1="28117" x2="92241" y2="28117"/>
                        <a14:foregroundMark x1="25287" y1="93399" x2="25287" y2="93399"/>
                        <a14:foregroundMark x1="20402" y1="92910" x2="20402" y2="92910"/>
                        <a14:backgroundMark x1="94184" y1="32274" x2="94828" y2="38386"/>
                        <a14:backgroundMark x1="93746" y1="28117" x2="94184" y2="32274"/>
                        <a14:backgroundMark x1="93103" y1="22005" x2="93746" y2="28117"/>
                        <a14:backgroundMark x1="93391" y1="38875" x2="93391" y2="41809"/>
                        <a14:backgroundMark x1="93391" y1="36186" x2="93391" y2="38875"/>
                        <a14:backgroundMark x1="93966" y1="44499" x2="93966" y2="44499"/>
                        <a14:backgroundMark x1="862" y1="90709" x2="575" y2="87286"/>
                        <a14:backgroundMark x1="2011" y1="89976" x2="2586" y2="91443"/>
                        <a14:backgroundMark x1="1724" y1="88509" x2="2299" y2="9144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67268"/>
            <a:ext cx="5831623" cy="68538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E56B5F-87E2-E4EC-F09E-F3ED579B1D28}"/>
              </a:ext>
            </a:extLst>
          </p:cNvPr>
          <p:cNvSpPr/>
          <p:nvPr/>
        </p:nvSpPr>
        <p:spPr>
          <a:xfrm>
            <a:off x="6755357" y="1830268"/>
            <a:ext cx="4472219" cy="3170099"/>
          </a:xfrm>
          <a:prstGeom prst="rect">
            <a:avLst/>
          </a:prstGeom>
          <a:noFill/>
        </p:spPr>
        <p:txBody>
          <a:bodyPr wrap="square" lIns="91440" tIns="45720" rIns="91440" bIns="45720">
            <a:spAutoFit/>
          </a:bodyPr>
          <a:lstStyle/>
          <a:p>
            <a:pPr algn="just"/>
            <a:r>
              <a:rPr lang="en-US" sz="4000" b="1"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ại</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các</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đứt</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gãy</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sâu</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với</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hoạt</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động</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uống</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nếp</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và</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macma</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diễn</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ra</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mạnh</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a:t>
            </a:r>
          </a:p>
        </p:txBody>
      </p:sp>
      <p:grpSp>
        <p:nvGrpSpPr>
          <p:cNvPr id="8" name="Group 7">
            <a:extLst>
              <a:ext uri="{FF2B5EF4-FFF2-40B4-BE49-F238E27FC236}">
                <a16:creationId xmlns:a16="http://schemas.microsoft.com/office/drawing/2014/main" id="{5E6272EA-EB23-1807-68CC-3806A3CF5A55}"/>
              </a:ext>
            </a:extLst>
          </p:cNvPr>
          <p:cNvGrpSpPr/>
          <p:nvPr/>
        </p:nvGrpSpPr>
        <p:grpSpPr>
          <a:xfrm>
            <a:off x="264377" y="1918779"/>
            <a:ext cx="5924550" cy="2028754"/>
            <a:chOff x="1" y="829169"/>
            <a:chExt cx="5924550" cy="2028754"/>
          </a:xfrm>
        </p:grpSpPr>
        <p:sp>
          <p:nvSpPr>
            <p:cNvPr id="3" name="Flowchart: Terminator 2">
              <a:extLst>
                <a:ext uri="{FF2B5EF4-FFF2-40B4-BE49-F238E27FC236}">
                  <a16:creationId xmlns:a16="http://schemas.microsoft.com/office/drawing/2014/main" id="{2C970357-9B58-A050-1983-E6BD224431C7}"/>
                </a:ext>
              </a:extLst>
            </p:cNvPr>
            <p:cNvSpPr/>
            <p:nvPr/>
          </p:nvSpPr>
          <p:spPr>
            <a:xfrm>
              <a:off x="1" y="829169"/>
              <a:ext cx="5924550" cy="2028754"/>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6" name="TextBox 5">
              <a:extLst>
                <a:ext uri="{FF2B5EF4-FFF2-40B4-BE49-F238E27FC236}">
                  <a16:creationId xmlns:a16="http://schemas.microsoft.com/office/drawing/2014/main" id="{F5D82D99-BE48-3137-C1E1-599AC1E5ECF2}"/>
                </a:ext>
              </a:extLst>
            </p:cNvPr>
            <p:cNvSpPr txBox="1"/>
            <p:nvPr/>
          </p:nvSpPr>
          <p:spPr>
            <a:xfrm>
              <a:off x="1295113" y="1006863"/>
              <a:ext cx="4497194" cy="1754326"/>
            </a:xfrm>
            <a:prstGeom prst="rect">
              <a:avLst/>
            </a:prstGeom>
            <a:noFill/>
          </p:spPr>
          <p:txBody>
            <a:bodyPr wrap="square">
              <a:spAutoFit/>
            </a:bodyPr>
            <a:lstStyle/>
            <a:p>
              <a:pPr algn="ctr"/>
              <a:r>
                <a:rPr lang="vi-VN" sz="3600" b="1" dirty="0">
                  <a:solidFill>
                    <a:schemeClr val="tx1"/>
                  </a:solidFill>
                  <a:latin typeface="#9Slide03 SFU Futura_12" panose="00000400000000000000" pitchFamily="2" charset="0"/>
                  <a:cs typeface="Arial" panose="020B0604020202020204" pitchFamily="34" charset="0"/>
                </a:rPr>
                <a:t> Cho biết các mỏ nội sinh thường tập trung ở đâu?</a:t>
              </a:r>
            </a:p>
          </p:txBody>
        </p:sp>
        <p:pic>
          <p:nvPicPr>
            <p:cNvPr id="7" name="Picture 6">
              <a:extLst>
                <a:ext uri="{FF2B5EF4-FFF2-40B4-BE49-F238E27FC236}">
                  <a16:creationId xmlns:a16="http://schemas.microsoft.com/office/drawing/2014/main" id="{CB4B6C3E-FC65-7DC8-A643-EEFF67CE64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78201" y="856256"/>
              <a:ext cx="1506110" cy="1808198"/>
            </a:xfrm>
            <a:prstGeom prst="rect">
              <a:avLst/>
            </a:prstGeom>
          </p:spPr>
        </p:pic>
      </p:grpSp>
      <p:pic>
        <p:nvPicPr>
          <p:cNvPr id="9" name="Picture 2" descr="Infographic] Khai thác đá quý thủ công - những cái được và mất?">
            <a:extLst>
              <a:ext uri="{FF2B5EF4-FFF2-40B4-BE49-F238E27FC236}">
                <a16:creationId xmlns:a16="http://schemas.microsoft.com/office/drawing/2014/main" id="{E0D82A51-1EB7-03B4-D0BE-5A363D0416C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37" b="89748" l="4346" r="98877">
                        <a14:foregroundMark x1="19336" y1="61751" x2="19336" y2="61751"/>
                        <a14:foregroundMark x1="19238" y1="59148" x2="21826" y2="64748"/>
                        <a14:foregroundMark x1="10889" y1="73344" x2="8887" y2="76262"/>
                        <a14:foregroundMark x1="5664" y1="76893" x2="5664" y2="76893"/>
                        <a14:foregroundMark x1="37549" y1="69243" x2="49121" y2="71057"/>
                        <a14:foregroundMark x1="35254" y1="70741" x2="38379" y2="71215"/>
                        <a14:foregroundMark x1="31641" y1="71372" x2="31738" y2="71530"/>
                        <a14:foregroundMark x1="92627" y1="64748" x2="93848" y2="68770"/>
                        <a14:foregroundMark x1="97363" y1="69558" x2="97363" y2="69558"/>
                        <a14:foregroundMark x1="98047" y1="69795" x2="98047" y2="69795"/>
                        <a14:foregroundMark x1="98877" y1="70110" x2="98877" y2="70110"/>
                        <a14:foregroundMark x1="4346" y1="75315" x2="4346" y2="75315"/>
                      </a14:backgroundRemoval>
                    </a14:imgEffect>
                  </a14:imgLayer>
                </a14:imgProps>
              </a:ext>
              <a:ext uri="{28A0092B-C50C-407E-A947-70E740481C1C}">
                <a14:useLocalDpi xmlns:a14="http://schemas.microsoft.com/office/drawing/2010/main" val="0"/>
              </a:ext>
            </a:extLst>
          </a:blip>
          <a:srcRect t="16445" b="20454"/>
          <a:stretch/>
        </p:blipFill>
        <p:spPr bwMode="auto">
          <a:xfrm>
            <a:off x="-139855" y="4272677"/>
            <a:ext cx="6617012" cy="25853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7">
            <a:extLst>
              <a:ext uri="{FF2B5EF4-FFF2-40B4-BE49-F238E27FC236}">
                <a16:creationId xmlns:a16="http://schemas.microsoft.com/office/drawing/2014/main" id="{50BE3721-8FF4-C6A6-B49C-AE0A0853A12A}"/>
              </a:ext>
            </a:extLst>
          </p:cNvPr>
          <p:cNvSpPr/>
          <p:nvPr/>
        </p:nvSpPr>
        <p:spPr>
          <a:xfrm>
            <a:off x="-185211" y="672944"/>
            <a:ext cx="616575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C00000"/>
                </a:solidFill>
                <a:latin typeface="#9Slide05 Great Vibes" panose="02000507080000020002" pitchFamily="2" charset="0"/>
                <a:cs typeface="Arial" panose="020B0604020202020204" pitchFamily="34" charset="0"/>
              </a:rPr>
              <a:t>Ai </a:t>
            </a:r>
            <a:r>
              <a:rPr lang="en-US" sz="9600" b="1" dirty="0" err="1">
                <a:solidFill>
                  <a:srgbClr val="C00000"/>
                </a:solidFill>
                <a:latin typeface="#9Slide05 Great Vibes" panose="02000507080000020002" pitchFamily="2" charset="0"/>
                <a:cs typeface="Arial" panose="020B0604020202020204" pitchFamily="34" charset="0"/>
              </a:rPr>
              <a:t>nhanh</a:t>
            </a:r>
            <a:r>
              <a:rPr lang="en-US" sz="9600" b="1" dirty="0">
                <a:solidFill>
                  <a:srgbClr val="C00000"/>
                </a:solidFill>
                <a:latin typeface="#9Slide05 Great Vibes" panose="02000507080000020002" pitchFamily="2" charset="0"/>
                <a:cs typeface="Arial" panose="020B0604020202020204" pitchFamily="34" charset="0"/>
              </a:rPr>
              <a:t> </a:t>
            </a:r>
            <a:r>
              <a:rPr lang="en-US" sz="9600" b="1" dirty="0" err="1">
                <a:solidFill>
                  <a:srgbClr val="C00000"/>
                </a:solidFill>
                <a:latin typeface="#9Slide05 Great Vibes" panose="02000507080000020002" pitchFamily="2" charset="0"/>
                <a:cs typeface="Arial" panose="020B0604020202020204" pitchFamily="34" charset="0"/>
              </a:rPr>
              <a:t>hơn</a:t>
            </a:r>
            <a:endParaRPr lang="en-US" sz="9600" b="1" dirty="0">
              <a:solidFill>
                <a:srgbClr val="C00000"/>
              </a:solidFill>
              <a:latin typeface="#9Slide05 Great Vibes" panose="02000507080000020002" pitchFamily="2" charset="0"/>
              <a:cs typeface="Arial" panose="020B0604020202020204" pitchFamily="34" charset="0"/>
            </a:endParaRPr>
          </a:p>
        </p:txBody>
      </p:sp>
    </p:spTree>
    <p:extLst>
      <p:ext uri="{BB962C8B-B14F-4D97-AF65-F5344CB8AC3E}">
        <p14:creationId xmlns:p14="http://schemas.microsoft.com/office/powerpoint/2010/main" val="36430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ãn Lưu ý png | PNGEgg">
            <a:extLst>
              <a:ext uri="{FF2B5EF4-FFF2-40B4-BE49-F238E27FC236}">
                <a16:creationId xmlns:a16="http://schemas.microsoft.com/office/drawing/2014/main" id="{5335DD50-7AC3-5E0F-057C-4A314302CA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45" b="93643" l="0" r="94253">
                        <a14:foregroundMark x1="91092" y1="14670" x2="92418" y2="22057"/>
                        <a14:foregroundMark x1="92976" y1="44499" x2="88506" y2="87286"/>
                        <a14:foregroundMark x1="93257" y1="41809" x2="92976" y2="44499"/>
                        <a14:foregroundMark x1="90230" y1="88264" x2="10920" y2="91932"/>
                        <a14:foregroundMark x1="10920" y1="91932" x2="6598" y2="90838"/>
                        <a14:foregroundMark x1="49713" y1="11247" x2="49425" y2="28851"/>
                        <a14:foregroundMark x1="47414" y1="3667" x2="47414" y2="8802"/>
                        <a14:foregroundMark x1="50000" y1="2689" x2="50000" y2="2689"/>
                        <a14:foregroundMark x1="70977" y1="89731" x2="45690" y2="91932"/>
                        <a14:foregroundMark x1="47126" y1="92176" x2="24138" y2="92176"/>
                        <a14:foregroundMark x1="90896" y1="44499" x2="90996" y2="41809"/>
                        <a14:foregroundMark x1="90805" y1="46944" x2="90896" y2="44499"/>
                        <a14:foregroundMark x1="44828" y1="93643" x2="24138" y2="92176"/>
                        <a14:foregroundMark x1="92241" y1="38875" x2="92241" y2="38875"/>
                        <a14:foregroundMark x1="91379" y1="32274" x2="91379" y2="32274"/>
                        <a14:foregroundMark x1="92241" y1="28117" x2="92241" y2="28117"/>
                        <a14:foregroundMark x1="25287" y1="93399" x2="25287" y2="93399"/>
                        <a14:foregroundMark x1="20402" y1="92910" x2="20402" y2="92910"/>
                        <a14:backgroundMark x1="94184" y1="32274" x2="94828" y2="38386"/>
                        <a14:backgroundMark x1="93746" y1="28117" x2="94184" y2="32274"/>
                        <a14:backgroundMark x1="93103" y1="22005" x2="93746" y2="28117"/>
                        <a14:backgroundMark x1="93391" y1="38875" x2="93391" y2="41809"/>
                        <a14:backgroundMark x1="93391" y1="36186" x2="93391" y2="38875"/>
                        <a14:backgroundMark x1="93966" y1="44499" x2="93966" y2="44499"/>
                        <a14:backgroundMark x1="862" y1="90709" x2="575" y2="87286"/>
                        <a14:backgroundMark x1="2011" y1="89976" x2="2586" y2="91443"/>
                        <a14:backgroundMark x1="1724" y1="88509" x2="2299" y2="9144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67268"/>
            <a:ext cx="5831623" cy="68538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E56B5F-87E2-E4EC-F09E-F3ED579B1D28}"/>
              </a:ext>
            </a:extLst>
          </p:cNvPr>
          <p:cNvSpPr/>
          <p:nvPr/>
        </p:nvSpPr>
        <p:spPr>
          <a:xfrm>
            <a:off x="6755358" y="1830268"/>
            <a:ext cx="4429316" cy="3170099"/>
          </a:xfrm>
          <a:prstGeom prst="rect">
            <a:avLst/>
          </a:prstGeom>
          <a:noFill/>
        </p:spPr>
        <p:txBody>
          <a:bodyPr wrap="square" lIns="91440" tIns="45720" rIns="91440" bIns="45720">
            <a:spAutoFit/>
          </a:bodyPr>
          <a:lstStyle/>
          <a:p>
            <a:pPr algn="just"/>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Tập</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trung</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ở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vùng</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biển</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nông</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thềm</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lục</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địa</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hoặc</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vùng</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trũng</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trong</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nội</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40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địa</a:t>
            </a:r>
            <a:r>
              <a:rPr lang="en-US" sz="40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a:t>
            </a:r>
          </a:p>
        </p:txBody>
      </p:sp>
      <p:grpSp>
        <p:nvGrpSpPr>
          <p:cNvPr id="8" name="Group 7">
            <a:extLst>
              <a:ext uri="{FF2B5EF4-FFF2-40B4-BE49-F238E27FC236}">
                <a16:creationId xmlns:a16="http://schemas.microsoft.com/office/drawing/2014/main" id="{5E6272EA-EB23-1807-68CC-3806A3CF5A55}"/>
              </a:ext>
            </a:extLst>
          </p:cNvPr>
          <p:cNvGrpSpPr/>
          <p:nvPr/>
        </p:nvGrpSpPr>
        <p:grpSpPr>
          <a:xfrm>
            <a:off x="264377" y="1918779"/>
            <a:ext cx="5924550" cy="2028754"/>
            <a:chOff x="1" y="829169"/>
            <a:chExt cx="5924550" cy="2028754"/>
          </a:xfrm>
        </p:grpSpPr>
        <p:sp>
          <p:nvSpPr>
            <p:cNvPr id="3" name="Flowchart: Terminator 2">
              <a:extLst>
                <a:ext uri="{FF2B5EF4-FFF2-40B4-BE49-F238E27FC236}">
                  <a16:creationId xmlns:a16="http://schemas.microsoft.com/office/drawing/2014/main" id="{2C970357-9B58-A050-1983-E6BD224431C7}"/>
                </a:ext>
              </a:extLst>
            </p:cNvPr>
            <p:cNvSpPr/>
            <p:nvPr/>
          </p:nvSpPr>
          <p:spPr>
            <a:xfrm>
              <a:off x="1" y="829169"/>
              <a:ext cx="5924550" cy="2028754"/>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6" name="TextBox 5">
              <a:extLst>
                <a:ext uri="{FF2B5EF4-FFF2-40B4-BE49-F238E27FC236}">
                  <a16:creationId xmlns:a16="http://schemas.microsoft.com/office/drawing/2014/main" id="{F5D82D99-BE48-3137-C1E1-599AC1E5ECF2}"/>
                </a:ext>
              </a:extLst>
            </p:cNvPr>
            <p:cNvSpPr txBox="1"/>
            <p:nvPr/>
          </p:nvSpPr>
          <p:spPr>
            <a:xfrm>
              <a:off x="1295113" y="1006863"/>
              <a:ext cx="4497194" cy="1754326"/>
            </a:xfrm>
            <a:prstGeom prst="rect">
              <a:avLst/>
            </a:prstGeom>
            <a:noFill/>
          </p:spPr>
          <p:txBody>
            <a:bodyPr wrap="square">
              <a:spAutoFit/>
            </a:bodyPr>
            <a:lstStyle/>
            <a:p>
              <a:pPr algn="ctr"/>
              <a:r>
                <a:rPr lang="vi-VN" sz="3600" b="1" dirty="0">
                  <a:solidFill>
                    <a:schemeClr val="tx1"/>
                  </a:solidFill>
                  <a:latin typeface="#9Slide03 SFU Futura_12" panose="00000400000000000000" pitchFamily="2" charset="0"/>
                  <a:cs typeface="Arial" panose="020B0604020202020204" pitchFamily="34" charset="0"/>
                </a:rPr>
                <a:t> Cho biết các mỏ </a:t>
              </a:r>
              <a:r>
                <a:rPr lang="en-US" sz="3600" b="1" dirty="0" err="1">
                  <a:latin typeface="#9Slide03 SFU Futura_12" panose="00000400000000000000" pitchFamily="2" charset="0"/>
                  <a:cs typeface="Arial" panose="020B0604020202020204" pitchFamily="34" charset="0"/>
                </a:rPr>
                <a:t>ngoại</a:t>
              </a:r>
              <a:r>
                <a:rPr lang="vi-VN" sz="3600" b="1" dirty="0">
                  <a:solidFill>
                    <a:schemeClr val="tx1"/>
                  </a:solidFill>
                  <a:latin typeface="#9Slide03 SFU Futura_12" panose="00000400000000000000" pitchFamily="2" charset="0"/>
                  <a:cs typeface="Arial" panose="020B0604020202020204" pitchFamily="34" charset="0"/>
                </a:rPr>
                <a:t> sinh thường tập trung ở đâu?</a:t>
              </a:r>
            </a:p>
          </p:txBody>
        </p:sp>
        <p:pic>
          <p:nvPicPr>
            <p:cNvPr id="7" name="Picture 6">
              <a:extLst>
                <a:ext uri="{FF2B5EF4-FFF2-40B4-BE49-F238E27FC236}">
                  <a16:creationId xmlns:a16="http://schemas.microsoft.com/office/drawing/2014/main" id="{CB4B6C3E-FC65-7DC8-A643-EEFF67CE64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78201" y="856256"/>
              <a:ext cx="1506110" cy="1808198"/>
            </a:xfrm>
            <a:prstGeom prst="rect">
              <a:avLst/>
            </a:prstGeom>
          </p:spPr>
        </p:pic>
      </p:grpSp>
      <p:pic>
        <p:nvPicPr>
          <p:cNvPr id="9" name="Picture 2" descr="Infographic] Khai thác đá quý thủ công - những cái được và mất?">
            <a:extLst>
              <a:ext uri="{FF2B5EF4-FFF2-40B4-BE49-F238E27FC236}">
                <a16:creationId xmlns:a16="http://schemas.microsoft.com/office/drawing/2014/main" id="{E0D82A51-1EB7-03B4-D0BE-5A363D0416C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37" b="89748" l="4346" r="98877">
                        <a14:foregroundMark x1="19336" y1="61751" x2="19336" y2="61751"/>
                        <a14:foregroundMark x1="19238" y1="59148" x2="21826" y2="64748"/>
                        <a14:foregroundMark x1="10889" y1="73344" x2="8887" y2="76262"/>
                        <a14:foregroundMark x1="5664" y1="76893" x2="5664" y2="76893"/>
                        <a14:foregroundMark x1="37549" y1="69243" x2="49121" y2="71057"/>
                        <a14:foregroundMark x1="35254" y1="70741" x2="38379" y2="71215"/>
                        <a14:foregroundMark x1="31641" y1="71372" x2="31738" y2="71530"/>
                        <a14:foregroundMark x1="92627" y1="64748" x2="93848" y2="68770"/>
                        <a14:foregroundMark x1="97363" y1="69558" x2="97363" y2="69558"/>
                        <a14:foregroundMark x1="98047" y1="69795" x2="98047" y2="69795"/>
                        <a14:foregroundMark x1="98877" y1="70110" x2="98877" y2="70110"/>
                        <a14:foregroundMark x1="4346" y1="75315" x2="4346" y2="75315"/>
                      </a14:backgroundRemoval>
                    </a14:imgEffect>
                  </a14:imgLayer>
                </a14:imgProps>
              </a:ext>
              <a:ext uri="{28A0092B-C50C-407E-A947-70E740481C1C}">
                <a14:useLocalDpi xmlns:a14="http://schemas.microsoft.com/office/drawing/2010/main" val="0"/>
              </a:ext>
            </a:extLst>
          </a:blip>
          <a:srcRect t="16445" b="20454"/>
          <a:stretch/>
        </p:blipFill>
        <p:spPr bwMode="auto">
          <a:xfrm>
            <a:off x="-139855" y="4272677"/>
            <a:ext cx="6617012" cy="25853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7">
            <a:extLst>
              <a:ext uri="{FF2B5EF4-FFF2-40B4-BE49-F238E27FC236}">
                <a16:creationId xmlns:a16="http://schemas.microsoft.com/office/drawing/2014/main" id="{50BE3721-8FF4-C6A6-B49C-AE0A0853A12A}"/>
              </a:ext>
            </a:extLst>
          </p:cNvPr>
          <p:cNvSpPr/>
          <p:nvPr/>
        </p:nvSpPr>
        <p:spPr>
          <a:xfrm>
            <a:off x="-185211" y="672944"/>
            <a:ext cx="616575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C00000"/>
                </a:solidFill>
                <a:latin typeface="#9Slide05 Great Vibes" panose="02000507080000020002" pitchFamily="2" charset="0"/>
                <a:cs typeface="Arial" panose="020B0604020202020204" pitchFamily="34" charset="0"/>
              </a:rPr>
              <a:t>Ai </a:t>
            </a:r>
            <a:r>
              <a:rPr lang="en-US" sz="9600" b="1" dirty="0" err="1">
                <a:solidFill>
                  <a:srgbClr val="C00000"/>
                </a:solidFill>
                <a:latin typeface="#9Slide05 Great Vibes" panose="02000507080000020002" pitchFamily="2" charset="0"/>
                <a:cs typeface="Arial" panose="020B0604020202020204" pitchFamily="34" charset="0"/>
              </a:rPr>
              <a:t>nhanh</a:t>
            </a:r>
            <a:r>
              <a:rPr lang="en-US" sz="9600" b="1" dirty="0">
                <a:solidFill>
                  <a:srgbClr val="C00000"/>
                </a:solidFill>
                <a:latin typeface="#9Slide05 Great Vibes" panose="02000507080000020002" pitchFamily="2" charset="0"/>
                <a:cs typeface="Arial" panose="020B0604020202020204" pitchFamily="34" charset="0"/>
              </a:rPr>
              <a:t> </a:t>
            </a:r>
            <a:r>
              <a:rPr lang="en-US" sz="9600" b="1" dirty="0" err="1">
                <a:solidFill>
                  <a:srgbClr val="C00000"/>
                </a:solidFill>
                <a:latin typeface="#9Slide05 Great Vibes" panose="02000507080000020002" pitchFamily="2" charset="0"/>
                <a:cs typeface="Arial" panose="020B0604020202020204" pitchFamily="34" charset="0"/>
              </a:rPr>
              <a:t>hơn</a:t>
            </a:r>
            <a:endParaRPr lang="en-US" sz="9600" b="1" dirty="0">
              <a:solidFill>
                <a:srgbClr val="C00000"/>
              </a:solidFill>
              <a:latin typeface="#9Slide05 Great Vibes" panose="02000507080000020002" pitchFamily="2" charset="0"/>
              <a:cs typeface="Arial" panose="020B0604020202020204" pitchFamily="34" charset="0"/>
            </a:endParaRPr>
          </a:p>
        </p:txBody>
      </p:sp>
    </p:spTree>
    <p:extLst>
      <p:ext uri="{BB962C8B-B14F-4D97-AF65-F5344CB8AC3E}">
        <p14:creationId xmlns:p14="http://schemas.microsoft.com/office/powerpoint/2010/main" val="363883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23E1277-D22A-4A15-A2C6-D1C190556FD0}"/>
              </a:ext>
            </a:extLst>
          </p:cNvPr>
          <p:cNvSpPr txBox="1"/>
          <p:nvPr/>
        </p:nvSpPr>
        <p:spPr>
          <a:xfrm>
            <a:off x="376651" y="386154"/>
            <a:ext cx="11642738"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6000" dirty="0">
                <a:latin typeface="#9Slide05 SVNClementine" panose="020F0502020204030203" pitchFamily="34" charset="0"/>
                <a:ea typeface="+mj-ea"/>
                <a:cs typeface="+mj-cs"/>
              </a:rPr>
              <a:t>Bài </a:t>
            </a:r>
            <a:r>
              <a:rPr lang="en-US" sz="6000" dirty="0">
                <a:latin typeface="#9Slide05 SVNClementine" panose="020F0502020204030203" pitchFamily="34" charset="0"/>
                <a:ea typeface="+mj-ea"/>
                <a:cs typeface="+mj-cs"/>
              </a:rPr>
              <a:t>5. THỰC HÀNH</a:t>
            </a:r>
          </a:p>
          <a:p>
            <a:pPr algn="ctr">
              <a:lnSpc>
                <a:spcPct val="90000"/>
              </a:lnSpc>
              <a:spcBef>
                <a:spcPct val="0"/>
              </a:spcBef>
              <a:spcAft>
                <a:spcPts val="600"/>
              </a:spcAft>
            </a:pPr>
            <a:r>
              <a:rPr lang="en-US" sz="6000" dirty="0">
                <a:solidFill>
                  <a:srgbClr val="FFFF00"/>
                </a:solidFill>
                <a:latin typeface="#9Slide05 SVNClementine" panose="020F0502020204030203" pitchFamily="34" charset="0"/>
                <a:ea typeface="+mj-ea"/>
                <a:cs typeface="+mj-cs"/>
              </a:rPr>
              <a:t>PHÂN TÍCH ĐẶC ĐIỂM  PHÂN BỐ  CÁC LOẠI  KHOÁNG SẢN CHỦ YẾU</a:t>
            </a:r>
          </a:p>
        </p:txBody>
      </p:sp>
      <p:pic>
        <p:nvPicPr>
          <p:cNvPr id="2" name="Picture 2" descr="Kỹ thuật khai thác mỏ Bitcoin kỹ thuật khai thác Mỏ Kỹ sư Dân dụng - Khai  thác png tải về - Miễn phí trong suốt động Cơ Xe png Tải về.">
            <a:extLst>
              <a:ext uri="{FF2B5EF4-FFF2-40B4-BE49-F238E27FC236}">
                <a16:creationId xmlns:a16="http://schemas.microsoft.com/office/drawing/2014/main" id="{6460A905-0C62-AFB7-CDD8-243ED23A28C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0" r="91778">
                        <a14:foregroundMark x1="37000" y1="65556" x2="42333" y2="78889"/>
                        <a14:foregroundMark x1="43000" y1="64815" x2="46111" y2="77407"/>
                        <a14:foregroundMark x1="8000" y1="57037" x2="8000" y2="57037"/>
                        <a14:foregroundMark x1="8000" y1="57037" x2="8000" y2="57037"/>
                        <a14:foregroundMark x1="91667" y1="61296" x2="91667" y2="61296"/>
                        <a14:foregroundMark x1="91778" y1="66296" x2="91778" y2="66296"/>
                        <a14:foregroundMark x1="34667" y1="59815" x2="37111" y2="61296"/>
                        <a14:foregroundMark x1="40000" y1="62407" x2="40000" y2="62407"/>
                      </a14:backgroundRemoval>
                    </a14:imgEffect>
                  </a14:imgLayer>
                </a14:imgProps>
              </a:ext>
              <a:ext uri="{28A0092B-C50C-407E-A947-70E740481C1C}">
                <a14:useLocalDpi xmlns:a14="http://schemas.microsoft.com/office/drawing/2010/main" val="0"/>
              </a:ext>
            </a:extLst>
          </a:blip>
          <a:srcRect b="10796"/>
          <a:stretch/>
        </p:blipFill>
        <p:spPr bwMode="auto">
          <a:xfrm>
            <a:off x="7264388" y="3941921"/>
            <a:ext cx="5166118" cy="27650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fographic] Khai thác đá quý thủ công - những cái được và mất?">
            <a:extLst>
              <a:ext uri="{FF2B5EF4-FFF2-40B4-BE49-F238E27FC236}">
                <a16:creationId xmlns:a16="http://schemas.microsoft.com/office/drawing/2014/main" id="{F4507F7C-B663-1000-FD98-AA955AF5CC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37" b="89748" l="4346" r="98877">
                        <a14:foregroundMark x1="19336" y1="61751" x2="19336" y2="61751"/>
                        <a14:foregroundMark x1="19238" y1="59148" x2="21826" y2="64748"/>
                        <a14:foregroundMark x1="10889" y1="73344" x2="8887" y2="76262"/>
                        <a14:foregroundMark x1="5664" y1="76893" x2="5664" y2="76893"/>
                        <a14:foregroundMark x1="37549" y1="69243" x2="49121" y2="71057"/>
                        <a14:foregroundMark x1="35254" y1="70741" x2="38379" y2="71215"/>
                        <a14:foregroundMark x1="31641" y1="71372" x2="31738" y2="71530"/>
                        <a14:foregroundMark x1="92627" y1="64748" x2="93848" y2="68770"/>
                        <a14:foregroundMark x1="97363" y1="69558" x2="97363" y2="69558"/>
                        <a14:foregroundMark x1="98047" y1="69795" x2="98047" y2="69795"/>
                        <a14:foregroundMark x1="98877" y1="70110" x2="98877" y2="70110"/>
                        <a14:foregroundMark x1="4346" y1="75315" x2="4346" y2="75315"/>
                      </a14:backgroundRemoval>
                    </a14:imgEffect>
                  </a14:imgLayer>
                </a14:imgProps>
              </a:ext>
              <a:ext uri="{28A0092B-C50C-407E-A947-70E740481C1C}">
                <a14:useLocalDpi xmlns:a14="http://schemas.microsoft.com/office/drawing/2010/main" val="0"/>
              </a:ext>
            </a:extLst>
          </a:blip>
          <a:srcRect t="14936" b="15895"/>
          <a:stretch/>
        </p:blipFill>
        <p:spPr bwMode="auto">
          <a:xfrm>
            <a:off x="-122664" y="3941921"/>
            <a:ext cx="6910040" cy="2959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a:extLst>
              <a:ext uri="{FF2B5EF4-FFF2-40B4-BE49-F238E27FC236}">
                <a16:creationId xmlns:a16="http://schemas.microsoft.com/office/drawing/2014/main" id="{B019053A-0486-90CB-F053-D397AE9249FB}"/>
              </a:ext>
            </a:extLst>
          </p:cNvPr>
          <p:cNvSpPr/>
          <p:nvPr/>
        </p:nvSpPr>
        <p:spPr>
          <a:xfrm>
            <a:off x="614777" y="943264"/>
            <a:ext cx="2084646" cy="1034445"/>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7A56150F-771C-BF9E-57D7-B640624007B1}"/>
              </a:ext>
            </a:extLst>
          </p:cNvPr>
          <p:cNvSpPr/>
          <p:nvPr/>
        </p:nvSpPr>
        <p:spPr>
          <a:xfrm>
            <a:off x="5804472" y="937364"/>
            <a:ext cx="5409923" cy="1656111"/>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Dựa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vào</a:t>
            </a:r>
            <a:r>
              <a:rPr lang="en-US" sz="2400" b="1" dirty="0">
                <a:solidFill>
                  <a:schemeClr val="tx1"/>
                </a:solidFill>
                <a:latin typeface="#9Slide03 SFU Futura_12" panose="00000400000000000000" pitchFamily="2" charset="0"/>
                <a:cs typeface="Arial" panose="020B0604020202020204" pitchFamily="34" charset="0"/>
              </a:rPr>
              <a:t> SGK, </a:t>
            </a:r>
            <a:r>
              <a:rPr lang="en-US" sz="2400" b="1" dirty="0" err="1">
                <a:solidFill>
                  <a:schemeClr val="tx1"/>
                </a:solidFill>
                <a:latin typeface="#9Slide03 SFU Futura_12" panose="00000400000000000000" pitchFamily="2" charset="0"/>
                <a:cs typeface="Arial" panose="020B0604020202020204" pitchFamily="34" charset="0"/>
              </a:rPr>
              <a:t>hiểu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biết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bản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thân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Atlat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địa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lí</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Việt</a:t>
            </a:r>
            <a:r>
              <a:rPr lang="en-US" sz="2400" b="1" dirty="0">
                <a:solidFill>
                  <a:schemeClr val="tx1"/>
                </a:solidFill>
                <a:latin typeface="#9Slide03 SFU Futura_12" panose="00000400000000000000" pitchFamily="2" charset="0"/>
                <a:cs typeface="Arial" panose="020B0604020202020204" pitchFamily="34" charset="0"/>
              </a:rPr>
              <a:t> Nam </a:t>
            </a:r>
            <a:r>
              <a:rPr lang="en-US" sz="2400" b="1" dirty="0" err="1">
                <a:solidFill>
                  <a:schemeClr val="tx1"/>
                </a:solidFill>
                <a:latin typeface="#9Slide03 SFU Futura_12" panose="00000400000000000000" pitchFamily="2" charset="0"/>
                <a:cs typeface="Arial" panose="020B0604020202020204" pitchFamily="34" charset="0"/>
              </a:rPr>
              <a:t>trang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khoáng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sản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hoàn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thành</a:t>
            </a:r>
            <a:r>
              <a:rPr lang="en-US" sz="2400" b="1" dirty="0">
                <a:solidFill>
                  <a:schemeClr val="tx1"/>
                </a:solidFill>
                <a:latin typeface="#9Slide03 SFU Futura_12" panose="00000400000000000000" pitchFamily="2" charset="0"/>
                <a:cs typeface="Arial" panose="020B0604020202020204" pitchFamily="34" charset="0"/>
              </a:rPr>
              <a:t> PHT trong10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a:t>
            </a:r>
          </a:p>
        </p:txBody>
      </p:sp>
      <p:pic>
        <p:nvPicPr>
          <p:cNvPr id="17" name="Picture 6" descr="Search keyword icon Royalty Free Vector Image - VectorStock">
            <a:extLst>
              <a:ext uri="{FF2B5EF4-FFF2-40B4-BE49-F238E27FC236}">
                <a16:creationId xmlns:a16="http://schemas.microsoft.com/office/drawing/2014/main" id="{12E639BB-C37A-F3C1-1079-FF3BFA5308C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10772098" y="2039855"/>
            <a:ext cx="512098" cy="55362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7">
            <a:extLst>
              <a:ext uri="{FF2B5EF4-FFF2-40B4-BE49-F238E27FC236}">
                <a16:creationId xmlns:a16="http://schemas.microsoft.com/office/drawing/2014/main" id="{F6602446-1C9E-9C8F-3E70-AA3077860BA3}"/>
              </a:ext>
            </a:extLst>
          </p:cNvPr>
          <p:cNvSpPr/>
          <p:nvPr/>
        </p:nvSpPr>
        <p:spPr>
          <a:xfrm>
            <a:off x="3191435" y="943264"/>
            <a:ext cx="2222208" cy="1034445"/>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được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phát</a:t>
            </a:r>
            <a:r>
              <a:rPr lang="en-US" sz="2400" b="1" dirty="0">
                <a:solidFill>
                  <a:schemeClr val="tx1"/>
                </a:solidFill>
                <a:latin typeface="#9Slide03 SFU Futura_12" panose="00000400000000000000" pitchFamily="2" charset="0"/>
                <a:cs typeface="Arial" panose="020B0604020202020204" pitchFamily="34" charset="0"/>
              </a:rPr>
              <a:t> 1 PHT </a:t>
            </a:r>
          </a:p>
        </p:txBody>
      </p:sp>
      <p:pic>
        <p:nvPicPr>
          <p:cNvPr id="21" name="Picture 10" descr="ivyachievement - Luyện thi đại học mỹ, hỗ trợ thi tuyển đại học, trường nội  trú tại Mỹ">
            <a:extLst>
              <a:ext uri="{FF2B5EF4-FFF2-40B4-BE49-F238E27FC236}">
                <a16:creationId xmlns:a16="http://schemas.microsoft.com/office/drawing/2014/main" id="{1D3DFE37-8768-6799-94BB-F35D1D2955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6132" y="1619869"/>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versation, Debate, Discussion, Talking, Two People Talking Icon #432048  - PNG Images - PNGio">
            <a:extLst>
              <a:ext uri="{FF2B5EF4-FFF2-40B4-BE49-F238E27FC236}">
                <a16:creationId xmlns:a16="http://schemas.microsoft.com/office/drawing/2014/main" id="{2103F5FD-BE06-CC02-F4E3-8A357A2175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2641" y="1448773"/>
            <a:ext cx="702788" cy="57316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11C6EE3-87B8-A5B2-C1FE-FFACF23B47E9}"/>
              </a:ext>
            </a:extLst>
          </p:cNvPr>
          <p:cNvGrpSpPr/>
          <p:nvPr/>
        </p:nvGrpSpPr>
        <p:grpSpPr>
          <a:xfrm>
            <a:off x="-93649" y="-26491"/>
            <a:ext cx="12253731" cy="869795"/>
            <a:chOff x="157576" y="-60163"/>
            <a:chExt cx="12253731" cy="869795"/>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2008184" cy="717079"/>
            </a:xfrm>
            <a:prstGeom prst="roundRect">
              <a:avLst>
                <a:gd name="adj" fmla="val 42559"/>
              </a:avLst>
            </a:prstGeom>
            <a:solidFill>
              <a:schemeClr val="accent6">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ĐẶC ĐIỂM PHÂN BỐ CÁC LOẠI KHOÁNG SẢN CHỦ YẾU </a:t>
              </a:r>
              <a:endParaRPr lang="vi-VN" sz="3200" b="1" dirty="0">
                <a:solidFill>
                  <a:srgbClr val="FFFF00"/>
                </a:solidFill>
                <a:latin typeface="#9Slide03 SFU Futura_12" panose="020B0604020202020204" charset="0"/>
              </a:endParaRPr>
            </a:p>
          </p:txBody>
        </p:sp>
        <p:pic>
          <p:nvPicPr>
            <p:cNvPr id="2" name="Picture 1">
              <a:extLst>
                <a:ext uri="{FF2B5EF4-FFF2-40B4-BE49-F238E27FC236}">
                  <a16:creationId xmlns:a16="http://schemas.microsoft.com/office/drawing/2014/main" id="{C56EC96A-FC6A-4DDA-AA8D-B5C3C60E9A7D}"/>
                </a:ext>
              </a:extLst>
            </p:cNvPr>
            <p:cNvPicPr>
              <a:picLocks noChangeAspect="1"/>
            </p:cNvPicPr>
            <p:nvPr/>
          </p:nvPicPr>
          <p:blipFill>
            <a:blip r:embed="rId7"/>
            <a:stretch>
              <a:fillRect/>
            </a:stretch>
          </p:blipFill>
          <p:spPr>
            <a:xfrm>
              <a:off x="157576" y="-60163"/>
              <a:ext cx="869795" cy="869795"/>
            </a:xfrm>
            <a:prstGeom prst="rect">
              <a:avLst/>
            </a:prstGeom>
          </p:spPr>
        </p:pic>
      </p:grpSp>
      <p:sp>
        <p:nvSpPr>
          <p:cNvPr id="6" name="Rectangle: Rounded Corners 7">
            <a:extLst>
              <a:ext uri="{FF2B5EF4-FFF2-40B4-BE49-F238E27FC236}">
                <a16:creationId xmlns:a16="http://schemas.microsoft.com/office/drawing/2014/main" id="{56114725-539B-C4D9-E819-9E4721FFA07A}"/>
              </a:ext>
            </a:extLst>
          </p:cNvPr>
          <p:cNvSpPr/>
          <p:nvPr/>
        </p:nvSpPr>
        <p:spPr>
          <a:xfrm>
            <a:off x="1417773" y="2449796"/>
            <a:ext cx="2794190" cy="413870"/>
          </a:xfrm>
          <a:prstGeom prst="roundRect">
            <a:avLst/>
          </a:prstGeom>
          <a:solidFill>
            <a:srgbClr val="FFFF00"/>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1508B8"/>
                </a:solidFill>
                <a:latin typeface="#9Slide05 Great Vibes" panose="02000507080000020002" pitchFamily="2" charset="0"/>
                <a:cs typeface="Arial" panose="020B0604020202020204" pitchFamily="34" charset="0"/>
              </a:rPr>
              <a:t>Nhiệm</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vụ</a:t>
            </a:r>
            <a:r>
              <a:rPr lang="en-US" sz="4400" b="1" dirty="0">
                <a:solidFill>
                  <a:srgbClr val="1508B8"/>
                </a:solidFill>
                <a:latin typeface="#9Slide05 Great Vibes" panose="02000507080000020002" pitchFamily="2" charset="0"/>
                <a:cs typeface="Arial" panose="020B0604020202020204" pitchFamily="34" charset="0"/>
              </a:rPr>
              <a:t> 1</a:t>
            </a:r>
          </a:p>
        </p:txBody>
      </p:sp>
      <p:graphicFrame>
        <p:nvGraphicFramePr>
          <p:cNvPr id="4" name="Table 3">
            <a:extLst>
              <a:ext uri="{FF2B5EF4-FFF2-40B4-BE49-F238E27FC236}">
                <a16:creationId xmlns:a16="http://schemas.microsoft.com/office/drawing/2014/main" id="{2243F3FF-68B4-9602-9871-DB029202F159}"/>
              </a:ext>
            </a:extLst>
          </p:cNvPr>
          <p:cNvGraphicFramePr>
            <a:graphicFrameLocks noGrp="1"/>
          </p:cNvGraphicFramePr>
          <p:nvPr>
            <p:extLst>
              <p:ext uri="{D42A27DB-BD31-4B8C-83A1-F6EECF244321}">
                <p14:modId xmlns:p14="http://schemas.microsoft.com/office/powerpoint/2010/main" val="3834499029"/>
              </p:ext>
            </p:extLst>
          </p:nvPr>
        </p:nvGraphicFramePr>
        <p:xfrm>
          <a:off x="893089" y="3098984"/>
          <a:ext cx="10135058" cy="2915532"/>
        </p:xfrm>
        <a:graphic>
          <a:graphicData uri="http://schemas.openxmlformats.org/drawingml/2006/table">
            <a:tbl>
              <a:tblPr firstRow="1" firstCol="1" bandRow="1">
                <a:tableStyleId>{5C22544A-7EE6-4342-B048-85BDC9FD1C3A}</a:tableStyleId>
              </a:tblPr>
              <a:tblGrid>
                <a:gridCol w="2899370">
                  <a:extLst>
                    <a:ext uri="{9D8B030D-6E8A-4147-A177-3AD203B41FA5}">
                      <a16:colId xmlns:a16="http://schemas.microsoft.com/office/drawing/2014/main" val="89186089"/>
                    </a:ext>
                  </a:extLst>
                </a:gridCol>
                <a:gridCol w="3598992">
                  <a:extLst>
                    <a:ext uri="{9D8B030D-6E8A-4147-A177-3AD203B41FA5}">
                      <a16:colId xmlns:a16="http://schemas.microsoft.com/office/drawing/2014/main" val="3852567857"/>
                    </a:ext>
                  </a:extLst>
                </a:gridCol>
                <a:gridCol w="3636696">
                  <a:extLst>
                    <a:ext uri="{9D8B030D-6E8A-4147-A177-3AD203B41FA5}">
                      <a16:colId xmlns:a16="http://schemas.microsoft.com/office/drawing/2014/main" val="408060128"/>
                    </a:ext>
                  </a:extLst>
                </a:gridCol>
              </a:tblGrid>
              <a:tr h="353180">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LOẠI KHOÁNG SẢN</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a:effectLst/>
                          <a:latin typeface="#9Slide03 SFU Futura_12" panose="020B0604020202020204" charset="0"/>
                        </a:rPr>
                        <a:t>TÊN MỘT SỐ MỎ CHÍNH</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a:effectLst/>
                          <a:latin typeface="#9Slide03 SFU Futura_12" panose="020B0604020202020204" charset="0"/>
                        </a:rPr>
                        <a:t>NƠI PHÂN BỐ</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744678719"/>
                  </a:ext>
                </a:extLst>
              </a:tr>
              <a:tr h="314770">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THAN ĐÁ</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501508189"/>
                  </a:ext>
                </a:extLst>
              </a:tr>
              <a:tr h="314770">
                <a:tc>
                  <a:txBody>
                    <a:bodyPr/>
                    <a:lstStyle/>
                    <a:p>
                      <a:pPr marL="0" marR="0" indent="0" algn="ctr">
                        <a:lnSpc>
                          <a:spcPct val="115000"/>
                        </a:lnSpc>
                        <a:spcBef>
                          <a:spcPts val="0"/>
                        </a:spcBef>
                        <a:spcAft>
                          <a:spcPts val="0"/>
                        </a:spcAft>
                      </a:pPr>
                      <a:r>
                        <a:rPr lang="en-US" sz="2000">
                          <a:effectLst/>
                          <a:latin typeface="#9Slide03 SFU Futura_12" panose="020B0604020202020204" charset="0"/>
                        </a:rPr>
                        <a:t>DẦU MỎ</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412162499"/>
                  </a:ext>
                </a:extLst>
              </a:tr>
              <a:tr h="314770">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KHÍ TỰ NHIÊN</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172980089"/>
                  </a:ext>
                </a:extLst>
              </a:tr>
              <a:tr h="314770">
                <a:tc>
                  <a:txBody>
                    <a:bodyPr/>
                    <a:lstStyle/>
                    <a:p>
                      <a:pPr marL="0" marR="0" indent="0" algn="ctr">
                        <a:lnSpc>
                          <a:spcPct val="115000"/>
                        </a:lnSpc>
                        <a:spcBef>
                          <a:spcPts val="0"/>
                        </a:spcBef>
                        <a:spcAft>
                          <a:spcPts val="0"/>
                        </a:spcAft>
                      </a:pPr>
                      <a:r>
                        <a:rPr lang="en-US" sz="2000">
                          <a:effectLst/>
                          <a:latin typeface="#9Slide03 SFU Futura_12" panose="020B0604020202020204" charset="0"/>
                        </a:rPr>
                        <a:t>BÔ-XIT</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870523588"/>
                  </a:ext>
                </a:extLst>
              </a:tr>
              <a:tr h="314770">
                <a:tc>
                  <a:txBody>
                    <a:bodyPr/>
                    <a:lstStyle/>
                    <a:p>
                      <a:pPr marL="0" marR="0" indent="0" algn="ctr">
                        <a:lnSpc>
                          <a:spcPct val="115000"/>
                        </a:lnSpc>
                        <a:spcBef>
                          <a:spcPts val="0"/>
                        </a:spcBef>
                        <a:spcAft>
                          <a:spcPts val="0"/>
                        </a:spcAft>
                      </a:pPr>
                      <a:r>
                        <a:rPr lang="en-US" sz="2000">
                          <a:effectLst/>
                          <a:latin typeface="#9Slide03 SFU Futura_12" panose="020B0604020202020204" charset="0"/>
                        </a:rPr>
                        <a:t>SẮT</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855756350"/>
                  </a:ext>
                </a:extLst>
              </a:tr>
              <a:tr h="314770">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A-PA-TIT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826328784"/>
                  </a:ext>
                </a:extLst>
              </a:tr>
              <a:tr h="314770">
                <a:tc>
                  <a:txBody>
                    <a:bodyPr/>
                    <a:lstStyle/>
                    <a:p>
                      <a:pPr marL="0" marR="0" indent="0" algn="ctr">
                        <a:lnSpc>
                          <a:spcPct val="115000"/>
                        </a:lnSpc>
                        <a:spcBef>
                          <a:spcPts val="0"/>
                        </a:spcBef>
                        <a:spcAft>
                          <a:spcPts val="0"/>
                        </a:spcAft>
                      </a:pPr>
                      <a:r>
                        <a:rPr lang="en-US" sz="2000">
                          <a:effectLst/>
                          <a:latin typeface="#9Slide03 SFU Futura_12" panose="020B0604020202020204" charset="0"/>
                        </a:rPr>
                        <a:t>ĐÁ VÔI XI MĂNG</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373094429"/>
                  </a:ext>
                </a:extLst>
              </a:tr>
              <a:tr h="314770">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TITAN</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831718615"/>
                  </a:ext>
                </a:extLst>
              </a:tr>
            </a:tbl>
          </a:graphicData>
        </a:graphic>
      </p:graphicFrame>
      <p:pic>
        <p:nvPicPr>
          <p:cNvPr id="7" name="Picture 6">
            <a:extLst>
              <a:ext uri="{FF2B5EF4-FFF2-40B4-BE49-F238E27FC236}">
                <a16:creationId xmlns:a16="http://schemas.microsoft.com/office/drawing/2014/main" id="{8F7C37E7-F591-BEED-55C0-B8E816A78C2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284196" y="5594231"/>
            <a:ext cx="1052637" cy="1263769"/>
          </a:xfrm>
          <a:prstGeom prst="rect">
            <a:avLst/>
          </a:prstGeom>
        </p:spPr>
      </p:pic>
    </p:spTree>
    <p:extLst>
      <p:ext uri="{BB962C8B-B14F-4D97-AF65-F5344CB8AC3E}">
        <p14:creationId xmlns:p14="http://schemas.microsoft.com/office/powerpoint/2010/main" val="950216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6884508-D0B8-8FA6-D363-CBEEBD585430}"/>
              </a:ext>
            </a:extLst>
          </p:cNvPr>
          <p:cNvGraphicFramePr>
            <a:graphicFrameLocks noGrp="1"/>
          </p:cNvGraphicFramePr>
          <p:nvPr>
            <p:extLst>
              <p:ext uri="{D42A27DB-BD31-4B8C-83A1-F6EECF244321}">
                <p14:modId xmlns:p14="http://schemas.microsoft.com/office/powerpoint/2010/main" val="4191404785"/>
              </p:ext>
            </p:extLst>
          </p:nvPr>
        </p:nvGraphicFramePr>
        <p:xfrm>
          <a:off x="152399" y="259205"/>
          <a:ext cx="11690195" cy="6339590"/>
        </p:xfrm>
        <a:graphic>
          <a:graphicData uri="http://schemas.openxmlformats.org/drawingml/2006/table">
            <a:tbl>
              <a:tblPr firstRow="1" firstCol="1" bandRow="1">
                <a:tableStyleId>{616DA210-FB5B-4158-B5E0-FEB733F419BA}</a:tableStyleId>
              </a:tblPr>
              <a:tblGrid>
                <a:gridCol w="2953188">
                  <a:extLst>
                    <a:ext uri="{9D8B030D-6E8A-4147-A177-3AD203B41FA5}">
                      <a16:colId xmlns:a16="http://schemas.microsoft.com/office/drawing/2014/main" val="1428981740"/>
                    </a:ext>
                  </a:extLst>
                </a:gridCol>
                <a:gridCol w="4466090">
                  <a:extLst>
                    <a:ext uri="{9D8B030D-6E8A-4147-A177-3AD203B41FA5}">
                      <a16:colId xmlns:a16="http://schemas.microsoft.com/office/drawing/2014/main" val="1607835972"/>
                    </a:ext>
                  </a:extLst>
                </a:gridCol>
                <a:gridCol w="4270917">
                  <a:extLst>
                    <a:ext uri="{9D8B030D-6E8A-4147-A177-3AD203B41FA5}">
                      <a16:colId xmlns:a16="http://schemas.microsoft.com/office/drawing/2014/main" val="2364085701"/>
                    </a:ext>
                  </a:extLst>
                </a:gridCol>
              </a:tblGrid>
              <a:tr h="239395">
                <a:tc>
                  <a:txBody>
                    <a:bodyPr/>
                    <a:lstStyle/>
                    <a:p>
                      <a:pPr marL="0" marR="0" indent="0" algn="ctr">
                        <a:lnSpc>
                          <a:spcPct val="115000"/>
                        </a:lnSpc>
                        <a:spcBef>
                          <a:spcPts val="0"/>
                        </a:spcBef>
                        <a:spcAft>
                          <a:spcPts val="0"/>
                        </a:spcAft>
                      </a:pPr>
                      <a:r>
                        <a:rPr lang="en-US" sz="2000" dirty="0">
                          <a:solidFill>
                            <a:srgbClr val="1508B8"/>
                          </a:solidFill>
                          <a:effectLst/>
                          <a:latin typeface="#9Slide03 SFU Futura_12" panose="020B0604020202020204" charset="0"/>
                        </a:rPr>
                        <a:t>LOẠI KHOÁNG SẢN</a:t>
                      </a:r>
                      <a:endParaRPr lang="en-US" sz="2000" dirty="0">
                        <a:solidFill>
                          <a:srgbClr val="1508B8"/>
                        </a:solidFill>
                        <a:effectLst/>
                        <a:latin typeface="#9Slide03 SFU Futura_12" panose="020B0604020202020204" charset="0"/>
                        <a:ea typeface="Times New Roman" panose="02020603050405020304" pitchFamily="18" charset="0"/>
                      </a:endParaRPr>
                    </a:p>
                  </a:txBody>
                  <a:tcPr marL="68580" marR="68580" marT="0" marB="0">
                    <a:solidFill>
                      <a:srgbClr val="FFFF00"/>
                    </a:solidFill>
                  </a:tcPr>
                </a:tc>
                <a:tc>
                  <a:txBody>
                    <a:bodyPr/>
                    <a:lstStyle/>
                    <a:p>
                      <a:pPr marL="0" marR="0" indent="0" algn="ctr">
                        <a:lnSpc>
                          <a:spcPct val="115000"/>
                        </a:lnSpc>
                        <a:spcBef>
                          <a:spcPts val="0"/>
                        </a:spcBef>
                        <a:spcAft>
                          <a:spcPts val="0"/>
                        </a:spcAft>
                      </a:pPr>
                      <a:r>
                        <a:rPr lang="en-US" sz="2000">
                          <a:solidFill>
                            <a:srgbClr val="1508B8"/>
                          </a:solidFill>
                          <a:effectLst/>
                          <a:latin typeface="#9Slide03 SFU Futura_12" panose="020B0604020202020204" charset="0"/>
                        </a:rPr>
                        <a:t>TÊN MỘT SỐ MỎ CHÍNH</a:t>
                      </a:r>
                      <a:endParaRPr lang="en-US" sz="2000">
                        <a:solidFill>
                          <a:srgbClr val="1508B8"/>
                        </a:solidFill>
                        <a:effectLst/>
                        <a:latin typeface="#9Slide03 SFU Futura_12" panose="020B0604020202020204" charset="0"/>
                        <a:ea typeface="Times New Roman" panose="02020603050405020304" pitchFamily="18" charset="0"/>
                      </a:endParaRPr>
                    </a:p>
                  </a:txBody>
                  <a:tcPr marL="68580" marR="68580" marT="0" marB="0">
                    <a:solidFill>
                      <a:srgbClr val="FFFF00"/>
                    </a:solidFill>
                  </a:tcPr>
                </a:tc>
                <a:tc>
                  <a:txBody>
                    <a:bodyPr/>
                    <a:lstStyle/>
                    <a:p>
                      <a:pPr marL="0" marR="0" indent="0" algn="ctr">
                        <a:lnSpc>
                          <a:spcPct val="115000"/>
                        </a:lnSpc>
                        <a:spcBef>
                          <a:spcPts val="0"/>
                        </a:spcBef>
                        <a:spcAft>
                          <a:spcPts val="0"/>
                        </a:spcAft>
                      </a:pPr>
                      <a:r>
                        <a:rPr lang="en-US" sz="2000" dirty="0">
                          <a:solidFill>
                            <a:srgbClr val="1508B8"/>
                          </a:solidFill>
                          <a:effectLst/>
                          <a:latin typeface="#9Slide03 SFU Futura_12" panose="020B0604020202020204" charset="0"/>
                        </a:rPr>
                        <a:t>NƠI PHÂN BỐ</a:t>
                      </a:r>
                      <a:endParaRPr lang="en-US" sz="2000" dirty="0">
                        <a:solidFill>
                          <a:srgbClr val="1508B8"/>
                        </a:solidFill>
                        <a:effectLst/>
                        <a:latin typeface="#9Slide03 SFU Futura_12" panose="020B0604020202020204" charset="0"/>
                        <a:ea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882585374"/>
                  </a:ext>
                </a:extLst>
              </a:tr>
              <a:tr h="0">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THAN ĐÁ</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tc>
                  <a:txBody>
                    <a:bodyPr/>
                    <a:lstStyle/>
                    <a:p>
                      <a:pPr marL="0" marR="0" indent="0" algn="just">
                        <a:lnSpc>
                          <a:spcPct val="115000"/>
                        </a:lnSpc>
                        <a:spcBef>
                          <a:spcPts val="0"/>
                        </a:spcBef>
                        <a:spcAft>
                          <a:spcPts val="0"/>
                        </a:spcAft>
                      </a:pPr>
                      <a:r>
                        <a:rPr lang="en-US" sz="2400" dirty="0" err="1">
                          <a:effectLst/>
                          <a:latin typeface="#9Slide03 SFU Futura_12" panose="020B0604020202020204" charset="0"/>
                        </a:rPr>
                        <a:t>Cẩm</a:t>
                      </a:r>
                      <a:r>
                        <a:rPr lang="en-US" sz="2400" dirty="0">
                          <a:effectLst/>
                          <a:latin typeface="#9Slide03 SFU Futura_12" panose="020B0604020202020204" charset="0"/>
                        </a:rPr>
                        <a:t> </a:t>
                      </a:r>
                      <a:r>
                        <a:rPr lang="en-US" sz="2400" dirty="0" err="1">
                          <a:effectLst/>
                          <a:latin typeface="#9Slide03 SFU Futura_12" panose="020B0604020202020204" charset="0"/>
                        </a:rPr>
                        <a:t>Phả</a:t>
                      </a:r>
                      <a:r>
                        <a:rPr lang="en-US" sz="2400" dirty="0">
                          <a:effectLst/>
                          <a:latin typeface="#9Slide03 SFU Futura_12" panose="020B0604020202020204" charset="0"/>
                        </a:rPr>
                        <a:t>, </a:t>
                      </a:r>
                      <a:r>
                        <a:rPr lang="en-US" sz="2400" dirty="0" err="1">
                          <a:effectLst/>
                          <a:latin typeface="#9Slide03 SFU Futura_12" panose="020B0604020202020204" charset="0"/>
                        </a:rPr>
                        <a:t>Vàng</a:t>
                      </a:r>
                      <a:r>
                        <a:rPr lang="en-US" sz="2400" dirty="0">
                          <a:effectLst/>
                          <a:latin typeface="#9Slide03 SFU Futura_12" panose="020B0604020202020204" charset="0"/>
                        </a:rPr>
                        <a:t> Danh, </a:t>
                      </a:r>
                      <a:r>
                        <a:rPr lang="en-US" sz="2400" dirty="0" err="1">
                          <a:effectLst/>
                          <a:latin typeface="#9Slide03 SFU Futura_12" panose="020B0604020202020204" charset="0"/>
                        </a:rPr>
                        <a:t>Quỳnh</a:t>
                      </a:r>
                      <a:r>
                        <a:rPr lang="en-US" sz="2400" dirty="0">
                          <a:effectLst/>
                          <a:latin typeface="#9Slide03 SFU Futura_12" panose="020B0604020202020204" charset="0"/>
                        </a:rPr>
                        <a:t> </a:t>
                      </a:r>
                      <a:r>
                        <a:rPr lang="en-US" sz="2400" dirty="0" err="1">
                          <a:effectLst/>
                          <a:latin typeface="#9Slide03 SFU Futura_12" panose="020B0604020202020204" charset="0"/>
                        </a:rPr>
                        <a:t>Nhai</a:t>
                      </a:r>
                      <a:r>
                        <a:rPr lang="en-US" sz="2400" dirty="0">
                          <a:effectLst/>
                          <a:latin typeface="#9Slide03 SFU Futura_12" panose="020B0604020202020204" charset="0"/>
                        </a:rPr>
                        <a:t>, </a:t>
                      </a:r>
                      <a:r>
                        <a:rPr lang="en-US" sz="2400" dirty="0" err="1">
                          <a:effectLst/>
                          <a:latin typeface="#9Slide03 SFU Futura_12" panose="020B0604020202020204" charset="0"/>
                        </a:rPr>
                        <a:t>Lạc</a:t>
                      </a:r>
                      <a:r>
                        <a:rPr lang="en-US" sz="2400" dirty="0">
                          <a:effectLst/>
                          <a:latin typeface="#9Slide03 SFU Futura_12" panose="020B0604020202020204" charset="0"/>
                        </a:rPr>
                        <a:t> </a:t>
                      </a:r>
                      <a:r>
                        <a:rPr lang="en-US" sz="2400" dirty="0" err="1">
                          <a:effectLst/>
                          <a:latin typeface="#9Slide03 SFU Futura_12" panose="020B0604020202020204" charset="0"/>
                        </a:rPr>
                        <a:t>Thủy</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tc>
                  <a:txBody>
                    <a:bodyPr/>
                    <a:lstStyle/>
                    <a:p>
                      <a:pPr marL="0" marR="0" indent="0" algn="just">
                        <a:lnSpc>
                          <a:spcPct val="115000"/>
                        </a:lnSpc>
                        <a:spcBef>
                          <a:spcPts val="0"/>
                        </a:spcBef>
                        <a:spcAft>
                          <a:spcPts val="0"/>
                        </a:spcAft>
                      </a:pPr>
                      <a:r>
                        <a:rPr lang="en-US" sz="2400" dirty="0" err="1">
                          <a:effectLst/>
                          <a:latin typeface="#9Slide03 SFU Futura_12" panose="020B0604020202020204" charset="0"/>
                        </a:rPr>
                        <a:t>Quảng</a:t>
                      </a:r>
                      <a:r>
                        <a:rPr lang="en-US" sz="2400" dirty="0">
                          <a:effectLst/>
                          <a:latin typeface="#9Slide03 SFU Futura_12" panose="020B0604020202020204" charset="0"/>
                        </a:rPr>
                        <a:t> Ninh, </a:t>
                      </a:r>
                      <a:r>
                        <a:rPr lang="en-US" sz="2400" dirty="0" err="1">
                          <a:effectLst/>
                          <a:latin typeface="#9Slide03 SFU Futura_12" panose="020B0604020202020204" charset="0"/>
                        </a:rPr>
                        <a:t>Sơn</a:t>
                      </a:r>
                      <a:r>
                        <a:rPr lang="en-US" sz="2400" dirty="0">
                          <a:effectLst/>
                          <a:latin typeface="#9Slide03 SFU Futura_12" panose="020B0604020202020204" charset="0"/>
                        </a:rPr>
                        <a:t> La, </a:t>
                      </a:r>
                      <a:r>
                        <a:rPr lang="en-US" sz="2400" dirty="0" err="1">
                          <a:effectLst/>
                          <a:latin typeface="#9Slide03 SFU Futura_12" panose="020B0604020202020204" charset="0"/>
                        </a:rPr>
                        <a:t>Hòa</a:t>
                      </a:r>
                      <a:r>
                        <a:rPr lang="en-US" sz="2400" dirty="0">
                          <a:effectLst/>
                          <a:latin typeface="#9Slide03 SFU Futura_12" panose="020B0604020202020204" charset="0"/>
                        </a:rPr>
                        <a:t> Bình</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extLst>
                  <a:ext uri="{0D108BD9-81ED-4DB2-BD59-A6C34878D82A}">
                    <a16:rowId xmlns:a16="http://schemas.microsoft.com/office/drawing/2014/main" val="3989234652"/>
                  </a:ext>
                </a:extLst>
              </a:tr>
              <a:tr h="0">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DẦU MỎ</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a:effectLst/>
                          <a:latin typeface="#9Slide03 SFU Futura_12" panose="020B0604020202020204" charset="0"/>
                        </a:rPr>
                        <a:t>Hồng Ngọc, Rạng Đông, Bạch Hổ, Rồng, Đại Hùng</a:t>
                      </a:r>
                      <a:endParaRPr lang="en-US" sz="24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a:effectLst/>
                          <a:latin typeface="#9Slide03 SFU Futura_12" panose="020B0604020202020204" charset="0"/>
                        </a:rPr>
                        <a:t>Thềm lục địa phía Nam</a:t>
                      </a:r>
                      <a:endParaRPr lang="en-US" sz="24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685847335"/>
                  </a:ext>
                </a:extLst>
              </a:tr>
              <a:tr h="0">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KHÍ TỰ NHIÊN</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tc>
                  <a:txBody>
                    <a:bodyPr/>
                    <a:lstStyle/>
                    <a:p>
                      <a:pPr marL="0" marR="0" indent="0" algn="just">
                        <a:lnSpc>
                          <a:spcPct val="115000"/>
                        </a:lnSpc>
                        <a:spcBef>
                          <a:spcPts val="0"/>
                        </a:spcBef>
                        <a:spcAft>
                          <a:spcPts val="0"/>
                        </a:spcAft>
                      </a:pPr>
                      <a:r>
                        <a:rPr lang="en-US" sz="2400" dirty="0" err="1">
                          <a:effectLst/>
                          <a:latin typeface="#9Slide03 SFU Futura_12" panose="020B0604020202020204" charset="0"/>
                        </a:rPr>
                        <a:t>Tiền</a:t>
                      </a:r>
                      <a:r>
                        <a:rPr lang="en-US" sz="2400" dirty="0">
                          <a:effectLst/>
                          <a:latin typeface="#9Slide03 SFU Futura_12" panose="020B0604020202020204" charset="0"/>
                        </a:rPr>
                        <a:t> </a:t>
                      </a:r>
                      <a:r>
                        <a:rPr lang="en-US" sz="2400" dirty="0" err="1">
                          <a:effectLst/>
                          <a:latin typeface="#9Slide03 SFU Futura_12" panose="020B0604020202020204" charset="0"/>
                        </a:rPr>
                        <a:t>Hải</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tc>
                  <a:txBody>
                    <a:bodyPr/>
                    <a:lstStyle/>
                    <a:p>
                      <a:pPr marL="0" marR="0" indent="0" algn="just">
                        <a:lnSpc>
                          <a:spcPct val="115000"/>
                        </a:lnSpc>
                        <a:spcBef>
                          <a:spcPts val="0"/>
                        </a:spcBef>
                        <a:spcAft>
                          <a:spcPts val="0"/>
                        </a:spcAft>
                      </a:pPr>
                      <a:r>
                        <a:rPr lang="en-US" sz="2400" dirty="0">
                          <a:effectLst/>
                          <a:latin typeface="#9Slide03 SFU Futura_12" panose="020B0604020202020204" charset="0"/>
                        </a:rPr>
                        <a:t>Thái Bình</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extLst>
                  <a:ext uri="{0D108BD9-81ED-4DB2-BD59-A6C34878D82A}">
                    <a16:rowId xmlns:a16="http://schemas.microsoft.com/office/drawing/2014/main" val="1183765444"/>
                  </a:ext>
                </a:extLst>
              </a:tr>
              <a:tr h="0">
                <a:tc>
                  <a:txBody>
                    <a:bodyPr/>
                    <a:lstStyle/>
                    <a:p>
                      <a:pPr marL="0" marR="0" indent="0" algn="ctr">
                        <a:lnSpc>
                          <a:spcPct val="115000"/>
                        </a:lnSpc>
                        <a:spcBef>
                          <a:spcPts val="0"/>
                        </a:spcBef>
                        <a:spcAft>
                          <a:spcPts val="0"/>
                        </a:spcAft>
                      </a:pPr>
                      <a:r>
                        <a:rPr lang="en-US" sz="2400">
                          <a:effectLst/>
                          <a:latin typeface="#9Slide03 SFU Futura_12" panose="020B0604020202020204" charset="0"/>
                        </a:rPr>
                        <a:t>BÔ-XIT</a:t>
                      </a:r>
                      <a:endParaRPr lang="en-US" sz="24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a:effectLst/>
                          <a:latin typeface="#9Slide03 SFU Futura_12" panose="020B0604020202020204" charset="0"/>
                        </a:rPr>
                        <a:t>Măng Đen, Pleiku, Krông Búk, Đắk Nông, Di Linh, Lạng Sơn</a:t>
                      </a:r>
                      <a:endParaRPr lang="en-US" sz="24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dirty="0" err="1">
                          <a:effectLst/>
                          <a:latin typeface="#9Slide03 SFU Futura_12" panose="020B0604020202020204" charset="0"/>
                        </a:rPr>
                        <a:t>Tây</a:t>
                      </a:r>
                      <a:r>
                        <a:rPr lang="en-US" sz="2400" dirty="0">
                          <a:effectLst/>
                          <a:latin typeface="#9Slide03 SFU Futura_12" panose="020B0604020202020204" charset="0"/>
                        </a:rPr>
                        <a:t> </a:t>
                      </a:r>
                      <a:r>
                        <a:rPr lang="en-US" sz="2400" dirty="0" err="1">
                          <a:effectLst/>
                          <a:latin typeface="#9Slide03 SFU Futura_12" panose="020B0604020202020204" charset="0"/>
                        </a:rPr>
                        <a:t>Nguyên</a:t>
                      </a: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847051247"/>
                  </a:ext>
                </a:extLst>
              </a:tr>
              <a:tr h="0">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SẮT</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tc>
                  <a:txBody>
                    <a:bodyPr/>
                    <a:lstStyle/>
                    <a:p>
                      <a:pPr marL="0" marR="0" indent="0" algn="just">
                        <a:lnSpc>
                          <a:spcPct val="115000"/>
                        </a:lnSpc>
                        <a:spcBef>
                          <a:spcPts val="0"/>
                        </a:spcBef>
                        <a:spcAft>
                          <a:spcPts val="0"/>
                        </a:spcAft>
                      </a:pPr>
                      <a:r>
                        <a:rPr lang="en-US" sz="2400" dirty="0" err="1">
                          <a:effectLst/>
                          <a:latin typeface="#9Slide03 SFU Futura_12" panose="020B0604020202020204" charset="0"/>
                        </a:rPr>
                        <a:t>Trại</a:t>
                      </a:r>
                      <a:r>
                        <a:rPr lang="en-US" sz="2400" dirty="0">
                          <a:effectLst/>
                          <a:latin typeface="#9Slide03 SFU Futura_12" panose="020B0604020202020204" charset="0"/>
                        </a:rPr>
                        <a:t> Cau, </a:t>
                      </a:r>
                      <a:r>
                        <a:rPr lang="en-US" sz="2400" dirty="0" err="1">
                          <a:effectLst/>
                          <a:latin typeface="#9Slide03 SFU Futura_12" panose="020B0604020202020204" charset="0"/>
                        </a:rPr>
                        <a:t>Tùng</a:t>
                      </a:r>
                      <a:r>
                        <a:rPr lang="en-US" sz="2400" dirty="0">
                          <a:effectLst/>
                          <a:latin typeface="#9Slide03 SFU Futura_12" panose="020B0604020202020204" charset="0"/>
                        </a:rPr>
                        <a:t> Bá, Văn </a:t>
                      </a:r>
                      <a:r>
                        <a:rPr lang="en-US" sz="2400" dirty="0" err="1">
                          <a:effectLst/>
                          <a:latin typeface="#9Slide03 SFU Futura_12" panose="020B0604020202020204" charset="0"/>
                        </a:rPr>
                        <a:t>Bàn</a:t>
                      </a:r>
                      <a:r>
                        <a:rPr lang="en-US" sz="2400" dirty="0">
                          <a:effectLst/>
                          <a:latin typeface="#9Slide03 SFU Futura_12" panose="020B0604020202020204" charset="0"/>
                        </a:rPr>
                        <a:t>, </a:t>
                      </a:r>
                      <a:r>
                        <a:rPr lang="en-US" sz="2400" dirty="0" err="1">
                          <a:effectLst/>
                          <a:latin typeface="#9Slide03 SFU Futura_12" panose="020B0604020202020204" charset="0"/>
                        </a:rPr>
                        <a:t>Trấn</a:t>
                      </a:r>
                      <a:r>
                        <a:rPr lang="en-US" sz="2400" dirty="0">
                          <a:effectLst/>
                          <a:latin typeface="#9Slide03 SFU Futura_12" panose="020B0604020202020204" charset="0"/>
                        </a:rPr>
                        <a:t> </a:t>
                      </a:r>
                      <a:r>
                        <a:rPr lang="en-US" sz="2400" dirty="0" err="1">
                          <a:effectLst/>
                          <a:latin typeface="#9Slide03 SFU Futura_12" panose="020B0604020202020204" charset="0"/>
                        </a:rPr>
                        <a:t>Yên</a:t>
                      </a:r>
                      <a:r>
                        <a:rPr lang="en-US" sz="2400" dirty="0">
                          <a:effectLst/>
                          <a:latin typeface="#9Slide03 SFU Futura_12" panose="020B0604020202020204" charset="0"/>
                        </a:rPr>
                        <a:t>, </a:t>
                      </a:r>
                      <a:r>
                        <a:rPr lang="en-US" sz="2400" dirty="0" err="1">
                          <a:effectLst/>
                          <a:latin typeface="#9Slide03 SFU Futura_12" panose="020B0604020202020204" charset="0"/>
                        </a:rPr>
                        <a:t>Thạch</a:t>
                      </a:r>
                      <a:r>
                        <a:rPr lang="en-US" sz="2400" dirty="0">
                          <a:effectLst/>
                          <a:latin typeface="#9Slide03 SFU Futura_12" panose="020B0604020202020204" charset="0"/>
                        </a:rPr>
                        <a:t> </a:t>
                      </a:r>
                      <a:r>
                        <a:rPr lang="en-US" sz="2400" dirty="0" err="1">
                          <a:effectLst/>
                          <a:latin typeface="#9Slide03 SFU Futura_12" panose="020B0604020202020204" charset="0"/>
                        </a:rPr>
                        <a:t>Khê</a:t>
                      </a:r>
                      <a:r>
                        <a:rPr lang="en-US" sz="2400" dirty="0">
                          <a:effectLst/>
                          <a:latin typeface="#9Slide03 SFU Futura_12" panose="020B0604020202020204" charset="0"/>
                        </a:rPr>
                        <a:t>, </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tc>
                  <a:txBody>
                    <a:bodyPr/>
                    <a:lstStyle/>
                    <a:p>
                      <a:pPr marL="0" marR="0" indent="0" algn="just">
                        <a:lnSpc>
                          <a:spcPct val="115000"/>
                        </a:lnSpc>
                        <a:spcBef>
                          <a:spcPts val="0"/>
                        </a:spcBef>
                        <a:spcAft>
                          <a:spcPts val="0"/>
                        </a:spcAft>
                      </a:pPr>
                      <a:r>
                        <a:rPr lang="en-US" sz="2400" dirty="0">
                          <a:effectLst/>
                          <a:latin typeface="#9Slide03 SFU Futura_12" panose="020B0604020202020204" charset="0"/>
                        </a:rPr>
                        <a:t>Thái </a:t>
                      </a:r>
                      <a:r>
                        <a:rPr lang="en-US" sz="2400" dirty="0" err="1">
                          <a:effectLst/>
                          <a:latin typeface="#9Slide03 SFU Futura_12" panose="020B0604020202020204" charset="0"/>
                        </a:rPr>
                        <a:t>Nguyên</a:t>
                      </a:r>
                      <a:r>
                        <a:rPr lang="en-US" sz="2400" dirty="0">
                          <a:effectLst/>
                          <a:latin typeface="#9Slide03 SFU Futura_12" panose="020B0604020202020204" charset="0"/>
                        </a:rPr>
                        <a:t>, Hà Giang, </a:t>
                      </a:r>
                      <a:r>
                        <a:rPr lang="en-US" sz="2400" dirty="0" err="1">
                          <a:effectLst/>
                          <a:latin typeface="#9Slide03 SFU Futura_12" panose="020B0604020202020204" charset="0"/>
                        </a:rPr>
                        <a:t>Lào</a:t>
                      </a:r>
                      <a:r>
                        <a:rPr lang="en-US" sz="2400" dirty="0">
                          <a:effectLst/>
                          <a:latin typeface="#9Slide03 SFU Futura_12" panose="020B0604020202020204" charset="0"/>
                        </a:rPr>
                        <a:t> Cai, </a:t>
                      </a:r>
                      <a:r>
                        <a:rPr lang="en-US" sz="2400" dirty="0" err="1">
                          <a:effectLst/>
                          <a:latin typeface="#9Slide03 SFU Futura_12" panose="020B0604020202020204" charset="0"/>
                        </a:rPr>
                        <a:t>Yên</a:t>
                      </a:r>
                      <a:r>
                        <a:rPr lang="en-US" sz="2400" dirty="0">
                          <a:effectLst/>
                          <a:latin typeface="#9Slide03 SFU Futura_12" panose="020B0604020202020204" charset="0"/>
                        </a:rPr>
                        <a:t> </a:t>
                      </a:r>
                      <a:r>
                        <a:rPr lang="en-US" sz="2400" dirty="0" err="1">
                          <a:effectLst/>
                          <a:latin typeface="#9Slide03 SFU Futura_12" panose="020B0604020202020204" charset="0"/>
                        </a:rPr>
                        <a:t>Bái</a:t>
                      </a:r>
                      <a:r>
                        <a:rPr lang="en-US" sz="2400" dirty="0">
                          <a:effectLst/>
                          <a:latin typeface="#9Slide03 SFU Futura_12" panose="020B0604020202020204" charset="0"/>
                        </a:rPr>
                        <a:t>, Hà </a:t>
                      </a:r>
                      <a:r>
                        <a:rPr lang="en-US" sz="2400" dirty="0" err="1">
                          <a:effectLst/>
                          <a:latin typeface="#9Slide03 SFU Futura_12" panose="020B0604020202020204" charset="0"/>
                        </a:rPr>
                        <a:t>Tĩnh</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extLst>
                  <a:ext uri="{0D108BD9-81ED-4DB2-BD59-A6C34878D82A}">
                    <a16:rowId xmlns:a16="http://schemas.microsoft.com/office/drawing/2014/main" val="734378999"/>
                  </a:ext>
                </a:extLst>
              </a:tr>
              <a:tr h="0">
                <a:tc>
                  <a:txBody>
                    <a:bodyPr/>
                    <a:lstStyle/>
                    <a:p>
                      <a:pPr marL="0" marR="0" indent="0" algn="ctr">
                        <a:lnSpc>
                          <a:spcPct val="115000"/>
                        </a:lnSpc>
                        <a:spcBef>
                          <a:spcPts val="0"/>
                        </a:spcBef>
                        <a:spcAft>
                          <a:spcPts val="0"/>
                        </a:spcAft>
                      </a:pPr>
                      <a:r>
                        <a:rPr lang="en-US" sz="2400">
                          <a:effectLst/>
                          <a:latin typeface="#9Slide03 SFU Futura_12" panose="020B0604020202020204" charset="0"/>
                        </a:rPr>
                        <a:t>A-PA-TIT</a:t>
                      </a:r>
                      <a:endParaRPr lang="en-US" sz="24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a:effectLst/>
                          <a:latin typeface="#9Slide03 SFU Futura_12" panose="020B0604020202020204" charset="0"/>
                        </a:rPr>
                        <a:t>Cam Đường</a:t>
                      </a:r>
                      <a:endParaRPr lang="en-US" sz="24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a:effectLst/>
                          <a:latin typeface="#9Slide03 SFU Futura_12" panose="020B0604020202020204" charset="0"/>
                        </a:rPr>
                        <a:t>Lào Cai</a:t>
                      </a:r>
                      <a:endParaRPr lang="en-US" sz="24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387259553"/>
                  </a:ext>
                </a:extLst>
              </a:tr>
              <a:tr h="0">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ĐÁ VÔI XI MĂNG</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tc>
                  <a:txBody>
                    <a:bodyPr/>
                    <a:lstStyle/>
                    <a:p>
                      <a:pPr marL="0" marR="0" indent="0" algn="just">
                        <a:lnSpc>
                          <a:spcPct val="115000"/>
                        </a:lnSpc>
                        <a:spcBef>
                          <a:spcPts val="0"/>
                        </a:spcBef>
                        <a:spcAft>
                          <a:spcPts val="0"/>
                        </a:spcAft>
                      </a:pPr>
                      <a:r>
                        <a:rPr lang="en-US" sz="2400" dirty="0">
                          <a:effectLst/>
                          <a:latin typeface="#9Slide03 SFU Futura_12" panose="020B0604020202020204" charset="0"/>
                        </a:rPr>
                        <a:t>Hà Giang, </a:t>
                      </a:r>
                      <a:r>
                        <a:rPr lang="en-US" sz="2400" dirty="0" err="1">
                          <a:effectLst/>
                          <a:latin typeface="#9Slide03 SFU Futura_12" panose="020B0604020202020204" charset="0"/>
                        </a:rPr>
                        <a:t>Sơn</a:t>
                      </a:r>
                      <a:r>
                        <a:rPr lang="en-US" sz="2400" dirty="0">
                          <a:effectLst/>
                          <a:latin typeface="#9Slide03 SFU Futura_12" panose="020B0604020202020204" charset="0"/>
                        </a:rPr>
                        <a:t> La, </a:t>
                      </a:r>
                      <a:r>
                        <a:rPr lang="en-US" sz="2400" dirty="0" err="1">
                          <a:effectLst/>
                          <a:latin typeface="#9Slide03 SFU Futura_12" panose="020B0604020202020204" charset="0"/>
                        </a:rPr>
                        <a:t>Lạng</a:t>
                      </a:r>
                      <a:r>
                        <a:rPr lang="en-US" sz="2400" dirty="0">
                          <a:effectLst/>
                          <a:latin typeface="#9Slide03 SFU Futura_12" panose="020B0604020202020204" charset="0"/>
                        </a:rPr>
                        <a:t> </a:t>
                      </a:r>
                      <a:r>
                        <a:rPr lang="en-US" sz="2400" dirty="0" err="1">
                          <a:effectLst/>
                          <a:latin typeface="#9Slide03 SFU Futura_12" panose="020B0604020202020204" charset="0"/>
                        </a:rPr>
                        <a:t>Sơn</a:t>
                      </a:r>
                      <a:r>
                        <a:rPr lang="en-US" sz="2400" dirty="0">
                          <a:effectLst/>
                          <a:latin typeface="#9Slide03 SFU Futura_12" panose="020B0604020202020204" charset="0"/>
                        </a:rPr>
                        <a:t>, Thanh </a:t>
                      </a:r>
                      <a:r>
                        <a:rPr lang="en-US" sz="2400" dirty="0" err="1">
                          <a:effectLst/>
                          <a:latin typeface="#9Slide03 SFU Futura_12" panose="020B0604020202020204" charset="0"/>
                        </a:rPr>
                        <a:t>Hóa</a:t>
                      </a:r>
                      <a:r>
                        <a:rPr lang="en-US" sz="2400" dirty="0">
                          <a:effectLst/>
                          <a:latin typeface="#9Slide03 SFU Futura_12" panose="020B0604020202020204" charset="0"/>
                        </a:rPr>
                        <a:t>, </a:t>
                      </a:r>
                      <a:r>
                        <a:rPr lang="en-US" sz="2400" dirty="0" err="1">
                          <a:effectLst/>
                          <a:latin typeface="#9Slide03 SFU Futura_12" panose="020B0604020202020204" charset="0"/>
                        </a:rPr>
                        <a:t>Kiên</a:t>
                      </a:r>
                      <a:r>
                        <a:rPr lang="en-US" sz="2400" dirty="0">
                          <a:effectLst/>
                          <a:latin typeface="#9Slide03 SFU Futura_12" panose="020B0604020202020204" charset="0"/>
                        </a:rPr>
                        <a:t> </a:t>
                      </a:r>
                      <a:r>
                        <a:rPr lang="en-US" sz="2400" dirty="0" err="1">
                          <a:effectLst/>
                          <a:latin typeface="#9Slide03 SFU Futura_12" panose="020B0604020202020204" charset="0"/>
                        </a:rPr>
                        <a:t>Lương</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tc>
                  <a:txBody>
                    <a:bodyPr/>
                    <a:lstStyle/>
                    <a:p>
                      <a:pPr marL="0" marR="0" indent="0" algn="just">
                        <a:lnSpc>
                          <a:spcPct val="115000"/>
                        </a:lnSpc>
                        <a:spcBef>
                          <a:spcPts val="0"/>
                        </a:spcBef>
                        <a:spcAft>
                          <a:spcPts val="0"/>
                        </a:spcAft>
                      </a:pPr>
                      <a:r>
                        <a:rPr lang="en-US" sz="2400" dirty="0">
                          <a:effectLst/>
                          <a:latin typeface="#9Slide03 SFU Futura_12" panose="020B0604020202020204" charset="0"/>
                        </a:rPr>
                        <a:t>- </a:t>
                      </a:r>
                      <a:r>
                        <a:rPr lang="en-US" sz="2400" dirty="0" err="1">
                          <a:effectLst/>
                          <a:latin typeface="#9Slide03 SFU Futura_12" panose="020B0604020202020204" charset="0"/>
                        </a:rPr>
                        <a:t>Chủ</a:t>
                      </a:r>
                      <a:r>
                        <a:rPr lang="en-US" sz="2400" dirty="0">
                          <a:effectLst/>
                          <a:latin typeface="#9Slide03 SFU Futura_12" panose="020B0604020202020204" charset="0"/>
                        </a:rPr>
                        <a:t> </a:t>
                      </a:r>
                      <a:r>
                        <a:rPr lang="en-US" sz="2400" dirty="0" err="1">
                          <a:effectLst/>
                          <a:latin typeface="#9Slide03 SFU Futura_12" panose="020B0604020202020204" charset="0"/>
                        </a:rPr>
                        <a:t>yếu</a:t>
                      </a:r>
                      <a:r>
                        <a:rPr lang="en-US" sz="2400" dirty="0">
                          <a:effectLst/>
                          <a:latin typeface="#9Slide03 SFU Futura_12" panose="020B0604020202020204" charset="0"/>
                        </a:rPr>
                        <a:t> ở </a:t>
                      </a:r>
                      <a:r>
                        <a:rPr lang="en-US" sz="2400" dirty="0" err="1">
                          <a:effectLst/>
                          <a:latin typeface="#9Slide03 SFU Futura_12" panose="020B0604020202020204" charset="0"/>
                        </a:rPr>
                        <a:t>phía</a:t>
                      </a:r>
                      <a:r>
                        <a:rPr lang="en-US" sz="2400" dirty="0">
                          <a:effectLst/>
                          <a:latin typeface="#9Slide03 SFU Futura_12" panose="020B0604020202020204" charset="0"/>
                        </a:rPr>
                        <a:t> </a:t>
                      </a:r>
                      <a:r>
                        <a:rPr lang="en-US" sz="2400" dirty="0" err="1">
                          <a:effectLst/>
                          <a:latin typeface="#9Slide03 SFU Futura_12" panose="020B0604020202020204" charset="0"/>
                        </a:rPr>
                        <a:t>Bắc</a:t>
                      </a:r>
                      <a:r>
                        <a:rPr lang="en-US" sz="2400" dirty="0">
                          <a:effectLst/>
                          <a:latin typeface="#9Slide03 SFU Futura_12" panose="020B0604020202020204" charset="0"/>
                        </a:rPr>
                        <a:t>,</a:t>
                      </a:r>
                    </a:p>
                    <a:p>
                      <a:pPr marL="0" marR="0" indent="0" algn="just">
                        <a:lnSpc>
                          <a:spcPct val="115000"/>
                        </a:lnSpc>
                        <a:spcBef>
                          <a:spcPts val="0"/>
                        </a:spcBef>
                        <a:spcAft>
                          <a:spcPts val="0"/>
                        </a:spcAft>
                      </a:pPr>
                      <a:r>
                        <a:rPr lang="en-US" sz="2400" dirty="0">
                          <a:effectLst/>
                          <a:latin typeface="#9Slide03 SFU Futura_12" panose="020B0604020202020204" charset="0"/>
                        </a:rPr>
                        <a:t>- </a:t>
                      </a:r>
                      <a:r>
                        <a:rPr lang="en-US" sz="2400" dirty="0" err="1">
                          <a:effectLst/>
                          <a:latin typeface="#9Slide03 SFU Futura_12" panose="020B0604020202020204" charset="0"/>
                        </a:rPr>
                        <a:t>Kiên</a:t>
                      </a:r>
                      <a:r>
                        <a:rPr lang="en-US" sz="2400" dirty="0">
                          <a:effectLst/>
                          <a:latin typeface="#9Slide03 SFU Futura_12" panose="020B0604020202020204" charset="0"/>
                        </a:rPr>
                        <a:t> </a:t>
                      </a:r>
                      <a:r>
                        <a:rPr lang="en-US" sz="2400" dirty="0" err="1">
                          <a:effectLst/>
                          <a:latin typeface="#9Slide03 SFU Futura_12" panose="020B0604020202020204" charset="0"/>
                        </a:rPr>
                        <a:t>Lương</a:t>
                      </a:r>
                      <a:r>
                        <a:rPr lang="en-US" sz="2400" dirty="0">
                          <a:effectLst/>
                          <a:latin typeface="#9Slide03 SFU Futura_12" panose="020B0604020202020204" charset="0"/>
                        </a:rPr>
                        <a:t> (</a:t>
                      </a:r>
                      <a:r>
                        <a:rPr lang="en-US" sz="2400" dirty="0" err="1">
                          <a:effectLst/>
                          <a:latin typeface="#9Slide03 SFU Futura_12" panose="020B0604020202020204" charset="0"/>
                        </a:rPr>
                        <a:t>Kiên</a:t>
                      </a:r>
                      <a:r>
                        <a:rPr lang="en-US" sz="2400" dirty="0">
                          <a:effectLst/>
                          <a:latin typeface="#9Slide03 SFU Futura_12" panose="020B0604020202020204" charset="0"/>
                        </a:rPr>
                        <a:t> Giang)</a:t>
                      </a:r>
                      <a:endParaRPr lang="en-US" sz="2400" dirty="0">
                        <a:effectLst/>
                        <a:latin typeface="#9Slide03 SFU Futura_12" panose="020B0604020202020204" charset="0"/>
                        <a:ea typeface="Times New Roman" panose="02020603050405020304" pitchFamily="18" charset="0"/>
                      </a:endParaRPr>
                    </a:p>
                  </a:txBody>
                  <a:tcPr marL="68580" marR="68580" marT="0" marB="0">
                    <a:solidFill>
                      <a:srgbClr val="FFFF00">
                        <a:alpha val="20000"/>
                      </a:srgbClr>
                    </a:solidFill>
                  </a:tcPr>
                </a:tc>
                <a:extLst>
                  <a:ext uri="{0D108BD9-81ED-4DB2-BD59-A6C34878D82A}">
                    <a16:rowId xmlns:a16="http://schemas.microsoft.com/office/drawing/2014/main" val="2730979313"/>
                  </a:ext>
                </a:extLst>
              </a:tr>
              <a:tr h="0">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TITAN</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a:effectLst/>
                          <a:latin typeface="#9Slide03 SFU Futura_12" panose="020B0604020202020204" charset="0"/>
                        </a:rPr>
                        <a:t>Sơn Dương, Hà Tĩnh, Phú Vang, Hàm Tân</a:t>
                      </a:r>
                      <a:endParaRPr lang="en-US" sz="24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dirty="0" err="1">
                          <a:effectLst/>
                          <a:latin typeface="#9Slide03 SFU Futura_12" panose="020B0604020202020204" charset="0"/>
                        </a:rPr>
                        <a:t>Tuyên</a:t>
                      </a:r>
                      <a:r>
                        <a:rPr lang="en-US" sz="2400" dirty="0">
                          <a:effectLst/>
                          <a:latin typeface="#9Slide03 SFU Futura_12" panose="020B0604020202020204" charset="0"/>
                        </a:rPr>
                        <a:t> Quang, Hà </a:t>
                      </a:r>
                      <a:r>
                        <a:rPr lang="en-US" sz="2400" dirty="0" err="1">
                          <a:effectLst/>
                          <a:latin typeface="#9Slide03 SFU Futura_12" panose="020B0604020202020204" charset="0"/>
                        </a:rPr>
                        <a:t>Tĩnh</a:t>
                      </a:r>
                      <a:r>
                        <a:rPr lang="en-US" sz="2400" dirty="0">
                          <a:effectLst/>
                          <a:latin typeface="#9Slide03 SFU Futura_12" panose="020B0604020202020204" charset="0"/>
                        </a:rPr>
                        <a:t>, </a:t>
                      </a:r>
                      <a:r>
                        <a:rPr lang="en-US" sz="2400" dirty="0" err="1">
                          <a:effectLst/>
                          <a:latin typeface="#9Slide03 SFU Futura_12" panose="020B0604020202020204" charset="0"/>
                        </a:rPr>
                        <a:t>Thừa</a:t>
                      </a:r>
                      <a:r>
                        <a:rPr lang="en-US" sz="2400" dirty="0">
                          <a:effectLst/>
                          <a:latin typeface="#9Slide03 SFU Futura_12" panose="020B0604020202020204" charset="0"/>
                        </a:rPr>
                        <a:t> </a:t>
                      </a:r>
                      <a:r>
                        <a:rPr lang="en-US" sz="2400" dirty="0" err="1">
                          <a:effectLst/>
                          <a:latin typeface="#9Slide03 SFU Futura_12" panose="020B0604020202020204" charset="0"/>
                        </a:rPr>
                        <a:t>Thiên-Huế</a:t>
                      </a:r>
                      <a:r>
                        <a:rPr lang="en-US" sz="2400" dirty="0">
                          <a:effectLst/>
                          <a:latin typeface="#9Slide03 SFU Futura_12" panose="020B0604020202020204" charset="0"/>
                        </a:rPr>
                        <a:t>, Bình </a:t>
                      </a:r>
                      <a:r>
                        <a:rPr lang="en-US" sz="2400" dirty="0" err="1">
                          <a:effectLst/>
                          <a:latin typeface="#9Slide03 SFU Futura_12" panose="020B0604020202020204" charset="0"/>
                        </a:rPr>
                        <a:t>Định</a:t>
                      </a:r>
                      <a:r>
                        <a:rPr lang="en-US" sz="2400" dirty="0">
                          <a:effectLst/>
                          <a:latin typeface="#9Slide03 SFU Futura_12" panose="020B0604020202020204" charset="0"/>
                        </a:rPr>
                        <a:t>, Khánh </a:t>
                      </a:r>
                      <a:r>
                        <a:rPr lang="en-US" sz="2400" dirty="0" err="1">
                          <a:effectLst/>
                          <a:latin typeface="#9Slide03 SFU Futura_12" panose="020B0604020202020204" charset="0"/>
                        </a:rPr>
                        <a:t>Hòa</a:t>
                      </a:r>
                      <a:r>
                        <a:rPr lang="en-US" sz="2400" dirty="0">
                          <a:effectLst/>
                          <a:latin typeface="#9Slide03 SFU Futura_12" panose="020B0604020202020204" charset="0"/>
                        </a:rPr>
                        <a:t>, Bình </a:t>
                      </a:r>
                      <a:r>
                        <a:rPr lang="en-US" sz="2400" dirty="0" err="1">
                          <a:effectLst/>
                          <a:latin typeface="#9Slide03 SFU Futura_12" panose="020B0604020202020204" charset="0"/>
                        </a:rPr>
                        <a:t>Thuận</a:t>
                      </a: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535652312"/>
                  </a:ext>
                </a:extLst>
              </a:tr>
            </a:tbl>
          </a:graphicData>
        </a:graphic>
      </p:graphicFrame>
    </p:spTree>
    <p:extLst>
      <p:ext uri="{BB962C8B-B14F-4D97-AF65-F5344CB8AC3E}">
        <p14:creationId xmlns:p14="http://schemas.microsoft.com/office/powerpoint/2010/main" val="1254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10285</TotalTime>
  <Words>1478</Words>
  <Application>Microsoft Office PowerPoint</Application>
  <PresentationFormat>Widescreen</PresentationFormat>
  <Paragraphs>163</Paragraphs>
  <Slides>25</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#9Slide03 SFU Futura_12</vt:lpstr>
      <vt:lpstr>#9Slide05 Great Vibes</vt:lpstr>
      <vt:lpstr>Arial</vt:lpstr>
      <vt:lpstr>Calibri</vt:lpstr>
      <vt:lpstr>#9Slide05 SVNClementine</vt:lpstr>
      <vt:lpstr>#9Slide05 Ciaobella</vt:lpstr>
      <vt:lpstr>#9Slide07 IcielKoni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432</cp:revision>
  <dcterms:created xsi:type="dcterms:W3CDTF">2021-07-21T02:55:04Z</dcterms:created>
  <dcterms:modified xsi:type="dcterms:W3CDTF">2023-08-05T04:42:50Z</dcterms:modified>
</cp:coreProperties>
</file>