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Lst>
  <p:notesMasterIdLst>
    <p:notesMasterId r:id="rId41"/>
  </p:notesMasterIdLst>
  <p:sldIdLst>
    <p:sldId id="402" r:id="rId5"/>
    <p:sldId id="333" r:id="rId6"/>
    <p:sldId id="356" r:id="rId7"/>
    <p:sldId id="317" r:id="rId8"/>
    <p:sldId id="395" r:id="rId9"/>
    <p:sldId id="397" r:id="rId10"/>
    <p:sldId id="398" r:id="rId11"/>
    <p:sldId id="399" r:id="rId12"/>
    <p:sldId id="400" r:id="rId13"/>
    <p:sldId id="401" r:id="rId14"/>
    <p:sldId id="355" r:id="rId15"/>
    <p:sldId id="365" r:id="rId16"/>
    <p:sldId id="321" r:id="rId17"/>
    <p:sldId id="368" r:id="rId18"/>
    <p:sldId id="384" r:id="rId19"/>
    <p:sldId id="336" r:id="rId20"/>
    <p:sldId id="404" r:id="rId21"/>
    <p:sldId id="370" r:id="rId22"/>
    <p:sldId id="405" r:id="rId23"/>
    <p:sldId id="369" r:id="rId24"/>
    <p:sldId id="341" r:id="rId25"/>
    <p:sldId id="388" r:id="rId26"/>
    <p:sldId id="385" r:id="rId27"/>
    <p:sldId id="348" r:id="rId28"/>
    <p:sldId id="403" r:id="rId29"/>
    <p:sldId id="366" r:id="rId30"/>
    <p:sldId id="371" r:id="rId31"/>
    <p:sldId id="372" r:id="rId32"/>
    <p:sldId id="382" r:id="rId33"/>
    <p:sldId id="354" r:id="rId34"/>
    <p:sldId id="378" r:id="rId35"/>
    <p:sldId id="391" r:id="rId36"/>
    <p:sldId id="360" r:id="rId37"/>
    <p:sldId id="380" r:id="rId38"/>
    <p:sldId id="352" r:id="rId39"/>
    <p:sldId id="39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9" d="100"/>
          <a:sy n="69" d="100"/>
        </p:scale>
        <p:origin x="488"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pPr/>
              <a:t>8/16/2024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pPr/>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9532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25520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8/16/2024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8/16/2024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16-08-2024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16-08-2024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16-08-2024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16-08-2024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16-08-2024</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16-08-2024</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pPr/>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16-08-2024</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16-08-2024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16-08-2024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16-08-2024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16-08-2024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8/16/2024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F0132F-27AD-4901-812E-8330D5487512}" type="datetimeFigureOut">
              <a:rPr lang="en-US" smtClean="0"/>
              <a:pPr/>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8/16/2024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8/16/2024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8/16/2024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8/16/2024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8/16/2024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F0132F-27AD-4901-812E-8330D5487512}" type="datetimeFigureOut">
              <a:rPr lang="en-US" smtClean="0"/>
              <a:pPr/>
              <a:t>8/16/2024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F0132F-27AD-4901-812E-8330D5487512}" type="datetimeFigureOut">
              <a:rPr lang="en-US" smtClean="0"/>
              <a:pPr/>
              <a:t>8/16/2024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pPr/>
              <a:t>8/16/2024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pPr/>
              <a:t>8/16/2024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pPr/>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605"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16-08-2024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8/16/2024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3.png"/><Relationship Id="rId5" Type="http://schemas.openxmlformats.org/officeDocument/2006/relationships/image" Target="../media/image13.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35.xml"/><Relationship Id="rId5" Type="http://schemas.openxmlformats.org/officeDocument/2006/relationships/image" Target="../media/image3.pn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emf"/><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png"/><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3.png"/><Relationship Id="rId5" Type="http://schemas.openxmlformats.org/officeDocument/2006/relationships/image" Target="../media/image13.jpe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35.xml"/><Relationship Id="rId5" Type="http://schemas.openxmlformats.org/officeDocument/2006/relationships/image" Target="../media/image3.png"/><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3.png"/><Relationship Id="rId5" Type="http://schemas.openxmlformats.org/officeDocument/2006/relationships/image" Target="../media/image13.jpe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3.png"/><Relationship Id="rId5" Type="http://schemas.openxmlformats.org/officeDocument/2006/relationships/image" Target="../media/image13.jpe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14.png"/><Relationship Id="rId7" Type="http://schemas.openxmlformats.org/officeDocument/2006/relationships/image" Target="../media/image18.emf"/><Relationship Id="rId2" Type="http://schemas.openxmlformats.org/officeDocument/2006/relationships/image" Target="../media/image27.png"/><Relationship Id="rId1" Type="http://schemas.openxmlformats.org/officeDocument/2006/relationships/slideLayout" Target="../slideLayouts/slideLayout37.xml"/><Relationship Id="rId6" Type="http://schemas.openxmlformats.org/officeDocument/2006/relationships/image" Target="../media/image3.png"/><Relationship Id="rId5" Type="http://schemas.openxmlformats.org/officeDocument/2006/relationships/image" Target="../media/image30.png"/><Relationship Id="rId4" Type="http://schemas.openxmlformats.org/officeDocument/2006/relationships/image" Target="../media/image26.png"/><Relationship Id="rId9"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emf"/><Relationship Id="rId2" Type="http://schemas.openxmlformats.org/officeDocument/2006/relationships/image" Target="../media/image27.png"/><Relationship Id="rId1" Type="http://schemas.openxmlformats.org/officeDocument/2006/relationships/slideLayout" Target="../slideLayouts/slideLayout37.xml"/><Relationship Id="rId6" Type="http://schemas.openxmlformats.org/officeDocument/2006/relationships/image" Target="../media/image3.png"/><Relationship Id="rId5" Type="http://schemas.openxmlformats.org/officeDocument/2006/relationships/image" Target="../media/image30.pn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3.png"/><Relationship Id="rId5" Type="http://schemas.openxmlformats.org/officeDocument/2006/relationships/image" Target="../media/image13.jpeg"/><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5.xml"/><Relationship Id="rId5" Type="http://schemas.openxmlformats.org/officeDocument/2006/relationships/image" Target="../media/image3.png"/><Relationship Id="rId4" Type="http://schemas.openxmlformats.org/officeDocument/2006/relationships/image" Target="../media/image13.jpeg"/></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3.png"/><Relationship Id="rId5" Type="http://schemas.openxmlformats.org/officeDocument/2006/relationships/image" Target="../media/image13.jpe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0936762" y="0"/>
            <a:ext cx="1255238" cy="937524"/>
          </a:xfrm>
          <a:prstGeom prst="rect">
            <a:avLst/>
          </a:prstGeom>
        </p:spPr>
      </p:pic>
      <p:pic>
        <p:nvPicPr>
          <p:cNvPr id="1030" name="Picture 6" descr="GDCD 6 Bài 3: Siêng năng, kiên trì - Mobit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19" y="120885"/>
            <a:ext cx="3667125" cy="30357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ác nhân vật trong ảnh trên đã làm việc như thể nào ?Tỉnh siêng năng, kiên  trì được biên hiện như thể nào trong học tập, lao động và trong cuộc sống?  |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8246" y="357809"/>
            <a:ext cx="4074519" cy="250466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ài 2: Siêng năng, kiên trì ( GDCD 6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7718" y="3267986"/>
            <a:ext cx="3857956" cy="31487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uy nghĩ về ý nghĩa của tính siêng năng và kiên trì – Theki.v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331" y="3267986"/>
            <a:ext cx="4010908" cy="323618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Nghị luận về đức tính siêng năng cần cù (6 mẫu) - Văn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92194" y="357809"/>
            <a:ext cx="4114275" cy="2576222"/>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Sách Giải] ✓ Bài 3: Siêng năng, kiên trì - Sách Giải - Học Online Cùng  Sachgiaibaitap.co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07153" y="3267986"/>
            <a:ext cx="3599316" cy="3236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8475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142471" y="-325075"/>
            <a:ext cx="13897706" cy="7552607"/>
          </a:xfrm>
          <a:prstGeom prst="rect">
            <a:avLst/>
          </a:prstGeom>
          <a:noFill/>
          <a:ln>
            <a:noFill/>
          </a:ln>
        </p:spPr>
      </p:pic>
      <p:sp>
        <p:nvSpPr>
          <p:cNvPr id="12" name="TextBox 11"/>
          <p:cNvSpPr txBox="1">
            <a:spLocks noChangeArrowheads="1"/>
          </p:cNvSpPr>
          <p:nvPr/>
        </p:nvSpPr>
        <p:spPr bwMode="auto">
          <a:xfrm>
            <a:off x="48384" y="650674"/>
            <a:ext cx="11515997" cy="905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0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r>
              <a:rPr lang="en-US" altLang="en-US" sz="4000" b="1" dirty="0" smtClean="0">
                <a:solidFill>
                  <a:srgbClr val="FF0000"/>
                </a:solidFill>
                <a:latin typeface="Times New Roman" pitchFamily="18" charset="0"/>
                <a:ea typeface="微软雅黑" panose="020B0503020204020204" pitchFamily="34" charset="-122"/>
                <a:cs typeface="Times New Roman" pitchFamily="18" charset="0"/>
              </a:rPr>
              <a:t>AI NHANH HƠN</a:t>
            </a:r>
            <a:endParaRPr lang="it-IT" altLang="en-US" sz="4000" b="1" dirty="0">
              <a:solidFill>
                <a:srgbClr val="FF0000"/>
              </a:solidFill>
              <a:latin typeface="Times New Roman" pitchFamily="18" charset="0"/>
              <a:ea typeface="微软雅黑" panose="020B0503020204020204" pitchFamily="34" charset="-122"/>
              <a:cs typeface="Times New Roman" pitchFamily="18" charset="0"/>
            </a:endParaRPr>
          </a:p>
        </p:txBody>
      </p:sp>
      <p:sp>
        <p:nvSpPr>
          <p:cNvPr id="3" name="Rectangle 2"/>
          <p:cNvSpPr/>
          <p:nvPr/>
        </p:nvSpPr>
        <p:spPr>
          <a:xfrm>
            <a:off x="1292175" y="1521997"/>
            <a:ext cx="9558797" cy="954107"/>
          </a:xfrm>
          <a:prstGeom prst="rect">
            <a:avLst/>
          </a:prstGeom>
        </p:spPr>
        <p:txBody>
          <a:bodyPr wrap="square">
            <a:spAutoFit/>
          </a:bodyPr>
          <a:lstStyle/>
          <a:p>
            <a:pPr lvl="0" fontAlgn="base"/>
            <a:r>
              <a:rPr lang="en-US" sz="2800" dirty="0" smtClean="0">
                <a:latin typeface="Times New Roman" pitchFamily="18" charset="0"/>
                <a:cs typeface="Times New Roman" pitchFamily="18" charset="0"/>
              </a:rPr>
              <a:t>2. Chia </a:t>
            </a:r>
            <a:r>
              <a:rPr lang="en-US" sz="2800" dirty="0" err="1" smtClean="0">
                <a:latin typeface="Times New Roman" pitchFamily="18" charset="0"/>
                <a:cs typeface="Times New Roman" pitchFamily="18" charset="0"/>
              </a:rPr>
              <a:t>sẻ</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hiểu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ý </a:t>
            </a:r>
            <a:r>
              <a:rPr lang="en-US" sz="2800" dirty="0" err="1" smtClean="0">
                <a:latin typeface="Times New Roman" pitchFamily="18" charset="0"/>
                <a:cs typeface="Times New Roman" pitchFamily="18" charset="0"/>
              </a:rPr>
              <a:t>nghĩa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câu</a:t>
            </a:r>
            <a:r>
              <a:rPr lang="en-US" sz="2800" dirty="0" smtClean="0">
                <a:latin typeface="Times New Roman" pitchFamily="18" charset="0"/>
                <a:cs typeface="Times New Roman" pitchFamily="18" charset="0"/>
              </a:rPr>
              <a:t> ca </a:t>
            </a:r>
            <a:r>
              <a:rPr lang="en-US" sz="2800" dirty="0" err="1" smtClean="0">
                <a:latin typeface="Times New Roman" pitchFamily="18" charset="0"/>
                <a:cs typeface="Times New Roman" pitchFamily="18" charset="0"/>
              </a:rPr>
              <a:t>dao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tục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tìm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vi-VN"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pic>
        <p:nvPicPr>
          <p:cNvPr id="8" name="Picture 7"/>
          <p:cNvPicPr>
            <a:picLocks noChangeAspect="1"/>
          </p:cNvPicPr>
          <p:nvPr/>
        </p:nvPicPr>
        <p:blipFill>
          <a:blip r:embed="rId3"/>
          <a:stretch>
            <a:fillRect/>
          </a:stretch>
        </p:blipFill>
        <p:spPr>
          <a:xfrm>
            <a:off x="10936762" y="0"/>
            <a:ext cx="1255238" cy="937524"/>
          </a:xfrm>
          <a:prstGeom prst="rect">
            <a:avLst/>
          </a:prstGeom>
        </p:spPr>
      </p:pic>
      <p:sp>
        <p:nvSpPr>
          <p:cNvPr id="11" name="Up Arrow 10"/>
          <p:cNvSpPr/>
          <p:nvPr/>
        </p:nvSpPr>
        <p:spPr>
          <a:xfrm rot="5400000">
            <a:off x="3016899" y="3323316"/>
            <a:ext cx="196903" cy="452730"/>
          </a:xfrm>
          <a:prstGeom prst="up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3" name="Oval 12"/>
          <p:cNvSpPr/>
          <p:nvPr/>
        </p:nvSpPr>
        <p:spPr>
          <a:xfrm>
            <a:off x="763188" y="2635281"/>
            <a:ext cx="2026045" cy="1828800"/>
          </a:xfrm>
          <a:prstGeom prst="ellipse">
            <a:avLst/>
          </a:prstGeom>
          <a:solidFill>
            <a:schemeClr val="accent1">
              <a:lumMod val="60000"/>
              <a:lumOff val="40000"/>
            </a:schemeClr>
          </a:solidFill>
          <a:ln w="12700" cap="flat" cmpd="sng" algn="ctr">
            <a:solidFill>
              <a:srgbClr val="5B9BD5">
                <a:shade val="50000"/>
              </a:srgbClr>
            </a:solidFill>
            <a:prstDash val="solid"/>
            <a:miter lim="800000"/>
          </a:ln>
          <a:effectLst/>
        </p:spPr>
        <p:txBody>
          <a:bodyPr rtlCol="0" anchor="ctr"/>
          <a:lstStyle/>
          <a:p>
            <a:pPr lvl="0" algn="ctr">
              <a:defRPr/>
            </a:pPr>
            <a:r>
              <a:rPr lang="vi-VN" sz="2400" b="1" dirty="0">
                <a:latin typeface="+mj-lt"/>
              </a:rPr>
              <a:t>Thua keo này bày keo khác</a:t>
            </a:r>
            <a:endParaRPr kumimoji="0" lang="en-US" sz="2400" b="1" i="0" u="none" strike="noStrike" kern="0" cap="none" spc="0" normalizeH="0" baseline="0" noProof="0" dirty="0" smtClean="0">
              <a:ln>
                <a:noFill/>
              </a:ln>
              <a:solidFill>
                <a:prstClr val="white"/>
              </a:solidFill>
              <a:effectLst/>
              <a:uLnTx/>
              <a:uFillTx/>
              <a:latin typeface="+mj-lt"/>
              <a:cs typeface="Times New Roman" pitchFamily="18" charset="0"/>
            </a:endParaRPr>
          </a:p>
        </p:txBody>
      </p:sp>
      <p:sp>
        <p:nvSpPr>
          <p:cNvPr id="4" name="Rectangle 3"/>
          <p:cNvSpPr/>
          <p:nvPr/>
        </p:nvSpPr>
        <p:spPr>
          <a:xfrm>
            <a:off x="3408702" y="2391466"/>
            <a:ext cx="7495294" cy="2600199"/>
          </a:xfrm>
          <a:prstGeom prst="rect">
            <a:avLst/>
          </a:prstGeom>
        </p:spPr>
        <p:txBody>
          <a:bodyPr wrap="square">
            <a:spAutoFit/>
          </a:bodyPr>
          <a:lstStyle/>
          <a:p>
            <a:pPr>
              <a:lnSpc>
                <a:spcPct val="150000"/>
              </a:lnSpc>
            </a:pPr>
            <a:r>
              <a:rPr lang="vi-VN" sz="2800" dirty="0">
                <a:solidFill>
                  <a:srgbClr val="000000"/>
                </a:solidFill>
                <a:latin typeface="+mj-lt"/>
              </a:rPr>
              <a:t>Câu tục ngữ nói đến sự kiên nhẫn, nhẫn nại của con người, khi con người thất bại trong cuộc sống nhưng không nản chí thì điều đó thật tuyệt vời, nói đến lòng kiên trì, quyết tâm của con người</a:t>
            </a:r>
            <a:r>
              <a:rPr lang="vi-VN" sz="2800" dirty="0" smtClean="0">
                <a:solidFill>
                  <a:srgbClr val="000000"/>
                </a:solidFill>
                <a:latin typeface="+mj-lt"/>
              </a:rPr>
              <a:t>.</a:t>
            </a:r>
            <a:endParaRPr lang="vi-VN" sz="2800" dirty="0">
              <a:latin typeface="+mj-lt"/>
            </a:endParaRPr>
          </a:p>
        </p:txBody>
      </p:sp>
    </p:spTree>
    <p:extLst>
      <p:ext uri="{BB962C8B-B14F-4D97-AF65-F5344CB8AC3E}">
        <p14:creationId xmlns:p14="http://schemas.microsoft.com/office/powerpoint/2010/main" val="31144471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5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157561" y="4037178"/>
            <a:ext cx="5255015" cy="646331"/>
          </a:xfrm>
          <a:prstGeom prst="rect">
            <a:avLst/>
          </a:prstGeom>
          <a:noFill/>
        </p:spPr>
        <p:txBody>
          <a:bodyPr wrap="square" rtlCol="0">
            <a:spAutoFit/>
          </a:bodyPr>
          <a:lstStyle/>
          <a:p>
            <a:pPr algn="ctr" defTabSz="457200"/>
            <a:r>
              <a:rPr lang="en-US" altLang="zh-CN" sz="3600" b="1" dirty="0" smtClean="0">
                <a:solidFill>
                  <a:srgbClr val="FF0000"/>
                </a:solidFill>
                <a:latin typeface="Times New Roman" pitchFamily="18" charset="0"/>
                <a:ea typeface="华康海报体W12" panose="040B0C09000000000000" pitchFamily="81" charset="-122"/>
                <a:cs typeface="Times New Roman" pitchFamily="18" charset="0"/>
              </a:rPr>
              <a:t>II. </a:t>
            </a:r>
            <a:r>
              <a:rPr lang="en-US" altLang="zh-CN" sz="3600" b="1" dirty="0" err="1" smtClean="0">
                <a:solidFill>
                  <a:srgbClr val="FF0000"/>
                </a:solidFill>
                <a:latin typeface="Times New Roman" pitchFamily="18" charset="0"/>
                <a:ea typeface="华康海报体W12" panose="040B0C09000000000000" pitchFamily="81" charset="-122"/>
                <a:cs typeface="Times New Roman" pitchFamily="18" charset="0"/>
              </a:rPr>
              <a:t>Khám</a:t>
            </a:r>
            <a:r>
              <a:rPr lang="en-US" altLang="zh-CN" sz="3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3600" b="1" dirty="0" err="1" smtClean="0">
                <a:solidFill>
                  <a:srgbClr val="FF0000"/>
                </a:solidFill>
                <a:latin typeface="Times New Roman" pitchFamily="18" charset="0"/>
                <a:ea typeface="华康海报体W12" panose="040B0C09000000000000" pitchFamily="81" charset="-122"/>
                <a:cs typeface="Times New Roman" pitchFamily="18" charset="0"/>
              </a:rPr>
              <a:t>phá</a:t>
            </a:r>
            <a:endParaRPr lang="zh-CN" altLang="en-US" sz="3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dirty="0" err="1" smtClean="0">
                  <a:solidFill>
                    <a:srgbClr val="0000FF"/>
                  </a:solidFill>
                  <a:latin typeface="Times New Roman" pitchFamily="18" charset="0"/>
                  <a:ea typeface="Helvetica Neue"/>
                  <a:cs typeface="Times New Roman" pitchFamily="18" charset="0"/>
                </a:rPr>
                <a:t>Bài</a:t>
              </a:r>
              <a:r>
                <a:rPr lang="en-US" altLang="en-US" sz="3600" b="1" dirty="0" smtClean="0">
                  <a:solidFill>
                    <a:srgbClr val="0000FF"/>
                  </a:solidFill>
                  <a:latin typeface="Times New Roman" pitchFamily="18" charset="0"/>
                  <a:ea typeface="Helvetica Neue"/>
                  <a:cs typeface="Times New Roman" pitchFamily="18" charset="0"/>
                </a:rPr>
                <a:t> </a:t>
              </a:r>
              <a:r>
                <a:rPr lang="en-US" altLang="en-US" sz="3600" b="1" dirty="0" smtClean="0">
                  <a:solidFill>
                    <a:srgbClr val="0000FF"/>
                  </a:solidFill>
                  <a:latin typeface="Times New Roman" pitchFamily="18" charset="0"/>
                  <a:ea typeface="Helvetica Neue"/>
                  <a:cs typeface="Times New Roman" pitchFamily="18" charset="0"/>
                </a:rPr>
                <a:t>3:</a:t>
              </a:r>
              <a:r>
                <a:rPr lang="en-US" altLang="en-US" sz="3600" b="1" dirty="0" smtClean="0">
                  <a:solidFill>
                    <a:srgbClr val="FF0000"/>
                  </a:solidFill>
                  <a:latin typeface="Times New Roman" pitchFamily="18" charset="0"/>
                  <a:ea typeface="Helvetica Neue"/>
                  <a:cs typeface="Times New Roman" pitchFamily="18" charset="0"/>
                </a:rPr>
                <a:t> </a:t>
              </a:r>
            </a:p>
            <a:p>
              <a:pPr algn="ctr" eaLnBrk="0" fontAlgn="base" hangingPunct="0">
                <a:spcBef>
                  <a:spcPct val="0"/>
                </a:spcBef>
                <a:spcAft>
                  <a:spcPct val="0"/>
                </a:spcAft>
              </a:pPr>
              <a:r>
                <a:rPr lang="en-US" altLang="en-US" sz="3600" b="1" dirty="0" smtClean="0">
                  <a:solidFill>
                    <a:srgbClr val="FF0000"/>
                  </a:solidFill>
                  <a:latin typeface="Times New Roman" pitchFamily="18" charset="0"/>
                  <a:ea typeface="Helvetica Neue"/>
                  <a:cs typeface="Times New Roman" pitchFamily="18" charset="0"/>
                </a:rPr>
                <a:t>SIÊNG NĂNG, KIÊN TRÌ</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37779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grpSp>
      <p:sp>
        <p:nvSpPr>
          <p:cNvPr id="11" name="Rectangle 10"/>
          <p:cNvSpPr/>
          <p:nvPr/>
        </p:nvSpPr>
        <p:spPr>
          <a:xfrm>
            <a:off x="3108473" y="2566247"/>
            <a:ext cx="6035040" cy="1366528"/>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sz="3600" b="1" dirty="0" smtClean="0">
                <a:solidFill>
                  <a:srgbClr val="FF0000"/>
                </a:solidFill>
                <a:latin typeface="Times New Roman" pitchFamily="18" charset="0"/>
                <a:ea typeface="Arial" panose="020B0604020202020204" pitchFamily="34" charset="0"/>
                <a:cs typeface="Times New Roman" pitchFamily="18" charset="0"/>
              </a:rPr>
              <a:t>1. </a:t>
            </a:r>
            <a:r>
              <a:rPr lang="en-US" sz="3600" b="1" dirty="0" err="1" smtClean="0">
                <a:solidFill>
                  <a:srgbClr val="FF0000"/>
                </a:solidFill>
                <a:latin typeface="Times New Roman" pitchFamily="18" charset="0"/>
                <a:ea typeface="Arial" panose="020B0604020202020204" pitchFamily="34" charset="0"/>
                <a:cs typeface="Times New Roman" pitchFamily="18" charset="0"/>
              </a:rPr>
              <a:t>Siêng</a:t>
            </a:r>
            <a:r>
              <a:rPr lang="en-US" sz="3600" b="1" dirty="0" smtClean="0">
                <a:solidFill>
                  <a:srgbClr val="FF0000"/>
                </a:solidFill>
                <a:latin typeface="Times New Roman" pitchFamily="18" charset="0"/>
                <a:ea typeface="Arial" panose="020B0604020202020204" pitchFamily="34" charset="0"/>
                <a:cs typeface="Times New Roman" pitchFamily="18" charset="0"/>
              </a:rPr>
              <a:t> </a:t>
            </a:r>
            <a:r>
              <a:rPr lang="en-US" sz="3600" b="1" dirty="0" err="1" smtClean="0">
                <a:solidFill>
                  <a:srgbClr val="FF0000"/>
                </a:solidFill>
                <a:latin typeface="Times New Roman" pitchFamily="18" charset="0"/>
                <a:ea typeface="Arial" panose="020B0604020202020204" pitchFamily="34" charset="0"/>
                <a:cs typeface="Times New Roman" pitchFamily="18" charset="0"/>
              </a:rPr>
              <a:t>năng</a:t>
            </a:r>
            <a:r>
              <a:rPr lang="en-US" sz="3600" b="1" dirty="0" smtClean="0">
                <a:solidFill>
                  <a:srgbClr val="FF0000"/>
                </a:solidFill>
                <a:latin typeface="Times New Roman" pitchFamily="18" charset="0"/>
                <a:ea typeface="Arial" panose="020B0604020202020204" pitchFamily="34" charset="0"/>
                <a:cs typeface="Times New Roman" pitchFamily="18" charset="0"/>
              </a:rPr>
              <a:t>, </a:t>
            </a:r>
            <a:r>
              <a:rPr lang="en-US" sz="3600" b="1" dirty="0" err="1" smtClean="0">
                <a:solidFill>
                  <a:srgbClr val="FF0000"/>
                </a:solidFill>
                <a:latin typeface="Times New Roman" pitchFamily="18" charset="0"/>
                <a:ea typeface="Arial" panose="020B0604020202020204" pitchFamily="34" charset="0"/>
                <a:cs typeface="Times New Roman" pitchFamily="18" charset="0"/>
              </a:rPr>
              <a:t>kiên</a:t>
            </a:r>
            <a:r>
              <a:rPr lang="en-US" sz="3600" b="1" dirty="0" smtClean="0">
                <a:solidFill>
                  <a:srgbClr val="FF0000"/>
                </a:solidFill>
                <a:latin typeface="Times New Roman" pitchFamily="18" charset="0"/>
                <a:ea typeface="Arial" panose="020B0604020202020204" pitchFamily="34" charset="0"/>
                <a:cs typeface="Times New Roman" pitchFamily="18" charset="0"/>
              </a:rPr>
              <a:t> </a:t>
            </a:r>
            <a:r>
              <a:rPr lang="en-US" sz="3600" b="1" dirty="0" err="1" smtClean="0">
                <a:solidFill>
                  <a:srgbClr val="FF0000"/>
                </a:solidFill>
                <a:latin typeface="Times New Roman" pitchFamily="18" charset="0"/>
                <a:ea typeface="Arial" panose="020B0604020202020204" pitchFamily="34" charset="0"/>
                <a:cs typeface="Times New Roman" pitchFamily="18" charset="0"/>
              </a:rPr>
              <a:t>trì</a:t>
            </a:r>
            <a:r>
              <a:rPr lang="en-US" sz="3600" b="1" dirty="0" smtClean="0">
                <a:solidFill>
                  <a:srgbClr val="FF0000"/>
                </a:solidFill>
                <a:latin typeface="Times New Roman" pitchFamily="18" charset="0"/>
                <a:ea typeface="Arial" panose="020B0604020202020204" pitchFamily="34" charset="0"/>
                <a:cs typeface="Times New Roman" pitchFamily="18" charset="0"/>
              </a:rPr>
              <a:t> </a:t>
            </a:r>
            <a:r>
              <a:rPr lang="vi-VN" sz="3600" b="1" dirty="0" smtClean="0">
                <a:solidFill>
                  <a:srgbClr val="FF0000"/>
                </a:solidFill>
                <a:latin typeface="Times New Roman" pitchFamily="18" charset="0"/>
                <a:ea typeface="Arial" panose="020B0604020202020204" pitchFamily="34" charset="0"/>
                <a:cs typeface="Times New Roman" pitchFamily="18" charset="0"/>
              </a:rPr>
              <a:t>và </a:t>
            </a:r>
            <a:r>
              <a:rPr lang="vi-VN" sz="3600" b="1" dirty="0">
                <a:solidFill>
                  <a:srgbClr val="FF0000"/>
                </a:solidFill>
                <a:latin typeface="Times New Roman" pitchFamily="18" charset="0"/>
                <a:ea typeface="Arial" panose="020B0604020202020204" pitchFamily="34" charset="0"/>
                <a:cs typeface="Times New Roman" pitchFamily="18" charset="0"/>
              </a:rPr>
              <a:t>biểu hiện </a:t>
            </a:r>
            <a:r>
              <a:rPr lang="vi-VN" sz="3600" b="1" dirty="0" smtClean="0">
                <a:solidFill>
                  <a:srgbClr val="FF0000"/>
                </a:solidFill>
                <a:latin typeface="Times New Roman" pitchFamily="18" charset="0"/>
                <a:ea typeface="Arial" panose="020B0604020202020204" pitchFamily="34" charset="0"/>
                <a:cs typeface="Times New Roman" pitchFamily="18" charset="0"/>
              </a:rPr>
              <a:t>c</a:t>
            </a:r>
            <a:r>
              <a:rPr lang="en-US" sz="3600" b="1" dirty="0">
                <a:solidFill>
                  <a:srgbClr val="FF0000"/>
                </a:solidFill>
                <a:latin typeface="Times New Roman" pitchFamily="18" charset="0"/>
                <a:ea typeface="Arial" panose="020B0604020202020204" pitchFamily="34" charset="0"/>
                <a:cs typeface="Times New Roman" pitchFamily="18" charset="0"/>
              </a:rPr>
              <a:t>ủ</a:t>
            </a:r>
            <a:r>
              <a:rPr lang="vi-VN" sz="3600" b="1" dirty="0" smtClean="0">
                <a:solidFill>
                  <a:srgbClr val="FF0000"/>
                </a:solidFill>
                <a:latin typeface="Times New Roman" pitchFamily="18" charset="0"/>
                <a:ea typeface="Arial" panose="020B0604020202020204" pitchFamily="34" charset="0"/>
                <a:cs typeface="Times New Roman" pitchFamily="18" charset="0"/>
              </a:rPr>
              <a:t>a </a:t>
            </a:r>
            <a:r>
              <a:rPr lang="en-US" sz="3600" b="1" dirty="0" err="1">
                <a:solidFill>
                  <a:srgbClr val="FF0000"/>
                </a:solidFill>
                <a:latin typeface="Times New Roman" pitchFamily="18" charset="0"/>
                <a:ea typeface="Arial" panose="020B0604020202020204" pitchFamily="34" charset="0"/>
                <a:cs typeface="Times New Roman" pitchFamily="18" charset="0"/>
              </a:rPr>
              <a:t>s</a:t>
            </a:r>
            <a:r>
              <a:rPr lang="en-US" sz="3600" b="1" dirty="0" err="1" smtClean="0">
                <a:solidFill>
                  <a:srgbClr val="FF0000"/>
                </a:solidFill>
                <a:latin typeface="Times New Roman" pitchFamily="18" charset="0"/>
                <a:ea typeface="Arial" panose="020B0604020202020204" pitchFamily="34" charset="0"/>
                <a:cs typeface="Times New Roman" pitchFamily="18" charset="0"/>
              </a:rPr>
              <a:t>iêng</a:t>
            </a:r>
            <a:r>
              <a:rPr lang="en-US" sz="3600" b="1" dirty="0" smtClean="0">
                <a:solidFill>
                  <a:srgbClr val="FF0000"/>
                </a:solidFill>
                <a:latin typeface="Times New Roman" pitchFamily="18" charset="0"/>
                <a:ea typeface="Arial" panose="020B0604020202020204" pitchFamily="34" charset="0"/>
                <a:cs typeface="Times New Roman" pitchFamily="18" charset="0"/>
              </a:rPr>
              <a:t> </a:t>
            </a:r>
            <a:r>
              <a:rPr lang="en-US" sz="3600" b="1" dirty="0" err="1" smtClean="0">
                <a:solidFill>
                  <a:srgbClr val="FF0000"/>
                </a:solidFill>
                <a:latin typeface="Times New Roman" pitchFamily="18" charset="0"/>
                <a:ea typeface="Arial" panose="020B0604020202020204" pitchFamily="34" charset="0"/>
                <a:cs typeface="Times New Roman" pitchFamily="18" charset="0"/>
              </a:rPr>
              <a:t>năng</a:t>
            </a:r>
            <a:r>
              <a:rPr lang="en-US" sz="3600" b="1" dirty="0" smtClean="0">
                <a:solidFill>
                  <a:srgbClr val="FF0000"/>
                </a:solidFill>
                <a:latin typeface="Times New Roman" pitchFamily="18" charset="0"/>
                <a:ea typeface="Arial" panose="020B0604020202020204" pitchFamily="34" charset="0"/>
                <a:cs typeface="Times New Roman" pitchFamily="18" charset="0"/>
              </a:rPr>
              <a:t>, </a:t>
            </a:r>
            <a:r>
              <a:rPr lang="en-US" sz="3600" b="1" dirty="0" err="1" smtClean="0">
                <a:solidFill>
                  <a:srgbClr val="FF0000"/>
                </a:solidFill>
                <a:latin typeface="Times New Roman" pitchFamily="18" charset="0"/>
                <a:ea typeface="Arial" panose="020B0604020202020204" pitchFamily="34" charset="0"/>
                <a:cs typeface="Times New Roman" pitchFamily="18" charset="0"/>
              </a:rPr>
              <a:t>kiên</a:t>
            </a:r>
            <a:r>
              <a:rPr lang="en-US" sz="3600" b="1" dirty="0" smtClean="0">
                <a:solidFill>
                  <a:srgbClr val="FF0000"/>
                </a:solidFill>
                <a:latin typeface="Times New Roman" pitchFamily="18" charset="0"/>
                <a:ea typeface="Arial" panose="020B0604020202020204" pitchFamily="34" charset="0"/>
                <a:cs typeface="Times New Roman" pitchFamily="18" charset="0"/>
              </a:rPr>
              <a:t> </a:t>
            </a:r>
            <a:r>
              <a:rPr lang="en-US" sz="3600" b="1" dirty="0" err="1" smtClean="0">
                <a:solidFill>
                  <a:srgbClr val="FF0000"/>
                </a:solidFill>
                <a:latin typeface="Times New Roman" pitchFamily="18" charset="0"/>
                <a:ea typeface="Arial" panose="020B0604020202020204" pitchFamily="34" charset="0"/>
                <a:cs typeface="Times New Roman" pitchFamily="18" charset="0"/>
              </a:rPr>
              <a:t>trì</a:t>
            </a:r>
            <a:r>
              <a:rPr lang="en-US" sz="3600" b="1" dirty="0" smtClean="0">
                <a:solidFill>
                  <a:srgbClr val="FF0000"/>
                </a:solidFill>
                <a:latin typeface="Times New Roman" pitchFamily="18" charset="0"/>
                <a:ea typeface="Arial" panose="020B0604020202020204" pitchFamily="34" charset="0"/>
                <a:cs typeface="Times New Roman" pitchFamily="18" charset="0"/>
              </a:rPr>
              <a:t> </a:t>
            </a:r>
            <a:endParaRPr lang="en-US" sz="3600" u="none" strike="noStrike" spc="0" dirty="0">
              <a:solidFill>
                <a:srgbClr val="FF0000"/>
              </a:solidFill>
              <a:effectLst/>
              <a:latin typeface="Times New Roman" pitchFamily="18" charset="0"/>
              <a:ea typeface="Arial" panose="020B0604020202020204" pitchFamily="34" charset="0"/>
              <a:cs typeface="Times New Roman"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9339861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4183" y="-255531"/>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ĐỌC THÔNG TIN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485030" y="810794"/>
            <a:ext cx="10956898" cy="5339923"/>
          </a:xfrm>
          <a:prstGeom prst="rect">
            <a:avLst/>
          </a:prstGeom>
        </p:spPr>
        <p:txBody>
          <a:bodyPr wrap="square">
            <a:spAutoFit/>
          </a:bodyPr>
          <a:lstStyle/>
          <a:p>
            <a:pPr indent="342900" algn="just">
              <a:spcAft>
                <a:spcPts val="200"/>
              </a:spcAft>
            </a:pPr>
            <a:r>
              <a:rPr lang="en-US" sz="2800" dirty="0" err="1" smtClean="0">
                <a:latin typeface="Times New Roman" pitchFamily="18" charset="0"/>
                <a:ea typeface="Arial" panose="020B0604020202020204" pitchFamily="34" charset="0"/>
                <a:cs typeface="Times New Roman" pitchFamily="18" charset="0"/>
              </a:rPr>
              <a:t>Mạc</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Đĩnh</a:t>
            </a:r>
            <a:r>
              <a:rPr lang="en-US" sz="2800" dirty="0" smtClean="0">
                <a:latin typeface="Times New Roman" pitchFamily="18" charset="0"/>
                <a:ea typeface="Arial" panose="020B0604020202020204" pitchFamily="34" charset="0"/>
                <a:cs typeface="Times New Roman" pitchFamily="18" charset="0"/>
              </a:rPr>
              <a:t> Chi </a:t>
            </a:r>
            <a:r>
              <a:rPr lang="en-US" sz="2800" dirty="0" err="1" smtClean="0">
                <a:latin typeface="Times New Roman" pitchFamily="18" charset="0"/>
                <a:ea typeface="Arial" panose="020B0604020202020204" pitchFamily="34" charset="0"/>
                <a:cs typeface="Times New Roman" pitchFamily="18" charset="0"/>
              </a:rPr>
              <a:t>là</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vị</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trạng</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nguyên</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nổi</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tiếng</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trong</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lịch</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sử</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Việt</a:t>
            </a:r>
            <a:r>
              <a:rPr lang="en-US" sz="2800" dirty="0" smtClean="0">
                <a:latin typeface="Times New Roman" pitchFamily="18" charset="0"/>
                <a:ea typeface="Arial" panose="020B0604020202020204" pitchFamily="34" charset="0"/>
                <a:cs typeface="Times New Roman" pitchFamily="18" charset="0"/>
              </a:rPr>
              <a:t> Nam. </a:t>
            </a:r>
            <a:r>
              <a:rPr lang="en-US" sz="2800" dirty="0" err="1" smtClean="0">
                <a:latin typeface="Times New Roman" pitchFamily="18" charset="0"/>
                <a:ea typeface="Arial" panose="020B0604020202020204" pitchFamily="34" charset="0"/>
                <a:cs typeface="Times New Roman" pitchFamily="18" charset="0"/>
              </a:rPr>
              <a:t>Vốn</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lanh</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lợi</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thông</a:t>
            </a:r>
            <a:r>
              <a:rPr lang="en-US" sz="2800" dirty="0" smtClean="0">
                <a:latin typeface="Times New Roman" pitchFamily="18" charset="0"/>
                <a:ea typeface="Arial" panose="020B0604020202020204" pitchFamily="34" charset="0"/>
                <a:cs typeface="Times New Roman" pitchFamily="18" charset="0"/>
              </a:rPr>
              <a:t> minh, ham </a:t>
            </a:r>
            <a:r>
              <a:rPr lang="en-US" sz="2800" dirty="0" err="1" smtClean="0">
                <a:latin typeface="Times New Roman" pitchFamily="18" charset="0"/>
                <a:ea typeface="Arial" panose="020B0604020202020204" pitchFamily="34" charset="0"/>
                <a:cs typeface="Times New Roman" pitchFamily="18" charset="0"/>
              </a:rPr>
              <a:t>học</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nhưng</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nhà</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nghèo</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không</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được</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đi</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học</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Mạc</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Đĩnh</a:t>
            </a:r>
            <a:r>
              <a:rPr lang="en-US" sz="2800" dirty="0" smtClean="0">
                <a:latin typeface="Times New Roman" pitchFamily="18" charset="0"/>
                <a:ea typeface="Arial" panose="020B0604020202020204" pitchFamily="34" charset="0"/>
                <a:cs typeface="Times New Roman" pitchFamily="18" charset="0"/>
              </a:rPr>
              <a:t> Chi </a:t>
            </a:r>
            <a:r>
              <a:rPr lang="en-US" sz="2800" dirty="0" err="1" smtClean="0">
                <a:latin typeface="Times New Roman" pitchFamily="18" charset="0"/>
                <a:ea typeface="Arial" panose="020B0604020202020204" pitchFamily="34" charset="0"/>
                <a:cs typeface="Times New Roman" pitchFamily="18" charset="0"/>
              </a:rPr>
              <a:t>thường</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phải</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tranh</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thủ</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ghé</a:t>
            </a:r>
            <a:r>
              <a:rPr lang="en-US" sz="2800" dirty="0" smtClean="0">
                <a:latin typeface="Times New Roman" pitchFamily="18" charset="0"/>
                <a:ea typeface="Arial" panose="020B0604020202020204" pitchFamily="34" charset="0"/>
                <a:cs typeface="Times New Roman" pitchFamily="18" charset="0"/>
              </a:rPr>
              <a:t> qua </a:t>
            </a:r>
            <a:r>
              <a:rPr lang="en-US" sz="2800" dirty="0" err="1" smtClean="0">
                <a:latin typeface="Times New Roman" pitchFamily="18" charset="0"/>
                <a:ea typeface="Arial" panose="020B0604020202020204" pitchFamily="34" charset="0"/>
                <a:cs typeface="Times New Roman" pitchFamily="18" charset="0"/>
              </a:rPr>
              <a:t>lớp</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học</a:t>
            </a:r>
            <a:r>
              <a:rPr lang="en-US" sz="2800" dirty="0" smtClean="0">
                <a:latin typeface="Times New Roman" pitchFamily="18" charset="0"/>
                <a:ea typeface="Arial" panose="020B0604020202020204" pitchFamily="34" charset="0"/>
                <a:cs typeface="Times New Roman" pitchFamily="18" charset="0"/>
              </a:rPr>
              <a:t> ở </a:t>
            </a:r>
            <a:r>
              <a:rPr lang="en-US" sz="2800" dirty="0" err="1" smtClean="0">
                <a:latin typeface="Times New Roman" pitchFamily="18" charset="0"/>
                <a:ea typeface="Arial" panose="020B0604020202020204" pitchFamily="34" charset="0"/>
                <a:cs typeface="Times New Roman" pitchFamily="18" charset="0"/>
              </a:rPr>
              <a:t>gần</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nhà</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đứng</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ngoài</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cửa</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nghe</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thầy</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giảng</a:t>
            </a:r>
            <a:r>
              <a:rPr lang="en-US" sz="2800" dirty="0" smtClean="0">
                <a:latin typeface="Times New Roman" pitchFamily="18" charset="0"/>
                <a:ea typeface="Arial" panose="020B0604020202020204" pitchFamily="34" charset="0"/>
                <a:cs typeface="Times New Roman" pitchFamily="18" charset="0"/>
              </a:rPr>
              <a:t>. Ban </a:t>
            </a:r>
            <a:r>
              <a:rPr lang="en-US" sz="2800" dirty="0" err="1" smtClean="0">
                <a:latin typeface="Times New Roman" pitchFamily="18" charset="0"/>
                <a:ea typeface="Arial" panose="020B0604020202020204" pitchFamily="34" charset="0"/>
                <a:cs typeface="Times New Roman" pitchFamily="18" charset="0"/>
              </a:rPr>
              <a:t>ngày</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đi</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nhặt</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củi</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kiếm</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sống</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tối</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về</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cậu</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lại</a:t>
            </a:r>
            <a:r>
              <a:rPr lang="en-US" sz="2800" dirty="0" smtClean="0">
                <a:latin typeface="Times New Roman" pitchFamily="18" charset="0"/>
                <a:ea typeface="Arial" panose="020B0604020202020204" pitchFamily="34" charset="0"/>
                <a:cs typeface="Times New Roman" pitchFamily="18" charset="0"/>
              </a:rPr>
              <a:t> lo </a:t>
            </a:r>
            <a:r>
              <a:rPr lang="en-US" sz="2800" dirty="0" err="1" smtClean="0">
                <a:latin typeface="Times New Roman" pitchFamily="18" charset="0"/>
                <a:ea typeface="Arial" panose="020B0604020202020204" pitchFamily="34" charset="0"/>
                <a:cs typeface="Times New Roman" pitchFamily="18" charset="0"/>
              </a:rPr>
              <a:t>ôn</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luyện</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học</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bài</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Nhà</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nghèo</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không</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có</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đèn</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cậu</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bắt</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đom</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đóm</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bỏ</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vào</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vỏ</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trứng</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lấy</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ánh</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sáng</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để</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học</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Không</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có</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giấy</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cậu</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dùng</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lá</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để</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tập</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viết</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Nhờ</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siêng</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năng</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kiên</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trì</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nỗ</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lực</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vượt</a:t>
            </a:r>
            <a:r>
              <a:rPr lang="en-US" sz="2800" dirty="0" smtClean="0">
                <a:latin typeface="Times New Roman" pitchFamily="18" charset="0"/>
                <a:ea typeface="Arial" panose="020B0604020202020204" pitchFamily="34" charset="0"/>
                <a:cs typeface="Times New Roman" pitchFamily="18" charset="0"/>
              </a:rPr>
              <a:t> qua </a:t>
            </a:r>
            <a:r>
              <a:rPr lang="en-US" sz="2800" dirty="0" err="1" smtClean="0">
                <a:latin typeface="Times New Roman" pitchFamily="18" charset="0"/>
                <a:ea typeface="Arial" panose="020B0604020202020204" pitchFamily="34" charset="0"/>
                <a:cs typeface="Times New Roman" pitchFamily="18" charset="0"/>
              </a:rPr>
              <a:t>mọi</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khó</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khăn</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để</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học</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tập</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Mạc</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Đĩnh</a:t>
            </a:r>
            <a:r>
              <a:rPr lang="en-US" sz="2800" dirty="0" smtClean="0">
                <a:latin typeface="Times New Roman" pitchFamily="18" charset="0"/>
                <a:ea typeface="Arial" panose="020B0604020202020204" pitchFamily="34" charset="0"/>
                <a:cs typeface="Times New Roman" pitchFamily="18" charset="0"/>
              </a:rPr>
              <a:t> Chi </a:t>
            </a:r>
            <a:r>
              <a:rPr lang="en-US" sz="2800" dirty="0" err="1" smtClean="0">
                <a:latin typeface="Times New Roman" pitchFamily="18" charset="0"/>
                <a:ea typeface="Arial" panose="020B0604020202020204" pitchFamily="34" charset="0"/>
                <a:cs typeface="Times New Roman" pitchFamily="18" charset="0"/>
              </a:rPr>
              <a:t>đã</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thi</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đỗ</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Trạng</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nguyên</a:t>
            </a:r>
            <a:r>
              <a:rPr lang="en-US" sz="2800" dirty="0" smtClean="0">
                <a:latin typeface="Times New Roman" pitchFamily="18" charset="0"/>
                <a:ea typeface="Arial" panose="020B0604020202020204" pitchFamily="34" charset="0"/>
                <a:cs typeface="Times New Roman" pitchFamily="18" charset="0"/>
              </a:rPr>
              <a:t> – </a:t>
            </a:r>
            <a:r>
              <a:rPr lang="en-US" sz="2800" dirty="0" err="1" smtClean="0">
                <a:latin typeface="Times New Roman" pitchFamily="18" charset="0"/>
                <a:ea typeface="Arial" panose="020B0604020202020204" pitchFamily="34" charset="0"/>
                <a:cs typeface="Times New Roman" pitchFamily="18" charset="0"/>
              </a:rPr>
              <a:t>học</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vị</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Tiễn</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sĩ</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cao</a:t>
            </a:r>
            <a:r>
              <a:rPr lang="en-US" sz="2800" dirty="0" smtClean="0">
                <a:latin typeface="Times New Roman" pitchFamily="18" charset="0"/>
                <a:ea typeface="Arial" panose="020B0604020202020204" pitchFamily="34" charset="0"/>
                <a:cs typeface="Times New Roman" pitchFamily="18" charset="0"/>
              </a:rPr>
              <a:t> </a:t>
            </a:r>
            <a:r>
              <a:rPr lang="en-US" sz="2800" dirty="0" err="1" smtClean="0">
                <a:latin typeface="Times New Roman" pitchFamily="18" charset="0"/>
                <a:ea typeface="Arial" panose="020B0604020202020204" pitchFamily="34" charset="0"/>
                <a:cs typeface="Times New Roman" pitchFamily="18" charset="0"/>
              </a:rPr>
              <a:t>nhất</a:t>
            </a:r>
            <a:r>
              <a:rPr lang="en-US" sz="2800" dirty="0" smtClean="0">
                <a:latin typeface="Times New Roman" pitchFamily="18" charset="0"/>
                <a:ea typeface="Arial" panose="020B0604020202020204" pitchFamily="34" charset="0"/>
                <a:cs typeface="Times New Roman" pitchFamily="18" charset="0"/>
              </a:rPr>
              <a:t>.</a:t>
            </a:r>
          </a:p>
          <a:p>
            <a:pPr indent="342900" algn="r">
              <a:spcAft>
                <a:spcPts val="200"/>
              </a:spcAft>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Phỏng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theo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a:t>
            </a:r>
          </a:p>
          <a:p>
            <a:pPr indent="342900" algn="r">
              <a:spcAft>
                <a:spcPts val="200"/>
              </a:spcAft>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thám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hoa</a:t>
            </a:r>
            <a:r>
              <a:rPr lang="en-US" sz="2800" dirty="0" smtClean="0">
                <a:latin typeface="Times New Roman" pitchFamily="18" charset="0"/>
                <a:cs typeface="Times New Roman" pitchFamily="18" charset="0"/>
              </a:rPr>
              <a:t> qua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triều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Việt</a:t>
            </a:r>
            <a:r>
              <a:rPr lang="en-US" sz="2800" dirty="0" smtClean="0">
                <a:latin typeface="Times New Roman" pitchFamily="18" charset="0"/>
                <a:cs typeface="Times New Roman" pitchFamily="18" charset="0"/>
              </a:rPr>
              <a:t> Nam, </a:t>
            </a:r>
          </a:p>
          <a:p>
            <a:pPr indent="342900" algn="r">
              <a:spcAft>
                <a:spcPts val="200"/>
              </a:spcAft>
            </a:pPr>
            <a:r>
              <a:rPr lang="en-US" sz="2800" dirty="0" smtClean="0">
                <a:latin typeface="Times New Roman" pitchFamily="18" charset="0"/>
                <a:cs typeface="Times New Roman" pitchFamily="18" charset="0"/>
              </a:rPr>
              <a:t>NXB </a:t>
            </a:r>
            <a:r>
              <a:rPr lang="en-US" sz="2800" dirty="0" err="1" smtClean="0">
                <a:latin typeface="Times New Roman" pitchFamily="18" charset="0"/>
                <a:cs typeface="Times New Roman" pitchFamily="18" charset="0"/>
              </a:rPr>
              <a:t>Văn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hóa</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Thông</a:t>
            </a:r>
            <a:r>
              <a:rPr lang="en-US" sz="2800" dirty="0" smtClean="0">
                <a:latin typeface="Times New Roman" pitchFamily="18" charset="0"/>
                <a:cs typeface="Times New Roman" pitchFamily="18" charset="0"/>
              </a:rPr>
              <a:t> tin, 2006)</a:t>
            </a:r>
            <a:endParaRPr lang="en-US" sz="2800" dirty="0">
              <a:latin typeface="Times New Roman" pitchFamily="18" charset="0"/>
              <a:cs typeface="Times New Roman" pitchFamily="18" charset="0"/>
            </a:endParaRPr>
          </a:p>
        </p:txBody>
      </p:sp>
      <p:pic>
        <p:nvPicPr>
          <p:cNvPr id="9" name="Picture 8" descr="58PIC58PIC58PIC58PICHsaGKG559akDq_PIC2018.png"/>
          <p:cNvPicPr>
            <a:picLocks noChangeAspect="1"/>
          </p:cNvPicPr>
          <p:nvPr/>
        </p:nvPicPr>
        <p:blipFill>
          <a:blip r:embed="rId3"/>
          <a:stretch>
            <a:fillRect/>
          </a:stretch>
        </p:blipFill>
        <p:spPr bwMode="auto">
          <a:xfrm>
            <a:off x="151076" y="4325510"/>
            <a:ext cx="4110823" cy="248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Times New Roman" pitchFamily="18" charset="0"/>
                <a:ea typeface="Times New Roman" panose="02020603050405020304" pitchFamily="18" charset="0"/>
                <a:cs typeface="Times New Roman" pitchFamily="18" charset="0"/>
              </a:rPr>
              <a:t>PHIẾU BÀI TẬP</a:t>
            </a:r>
          </a:p>
          <a:p>
            <a:pPr algn="ctr"/>
            <a:r>
              <a:rPr lang="en-US" sz="3200" b="1" dirty="0">
                <a:solidFill>
                  <a:srgbClr val="FF0000"/>
                </a:solidFill>
                <a:latin typeface="Times New Roman" pitchFamily="18" charset="0"/>
                <a:ea typeface="Times New Roman" panose="02020603050405020304" pitchFamily="18" charset="0"/>
                <a:cs typeface="Times New Roman" pitchFamily="18" charset="0"/>
              </a:rPr>
              <a:t>(</a:t>
            </a:r>
            <a:r>
              <a:rPr lang="en-US" sz="3200" b="1" dirty="0" smtClean="0">
                <a:solidFill>
                  <a:srgbClr val="FF0000"/>
                </a:solidFill>
                <a:latin typeface="Times New Roman" pitchFamily="18" charset="0"/>
                <a:ea typeface="Times New Roman" panose="02020603050405020304" pitchFamily="18" charset="0"/>
                <a:cs typeface="Times New Roman" pitchFamily="18" charset="0"/>
              </a:rPr>
              <a:t>THẢO LUẬN NHÓM)</a:t>
            </a:r>
            <a:endParaRPr lang="en-US" sz="3200" b="1" dirty="0">
              <a:solidFill>
                <a:srgbClr val="FF0000"/>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itchFamily="18" charset="0"/>
                <a:ea typeface="Times New Roman" panose="02020603050405020304" pitchFamily="18" charset="0"/>
                <a:cs typeface="Times New Roman"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u="sng" smtClean="0">
                <a:solidFill>
                  <a:schemeClr val="tx1"/>
                </a:solidFill>
                <a:latin typeface="Times New Roman" pitchFamily="18" charset="0"/>
                <a:cs typeface="Times New Roman" pitchFamily="18" charset="0"/>
              </a:rPr>
              <a:t>Câu 1</a:t>
            </a:r>
            <a:r>
              <a:rPr lang="en-US" sz="2800" b="1" smtClean="0">
                <a:solidFill>
                  <a:schemeClr val="tx1"/>
                </a:solidFill>
                <a:latin typeface="Times New Roman" pitchFamily="18" charset="0"/>
                <a:cs typeface="Times New Roman" pitchFamily="18" charset="0"/>
              </a:rPr>
              <a:t>: </a:t>
            </a:r>
            <a:r>
              <a:rPr lang="en-US" sz="2800" smtClean="0">
                <a:solidFill>
                  <a:schemeClr val="tx1"/>
                </a:solidFill>
                <a:latin typeface="Times New Roman" pitchFamily="18" charset="0"/>
                <a:cs typeface="Times New Roman" pitchFamily="18" charset="0"/>
              </a:rPr>
              <a:t>Mạc Đĩnh Chi đã nỗ lực như thế nào để thi đỗ Trạng nguyên?</a:t>
            </a: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8265214" y="2194805"/>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u="sng" smtClean="0">
                <a:solidFill>
                  <a:schemeClr val="tx1"/>
                </a:solidFill>
                <a:latin typeface="Times New Roman" pitchFamily="18" charset="0"/>
                <a:cs typeface="Times New Roman" pitchFamily="18" charset="0"/>
              </a:rPr>
              <a:t>Câu 2</a:t>
            </a:r>
            <a:r>
              <a:rPr lang="en-US" sz="2800" smtClean="0">
                <a:solidFill>
                  <a:schemeClr val="tx1"/>
                </a:solidFill>
                <a:latin typeface="Times New Roman" pitchFamily="18" charset="0"/>
                <a:cs typeface="Times New Roman" pitchFamily="18" charset="0"/>
              </a:rPr>
              <a:t>: Em hiểu thế nào là siêng năng, kiên trì?</a:t>
            </a: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i="1" dirty="0" smtClean="0">
                <a:solidFill>
                  <a:srgbClr val="000000"/>
                </a:solidFill>
                <a:latin typeface="Times New Roman" panose="02020603050405020304" pitchFamily="18" charset="0"/>
                <a:ea typeface="Times New Roman" panose="02020603050405020304" pitchFamily="18" charset="0"/>
              </a:rPr>
              <a:t>.............................................................................................................................................................................................................................................................</a:t>
            </a: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386734" y="4629727"/>
            <a:ext cx="3332480" cy="181863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rgbClr val="000000"/>
                </a:solidFill>
                <a:latin typeface="Times New Roman" panose="02020603050405020304" pitchFamily="18" charset="0"/>
                <a:ea typeface="Times New Roman" panose="02020603050405020304" pitchFamily="18" charset="0"/>
              </a:rPr>
              <a:t>...................................................................................................................................................................................................</a:t>
            </a: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1" name="Picture 20"/>
          <p:cNvPicPr>
            <a:picLocks noChangeAspect="1"/>
          </p:cNvPicPr>
          <p:nvPr/>
        </p:nvPicPr>
        <p:blipFill>
          <a:blip r:embed="rId2"/>
          <a:stretch>
            <a:fillRect/>
          </a:stretch>
        </p:blipFill>
        <p:spPr>
          <a:xfrm>
            <a:off x="10936762" y="0"/>
            <a:ext cx="1255238" cy="937524"/>
          </a:xfrm>
          <a:prstGeom prst="rect">
            <a:avLst/>
          </a:prstGeom>
        </p:spPr>
      </p:pic>
      <p:pic>
        <p:nvPicPr>
          <p:cNvPr id="20" name="Ảnh 19" descr="pngtree-book-pencil-border-illustration-png-image_4506758.jpg"/>
          <p:cNvPicPr>
            <a:picLocks noChangeAspect="1"/>
          </p:cNvPicPr>
          <p:nvPr/>
        </p:nvPicPr>
        <p:blipFill>
          <a:blip r:embed="rId3" cstate="print"/>
          <a:stretch>
            <a:fillRect/>
          </a:stretch>
        </p:blipFill>
        <p:spPr>
          <a:xfrm>
            <a:off x="4780547" y="2181727"/>
            <a:ext cx="3352800" cy="4676273"/>
          </a:xfrm>
          <a:prstGeom prst="rect">
            <a:avLst/>
          </a:prstGeom>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Times New Roman" pitchFamily="18" charset="0"/>
                <a:ea typeface="Times New Roman" panose="02020603050405020304" pitchFamily="18" charset="0"/>
                <a:cs typeface="Times New Roman" pitchFamily="18" charset="0"/>
              </a:rPr>
              <a:t>PHIẾU BÀI TẬP</a:t>
            </a:r>
          </a:p>
          <a:p>
            <a:pPr algn="ctr"/>
            <a:r>
              <a:rPr lang="en-US" sz="3200" b="1" dirty="0">
                <a:solidFill>
                  <a:srgbClr val="FF0000"/>
                </a:solidFill>
                <a:latin typeface="Times New Roman" pitchFamily="18" charset="0"/>
                <a:ea typeface="Times New Roman" panose="02020603050405020304" pitchFamily="18" charset="0"/>
                <a:cs typeface="Times New Roman" pitchFamily="18" charset="0"/>
              </a:rPr>
              <a:t>(</a:t>
            </a:r>
            <a:r>
              <a:rPr lang="en-US" sz="3200" b="1" dirty="0" smtClean="0">
                <a:solidFill>
                  <a:srgbClr val="FF0000"/>
                </a:solidFill>
                <a:latin typeface="Times New Roman" pitchFamily="18" charset="0"/>
                <a:ea typeface="Times New Roman" panose="02020603050405020304" pitchFamily="18" charset="0"/>
                <a:cs typeface="Times New Roman" pitchFamily="18" charset="0"/>
              </a:rPr>
              <a:t>THẢO LUẬN NHÓM)</a:t>
            </a:r>
            <a:endParaRPr lang="en-US" sz="3200" b="1" dirty="0">
              <a:solidFill>
                <a:srgbClr val="FF0000"/>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492981" y="2186247"/>
            <a:ext cx="4476584"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u="sng" dirty="0" err="1" smtClean="0">
                <a:solidFill>
                  <a:schemeClr val="tx1"/>
                </a:solidFill>
                <a:latin typeface="Times New Roman" panose="02020603050405020304" pitchFamily="18" charset="0"/>
                <a:cs typeface="Times New Roman" pitchFamily="18" charset="0"/>
              </a:rPr>
              <a:t>Câu</a:t>
            </a:r>
            <a:r>
              <a:rPr lang="en-US" sz="2400" u="sng" dirty="0" smtClean="0">
                <a:solidFill>
                  <a:schemeClr val="tx1"/>
                </a:solidFill>
                <a:latin typeface="Times New Roman" pitchFamily="18" charset="0"/>
                <a:cs typeface="Times New Roman" pitchFamily="18" charset="0"/>
              </a:rPr>
              <a:t> 1</a:t>
            </a:r>
            <a:r>
              <a:rPr lang="en-US" sz="2400" b="1"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Mạc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Đĩnh</a:t>
            </a:r>
            <a:r>
              <a:rPr lang="en-US" sz="2400" dirty="0" smtClean="0">
                <a:solidFill>
                  <a:schemeClr val="tx1"/>
                </a:solidFill>
                <a:latin typeface="Times New Roman" pitchFamily="18" charset="0"/>
                <a:cs typeface="Times New Roman" pitchFamily="18" charset="0"/>
              </a:rPr>
              <a:t> Chi </a:t>
            </a:r>
            <a:r>
              <a:rPr lang="en-US" sz="2400" dirty="0" err="1" smtClean="0">
                <a:solidFill>
                  <a:schemeClr val="tx1"/>
                </a:solidFill>
                <a:latin typeface="Times New Roman" pitchFamily="18" charset="0"/>
                <a:cs typeface="Times New Roman" pitchFamily="18" charset="0"/>
              </a:rPr>
              <a:t>đã</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nỗ</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lực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như</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thế</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nào</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để</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đỗ</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Trạng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nguyên</a:t>
            </a:r>
            <a:r>
              <a:rPr lang="en-US" sz="2400" dirty="0" smtClean="0">
                <a:solidFill>
                  <a:schemeClr val="tx1"/>
                </a:solidFill>
                <a:latin typeface="Times New Roman" pitchFamily="18" charset="0"/>
                <a:cs typeface="Times New Roman" pitchFamily="18" charset="0"/>
              </a:rPr>
              <a:t>?</a:t>
            </a: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7021002" y="2194805"/>
            <a:ext cx="4890052"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u="sng" dirty="0" err="1" smtClean="0">
                <a:solidFill>
                  <a:schemeClr val="tx1"/>
                </a:solidFill>
                <a:latin typeface="Times New Roman" panose="02020603050405020304" pitchFamily="18" charset="0"/>
                <a:cs typeface="Times New Roman" pitchFamily="18" charset="0"/>
              </a:rPr>
              <a:t>Câu</a:t>
            </a:r>
            <a:r>
              <a:rPr lang="en-US" sz="2800" u="sng" dirty="0" smtClean="0">
                <a:solidFill>
                  <a:schemeClr val="tx1"/>
                </a:solidFill>
                <a:latin typeface="Times New Roman" pitchFamily="18" charset="0"/>
                <a:cs typeface="Times New Roman" pitchFamily="18" charset="0"/>
              </a:rPr>
              <a:t> 2</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Em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hiểu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thế</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nào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là</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siêng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năng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kiên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trì</a:t>
            </a:r>
            <a:r>
              <a:rPr lang="en-US" sz="2800" dirty="0" smtClean="0">
                <a:solidFill>
                  <a:schemeClr val="tx1"/>
                </a:solidFill>
                <a:latin typeface="Times New Roman" pitchFamily="18" charset="0"/>
                <a:cs typeface="Times New Roman" pitchFamily="18" charset="0"/>
              </a:rPr>
              <a:t>?</a:t>
            </a: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288758" y="4154905"/>
            <a:ext cx="5229726" cy="259687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dirty="0" err="1" smtClean="0">
                <a:solidFill>
                  <a:schemeClr val="tx1"/>
                </a:solidFill>
                <a:latin typeface="Times New Roman" pitchFamily="18" charset="0"/>
                <a:cs typeface="Times New Roman" pitchFamily="18" charset="0"/>
              </a:rPr>
              <a:t>Mạc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Đĩnh</a:t>
            </a:r>
            <a:r>
              <a:rPr lang="en-US" sz="2000" dirty="0" smtClean="0">
                <a:solidFill>
                  <a:schemeClr val="tx1"/>
                </a:solidFill>
                <a:latin typeface="Times New Roman" pitchFamily="18" charset="0"/>
                <a:cs typeface="Times New Roman" pitchFamily="18" charset="0"/>
              </a:rPr>
              <a:t> Chi </a:t>
            </a:r>
            <a:r>
              <a:rPr lang="en-US" sz="2000" dirty="0" err="1" smtClean="0">
                <a:solidFill>
                  <a:schemeClr val="tx1"/>
                </a:solidFill>
                <a:latin typeface="Times New Roman" pitchFamily="18" charset="0"/>
                <a:cs typeface="Times New Roman" pitchFamily="18" charset="0"/>
              </a:rPr>
              <a:t>đã</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nỗ</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lực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để</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đỗ</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Trạng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nguyên</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Tranh</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thủ</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ghé</a:t>
            </a:r>
            <a:r>
              <a:rPr lang="en-US" sz="2000" i="1" dirty="0" smtClean="0">
                <a:solidFill>
                  <a:srgbClr val="000000"/>
                </a:solidFill>
                <a:latin typeface="Times New Roman" panose="02020603050405020304" pitchFamily="18" charset="0"/>
              </a:rPr>
              <a:t> qua </a:t>
            </a:r>
            <a:r>
              <a:rPr lang="en-US" sz="2000" i="1" dirty="0" err="1" smtClean="0">
                <a:solidFill>
                  <a:srgbClr val="000000"/>
                </a:solidFill>
                <a:latin typeface="Times New Roman" panose="02020603050405020304" pitchFamily="18" charset="0"/>
              </a:rPr>
              <a:t>lớp</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học</a:t>
            </a:r>
            <a:r>
              <a:rPr lang="en-US" sz="2000" i="1" dirty="0" smtClean="0">
                <a:solidFill>
                  <a:srgbClr val="000000"/>
                </a:solidFill>
                <a:latin typeface="Times New Roman" panose="02020603050405020304" pitchFamily="18" charset="0"/>
              </a:rPr>
              <a:t> ở </a:t>
            </a:r>
            <a:r>
              <a:rPr lang="en-US" sz="2000" i="1" dirty="0" err="1" smtClean="0">
                <a:solidFill>
                  <a:srgbClr val="000000"/>
                </a:solidFill>
                <a:latin typeface="Times New Roman" panose="02020603050405020304" pitchFamily="18" charset="0"/>
              </a:rPr>
              <a:t>gần</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nhà</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đứng</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ngoài</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cửa</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nghe</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thầy</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giảng</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ngày</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nhặt</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củi</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tối</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về</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cậu</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lại</a:t>
            </a:r>
            <a:r>
              <a:rPr lang="en-US" sz="2000" i="1" dirty="0" smtClean="0">
                <a:solidFill>
                  <a:srgbClr val="000000"/>
                </a:solidFill>
                <a:latin typeface="Times New Roman" panose="02020603050405020304" pitchFamily="18" charset="0"/>
              </a:rPr>
              <a:t> lo </a:t>
            </a:r>
            <a:r>
              <a:rPr lang="en-US" sz="2000" i="1" dirty="0" err="1" smtClean="0">
                <a:solidFill>
                  <a:srgbClr val="000000"/>
                </a:solidFill>
                <a:latin typeface="Times New Roman" panose="02020603050405020304" pitchFamily="18" charset="0"/>
              </a:rPr>
              <a:t>ôn</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luyện</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học</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bài</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bắt</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đom</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đóm</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bỏ</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vào</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vỏ</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trứng</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lấy</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ánh</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sáng</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để</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học</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dùng</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lá</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để</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tập</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viết</a:t>
            </a:r>
            <a:r>
              <a:rPr lang="en-US" sz="2000" i="1" dirty="0" smtClean="0">
                <a:solidFill>
                  <a:srgbClr val="000000"/>
                </a:solidFill>
                <a:latin typeface="Times New Roman" panose="02020603050405020304" pitchFamily="18" charset="0"/>
                <a:ea typeface="Times New Roman" panose="02020603050405020304" pitchFamily="18" charset="0"/>
              </a:rPr>
              <a:t>.</a:t>
            </a: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6632954" y="4138863"/>
            <a:ext cx="5559046" cy="240631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Times New Roman" panose="02020603050405020304" pitchFamily="18" charset="0"/>
                <a:ea typeface="Times New Roman" panose="02020603050405020304" pitchFamily="18" charset="0"/>
              </a:rPr>
              <a:t>Siêng</a:t>
            </a:r>
            <a:r>
              <a:rPr lang="en-US" sz="2400" dirty="0" smtClean="0">
                <a:solidFill>
                  <a:schemeClr val="tx1"/>
                </a:solidFill>
                <a:latin typeface="Times New Roman" panose="02020603050405020304" pitchFamily="18" charset="0"/>
                <a:ea typeface="Times New Roman" panose="02020603050405020304" pitchFamily="18" charset="0"/>
              </a:rPr>
              <a:t> </a:t>
            </a:r>
            <a:r>
              <a:rPr lang="en-US" sz="2400" dirty="0" err="1" smtClean="0">
                <a:solidFill>
                  <a:schemeClr val="tx1"/>
                </a:solidFill>
                <a:latin typeface="Times New Roman" panose="02020603050405020304" pitchFamily="18" charset="0"/>
                <a:ea typeface="Times New Roman" panose="02020603050405020304" pitchFamily="18" charset="0"/>
              </a:rPr>
              <a:t>năng</a:t>
            </a:r>
            <a:r>
              <a:rPr lang="en-US" sz="2400" dirty="0" smtClean="0">
                <a:solidFill>
                  <a:schemeClr val="tx1"/>
                </a:solidFill>
                <a:latin typeface="Times New Roman" panose="02020603050405020304" pitchFamily="18" charset="0"/>
                <a:ea typeface="Times New Roman" panose="02020603050405020304" pitchFamily="18" charset="0"/>
              </a:rPr>
              <a:t>, </a:t>
            </a:r>
            <a:r>
              <a:rPr lang="en-US" sz="2400" dirty="0" err="1" smtClean="0">
                <a:solidFill>
                  <a:schemeClr val="tx1"/>
                </a:solidFill>
                <a:latin typeface="Times New Roman" panose="02020603050405020304" pitchFamily="18" charset="0"/>
                <a:ea typeface="Times New Roman" panose="02020603050405020304" pitchFamily="18" charset="0"/>
              </a:rPr>
              <a:t>kiên</a:t>
            </a:r>
            <a:r>
              <a:rPr lang="en-US" sz="2400" dirty="0" smtClean="0">
                <a:solidFill>
                  <a:schemeClr val="tx1"/>
                </a:solidFill>
                <a:latin typeface="Times New Roman" panose="02020603050405020304" pitchFamily="18" charset="0"/>
                <a:ea typeface="Times New Roman" panose="02020603050405020304" pitchFamily="18" charset="0"/>
              </a:rPr>
              <a:t> </a:t>
            </a:r>
            <a:r>
              <a:rPr lang="en-US" sz="2400" dirty="0" err="1" smtClean="0">
                <a:solidFill>
                  <a:schemeClr val="tx1"/>
                </a:solidFill>
                <a:latin typeface="Times New Roman" panose="02020603050405020304" pitchFamily="18" charset="0"/>
                <a:ea typeface="Times New Roman" panose="02020603050405020304" pitchFamily="18" charset="0"/>
              </a:rPr>
              <a:t>trì</a:t>
            </a:r>
            <a:r>
              <a:rPr lang="en-US" sz="2400" dirty="0" smtClean="0">
                <a:solidFill>
                  <a:schemeClr val="tx1"/>
                </a:solidFill>
                <a:latin typeface="Times New Roman" panose="02020603050405020304" pitchFamily="18" charset="0"/>
                <a:ea typeface="Times New Roman" panose="02020603050405020304" pitchFamily="18" charset="0"/>
              </a:rPr>
              <a:t> </a:t>
            </a:r>
            <a:r>
              <a:rPr lang="en-US" sz="2400" dirty="0" err="1" smtClean="0">
                <a:solidFill>
                  <a:schemeClr val="tx1"/>
                </a:solidFill>
                <a:latin typeface="Times New Roman" panose="02020603050405020304" pitchFamily="18" charset="0"/>
                <a:ea typeface="Times New Roman" panose="02020603050405020304" pitchFamily="18" charset="0"/>
              </a:rPr>
              <a:t>là</a:t>
            </a:r>
            <a:r>
              <a:rPr lang="en-US" sz="2400" dirty="0" smtClean="0">
                <a:solidFill>
                  <a:schemeClr val="tx1"/>
                </a:solidFill>
                <a:latin typeface="Times New Roman" panose="02020603050405020304" pitchFamily="18" charset="0"/>
                <a:ea typeface="Times New Roman" panose="02020603050405020304" pitchFamily="18" charset="0"/>
              </a:rPr>
              <a:t> </a:t>
            </a:r>
            <a:r>
              <a:rPr lang="en-US" sz="2400" dirty="0" err="1" smtClean="0">
                <a:solidFill>
                  <a:schemeClr val="tx1"/>
                </a:solidFill>
                <a:latin typeface="Times New Roman" panose="02020603050405020304" pitchFamily="18" charset="0"/>
                <a:ea typeface="Times New Roman" panose="02020603050405020304" pitchFamily="18" charset="0"/>
              </a:rPr>
              <a:t>đức</a:t>
            </a:r>
            <a:r>
              <a:rPr lang="en-US" sz="2400" dirty="0" smtClean="0">
                <a:solidFill>
                  <a:schemeClr val="tx1"/>
                </a:solidFill>
                <a:latin typeface="Times New Roman" panose="02020603050405020304" pitchFamily="18" charset="0"/>
                <a:ea typeface="Times New Roman" panose="02020603050405020304" pitchFamily="18" charset="0"/>
              </a:rPr>
              <a:t> </a:t>
            </a:r>
            <a:r>
              <a:rPr lang="en-US" sz="2400" dirty="0" err="1" smtClean="0">
                <a:solidFill>
                  <a:schemeClr val="tx1"/>
                </a:solidFill>
                <a:latin typeface="Times New Roman" panose="02020603050405020304" pitchFamily="18" charset="0"/>
                <a:ea typeface="Times New Roman" panose="02020603050405020304" pitchFamily="18" charset="0"/>
              </a:rPr>
              <a:t>tính</a:t>
            </a:r>
            <a:r>
              <a:rPr lang="en-US" sz="2400" dirty="0" smtClean="0">
                <a:solidFill>
                  <a:schemeClr val="tx1"/>
                </a:solidFill>
                <a:latin typeface="Times New Roman" panose="02020603050405020304" pitchFamily="18" charset="0"/>
                <a:ea typeface="Times New Roman" panose="02020603050405020304" pitchFamily="18" charset="0"/>
              </a:rPr>
              <a:t> </a:t>
            </a:r>
            <a:r>
              <a:rPr lang="en-US" sz="2400" dirty="0" err="1" smtClean="0">
                <a:solidFill>
                  <a:schemeClr val="tx1"/>
                </a:solidFill>
                <a:latin typeface="Times New Roman" panose="02020603050405020304" pitchFamily="18" charset="0"/>
                <a:ea typeface="Times New Roman" panose="02020603050405020304" pitchFamily="18" charset="0"/>
              </a:rPr>
              <a:t>của</a:t>
            </a:r>
            <a:r>
              <a:rPr lang="en-US" sz="2400" dirty="0" smtClean="0">
                <a:solidFill>
                  <a:schemeClr val="tx1"/>
                </a:solidFill>
                <a:latin typeface="Times New Roman" panose="02020603050405020304" pitchFamily="18" charset="0"/>
                <a:ea typeface="Times New Roman" panose="02020603050405020304" pitchFamily="18" charset="0"/>
              </a:rPr>
              <a:t> con </a:t>
            </a:r>
            <a:r>
              <a:rPr lang="en-US" sz="2400" dirty="0" err="1" smtClean="0">
                <a:solidFill>
                  <a:schemeClr val="tx1"/>
                </a:solidFill>
                <a:latin typeface="Times New Roman" panose="02020603050405020304" pitchFamily="18" charset="0"/>
                <a:ea typeface="Times New Roman" panose="02020603050405020304" pitchFamily="18" charset="0"/>
              </a:rPr>
              <a:t>người</a:t>
            </a:r>
            <a:r>
              <a:rPr lang="en-US" sz="2400" dirty="0" smtClean="0">
                <a:solidFill>
                  <a:schemeClr val="tx1"/>
                </a:solidFill>
                <a:latin typeface="Times New Roman" panose="02020603050405020304" pitchFamily="18" charset="0"/>
                <a:ea typeface="Times New Roman" panose="02020603050405020304" pitchFamily="18" charset="0"/>
              </a:rPr>
              <a:t> </a:t>
            </a:r>
            <a:r>
              <a:rPr lang="en-US" sz="2400" dirty="0" err="1" smtClean="0">
                <a:solidFill>
                  <a:schemeClr val="tx1"/>
                </a:solidFill>
                <a:latin typeface="Times New Roman" panose="02020603050405020304" pitchFamily="18" charset="0"/>
                <a:ea typeface="Times New Roman" panose="02020603050405020304" pitchFamily="18" charset="0"/>
              </a:rPr>
              <a:t>biểu</a:t>
            </a:r>
            <a:r>
              <a:rPr lang="en-US" sz="2400" dirty="0" smtClean="0">
                <a:solidFill>
                  <a:schemeClr val="tx1"/>
                </a:solidFill>
                <a:latin typeface="Times New Roman" panose="02020603050405020304" pitchFamily="18" charset="0"/>
                <a:ea typeface="Times New Roman" panose="02020603050405020304" pitchFamily="18" charset="0"/>
              </a:rPr>
              <a:t> </a:t>
            </a:r>
            <a:r>
              <a:rPr lang="en-US" sz="2400" dirty="0" err="1" smtClean="0">
                <a:solidFill>
                  <a:schemeClr val="tx1"/>
                </a:solidFill>
                <a:latin typeface="Times New Roman" panose="02020603050405020304" pitchFamily="18" charset="0"/>
                <a:ea typeface="Times New Roman" panose="02020603050405020304" pitchFamily="18" charset="0"/>
              </a:rPr>
              <a:t>hiện</a:t>
            </a:r>
            <a:r>
              <a:rPr lang="en-US" sz="2400" dirty="0" smtClean="0">
                <a:solidFill>
                  <a:schemeClr val="tx1"/>
                </a:solidFill>
                <a:latin typeface="Times New Roman" panose="02020603050405020304" pitchFamily="18" charset="0"/>
                <a:ea typeface="Times New Roman" panose="02020603050405020304" pitchFamily="18" charset="0"/>
              </a:rPr>
              <a:t> ở </a:t>
            </a:r>
            <a:r>
              <a:rPr lang="en-US" sz="2400" dirty="0" err="1" smtClean="0">
                <a:solidFill>
                  <a:schemeClr val="tx1"/>
                </a:solidFill>
                <a:latin typeface="Times New Roman" panose="02020603050405020304" pitchFamily="18" charset="0"/>
                <a:ea typeface="Times New Roman" panose="02020603050405020304" pitchFamily="18" charset="0"/>
              </a:rPr>
              <a:t>sự</a:t>
            </a:r>
            <a:r>
              <a:rPr lang="en-US" sz="2400" dirty="0" smtClean="0">
                <a:solidFill>
                  <a:schemeClr val="tx1"/>
                </a:solidFill>
                <a:latin typeface="Times New Roman" panose="02020603050405020304" pitchFamily="18" charset="0"/>
                <a:ea typeface="Times New Roman" panose="02020603050405020304" pitchFamily="18" charset="0"/>
              </a:rPr>
              <a:t> </a:t>
            </a:r>
            <a:r>
              <a:rPr lang="en-US" sz="2400" dirty="0" err="1" smtClean="0">
                <a:solidFill>
                  <a:schemeClr val="tx1"/>
                </a:solidFill>
                <a:latin typeface="Times New Roman" panose="02020603050405020304" pitchFamily="18" charset="0"/>
                <a:ea typeface="Times New Roman" panose="02020603050405020304" pitchFamily="18" charset="0"/>
              </a:rPr>
              <a:t>cần</a:t>
            </a:r>
            <a:r>
              <a:rPr lang="en-US" sz="2400" dirty="0" smtClean="0">
                <a:solidFill>
                  <a:schemeClr val="tx1"/>
                </a:solidFill>
                <a:latin typeface="Times New Roman" panose="02020603050405020304" pitchFamily="18" charset="0"/>
                <a:ea typeface="Times New Roman" panose="02020603050405020304" pitchFamily="18" charset="0"/>
              </a:rPr>
              <a:t> </a:t>
            </a:r>
            <a:r>
              <a:rPr lang="en-US" sz="2400" dirty="0" err="1" smtClean="0">
                <a:solidFill>
                  <a:schemeClr val="tx1"/>
                </a:solidFill>
                <a:latin typeface="Times New Roman" panose="02020603050405020304" pitchFamily="18" charset="0"/>
                <a:ea typeface="Times New Roman" panose="02020603050405020304" pitchFamily="18" charset="0"/>
              </a:rPr>
              <a:t>cù</a:t>
            </a:r>
            <a:r>
              <a:rPr lang="en-US" sz="2400" dirty="0" smtClean="0">
                <a:solidFill>
                  <a:schemeClr val="tx1"/>
                </a:solidFill>
                <a:latin typeface="Times New Roman" panose="02020603050405020304" pitchFamily="18" charset="0"/>
                <a:ea typeface="Times New Roman" panose="02020603050405020304" pitchFamily="18" charset="0"/>
              </a:rPr>
              <a:t>, </a:t>
            </a:r>
            <a:r>
              <a:rPr lang="en-US" sz="2400" dirty="0" err="1" smtClean="0">
                <a:solidFill>
                  <a:schemeClr val="tx1"/>
                </a:solidFill>
                <a:latin typeface="Times New Roman" panose="02020603050405020304" pitchFamily="18" charset="0"/>
                <a:ea typeface="Times New Roman" panose="02020603050405020304" pitchFamily="18" charset="0"/>
              </a:rPr>
              <a:t>tự</a:t>
            </a:r>
            <a:r>
              <a:rPr lang="en-US" sz="2400" dirty="0" smtClean="0">
                <a:solidFill>
                  <a:schemeClr val="tx1"/>
                </a:solidFill>
                <a:latin typeface="Times New Roman" panose="02020603050405020304" pitchFamily="18" charset="0"/>
                <a:ea typeface="Times New Roman" panose="02020603050405020304" pitchFamily="18" charset="0"/>
              </a:rPr>
              <a:t> </a:t>
            </a:r>
            <a:r>
              <a:rPr lang="en-US" sz="2400" dirty="0" err="1" smtClean="0">
                <a:solidFill>
                  <a:schemeClr val="tx1"/>
                </a:solidFill>
                <a:latin typeface="Times New Roman" panose="02020603050405020304" pitchFamily="18" charset="0"/>
                <a:ea typeface="Times New Roman" panose="02020603050405020304" pitchFamily="18" charset="0"/>
              </a:rPr>
              <a:t>giác</a:t>
            </a:r>
            <a:r>
              <a:rPr lang="en-US" sz="2400" dirty="0" smtClean="0">
                <a:solidFill>
                  <a:schemeClr val="tx1"/>
                </a:solidFill>
                <a:latin typeface="Times New Roman" panose="02020603050405020304" pitchFamily="18" charset="0"/>
                <a:ea typeface="Times New Roman" panose="02020603050405020304" pitchFamily="18" charset="0"/>
              </a:rPr>
              <a:t>, </a:t>
            </a:r>
            <a:r>
              <a:rPr lang="en-US" sz="2400" dirty="0" err="1" smtClean="0">
                <a:solidFill>
                  <a:schemeClr val="tx1"/>
                </a:solidFill>
                <a:latin typeface="Times New Roman" panose="02020603050405020304" pitchFamily="18" charset="0"/>
                <a:ea typeface="Times New Roman" panose="02020603050405020304" pitchFamily="18" charset="0"/>
              </a:rPr>
              <a:t>miệt</a:t>
            </a:r>
            <a:r>
              <a:rPr lang="en-US" sz="2400" dirty="0" smtClean="0">
                <a:solidFill>
                  <a:schemeClr val="tx1"/>
                </a:solidFill>
                <a:latin typeface="Times New Roman" panose="02020603050405020304" pitchFamily="18" charset="0"/>
                <a:ea typeface="Times New Roman" panose="02020603050405020304" pitchFamily="18" charset="0"/>
              </a:rPr>
              <a:t> </a:t>
            </a:r>
            <a:r>
              <a:rPr lang="en-US" sz="2400" dirty="0" err="1" smtClean="0">
                <a:solidFill>
                  <a:schemeClr val="tx1"/>
                </a:solidFill>
                <a:latin typeface="Times New Roman" panose="02020603050405020304" pitchFamily="18" charset="0"/>
                <a:ea typeface="Times New Roman" panose="02020603050405020304" pitchFamily="18" charset="0"/>
              </a:rPr>
              <a:t>mài</a:t>
            </a:r>
            <a:r>
              <a:rPr lang="en-US" sz="2400" dirty="0" smtClean="0">
                <a:solidFill>
                  <a:schemeClr val="tx1"/>
                </a:solidFill>
                <a:latin typeface="Times New Roman" panose="02020603050405020304" pitchFamily="18" charset="0"/>
                <a:ea typeface="Times New Roman" panose="02020603050405020304" pitchFamily="18" charset="0"/>
              </a:rPr>
              <a:t>, </a:t>
            </a:r>
            <a:r>
              <a:rPr lang="en-US" sz="2400" dirty="0" err="1" smtClean="0">
                <a:solidFill>
                  <a:schemeClr val="tx1"/>
                </a:solidFill>
                <a:latin typeface="Times New Roman" panose="02020603050405020304" pitchFamily="18" charset="0"/>
                <a:ea typeface="Times New Roman" panose="02020603050405020304" pitchFamily="18" charset="0"/>
              </a:rPr>
              <a:t>làm</a:t>
            </a:r>
            <a:r>
              <a:rPr lang="en-US" sz="2400" dirty="0" smtClean="0">
                <a:solidFill>
                  <a:schemeClr val="tx1"/>
                </a:solidFill>
                <a:latin typeface="Times New Roman" panose="02020603050405020304" pitchFamily="18" charset="0"/>
                <a:ea typeface="Times New Roman" panose="02020603050405020304" pitchFamily="18" charset="0"/>
              </a:rPr>
              <a:t> </a:t>
            </a:r>
            <a:r>
              <a:rPr lang="en-US" sz="2400" dirty="0" err="1" smtClean="0">
                <a:solidFill>
                  <a:schemeClr val="tx1"/>
                </a:solidFill>
                <a:latin typeface="Times New Roman" panose="02020603050405020304" pitchFamily="18" charset="0"/>
                <a:ea typeface="Times New Roman" panose="02020603050405020304" pitchFamily="18" charset="0"/>
              </a:rPr>
              <a:t>việc</a:t>
            </a:r>
            <a:r>
              <a:rPr lang="en-US" sz="2400" dirty="0" smtClean="0">
                <a:solidFill>
                  <a:schemeClr val="tx1"/>
                </a:solidFill>
                <a:latin typeface="Times New Roman" panose="02020603050405020304" pitchFamily="18" charset="0"/>
                <a:ea typeface="Times New Roman" panose="02020603050405020304" pitchFamily="18" charset="0"/>
              </a:rPr>
              <a:t> </a:t>
            </a:r>
            <a:r>
              <a:rPr lang="en-US" sz="2400" dirty="0" err="1" smtClean="0">
                <a:solidFill>
                  <a:schemeClr val="tx1"/>
                </a:solidFill>
                <a:latin typeface="Times New Roman" panose="02020603050405020304" pitchFamily="18" charset="0"/>
                <a:ea typeface="Times New Roman" panose="02020603050405020304" pitchFamily="18" charset="0"/>
              </a:rPr>
              <a:t>thường</a:t>
            </a:r>
            <a:r>
              <a:rPr lang="en-US" sz="2400" dirty="0" smtClean="0">
                <a:solidFill>
                  <a:schemeClr val="tx1"/>
                </a:solidFill>
                <a:latin typeface="Times New Roman" panose="02020603050405020304" pitchFamily="18" charset="0"/>
                <a:ea typeface="Times New Roman" panose="02020603050405020304" pitchFamily="18" charset="0"/>
              </a:rPr>
              <a:t> </a:t>
            </a:r>
            <a:r>
              <a:rPr lang="en-US" sz="2400" dirty="0" err="1" smtClean="0">
                <a:solidFill>
                  <a:schemeClr val="tx1"/>
                </a:solidFill>
                <a:latin typeface="Times New Roman" panose="02020603050405020304" pitchFamily="18" charset="0"/>
                <a:ea typeface="Times New Roman" panose="02020603050405020304" pitchFamily="18" charset="0"/>
              </a:rPr>
              <a:t>xuyên</a:t>
            </a:r>
            <a:r>
              <a:rPr lang="en-US" sz="2400" dirty="0" smtClean="0">
                <a:solidFill>
                  <a:schemeClr val="tx1"/>
                </a:solidFill>
                <a:latin typeface="Times New Roman" panose="02020603050405020304" pitchFamily="18" charset="0"/>
                <a:ea typeface="Times New Roman" panose="02020603050405020304" pitchFamily="18" charset="0"/>
              </a:rPr>
              <a:t> </a:t>
            </a:r>
            <a:r>
              <a:rPr lang="en-US" sz="2400" dirty="0" err="1" smtClean="0">
                <a:solidFill>
                  <a:schemeClr val="tx1"/>
                </a:solidFill>
                <a:latin typeface="Times New Roman" panose="02020603050405020304" pitchFamily="18" charset="0"/>
                <a:ea typeface="Times New Roman" panose="02020603050405020304" pitchFamily="18" charset="0"/>
              </a:rPr>
              <a:t>và</a:t>
            </a:r>
            <a:r>
              <a:rPr lang="en-US" sz="2400" dirty="0" smtClean="0">
                <a:solidFill>
                  <a:schemeClr val="tx1"/>
                </a:solidFill>
                <a:latin typeface="Times New Roman" panose="02020603050405020304" pitchFamily="18" charset="0"/>
                <a:ea typeface="Times New Roman" panose="02020603050405020304" pitchFamily="18" charset="0"/>
              </a:rPr>
              <a:t> </a:t>
            </a:r>
            <a:r>
              <a:rPr lang="en-US" sz="2400" dirty="0" err="1" smtClean="0">
                <a:solidFill>
                  <a:schemeClr val="tx1"/>
                </a:solidFill>
                <a:latin typeface="Times New Roman" panose="02020603050405020304" pitchFamily="18" charset="0"/>
                <a:ea typeface="Times New Roman" panose="02020603050405020304" pitchFamily="18" charset="0"/>
              </a:rPr>
              <a:t>đều</a:t>
            </a:r>
            <a:r>
              <a:rPr lang="en-US" sz="2400" dirty="0" smtClean="0">
                <a:solidFill>
                  <a:schemeClr val="tx1"/>
                </a:solidFill>
                <a:latin typeface="Times New Roman" panose="02020603050405020304" pitchFamily="18" charset="0"/>
                <a:ea typeface="Times New Roman" panose="02020603050405020304" pitchFamily="18" charset="0"/>
              </a:rPr>
              <a:t> </a:t>
            </a:r>
            <a:r>
              <a:rPr lang="en-US" sz="2400" dirty="0" err="1" smtClean="0">
                <a:solidFill>
                  <a:schemeClr val="tx1"/>
                </a:solidFill>
                <a:latin typeface="Times New Roman" panose="02020603050405020304" pitchFamily="18" charset="0"/>
                <a:ea typeface="Times New Roman" panose="02020603050405020304" pitchFamily="18" charset="0"/>
              </a:rPr>
              <a:t>đặn</a:t>
            </a:r>
            <a:r>
              <a:rPr lang="en-US" sz="2400" dirty="0" smtClean="0">
                <a:solidFill>
                  <a:schemeClr val="tx1"/>
                </a:solidFill>
                <a:latin typeface="Times New Roman" panose="02020603050405020304" pitchFamily="18" charset="0"/>
                <a:ea typeface="Times New Roman" panose="02020603050405020304" pitchFamily="18" charset="0"/>
              </a:rPr>
              <a:t>.</a:t>
            </a:r>
            <a:endParaRPr lang="en-US" sz="2400" dirty="0">
              <a:solidFill>
                <a:schemeClr val="tx1"/>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flipH="1">
            <a:off x="2655736" y="3959168"/>
            <a:ext cx="4567" cy="453806"/>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9667964" y="3961039"/>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additive="base">
                                        <p:cTn id="1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0199138" y="2266226"/>
            <a:ext cx="2284453"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70" y="5567403"/>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806335" y="142173"/>
            <a:ext cx="9942021" cy="5801427"/>
          </a:xfrm>
          <a:prstGeom prst="rect">
            <a:avLst/>
          </a:prstGeom>
        </p:spPr>
      </p:pic>
      <p:sp>
        <p:nvSpPr>
          <p:cNvPr id="14" name="Text Box 5"/>
          <p:cNvSpPr txBox="1">
            <a:spLocks noChangeArrowheads="1"/>
          </p:cNvSpPr>
          <p:nvPr/>
        </p:nvSpPr>
        <p:spPr bwMode="auto">
          <a:xfrm>
            <a:off x="2314370" y="1498413"/>
            <a:ext cx="7696362" cy="287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Siêng</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năng</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là</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tính</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cách</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làm</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việc</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tự</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giác</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cần</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cù</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chịu</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khó</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thường</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xuyên</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của</a:t>
            </a:r>
            <a:r>
              <a:rPr lang="en-US" sz="3200" i="1" dirty="0" smtClean="0">
                <a:latin typeface="Times New Roman" panose="02020603050405020304" pitchFamily="18" charset="0"/>
                <a:cs typeface="Times New Roman" panose="02020603050405020304" pitchFamily="18" charset="0"/>
              </a:rPr>
              <a:t> con </a:t>
            </a:r>
            <a:r>
              <a:rPr lang="en-US" sz="3200" i="1" dirty="0" err="1" smtClean="0">
                <a:latin typeface="Times New Roman" panose="02020603050405020304" pitchFamily="18" charset="0"/>
                <a:cs typeface="Times New Roman" panose="02020603050405020304" pitchFamily="18" charset="0"/>
              </a:rPr>
              <a:t>người</a:t>
            </a:r>
            <a:r>
              <a:rPr lang="en-US" sz="3200" i="1" dirty="0" smtClean="0">
                <a:latin typeface="Times New Roman" panose="02020603050405020304" pitchFamily="18" charset="0"/>
                <a:cs typeface="Times New Roman" panose="02020603050405020304" pitchFamily="18" charset="0"/>
              </a:rPr>
              <a:t>.</a:t>
            </a:r>
          </a:p>
          <a:p>
            <a:pPr>
              <a:buNone/>
            </a:pP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Kiên</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trì</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là</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tính</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cách</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làm</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việc</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tự</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giác</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miệt</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mài</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quyết</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tâm</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bền</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bỉ</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đến</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cùng</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dù</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gặp</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khó</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khăn</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trở</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ngại</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của</a:t>
            </a:r>
            <a:r>
              <a:rPr lang="en-US" sz="3200" i="1" dirty="0" smtClean="0">
                <a:latin typeface="Times New Roman" panose="02020603050405020304" pitchFamily="18" charset="0"/>
                <a:cs typeface="Times New Roman" panose="02020603050405020304" pitchFamily="18" charset="0"/>
              </a:rPr>
              <a:t> con </a:t>
            </a:r>
            <a:r>
              <a:rPr lang="en-US" sz="3200" i="1" dirty="0" err="1" smtClean="0">
                <a:latin typeface="Times New Roman" panose="02020603050405020304" pitchFamily="18" charset="0"/>
                <a:cs typeface="Times New Roman" panose="02020603050405020304" pitchFamily="18" charset="0"/>
              </a:rPr>
              <a:t>người</a:t>
            </a:r>
            <a:r>
              <a:rPr lang="en-US" sz="3200" i="1" dirty="0" smtClean="0">
                <a:latin typeface="Times New Roman" panose="02020603050405020304" pitchFamily="18" charset="0"/>
                <a:cs typeface="Times New Roman" panose="02020603050405020304" pitchFamily="18" charset="0"/>
              </a:rPr>
              <a:t>.</a:t>
            </a:r>
            <a:endParaRPr lang="en-US" sz="3200" i="1" dirty="0">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5"/>
          <a:stretch>
            <a:fillRect/>
          </a:stretch>
        </p:blipFill>
        <p:spPr>
          <a:xfrm>
            <a:off x="10936762" y="0"/>
            <a:ext cx="1255238" cy="937524"/>
          </a:xfrm>
          <a:prstGeom prst="rect">
            <a:avLst/>
          </a:prstGeom>
        </p:spPr>
      </p:pic>
      <p:sp>
        <p:nvSpPr>
          <p:cNvPr id="2" name="Rectangle 1"/>
          <p:cNvSpPr/>
          <p:nvPr/>
        </p:nvSpPr>
        <p:spPr>
          <a:xfrm>
            <a:off x="2502567" y="821166"/>
            <a:ext cx="6283986" cy="523220"/>
          </a:xfrm>
          <a:prstGeom prst="rect">
            <a:avLst/>
          </a:prstGeom>
        </p:spPr>
        <p:txBody>
          <a:bodyPr wrap="square">
            <a:spAutoFit/>
          </a:bodyPr>
          <a:lstStyle/>
          <a:p>
            <a:pPr algn="ctr"/>
            <a:r>
              <a:rPr lang="en-US" sz="2800" b="1" dirty="0" err="1">
                <a:solidFill>
                  <a:srgbClr val="FF0000"/>
                </a:solidFill>
                <a:latin typeface="Times New Roman" pitchFamily="18" charset="0"/>
                <a:ea typeface="Arial" panose="020B0604020202020204" pitchFamily="34" charset="0"/>
                <a:cs typeface="Times New Roman" pitchFamily="18" charset="0"/>
              </a:rPr>
              <a:t>Siêng</a:t>
            </a:r>
            <a:r>
              <a:rPr lang="en-US" sz="2800" b="1" dirty="0">
                <a:solidFill>
                  <a:srgbClr val="FF0000"/>
                </a:solidFill>
                <a:latin typeface="Times New Roman" pitchFamily="18" charset="0"/>
                <a:ea typeface="Arial" panose="020B0604020202020204" pitchFamily="34" charset="0"/>
                <a:cs typeface="Times New Roman" pitchFamily="18" charset="0"/>
              </a:rPr>
              <a:t> </a:t>
            </a:r>
            <a:r>
              <a:rPr lang="en-US" sz="2800" b="1" dirty="0" err="1">
                <a:solidFill>
                  <a:srgbClr val="FF0000"/>
                </a:solidFill>
                <a:latin typeface="Times New Roman" pitchFamily="18" charset="0"/>
                <a:ea typeface="Arial" panose="020B0604020202020204" pitchFamily="34" charset="0"/>
                <a:cs typeface="Times New Roman" pitchFamily="18" charset="0"/>
              </a:rPr>
              <a:t>năng</a:t>
            </a:r>
            <a:r>
              <a:rPr lang="en-US" sz="2800" b="1" dirty="0">
                <a:solidFill>
                  <a:srgbClr val="FF0000"/>
                </a:solidFill>
                <a:latin typeface="Times New Roman" pitchFamily="18" charset="0"/>
                <a:ea typeface="Arial" panose="020B0604020202020204" pitchFamily="34" charset="0"/>
                <a:cs typeface="Times New Roman" pitchFamily="18" charset="0"/>
              </a:rPr>
              <a:t>, </a:t>
            </a:r>
            <a:r>
              <a:rPr lang="en-US" sz="2800" b="1" dirty="0" err="1">
                <a:solidFill>
                  <a:srgbClr val="FF0000"/>
                </a:solidFill>
                <a:latin typeface="Times New Roman" pitchFamily="18" charset="0"/>
                <a:ea typeface="Arial" panose="020B0604020202020204" pitchFamily="34" charset="0"/>
                <a:cs typeface="Times New Roman" pitchFamily="18" charset="0"/>
              </a:rPr>
              <a:t>kiên</a:t>
            </a:r>
            <a:r>
              <a:rPr lang="en-US" sz="2800" b="1" dirty="0">
                <a:solidFill>
                  <a:srgbClr val="FF0000"/>
                </a:solidFill>
                <a:latin typeface="Times New Roman" pitchFamily="18" charset="0"/>
                <a:ea typeface="Arial" panose="020B0604020202020204" pitchFamily="34" charset="0"/>
                <a:cs typeface="Times New Roman" pitchFamily="18" charset="0"/>
              </a:rPr>
              <a:t> </a:t>
            </a:r>
            <a:r>
              <a:rPr lang="en-US" sz="2800" b="1" dirty="0" err="1" smtClean="0">
                <a:solidFill>
                  <a:srgbClr val="FF0000"/>
                </a:solidFill>
                <a:latin typeface="Times New Roman" pitchFamily="18" charset="0"/>
                <a:ea typeface="Arial" panose="020B0604020202020204" pitchFamily="34" charset="0"/>
                <a:cs typeface="Times New Roman" pitchFamily="18" charset="0"/>
              </a:rPr>
              <a:t>trì</a:t>
            </a:r>
            <a:r>
              <a:rPr lang="en-US" sz="2800" b="1" dirty="0" smtClean="0">
                <a:solidFill>
                  <a:srgbClr val="FF0000"/>
                </a:solidFill>
                <a:latin typeface="Times New Roman" pitchFamily="18" charset="0"/>
                <a:ea typeface="Arial" panose="020B0604020202020204" pitchFamily="34" charset="0"/>
                <a:cs typeface="Times New Roman" pitchFamily="18" charset="0"/>
              </a:rPr>
              <a:t> </a:t>
            </a:r>
            <a:r>
              <a:rPr lang="vi-VN" sz="2800" b="1" dirty="0" smtClean="0">
                <a:solidFill>
                  <a:srgbClr val="FF0000"/>
                </a:solidFill>
                <a:latin typeface="Times New Roman" pitchFamily="18" charset="0"/>
                <a:ea typeface="Arial" panose="020B0604020202020204" pitchFamily="34" charset="0"/>
                <a:cs typeface="Times New Roman" pitchFamily="18" charset="0"/>
              </a:rPr>
              <a:t>là gì?</a:t>
            </a:r>
            <a:r>
              <a:rPr lang="en-US" sz="2800" b="1" dirty="0" smtClean="0">
                <a:solidFill>
                  <a:srgbClr val="FF0000"/>
                </a:solidFill>
                <a:latin typeface="Times New Roman" pitchFamily="18" charset="0"/>
                <a:ea typeface="Arial" panose="020B0604020202020204" pitchFamily="34" charset="0"/>
                <a:cs typeface="Times New Roman" pitchFamily="18" charset="0"/>
              </a:rPr>
              <a:t> </a:t>
            </a:r>
            <a:endParaRPr lang="vi-VN" sz="2800" dirty="0"/>
          </a:p>
        </p:txBody>
      </p:sp>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 calcmode="lin" valueType="num">
                                      <p:cBhvr additive="base">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
                                            <p:txEl>
                                              <p:pRg st="1" end="1"/>
                                            </p:txEl>
                                          </p:spTgt>
                                        </p:tgtEl>
                                        <p:attrNameLst>
                                          <p:attrName>style.visibility</p:attrName>
                                        </p:attrNameLst>
                                      </p:cBhvr>
                                      <p:to>
                                        <p:strVal val="visible"/>
                                      </p:to>
                                    </p:set>
                                    <p:anim calcmode="lin" valueType="num">
                                      <p:cBhvr additive="base">
                                        <p:cTn id="21"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0199138" y="2266226"/>
            <a:ext cx="2284453"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70" y="5567403"/>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5"/>
          <p:cNvSpPr txBox="1">
            <a:spLocks noChangeArrowheads="1"/>
          </p:cNvSpPr>
          <p:nvPr/>
        </p:nvSpPr>
        <p:spPr bwMode="auto">
          <a:xfrm>
            <a:off x="410754" y="1140966"/>
            <a:ext cx="10246161" cy="1993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Siêng</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năng</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là</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tính</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cách</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làm</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việc</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tự</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giác</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cần</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cù</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chịu</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khó</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thường</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xuyên</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của</a:t>
            </a:r>
            <a:r>
              <a:rPr lang="en-US" sz="3200" i="1" dirty="0" smtClean="0">
                <a:latin typeface="Times New Roman" panose="02020603050405020304" pitchFamily="18" charset="0"/>
                <a:cs typeface="Times New Roman" panose="02020603050405020304" pitchFamily="18" charset="0"/>
              </a:rPr>
              <a:t> con </a:t>
            </a:r>
            <a:r>
              <a:rPr lang="en-US" sz="3200" i="1" dirty="0" err="1" smtClean="0">
                <a:latin typeface="Times New Roman" panose="02020603050405020304" pitchFamily="18" charset="0"/>
                <a:cs typeface="Times New Roman" panose="02020603050405020304" pitchFamily="18" charset="0"/>
              </a:rPr>
              <a:t>người</a:t>
            </a:r>
            <a:r>
              <a:rPr lang="en-US" sz="3200" i="1" dirty="0" smtClean="0">
                <a:latin typeface="Times New Roman" panose="02020603050405020304" pitchFamily="18" charset="0"/>
                <a:cs typeface="Times New Roman" panose="02020603050405020304" pitchFamily="18" charset="0"/>
              </a:rPr>
              <a:t>.</a:t>
            </a:r>
          </a:p>
          <a:p>
            <a:pPr>
              <a:buNone/>
            </a:pP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Kiên</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trì</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là</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tính</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cách</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làm</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việc</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tự</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giác</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miệt</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mài</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quyết</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tâm</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bền</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bỉ</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đến</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cùng</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dù</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gặp</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khó</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khăn</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trở</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ngại</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của</a:t>
            </a:r>
            <a:r>
              <a:rPr lang="en-US" sz="3200" i="1" dirty="0" smtClean="0">
                <a:latin typeface="Times New Roman" panose="02020603050405020304" pitchFamily="18" charset="0"/>
                <a:cs typeface="Times New Roman" panose="02020603050405020304" pitchFamily="18" charset="0"/>
              </a:rPr>
              <a:t> con </a:t>
            </a:r>
            <a:r>
              <a:rPr lang="en-US" sz="3200" i="1" dirty="0" err="1" smtClean="0">
                <a:latin typeface="Times New Roman" panose="02020603050405020304" pitchFamily="18" charset="0"/>
                <a:cs typeface="Times New Roman" panose="02020603050405020304" pitchFamily="18" charset="0"/>
              </a:rPr>
              <a:t>người</a:t>
            </a:r>
            <a:r>
              <a:rPr lang="en-US" sz="3200" i="1" dirty="0" smtClean="0">
                <a:latin typeface="Times New Roman" panose="02020603050405020304" pitchFamily="18" charset="0"/>
                <a:cs typeface="Times New Roman" panose="02020603050405020304" pitchFamily="18" charset="0"/>
              </a:rPr>
              <a:t>.</a:t>
            </a:r>
            <a:endParaRPr lang="en-US" sz="3200" i="1" dirty="0">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4"/>
          <a:stretch>
            <a:fillRect/>
          </a:stretch>
        </p:blipFill>
        <p:spPr>
          <a:xfrm>
            <a:off x="10936762" y="0"/>
            <a:ext cx="1255238" cy="937524"/>
          </a:xfrm>
          <a:prstGeom prst="rect">
            <a:avLst/>
          </a:prstGeom>
        </p:spPr>
      </p:pic>
      <p:sp>
        <p:nvSpPr>
          <p:cNvPr id="2" name="Rectangle 1"/>
          <p:cNvSpPr/>
          <p:nvPr/>
        </p:nvSpPr>
        <p:spPr>
          <a:xfrm>
            <a:off x="2253185" y="339028"/>
            <a:ext cx="6283986" cy="523220"/>
          </a:xfrm>
          <a:prstGeom prst="rect">
            <a:avLst/>
          </a:prstGeom>
        </p:spPr>
        <p:txBody>
          <a:bodyPr wrap="square">
            <a:spAutoFit/>
          </a:bodyPr>
          <a:lstStyle/>
          <a:p>
            <a:pPr algn="ctr"/>
            <a:r>
              <a:rPr lang="en-US" sz="2800" b="1" dirty="0" err="1">
                <a:solidFill>
                  <a:srgbClr val="FF0000"/>
                </a:solidFill>
                <a:latin typeface="Times New Roman" pitchFamily="18" charset="0"/>
                <a:ea typeface="Arial" panose="020B0604020202020204" pitchFamily="34" charset="0"/>
                <a:cs typeface="Times New Roman" pitchFamily="18" charset="0"/>
              </a:rPr>
              <a:t>Siêng</a:t>
            </a:r>
            <a:r>
              <a:rPr lang="en-US" sz="2800" b="1" dirty="0">
                <a:solidFill>
                  <a:srgbClr val="FF0000"/>
                </a:solidFill>
                <a:latin typeface="Times New Roman" pitchFamily="18" charset="0"/>
                <a:ea typeface="Arial" panose="020B0604020202020204" pitchFamily="34" charset="0"/>
                <a:cs typeface="Times New Roman" pitchFamily="18" charset="0"/>
              </a:rPr>
              <a:t> </a:t>
            </a:r>
            <a:r>
              <a:rPr lang="en-US" sz="2800" b="1" dirty="0" err="1">
                <a:solidFill>
                  <a:srgbClr val="FF0000"/>
                </a:solidFill>
                <a:latin typeface="Times New Roman" pitchFamily="18" charset="0"/>
                <a:ea typeface="Arial" panose="020B0604020202020204" pitchFamily="34" charset="0"/>
                <a:cs typeface="Times New Roman" pitchFamily="18" charset="0"/>
              </a:rPr>
              <a:t>năng</a:t>
            </a:r>
            <a:r>
              <a:rPr lang="en-US" sz="2800" b="1" dirty="0">
                <a:solidFill>
                  <a:srgbClr val="FF0000"/>
                </a:solidFill>
                <a:latin typeface="Times New Roman" pitchFamily="18" charset="0"/>
                <a:ea typeface="Arial" panose="020B0604020202020204" pitchFamily="34" charset="0"/>
                <a:cs typeface="Times New Roman" pitchFamily="18" charset="0"/>
              </a:rPr>
              <a:t>, </a:t>
            </a:r>
            <a:r>
              <a:rPr lang="en-US" sz="2800" b="1" dirty="0" err="1">
                <a:solidFill>
                  <a:srgbClr val="FF0000"/>
                </a:solidFill>
                <a:latin typeface="Times New Roman" pitchFamily="18" charset="0"/>
                <a:ea typeface="Arial" panose="020B0604020202020204" pitchFamily="34" charset="0"/>
                <a:cs typeface="Times New Roman" pitchFamily="18" charset="0"/>
              </a:rPr>
              <a:t>kiên</a:t>
            </a:r>
            <a:r>
              <a:rPr lang="en-US" sz="2800" b="1" dirty="0">
                <a:solidFill>
                  <a:srgbClr val="FF0000"/>
                </a:solidFill>
                <a:latin typeface="Times New Roman" pitchFamily="18" charset="0"/>
                <a:ea typeface="Arial" panose="020B0604020202020204" pitchFamily="34" charset="0"/>
                <a:cs typeface="Times New Roman" pitchFamily="18" charset="0"/>
              </a:rPr>
              <a:t> </a:t>
            </a:r>
            <a:r>
              <a:rPr lang="en-US" sz="2800" b="1" dirty="0" err="1" smtClean="0">
                <a:solidFill>
                  <a:srgbClr val="FF0000"/>
                </a:solidFill>
                <a:latin typeface="Times New Roman" pitchFamily="18" charset="0"/>
                <a:ea typeface="Arial" panose="020B0604020202020204" pitchFamily="34" charset="0"/>
                <a:cs typeface="Times New Roman" pitchFamily="18" charset="0"/>
              </a:rPr>
              <a:t>trì</a:t>
            </a:r>
            <a:r>
              <a:rPr lang="en-US" sz="2800" b="1" dirty="0" smtClean="0">
                <a:solidFill>
                  <a:srgbClr val="FF0000"/>
                </a:solidFill>
                <a:latin typeface="Times New Roman" pitchFamily="18" charset="0"/>
                <a:ea typeface="Arial" panose="020B0604020202020204" pitchFamily="34" charset="0"/>
                <a:cs typeface="Times New Roman" pitchFamily="18" charset="0"/>
              </a:rPr>
              <a:t> </a:t>
            </a:r>
            <a:r>
              <a:rPr lang="vi-VN" sz="2800" b="1" dirty="0" smtClean="0">
                <a:solidFill>
                  <a:srgbClr val="FF0000"/>
                </a:solidFill>
                <a:latin typeface="Times New Roman" pitchFamily="18" charset="0"/>
                <a:ea typeface="Arial" panose="020B0604020202020204" pitchFamily="34" charset="0"/>
                <a:cs typeface="Times New Roman" pitchFamily="18" charset="0"/>
              </a:rPr>
              <a:t>là gì?</a:t>
            </a:r>
            <a:r>
              <a:rPr lang="en-US" sz="2800" b="1" dirty="0" smtClean="0">
                <a:solidFill>
                  <a:srgbClr val="FF0000"/>
                </a:solidFill>
                <a:latin typeface="Times New Roman" pitchFamily="18" charset="0"/>
                <a:ea typeface="Arial" panose="020B0604020202020204" pitchFamily="34" charset="0"/>
                <a:cs typeface="Times New Roman" pitchFamily="18" charset="0"/>
              </a:rPr>
              <a:t> </a:t>
            </a:r>
            <a:endParaRPr lang="vi-VN" sz="2800" dirty="0"/>
          </a:p>
        </p:txBody>
      </p:sp>
      <p:sp>
        <p:nvSpPr>
          <p:cNvPr id="3" name="Rectangle 2"/>
          <p:cNvSpPr/>
          <p:nvPr/>
        </p:nvSpPr>
        <p:spPr>
          <a:xfrm>
            <a:off x="1130531" y="3613261"/>
            <a:ext cx="9367098" cy="954107"/>
          </a:xfrm>
          <a:prstGeom prst="rect">
            <a:avLst/>
          </a:prstGeom>
        </p:spPr>
        <p:txBody>
          <a:bodyPr wrap="square">
            <a:spAutoFit/>
          </a:bodyPr>
          <a:lstStyle/>
          <a:p>
            <a:r>
              <a:rPr lang="en-US" sz="2800" dirty="0" err="1">
                <a:latin typeface="Times New Roman" panose="02020603050405020304" pitchFamily="18" charset="0"/>
                <a:ea typeface="Times New Roman" panose="02020603050405020304" pitchFamily="18" charset="0"/>
              </a:rPr>
              <a:t>Siêng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năng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kiên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đức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con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biểu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ở </a:t>
            </a: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cù</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miệt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việc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xuyên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đều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đặn</a:t>
            </a:r>
            <a:r>
              <a:rPr lang="en-US" sz="2800" dirty="0">
                <a:latin typeface="Times New Roman" panose="02020603050405020304" pitchFamily="18" charset="0"/>
                <a:ea typeface="Times New Roman" panose="02020603050405020304" pitchFamily="18" charset="0"/>
              </a:rPr>
              <a:t>.</a:t>
            </a:r>
          </a:p>
        </p:txBody>
      </p:sp>
      <p:sp>
        <p:nvSpPr>
          <p:cNvPr id="4" name="Right Arrow 3"/>
          <p:cNvSpPr/>
          <p:nvPr/>
        </p:nvSpPr>
        <p:spPr>
          <a:xfrm>
            <a:off x="405872" y="3973331"/>
            <a:ext cx="681644" cy="322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3446276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 calcmode="lin" valueType="num">
                                      <p:cBhvr additive="base">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
                                            <p:txEl>
                                              <p:pRg st="1" end="1"/>
                                            </p:txEl>
                                          </p:spTgt>
                                        </p:tgtEl>
                                        <p:attrNameLst>
                                          <p:attrName>style.visibility</p:attrName>
                                        </p:attrNameLst>
                                      </p:cBhvr>
                                      <p:to>
                                        <p:strVal val="visible"/>
                                      </p:to>
                                    </p:set>
                                    <p:anim calcmode="lin" valueType="num">
                                      <p:cBhvr additive="base">
                                        <p:cTn id="21"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p:cNvSpPr>
            <a:spLocks noChangeArrowheads="1"/>
          </p:cNvSpPr>
          <p:nvPr/>
        </p:nvSpPr>
        <p:spPr bwMode="gray">
          <a:xfrm>
            <a:off x="1847031" y="13291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smtClean="0">
                <a:solidFill>
                  <a:srgbClr val="FFFF00"/>
                </a:solidFill>
                <a:latin typeface="Times New Roman" panose="02020603050405020304" pitchFamily="18" charset="0"/>
                <a:cs typeface="Times New Roman" panose="02020603050405020304" pitchFamily="18" charset="0"/>
              </a:rPr>
              <a:t>LUẬN NHÓM BÀN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10" name="Cloud Callout 9"/>
          <p:cNvSpPr/>
          <p:nvPr/>
        </p:nvSpPr>
        <p:spPr>
          <a:xfrm rot="21416254">
            <a:off x="6485682" y="275066"/>
            <a:ext cx="4283581" cy="1625651"/>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1" name="Rectangle 10"/>
          <p:cNvSpPr/>
          <p:nvPr/>
        </p:nvSpPr>
        <p:spPr>
          <a:xfrm>
            <a:off x="7401711" y="554860"/>
            <a:ext cx="3160978" cy="1066061"/>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smtClean="0">
                <a:solidFill>
                  <a:srgbClr val="0000FF"/>
                </a:solidFill>
                <a:latin typeface="Times New Roman" panose="02020603050405020304" pitchFamily="18" charset="0"/>
                <a:ea typeface="Arial Unicode MS"/>
                <a:cs typeface="Times New Roman" panose="02020603050405020304" pitchFamily="18" charset="0"/>
              </a:rPr>
              <a:t>Quan</a:t>
            </a:r>
            <a:r>
              <a:rPr lang="en-US" sz="2531" b="1" dirty="0" smtClean="0">
                <a:solidFill>
                  <a:srgbClr val="0000FF"/>
                </a:solidFill>
                <a:latin typeface="Times New Roman" panose="02020603050405020304" pitchFamily="18" charset="0"/>
                <a:ea typeface="Arial Unicode MS"/>
                <a:cs typeface="Times New Roman" panose="02020603050405020304" pitchFamily="18" charset="0"/>
              </a:rPr>
              <a:t> </a:t>
            </a:r>
            <a:r>
              <a:rPr lang="en-US" sz="2531" b="1" dirty="0" err="1" smtClean="0">
                <a:solidFill>
                  <a:srgbClr val="0000FF"/>
                </a:solidFill>
                <a:latin typeface="Times New Roman" panose="02020603050405020304" pitchFamily="18" charset="0"/>
                <a:ea typeface="Arial Unicode MS"/>
                <a:cs typeface="Times New Roman" panose="02020603050405020304" pitchFamily="18" charset="0"/>
              </a:rPr>
              <a:t>sát</a:t>
            </a:r>
            <a:r>
              <a:rPr lang="en-US" sz="2531" b="1" dirty="0" smtClean="0">
                <a:solidFill>
                  <a:srgbClr val="0000FF"/>
                </a:solidFill>
                <a:latin typeface="Times New Roman" panose="02020603050405020304" pitchFamily="18" charset="0"/>
                <a:ea typeface="Arial Unicode MS"/>
                <a:cs typeface="Times New Roman" panose="02020603050405020304" pitchFamily="18" charset="0"/>
              </a:rPr>
              <a:t> </a:t>
            </a:r>
            <a:r>
              <a:rPr lang="en-US" sz="2531" b="1" dirty="0" err="1" smtClean="0">
                <a:solidFill>
                  <a:srgbClr val="0000FF"/>
                </a:solidFill>
                <a:latin typeface="Times New Roman" panose="02020603050405020304" pitchFamily="18" charset="0"/>
                <a:ea typeface="Arial Unicode MS"/>
                <a:cs typeface="Times New Roman" panose="02020603050405020304" pitchFamily="18" charset="0"/>
              </a:rPr>
              <a:t>tranh</a:t>
            </a:r>
            <a:r>
              <a:rPr lang="en-US" sz="2531" b="1" dirty="0" smtClean="0">
                <a:solidFill>
                  <a:srgbClr val="0000FF"/>
                </a:solidFill>
                <a:latin typeface="Times New Roman" panose="02020603050405020304" pitchFamily="18" charset="0"/>
                <a:ea typeface="Arial Unicode MS"/>
                <a:cs typeface="Times New Roman" panose="02020603050405020304" pitchFamily="18" charset="0"/>
              </a:rPr>
              <a:t> </a:t>
            </a:r>
            <a:r>
              <a:rPr lang="en-US" sz="2531" b="1" dirty="0" err="1" smtClean="0">
                <a:solidFill>
                  <a:srgbClr val="0000FF"/>
                </a:solidFill>
                <a:latin typeface="Times New Roman" panose="02020603050405020304" pitchFamily="18" charset="0"/>
                <a:ea typeface="Arial Unicode MS"/>
                <a:cs typeface="Times New Roman" panose="02020603050405020304" pitchFamily="18" charset="0"/>
              </a:rPr>
              <a:t>và</a:t>
            </a:r>
            <a:r>
              <a:rPr lang="en-US" sz="2531" b="1" dirty="0" smtClean="0">
                <a:solidFill>
                  <a:srgbClr val="0000FF"/>
                </a:solidFill>
                <a:latin typeface="Times New Roman" panose="02020603050405020304" pitchFamily="18" charset="0"/>
                <a:ea typeface="Arial Unicode MS"/>
                <a:cs typeface="Times New Roman" panose="02020603050405020304" pitchFamily="18" charset="0"/>
              </a:rPr>
              <a:t> </a:t>
            </a:r>
            <a:r>
              <a:rPr lang="en-US" sz="2531" b="1" dirty="0" err="1" smtClean="0">
                <a:solidFill>
                  <a:srgbClr val="0000FF"/>
                </a:solidFill>
                <a:latin typeface="Times New Roman" panose="02020603050405020304" pitchFamily="18" charset="0"/>
                <a:ea typeface="Arial Unicode MS"/>
                <a:cs typeface="Times New Roman" panose="02020603050405020304" pitchFamily="18" charset="0"/>
              </a:rPr>
              <a:t>trả</a:t>
            </a:r>
            <a:r>
              <a:rPr lang="en-US" sz="2531" b="1" dirty="0" smtClean="0">
                <a:solidFill>
                  <a:srgbClr val="0000FF"/>
                </a:solidFill>
                <a:latin typeface="Times New Roman" panose="02020603050405020304" pitchFamily="18" charset="0"/>
                <a:ea typeface="Arial Unicode MS"/>
                <a:cs typeface="Times New Roman" panose="02020603050405020304" pitchFamily="18" charset="0"/>
              </a:rPr>
              <a:t> </a:t>
            </a:r>
            <a:r>
              <a:rPr lang="en-US" sz="2531" b="1" dirty="0" err="1" smtClean="0">
                <a:solidFill>
                  <a:srgbClr val="0000FF"/>
                </a:solidFill>
                <a:latin typeface="Times New Roman" panose="02020603050405020304" pitchFamily="18" charset="0"/>
                <a:ea typeface="Arial Unicode MS"/>
                <a:cs typeface="Times New Roman" panose="02020603050405020304" pitchFamily="18" charset="0"/>
              </a:rPr>
              <a:t>lời</a:t>
            </a:r>
            <a:r>
              <a:rPr lang="en-US" sz="2531" b="1" dirty="0" smtClean="0">
                <a:solidFill>
                  <a:srgbClr val="0000FF"/>
                </a:solidFill>
                <a:latin typeface="Times New Roman" panose="02020603050405020304" pitchFamily="18" charset="0"/>
                <a:ea typeface="Arial Unicode MS"/>
                <a:cs typeface="Times New Roman" panose="02020603050405020304" pitchFamily="18" charset="0"/>
              </a:rPr>
              <a:t> </a:t>
            </a:r>
            <a:r>
              <a:rPr lang="en-US" sz="2531" b="1" dirty="0" err="1" smtClean="0">
                <a:solidFill>
                  <a:srgbClr val="0000FF"/>
                </a:solidFill>
                <a:latin typeface="Times New Roman" panose="02020603050405020304" pitchFamily="18" charset="0"/>
                <a:ea typeface="Arial Unicode MS"/>
                <a:cs typeface="Times New Roman" panose="02020603050405020304" pitchFamily="18" charset="0"/>
              </a:rPr>
              <a:t>câu</a:t>
            </a:r>
            <a:r>
              <a:rPr lang="en-US" sz="2531" b="1" dirty="0" smtClean="0">
                <a:solidFill>
                  <a:srgbClr val="0000FF"/>
                </a:solidFill>
                <a:latin typeface="Times New Roman" panose="02020603050405020304" pitchFamily="18" charset="0"/>
                <a:ea typeface="Arial Unicode MS"/>
                <a:cs typeface="Times New Roman" panose="02020603050405020304" pitchFamily="18" charset="0"/>
              </a:rPr>
              <a:t> </a:t>
            </a:r>
            <a:r>
              <a:rPr lang="en-US" sz="2531" b="1" dirty="0" err="1" smtClean="0">
                <a:solidFill>
                  <a:srgbClr val="0000FF"/>
                </a:solidFill>
                <a:latin typeface="Times New Roman" panose="02020603050405020304" pitchFamily="18" charset="0"/>
                <a:ea typeface="Arial Unicode MS"/>
                <a:cs typeface="Times New Roman" panose="02020603050405020304" pitchFamily="18" charset="0"/>
              </a:rPr>
              <a:t>hỏi</a:t>
            </a:r>
            <a:endParaRPr lang="en-US" sz="2531" b="1" dirty="0">
              <a:solidFill>
                <a:srgbClr val="FF0000"/>
              </a:solidFill>
              <a:latin typeface="Times New Roman" panose="02020603050405020304" pitchFamily="18" charset="0"/>
              <a:ea typeface="Arial Unicode MS"/>
              <a:cs typeface="Times New Roman" panose="02020603050405020304" pitchFamily="18" charset="0"/>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sp>
        <p:nvSpPr>
          <p:cNvPr id="14" name="Rectangle 6"/>
          <p:cNvSpPr>
            <a:spLocks noChangeArrowheads="1"/>
          </p:cNvSpPr>
          <p:nvPr/>
        </p:nvSpPr>
        <p:spPr bwMode="auto">
          <a:xfrm>
            <a:off x="6328973" y="1339450"/>
            <a:ext cx="5863027" cy="401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lnSpc>
                <a:spcPct val="150000"/>
              </a:lnSpc>
            </a:pPr>
            <a:r>
              <a:rPr lang="vi-VN" altLang="en-US" sz="1000" dirty="0" smtClean="0">
                <a:solidFill>
                  <a:prstClr val="black"/>
                </a:solidFill>
                <a:ea typeface="Cambria" panose="02040503050406030204" pitchFamily="18" charset="0"/>
                <a:cs typeface="Cambria" panose="02040503050406030204" pitchFamily="18" charset="0"/>
              </a:rPr>
              <a:t/>
            </a:r>
            <a:br>
              <a:rPr lang="vi-VN" altLang="en-US" sz="1000" dirty="0" smtClean="0">
                <a:solidFill>
                  <a:prstClr val="black"/>
                </a:solidFill>
                <a:ea typeface="Cambria" panose="02040503050406030204" pitchFamily="18" charset="0"/>
                <a:cs typeface="Cambria" panose="02040503050406030204" pitchFamily="18" charset="0"/>
              </a:rPr>
            </a:br>
            <a:r>
              <a:rPr lang="en-US" sz="2400" dirty="0" smtClean="0">
                <a:latin typeface="Times New Roman" panose="02020603050405020304" pitchFamily="18" charset="0"/>
                <a:cs typeface="Times New Roman" panose="02020603050405020304" pitchFamily="18" charset="0"/>
              </a:rPr>
              <a:t>1.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hãy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biểu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siêng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năng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kiên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siêng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năng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kiên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từ</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nội</a:t>
            </a:r>
            <a:r>
              <a:rPr lang="en-US" sz="2400" dirty="0" smtClean="0">
                <a:latin typeface="Times New Roman" panose="02020603050405020304" pitchFamily="18" charset="0"/>
                <a:cs typeface="Times New Roman" panose="02020603050405020304" pitchFamily="18" charset="0"/>
              </a:rPr>
              <a:t> dung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tranh</a:t>
            </a:r>
            <a:r>
              <a:rPr lang="en-US" sz="2400" dirty="0" smtClean="0">
                <a:latin typeface="Times New Roman" panose="02020603050405020304" pitchFamily="18" charset="0"/>
                <a:cs typeface="Times New Roman" panose="02020603050405020304" pitchFamily="18" charset="0"/>
              </a:rPr>
              <a:t>?</a:t>
            </a:r>
          </a:p>
          <a:p>
            <a:pPr indent="0">
              <a:lnSpc>
                <a:spcPct val="150000"/>
              </a:lnSpc>
            </a:pPr>
            <a:endParaRPr lang="en-US" sz="2400" dirty="0" smtClean="0">
              <a:latin typeface="Times New Roman" panose="02020603050405020304" pitchFamily="18" charset="0"/>
              <a:cs typeface="Times New Roman" panose="02020603050405020304" pitchFamily="18" charset="0"/>
            </a:endParaRPr>
          </a:p>
          <a:p>
            <a:pPr indent="0">
              <a:lnSpc>
                <a:spcPct val="150000"/>
              </a:lnSpc>
            </a:pPr>
            <a:r>
              <a:rPr lang="en-US" sz="2400" dirty="0" smtClean="0">
                <a:latin typeface="Times New Roman" panose="02020603050405020304" pitchFamily="18" charset="0"/>
                <a:cs typeface="Times New Roman" panose="02020603050405020304" pitchFamily="18" charset="0"/>
              </a:rPr>
              <a:t>2.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hãy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thêm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biểu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siêng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năng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kiên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biết</a:t>
            </a:r>
            <a:r>
              <a:rPr lang="en-US" sz="2400" dirty="0" smtClean="0">
                <a:latin typeface="Times New Roman" panose="02020603050405020304" pitchFamily="18" charset="0"/>
                <a:cs typeface="Times New Roman" panose="02020603050405020304" pitchFamily="18" charset="0"/>
              </a:rPr>
              <a:t>?</a:t>
            </a:r>
          </a:p>
          <a:p>
            <a:pPr indent="0"/>
            <a:endParaRPr lang="vi-VN" altLang="en-US" sz="2400" b="1" dirty="0" smtClean="0">
              <a:solidFill>
                <a:srgbClr val="FF0000"/>
              </a:solidFill>
              <a:latin typeface="#9Slide05 Israquella" pitchFamily="2" charset="0"/>
              <a:ea typeface="Cambria" panose="02040503050406030204" pitchFamily="18" charset="0"/>
              <a:cs typeface="Cambria" panose="02040503050406030204" pitchFamily="18" charset="0"/>
            </a:endParaRPr>
          </a:p>
        </p:txBody>
      </p:sp>
      <p:pic>
        <p:nvPicPr>
          <p:cNvPr id="16" name="Picture 15"/>
          <p:cNvPicPr>
            <a:picLocks noChangeAspect="1"/>
          </p:cNvPicPr>
          <p:nvPr/>
        </p:nvPicPr>
        <p:blipFill>
          <a:blip r:embed="rId2"/>
          <a:stretch>
            <a:fillRect/>
          </a:stretch>
        </p:blipFill>
        <p:spPr>
          <a:xfrm>
            <a:off x="10936762" y="0"/>
            <a:ext cx="1255238" cy="937524"/>
          </a:xfrm>
          <a:prstGeom prst="rect">
            <a:avLst/>
          </a:prstGeom>
        </p:spPr>
      </p:pic>
      <p:pic>
        <p:nvPicPr>
          <p:cNvPr id="17" name="Shape 55"/>
          <p:cNvPicPr/>
          <p:nvPr/>
        </p:nvPicPr>
        <p:blipFill>
          <a:blip r:embed="rId3"/>
          <a:stretch>
            <a:fillRect/>
          </a:stretch>
        </p:blipFill>
        <p:spPr>
          <a:xfrm>
            <a:off x="240632" y="818147"/>
            <a:ext cx="6077551" cy="5374106"/>
          </a:xfrm>
          <a:prstGeom prst="rect">
            <a:avLst/>
          </a:prstGeom>
        </p:spPr>
      </p:pic>
    </p:spTree>
    <p:extLst>
      <p:ext uri="{BB962C8B-B14F-4D97-AF65-F5344CB8AC3E}">
        <p14:creationId xmlns:p14="http://schemas.microsoft.com/office/powerpoint/2010/main" val="36018458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p:cNvSpPr>
            <a:spLocks noChangeArrowheads="1"/>
          </p:cNvSpPr>
          <p:nvPr/>
        </p:nvSpPr>
        <p:spPr bwMode="gray">
          <a:xfrm>
            <a:off x="-73209" y="12268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smtClean="0">
                <a:solidFill>
                  <a:srgbClr val="FFFF00"/>
                </a:solidFill>
                <a:latin typeface="Times New Roman" panose="02020603050405020304" pitchFamily="18" charset="0"/>
                <a:cs typeface="Times New Roman" panose="02020603050405020304" pitchFamily="18" charset="0"/>
              </a:rPr>
              <a:t>LUẬN NHÓM BÀN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pic>
        <p:nvPicPr>
          <p:cNvPr id="17" name="Shape 55"/>
          <p:cNvPicPr/>
          <p:nvPr/>
        </p:nvPicPr>
        <p:blipFill>
          <a:blip r:embed="rId2"/>
          <a:stretch>
            <a:fillRect/>
          </a:stretch>
        </p:blipFill>
        <p:spPr>
          <a:xfrm>
            <a:off x="240632" y="818147"/>
            <a:ext cx="4298117" cy="5374106"/>
          </a:xfrm>
          <a:prstGeom prst="rect">
            <a:avLst/>
          </a:prstGeom>
        </p:spPr>
      </p:pic>
      <p:graphicFrame>
        <p:nvGraphicFramePr>
          <p:cNvPr id="12" name="Bảng 11"/>
          <p:cNvGraphicFramePr>
            <a:graphicFrameLocks noGrp="1"/>
          </p:cNvGraphicFramePr>
          <p:nvPr>
            <p:extLst>
              <p:ext uri="{D42A27DB-BD31-4B8C-83A1-F6EECF244321}">
                <p14:modId xmlns:p14="http://schemas.microsoft.com/office/powerpoint/2010/main" val="1080227433"/>
              </p:ext>
            </p:extLst>
          </p:nvPr>
        </p:nvGraphicFramePr>
        <p:xfrm>
          <a:off x="4635307" y="2175783"/>
          <a:ext cx="7384897" cy="4557526"/>
        </p:xfrm>
        <a:graphic>
          <a:graphicData uri="http://schemas.openxmlformats.org/drawingml/2006/table">
            <a:tbl>
              <a:tblPr firstRow="1" bandRow="1">
                <a:tableStyleId>{5C22544A-7EE6-4342-B048-85BDC9FD1C3A}</a:tableStyleId>
              </a:tblPr>
              <a:tblGrid>
                <a:gridCol w="3676334">
                  <a:extLst>
                    <a:ext uri="{9D8B030D-6E8A-4147-A177-3AD203B41FA5}">
                      <a16:colId xmlns:a16="http://schemas.microsoft.com/office/drawing/2014/main" val="20000"/>
                    </a:ext>
                  </a:extLst>
                </a:gridCol>
                <a:gridCol w="3708563">
                  <a:extLst>
                    <a:ext uri="{9D8B030D-6E8A-4147-A177-3AD203B41FA5}">
                      <a16:colId xmlns:a16="http://schemas.microsoft.com/office/drawing/2014/main" val="20001"/>
                    </a:ext>
                  </a:extLst>
                </a:gridCol>
              </a:tblGrid>
              <a:tr h="1375088">
                <a:tc>
                  <a:txBody>
                    <a:bodyPr/>
                    <a:lstStyle/>
                    <a:p>
                      <a:r>
                        <a:rPr lang="en-US" sz="2400" b="1" dirty="0" err="1" smtClean="0">
                          <a:solidFill>
                            <a:schemeClr val="tx1"/>
                          </a:solidFill>
                          <a:latin typeface="Times New Roman" pitchFamily="18" charset="0"/>
                          <a:cs typeface="Times New Roman" pitchFamily="18" charset="0"/>
                        </a:rPr>
                        <a:t>Những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biểu</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hiện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của</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siêng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năng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kiên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trì</a:t>
                      </a:r>
                      <a:r>
                        <a:rPr lang="en-US" sz="2400" b="1" dirty="0" smtClean="0">
                          <a:solidFill>
                            <a:schemeClr val="tx1"/>
                          </a:solidFill>
                          <a:latin typeface="Times New Roman" pitchFamily="18" charset="0"/>
                          <a:cs typeface="Times New Roman" pitchFamily="18" charset="0"/>
                        </a:rPr>
                        <a:t> </a:t>
                      </a:r>
                      <a:endParaRPr lang="en-US" sz="2400" b="1" dirty="0">
                        <a:solidFill>
                          <a:schemeClr val="tx1"/>
                        </a:solidFill>
                        <a:latin typeface="Times New Roman" panose="02020603050405020304" pitchFamily="18" charset="0"/>
                        <a:cs typeface="Times New Roman" panose="02020603050405020304" pitchFamily="18" charset="0"/>
                      </a:endParaRPr>
                    </a:p>
                  </a:txBody>
                  <a:tcPr>
                    <a:solidFill>
                      <a:schemeClr val="tx2">
                        <a:lumMod val="20000"/>
                        <a:lumOff val="80000"/>
                      </a:schemeClr>
                    </a:solidFill>
                  </a:tcPr>
                </a:tc>
                <a:tc>
                  <a:txBody>
                    <a:bodyPr/>
                    <a:lstStyle/>
                    <a:p>
                      <a:endParaRPr lang="en-US" dirty="0"/>
                    </a:p>
                  </a:txBody>
                  <a:tcPr>
                    <a:solidFill>
                      <a:schemeClr val="tx2">
                        <a:lumMod val="20000"/>
                        <a:lumOff val="80000"/>
                      </a:schemeClr>
                    </a:solidFill>
                  </a:tcPr>
                </a:tc>
                <a:extLst>
                  <a:ext uri="{0D108BD9-81ED-4DB2-BD59-A6C34878D82A}">
                    <a16:rowId xmlns:a16="http://schemas.microsoft.com/office/drawing/2014/main" val="10000"/>
                  </a:ext>
                </a:extLst>
              </a:tr>
              <a:tr h="896438">
                <a:tc>
                  <a:txBody>
                    <a:bodyPr/>
                    <a:lstStyle/>
                    <a:p>
                      <a:r>
                        <a:rPr lang="en-US" sz="2400" b="1" dirty="0" err="1" smtClean="0">
                          <a:latin typeface="Times New Roman" pitchFamily="18" charset="0"/>
                          <a:cs typeface="Times New Roman" pitchFamily="18" charset="0"/>
                        </a:rPr>
                        <a:t>Những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biểu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hiện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trái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với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siêng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năng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kiên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trì</a:t>
                      </a:r>
                      <a:r>
                        <a:rPr lang="en-US" sz="2400" b="1" dirty="0" smtClean="0">
                          <a:latin typeface="Times New Roman" pitchFamily="18" charset="0"/>
                          <a:cs typeface="Times New Roman" pitchFamily="18" charset="0"/>
                        </a:rPr>
                        <a:t> </a:t>
                      </a:r>
                      <a:endParaRPr lang="en-US" sz="2400" b="1" dirty="0">
                        <a:latin typeface="Times New Roman" panose="02020603050405020304" pitchFamily="18" charset="0"/>
                        <a:cs typeface="Times New Roman" panose="02020603050405020304" pitchFamily="18" charset="0"/>
                      </a:endParaRPr>
                    </a:p>
                  </a:txBody>
                  <a:tcPr/>
                </a:tc>
                <a:tc>
                  <a:txBody>
                    <a:bodyPr/>
                    <a:lstStyle/>
                    <a:p>
                      <a:endParaRPr lang="en-US" dirty="0"/>
                    </a:p>
                  </a:txBody>
                  <a:tcPr/>
                </a:tc>
                <a:extLst>
                  <a:ext uri="{0D108BD9-81ED-4DB2-BD59-A6C34878D82A}">
                    <a16:rowId xmlns:a16="http://schemas.microsoft.com/office/drawing/2014/main" val="10001"/>
                  </a:ext>
                </a:extLst>
              </a:tr>
              <a:tr h="1375088">
                <a:tc>
                  <a:txBody>
                    <a:bodyPr/>
                    <a:lstStyle/>
                    <a:p>
                      <a:endParaRPr lang="en-US" sz="2400" b="1" dirty="0" smtClean="0">
                        <a:latin typeface="Times New Roman" pitchFamily="18" charset="0"/>
                        <a:cs typeface="Times New Roman" pitchFamily="18" charset="0"/>
                      </a:endParaRPr>
                    </a:p>
                    <a:p>
                      <a:r>
                        <a:rPr lang="en-US" sz="2400" b="1" dirty="0" err="1" smtClean="0">
                          <a:latin typeface="Times New Roman" pitchFamily="18" charset="0"/>
                          <a:cs typeface="Times New Roman" pitchFamily="18" charset="0"/>
                        </a:rPr>
                        <a:t>Những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biểu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hiện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khác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siêng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năng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kiên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trì</a:t>
                      </a:r>
                      <a:endParaRPr lang="en-US" sz="2400" b="1" dirty="0" smtClean="0">
                        <a:latin typeface="Times New Roman" pitchFamily="18" charset="0"/>
                        <a:cs typeface="Times New Roman" pitchFamily="18" charset="0"/>
                      </a:endParaRPr>
                    </a:p>
                    <a:p>
                      <a:endParaRPr lang="en-US" sz="2400" b="1" dirty="0" smtClean="0">
                        <a:latin typeface="Times New Roman" pitchFamily="18" charset="0"/>
                        <a:cs typeface="Times New Roman" pitchFamily="18" charset="0"/>
                      </a:endParaRPr>
                    </a:p>
                    <a:p>
                      <a:endParaRPr lang="en-US" sz="24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 </a:t>
                      </a:r>
                      <a:endParaRPr lang="en-US" sz="2400" b="1" dirty="0">
                        <a:latin typeface="Times New Roman" panose="02020603050405020304" pitchFamily="18" charset="0"/>
                        <a:cs typeface="Times New Roman" panose="02020603050405020304" pitchFamily="18" charset="0"/>
                      </a:endParaRPr>
                    </a:p>
                  </a:txBody>
                  <a:tcPr/>
                </a:tc>
                <a:tc>
                  <a:txBody>
                    <a:bodyPr/>
                    <a:lstStyle/>
                    <a:p>
                      <a:endParaRPr lang="en-US" dirty="0"/>
                    </a:p>
                  </a:txBody>
                  <a:tcPr/>
                </a:tc>
                <a:extLst>
                  <a:ext uri="{0D108BD9-81ED-4DB2-BD59-A6C34878D82A}">
                    <a16:rowId xmlns:a16="http://schemas.microsoft.com/office/drawing/2014/main" val="10002"/>
                  </a:ext>
                </a:extLst>
              </a:tr>
            </a:tbl>
          </a:graphicData>
        </a:graphic>
      </p:graphicFrame>
      <p:sp>
        <p:nvSpPr>
          <p:cNvPr id="15" name="Rectangle 14"/>
          <p:cNvSpPr>
            <a:spLocks noChangeArrowheads="1"/>
          </p:cNvSpPr>
          <p:nvPr/>
        </p:nvSpPr>
        <p:spPr bwMode="auto">
          <a:xfrm>
            <a:off x="8489039" y="2506067"/>
            <a:ext cx="28245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sz="2400" dirty="0" err="1" smtClean="0">
                <a:solidFill>
                  <a:srgbClr val="FF0000"/>
                </a:solidFill>
                <a:latin typeface="Times New Roman" pitchFamily="18" charset="0"/>
                <a:cs typeface="Times New Roman" pitchFamily="18" charset="0"/>
              </a:rPr>
              <a:t>Bức</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tranh</a:t>
            </a:r>
            <a:r>
              <a:rPr lang="en-US" sz="2400" dirty="0" smtClean="0">
                <a:solidFill>
                  <a:srgbClr val="FF0000"/>
                </a:solidFill>
                <a:latin typeface="Times New Roman" pitchFamily="18" charset="0"/>
                <a:cs typeface="Times New Roman" pitchFamily="18" charset="0"/>
              </a:rPr>
              <a:t> 1,2,3</a:t>
            </a:r>
            <a:endParaRPr lang="en-US" sz="2400" dirty="0">
              <a:solidFill>
                <a:srgbClr val="FF0000"/>
              </a:solidFill>
              <a:latin typeface="Times New Roman" pitchFamily="18" charset="0"/>
              <a:cs typeface="Times New Roman" pitchFamily="18" charset="0"/>
            </a:endParaRPr>
          </a:p>
        </p:txBody>
      </p:sp>
      <p:sp>
        <p:nvSpPr>
          <p:cNvPr id="18" name="Rectangle 17"/>
          <p:cNvSpPr>
            <a:spLocks noChangeArrowheads="1"/>
          </p:cNvSpPr>
          <p:nvPr/>
        </p:nvSpPr>
        <p:spPr bwMode="auto">
          <a:xfrm>
            <a:off x="8489039" y="3582359"/>
            <a:ext cx="21439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sz="2400" dirty="0" err="1">
                <a:solidFill>
                  <a:srgbClr val="FF0000"/>
                </a:solidFill>
                <a:latin typeface="Times New Roman" pitchFamily="18" charset="0"/>
                <a:cs typeface="Times New Roman" pitchFamily="18" charset="0"/>
              </a:rPr>
              <a:t>Bức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tranh</a:t>
            </a:r>
            <a:r>
              <a:rPr lang="en-US" sz="2400" dirty="0">
                <a:solidFill>
                  <a:srgbClr val="FF0000"/>
                </a:solidFill>
                <a:latin typeface="Times New Roman" pitchFamily="18" charset="0"/>
                <a:cs typeface="Times New Roman" pitchFamily="18" charset="0"/>
              </a:rPr>
              <a:t> 4</a:t>
            </a:r>
          </a:p>
        </p:txBody>
      </p:sp>
      <p:sp>
        <p:nvSpPr>
          <p:cNvPr id="19" name="Rectangle 18"/>
          <p:cNvSpPr>
            <a:spLocks noChangeArrowheads="1"/>
          </p:cNvSpPr>
          <p:nvPr/>
        </p:nvSpPr>
        <p:spPr bwMode="auto">
          <a:xfrm>
            <a:off x="8268751" y="4497453"/>
            <a:ext cx="375145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sz="2400" dirty="0" err="1">
                <a:solidFill>
                  <a:srgbClr val="FF0000"/>
                </a:solidFill>
                <a:latin typeface="Times New Roman" pitchFamily="18" charset="0"/>
                <a:cs typeface="Times New Roman" pitchFamily="18" charset="0"/>
              </a:rPr>
              <a:t>Đi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học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làm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đúng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giờ</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làm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bài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tập</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đầy</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đủ</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khi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đến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lớp</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không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nản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lòng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khi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gặp</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bài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tập</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khó</a:t>
            </a:r>
            <a:r>
              <a:rPr lang="en-US" sz="2400" dirty="0">
                <a:solidFill>
                  <a:srgbClr val="FF0000"/>
                </a:solidFill>
                <a:latin typeface="Times New Roman" pitchFamily="18" charset="0"/>
                <a:cs typeface="Times New Roman" pitchFamily="18" charset="0"/>
              </a:rPr>
              <a:t>…</a:t>
            </a:r>
          </a:p>
        </p:txBody>
      </p:sp>
      <p:sp>
        <p:nvSpPr>
          <p:cNvPr id="20" name="Rectangle 6"/>
          <p:cNvSpPr>
            <a:spLocks noChangeArrowheads="1"/>
          </p:cNvSpPr>
          <p:nvPr/>
        </p:nvSpPr>
        <p:spPr bwMode="auto">
          <a:xfrm>
            <a:off x="4611958" y="-60291"/>
            <a:ext cx="7580042"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lnSpc>
                <a:spcPct val="150000"/>
              </a:lnSpc>
            </a:pPr>
            <a:r>
              <a:rPr lang="vi-VN" altLang="en-US" sz="1000" dirty="0" smtClean="0">
                <a:solidFill>
                  <a:prstClr val="black"/>
                </a:solidFill>
                <a:ea typeface="Cambria" panose="02040503050406030204" pitchFamily="18" charset="0"/>
                <a:cs typeface="Cambria" panose="02040503050406030204" pitchFamily="18" charset="0"/>
              </a:rPr>
              <a:t/>
            </a:r>
            <a:br>
              <a:rPr lang="vi-VN" altLang="en-US" sz="1000" dirty="0" smtClean="0">
                <a:solidFill>
                  <a:prstClr val="black"/>
                </a:solidFill>
                <a:ea typeface="Cambria" panose="02040503050406030204" pitchFamily="18" charset="0"/>
                <a:cs typeface="Cambria" panose="02040503050406030204" pitchFamily="18" charset="0"/>
              </a:rPr>
            </a:br>
            <a:r>
              <a:rPr lang="en-US" sz="2000" dirty="0" smtClean="0">
                <a:latin typeface="Times New Roman" panose="02020603050405020304" pitchFamily="18" charset="0"/>
                <a:cs typeface="Times New Roman" panose="02020603050405020304" pitchFamily="18" charset="0"/>
              </a:rPr>
              <a:t>1. </a:t>
            </a:r>
            <a:r>
              <a:rPr lang="en-US" sz="2000" dirty="0" err="1" smtClean="0">
                <a:latin typeface="Times New Roman" panose="02020603050405020304" pitchFamily="18" charset="0"/>
                <a:cs typeface="Times New Roman" panose="02020603050405020304" pitchFamily="18" charset="0"/>
              </a:rPr>
              <a:t>Em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hãy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nêu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những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biểu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hiện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của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siêng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năng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kiên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trì</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trái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với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siêng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năng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kiên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trì</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từ</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nội</a:t>
            </a:r>
            <a:r>
              <a:rPr lang="en-US" sz="2000" dirty="0" smtClean="0">
                <a:latin typeface="Times New Roman" panose="02020603050405020304" pitchFamily="18" charset="0"/>
                <a:cs typeface="Times New Roman" panose="02020603050405020304" pitchFamily="18" charset="0"/>
              </a:rPr>
              <a:t> dung </a:t>
            </a:r>
            <a:r>
              <a:rPr lang="en-US" sz="2000" dirty="0" err="1" smtClean="0">
                <a:latin typeface="Times New Roman" panose="02020603050405020304" pitchFamily="18" charset="0"/>
                <a:cs typeface="Times New Roman" panose="02020603050405020304" pitchFamily="18" charset="0"/>
              </a:rPr>
              <a:t>các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bức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tranh</a:t>
            </a:r>
            <a:r>
              <a:rPr lang="en-US" sz="2000" dirty="0" smtClean="0">
                <a:latin typeface="Times New Roman" panose="02020603050405020304" pitchFamily="18" charset="0"/>
                <a:cs typeface="Times New Roman" panose="02020603050405020304" pitchFamily="18" charset="0"/>
              </a:rPr>
              <a:t>?</a:t>
            </a:r>
          </a:p>
          <a:p>
            <a:pPr indent="0">
              <a:lnSpc>
                <a:spcPct val="150000"/>
              </a:lnSpc>
            </a:pPr>
            <a:r>
              <a:rPr lang="en-US" sz="2000" dirty="0" smtClean="0">
                <a:latin typeface="Times New Roman" panose="02020603050405020304" pitchFamily="18" charset="0"/>
                <a:cs typeface="Times New Roman" panose="02020603050405020304" pitchFamily="18" charset="0"/>
              </a:rPr>
              <a:t>2. </a:t>
            </a:r>
            <a:r>
              <a:rPr lang="en-US" sz="2000" dirty="0" err="1" smtClean="0">
                <a:latin typeface="Times New Roman" panose="02020603050405020304" pitchFamily="18" charset="0"/>
                <a:cs typeface="Times New Roman" panose="02020603050405020304" pitchFamily="18" charset="0"/>
              </a:rPr>
              <a:t>Em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hãy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kể</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thêm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những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biểu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hiện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của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siêng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năng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kiên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trì</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em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biết</a:t>
            </a:r>
            <a:r>
              <a:rPr lang="en-US" sz="20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850303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0936762" y="0"/>
            <a:ext cx="1255238" cy="937524"/>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8509" y="737226"/>
            <a:ext cx="2715603" cy="1773218"/>
          </a:xfrm>
          <a:prstGeom prst="rect">
            <a:avLst/>
          </a:prstGeom>
          <a:solidFill>
            <a:srgbClr val="FFCCFF"/>
          </a:solidFill>
          <a:extLst/>
        </p:spPr>
      </p:pic>
      <p:sp>
        <p:nvSpPr>
          <p:cNvPr id="7" name="TextBox 6"/>
          <p:cNvSpPr txBox="1"/>
          <p:nvPr/>
        </p:nvSpPr>
        <p:spPr>
          <a:xfrm>
            <a:off x="8509" y="195308"/>
            <a:ext cx="2719847" cy="523220"/>
          </a:xfrm>
          <a:prstGeom prst="rect">
            <a:avLst/>
          </a:prstGeom>
          <a:solidFill>
            <a:schemeClr val="accent6">
              <a:lumMod val="40000"/>
              <a:lumOff val="60000"/>
            </a:schemeClr>
          </a:solidFill>
        </p:spPr>
        <p:txBody>
          <a:bodyPr wrap="square" rtlCol="0">
            <a:spAutoFit/>
          </a:bodyPr>
          <a:lstStyle/>
          <a:p>
            <a:r>
              <a:rPr lang="en-US" sz="2800" dirty="0" smtClean="0">
                <a:solidFill>
                  <a:srgbClr val="0000FF"/>
                </a:solidFill>
                <a:latin typeface="Times New Roman" panose="02020603050405020304" pitchFamily="18" charset="0"/>
                <a:ea typeface="微软雅黑"/>
                <a:cs typeface="Times New Roman" panose="02020603050405020304" pitchFamily="18" charset="0"/>
              </a:rPr>
              <a:t>TEAM WORK</a:t>
            </a:r>
            <a:endParaRPr lang="en-US" sz="2800" dirty="0">
              <a:solidFill>
                <a:srgbClr val="0000FF"/>
              </a:solidFill>
              <a:latin typeface="Times New Roman" panose="02020603050405020304" pitchFamily="18" charset="0"/>
              <a:ea typeface="微软雅黑"/>
              <a:cs typeface="Times New Roman" panose="02020603050405020304" pitchFamily="18" charset="0"/>
            </a:endParaRPr>
          </a:p>
        </p:txBody>
      </p:sp>
      <p:sp>
        <p:nvSpPr>
          <p:cNvPr id="9" name="Rectangle: Rounded Corners 1">
            <a:extLst>
              <a:ext uri="{FF2B5EF4-FFF2-40B4-BE49-F238E27FC236}">
                <a16:creationId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latin typeface="Times New Roman" pitchFamily="18" charset="0"/>
                <a:ea typeface="Times New Roman" panose="02020603050405020304" pitchFamily="18" charset="0"/>
                <a:cs typeface="Times New Roman" pitchFamily="18" charset="0"/>
              </a:rPr>
              <a:t>PHIẾU BÀI TẬP (THẢO LUẬN NHÓM)</a:t>
            </a:r>
            <a:endParaRPr lang="en-US" sz="2800" b="1" dirty="0">
              <a:solidFill>
                <a:srgbClr val="0000FF"/>
              </a:solidFill>
              <a:latin typeface="Times New Roman" pitchFamily="18" charset="0"/>
              <a:ea typeface="Times New Roman" panose="02020603050405020304" pitchFamily="18" charset="0"/>
              <a:cs typeface="Times New Roman" pitchFamily="18" charset="0"/>
            </a:endParaRPr>
          </a:p>
          <a:p>
            <a:r>
              <a:rPr lang="en-US" sz="1600" dirty="0">
                <a:solidFill>
                  <a:prstClr val="white"/>
                </a:solidFill>
                <a:latin typeface="Times New Roman" pitchFamily="18" charset="0"/>
                <a:ea typeface="Times New Roman" panose="02020603050405020304" pitchFamily="18" charset="0"/>
                <a:cs typeface="Times New Roman" pitchFamily="18" charset="0"/>
              </a:rPr>
              <a:t> </a:t>
            </a:r>
            <a:endParaRPr lang="en-US" dirty="0">
              <a:solidFill>
                <a:prstClr val="white"/>
              </a:solidFill>
              <a:latin typeface="Times New Roman" pitchFamily="18" charset="0"/>
              <a:ea typeface="Times New Roman" panose="02020603050405020304" pitchFamily="18" charset="0"/>
              <a:cs typeface="Times New Roman" pitchFamily="18" charset="0"/>
            </a:endParaRPr>
          </a:p>
        </p:txBody>
      </p:sp>
      <p:sp>
        <p:nvSpPr>
          <p:cNvPr id="10" name="Rectangle 9"/>
          <p:cNvSpPr/>
          <p:nvPr/>
        </p:nvSpPr>
        <p:spPr>
          <a:xfrm>
            <a:off x="2997642" y="1234795"/>
            <a:ext cx="8841850" cy="1569660"/>
          </a:xfrm>
          <a:prstGeom prst="rect">
            <a:avLst/>
          </a:prstGeom>
        </p:spPr>
        <p:txBody>
          <a:bodyPr wrap="square">
            <a:spAutoFit/>
          </a:bodyPr>
          <a:lstStyle/>
          <a:p>
            <a:pPr>
              <a:buAutoNum type="arabicPeriod"/>
            </a:pPr>
            <a:r>
              <a:rPr lang="en-US" sz="2400" dirty="0" err="1" smtClean="0">
                <a:latin typeface="Times New Roman" pitchFamily="18" charset="0"/>
                <a:cs typeface="Times New Roman" pitchFamily="18" charset="0"/>
              </a:rPr>
              <a:t>Em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hãy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biểu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siêng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năng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trì</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siêng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năng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trì</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nội</a:t>
            </a:r>
            <a:r>
              <a:rPr lang="en-US" sz="2400" dirty="0" smtClean="0">
                <a:latin typeface="Times New Roman" pitchFamily="18" charset="0"/>
                <a:cs typeface="Times New Roman" pitchFamily="18" charset="0"/>
              </a:rPr>
              <a:t> dung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bức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tranh</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2. </a:t>
            </a:r>
            <a:r>
              <a:rPr lang="en-US" sz="2400" dirty="0" err="1" smtClean="0">
                <a:latin typeface="Times New Roman" pitchFamily="18" charset="0"/>
                <a:cs typeface="Times New Roman" pitchFamily="18" charset="0"/>
              </a:rPr>
              <a:t>Em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hãy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thêm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biểu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siêng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năng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trì</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biết</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graphicFrame>
        <p:nvGraphicFramePr>
          <p:cNvPr id="12" name="Bảng 11"/>
          <p:cNvGraphicFramePr>
            <a:graphicFrameLocks noGrp="1"/>
          </p:cNvGraphicFramePr>
          <p:nvPr>
            <p:extLst>
              <p:ext uri="{D42A27DB-BD31-4B8C-83A1-F6EECF244321}">
                <p14:modId xmlns:p14="http://schemas.microsoft.com/office/powerpoint/2010/main" val="2274724872"/>
              </p:ext>
            </p:extLst>
          </p:nvPr>
        </p:nvGraphicFramePr>
        <p:xfrm>
          <a:off x="254697" y="3134261"/>
          <a:ext cx="11309684" cy="3274818"/>
        </p:xfrm>
        <a:graphic>
          <a:graphicData uri="http://schemas.openxmlformats.org/drawingml/2006/table">
            <a:tbl>
              <a:tblPr firstRow="1" bandRow="1">
                <a:tableStyleId>{5C22544A-7EE6-4342-B048-85BDC9FD1C3A}</a:tableStyleId>
              </a:tblPr>
              <a:tblGrid>
                <a:gridCol w="3545305">
                  <a:extLst>
                    <a:ext uri="{9D8B030D-6E8A-4147-A177-3AD203B41FA5}">
                      <a16:colId xmlns:a16="http://schemas.microsoft.com/office/drawing/2014/main" val="20000"/>
                    </a:ext>
                  </a:extLst>
                </a:gridCol>
                <a:gridCol w="7764379">
                  <a:extLst>
                    <a:ext uri="{9D8B030D-6E8A-4147-A177-3AD203B41FA5}">
                      <a16:colId xmlns:a16="http://schemas.microsoft.com/office/drawing/2014/main" val="20001"/>
                    </a:ext>
                  </a:extLst>
                </a:gridCol>
              </a:tblGrid>
              <a:tr h="1091606">
                <a:tc>
                  <a:txBody>
                    <a:bodyPr/>
                    <a:lstStyle/>
                    <a:p>
                      <a:r>
                        <a:rPr lang="en-US" sz="2400" b="1" dirty="0" err="1" smtClean="0">
                          <a:solidFill>
                            <a:schemeClr val="tx1"/>
                          </a:solidFill>
                          <a:latin typeface="Times New Roman" pitchFamily="18" charset="0"/>
                          <a:cs typeface="Times New Roman" pitchFamily="18" charset="0"/>
                        </a:rPr>
                        <a:t>Những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biểu</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hiện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của</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siêng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năng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kiên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trì</a:t>
                      </a:r>
                      <a:r>
                        <a:rPr lang="en-US" sz="2400" b="1" dirty="0" smtClean="0">
                          <a:solidFill>
                            <a:schemeClr val="tx1"/>
                          </a:solidFill>
                          <a:latin typeface="Times New Roman" pitchFamily="18" charset="0"/>
                          <a:cs typeface="Times New Roman" pitchFamily="18" charset="0"/>
                        </a:rPr>
                        <a:t> </a:t>
                      </a:r>
                      <a:endParaRPr lang="en-US" sz="2400" b="1" dirty="0">
                        <a:solidFill>
                          <a:schemeClr val="tx1"/>
                        </a:solidFill>
                        <a:latin typeface="Times New Roman" panose="02020603050405020304" pitchFamily="18" charset="0"/>
                        <a:cs typeface="Times New Roman" panose="02020603050405020304" pitchFamily="18" charset="0"/>
                      </a:endParaRPr>
                    </a:p>
                  </a:txBody>
                  <a:tcPr>
                    <a:solidFill>
                      <a:schemeClr val="tx2">
                        <a:lumMod val="20000"/>
                        <a:lumOff val="80000"/>
                      </a:schemeClr>
                    </a:solidFill>
                  </a:tcPr>
                </a:tc>
                <a:tc>
                  <a:txBody>
                    <a:bodyPr/>
                    <a:lstStyle/>
                    <a:p>
                      <a:endParaRPr lang="en-US" dirty="0"/>
                    </a:p>
                  </a:txBody>
                  <a:tcPr>
                    <a:solidFill>
                      <a:schemeClr val="tx2">
                        <a:lumMod val="20000"/>
                        <a:lumOff val="80000"/>
                      </a:schemeClr>
                    </a:solidFill>
                  </a:tcPr>
                </a:tc>
                <a:extLst>
                  <a:ext uri="{0D108BD9-81ED-4DB2-BD59-A6C34878D82A}">
                    <a16:rowId xmlns:a16="http://schemas.microsoft.com/office/drawing/2014/main" val="10000"/>
                  </a:ext>
                </a:extLst>
              </a:tr>
              <a:tr h="1091606">
                <a:tc>
                  <a:txBody>
                    <a:bodyPr/>
                    <a:lstStyle/>
                    <a:p>
                      <a:r>
                        <a:rPr lang="en-US" sz="2400" b="1" dirty="0" err="1" smtClean="0">
                          <a:latin typeface="Times New Roman" pitchFamily="18" charset="0"/>
                          <a:cs typeface="Times New Roman" pitchFamily="18" charset="0"/>
                        </a:rPr>
                        <a:t>Những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biểu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hiện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trái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với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siêng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năng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kiên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trì</a:t>
                      </a:r>
                      <a:r>
                        <a:rPr lang="en-US" sz="2400" b="1" dirty="0" smtClean="0">
                          <a:latin typeface="Times New Roman" pitchFamily="18" charset="0"/>
                          <a:cs typeface="Times New Roman" pitchFamily="18" charset="0"/>
                        </a:rPr>
                        <a:t> </a:t>
                      </a:r>
                      <a:endParaRPr lang="en-US" sz="2400" b="1" dirty="0">
                        <a:latin typeface="Times New Roman" panose="02020603050405020304" pitchFamily="18" charset="0"/>
                        <a:cs typeface="Times New Roman" panose="02020603050405020304" pitchFamily="18" charset="0"/>
                      </a:endParaRPr>
                    </a:p>
                  </a:txBody>
                  <a:tcPr/>
                </a:tc>
                <a:tc>
                  <a:txBody>
                    <a:bodyPr/>
                    <a:lstStyle/>
                    <a:p>
                      <a:endParaRPr lang="en-US" dirty="0"/>
                    </a:p>
                  </a:txBody>
                  <a:tcPr/>
                </a:tc>
                <a:extLst>
                  <a:ext uri="{0D108BD9-81ED-4DB2-BD59-A6C34878D82A}">
                    <a16:rowId xmlns:a16="http://schemas.microsoft.com/office/drawing/2014/main" val="10001"/>
                  </a:ext>
                </a:extLst>
              </a:tr>
              <a:tr h="1091606">
                <a:tc>
                  <a:txBody>
                    <a:bodyPr/>
                    <a:lstStyle/>
                    <a:p>
                      <a:r>
                        <a:rPr lang="en-US" sz="2400" b="1" dirty="0" err="1" smtClean="0">
                          <a:latin typeface="Times New Roman" pitchFamily="18" charset="0"/>
                          <a:cs typeface="Times New Roman" pitchFamily="18" charset="0"/>
                        </a:rPr>
                        <a:t>Những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biểu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hiện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khác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siêng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năng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kiên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trì</a:t>
                      </a:r>
                      <a:r>
                        <a:rPr lang="en-US" sz="2400" b="1" dirty="0" smtClean="0">
                          <a:latin typeface="Times New Roman" pitchFamily="18" charset="0"/>
                          <a:cs typeface="Times New Roman" pitchFamily="18" charset="0"/>
                        </a:rPr>
                        <a:t> </a:t>
                      </a:r>
                      <a:endParaRPr lang="en-US" sz="2400" b="1" dirty="0">
                        <a:latin typeface="Times New Roman" panose="02020603050405020304" pitchFamily="18" charset="0"/>
                        <a:cs typeface="Times New Roman" panose="02020603050405020304" pitchFamily="18" charset="0"/>
                      </a:endParaRPr>
                    </a:p>
                  </a:txBody>
                  <a:tcPr/>
                </a:tc>
                <a:tc>
                  <a:txBody>
                    <a:bodyPr/>
                    <a:lstStyle/>
                    <a:p>
                      <a:endParaRPr lang="en-US" dirty="0"/>
                    </a:p>
                  </a:txBody>
                  <a:tcPr/>
                </a:tc>
                <a:extLst>
                  <a:ext uri="{0D108BD9-81ED-4DB2-BD59-A6C34878D82A}">
                    <a16:rowId xmlns:a16="http://schemas.microsoft.com/office/drawing/2014/main" val="10002"/>
                  </a:ext>
                </a:extLst>
              </a:tr>
            </a:tbl>
          </a:graphicData>
        </a:graphic>
      </p:graphicFrame>
      <p:sp>
        <p:nvSpPr>
          <p:cNvPr id="8" name="Rectangle 7"/>
          <p:cNvSpPr>
            <a:spLocks noChangeArrowheads="1"/>
          </p:cNvSpPr>
          <p:nvPr/>
        </p:nvSpPr>
        <p:spPr bwMode="auto">
          <a:xfrm>
            <a:off x="4265180" y="3553470"/>
            <a:ext cx="4147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sz="2400" dirty="0" err="1" smtClean="0">
                <a:solidFill>
                  <a:srgbClr val="FF0000"/>
                </a:solidFill>
                <a:latin typeface="Times New Roman" pitchFamily="18" charset="0"/>
                <a:cs typeface="Times New Roman" pitchFamily="18" charset="0"/>
              </a:rPr>
              <a:t>Bức</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tranh</a:t>
            </a:r>
            <a:r>
              <a:rPr lang="en-US" sz="2400" dirty="0" smtClean="0">
                <a:solidFill>
                  <a:srgbClr val="FF0000"/>
                </a:solidFill>
                <a:latin typeface="Times New Roman" pitchFamily="18" charset="0"/>
                <a:cs typeface="Times New Roman" pitchFamily="18" charset="0"/>
              </a:rPr>
              <a:t> 1,2,3</a:t>
            </a:r>
            <a:endParaRPr lang="en-US" sz="2400" dirty="0">
              <a:solidFill>
                <a:srgbClr val="FF0000"/>
              </a:solidFill>
              <a:latin typeface="Times New Roman" pitchFamily="18" charset="0"/>
              <a:cs typeface="Times New Roman" pitchFamily="18" charset="0"/>
            </a:endParaRPr>
          </a:p>
        </p:txBody>
      </p:sp>
      <p:sp>
        <p:nvSpPr>
          <p:cNvPr id="13" name="Rectangle 12"/>
          <p:cNvSpPr>
            <a:spLocks noChangeArrowheads="1"/>
          </p:cNvSpPr>
          <p:nvPr/>
        </p:nvSpPr>
        <p:spPr bwMode="auto">
          <a:xfrm>
            <a:off x="4265180" y="4540838"/>
            <a:ext cx="21439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sz="2400" dirty="0" err="1">
                <a:solidFill>
                  <a:srgbClr val="FF0000"/>
                </a:solidFill>
                <a:latin typeface="Times New Roman" pitchFamily="18" charset="0"/>
                <a:cs typeface="Times New Roman" pitchFamily="18" charset="0"/>
              </a:rPr>
              <a:t>Bức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tranh</a:t>
            </a:r>
            <a:r>
              <a:rPr lang="en-US" sz="2400" dirty="0">
                <a:solidFill>
                  <a:srgbClr val="FF0000"/>
                </a:solidFill>
                <a:latin typeface="Times New Roman" pitchFamily="18" charset="0"/>
                <a:cs typeface="Times New Roman" pitchFamily="18" charset="0"/>
              </a:rPr>
              <a:t> 4</a:t>
            </a:r>
          </a:p>
        </p:txBody>
      </p:sp>
      <p:sp>
        <p:nvSpPr>
          <p:cNvPr id="14" name="Rectangle 13"/>
          <p:cNvSpPr>
            <a:spLocks noChangeArrowheads="1"/>
          </p:cNvSpPr>
          <p:nvPr/>
        </p:nvSpPr>
        <p:spPr bwMode="auto">
          <a:xfrm>
            <a:off x="4107238" y="5425435"/>
            <a:ext cx="77633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sz="2400" dirty="0" err="1">
                <a:solidFill>
                  <a:srgbClr val="FF0000"/>
                </a:solidFill>
                <a:latin typeface="Times New Roman" pitchFamily="18" charset="0"/>
                <a:cs typeface="Times New Roman" pitchFamily="18" charset="0"/>
              </a:rPr>
              <a:t>Đi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học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làm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đúng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giờ</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làm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bài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tập</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đầy</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đủ</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khi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đến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lớp</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không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nản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lòng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khi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gặp</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bài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tập</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khó</a:t>
            </a:r>
            <a:r>
              <a:rPr lang="en-US" sz="24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loud Callout 22"/>
          <p:cNvSpPr/>
          <p:nvPr/>
        </p:nvSpPr>
        <p:spPr>
          <a:xfrm>
            <a:off x="6783186" y="-90612"/>
            <a:ext cx="5557506" cy="2279514"/>
          </a:xfrm>
          <a:prstGeom prst="cloudCallou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000" b="1" dirty="0" err="1" smtClean="0">
                <a:solidFill>
                  <a:schemeClr val="tx1"/>
                </a:solidFill>
                <a:latin typeface="Times New Roman" pitchFamily="18" charset="0"/>
                <a:cs typeface="Times New Roman" pitchFamily="18" charset="0"/>
              </a:rPr>
              <a:t>Nhóm</a:t>
            </a:r>
            <a:r>
              <a:rPr lang="en-US" sz="2000" b="1" dirty="0" smtClean="0">
                <a:solidFill>
                  <a:schemeClr val="tx1"/>
                </a:solidFill>
                <a:latin typeface="Times New Roman" pitchFamily="18" charset="0"/>
                <a:cs typeface="Times New Roman" pitchFamily="18" charset="0"/>
              </a:rPr>
              <a:t> 1: </a:t>
            </a:r>
            <a:r>
              <a:rPr lang="en-US" sz="2000" b="1" dirty="0" err="1" smtClean="0">
                <a:solidFill>
                  <a:schemeClr val="tx1"/>
                </a:solidFill>
                <a:latin typeface="Times New Roman" pitchFamily="18" charset="0"/>
                <a:cs typeface="Times New Roman" pitchFamily="18" charset="0"/>
              </a:rPr>
              <a:t>Học</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tập</a:t>
            </a:r>
            <a:r>
              <a:rPr lang="en-US" sz="2000" b="1" dirty="0" smtClean="0">
                <a:solidFill>
                  <a:schemeClr val="tx1"/>
                </a:solidFill>
                <a:latin typeface="Times New Roman" pitchFamily="18" charset="0"/>
                <a:cs typeface="Times New Roman" pitchFamily="18" charset="0"/>
              </a:rPr>
              <a:t>,</a:t>
            </a:r>
          </a:p>
          <a:p>
            <a:pPr eaLnBrk="0" fontAlgn="base" hangingPunct="0">
              <a:lnSpc>
                <a:spcPct val="125000"/>
              </a:lnSpc>
              <a:spcBef>
                <a:spcPct val="0"/>
              </a:spcBef>
              <a:spcAft>
                <a:spcPct val="0"/>
              </a:spcAft>
              <a:defRPr/>
            </a:pP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nhóm</a:t>
            </a:r>
            <a:r>
              <a:rPr lang="en-US" sz="2000" b="1" dirty="0" smtClean="0">
                <a:solidFill>
                  <a:schemeClr val="tx1"/>
                </a:solidFill>
                <a:latin typeface="Times New Roman" pitchFamily="18" charset="0"/>
                <a:cs typeface="Times New Roman" pitchFamily="18" charset="0"/>
              </a:rPr>
              <a:t> 2: Lao </a:t>
            </a:r>
            <a:r>
              <a:rPr lang="en-US" sz="2000" b="1" dirty="0" err="1" smtClean="0">
                <a:solidFill>
                  <a:schemeClr val="tx1"/>
                </a:solidFill>
                <a:latin typeface="Times New Roman" pitchFamily="18" charset="0"/>
                <a:cs typeface="Times New Roman" pitchFamily="18" charset="0"/>
              </a:rPr>
              <a:t>động</a:t>
            </a:r>
            <a:r>
              <a:rPr lang="en-US" sz="2000" b="1" dirty="0" smtClean="0">
                <a:solidFill>
                  <a:schemeClr val="tx1"/>
                </a:solidFill>
                <a:latin typeface="Times New Roman" pitchFamily="18" charset="0"/>
                <a:cs typeface="Times New Roman" pitchFamily="18" charset="0"/>
              </a:rPr>
              <a:t>, </a:t>
            </a:r>
          </a:p>
          <a:p>
            <a:pPr eaLnBrk="0" fontAlgn="base" hangingPunct="0">
              <a:lnSpc>
                <a:spcPct val="125000"/>
              </a:lnSpc>
              <a:spcBef>
                <a:spcPct val="0"/>
              </a:spcBef>
              <a:spcAft>
                <a:spcPct val="0"/>
              </a:spcAft>
              <a:defRPr/>
            </a:pPr>
            <a:r>
              <a:rPr lang="en-US" sz="2000" b="1" dirty="0" err="1" smtClean="0">
                <a:solidFill>
                  <a:schemeClr val="tx1"/>
                </a:solidFill>
                <a:latin typeface="Times New Roman" pitchFamily="18" charset="0"/>
                <a:cs typeface="Times New Roman" pitchFamily="18" charset="0"/>
              </a:rPr>
              <a:t>nhóm</a:t>
            </a:r>
            <a:r>
              <a:rPr lang="en-US" sz="2000" b="1" dirty="0" smtClean="0">
                <a:solidFill>
                  <a:schemeClr val="tx1"/>
                </a:solidFill>
                <a:latin typeface="Times New Roman" pitchFamily="18" charset="0"/>
                <a:cs typeface="Times New Roman" pitchFamily="18" charset="0"/>
              </a:rPr>
              <a:t> 3: </a:t>
            </a:r>
            <a:r>
              <a:rPr lang="en-US" sz="2000" b="1" dirty="0" err="1" smtClean="0">
                <a:solidFill>
                  <a:schemeClr val="tx1"/>
                </a:solidFill>
                <a:latin typeface="Times New Roman" pitchFamily="18" charset="0"/>
                <a:cs typeface="Times New Roman" pitchFamily="18" charset="0"/>
              </a:rPr>
              <a:t>Hoạt</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động</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xã</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hội</a:t>
            </a:r>
            <a:r>
              <a:rPr lang="en-US" sz="2000" b="1" dirty="0" smtClean="0">
                <a:solidFill>
                  <a:schemeClr val="tx1"/>
                </a:solidFill>
                <a:latin typeface="Times New Roman" pitchFamily="18" charset="0"/>
                <a:cs typeface="Times New Roman" pitchFamily="18" charset="0"/>
              </a:rPr>
              <a:t>...</a:t>
            </a:r>
            <a:r>
              <a:rPr lang="en-US" sz="2000" b="1" dirty="0" err="1" smtClean="0">
                <a:solidFill>
                  <a:schemeClr val="tx1"/>
                </a:solidFill>
                <a:latin typeface="Times New Roman" pitchFamily="18" charset="0"/>
                <a:cs typeface="Times New Roman" pitchFamily="18" charset="0"/>
              </a:rPr>
              <a:t>thể</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hiện</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siêng</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năng</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kiên</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trì</a:t>
            </a:r>
            <a:endParaRPr lang="zh-CN" altLang="en-US" sz="2400" b="1" dirty="0">
              <a:solidFill>
                <a:schemeClr val="tx1"/>
              </a:solidFill>
              <a:latin typeface="Times New Roman" pitchFamily="18" charset="0"/>
              <a:ea typeface="微软雅黑"/>
              <a:cs typeface="Times New Roman" pitchFamily="18" charset="0"/>
              <a:sym typeface="微软雅黑" panose="020B0503020204020204" pitchFamily="34" charset="-122"/>
            </a:endParaRPr>
          </a:p>
        </p:txBody>
      </p:sp>
      <p:sp>
        <p:nvSpPr>
          <p:cNvPr id="24" name="Cloud Callout 23"/>
          <p:cNvSpPr/>
          <p:nvPr/>
        </p:nvSpPr>
        <p:spPr>
          <a:xfrm rot="304414">
            <a:off x="8185605" y="4453336"/>
            <a:ext cx="3245574" cy="2082180"/>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5" name="Cloud Callout 24"/>
          <p:cNvSpPr/>
          <p:nvPr/>
        </p:nvSpPr>
        <p:spPr>
          <a:xfrm rot="19915998" flipH="1">
            <a:off x="17206" y="1859600"/>
            <a:ext cx="2729593" cy="1833024"/>
          </a:xfrm>
          <a:prstGeom prst="cloudCallo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dirty="0">
                <a:solidFill>
                  <a:schemeClr val="tx1"/>
                </a:solidFill>
                <a:latin typeface="Times New Roman" pitchFamily="18" charset="0"/>
                <a:ea typeface="Arial Unicode MS"/>
                <a:cs typeface="Times New Roman" pitchFamily="18" charset="0"/>
              </a:rPr>
              <a:t>Chia </a:t>
            </a:r>
            <a:r>
              <a:rPr lang="en-US" sz="2800" b="1" dirty="0" err="1">
                <a:solidFill>
                  <a:schemeClr val="tx1"/>
                </a:solidFill>
                <a:latin typeface="Times New Roman" pitchFamily="18" charset="0"/>
                <a:ea typeface="Arial Unicode MS"/>
                <a:cs typeface="Times New Roman" pitchFamily="18" charset="0"/>
              </a:rPr>
              <a:t>lớp</a:t>
            </a:r>
            <a:r>
              <a:rPr lang="en-US" sz="2800" b="1" dirty="0">
                <a:solidFill>
                  <a:schemeClr val="tx1"/>
                </a:solidFill>
                <a:latin typeface="Times New Roman" pitchFamily="18" charset="0"/>
                <a:ea typeface="Arial Unicode MS"/>
                <a:cs typeface="Times New Roman" pitchFamily="18" charset="0"/>
              </a:rPr>
              <a:t> </a:t>
            </a:r>
            <a:r>
              <a:rPr lang="en-US" sz="2800" b="1" dirty="0" err="1">
                <a:solidFill>
                  <a:schemeClr val="tx1"/>
                </a:solidFill>
                <a:latin typeface="Times New Roman" pitchFamily="18" charset="0"/>
                <a:ea typeface="Arial Unicode MS"/>
                <a:cs typeface="Times New Roman" pitchFamily="18" charset="0"/>
              </a:rPr>
              <a:t>ra</a:t>
            </a:r>
            <a:r>
              <a:rPr lang="en-US" sz="2800" b="1" dirty="0">
                <a:solidFill>
                  <a:schemeClr val="tx1"/>
                </a:solidFill>
                <a:latin typeface="Times New Roman" pitchFamily="18" charset="0"/>
                <a:ea typeface="Arial Unicode MS"/>
                <a:cs typeface="Times New Roman" pitchFamily="18" charset="0"/>
              </a:rPr>
              <a:t> </a:t>
            </a:r>
            <a:r>
              <a:rPr lang="en-US" sz="2800" b="1" dirty="0" err="1">
                <a:solidFill>
                  <a:schemeClr val="tx1"/>
                </a:solidFill>
                <a:latin typeface="Times New Roman" pitchFamily="18" charset="0"/>
                <a:ea typeface="Arial Unicode MS"/>
                <a:cs typeface="Times New Roman" pitchFamily="18" charset="0"/>
              </a:rPr>
              <a:t>thành</a:t>
            </a:r>
            <a:r>
              <a:rPr lang="en-US" sz="2800" b="1" dirty="0">
                <a:solidFill>
                  <a:schemeClr val="tx1"/>
                </a:solidFill>
                <a:latin typeface="Times New Roman" pitchFamily="18" charset="0"/>
                <a:ea typeface="Arial Unicode MS"/>
                <a:cs typeface="Times New Roman" pitchFamily="18" charset="0"/>
              </a:rPr>
              <a:t> </a:t>
            </a:r>
            <a:r>
              <a:rPr lang="en-US" sz="2800" b="1" dirty="0" err="1" smtClean="0">
                <a:solidFill>
                  <a:schemeClr val="tx1"/>
                </a:solidFill>
                <a:latin typeface="Times New Roman" pitchFamily="18" charset="0"/>
                <a:ea typeface="Arial Unicode MS"/>
                <a:cs typeface="Times New Roman" pitchFamily="18" charset="0"/>
              </a:rPr>
              <a:t>ba</a:t>
            </a:r>
            <a:r>
              <a:rPr lang="en-US" sz="2800" b="1" dirty="0" smtClean="0">
                <a:solidFill>
                  <a:schemeClr val="tx1"/>
                </a:solidFill>
                <a:latin typeface="Times New Roman" pitchFamily="18" charset="0"/>
                <a:ea typeface="Arial Unicode MS"/>
                <a:cs typeface="Times New Roman" pitchFamily="18" charset="0"/>
              </a:rPr>
              <a:t> </a:t>
            </a:r>
            <a:r>
              <a:rPr lang="vi-VN" sz="2800" b="1" dirty="0" smtClean="0">
                <a:solidFill>
                  <a:schemeClr val="tx1"/>
                </a:solidFill>
                <a:latin typeface="Times New Roman" pitchFamily="18" charset="0"/>
                <a:ea typeface="Arial Unicode MS"/>
                <a:cs typeface="Times New Roman" pitchFamily="18" charset="0"/>
              </a:rPr>
              <a:t>nhóm</a:t>
            </a:r>
            <a:endParaRPr lang="zh-CN" altLang="en-US" sz="2400" b="1" dirty="0">
              <a:solidFill>
                <a:schemeClr val="tx1"/>
              </a:solidFill>
              <a:latin typeface="Times New Roman" pitchFamily="18" charset="0"/>
              <a:ea typeface="微软雅黑"/>
              <a:cs typeface="Times New Roman" pitchFamily="18" charset="0"/>
              <a:sym typeface="微软雅黑" panose="020B0503020204020204" pitchFamily="34" charset="-122"/>
            </a:endParaRPr>
          </a:p>
        </p:txBody>
      </p:sp>
      <p:sp>
        <p:nvSpPr>
          <p:cNvPr id="27" name="Cloud Callout 26"/>
          <p:cNvSpPr/>
          <p:nvPr/>
        </p:nvSpPr>
        <p:spPr>
          <a:xfrm rot="21416254">
            <a:off x="7703828" y="2264886"/>
            <a:ext cx="4209127" cy="1902178"/>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 name="Rectangle 1"/>
          <p:cNvSpPr/>
          <p:nvPr/>
        </p:nvSpPr>
        <p:spPr>
          <a:xfrm>
            <a:off x="7955280" y="2494857"/>
            <a:ext cx="4086154" cy="1477328"/>
          </a:xfrm>
          <a:prstGeom prst="rect">
            <a:avLst/>
          </a:prstGeom>
        </p:spPr>
        <p:txBody>
          <a:bodyPr wrap="square">
            <a:spAutoFit/>
          </a:bodyPr>
          <a:lstStyle/>
          <a:p>
            <a:pPr lvl="0" eaLnBrk="0" fontAlgn="base" hangingPunct="0">
              <a:lnSpc>
                <a:spcPct val="125000"/>
              </a:lnSpc>
              <a:spcBef>
                <a:spcPct val="0"/>
              </a:spcBef>
              <a:spcAft>
                <a:spcPct val="0"/>
              </a:spcAft>
              <a:defRPr/>
            </a:pPr>
            <a:r>
              <a:rPr lang="en-US" sz="2400" b="1" dirty="0" err="1" smtClean="0">
                <a:latin typeface="Times New Roman" pitchFamily="18" charset="0"/>
                <a:cs typeface="Times New Roman" pitchFamily="18" charset="0"/>
              </a:rPr>
              <a:t>Các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thành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viên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trong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nhóm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thay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phiên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nhau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viết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đáp</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án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bảng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phụ</a:t>
            </a:r>
            <a:r>
              <a:rPr lang="en-US" sz="2400" b="1" dirty="0" smtClean="0">
                <a:latin typeface="Times New Roman" pitchFamily="18" charset="0"/>
                <a:cs typeface="Times New Roman" pitchFamily="18" charset="0"/>
              </a:rPr>
              <a:t> </a:t>
            </a:r>
            <a:r>
              <a:rPr lang="en-US" sz="2400" b="1" dirty="0" err="1" smtClean="0">
                <a:latin typeface="Times New Roman" pitchFamily="18" charset="0"/>
                <a:ea typeface="Arial Unicode MS"/>
                <a:cs typeface="Times New Roman" pitchFamily="18" charset="0"/>
              </a:rPr>
              <a:t>trong</a:t>
            </a:r>
            <a:r>
              <a:rPr lang="en-US" sz="2400" b="1" dirty="0" smtClean="0">
                <a:latin typeface="Times New Roman" pitchFamily="18" charset="0"/>
                <a:ea typeface="Arial Unicode MS"/>
                <a:cs typeface="Times New Roman" pitchFamily="18" charset="0"/>
              </a:rPr>
              <a:t> </a:t>
            </a:r>
            <a:r>
              <a:rPr lang="en-US" sz="2400" b="1" dirty="0">
                <a:latin typeface="Times New Roman" pitchFamily="18" charset="0"/>
                <a:ea typeface="Arial Unicode MS"/>
                <a:cs typeface="Times New Roman" pitchFamily="18" charset="0"/>
              </a:rPr>
              <a:t>5’</a:t>
            </a:r>
          </a:p>
        </p:txBody>
      </p:sp>
      <p:sp>
        <p:nvSpPr>
          <p:cNvPr id="3" name="Rectangle 2"/>
          <p:cNvSpPr/>
          <p:nvPr/>
        </p:nvSpPr>
        <p:spPr>
          <a:xfrm>
            <a:off x="8539596" y="4864061"/>
            <a:ext cx="3214599" cy="1260730"/>
          </a:xfrm>
          <a:prstGeom prst="rect">
            <a:avLst/>
          </a:prstGeom>
        </p:spPr>
        <p:txBody>
          <a:bodyPr wrap="square">
            <a:spAutoFit/>
          </a:bodyPr>
          <a:lstStyle/>
          <a:p>
            <a:pPr lvl="0" eaLnBrk="0" fontAlgn="base" hangingPunct="0">
              <a:spcBef>
                <a:spcPct val="0"/>
              </a:spcBef>
              <a:spcAft>
                <a:spcPct val="0"/>
              </a:spcAft>
              <a:defRPr/>
            </a:pPr>
            <a:r>
              <a:rPr lang="en-US" sz="2531" b="1" dirty="0" err="1">
                <a:solidFill>
                  <a:srgbClr val="FF0000"/>
                </a:solidFill>
                <a:latin typeface="Times New Roman" pitchFamily="18" charset="0"/>
                <a:ea typeface="Arial Unicode MS"/>
                <a:cs typeface="Times New Roman" pitchFamily="18" charset="0"/>
              </a:rPr>
              <a:t>Đội</a:t>
            </a:r>
            <a:r>
              <a:rPr lang="en-US" sz="2531" b="1" dirty="0">
                <a:solidFill>
                  <a:srgbClr val="FF0000"/>
                </a:solidFill>
                <a:latin typeface="Times New Roman" pitchFamily="18" charset="0"/>
                <a:ea typeface="Arial Unicode MS"/>
                <a:cs typeface="Times New Roman" pitchFamily="18" charset="0"/>
              </a:rPr>
              <a:t> n</a:t>
            </a:r>
            <a:r>
              <a:rPr lang="fr-FR" sz="2531" b="1" dirty="0">
                <a:solidFill>
                  <a:srgbClr val="FF0000"/>
                </a:solidFill>
                <a:latin typeface="Times New Roman" pitchFamily="18" charset="0"/>
                <a:ea typeface="Arial Unicode MS"/>
                <a:cs typeface="Times New Roman" pitchFamily="18" charset="0"/>
              </a:rPr>
              <a:t>à</a:t>
            </a:r>
            <a:r>
              <a:rPr lang="en-US" sz="2531" b="1" dirty="0">
                <a:solidFill>
                  <a:srgbClr val="FF0000"/>
                </a:solidFill>
                <a:latin typeface="Times New Roman" pitchFamily="18" charset="0"/>
                <a:ea typeface="Arial Unicode MS"/>
                <a:cs typeface="Times New Roman" pitchFamily="18" charset="0"/>
              </a:rPr>
              <a:t>o </a:t>
            </a:r>
            <a:r>
              <a:rPr lang="en-US" sz="2531" b="1" dirty="0" err="1">
                <a:solidFill>
                  <a:srgbClr val="FF0000"/>
                </a:solidFill>
                <a:latin typeface="Times New Roman" pitchFamily="18" charset="0"/>
                <a:ea typeface="Arial Unicode MS"/>
                <a:cs typeface="Times New Roman" pitchFamily="18" charset="0"/>
              </a:rPr>
              <a:t>viết</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đượ</a:t>
            </a:r>
            <a:r>
              <a:rPr lang="pt-PT" sz="2531" b="1" dirty="0">
                <a:solidFill>
                  <a:srgbClr val="FF0000"/>
                </a:solidFill>
                <a:latin typeface="Times New Roman" pitchFamily="18" charset="0"/>
                <a:ea typeface="Arial Unicode MS"/>
                <a:cs typeface="Times New Roman" pitchFamily="18" charset="0"/>
              </a:rPr>
              <a:t>c nhi</a:t>
            </a:r>
            <a:r>
              <a:rPr lang="en-US" sz="2531" b="1" dirty="0" err="1">
                <a:solidFill>
                  <a:srgbClr val="FF0000"/>
                </a:solidFill>
                <a:latin typeface="Times New Roman" pitchFamily="18" charset="0"/>
                <a:ea typeface="Arial Unicode MS"/>
                <a:cs typeface="Times New Roman" pitchFamily="18" charset="0"/>
              </a:rPr>
              <a:t>ều</a:t>
            </a:r>
            <a:r>
              <a:rPr lang="en-US" sz="2531" b="1" dirty="0">
                <a:solidFill>
                  <a:srgbClr val="FF0000"/>
                </a:solidFill>
                <a:latin typeface="Times New Roman" pitchFamily="18" charset="0"/>
                <a:ea typeface="Arial Unicode MS"/>
                <a:cs typeface="Times New Roman" pitchFamily="18" charset="0"/>
              </a:rPr>
              <a:t> </a:t>
            </a:r>
            <a:r>
              <a:rPr lang="en-US" sz="2531" b="1" dirty="0" err="1" smtClean="0">
                <a:solidFill>
                  <a:srgbClr val="FF0000"/>
                </a:solidFill>
                <a:latin typeface="Times New Roman" pitchFamily="18" charset="0"/>
                <a:ea typeface="Arial Unicode MS"/>
                <a:cs typeface="Times New Roman" pitchFamily="18" charset="0"/>
              </a:rPr>
              <a:t>biểu</a:t>
            </a:r>
            <a:r>
              <a:rPr lang="en-US" sz="2531" b="1" dirty="0" smtClean="0">
                <a:solidFill>
                  <a:srgbClr val="FF0000"/>
                </a:solidFill>
                <a:latin typeface="Times New Roman" pitchFamily="18" charset="0"/>
                <a:ea typeface="Arial Unicode MS"/>
                <a:cs typeface="Times New Roman" pitchFamily="18" charset="0"/>
              </a:rPr>
              <a:t> </a:t>
            </a:r>
            <a:r>
              <a:rPr lang="en-US" sz="2531" b="1" dirty="0" err="1" smtClean="0">
                <a:solidFill>
                  <a:srgbClr val="FF0000"/>
                </a:solidFill>
                <a:latin typeface="Times New Roman" pitchFamily="18" charset="0"/>
                <a:ea typeface="Arial Unicode MS"/>
                <a:cs typeface="Times New Roman" pitchFamily="18" charset="0"/>
              </a:rPr>
              <a:t>hiện</a:t>
            </a:r>
            <a:r>
              <a:rPr lang="en-US" sz="2531" b="1" dirty="0" smtClean="0">
                <a:solidFill>
                  <a:srgbClr val="FF0000"/>
                </a:solidFill>
                <a:latin typeface="Times New Roman" pitchFamily="18" charset="0"/>
                <a:ea typeface="Arial Unicode MS"/>
                <a:cs typeface="Times New Roman" pitchFamily="18" charset="0"/>
              </a:rPr>
              <a:t> </a:t>
            </a:r>
            <a:r>
              <a:rPr lang="en-US" sz="2531" b="1" dirty="0" err="1" smtClean="0">
                <a:solidFill>
                  <a:srgbClr val="FF0000"/>
                </a:solidFill>
                <a:latin typeface="Times New Roman" pitchFamily="18" charset="0"/>
                <a:ea typeface="Arial Unicode MS"/>
                <a:cs typeface="Times New Roman" pitchFamily="18" charset="0"/>
              </a:rPr>
              <a:t>sẽ</a:t>
            </a:r>
            <a:r>
              <a:rPr lang="en-US" sz="2531" b="1" dirty="0" smtClean="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được</a:t>
            </a:r>
            <a:r>
              <a:rPr lang="en-US" sz="2531" b="1" dirty="0">
                <a:solidFill>
                  <a:srgbClr val="FF0000"/>
                </a:solidFill>
                <a:latin typeface="Times New Roman" pitchFamily="18" charset="0"/>
                <a:ea typeface="Arial Unicode MS"/>
                <a:cs typeface="Times New Roman" pitchFamily="18" charset="0"/>
              </a:rPr>
              <a:t> 10 </a:t>
            </a:r>
            <a:r>
              <a:rPr lang="en-US" sz="2531" b="1" dirty="0" err="1">
                <a:solidFill>
                  <a:srgbClr val="FF0000"/>
                </a:solidFill>
                <a:latin typeface="Times New Roman" pitchFamily="18" charset="0"/>
                <a:ea typeface="Arial Unicode MS"/>
                <a:cs typeface="Times New Roman" pitchFamily="18" charset="0"/>
              </a:rPr>
              <a:t>điểm</a:t>
            </a:r>
            <a:r>
              <a:rPr lang="en-US" sz="2531" b="1" dirty="0">
                <a:solidFill>
                  <a:srgbClr val="FF0000"/>
                </a:solidFill>
                <a:latin typeface="Times New Roman" pitchFamily="18" charset="0"/>
                <a:ea typeface="Arial Unicode MS"/>
                <a:cs typeface="Times New Roman" pitchFamily="18" charset="0"/>
              </a:rPr>
              <a:t>. </a:t>
            </a:r>
            <a:endParaRPr lang="en-SG" sz="2531" b="1" dirty="0">
              <a:solidFill>
                <a:srgbClr val="FF0000"/>
              </a:solidFill>
              <a:latin typeface="Times New Roman" pitchFamily="18" charset="0"/>
              <a:ea typeface="微软雅黑"/>
              <a:cs typeface="Times New Roman" pitchFamily="18" charset="0"/>
            </a:endParaRPr>
          </a:p>
        </p:txBody>
      </p:sp>
      <p:sp>
        <p:nvSpPr>
          <p:cNvPr id="30" name="Rectangle 29"/>
          <p:cNvSpPr>
            <a:spLocks noChangeArrowheads="1"/>
          </p:cNvSpPr>
          <p:nvPr/>
        </p:nvSpPr>
        <p:spPr bwMode="auto">
          <a:xfrm>
            <a:off x="271790" y="429137"/>
            <a:ext cx="53725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dirty="0">
                <a:solidFill>
                  <a:srgbClr val="FF0000"/>
                </a:solidFill>
                <a:latin typeface="Times New Roman" pitchFamily="18" charset="0"/>
                <a:ea typeface="Helvetica Neue"/>
                <a:cs typeface="Times New Roman" pitchFamily="18" charset="0"/>
              </a:rPr>
              <a:t>TRÒ CHƠI </a:t>
            </a:r>
            <a:r>
              <a:rPr lang="en-US" altLang="en-US" sz="3600" b="1" dirty="0" smtClean="0">
                <a:solidFill>
                  <a:srgbClr val="FF0000"/>
                </a:solidFill>
                <a:latin typeface="Times New Roman" pitchFamily="18" charset="0"/>
                <a:ea typeface="Helvetica Neue"/>
                <a:cs typeface="Times New Roman" pitchFamily="18" charset="0"/>
              </a:rPr>
              <a:t> “</a:t>
            </a:r>
            <a:r>
              <a:rPr lang="en-US" altLang="en-US" sz="3600" b="1" dirty="0" err="1" smtClean="0">
                <a:solidFill>
                  <a:srgbClr val="FF0000"/>
                </a:solidFill>
                <a:latin typeface="Times New Roman" pitchFamily="18" charset="0"/>
                <a:ea typeface="Helvetica Neue"/>
                <a:cs typeface="Times New Roman" pitchFamily="18" charset="0"/>
              </a:rPr>
              <a:t>Tiếp</a:t>
            </a:r>
            <a:r>
              <a:rPr lang="en-US" altLang="en-US" sz="3600" b="1" dirty="0" smtClean="0">
                <a:solidFill>
                  <a:srgbClr val="FF0000"/>
                </a:solidFill>
                <a:latin typeface="Times New Roman" pitchFamily="18" charset="0"/>
                <a:ea typeface="Helvetica Neue"/>
                <a:cs typeface="Times New Roman" pitchFamily="18" charset="0"/>
              </a:rPr>
              <a:t> </a:t>
            </a:r>
            <a:r>
              <a:rPr lang="en-US" altLang="en-US" sz="3600" b="1" dirty="0" err="1" smtClean="0">
                <a:solidFill>
                  <a:srgbClr val="FF0000"/>
                </a:solidFill>
                <a:latin typeface="Times New Roman" pitchFamily="18" charset="0"/>
                <a:ea typeface="Helvetica Neue"/>
                <a:cs typeface="Times New Roman" pitchFamily="18" charset="0"/>
              </a:rPr>
              <a:t>sức</a:t>
            </a:r>
            <a:r>
              <a:rPr lang="en-US" altLang="en-US" sz="3600" b="1" dirty="0" smtClean="0">
                <a:solidFill>
                  <a:srgbClr val="FF0000"/>
                </a:solidFill>
                <a:latin typeface="Times New Roman" pitchFamily="18" charset="0"/>
                <a:ea typeface="Helvetica Neue"/>
                <a:cs typeface="Times New Roman" pitchFamily="18" charset="0"/>
              </a:rPr>
              <a:t>”</a:t>
            </a:r>
            <a:endParaRPr lang="en-SG" altLang="en-US" sz="3600" b="1" dirty="0">
              <a:solidFill>
                <a:srgbClr val="FF0000"/>
              </a:solidFill>
              <a:latin typeface="Times New Roman" pitchFamily="18" charset="0"/>
              <a:cs typeface="Times New Roman" pitchFamily="18" charset="0"/>
            </a:endParaRPr>
          </a:p>
        </p:txBody>
      </p:sp>
      <p:pic>
        <p:nvPicPr>
          <p:cNvPr id="33" name="Picture 32"/>
          <p:cNvPicPr>
            <a:picLocks noChangeAspect="1"/>
          </p:cNvPicPr>
          <p:nvPr/>
        </p:nvPicPr>
        <p:blipFill>
          <a:blip r:embed="rId2"/>
          <a:stretch>
            <a:fillRect/>
          </a:stretch>
        </p:blipFill>
        <p:spPr>
          <a:xfrm>
            <a:off x="10936762" y="0"/>
            <a:ext cx="1255238" cy="937524"/>
          </a:xfrm>
          <a:prstGeom prst="rect">
            <a:avLst/>
          </a:prstGeom>
        </p:spPr>
      </p:pic>
      <p:pic>
        <p:nvPicPr>
          <p:cNvPr id="32" name="Ảnh 31" descr="images.jpg"/>
          <p:cNvPicPr>
            <a:picLocks noChangeAspect="1"/>
          </p:cNvPicPr>
          <p:nvPr/>
        </p:nvPicPr>
        <p:blipFill>
          <a:blip r:embed="rId3"/>
          <a:stretch>
            <a:fillRect/>
          </a:stretch>
        </p:blipFill>
        <p:spPr>
          <a:xfrm>
            <a:off x="2611681" y="1810726"/>
            <a:ext cx="5044342" cy="4654825"/>
          </a:xfrm>
          <a:prstGeom prst="rect">
            <a:avLst/>
          </a:prstGeom>
        </p:spPr>
      </p:pic>
    </p:spTree>
    <p:extLst>
      <p:ext uri="{BB962C8B-B14F-4D97-AF65-F5344CB8AC3E}">
        <p14:creationId xmlns:p14="http://schemas.microsoft.com/office/powerpoint/2010/main" val="17824473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403099" y="2339082"/>
          <a:ext cx="11403889" cy="4222145"/>
        </p:xfrm>
        <a:graphic>
          <a:graphicData uri="http://schemas.openxmlformats.org/drawingml/2006/table">
            <a:tbl>
              <a:tblPr firstRow="1" firstCol="1" bandRow="1"/>
              <a:tblGrid>
                <a:gridCol w="3394635">
                  <a:extLst>
                    <a:ext uri="{9D8B030D-6E8A-4147-A177-3AD203B41FA5}">
                      <a16:colId xmlns:a16="http://schemas.microsoft.com/office/drawing/2014/main" val="20000"/>
                    </a:ext>
                  </a:extLst>
                </a:gridCol>
                <a:gridCol w="4442550">
                  <a:extLst>
                    <a:ext uri="{9D8B030D-6E8A-4147-A177-3AD203B41FA5}">
                      <a16:colId xmlns:a16="http://schemas.microsoft.com/office/drawing/2014/main" val="20001"/>
                    </a:ext>
                  </a:extLst>
                </a:gridCol>
                <a:gridCol w="3566704">
                  <a:extLst>
                    <a:ext uri="{9D8B030D-6E8A-4147-A177-3AD203B41FA5}">
                      <a16:colId xmlns:a16="http://schemas.microsoft.com/office/drawing/2014/main" val="20002"/>
                    </a:ext>
                  </a:extLst>
                </a:gridCol>
              </a:tblGrid>
              <a:tr h="844429">
                <a:tc>
                  <a:txBody>
                    <a:bodyPr/>
                    <a:lstStyle/>
                    <a:p>
                      <a:pPr marL="0" marR="0" algn="ctr">
                        <a:lnSpc>
                          <a:spcPct val="115000"/>
                        </a:lnSpc>
                        <a:spcBef>
                          <a:spcPts val="0"/>
                        </a:spcBef>
                        <a:spcAft>
                          <a:spcPts val="600"/>
                        </a:spcAft>
                      </a:pPr>
                      <a:r>
                        <a:rPr lang="en-US" sz="2800" dirty="0" err="1" smtClean="0">
                          <a:solidFill>
                            <a:srgbClr val="FF0000"/>
                          </a:solidFill>
                          <a:effectLst/>
                          <a:latin typeface="Times New Roman" pitchFamily="18" charset="0"/>
                          <a:ea typeface="Courier New" panose="02070309020205020404" pitchFamily="49" charset="0"/>
                          <a:cs typeface="Times New Roman" pitchFamily="18" charset="0"/>
                        </a:rPr>
                        <a:t>Học</a:t>
                      </a:r>
                      <a:r>
                        <a:rPr lang="en-US" sz="2800" baseline="0" dirty="0" smtClean="0">
                          <a:solidFill>
                            <a:srgbClr val="FF0000"/>
                          </a:solidFill>
                          <a:effectLst/>
                          <a:latin typeface="Times New Roman" pitchFamily="18" charset="0"/>
                          <a:ea typeface="Courier New" panose="02070309020205020404" pitchFamily="49" charset="0"/>
                          <a:cs typeface="Times New Roman" pitchFamily="18" charset="0"/>
                        </a:rPr>
                        <a:t> </a:t>
                      </a:r>
                      <a:r>
                        <a:rPr lang="en-US" sz="2800" baseline="0" dirty="0" err="1" smtClean="0">
                          <a:solidFill>
                            <a:srgbClr val="FF0000"/>
                          </a:solidFill>
                          <a:effectLst/>
                          <a:latin typeface="Times New Roman" pitchFamily="18" charset="0"/>
                          <a:ea typeface="Courier New" panose="02070309020205020404" pitchFamily="49" charset="0"/>
                          <a:cs typeface="Times New Roman" pitchFamily="18" charset="0"/>
                        </a:rPr>
                        <a:t>tập</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en-US" sz="2800" smtClean="0">
                          <a:solidFill>
                            <a:srgbClr val="FF0000"/>
                          </a:solidFill>
                          <a:effectLst/>
                          <a:latin typeface="Times New Roman" pitchFamily="18" charset="0"/>
                          <a:ea typeface="Courier New" panose="02070309020205020404" pitchFamily="49" charset="0"/>
                          <a:cs typeface="Times New Roman" pitchFamily="18" charset="0"/>
                        </a:rPr>
                        <a:t>Lao động</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vi-VN" sz="2800">
                          <a:solidFill>
                            <a:srgbClr val="FF0000"/>
                          </a:solidFill>
                          <a:effectLst/>
                          <a:latin typeface="Times New Roman" pitchFamily="18" charset="0"/>
                          <a:ea typeface="Courier New" panose="02070309020205020404" pitchFamily="49" charset="0"/>
                          <a:cs typeface="Times New Roman" pitchFamily="18" charset="0"/>
                        </a:rPr>
                        <a:t> </a:t>
                      </a:r>
                      <a:r>
                        <a:rPr lang="en-US" sz="2800" smtClean="0">
                          <a:solidFill>
                            <a:srgbClr val="FF0000"/>
                          </a:solidFill>
                          <a:effectLst/>
                          <a:latin typeface="Times New Roman" pitchFamily="18" charset="0"/>
                          <a:ea typeface="Courier New" panose="02070309020205020404" pitchFamily="49" charset="0"/>
                          <a:cs typeface="Times New Roman" pitchFamily="18" charset="0"/>
                        </a:rPr>
                        <a:t>Hoạt</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động x</a:t>
                      </a:r>
                      <a:r>
                        <a:rPr lang="en-US" sz="2800" smtClean="0">
                          <a:solidFill>
                            <a:srgbClr val="FF0000"/>
                          </a:solidFill>
                          <a:effectLst/>
                          <a:latin typeface="Times New Roman" pitchFamily="18" charset="0"/>
                          <a:ea typeface="Courier New" panose="02070309020205020404" pitchFamily="49" charset="0"/>
                          <a:cs typeface="Times New Roman" pitchFamily="18" charset="0"/>
                        </a:rPr>
                        <a:t>ã</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a:t>
                      </a:r>
                      <a:r>
                        <a:rPr lang="en-US" sz="2800" baseline="0" dirty="0" err="1" smtClean="0">
                          <a:solidFill>
                            <a:srgbClr val="FF0000"/>
                          </a:solidFill>
                          <a:effectLst/>
                          <a:latin typeface="Times New Roman" pitchFamily="18" charset="0"/>
                          <a:ea typeface="Courier New" panose="02070309020205020404" pitchFamily="49" charset="0"/>
                          <a:cs typeface="Times New Roman" pitchFamily="18" charset="0"/>
                        </a:rPr>
                        <a:t>hội</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844429">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a:extLst/>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9" name="Rectangle: Rounded Corners 1">
            <a:extLst>
              <a:ext uri="{FF2B5EF4-FFF2-40B4-BE49-F238E27FC236}">
                <a16:creationId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0000FF"/>
                </a:solidFill>
                <a:latin typeface="Times New Roman" pitchFamily="18" charset="0"/>
                <a:ea typeface="Times New Roman" panose="02020603050405020304" pitchFamily="18" charset="0"/>
                <a:cs typeface="Times New Roman" pitchFamily="18" charset="0"/>
              </a:rPr>
              <a:t>Trò</a:t>
            </a:r>
            <a:r>
              <a:rPr lang="en-US" sz="2800" b="1" dirty="0" smtClean="0">
                <a:solidFill>
                  <a:srgbClr val="0000FF"/>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0000FF"/>
                </a:solidFill>
                <a:latin typeface="Times New Roman" pitchFamily="18" charset="0"/>
                <a:ea typeface="Times New Roman" panose="02020603050405020304" pitchFamily="18" charset="0"/>
                <a:cs typeface="Times New Roman" pitchFamily="18" charset="0"/>
              </a:rPr>
              <a:t>chơi</a:t>
            </a:r>
            <a:r>
              <a:rPr lang="en-US" sz="2800" b="1" dirty="0" smtClean="0">
                <a:solidFill>
                  <a:srgbClr val="0000FF"/>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0000FF"/>
                </a:solidFill>
                <a:latin typeface="Times New Roman" pitchFamily="18" charset="0"/>
                <a:ea typeface="Times New Roman" panose="02020603050405020304" pitchFamily="18" charset="0"/>
                <a:cs typeface="Times New Roman" pitchFamily="18" charset="0"/>
              </a:rPr>
              <a:t>tiếp</a:t>
            </a:r>
            <a:r>
              <a:rPr lang="en-US" sz="2800" b="1" dirty="0" smtClean="0">
                <a:solidFill>
                  <a:srgbClr val="0000FF"/>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0000FF"/>
                </a:solidFill>
                <a:latin typeface="Times New Roman" pitchFamily="18" charset="0"/>
                <a:ea typeface="Times New Roman" panose="02020603050405020304" pitchFamily="18" charset="0"/>
                <a:cs typeface="Times New Roman" pitchFamily="18" charset="0"/>
              </a:rPr>
              <a:t>sức</a:t>
            </a:r>
            <a:r>
              <a:rPr lang="en-US" sz="2800" b="1" dirty="0" smtClean="0">
                <a:solidFill>
                  <a:srgbClr val="0000FF"/>
                </a:solidFill>
                <a:latin typeface="Times New Roman" pitchFamily="18" charset="0"/>
                <a:ea typeface="Times New Roman" panose="02020603050405020304" pitchFamily="18" charset="0"/>
                <a:cs typeface="Times New Roman" pitchFamily="18" charset="0"/>
              </a:rPr>
              <a:t>”</a:t>
            </a:r>
            <a:endParaRPr lang="en-US" sz="2800" b="1" dirty="0">
              <a:solidFill>
                <a:srgbClr val="0000FF"/>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70059"/>
            <a:ext cx="8841850" cy="1134093"/>
          </a:xfrm>
          <a:prstGeom prst="rect">
            <a:avLst/>
          </a:prstGeom>
        </p:spPr>
        <p:txBody>
          <a:bodyPr wrap="square">
            <a:spAutoFit/>
          </a:bodyPr>
          <a:lstStyle/>
          <a:p>
            <a:pPr indent="279400" algn="just">
              <a:lnSpc>
                <a:spcPct val="127000"/>
              </a:lnSpc>
              <a:spcAft>
                <a:spcPts val="500"/>
              </a:spcAft>
            </a:pPr>
            <a:r>
              <a:rPr lang="vi-VN" sz="2800" b="1" dirty="0">
                <a:solidFill>
                  <a:srgbClr val="353635"/>
                </a:solidFill>
                <a:latin typeface="+mj-lt"/>
                <a:ea typeface="Times New Roman" panose="02020603050405020304" pitchFamily="18" charset="0"/>
              </a:rPr>
              <a:t>Tìm hiểu biểu hiện của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siêng</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năng</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kiên</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trì</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bằng</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cách</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hoàn</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thiện</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phiếu</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bài</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tập</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endParaRPr lang="en-US" sz="2800" dirty="0">
              <a:solidFill>
                <a:srgbClr val="353635"/>
              </a:solidFill>
              <a:effectLst/>
              <a:latin typeface="Times New Roman" pitchFamily="18" charset="0"/>
              <a:ea typeface="Times New Roman" panose="02020603050405020304" pitchFamily="18" charset="0"/>
              <a:cs typeface="Times New Roman"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1932564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114244009"/>
              </p:ext>
            </p:extLst>
          </p:nvPr>
        </p:nvGraphicFramePr>
        <p:xfrm>
          <a:off x="352927" y="2339081"/>
          <a:ext cx="11454063" cy="4186409"/>
        </p:xfrm>
        <a:graphic>
          <a:graphicData uri="http://schemas.openxmlformats.org/drawingml/2006/table">
            <a:tbl>
              <a:tblPr firstRow="1" firstCol="1" bandRow="1"/>
              <a:tblGrid>
                <a:gridCol w="3444809">
                  <a:extLst>
                    <a:ext uri="{9D8B030D-6E8A-4147-A177-3AD203B41FA5}">
                      <a16:colId xmlns:a16="http://schemas.microsoft.com/office/drawing/2014/main" val="20000"/>
                    </a:ext>
                  </a:extLst>
                </a:gridCol>
                <a:gridCol w="4442550">
                  <a:extLst>
                    <a:ext uri="{9D8B030D-6E8A-4147-A177-3AD203B41FA5}">
                      <a16:colId xmlns:a16="http://schemas.microsoft.com/office/drawing/2014/main" val="20001"/>
                    </a:ext>
                  </a:extLst>
                </a:gridCol>
                <a:gridCol w="3566704">
                  <a:extLst>
                    <a:ext uri="{9D8B030D-6E8A-4147-A177-3AD203B41FA5}">
                      <a16:colId xmlns:a16="http://schemas.microsoft.com/office/drawing/2014/main" val="20002"/>
                    </a:ext>
                  </a:extLst>
                </a:gridCol>
              </a:tblGrid>
              <a:tr h="892039">
                <a:tc>
                  <a:txBody>
                    <a:bodyPr/>
                    <a:lstStyle/>
                    <a:p>
                      <a:pPr marL="0" marR="0" algn="ctr">
                        <a:lnSpc>
                          <a:spcPct val="115000"/>
                        </a:lnSpc>
                        <a:spcBef>
                          <a:spcPts val="0"/>
                        </a:spcBef>
                        <a:spcAft>
                          <a:spcPts val="600"/>
                        </a:spcAft>
                      </a:pPr>
                      <a:r>
                        <a:rPr lang="en-US" sz="2800" dirty="0" err="1" smtClean="0">
                          <a:solidFill>
                            <a:srgbClr val="FF0000"/>
                          </a:solidFill>
                          <a:effectLst/>
                          <a:latin typeface="Times New Roman" pitchFamily="18" charset="0"/>
                          <a:ea typeface="Courier New" panose="02070309020205020404" pitchFamily="49" charset="0"/>
                          <a:cs typeface="Times New Roman" pitchFamily="18" charset="0"/>
                        </a:rPr>
                        <a:t>Học</a:t>
                      </a:r>
                      <a:r>
                        <a:rPr lang="en-US" sz="2800" baseline="0" dirty="0" smtClean="0">
                          <a:solidFill>
                            <a:srgbClr val="FF0000"/>
                          </a:solidFill>
                          <a:effectLst/>
                          <a:latin typeface="Times New Roman" pitchFamily="18" charset="0"/>
                          <a:ea typeface="Courier New" panose="02070309020205020404" pitchFamily="49" charset="0"/>
                          <a:cs typeface="Times New Roman" pitchFamily="18" charset="0"/>
                        </a:rPr>
                        <a:t> </a:t>
                      </a:r>
                      <a:r>
                        <a:rPr lang="en-US" sz="2800" baseline="0" dirty="0" err="1" smtClean="0">
                          <a:solidFill>
                            <a:srgbClr val="FF0000"/>
                          </a:solidFill>
                          <a:effectLst/>
                          <a:latin typeface="Times New Roman" pitchFamily="18" charset="0"/>
                          <a:ea typeface="Courier New" panose="02070309020205020404" pitchFamily="49" charset="0"/>
                          <a:cs typeface="Times New Roman" pitchFamily="18" charset="0"/>
                        </a:rPr>
                        <a:t>tập</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en-US" sz="2800" smtClean="0">
                          <a:solidFill>
                            <a:srgbClr val="FF0000"/>
                          </a:solidFill>
                          <a:effectLst/>
                          <a:latin typeface="Times New Roman" pitchFamily="18" charset="0"/>
                          <a:ea typeface="Courier New" panose="02070309020205020404" pitchFamily="49" charset="0"/>
                          <a:cs typeface="Times New Roman" pitchFamily="18" charset="0"/>
                        </a:rPr>
                        <a:t>Lao động</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vi-VN" sz="2800">
                          <a:solidFill>
                            <a:srgbClr val="FF0000"/>
                          </a:solidFill>
                          <a:effectLst/>
                          <a:latin typeface="Times New Roman" pitchFamily="18" charset="0"/>
                          <a:ea typeface="Courier New" panose="02070309020205020404" pitchFamily="49" charset="0"/>
                          <a:cs typeface="Times New Roman" pitchFamily="18" charset="0"/>
                        </a:rPr>
                        <a:t> </a:t>
                      </a:r>
                      <a:r>
                        <a:rPr lang="en-US" sz="2800" smtClean="0">
                          <a:solidFill>
                            <a:srgbClr val="FF0000"/>
                          </a:solidFill>
                          <a:effectLst/>
                          <a:latin typeface="Times New Roman" pitchFamily="18" charset="0"/>
                          <a:ea typeface="Courier New" panose="02070309020205020404" pitchFamily="49" charset="0"/>
                          <a:cs typeface="Times New Roman" pitchFamily="18" charset="0"/>
                        </a:rPr>
                        <a:t>Hoạt</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động x</a:t>
                      </a:r>
                      <a:r>
                        <a:rPr lang="en-US" sz="2800" smtClean="0">
                          <a:solidFill>
                            <a:srgbClr val="FF0000"/>
                          </a:solidFill>
                          <a:effectLst/>
                          <a:latin typeface="Times New Roman" pitchFamily="18" charset="0"/>
                          <a:ea typeface="Courier New" panose="02070309020205020404" pitchFamily="49" charset="0"/>
                          <a:cs typeface="Times New Roman" pitchFamily="18" charset="0"/>
                        </a:rPr>
                        <a:t>ã</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a:t>
                      </a:r>
                      <a:r>
                        <a:rPr lang="en-US" sz="2800" baseline="0" dirty="0" err="1" smtClean="0">
                          <a:solidFill>
                            <a:srgbClr val="FF0000"/>
                          </a:solidFill>
                          <a:effectLst/>
                          <a:latin typeface="Times New Roman" pitchFamily="18" charset="0"/>
                          <a:ea typeface="Courier New" panose="02070309020205020404" pitchFamily="49" charset="0"/>
                          <a:cs typeface="Times New Roman" pitchFamily="18" charset="0"/>
                        </a:rPr>
                        <a:t>hội</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3294370">
                <a:tc>
                  <a:txBody>
                    <a:bodyPr/>
                    <a:lstStyle/>
                    <a:p>
                      <a:pPr marL="0" marR="0" algn="just">
                        <a:lnSpc>
                          <a:spcPct val="115000"/>
                        </a:lnSpc>
                        <a:spcBef>
                          <a:spcPts val="0"/>
                        </a:spcBef>
                        <a:spcAft>
                          <a:spcPts val="600"/>
                        </a:spcAft>
                      </a:pPr>
                      <a:r>
                        <a:rPr lang="vi-VN" sz="2800" dirty="0">
                          <a:effectLst/>
                          <a:latin typeface="Times New Roman" pitchFamily="18" charset="0"/>
                          <a:ea typeface="Courier New" panose="02070309020205020404" pitchFamily="49" charset="0"/>
                          <a:cs typeface="Times New Roman" pitchFamily="18" charset="0"/>
                        </a:rPr>
                        <a:t> </a:t>
                      </a:r>
                      <a:endParaRPr lang="en-US" sz="32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600" dirty="0">
                          <a:effectLst/>
                          <a:latin typeface="Times New Roman" pitchFamily="18" charset="0"/>
                          <a:ea typeface="Courier New" panose="02070309020205020404" pitchFamily="49" charset="0"/>
                          <a:cs typeface="Times New Roman" pitchFamily="18" charset="0"/>
                        </a:rPr>
                        <a:t> </a:t>
                      </a:r>
                      <a:endParaRPr lang="en-US" sz="14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600" dirty="0">
                          <a:effectLst/>
                          <a:latin typeface="Times New Roman" pitchFamily="18" charset="0"/>
                          <a:ea typeface="Courier New" panose="02070309020205020404" pitchFamily="49" charset="0"/>
                          <a:cs typeface="Times New Roman" pitchFamily="18" charset="0"/>
                        </a:rPr>
                        <a:t> </a:t>
                      </a:r>
                      <a:endParaRPr lang="en-US" sz="14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74815" y="584776"/>
            <a:ext cx="2676698" cy="1570028"/>
          </a:xfrm>
          <a:prstGeom prst="rect">
            <a:avLst/>
          </a:prstGeom>
          <a:solidFill>
            <a:srgbClr val="FFCCFF"/>
          </a:solidFill>
          <a:extLst/>
        </p:spPr>
      </p:pic>
      <p:sp>
        <p:nvSpPr>
          <p:cNvPr id="7" name="TextBox 6"/>
          <p:cNvSpPr txBox="1"/>
          <p:nvPr/>
        </p:nvSpPr>
        <p:spPr>
          <a:xfrm>
            <a:off x="74813" y="0"/>
            <a:ext cx="2743201"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9" name="Rectangle: Rounded Corners 1">
            <a:extLst>
              <a:ext uri="{FF2B5EF4-FFF2-40B4-BE49-F238E27FC236}">
                <a16:creationId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00FF"/>
                </a:solidFill>
                <a:latin typeface="Times New Roman" pitchFamily="18" charset="0"/>
                <a:ea typeface="Times New Roman" panose="02020603050405020304" pitchFamily="18" charset="0"/>
                <a:cs typeface="Times New Roman" pitchFamily="18" charset="0"/>
              </a:rPr>
              <a:t>Trò chơi “tiếp sức”</a:t>
            </a:r>
            <a:endParaRPr lang="en-US" sz="2800" b="1" dirty="0">
              <a:solidFill>
                <a:srgbClr val="0000FF"/>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818014" y="937524"/>
            <a:ext cx="8841850" cy="1186735"/>
          </a:xfrm>
          <a:prstGeom prst="rect">
            <a:avLst/>
          </a:prstGeom>
        </p:spPr>
        <p:txBody>
          <a:bodyPr wrap="square">
            <a:spAutoFit/>
          </a:bodyPr>
          <a:lstStyle/>
          <a:p>
            <a:pPr indent="279400" algn="just">
              <a:lnSpc>
                <a:spcPct val="127000"/>
              </a:lnSpc>
              <a:spcAft>
                <a:spcPts val="500"/>
              </a:spcAft>
            </a:pPr>
            <a:r>
              <a:rPr lang="vi-VN" sz="2800" b="1" dirty="0">
                <a:solidFill>
                  <a:srgbClr val="353635"/>
                </a:solidFill>
                <a:latin typeface="Times New Roman" pitchFamily="18" charset="0"/>
                <a:ea typeface="Times New Roman" panose="02020603050405020304" pitchFamily="18" charset="0"/>
                <a:cs typeface="Times New Roman" pitchFamily="18" charset="0"/>
              </a:rPr>
              <a:t>Tìm hiểu biểu hiện của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siêng</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năng</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kiên</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trì</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bằng</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cách</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hoàn</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thiện</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phiếu</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bài</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tập</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endParaRPr lang="en-US" sz="2800" dirty="0">
              <a:solidFill>
                <a:srgbClr val="353635"/>
              </a:solidFill>
              <a:effectLst/>
              <a:latin typeface="Times New Roman" pitchFamily="18" charset="0"/>
              <a:ea typeface="Times New Roman" panose="02020603050405020304" pitchFamily="18" charset="0"/>
              <a:cs typeface="Times New Roman"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sp>
        <p:nvSpPr>
          <p:cNvPr id="8" name="Rectangle 7"/>
          <p:cNvSpPr/>
          <p:nvPr/>
        </p:nvSpPr>
        <p:spPr>
          <a:xfrm>
            <a:off x="352927" y="3299435"/>
            <a:ext cx="3387800" cy="3065455"/>
          </a:xfrm>
          <a:prstGeom prst="rect">
            <a:avLst/>
          </a:prstGeom>
        </p:spPr>
        <p:txBody>
          <a:bodyPr wrap="square">
            <a:spAutoFit/>
          </a:bodyPr>
          <a:lstStyle/>
          <a:p>
            <a:pPr algn="just">
              <a:lnSpc>
                <a:spcPct val="115000"/>
              </a:lnSpc>
              <a:spcAft>
                <a:spcPts val="600"/>
              </a:spcAft>
            </a:pPr>
            <a:r>
              <a:rPr lang="en-US" sz="2800" i="1" dirty="0" err="1">
                <a:latin typeface="Times New Roman" pitchFamily="18" charset="0"/>
                <a:cs typeface="Times New Roman" pitchFamily="18" charset="0"/>
              </a:rPr>
              <a:t>Đi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học</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chuyên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cần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chăm</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chỉ</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làm</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bài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có</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kế</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hoạch</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học</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tập</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bài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khó</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không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nản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tự</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giác</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học</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đạt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kết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quả</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cao</a:t>
            </a:r>
            <a:r>
              <a:rPr lang="en-US" sz="2800" i="1" dirty="0">
                <a:latin typeface="Times New Roman" pitchFamily="18" charset="0"/>
                <a:cs typeface="Times New Roman" pitchFamily="18" charset="0"/>
              </a:rPr>
              <a:t>…</a:t>
            </a:r>
            <a:r>
              <a:rPr lang="vi-VN" sz="2800" i="1" dirty="0">
                <a:latin typeface="Times New Roman" pitchFamily="18" charset="0"/>
                <a:cs typeface="Times New Roman" pitchFamily="18" charset="0"/>
              </a:rPr>
              <a:t>.</a:t>
            </a:r>
            <a:endParaRPr lang="en-US" sz="3600" dirty="0">
              <a:latin typeface="Times New Roman" pitchFamily="18" charset="0"/>
              <a:ea typeface="Arial" panose="020B0604020202020204" pitchFamily="34" charset="0"/>
              <a:cs typeface="Times New Roman" pitchFamily="18" charset="0"/>
            </a:endParaRPr>
          </a:p>
        </p:txBody>
      </p:sp>
      <p:sp>
        <p:nvSpPr>
          <p:cNvPr id="12" name="Rectangle 11"/>
          <p:cNvSpPr/>
          <p:nvPr/>
        </p:nvSpPr>
        <p:spPr>
          <a:xfrm>
            <a:off x="3912152" y="3395078"/>
            <a:ext cx="4176132" cy="2074414"/>
          </a:xfrm>
          <a:prstGeom prst="rect">
            <a:avLst/>
          </a:prstGeom>
        </p:spPr>
        <p:txBody>
          <a:bodyPr wrap="square">
            <a:spAutoFit/>
          </a:bodyPr>
          <a:lstStyle/>
          <a:p>
            <a:pPr algn="just">
              <a:lnSpc>
                <a:spcPct val="115000"/>
              </a:lnSpc>
              <a:spcAft>
                <a:spcPts val="600"/>
              </a:spcAft>
            </a:pPr>
            <a:r>
              <a:rPr lang="en-US" sz="2800" i="1" dirty="0" err="1">
                <a:latin typeface="Times New Roman" pitchFamily="18" charset="0"/>
                <a:cs typeface="Times New Roman" pitchFamily="18" charset="0"/>
              </a:rPr>
              <a:t>Chăm</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làm</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việc</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nhà</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không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bỏ</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dở</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công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việc</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không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ngại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khó</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miệt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mài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với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công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việc</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tìm</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tòi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sáng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tạo</a:t>
            </a:r>
            <a:r>
              <a:rPr lang="en-US" sz="2800" i="1" dirty="0">
                <a:latin typeface="Times New Roman" pitchFamily="18" charset="0"/>
                <a:cs typeface="Times New Roman" pitchFamily="18" charset="0"/>
              </a:rPr>
              <a:t>…</a:t>
            </a:r>
            <a:endParaRPr lang="en-US" sz="1400" dirty="0">
              <a:latin typeface="Times New Roman" pitchFamily="18" charset="0"/>
              <a:ea typeface="Arial" panose="020B0604020202020204" pitchFamily="34" charset="0"/>
              <a:cs typeface="Times New Roman" pitchFamily="18" charset="0"/>
            </a:endParaRPr>
          </a:p>
        </p:txBody>
      </p:sp>
      <p:sp>
        <p:nvSpPr>
          <p:cNvPr id="13" name="Rectangle 12"/>
          <p:cNvSpPr/>
          <p:nvPr/>
        </p:nvSpPr>
        <p:spPr>
          <a:xfrm>
            <a:off x="8259709" y="3268673"/>
            <a:ext cx="3469549" cy="3065455"/>
          </a:xfrm>
          <a:prstGeom prst="rect">
            <a:avLst/>
          </a:prstGeom>
        </p:spPr>
        <p:txBody>
          <a:bodyPr wrap="square">
            <a:spAutoFit/>
          </a:bodyPr>
          <a:lstStyle/>
          <a:p>
            <a:pPr algn="just">
              <a:lnSpc>
                <a:spcPct val="115000"/>
              </a:lnSpc>
              <a:spcAft>
                <a:spcPts val="600"/>
              </a:spcAft>
              <a:defRPr/>
            </a:pPr>
            <a:r>
              <a:rPr lang="en-US" sz="2800" i="1" dirty="0" err="1">
                <a:latin typeface="Times New Roman" pitchFamily="18" charset="0"/>
                <a:cs typeface="Times New Roman" pitchFamily="18" charset="0"/>
              </a:rPr>
              <a:t>Kiên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trì</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luyện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tập</a:t>
            </a:r>
            <a:r>
              <a:rPr lang="en-US" sz="2800" i="1" dirty="0">
                <a:latin typeface="Times New Roman" pitchFamily="18" charset="0"/>
                <a:cs typeface="Times New Roman" pitchFamily="18" charset="0"/>
              </a:rPr>
              <a:t> TDTT, </a:t>
            </a:r>
            <a:r>
              <a:rPr lang="en-US" sz="2800" i="1" dirty="0" err="1">
                <a:latin typeface="Times New Roman" pitchFamily="18" charset="0"/>
                <a:cs typeface="Times New Roman" pitchFamily="18" charset="0"/>
              </a:rPr>
              <a:t>kiên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trì</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đấu</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tranh</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phòng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chống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tệ</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nạn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xã</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hội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dịch</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bệnh</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covid</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bảo</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vệ</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môi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trường</a:t>
            </a:r>
            <a:r>
              <a:rPr lang="en-US" sz="2800" i="1" dirty="0">
                <a:latin typeface="Times New Roman" pitchFamily="18" charset="0"/>
                <a:cs typeface="Times New Roman" pitchFamily="18" charset="0"/>
              </a:rPr>
              <a:t>,</a:t>
            </a:r>
            <a:r>
              <a:rPr lang="vi-VN" sz="2800" i="1"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3" name="Picture 12"/>
          <p:cNvPicPr>
            <a:picLocks noChangeAspect="1"/>
          </p:cNvPicPr>
          <p:nvPr/>
        </p:nvPicPr>
        <p:blipFill>
          <a:blip r:embed="rId3"/>
          <a:stretch>
            <a:fillRect/>
          </a:stretch>
        </p:blipFill>
        <p:spPr>
          <a:xfrm>
            <a:off x="349136" y="257696"/>
            <a:ext cx="10687379" cy="6769842"/>
          </a:xfrm>
          <a:prstGeom prst="rect">
            <a:avLst/>
          </a:prstGeom>
        </p:spPr>
      </p:pic>
      <p:sp>
        <p:nvSpPr>
          <p:cNvPr id="14" name="Text Box 5"/>
          <p:cNvSpPr txBox="1">
            <a:spLocks noChangeArrowheads="1"/>
          </p:cNvSpPr>
          <p:nvPr/>
        </p:nvSpPr>
        <p:spPr bwMode="auto">
          <a:xfrm>
            <a:off x="1973340" y="1848169"/>
            <a:ext cx="8054777" cy="3008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2400" b="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Trong</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học</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tập</a:t>
            </a:r>
            <a:r>
              <a:rPr lang="en-US" sz="2400" b="1" i="1" dirty="0" smtClean="0">
                <a:solidFill>
                  <a:srgbClr val="FF0000"/>
                </a:solidFill>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đi</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học</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chuyên</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cần</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chăm</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chỉ</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làm</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bài</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có</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kế</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hoạch</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học</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tập</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bài</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khó</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không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nản</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tự</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giác</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học</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đạt</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kết</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quả</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cao</a:t>
            </a:r>
            <a:r>
              <a:rPr lang="en-US" sz="2400" i="1" dirty="0" smtClean="0">
                <a:latin typeface="Times New Roman" pitchFamily="18" charset="0"/>
                <a:cs typeface="Times New Roman" pitchFamily="18" charset="0"/>
              </a:rPr>
              <a:t>…</a:t>
            </a:r>
            <a:r>
              <a:rPr lang="vi-VN" sz="2400" i="1"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pPr>
              <a:buNone/>
            </a:pPr>
            <a:r>
              <a:rPr lang="en-US" sz="2400" b="1" i="1" dirty="0" smtClean="0">
                <a:solidFill>
                  <a:srgbClr val="FF0000"/>
                </a:solidFill>
                <a:latin typeface="Times New Roman" pitchFamily="18" charset="0"/>
                <a:cs typeface="Times New Roman" pitchFamily="18" charset="0"/>
              </a:rPr>
              <a:t>+</a:t>
            </a:r>
            <a:r>
              <a:rPr lang="en-US" sz="2400" b="1" i="1" dirty="0" err="1" smtClean="0">
                <a:solidFill>
                  <a:srgbClr val="FF0000"/>
                </a:solidFill>
                <a:latin typeface="Times New Roman" pitchFamily="18" charset="0"/>
                <a:cs typeface="Times New Roman" pitchFamily="18" charset="0"/>
              </a:rPr>
              <a:t>Trong</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lao</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động</a:t>
            </a:r>
            <a:r>
              <a:rPr lang="en-US" sz="2400" b="1" i="1" dirty="0" smtClean="0">
                <a:solidFill>
                  <a:srgbClr val="FF0000"/>
                </a:solidFill>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Chăm</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làm</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việc</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nhà</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không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bỏ</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dở</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công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việc</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không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ngại</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khó</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miệt</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mài</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với</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công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việc</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tìm</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tòi</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sáng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tạo</a:t>
            </a:r>
            <a:r>
              <a:rPr lang="en-US" sz="2400" i="1"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pPr>
              <a:buNone/>
            </a:pPr>
            <a:r>
              <a:rPr lang="en-US" sz="2400" b="1" i="1" dirty="0" smtClean="0">
                <a:solidFill>
                  <a:srgbClr val="FF0000"/>
                </a:solidFill>
                <a:latin typeface="Times New Roman" pitchFamily="18" charset="0"/>
                <a:cs typeface="Times New Roman" pitchFamily="18" charset="0"/>
              </a:rPr>
              <a:t>+</a:t>
            </a:r>
            <a:r>
              <a:rPr lang="en-US" sz="2400" b="1" i="1" dirty="0" err="1" smtClean="0">
                <a:solidFill>
                  <a:srgbClr val="FF0000"/>
                </a:solidFill>
                <a:latin typeface="Times New Roman" pitchFamily="18" charset="0"/>
                <a:cs typeface="Times New Roman" pitchFamily="18" charset="0"/>
              </a:rPr>
              <a:t>Trong</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hoạt</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động</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xã</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hội</a:t>
            </a:r>
            <a:r>
              <a:rPr lang="en-US" sz="2400" b="1" i="1" dirty="0" smtClean="0">
                <a:solidFill>
                  <a:srgbClr val="FF0000"/>
                </a:solidFill>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Kiên</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trì</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luyện</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tập</a:t>
            </a:r>
            <a:r>
              <a:rPr lang="en-US" sz="2400" i="1" dirty="0" smtClean="0">
                <a:latin typeface="Times New Roman" pitchFamily="18" charset="0"/>
                <a:cs typeface="Times New Roman" pitchFamily="18" charset="0"/>
              </a:rPr>
              <a:t> TDTT, </a:t>
            </a:r>
            <a:r>
              <a:rPr lang="en-US" sz="2400" i="1" dirty="0" err="1" smtClean="0">
                <a:latin typeface="Times New Roman" pitchFamily="18" charset="0"/>
                <a:cs typeface="Times New Roman" pitchFamily="18" charset="0"/>
              </a:rPr>
              <a:t>kiên</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trì</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đấu</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tranh</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phòng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chống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tệ</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nạn</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xã</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hội</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dịch</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bệnh</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covid</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bảo</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vệ</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môi</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trường</a:t>
            </a:r>
            <a:r>
              <a:rPr lang="en-US" sz="2400" i="1" dirty="0" smtClean="0">
                <a:latin typeface="Times New Roman" pitchFamily="18" charset="0"/>
                <a:cs typeface="Times New Roman" pitchFamily="18" charset="0"/>
              </a:rPr>
              <a:t>,</a:t>
            </a:r>
            <a:r>
              <a:rPr lang="vi-VN" sz="2400" i="1"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p:txBody>
      </p:sp>
      <p:pic>
        <p:nvPicPr>
          <p:cNvPr id="12"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sp>
        <p:nvSpPr>
          <p:cNvPr id="7" name="Rectangle 6"/>
          <p:cNvSpPr/>
          <p:nvPr/>
        </p:nvSpPr>
        <p:spPr>
          <a:xfrm>
            <a:off x="2360814" y="1106445"/>
            <a:ext cx="6533804" cy="586892"/>
          </a:xfrm>
          <a:prstGeom prst="rect">
            <a:avLst/>
          </a:prstGeom>
        </p:spPr>
        <p:txBody>
          <a:bodyPr wrap="square">
            <a:spAutoFit/>
          </a:bodyPr>
          <a:lstStyle/>
          <a:p>
            <a:pPr indent="279400" algn="just">
              <a:lnSpc>
                <a:spcPct val="127000"/>
              </a:lnSpc>
              <a:spcAft>
                <a:spcPts val="500"/>
              </a:spcAft>
            </a:pPr>
            <a:r>
              <a:rPr lang="vi-VN" sz="2800" b="1" dirty="0" smtClean="0">
                <a:solidFill>
                  <a:srgbClr val="FF0000"/>
                </a:solidFill>
                <a:latin typeface="Times New Roman" pitchFamily="18" charset="0"/>
                <a:ea typeface="Times New Roman" panose="02020603050405020304" pitchFamily="18" charset="0"/>
                <a:cs typeface="Times New Roman" pitchFamily="18" charset="0"/>
              </a:rPr>
              <a:t>Biểu </a:t>
            </a:r>
            <a:r>
              <a:rPr lang="vi-VN" sz="2800" b="1" dirty="0">
                <a:solidFill>
                  <a:srgbClr val="FF0000"/>
                </a:solidFill>
                <a:latin typeface="Times New Roman" pitchFamily="18" charset="0"/>
                <a:ea typeface="Times New Roman" panose="02020603050405020304" pitchFamily="18" charset="0"/>
                <a:cs typeface="Times New Roman" pitchFamily="18" charset="0"/>
              </a:rPr>
              <a:t>hiện của </a:t>
            </a:r>
            <a:r>
              <a:rPr lang="en-US" sz="2800" b="1" dirty="0" err="1" smtClean="0">
                <a:solidFill>
                  <a:srgbClr val="FF0000"/>
                </a:solidFill>
                <a:latin typeface="Times New Roman" pitchFamily="18" charset="0"/>
                <a:ea typeface="Times New Roman" panose="02020603050405020304" pitchFamily="18" charset="0"/>
                <a:cs typeface="Times New Roman" pitchFamily="18" charset="0"/>
              </a:rPr>
              <a:t>siêng</a:t>
            </a:r>
            <a:r>
              <a:rPr lang="en-US" sz="2800" b="1" dirty="0" smtClean="0">
                <a:solidFill>
                  <a:srgbClr val="FF0000"/>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FF0000"/>
                </a:solidFill>
                <a:latin typeface="Times New Roman" pitchFamily="18" charset="0"/>
                <a:ea typeface="Times New Roman" panose="02020603050405020304" pitchFamily="18" charset="0"/>
                <a:cs typeface="Times New Roman" pitchFamily="18" charset="0"/>
              </a:rPr>
              <a:t>năng</a:t>
            </a:r>
            <a:r>
              <a:rPr lang="en-US" sz="2800" b="1" dirty="0" smtClean="0">
                <a:solidFill>
                  <a:srgbClr val="FF0000"/>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FF0000"/>
                </a:solidFill>
                <a:latin typeface="Times New Roman" pitchFamily="18" charset="0"/>
                <a:ea typeface="Times New Roman" panose="02020603050405020304" pitchFamily="18" charset="0"/>
                <a:cs typeface="Times New Roman" pitchFamily="18" charset="0"/>
              </a:rPr>
              <a:t>kiên</a:t>
            </a:r>
            <a:r>
              <a:rPr lang="en-US" sz="2800" b="1" dirty="0" smtClean="0">
                <a:solidFill>
                  <a:srgbClr val="FF0000"/>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FF0000"/>
                </a:solidFill>
                <a:latin typeface="Times New Roman" pitchFamily="18" charset="0"/>
                <a:ea typeface="Times New Roman" panose="02020603050405020304" pitchFamily="18" charset="0"/>
                <a:cs typeface="Times New Roman" pitchFamily="18" charset="0"/>
              </a:rPr>
              <a:t>trì</a:t>
            </a:r>
            <a:r>
              <a:rPr lang="en-US" sz="2800" b="1" dirty="0" smtClean="0">
                <a:solidFill>
                  <a:srgbClr val="FF0000"/>
                </a:solidFill>
                <a:latin typeface="Times New Roman" pitchFamily="18" charset="0"/>
                <a:ea typeface="Times New Roman" panose="02020603050405020304" pitchFamily="18" charset="0"/>
                <a:cs typeface="Times New Roman" pitchFamily="18" charset="0"/>
              </a:rPr>
              <a:t> </a:t>
            </a:r>
            <a:r>
              <a:rPr lang="vi-VN" sz="2800" b="1" dirty="0" smtClean="0">
                <a:solidFill>
                  <a:srgbClr val="FF0000"/>
                </a:solidFill>
                <a:latin typeface="Times New Roman" pitchFamily="18" charset="0"/>
                <a:ea typeface="Times New Roman" panose="02020603050405020304" pitchFamily="18" charset="0"/>
                <a:cs typeface="Times New Roman" pitchFamily="18" charset="0"/>
              </a:rPr>
              <a:t>là gì?</a:t>
            </a:r>
            <a:endParaRPr lang="en-US" sz="2800" dirty="0">
              <a:solidFill>
                <a:srgbClr val="FF0000"/>
              </a:solidFill>
              <a:effectLst/>
              <a:latin typeface="Times New Roman"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577269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 calcmode="lin" valueType="num">
                                      <p:cBhvr additive="base">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
                                            <p:txEl>
                                              <p:pRg st="1" end="1"/>
                                            </p:txEl>
                                          </p:spTgt>
                                        </p:tgtEl>
                                        <p:attrNameLst>
                                          <p:attrName>style.visibility</p:attrName>
                                        </p:attrNameLst>
                                      </p:cBhvr>
                                      <p:to>
                                        <p:strVal val="visible"/>
                                      </p:to>
                                    </p:set>
                                    <p:anim calcmode="lin" valueType="num">
                                      <p:cBhvr additive="base">
                                        <p:cTn id="21"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anim calcmode="lin" valueType="num">
                                      <p:cBhvr additive="base">
                                        <p:cTn id="27"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242571" y="4020552"/>
            <a:ext cx="5255015" cy="707886"/>
          </a:xfrm>
          <a:prstGeom prst="rect">
            <a:avLst/>
          </a:prstGeom>
          <a:noFill/>
        </p:spPr>
        <p:txBody>
          <a:bodyPr wrap="square" rtlCol="0">
            <a:spAutoFit/>
          </a:bodyPr>
          <a:lstStyle/>
          <a:p>
            <a:pPr algn="ctr" defTabSz="457200"/>
            <a:r>
              <a:rPr lang="en-US" altLang="zh-CN" sz="4000" b="1" dirty="0" smtClean="0">
                <a:solidFill>
                  <a:srgbClr val="FF0000"/>
                </a:solidFill>
                <a:latin typeface="Times New Roman" pitchFamily="18" charset="0"/>
                <a:ea typeface="华康海报体W12" panose="040B0C09000000000000" pitchFamily="81" charset="-122"/>
                <a:cs typeface="Times New Roman" pitchFamily="18" charset="0"/>
              </a:rPr>
              <a:t>I. </a:t>
            </a:r>
            <a:r>
              <a:rPr lang="vi-VN" altLang="zh-CN" sz="4000" b="1" dirty="0" smtClean="0">
                <a:solidFill>
                  <a:srgbClr val="FF0000"/>
                </a:solidFill>
                <a:latin typeface="Times New Roman" pitchFamily="18" charset="0"/>
                <a:ea typeface="华康海报体W12" panose="040B0C09000000000000" pitchFamily="81" charset="-122"/>
                <a:cs typeface="Times New Roman" pitchFamily="18" charset="0"/>
              </a:rPr>
              <a:t>Khám phá</a:t>
            </a:r>
            <a:endParaRPr lang="zh-CN" altLang="en-US" sz="40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839418" y="1594131"/>
              <a:ext cx="442146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vi-VN" altLang="en-US" sz="3600" b="1" dirty="0" smtClean="0">
                  <a:solidFill>
                    <a:srgbClr val="0000FF"/>
                  </a:solidFill>
                  <a:latin typeface="Times New Roman" pitchFamily="18" charset="0"/>
                  <a:ea typeface="Helvetica Neue"/>
                  <a:cs typeface="Times New Roman" pitchFamily="18" charset="0"/>
                </a:rPr>
                <a:t>Tiết 7</a:t>
              </a:r>
              <a:endParaRPr lang="en-US" altLang="en-US" sz="3600" b="1" dirty="0" smtClean="0">
                <a:solidFill>
                  <a:srgbClr val="0000FF"/>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3600" b="1" dirty="0" err="1" smtClean="0">
                  <a:solidFill>
                    <a:srgbClr val="0000FF"/>
                  </a:solidFill>
                  <a:latin typeface="Times New Roman" pitchFamily="18" charset="0"/>
                  <a:ea typeface="Helvetica Neue"/>
                  <a:cs typeface="Times New Roman" pitchFamily="18" charset="0"/>
                </a:rPr>
                <a:t>Bài</a:t>
              </a:r>
              <a:r>
                <a:rPr lang="en-US" altLang="en-US" sz="3600" b="1" dirty="0" smtClean="0">
                  <a:solidFill>
                    <a:srgbClr val="0000FF"/>
                  </a:solidFill>
                  <a:latin typeface="Times New Roman" pitchFamily="18" charset="0"/>
                  <a:ea typeface="Helvetica Neue"/>
                  <a:cs typeface="Times New Roman" pitchFamily="18" charset="0"/>
                </a:rPr>
                <a:t> 3:</a:t>
              </a:r>
              <a:r>
                <a:rPr lang="en-US" altLang="en-US" sz="3600" b="1" dirty="0" smtClean="0">
                  <a:solidFill>
                    <a:srgbClr val="FF0000"/>
                  </a:solidFill>
                  <a:latin typeface="Times New Roman" pitchFamily="18" charset="0"/>
                  <a:ea typeface="Helvetica Neue"/>
                  <a:cs typeface="Times New Roman" pitchFamily="18" charset="0"/>
                </a:rPr>
                <a:t> </a:t>
              </a:r>
            </a:p>
            <a:p>
              <a:pPr algn="ctr" eaLnBrk="0" fontAlgn="base" hangingPunct="0">
                <a:spcBef>
                  <a:spcPct val="0"/>
                </a:spcBef>
                <a:spcAft>
                  <a:spcPct val="0"/>
                </a:spcAft>
              </a:pPr>
              <a:r>
                <a:rPr lang="en-US" altLang="en-US" sz="3600" b="1" dirty="0" smtClean="0">
                  <a:solidFill>
                    <a:srgbClr val="FF0000"/>
                  </a:solidFill>
                  <a:latin typeface="Times New Roman" pitchFamily="18" charset="0"/>
                  <a:ea typeface="Helvetica Neue"/>
                  <a:cs typeface="Times New Roman" pitchFamily="18" charset="0"/>
                </a:rPr>
                <a:t>SIÊNG NĂNG, KIÊN TRÌ</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62599105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15454" y="441228"/>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grpSp>
      <p:sp>
        <p:nvSpPr>
          <p:cNvPr id="11" name="Rectangle 10"/>
          <p:cNvSpPr/>
          <p:nvPr/>
        </p:nvSpPr>
        <p:spPr>
          <a:xfrm>
            <a:off x="3131110" y="2712684"/>
            <a:ext cx="6035040" cy="658642"/>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2800" b="1" dirty="0" smtClean="0">
                <a:solidFill>
                  <a:srgbClr val="FF0000"/>
                </a:solidFill>
                <a:latin typeface="Times New Roman" pitchFamily="18" charset="0"/>
                <a:ea typeface="Arial" panose="020B0604020202020204" pitchFamily="34" charset="0"/>
                <a:cs typeface="Times New Roman" pitchFamily="18" charset="0"/>
              </a:rPr>
              <a:t>2</a:t>
            </a:r>
            <a:r>
              <a:rPr lang="en-US" sz="2400" b="1" dirty="0" smtClean="0">
                <a:solidFill>
                  <a:srgbClr val="FF0000"/>
                </a:solidFill>
                <a:latin typeface="Times New Roman" pitchFamily="18" charset="0"/>
                <a:ea typeface="Arial" panose="020B0604020202020204" pitchFamily="34" charset="0"/>
                <a:cs typeface="Times New Roman" pitchFamily="18" charset="0"/>
              </a:rPr>
              <a:t>. </a:t>
            </a:r>
            <a:r>
              <a:rPr lang="en-US" sz="3200" b="1" dirty="0" smtClean="0">
                <a:solidFill>
                  <a:srgbClr val="FF0000"/>
                </a:solidFill>
                <a:latin typeface="Times New Roman" pitchFamily="18" charset="0"/>
                <a:ea typeface="Arial" panose="020B0604020202020204" pitchFamily="34" charset="0"/>
                <a:cs typeface="Times New Roman" pitchFamily="18" charset="0"/>
              </a:rPr>
              <a:t>Ý </a:t>
            </a:r>
            <a:r>
              <a:rPr lang="en-US" sz="3200" b="1" dirty="0" err="1" smtClean="0">
                <a:solidFill>
                  <a:srgbClr val="FF0000"/>
                </a:solidFill>
                <a:latin typeface="Times New Roman" pitchFamily="18" charset="0"/>
                <a:ea typeface="Arial" panose="020B0604020202020204" pitchFamily="34" charset="0"/>
                <a:cs typeface="Times New Roman" pitchFamily="18" charset="0"/>
              </a:rPr>
              <a:t>nghĩa</a:t>
            </a:r>
            <a:r>
              <a:rPr lang="en-US" sz="3200" b="1" dirty="0" smtClean="0">
                <a:solidFill>
                  <a:srgbClr val="FF0000"/>
                </a:solidFill>
                <a:latin typeface="Times New Roman" pitchFamily="18" charset="0"/>
                <a:ea typeface="Arial" panose="020B0604020202020204" pitchFamily="34" charset="0"/>
                <a:cs typeface="Times New Roman" pitchFamily="18" charset="0"/>
              </a:rPr>
              <a:t> </a:t>
            </a:r>
            <a:r>
              <a:rPr lang="en-US" sz="3200" b="1" err="1" smtClean="0">
                <a:solidFill>
                  <a:srgbClr val="FF0000"/>
                </a:solidFill>
                <a:latin typeface="Times New Roman" pitchFamily="18" charset="0"/>
                <a:ea typeface="Arial" panose="020B0604020202020204" pitchFamily="34" charset="0"/>
                <a:cs typeface="Times New Roman" pitchFamily="18" charset="0"/>
              </a:rPr>
              <a:t>của</a:t>
            </a:r>
            <a:r>
              <a:rPr lang="en-US" sz="3200" b="1" smtClean="0">
                <a:solidFill>
                  <a:srgbClr val="FF0000"/>
                </a:solidFill>
                <a:latin typeface="Times New Roman" pitchFamily="18" charset="0"/>
                <a:ea typeface="Arial" panose="020B0604020202020204" pitchFamily="34" charset="0"/>
                <a:cs typeface="Times New Roman" pitchFamily="18" charset="0"/>
              </a:rPr>
              <a:t> siêng năng, kiên trì</a:t>
            </a:r>
            <a:endParaRPr lang="en-US" sz="3200" b="1" dirty="0" smtClean="0">
              <a:solidFill>
                <a:srgbClr val="FF0000"/>
              </a:solidFill>
              <a:latin typeface="Times New Roman" pitchFamily="18" charset="0"/>
              <a:ea typeface="Arial" panose="020B0604020202020204" pitchFamily="34" charset="0"/>
              <a:cs typeface="Times New Roman"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4253836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64;p9"/>
          <p:cNvPicPr preferRelativeResize="0"/>
          <p:nvPr/>
        </p:nvPicPr>
        <p:blipFill rotWithShape="1">
          <a:blip r:embed="rId2">
            <a:alphaModFix/>
          </a:blip>
          <a:srcRect l="15285" t="10430" r="46645" b="11190"/>
          <a:stretch/>
        </p:blipFill>
        <p:spPr>
          <a:xfrm>
            <a:off x="-1569988" y="670008"/>
            <a:ext cx="14499771" cy="6436397"/>
          </a:xfrm>
          <a:prstGeom prst="rect">
            <a:avLst/>
          </a:prstGeom>
          <a:noFill/>
          <a:ln>
            <a:noFill/>
          </a:ln>
        </p:spPr>
      </p:pic>
      <p:sp>
        <p:nvSpPr>
          <p:cNvPr id="3" name="Snip Diagonal Corner Rectangle 2"/>
          <p:cNvSpPr/>
          <p:nvPr/>
        </p:nvSpPr>
        <p:spPr>
          <a:xfrm>
            <a:off x="0" y="10854"/>
            <a:ext cx="4492482" cy="71932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err="1" smtClean="0">
                <a:solidFill>
                  <a:prstClr val="black"/>
                </a:solidFill>
                <a:latin typeface="Times New Roman" panose="02020603050405020304" pitchFamily="18" charset="0"/>
                <a:cs typeface="Times New Roman" panose="02020603050405020304" pitchFamily="18" charset="0"/>
              </a:rPr>
              <a:t>Đọc</a:t>
            </a:r>
            <a:r>
              <a:rPr lang="en-US" sz="2400" b="1" kern="0" smtClean="0">
                <a:solidFill>
                  <a:prstClr val="black"/>
                </a:solidFill>
                <a:latin typeface="Times New Roman" panose="02020603050405020304" pitchFamily="18" charset="0"/>
                <a:cs typeface="Times New Roman" panose="02020603050405020304" pitchFamily="18" charset="0"/>
              </a:rPr>
              <a:t> các trường hợp sau và </a:t>
            </a:r>
            <a:r>
              <a:rPr lang="en-US" sz="2400" b="1" kern="0" dirty="0" err="1" smtClean="0">
                <a:solidFill>
                  <a:prstClr val="black"/>
                </a:solidFill>
                <a:latin typeface="Times New Roman" panose="02020603050405020304" pitchFamily="18" charset="0"/>
                <a:cs typeface="Times New Roman" panose="02020603050405020304" pitchFamily="18" charset="0"/>
              </a:rPr>
              <a:t>trả</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lời</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câu</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hỏi</a:t>
            </a:r>
            <a:endParaRPr lang="en-US" sz="2400" b="1" kern="0" dirty="0" smtClean="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65131" y="1453922"/>
            <a:ext cx="10799250" cy="4154984"/>
          </a:xfrm>
          <a:prstGeom prst="rect">
            <a:avLst/>
          </a:prstGeom>
          <a:noFill/>
        </p:spPr>
        <p:txBody>
          <a:bodyPr wrap="square" rtlCol="0">
            <a:spAutoFit/>
          </a:bodyPr>
          <a:lstStyle/>
          <a:p>
            <a:pPr algn="just"/>
            <a:r>
              <a:rPr lang="en-US" sz="2400" smtClean="0">
                <a:latin typeface="Times New Roman" pitchFamily="18" charset="0"/>
                <a:cs typeface="Times New Roman" pitchFamily="18" charset="0"/>
              </a:rPr>
              <a:t>1. Hoa mới theo bố mẹ chuyển từ quê lên Hà Nội học. Thời gian đầu chuyển cấp học và môi trường mới còn bỡ ngỡ nên Hoa học môn Tiếng Anh chưa tốt. Không nản lòng. Hoa đã lên kế hoạch mỗi ngày dành ít nhất 30 phút để học tiếng Anh. Cuối tuần, bạn ra Hồ Gươm mạnh dạn giao tiếp với người nước ngoài. Kiên trì từng ngày, chỉ sau một học kì, trình độ Tiếng Anh của Hoa đã tiến bộ rõ rệt.</a:t>
            </a:r>
            <a:endParaRPr lang="en-US" sz="2400" dirty="0">
              <a:latin typeface="Times New Roman" pitchFamily="18" charset="0"/>
              <a:cs typeface="Times New Roman" pitchFamily="18" charset="0"/>
            </a:endParaRPr>
          </a:p>
          <a:p>
            <a:pPr algn="just"/>
            <a:r>
              <a:rPr lang="en-US" sz="2400" smtClean="0">
                <a:latin typeface="Times New Roman" pitchFamily="18" charset="0"/>
                <a:cs typeface="Times New Roman" pitchFamily="18" charset="0"/>
              </a:rPr>
              <a:t>2. Vân có số cân nặng nhiều hơn so với các bạn cùng trang lứa. Được mọi người góp ý, Vân quyết tâm giảm cân. Hàng ngày Vân dậy sớm tập thể dục. Có những hôm trời mưa giá lạnh, Vân vẫn không bỏ buổi tập nào. Bên cạnh đó, Vân thực hiện nghiêm túc chế độ ăn uống khoa học như: hạn chế đồ ăn ngọt, ăn ít tinh bột, nhiều rau xanh, hoa quả…Nhờ siêng năng, kiên trì tập luyện kết hợp với ăn uống khoa học, Vân đã giảm cân và có ngoại hình cân đối.</a:t>
            </a:r>
            <a:endParaRPr lang="en-US" sz="2400" dirty="0">
              <a:latin typeface="Times New Roman" pitchFamily="18" charset="0"/>
              <a:cs typeface="Times New Roman" pitchFamily="18" charset="0"/>
            </a:endParaRPr>
          </a:p>
        </p:txBody>
      </p:sp>
      <p:pic>
        <p:nvPicPr>
          <p:cNvPr id="6" name="Picture 5"/>
          <p:cNvPicPr>
            <a:picLocks noChangeAspect="1"/>
          </p:cNvPicPr>
          <p:nvPr/>
        </p:nvPicPr>
        <p:blipFill>
          <a:blip r:embed="rId3"/>
          <a:stretch>
            <a:fillRect/>
          </a:stretch>
        </p:blipFill>
        <p:spPr>
          <a:xfrm>
            <a:off x="10507102" y="6152606"/>
            <a:ext cx="1684898" cy="705394"/>
          </a:xfrm>
          <a:prstGeom prst="ellipse">
            <a:avLst/>
          </a:prstGeom>
          <a:ln>
            <a:noFill/>
          </a:ln>
          <a:effectLst>
            <a:softEdge rad="112500"/>
          </a:effectLst>
        </p:spPr>
      </p:pic>
      <p:pic>
        <p:nvPicPr>
          <p:cNvPr id="7" name="Picture 6"/>
          <p:cNvPicPr>
            <a:picLocks noChangeAspect="1"/>
          </p:cNvPicPr>
          <p:nvPr/>
        </p:nvPicPr>
        <p:blipFill>
          <a:blip r:embed="rId4"/>
          <a:stretch>
            <a:fillRect/>
          </a:stretch>
        </p:blipFill>
        <p:spPr>
          <a:xfrm>
            <a:off x="10936762" y="0"/>
            <a:ext cx="1255238" cy="937524"/>
          </a:xfrm>
          <a:prstGeom prst="rect">
            <a:avLst/>
          </a:prstGeom>
        </p:spPr>
      </p:pic>
      <p:sp>
        <p:nvSpPr>
          <p:cNvPr id="8" name="Rectangle 7"/>
          <p:cNvSpPr/>
          <p:nvPr/>
        </p:nvSpPr>
        <p:spPr>
          <a:xfrm>
            <a:off x="3659014" y="157538"/>
            <a:ext cx="6848088" cy="907749"/>
          </a:xfrm>
          <a:prstGeom prst="rect">
            <a:avLst/>
          </a:prstGeom>
        </p:spPr>
        <p:txBody>
          <a:bodyPr wrap="square">
            <a:spAutoFit/>
          </a:bodyPr>
          <a:lstStyle/>
          <a:p>
            <a:pPr marL="1054100" marR="0" indent="38100" algn="just">
              <a:lnSpc>
                <a:spcPct val="115000"/>
              </a:lnSpc>
              <a:spcBef>
                <a:spcPts val="0"/>
              </a:spcBef>
              <a:spcAft>
                <a:spcPts val="600"/>
              </a:spcAft>
            </a:pPr>
            <a:r>
              <a:rPr lang="vi-VN" sz="2400" b="1" dirty="0">
                <a:solidFill>
                  <a:srgbClr val="1D02DA"/>
                </a:solidFill>
                <a:latin typeface="Times New Roman" pitchFamily="18" charset="0"/>
                <a:ea typeface="Arial" panose="020B0604020202020204" pitchFamily="34" charset="0"/>
                <a:cs typeface="Times New Roman" pitchFamily="18" charset="0"/>
              </a:rPr>
              <a:t>Theo em</a:t>
            </a:r>
            <a:r>
              <a:rPr lang="vi-VN" sz="2400" b="1">
                <a:solidFill>
                  <a:srgbClr val="1D02DA"/>
                </a:solidFill>
                <a:latin typeface="Times New Roman" pitchFamily="18" charset="0"/>
                <a:ea typeface="Arial" panose="020B0604020202020204" pitchFamily="34" charset="0"/>
                <a:cs typeface="Times New Roman" pitchFamily="18" charset="0"/>
              </a:rPr>
              <a:t>, </a:t>
            </a:r>
            <a:r>
              <a:rPr lang="en-US" sz="2400" b="1" smtClean="0">
                <a:solidFill>
                  <a:srgbClr val="1D02DA"/>
                </a:solidFill>
                <a:latin typeface="Times New Roman" pitchFamily="18" charset="0"/>
                <a:ea typeface="Arial" panose="020B0604020202020204" pitchFamily="34" charset="0"/>
                <a:cs typeface="Times New Roman" pitchFamily="18" charset="0"/>
              </a:rPr>
              <a:t>sự siêng năng kiên trì của Hoa và Vân đã đem lại điều gì cho hai bạn?</a:t>
            </a:r>
            <a:endParaRPr lang="en-US" sz="2400" b="1" dirty="0">
              <a:effectLst/>
              <a:latin typeface="Times New Roman" pitchFamily="18" charset="0"/>
              <a:ea typeface="Arial" panose="020B0604020202020204" pitchFamily="34" charset="0"/>
              <a:cs typeface="Times New Roman" pitchFamily="18" charset="0"/>
            </a:endParaRPr>
          </a:p>
        </p:txBody>
      </p:sp>
    </p:spTree>
    <p:extLst>
      <p:ext uri="{BB962C8B-B14F-4D97-AF65-F5344CB8AC3E}">
        <p14:creationId xmlns:p14="http://schemas.microsoft.com/office/powerpoint/2010/main" val="64644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Google Shape;154;p8"/>
          <p:cNvPicPr preferRelativeResize="0"/>
          <p:nvPr/>
        </p:nvPicPr>
        <p:blipFill rotWithShape="1">
          <a:blip r:embed="rId2">
            <a:alphaModFix/>
          </a:blip>
          <a:srcRect l="16992" t="-937" r="50159" b="17086"/>
          <a:stretch/>
        </p:blipFill>
        <p:spPr>
          <a:xfrm>
            <a:off x="155575" y="283076"/>
            <a:ext cx="10692534" cy="7106855"/>
          </a:xfrm>
          <a:prstGeom prst="rect">
            <a:avLst/>
          </a:prstGeom>
          <a:noFill/>
          <a:ln>
            <a:noFill/>
          </a:ln>
        </p:spPr>
      </p:pic>
      <p:pic>
        <p:nvPicPr>
          <p:cNvPr id="8" name="Picture 7"/>
          <p:cNvPicPr>
            <a:picLocks noChangeAspect="1"/>
          </p:cNvPicPr>
          <p:nvPr/>
        </p:nvPicPr>
        <p:blipFill>
          <a:blip r:embed="rId3"/>
          <a:stretch>
            <a:fillRect/>
          </a:stretch>
        </p:blipFill>
        <p:spPr>
          <a:xfrm>
            <a:off x="3895142" y="-144463"/>
            <a:ext cx="2584200" cy="1971579"/>
          </a:xfrm>
          <a:prstGeom prst="ellipse">
            <a:avLst/>
          </a:prstGeom>
          <a:ln>
            <a:noFill/>
          </a:ln>
          <a:effectLst>
            <a:softEdge rad="112500"/>
          </a:effectLst>
        </p:spPr>
      </p:pic>
      <p:pic>
        <p:nvPicPr>
          <p:cNvPr id="9" name="Picture 8"/>
          <p:cNvPicPr>
            <a:picLocks noChangeAspect="1"/>
          </p:cNvPicPr>
          <p:nvPr/>
        </p:nvPicPr>
        <p:blipFill>
          <a:blip r:embed="rId4"/>
          <a:stretch>
            <a:fillRect/>
          </a:stretch>
        </p:blipFill>
        <p:spPr>
          <a:xfrm>
            <a:off x="10936762" y="0"/>
            <a:ext cx="1255238" cy="937524"/>
          </a:xfrm>
          <a:prstGeom prst="rect">
            <a:avLst/>
          </a:prstGeom>
        </p:spPr>
      </p:pic>
      <p:pic>
        <p:nvPicPr>
          <p:cNvPr id="10" name="Picture 9"/>
          <p:cNvPicPr>
            <a:picLocks noChangeAspect="1"/>
          </p:cNvPicPr>
          <p:nvPr/>
        </p:nvPicPr>
        <p:blipFill>
          <a:blip r:embed="rId5"/>
          <a:stretch>
            <a:fillRect/>
          </a:stretch>
        </p:blipFill>
        <p:spPr>
          <a:xfrm>
            <a:off x="9707417" y="2463890"/>
            <a:ext cx="2900751" cy="4359018"/>
          </a:xfrm>
          <a:prstGeom prst="rect">
            <a:avLst/>
          </a:prstGeom>
        </p:spPr>
      </p:pic>
      <p:sp>
        <p:nvSpPr>
          <p:cNvPr id="12" name="Text Box 5"/>
          <p:cNvSpPr txBox="1">
            <a:spLocks noChangeArrowheads="1"/>
          </p:cNvSpPr>
          <p:nvPr/>
        </p:nvSpPr>
        <p:spPr bwMode="auto">
          <a:xfrm>
            <a:off x="901101" y="2243470"/>
            <a:ext cx="8957793" cy="234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vi-VN" sz="4000" b="1" i="1" dirty="0">
                <a:solidFill>
                  <a:srgbClr val="0000FF"/>
                </a:solidFill>
                <a:latin typeface="+mj-lt"/>
              </a:rPr>
              <a:t>* </a:t>
            </a:r>
            <a:r>
              <a:rPr lang="en-US" sz="4000" b="1" i="1" dirty="0" smtClean="0">
                <a:solidFill>
                  <a:srgbClr val="0000FF"/>
                </a:solidFill>
                <a:latin typeface="Times New Roman" pitchFamily="18" charset="0"/>
                <a:cs typeface="Times New Roman" pitchFamily="18" charset="0"/>
              </a:rPr>
              <a:t>Ý </a:t>
            </a:r>
            <a:r>
              <a:rPr lang="en-US" sz="4000" b="1" i="1" dirty="0" err="1" smtClean="0">
                <a:solidFill>
                  <a:srgbClr val="0000FF"/>
                </a:solidFill>
                <a:latin typeface="Times New Roman" pitchFamily="18" charset="0"/>
                <a:cs typeface="Times New Roman" pitchFamily="18" charset="0"/>
              </a:rPr>
              <a:t>nghĩa</a:t>
            </a:r>
            <a:r>
              <a:rPr lang="en-US" sz="4000" b="1" i="1" dirty="0" smtClean="0">
                <a:solidFill>
                  <a:srgbClr val="0000FF"/>
                </a:solidFill>
                <a:latin typeface="Times New Roman" pitchFamily="18" charset="0"/>
                <a:cs typeface="Times New Roman" pitchFamily="18" charset="0"/>
              </a:rPr>
              <a:t> </a:t>
            </a:r>
            <a:r>
              <a:rPr lang="vi-VN" sz="4000" b="1" i="1" dirty="0" smtClean="0">
                <a:solidFill>
                  <a:srgbClr val="0000FF"/>
                </a:solidFill>
                <a:latin typeface="Times New Roman" pitchFamily="18" charset="0"/>
                <a:cs typeface="Times New Roman" pitchFamily="18" charset="0"/>
              </a:rPr>
              <a:t>của </a:t>
            </a:r>
            <a:r>
              <a:rPr lang="en-US" sz="4000" b="1" i="1" dirty="0" err="1" smtClean="0">
                <a:solidFill>
                  <a:srgbClr val="0000FF"/>
                </a:solidFill>
                <a:latin typeface="Times New Roman" pitchFamily="18" charset="0"/>
                <a:cs typeface="Times New Roman" pitchFamily="18" charset="0"/>
              </a:rPr>
              <a:t>siêng</a:t>
            </a:r>
            <a:r>
              <a:rPr lang="en-US" sz="4000" b="1" i="1" dirty="0" smtClean="0">
                <a:solidFill>
                  <a:srgbClr val="0000FF"/>
                </a:solidFill>
                <a:latin typeface="Times New Roman" pitchFamily="18" charset="0"/>
                <a:cs typeface="Times New Roman" pitchFamily="18" charset="0"/>
              </a:rPr>
              <a:t> </a:t>
            </a:r>
            <a:r>
              <a:rPr lang="en-US" sz="4000" b="1" i="1" dirty="0" err="1" smtClean="0">
                <a:solidFill>
                  <a:srgbClr val="0000FF"/>
                </a:solidFill>
                <a:latin typeface="Times New Roman" pitchFamily="18" charset="0"/>
                <a:cs typeface="Times New Roman" pitchFamily="18" charset="0"/>
              </a:rPr>
              <a:t>năng</a:t>
            </a:r>
            <a:r>
              <a:rPr lang="en-US" sz="4000" b="1" i="1" dirty="0" smtClean="0">
                <a:solidFill>
                  <a:srgbClr val="0000FF"/>
                </a:solidFill>
                <a:latin typeface="Times New Roman" pitchFamily="18" charset="0"/>
                <a:cs typeface="Times New Roman" pitchFamily="18" charset="0"/>
              </a:rPr>
              <a:t>, </a:t>
            </a:r>
            <a:r>
              <a:rPr lang="en-US" sz="4000" b="1" i="1" dirty="0" err="1" smtClean="0">
                <a:solidFill>
                  <a:srgbClr val="0000FF"/>
                </a:solidFill>
                <a:latin typeface="Times New Roman" pitchFamily="18" charset="0"/>
                <a:cs typeface="Times New Roman" pitchFamily="18" charset="0"/>
              </a:rPr>
              <a:t>kiên</a:t>
            </a:r>
            <a:r>
              <a:rPr lang="en-US" sz="4000" b="1" i="1" dirty="0" smtClean="0">
                <a:solidFill>
                  <a:srgbClr val="0000FF"/>
                </a:solidFill>
                <a:latin typeface="Times New Roman" pitchFamily="18" charset="0"/>
                <a:cs typeface="Times New Roman" pitchFamily="18" charset="0"/>
              </a:rPr>
              <a:t> </a:t>
            </a:r>
            <a:r>
              <a:rPr lang="en-US" sz="4000" b="1" i="1" dirty="0" err="1" smtClean="0">
                <a:solidFill>
                  <a:srgbClr val="0000FF"/>
                </a:solidFill>
                <a:latin typeface="Times New Roman" pitchFamily="18" charset="0"/>
                <a:cs typeface="Times New Roman" pitchFamily="18" charset="0"/>
              </a:rPr>
              <a:t>trì</a:t>
            </a:r>
            <a:endParaRPr lang="en-US" sz="4000" b="1" dirty="0">
              <a:solidFill>
                <a:srgbClr val="0000FF"/>
              </a:solidFill>
              <a:latin typeface="Times New Roman" pitchFamily="18" charset="0"/>
              <a:cs typeface="Times New Roman" pitchFamily="18" charset="0"/>
            </a:endParaRPr>
          </a:p>
          <a:p>
            <a:pPr>
              <a:buNone/>
            </a:pPr>
            <a:r>
              <a:rPr lang="en-US" sz="3600" b="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Siêng</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năng</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kiên</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trì</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sẽ</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giúp</a:t>
            </a:r>
            <a:r>
              <a:rPr lang="en-US" sz="3600" b="1" i="1" dirty="0" smtClean="0">
                <a:latin typeface="Times New Roman" pitchFamily="18" charset="0"/>
                <a:cs typeface="Times New Roman" pitchFamily="18" charset="0"/>
              </a:rPr>
              <a:t> con </a:t>
            </a:r>
            <a:r>
              <a:rPr lang="en-US" sz="3600" b="1" i="1" dirty="0" err="1" smtClean="0">
                <a:latin typeface="Times New Roman" pitchFamily="18" charset="0"/>
                <a:cs typeface="Times New Roman" pitchFamily="18" charset="0"/>
              </a:rPr>
              <a:t>người</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thành</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công</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trong</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công</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việc</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và</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cuộc</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sống</a:t>
            </a:r>
            <a:r>
              <a:rPr lang="en-US" sz="3600" b="1" i="1" dirty="0" smtClean="0">
                <a:latin typeface="Times New Roman" pitchFamily="18" charset="0"/>
                <a:cs typeface="Times New Roman" pitchFamily="18" charset="0"/>
              </a:rPr>
              <a:t>.</a:t>
            </a:r>
            <a:endParaRPr lang="en-US" sz="3600" b="1" dirty="0" smtClean="0">
              <a:latin typeface="Times New Roman" pitchFamily="18" charset="0"/>
              <a:cs typeface="Times New Roman" pitchFamily="18" charset="0"/>
            </a:endParaRPr>
          </a:p>
          <a:p>
            <a:pPr lvl="0">
              <a:buNone/>
            </a:pP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73261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fltVal val="0"/>
                                          </p:val>
                                        </p:tav>
                                        <p:tav tm="100000">
                                          <p:val>
                                            <p:strVal val="#ppt_w"/>
                                          </p:val>
                                        </p:tav>
                                      </p:tavLst>
                                    </p:anim>
                                    <p:anim calcmode="lin" valueType="num">
                                      <p:cBhvr>
                                        <p:cTn id="11" dur="1000" fill="hold"/>
                                        <p:tgtEl>
                                          <p:spTgt spid="12"/>
                                        </p:tgtEl>
                                        <p:attrNameLst>
                                          <p:attrName>ppt_h</p:attrName>
                                        </p:attrNameLst>
                                      </p:cBhvr>
                                      <p:tavLst>
                                        <p:tav tm="0">
                                          <p:val>
                                            <p:fltVal val="0"/>
                                          </p:val>
                                        </p:tav>
                                        <p:tav tm="100000">
                                          <p:val>
                                            <p:strVal val="#ppt_h"/>
                                          </p:val>
                                        </p:tav>
                                      </p:tavLst>
                                    </p:anim>
                                    <p:animEffect transition="in" filter="fade">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 calcmode="lin" valueType="num">
                                      <p:cBhvr additive="base">
                                        <p:cTn id="17"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20472"/>
            <a:ext cx="8182303" cy="659214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cstate="print">
              <a:alphaModFix/>
            </a:blip>
            <a:srcRect/>
            <a:stretch/>
          </p:blipFill>
          <p:spPr>
            <a:xfrm>
              <a:off x="3068240" y="4750073"/>
              <a:ext cx="2072846" cy="2330357"/>
            </a:xfrm>
            <a:prstGeom prst="rect">
              <a:avLst/>
            </a:prstGeom>
            <a:noFill/>
            <a:ln>
              <a:noFill/>
            </a:ln>
          </p:spPr>
        </p:pic>
      </p:grpSp>
      <p:sp>
        <p:nvSpPr>
          <p:cNvPr id="8" name="Rectangle 7"/>
          <p:cNvSpPr/>
          <p:nvPr/>
        </p:nvSpPr>
        <p:spPr>
          <a:xfrm>
            <a:off x="572964" y="2280319"/>
            <a:ext cx="6721739" cy="3370218"/>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vi-VN" sz="2800" b="1" dirty="0" smtClean="0">
                <a:solidFill>
                  <a:prstClr val="black"/>
                </a:solidFill>
                <a:latin typeface="Times New Roman" pitchFamily="18" charset="0"/>
                <a:ea typeface="Cambria" panose="02040503050406030204" pitchFamily="18" charset="0"/>
                <a:cs typeface="Times New Roman" pitchFamily="18" charset="0"/>
              </a:rPr>
              <a:t>Em </a:t>
            </a:r>
            <a:r>
              <a:rPr lang="vi-VN" sz="2800" b="1" dirty="0">
                <a:solidFill>
                  <a:prstClr val="black"/>
                </a:solidFill>
                <a:latin typeface="Times New Roman" pitchFamily="18" charset="0"/>
                <a:ea typeface="Cambria" panose="02040503050406030204" pitchFamily="18" charset="0"/>
                <a:cs typeface="Times New Roman" pitchFamily="18" charset="0"/>
              </a:rPr>
              <a:t>hãy thực hiện một việc làm thể </a:t>
            </a:r>
            <a:r>
              <a:rPr lang="vi-VN" sz="2800" b="1">
                <a:solidFill>
                  <a:prstClr val="black"/>
                </a:solidFill>
                <a:latin typeface="Times New Roman" pitchFamily="18" charset="0"/>
                <a:ea typeface="Cambria" panose="02040503050406030204" pitchFamily="18" charset="0"/>
                <a:cs typeface="Times New Roman" pitchFamily="18" charset="0"/>
              </a:rPr>
              <a:t>hiện </a:t>
            </a:r>
            <a:r>
              <a:rPr lang="en-US" sz="2800" b="1" smtClean="0">
                <a:solidFill>
                  <a:prstClr val="black"/>
                </a:solidFill>
                <a:latin typeface="Times New Roman" pitchFamily="18" charset="0"/>
                <a:ea typeface="Cambria" panose="02040503050406030204" pitchFamily="18" charset="0"/>
                <a:cs typeface="Times New Roman" pitchFamily="18" charset="0"/>
              </a:rPr>
              <a:t>siêng năng, kiên trì</a:t>
            </a:r>
            <a:r>
              <a:rPr lang="vi-VN" sz="2800" b="1" smtClean="0">
                <a:solidFill>
                  <a:prstClr val="black"/>
                </a:solidFill>
                <a:latin typeface="Times New Roman" pitchFamily="18" charset="0"/>
                <a:ea typeface="Cambria" panose="02040503050406030204" pitchFamily="18" charset="0"/>
                <a:cs typeface="Times New Roman" pitchFamily="18" charset="0"/>
              </a:rPr>
              <a:t> </a:t>
            </a:r>
            <a:r>
              <a:rPr lang="vi-VN" sz="2800" b="1" dirty="0">
                <a:solidFill>
                  <a:prstClr val="black"/>
                </a:solidFill>
                <a:latin typeface="Times New Roman" pitchFamily="18" charset="0"/>
                <a:ea typeface="Cambria" panose="02040503050406030204" pitchFamily="18" charset="0"/>
                <a:cs typeface="Times New Roman" pitchFamily="18" charset="0"/>
              </a:rPr>
              <a:t>trong gia đình và chia sẻ trước lớp.</a:t>
            </a:r>
            <a:endParaRPr lang="en-US" sz="2800" b="1" dirty="0">
              <a:solidFill>
                <a:prstClr val="black"/>
              </a:solidFill>
              <a:latin typeface="Times New Roman" pitchFamily="18" charset="0"/>
              <a:ea typeface="Cambria" panose="02040503050406030204" pitchFamily="18" charset="0"/>
              <a:cs typeface="Times New Roman" pitchFamily="18" charset="0"/>
            </a:endParaRPr>
          </a:p>
          <a:p>
            <a:pPr marL="342900" indent="-342900" algn="just">
              <a:lnSpc>
                <a:spcPct val="127000"/>
              </a:lnSpc>
              <a:spcAft>
                <a:spcPts val="11300"/>
              </a:spcAft>
              <a:buClr>
                <a:srgbClr val="000000"/>
              </a:buClr>
              <a:buSzPts val="1000"/>
              <a:buFont typeface="Symbol" panose="05050102010706020507" pitchFamily="18" charset="2"/>
              <a:buChar char="-"/>
              <a:tabLst>
                <a:tab pos="544830" algn="l"/>
              </a:tabLst>
            </a:pPr>
            <a:r>
              <a:rPr lang="vi-VN" sz="2800" b="1" dirty="0">
                <a:solidFill>
                  <a:prstClr val="black"/>
                </a:solidFill>
                <a:latin typeface="Times New Roman" pitchFamily="18" charset="0"/>
                <a:ea typeface="Cambria" panose="02040503050406030204" pitchFamily="18" charset="0"/>
                <a:cs typeface="Times New Roman" pitchFamily="18" charset="0"/>
              </a:rPr>
              <a:t>Em hãy thực hiện một hành động hay một lời nói cụ thể thể </a:t>
            </a:r>
            <a:r>
              <a:rPr lang="vi-VN" sz="2800" b="1">
                <a:solidFill>
                  <a:prstClr val="black"/>
                </a:solidFill>
                <a:latin typeface="Times New Roman" pitchFamily="18" charset="0"/>
                <a:ea typeface="Cambria" panose="02040503050406030204" pitchFamily="18" charset="0"/>
                <a:cs typeface="Times New Roman" pitchFamily="18" charset="0"/>
              </a:rPr>
              <a:t>hiện </a:t>
            </a:r>
            <a:r>
              <a:rPr lang="en-US" sz="2800" b="1" smtClean="0">
                <a:solidFill>
                  <a:prstClr val="black"/>
                </a:solidFill>
                <a:latin typeface="Times New Roman" pitchFamily="18" charset="0"/>
                <a:ea typeface="Cambria" panose="02040503050406030204" pitchFamily="18" charset="0"/>
                <a:cs typeface="Times New Roman" pitchFamily="18" charset="0"/>
              </a:rPr>
              <a:t>siêng năng, kiên trì ngoài xã hội.</a:t>
            </a:r>
            <a:endParaRPr lang="en-US" sz="2800" b="1" dirty="0">
              <a:solidFill>
                <a:prstClr val="black"/>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4"/>
          <a:stretch/>
        </p:blipFill>
        <p:spPr>
          <a:xfrm>
            <a:off x="7635766" y="1040525"/>
            <a:ext cx="4556234" cy="4999320"/>
          </a:xfrm>
          <a:prstGeom prst="rect">
            <a:avLst/>
          </a:prstGeom>
        </p:spPr>
      </p:pic>
      <p:pic>
        <p:nvPicPr>
          <p:cNvPr id="10" name="Picture 9"/>
          <p:cNvPicPr>
            <a:picLocks noChangeAspect="1"/>
          </p:cNvPicPr>
          <p:nvPr/>
        </p:nvPicPr>
        <p:blipFill>
          <a:blip r:embed="rId5"/>
          <a:stretch>
            <a:fillRect/>
          </a:stretch>
        </p:blipFill>
        <p:spPr>
          <a:xfrm>
            <a:off x="10936762" y="0"/>
            <a:ext cx="1255238" cy="937524"/>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smtClean="0">
              <a:solidFill>
                <a:srgbClr val="FF0000"/>
              </a:solidFill>
              <a:latin typeface="SVN-Vanilla Daisy Pro" panose="00000500000000000000" pitchFamily="2" charset="0"/>
              <a:ea typeface="Times New Roman" panose="02020603050405020304" pitchFamily="18" charset="0"/>
            </a:endParaRPr>
          </a:p>
          <a:p>
            <a:pPr lvl="0" indent="165100" algn="just">
              <a:lnSpc>
                <a:spcPct val="130000"/>
              </a:lnSpc>
              <a:spcAft>
                <a:spcPts val="200"/>
              </a:spcAft>
            </a:pPr>
            <a:r>
              <a:rPr lang="en-US" sz="2400" b="1" dirty="0" err="1" smtClean="0">
                <a:solidFill>
                  <a:srgbClr val="FF0000"/>
                </a:solidFill>
                <a:latin typeface="Times New Roman" pitchFamily="18" charset="0"/>
                <a:ea typeface="Times New Roman" panose="02020603050405020304" pitchFamily="18" charset="0"/>
                <a:cs typeface="Times New Roman" pitchFamily="18" charset="0"/>
              </a:rPr>
              <a:t>Hoạt</a:t>
            </a:r>
            <a:r>
              <a:rPr lang="en-US" sz="2400" b="1" dirty="0" smtClean="0">
                <a:solidFill>
                  <a:srgbClr val="FF0000"/>
                </a:solidFill>
                <a:latin typeface="Times New Roman" pitchFamily="18" charset="0"/>
                <a:ea typeface="Times New Roman" panose="02020603050405020304" pitchFamily="18" charset="0"/>
                <a:cs typeface="Times New Roman" pitchFamily="18" charset="0"/>
              </a:rPr>
              <a:t> </a:t>
            </a:r>
            <a:r>
              <a:rPr lang="en-US" sz="2400" b="1" dirty="0" err="1" smtClean="0">
                <a:solidFill>
                  <a:srgbClr val="FF0000"/>
                </a:solidFill>
                <a:latin typeface="Times New Roman" pitchFamily="18" charset="0"/>
                <a:ea typeface="Times New Roman" panose="02020603050405020304" pitchFamily="18" charset="0"/>
                <a:cs typeface="Times New Roman" pitchFamily="18" charset="0"/>
              </a:rPr>
              <a:t>động</a:t>
            </a:r>
            <a:r>
              <a:rPr lang="en-US" sz="2400" b="1" dirty="0" smtClean="0">
                <a:solidFill>
                  <a:srgbClr val="FF0000"/>
                </a:solidFill>
                <a:latin typeface="Times New Roman" pitchFamily="18" charset="0"/>
                <a:ea typeface="Times New Roman" panose="02020603050405020304" pitchFamily="18" charset="0"/>
                <a:cs typeface="Times New Roman" pitchFamily="18" charset="0"/>
              </a:rPr>
              <a:t>: </a:t>
            </a:r>
            <a:r>
              <a:rPr lang="vi-VN" sz="2400" b="1" dirty="0">
                <a:solidFill>
                  <a:srgbClr val="FF0000"/>
                </a:solidFill>
                <a:latin typeface="Times New Roman" pitchFamily="18" charset="0"/>
                <a:ea typeface="Arial" panose="020B0604020202020204" pitchFamily="34" charset="0"/>
                <a:cs typeface="Times New Roman" pitchFamily="18" charset="0"/>
              </a:rPr>
              <a:t>Thực hiện hành </a:t>
            </a:r>
            <a:r>
              <a:rPr lang="vi-VN" sz="2400" b="1">
                <a:solidFill>
                  <a:srgbClr val="FF0000"/>
                </a:solidFill>
                <a:latin typeface="Times New Roman" pitchFamily="18" charset="0"/>
                <a:ea typeface="Arial" panose="020B0604020202020204" pitchFamily="34" charset="0"/>
                <a:cs typeface="Times New Roman" pitchFamily="18" charset="0"/>
              </a:rPr>
              <a:t>động </a:t>
            </a:r>
            <a:r>
              <a:rPr lang="en-US" sz="2400" b="1" smtClean="0">
                <a:solidFill>
                  <a:srgbClr val="FF0000"/>
                </a:solidFill>
                <a:latin typeface="Times New Roman" pitchFamily="18" charset="0"/>
                <a:ea typeface="Arial" panose="020B0604020202020204" pitchFamily="34" charset="0"/>
                <a:cs typeface="Times New Roman" pitchFamily="18" charset="0"/>
              </a:rPr>
              <a:t>siêng năng, kiên trì</a:t>
            </a:r>
            <a:r>
              <a:rPr lang="vi-VN" sz="2400" b="1" smtClean="0">
                <a:solidFill>
                  <a:srgbClr val="FF0000"/>
                </a:solidFill>
                <a:latin typeface="Times New Roman" pitchFamily="18" charset="0"/>
                <a:ea typeface="Arial" panose="020B0604020202020204" pitchFamily="34" charset="0"/>
                <a:cs typeface="Times New Roman" pitchFamily="18" charset="0"/>
              </a:rPr>
              <a:t>.</a:t>
            </a:r>
            <a:endParaRPr lang="en-US" sz="2400" b="1" dirty="0">
              <a:solidFill>
                <a:srgbClr val="FF0000"/>
              </a:solidFill>
              <a:latin typeface="Times New Roman" pitchFamily="18" charset="0"/>
              <a:ea typeface="Arial" panose="020B0604020202020204" pitchFamily="34" charset="0"/>
              <a:cs typeface="Times New Roman" pitchFamily="18" charset="0"/>
            </a:endParaRPr>
          </a:p>
          <a:p>
            <a:pPr algn="ct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18791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242571" y="4020552"/>
            <a:ext cx="5255015" cy="707886"/>
          </a:xfrm>
          <a:prstGeom prst="rect">
            <a:avLst/>
          </a:prstGeom>
          <a:noFill/>
        </p:spPr>
        <p:txBody>
          <a:bodyPr wrap="square" rtlCol="0">
            <a:spAutoFit/>
          </a:bodyPr>
          <a:lstStyle/>
          <a:p>
            <a:pPr algn="ctr" defTabSz="457200"/>
            <a:r>
              <a:rPr lang="en-US" altLang="zh-CN" sz="4000" b="1" dirty="0" smtClean="0">
                <a:solidFill>
                  <a:srgbClr val="FF0000"/>
                </a:solidFill>
                <a:latin typeface="Times New Roman" pitchFamily="18" charset="0"/>
                <a:ea typeface="华康海报体W12" panose="040B0C09000000000000" pitchFamily="81" charset="-122"/>
                <a:cs typeface="Times New Roman" pitchFamily="18" charset="0"/>
              </a:rPr>
              <a:t>I. </a:t>
            </a:r>
            <a:r>
              <a:rPr lang="en-US" altLang="zh-CN" sz="4000" b="1" dirty="0" err="1" smtClean="0">
                <a:solidFill>
                  <a:srgbClr val="FF0000"/>
                </a:solidFill>
                <a:latin typeface="Times New Roman" pitchFamily="18" charset="0"/>
                <a:ea typeface="华康海报体W12" panose="040B0C09000000000000" pitchFamily="81" charset="-122"/>
                <a:cs typeface="Times New Roman" pitchFamily="18" charset="0"/>
              </a:rPr>
              <a:t>Khởi</a:t>
            </a:r>
            <a:r>
              <a:rPr lang="en-US" altLang="zh-CN" sz="40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4000" b="1" dirty="0" err="1" smtClean="0">
                <a:solidFill>
                  <a:srgbClr val="FF0000"/>
                </a:solidFill>
                <a:latin typeface="Times New Roman" pitchFamily="18" charset="0"/>
                <a:ea typeface="华康海报体W12" panose="040B0C09000000000000" pitchFamily="81" charset="-122"/>
                <a:cs typeface="Times New Roman" pitchFamily="18" charset="0"/>
              </a:rPr>
              <a:t>động</a:t>
            </a:r>
            <a:endParaRPr lang="zh-CN" altLang="en-US" sz="40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dirty="0" err="1" smtClean="0">
                  <a:solidFill>
                    <a:srgbClr val="0000FF"/>
                  </a:solidFill>
                  <a:latin typeface="Times New Roman" pitchFamily="18" charset="0"/>
                  <a:ea typeface="Helvetica Neue"/>
                  <a:cs typeface="Times New Roman" pitchFamily="18" charset="0"/>
                </a:rPr>
                <a:t>Bài</a:t>
              </a:r>
              <a:r>
                <a:rPr lang="en-US" altLang="en-US" sz="3600" b="1" dirty="0" smtClean="0">
                  <a:solidFill>
                    <a:srgbClr val="0000FF"/>
                  </a:solidFill>
                  <a:latin typeface="Times New Roman" pitchFamily="18" charset="0"/>
                  <a:ea typeface="Helvetica Neue"/>
                  <a:cs typeface="Times New Roman" pitchFamily="18" charset="0"/>
                </a:rPr>
                <a:t> </a:t>
              </a:r>
              <a:r>
                <a:rPr lang="en-US" altLang="en-US" sz="3600" b="1" dirty="0" smtClean="0">
                  <a:solidFill>
                    <a:srgbClr val="0000FF"/>
                  </a:solidFill>
                  <a:latin typeface="Times New Roman" pitchFamily="18" charset="0"/>
                  <a:ea typeface="Helvetica Neue"/>
                  <a:cs typeface="Times New Roman" pitchFamily="18" charset="0"/>
                </a:rPr>
                <a:t>3:</a:t>
              </a:r>
              <a:r>
                <a:rPr lang="en-US" altLang="en-US" sz="3600" b="1" dirty="0" smtClean="0">
                  <a:solidFill>
                    <a:srgbClr val="FF0000"/>
                  </a:solidFill>
                  <a:latin typeface="Times New Roman" pitchFamily="18" charset="0"/>
                  <a:ea typeface="Helvetica Neue"/>
                  <a:cs typeface="Times New Roman" pitchFamily="18" charset="0"/>
                </a:rPr>
                <a:t> </a:t>
              </a:r>
            </a:p>
            <a:p>
              <a:pPr algn="ctr" eaLnBrk="0" fontAlgn="base" hangingPunct="0">
                <a:spcBef>
                  <a:spcPct val="0"/>
                </a:spcBef>
                <a:spcAft>
                  <a:spcPct val="0"/>
                </a:spcAft>
              </a:pPr>
              <a:r>
                <a:rPr lang="en-US" altLang="en-US" sz="3600" b="1" dirty="0" smtClean="0">
                  <a:solidFill>
                    <a:srgbClr val="FF0000"/>
                  </a:solidFill>
                  <a:latin typeface="Times New Roman" pitchFamily="18" charset="0"/>
                  <a:ea typeface="Helvetica Neue"/>
                  <a:cs typeface="Times New Roman" pitchFamily="18" charset="0"/>
                </a:rPr>
                <a:t>SIÊNG NĂNG, KIÊN TRÌ</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29473753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III.</a:t>
            </a: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Luyện</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tập</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Times New Roman" pitchFamily="18" charset="0"/>
                  <a:ea typeface="Helvetica Neue"/>
                  <a:cs typeface="Times New Roman" pitchFamily="18" charset="0"/>
                </a:rPr>
                <a:t>Bài</a:t>
              </a:r>
              <a:r>
                <a:rPr lang="en-US" altLang="en-US" sz="4400" b="1" dirty="0" smtClean="0">
                  <a:solidFill>
                    <a:srgbClr val="0000FF"/>
                  </a:solidFill>
                  <a:latin typeface="Times New Roman" pitchFamily="18" charset="0"/>
                  <a:ea typeface="Helvetica Neue"/>
                  <a:cs typeface="Times New Roman" pitchFamily="18" charset="0"/>
                </a:rPr>
                <a:t> 3:</a:t>
              </a:r>
              <a:r>
                <a:rPr lang="en-US" altLang="en-US" sz="4400" b="1" dirty="0" smtClean="0">
                  <a:solidFill>
                    <a:srgbClr val="FF0000"/>
                  </a:solidFill>
                  <a:latin typeface="Times New Roman" pitchFamily="18" charset="0"/>
                  <a:ea typeface="Helvetica Neue"/>
                  <a:cs typeface="Times New Roman" pitchFamily="18" charset="0"/>
                </a:rPr>
                <a:t> </a:t>
              </a:r>
            </a:p>
            <a:p>
              <a:pPr algn="ctr" eaLnBrk="0" fontAlgn="base" hangingPunct="0">
                <a:spcBef>
                  <a:spcPct val="0"/>
                </a:spcBef>
                <a:spcAft>
                  <a:spcPct val="0"/>
                </a:spcAft>
              </a:pPr>
              <a:r>
                <a:rPr lang="en-US" altLang="en-US" sz="4400" b="1" dirty="0" err="1" smtClean="0">
                  <a:solidFill>
                    <a:srgbClr val="FF0000"/>
                  </a:solidFill>
                  <a:latin typeface="Times New Roman" pitchFamily="18" charset="0"/>
                  <a:ea typeface="Helvetica Neue"/>
                  <a:cs typeface="Times New Roman" pitchFamily="18" charset="0"/>
                </a:rPr>
                <a:t>Siêng</a:t>
              </a:r>
              <a:r>
                <a:rPr lang="en-US" altLang="en-US" sz="4400" b="1" dirty="0" smtClean="0">
                  <a:solidFill>
                    <a:srgbClr val="FF0000"/>
                  </a:solidFill>
                  <a:latin typeface="Times New Roman" pitchFamily="18" charset="0"/>
                  <a:ea typeface="Helvetica Neue"/>
                  <a:cs typeface="Times New Roman" pitchFamily="18" charset="0"/>
                </a:rPr>
                <a:t> </a:t>
              </a:r>
              <a:r>
                <a:rPr lang="en-US" altLang="en-US" sz="4400" b="1" dirty="0" err="1" smtClean="0">
                  <a:solidFill>
                    <a:srgbClr val="FF0000"/>
                  </a:solidFill>
                  <a:latin typeface="Times New Roman" pitchFamily="18" charset="0"/>
                  <a:ea typeface="Helvetica Neue"/>
                  <a:cs typeface="Times New Roman" pitchFamily="18" charset="0"/>
                </a:rPr>
                <a:t>năng</a:t>
              </a:r>
              <a:r>
                <a:rPr lang="en-US" altLang="en-US" sz="4400" b="1" dirty="0" smtClean="0">
                  <a:solidFill>
                    <a:srgbClr val="FF0000"/>
                  </a:solidFill>
                  <a:latin typeface="Times New Roman" pitchFamily="18" charset="0"/>
                  <a:ea typeface="Helvetica Neue"/>
                  <a:cs typeface="Times New Roman" pitchFamily="18" charset="0"/>
                </a:rPr>
                <a:t>, </a:t>
              </a:r>
              <a:r>
                <a:rPr lang="en-US" altLang="en-US" sz="4400" b="1" dirty="0" err="1" smtClean="0">
                  <a:solidFill>
                    <a:srgbClr val="FF0000"/>
                  </a:solidFill>
                  <a:latin typeface="Times New Roman" pitchFamily="18" charset="0"/>
                  <a:ea typeface="Helvetica Neue"/>
                  <a:cs typeface="Times New Roman" pitchFamily="18" charset="0"/>
                </a:rPr>
                <a:t>kiên</a:t>
              </a:r>
              <a:r>
                <a:rPr lang="en-US" altLang="en-US" sz="4400" b="1" dirty="0" smtClean="0">
                  <a:solidFill>
                    <a:srgbClr val="FF0000"/>
                  </a:solidFill>
                  <a:latin typeface="Times New Roman" pitchFamily="18" charset="0"/>
                  <a:ea typeface="Helvetica Neue"/>
                  <a:cs typeface="Times New Roman" pitchFamily="18" charset="0"/>
                </a:rPr>
                <a:t> </a:t>
              </a:r>
              <a:r>
                <a:rPr lang="en-US" altLang="en-US" sz="4400" b="1" dirty="0" err="1" smtClean="0">
                  <a:solidFill>
                    <a:srgbClr val="FF0000"/>
                  </a:solidFill>
                  <a:latin typeface="Times New Roman" pitchFamily="18" charset="0"/>
                  <a:ea typeface="Helvetica Neue"/>
                  <a:cs typeface="Times New Roman" pitchFamily="18" charset="0"/>
                </a:rPr>
                <a:t>trì</a:t>
              </a:r>
              <a:endParaRPr lang="en-US" altLang="en-US" sz="4400" b="1" dirty="0" smtClean="0">
                <a:solidFill>
                  <a:srgbClr val="FF0000"/>
                </a:solidFill>
                <a:latin typeface="Times New Roman" pitchFamily="18" charset="0"/>
                <a:ea typeface="Helvetica Neue"/>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983378" y="930519"/>
            <a:ext cx="6588568" cy="4811438"/>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662442" y="1583091"/>
            <a:ext cx="6800573" cy="3772871"/>
          </a:xfrm>
          <a:prstGeom prst="rect">
            <a:avLst/>
          </a:prstGeom>
          <a:noFill/>
          <a:ln>
            <a:noFill/>
          </a:ln>
        </p:spPr>
      </p:pic>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cstate="print">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49052" y="215693"/>
            <a:ext cx="417772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000" b="1" smtClean="0">
                <a:solidFill>
                  <a:srgbClr val="0070C0"/>
                </a:solidFill>
                <a:latin typeface="Times New Roman" panose="02020603050405020304" pitchFamily="18" charset="0"/>
                <a:cs typeface="Times New Roman" panose="02020603050405020304" pitchFamily="18" charset="0"/>
              </a:rPr>
              <a:t>Quan sát tranh và trả lời câu hỏi</a:t>
            </a:r>
            <a:endParaRPr lang="en-US" altLang="en-US" sz="1600" dirty="0">
              <a:solidFill>
                <a:srgbClr val="5F5F5F"/>
              </a:solidFill>
              <a:latin typeface="Times New Roman" panose="02020603050405020304" pitchFamily="18" charset="0"/>
              <a:cs typeface="Times New Roman" panose="02020603050405020304" pitchFamily="18" charset="0"/>
            </a:endParaRPr>
          </a:p>
        </p:txBody>
      </p:sp>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8" name="Ảnh 17" descr="tải xuống.jpg"/>
          <p:cNvPicPr>
            <a:picLocks noChangeAspect="1"/>
          </p:cNvPicPr>
          <p:nvPr/>
        </p:nvPicPr>
        <p:blipFill>
          <a:blip r:embed="rId8"/>
          <a:stretch>
            <a:fillRect/>
          </a:stretch>
        </p:blipFill>
        <p:spPr>
          <a:xfrm>
            <a:off x="320842" y="1925054"/>
            <a:ext cx="5117432" cy="2967788"/>
          </a:xfrm>
          <a:prstGeom prst="rect">
            <a:avLst/>
          </a:prstGeom>
        </p:spPr>
      </p:pic>
      <p:pic>
        <p:nvPicPr>
          <p:cNvPr id="14" name="Ảnh 13" descr="IMG_0358.jpg"/>
          <p:cNvPicPr>
            <a:picLocks noChangeAspect="1"/>
          </p:cNvPicPr>
          <p:nvPr/>
        </p:nvPicPr>
        <p:blipFill>
          <a:blip r:embed="rId9" cstate="print"/>
          <a:stretch>
            <a:fillRect/>
          </a:stretch>
        </p:blipFill>
        <p:spPr>
          <a:xfrm>
            <a:off x="6384758" y="1876925"/>
            <a:ext cx="5534525" cy="3288633"/>
          </a:xfrm>
          <a:prstGeom prst="rect">
            <a:avLst/>
          </a:prstGeom>
        </p:spPr>
      </p:pic>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983378" y="930519"/>
            <a:ext cx="6588568" cy="4811438"/>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662442" y="1583091"/>
            <a:ext cx="6800573" cy="5274909"/>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1</a:t>
            </a: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2</a:t>
            </a:r>
          </a:p>
        </p:txBody>
      </p:sp>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cstate="print">
            <a:alphaModFix/>
          </a:blip>
          <a:srcRect/>
          <a:stretch/>
        </p:blipFill>
        <p:spPr>
          <a:xfrm>
            <a:off x="4159558" y="5618538"/>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61157350"/>
              </p:ext>
            </p:extLst>
          </p:nvPr>
        </p:nvGraphicFramePr>
        <p:xfrm>
          <a:off x="395591" y="2520840"/>
          <a:ext cx="5143558" cy="3435096"/>
        </p:xfrm>
        <a:graphic>
          <a:graphicData uri="http://schemas.openxmlformats.org/drawingml/2006/table">
            <a:tbl>
              <a:tblPr>
                <a:tableStyleId>{5C22544A-7EE6-4342-B048-85BDC9FD1C3A}</a:tableStyleId>
              </a:tblPr>
              <a:tblGrid>
                <a:gridCol w="5143558">
                  <a:extLst>
                    <a:ext uri="{9D8B030D-6E8A-4147-A177-3AD203B41FA5}">
                      <a16:colId xmlns:a16="http://schemas.microsoft.com/office/drawing/2014/main" val="20000"/>
                    </a:ext>
                  </a:extLst>
                </a:gridCol>
              </a:tblGrid>
              <a:tr h="3418291">
                <a:tc>
                  <a:txBody>
                    <a:bodyPr/>
                    <a:lstStyle/>
                    <a:p>
                      <a:pPr marL="203200" marR="0" indent="-203200" algn="just">
                        <a:lnSpc>
                          <a:spcPct val="115000"/>
                        </a:lnSpc>
                        <a:spcBef>
                          <a:spcPts val="0"/>
                        </a:spcBef>
                        <a:spcAft>
                          <a:spcPts val="0"/>
                        </a:spcAft>
                      </a:pPr>
                      <a:r>
                        <a:rPr lang="en-US" sz="2800" dirty="0" err="1" smtClean="0">
                          <a:solidFill>
                            <a:schemeClr val="tx1"/>
                          </a:solidFill>
                          <a:effectLst/>
                          <a:latin typeface="Times New Roman" pitchFamily="18" charset="0"/>
                          <a:cs typeface="Times New Roman" pitchFamily="18" charset="0"/>
                        </a:rPr>
                        <a:t>Năm</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học</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này</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Hân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dự</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định</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đăng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kí</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tham</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gia</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cuộc</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thi</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hùng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biện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bằng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tiếng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Anh</a:t>
                      </a:r>
                      <a:r>
                        <a:rPr lang="en-US" sz="2800" baseline="0" dirty="0" smtClean="0">
                          <a:solidFill>
                            <a:schemeClr val="tx1"/>
                          </a:solidFill>
                          <a:effectLst/>
                          <a:latin typeface="Times New Roman" pitchFamily="18" charset="0"/>
                          <a:cs typeface="Times New Roman" pitchFamily="18" charset="0"/>
                        </a:rPr>
                        <a:t> do </a:t>
                      </a:r>
                      <a:r>
                        <a:rPr lang="en-US" sz="2800" baseline="0" dirty="0" err="1" smtClean="0">
                          <a:solidFill>
                            <a:schemeClr val="tx1"/>
                          </a:solidFill>
                          <a:effectLst/>
                          <a:latin typeface="Times New Roman" pitchFamily="18" charset="0"/>
                          <a:cs typeface="Times New Roman" pitchFamily="18" charset="0"/>
                        </a:rPr>
                        <a:t>nhà</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trường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tổ</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chức</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Nhưng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Hân</a:t>
                      </a:r>
                      <a:r>
                        <a:rPr lang="en-US" sz="2800" baseline="0" dirty="0" smtClean="0">
                          <a:solidFill>
                            <a:schemeClr val="tx1"/>
                          </a:solidFill>
                          <a:effectLst/>
                          <a:latin typeface="Times New Roman" pitchFamily="18" charset="0"/>
                          <a:cs typeface="Times New Roman" pitchFamily="18" charset="0"/>
                        </a:rPr>
                        <a:t> lo </a:t>
                      </a:r>
                      <a:r>
                        <a:rPr lang="en-US" sz="2800" baseline="0" dirty="0" err="1" smtClean="0">
                          <a:solidFill>
                            <a:schemeClr val="tx1"/>
                          </a:solidFill>
                          <a:effectLst/>
                          <a:latin typeface="Times New Roman" pitchFamily="18" charset="0"/>
                          <a:cs typeface="Times New Roman" pitchFamily="18" charset="0"/>
                        </a:rPr>
                        <a:t>lắng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vì</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vốn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từ</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vựng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tiếng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Anh</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của</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mình</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còn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hạn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chế</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nên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đắn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đo</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không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biết</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có</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nên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dự</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thi</a:t>
                      </a:r>
                      <a:r>
                        <a:rPr lang="en-US" sz="2800" baseline="0" dirty="0" smtClean="0">
                          <a:solidFill>
                            <a:schemeClr val="tx1"/>
                          </a:solidFill>
                          <a:effectLst/>
                          <a:latin typeface="Times New Roman" pitchFamily="18" charset="0"/>
                          <a:cs typeface="Times New Roman" pitchFamily="18" charset="0"/>
                        </a:rPr>
                        <a:t> hay </a:t>
                      </a:r>
                      <a:r>
                        <a:rPr lang="en-US" sz="2800" baseline="0" dirty="0" err="1" smtClean="0">
                          <a:solidFill>
                            <a:schemeClr val="tx1"/>
                          </a:solidFill>
                          <a:effectLst/>
                          <a:latin typeface="Times New Roman" pitchFamily="18" charset="0"/>
                          <a:cs typeface="Times New Roman" pitchFamily="18" charset="0"/>
                        </a:rPr>
                        <a:t>không</a:t>
                      </a:r>
                      <a:r>
                        <a:rPr lang="en-US" sz="2800" baseline="0" dirty="0" smtClean="0">
                          <a:solidFill>
                            <a:schemeClr val="tx1"/>
                          </a:solidFill>
                          <a:effectLst/>
                          <a:latin typeface="Times New Roman" pitchFamily="18" charset="0"/>
                          <a:cs typeface="Times New Roman" pitchFamily="18" charset="0"/>
                        </a:rPr>
                        <a:t>.</a:t>
                      </a:r>
                      <a:endParaRPr lang="en-US" sz="2800" dirty="0">
                        <a:solidFill>
                          <a:schemeClr val="tx1"/>
                        </a:solidFill>
                        <a:effectLst/>
                        <a:latin typeface="Times New Roman" pitchFamily="18" charset="0"/>
                        <a:ea typeface="Arial" panose="020B0604020202020204" pitchFamily="34" charset="0"/>
                        <a:cs typeface="Times New Roman" pitchFamily="18" charset="0"/>
                      </a:endParaRPr>
                    </a:p>
                  </a:txBody>
                  <a:tcPr marL="0" marR="0" marT="0" marB="0">
                    <a:noFill/>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09276720"/>
              </p:ext>
            </p:extLst>
          </p:nvPr>
        </p:nvGraphicFramePr>
        <p:xfrm>
          <a:off x="6531219" y="2271469"/>
          <a:ext cx="5211709" cy="2593848"/>
        </p:xfrm>
        <a:graphic>
          <a:graphicData uri="http://schemas.openxmlformats.org/drawingml/2006/table">
            <a:tbl>
              <a:tblPr/>
              <a:tblGrid>
                <a:gridCol w="5211709">
                  <a:extLst>
                    <a:ext uri="{9D8B030D-6E8A-4147-A177-3AD203B41FA5}">
                      <a16:colId xmlns:a16="http://schemas.microsoft.com/office/drawing/2014/main" val="20000"/>
                    </a:ext>
                  </a:extLst>
                </a:gridCol>
              </a:tblGrid>
              <a:tr h="960120">
                <a:tc>
                  <a:txBody>
                    <a:bodyPr/>
                    <a:lstStyle/>
                    <a:p>
                      <a:pPr marL="190500" marR="0" indent="-190500" algn="just">
                        <a:lnSpc>
                          <a:spcPct val="115000"/>
                        </a:lnSpc>
                        <a:spcBef>
                          <a:spcPts val="0"/>
                        </a:spcBef>
                        <a:spcAft>
                          <a:spcPts val="0"/>
                        </a:spcAft>
                      </a:pPr>
                      <a:r>
                        <a:rPr lang="en-US" sz="3600" b="0" smtClean="0">
                          <a:effectLst/>
                          <a:latin typeface="#9Slide05 Israquella" pitchFamily="2" charset="0"/>
                          <a:ea typeface="Arial" panose="020B0604020202020204" pitchFamily="34" charset="0"/>
                        </a:rPr>
                        <a:t>L</a:t>
                      </a:r>
                      <a:r>
                        <a:rPr lang="en-US" sz="2800" b="0" smtClean="0">
                          <a:effectLst/>
                          <a:latin typeface="Times New Roman" pitchFamily="18" charset="0"/>
                          <a:ea typeface="Arial" panose="020B0604020202020204" pitchFamily="34" charset="0"/>
                          <a:cs typeface="Times New Roman" pitchFamily="18" charset="0"/>
                        </a:rPr>
                        <a:t>ớp</a:t>
                      </a:r>
                      <a:r>
                        <a:rPr lang="en-US" sz="2800" b="0" baseline="0" smtClean="0">
                          <a:effectLst/>
                          <a:latin typeface="Times New Roman" pitchFamily="18" charset="0"/>
                          <a:ea typeface="Arial" panose="020B0604020202020204" pitchFamily="34" charset="0"/>
                          <a:cs typeface="Times New Roman" pitchFamily="18" charset="0"/>
                        </a:rPr>
                        <a:t> 6A có phong trào thi đua giải các bài toán khó. Mặc dù là thành viên trong lớp nhưng Hòa thường xuyên bỏ qua, không làm những bài toán khó vì ngại suy nghĩ.</a:t>
                      </a:r>
                      <a:endParaRPr lang="en-US" sz="3600" b="0" dirty="0">
                        <a:effectLst/>
                        <a:latin typeface="Times New Roman" pitchFamily="18" charset="0"/>
                        <a:ea typeface="Arial" panose="020B0604020202020204" pitchFamily="34" charset="0"/>
                        <a:cs typeface="Times New Roman" pitchFamily="18"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150275" y="0"/>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IV.</a:t>
            </a: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Vận</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dụng</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err="1" smtClean="0">
                  <a:solidFill>
                    <a:srgbClr val="0000FF"/>
                  </a:solidFill>
                  <a:latin typeface="Times New Roman" pitchFamily="18" charset="0"/>
                  <a:ea typeface="Helvetica Neue"/>
                  <a:cs typeface="Times New Roman" pitchFamily="18" charset="0"/>
                </a:rPr>
                <a:t>Bài</a:t>
              </a:r>
              <a:r>
                <a:rPr lang="en-US" altLang="en-US" sz="4400" b="1" smtClean="0">
                  <a:solidFill>
                    <a:srgbClr val="0000FF"/>
                  </a:solidFill>
                  <a:latin typeface="Times New Roman" pitchFamily="18" charset="0"/>
                  <a:ea typeface="Helvetica Neue"/>
                  <a:cs typeface="Times New Roman" pitchFamily="18" charset="0"/>
                </a:rPr>
                <a:t> 3:</a:t>
              </a:r>
              <a:r>
                <a:rPr lang="en-US" altLang="en-US" sz="4400" b="1" smtClean="0">
                  <a:solidFill>
                    <a:srgbClr val="FF0000"/>
                  </a:solidFill>
                  <a:latin typeface="Times New Roman" pitchFamily="18" charset="0"/>
                  <a:ea typeface="Helvetica Neue"/>
                  <a:cs typeface="Times New Roman" pitchFamily="18" charset="0"/>
                </a:rPr>
                <a:t> </a:t>
              </a:r>
              <a:endParaRPr lang="en-US" altLang="en-US" sz="44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400" b="1" smtClean="0">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4400" b="1" smtClean="0">
                  <a:solidFill>
                    <a:srgbClr val="0000FF"/>
                  </a:solidFill>
                  <a:latin typeface="Times New Roman" pitchFamily="18" charset="0"/>
                  <a:ea typeface="Helvetica Neue"/>
                  <a:cs typeface="Times New Roman" pitchFamily="18" charset="0"/>
                </a:rPr>
                <a:t>KNTT</a:t>
              </a:r>
              <a:endParaRPr lang="en-SG" altLang="en-US" sz="44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pic>
        <p:nvPicPr>
          <p:cNvPr id="6" name="Picture 5"/>
          <p:cNvPicPr>
            <a:picLocks noChangeAspect="1"/>
          </p:cNvPicPr>
          <p:nvPr/>
        </p:nvPicPr>
        <p:blipFill>
          <a:blip r:embed="rId4"/>
          <a:stretch>
            <a:fillRect/>
          </a:stretch>
        </p:blipFill>
        <p:spPr>
          <a:xfrm>
            <a:off x="999891" y="447264"/>
            <a:ext cx="10390004" cy="5865304"/>
          </a:xfrm>
          <a:prstGeom prst="rect">
            <a:avLst/>
          </a:prstGeom>
        </p:spPr>
      </p:pic>
      <p:pic>
        <p:nvPicPr>
          <p:cNvPr id="7" name="Picture 6"/>
          <p:cNvPicPr>
            <a:picLocks noChangeAspect="1"/>
          </p:cNvPicPr>
          <p:nvPr/>
        </p:nvPicPr>
        <p:blipFill>
          <a:blip r:embed="rId5"/>
          <a:stretch>
            <a:fillRect/>
          </a:stretch>
        </p:blipFill>
        <p:spPr>
          <a:xfrm>
            <a:off x="10936762" y="0"/>
            <a:ext cx="1255238" cy="937524"/>
          </a:xfrm>
          <a:prstGeom prst="rect">
            <a:avLst/>
          </a:prstGeom>
        </p:spPr>
      </p:pic>
      <p:sp>
        <p:nvSpPr>
          <p:cNvPr id="4097" name="Rectangle 1"/>
          <p:cNvSpPr>
            <a:spLocks noChangeArrowheads="1"/>
          </p:cNvSpPr>
          <p:nvPr/>
        </p:nvSpPr>
        <p:spPr bwMode="auto">
          <a:xfrm>
            <a:off x="1947900" y="2502477"/>
            <a:ext cx="8021053"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58763" algn="l"/>
              </a:tabLst>
            </a:pPr>
            <a:r>
              <a:rPr kumimoji="0" lang="en-US"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vi-VN"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Em hãy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sưu</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tầm</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câu</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chuyện</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kể</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về</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sự</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siêng</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năng</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kiên</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trì</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của</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một</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bạn</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học</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sinh</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mà</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em</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biết</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Sau</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đó</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thiết</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kế</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và</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đăng</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trên</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tờ</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báo</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tường</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của</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lớp</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để</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chia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sẻ</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tấm</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gương</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đó</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với</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các</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bạn</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58763" algn="l"/>
              </a:tabLst>
            </a:pPr>
            <a:r>
              <a:rPr kumimoji="0" lang="en-US"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2400" b="0" i="1"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vi-VN"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Em hãy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nêu</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những</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biểu</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hiện</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chưa</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siêng</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năng</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kiên</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trì</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của</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bản</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thân</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và</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lập</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thực</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hiện</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kế</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hoạch</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để</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khắc</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phục</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nhược</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điểm</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này</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grpSp>
        <p:nvGrpSpPr>
          <p:cNvPr id="3" name="Group 2"/>
          <p:cNvGrpSpPr/>
          <p:nvPr/>
        </p:nvGrpSpPr>
        <p:grpSpPr>
          <a:xfrm>
            <a:off x="919627" y="578106"/>
            <a:ext cx="10357973"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4"/>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smtClean="0">
                  <a:solidFill>
                    <a:srgbClr val="0000FF"/>
                  </a:solidFill>
                  <a:latin typeface="Times New Roman" pitchFamily="18" charset="0"/>
                  <a:ea typeface="Helvetica Neue"/>
                  <a:cs typeface="Times New Roman" pitchFamily="18" charset="0"/>
                </a:rPr>
                <a:t>Sắm vai tình huống về siêng năng, kiên trì </a:t>
              </a:r>
            </a:p>
          </p:txBody>
        </p:sp>
      </p:gr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5120759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Xin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chào</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và</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hẹn</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gặp</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lại</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2" name="Group 2"/>
          <p:cNvGrpSpPr/>
          <p:nvPr/>
        </p:nvGrpSpPr>
        <p:grpSpPr>
          <a:xfrm>
            <a:off x="91962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Times New Roman" pitchFamily="18" charset="0"/>
                  <a:ea typeface="Helvetica Neue"/>
                  <a:cs typeface="Times New Roman" pitchFamily="18" charset="0"/>
                </a:rPr>
                <a:t>Bài</a:t>
              </a:r>
              <a:r>
                <a:rPr lang="en-US" altLang="en-US" sz="4400" b="1" dirty="0" smtClean="0">
                  <a:solidFill>
                    <a:srgbClr val="0000FF"/>
                  </a:solidFill>
                  <a:latin typeface="Times New Roman" pitchFamily="18" charset="0"/>
                  <a:ea typeface="Helvetica Neue"/>
                  <a:cs typeface="Times New Roman" pitchFamily="18" charset="0"/>
                </a:rPr>
                <a:t> 3:</a:t>
              </a:r>
              <a:r>
                <a:rPr lang="en-US" altLang="en-US" sz="4400" b="1" dirty="0" smtClean="0">
                  <a:solidFill>
                    <a:srgbClr val="FF0000"/>
                  </a:solidFill>
                  <a:latin typeface="Times New Roman" pitchFamily="18" charset="0"/>
                  <a:ea typeface="Helvetica Neue"/>
                  <a:cs typeface="Times New Roman" pitchFamily="18" charset="0"/>
                </a:rPr>
                <a:t> </a:t>
              </a:r>
            </a:p>
            <a:p>
              <a:pPr algn="ctr" eaLnBrk="0" fontAlgn="base" hangingPunct="0">
                <a:spcBef>
                  <a:spcPct val="0"/>
                </a:spcBef>
                <a:spcAft>
                  <a:spcPct val="0"/>
                </a:spcAft>
              </a:pPr>
              <a:r>
                <a:rPr lang="en-US" altLang="en-US" sz="4400" b="1" dirty="0" err="1" smtClean="0">
                  <a:solidFill>
                    <a:srgbClr val="FF0000"/>
                  </a:solidFill>
                  <a:latin typeface="Times New Roman" pitchFamily="18" charset="0"/>
                  <a:ea typeface="Helvetica Neue"/>
                  <a:cs typeface="Times New Roman" pitchFamily="18" charset="0"/>
                </a:rPr>
                <a:t>Siêng</a:t>
              </a:r>
              <a:r>
                <a:rPr lang="en-US" altLang="en-US" sz="4400" b="1" dirty="0" smtClean="0">
                  <a:solidFill>
                    <a:srgbClr val="FF0000"/>
                  </a:solidFill>
                  <a:latin typeface="Times New Roman" pitchFamily="18" charset="0"/>
                  <a:ea typeface="Helvetica Neue"/>
                  <a:cs typeface="Times New Roman" pitchFamily="18" charset="0"/>
                </a:rPr>
                <a:t> </a:t>
              </a:r>
              <a:r>
                <a:rPr lang="en-US" altLang="en-US" sz="4400" b="1" dirty="0" err="1" smtClean="0">
                  <a:solidFill>
                    <a:srgbClr val="FF0000"/>
                  </a:solidFill>
                  <a:latin typeface="Times New Roman" pitchFamily="18" charset="0"/>
                  <a:ea typeface="Helvetica Neue"/>
                  <a:cs typeface="Times New Roman" pitchFamily="18" charset="0"/>
                </a:rPr>
                <a:t>năng</a:t>
              </a:r>
              <a:r>
                <a:rPr lang="en-US" altLang="en-US" sz="4400" b="1" dirty="0" smtClean="0">
                  <a:solidFill>
                    <a:srgbClr val="FF0000"/>
                  </a:solidFill>
                  <a:latin typeface="Times New Roman" pitchFamily="18" charset="0"/>
                  <a:ea typeface="Helvetica Neue"/>
                  <a:cs typeface="Times New Roman" pitchFamily="18" charset="0"/>
                </a:rPr>
                <a:t>, </a:t>
              </a:r>
              <a:r>
                <a:rPr lang="en-US" altLang="en-US" sz="4400" b="1" dirty="0" err="1" smtClean="0">
                  <a:solidFill>
                    <a:srgbClr val="FF0000"/>
                  </a:solidFill>
                  <a:latin typeface="Times New Roman" pitchFamily="18" charset="0"/>
                  <a:ea typeface="Helvetica Neue"/>
                  <a:cs typeface="Times New Roman" pitchFamily="18" charset="0"/>
                </a:rPr>
                <a:t>kiên</a:t>
              </a:r>
              <a:r>
                <a:rPr lang="en-US" altLang="en-US" sz="4400" b="1" dirty="0" smtClean="0">
                  <a:solidFill>
                    <a:srgbClr val="FF0000"/>
                  </a:solidFill>
                  <a:latin typeface="Times New Roman" pitchFamily="18" charset="0"/>
                  <a:ea typeface="Helvetica Neue"/>
                  <a:cs typeface="Times New Roman" pitchFamily="18" charset="0"/>
                </a:rPr>
                <a:t> </a:t>
              </a:r>
              <a:r>
                <a:rPr lang="en-US" altLang="en-US" sz="4400" b="1" dirty="0" err="1" smtClean="0">
                  <a:solidFill>
                    <a:srgbClr val="FF0000"/>
                  </a:solidFill>
                  <a:latin typeface="Times New Roman" pitchFamily="18" charset="0"/>
                  <a:ea typeface="Helvetica Neue"/>
                  <a:cs typeface="Times New Roman" pitchFamily="18" charset="0"/>
                </a:rPr>
                <a:t>trì</a:t>
              </a:r>
              <a:endParaRPr lang="en-US" altLang="en-US" sz="4400" b="1" dirty="0" smtClean="0">
                <a:solidFill>
                  <a:srgbClr val="FF0000"/>
                </a:solidFill>
                <a:latin typeface="Times New Roman" pitchFamily="18" charset="0"/>
                <a:ea typeface="Helvetica Neue"/>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512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106633" y="-274224"/>
            <a:ext cx="13897706" cy="7552607"/>
          </a:xfrm>
          <a:prstGeom prst="rect">
            <a:avLst/>
          </a:prstGeom>
          <a:noFill/>
          <a:ln>
            <a:noFill/>
          </a:ln>
        </p:spPr>
      </p:pic>
      <p:sp>
        <p:nvSpPr>
          <p:cNvPr id="6" name="Rectangle 5"/>
          <p:cNvSpPr/>
          <p:nvPr/>
        </p:nvSpPr>
        <p:spPr>
          <a:xfrm>
            <a:off x="1292175" y="4434472"/>
            <a:ext cx="9959201" cy="2097679"/>
          </a:xfrm>
          <a:prstGeom prst="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2" name="TextBox 11"/>
          <p:cNvSpPr txBox="1">
            <a:spLocks noChangeArrowheads="1"/>
          </p:cNvSpPr>
          <p:nvPr/>
        </p:nvSpPr>
        <p:spPr bwMode="auto">
          <a:xfrm>
            <a:off x="48384" y="650674"/>
            <a:ext cx="11515997" cy="905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0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r>
              <a:rPr lang="en-US" altLang="en-US" sz="4000" b="1" dirty="0" smtClean="0">
                <a:solidFill>
                  <a:srgbClr val="FF0000"/>
                </a:solidFill>
                <a:latin typeface="Times New Roman" pitchFamily="18" charset="0"/>
                <a:ea typeface="微软雅黑" panose="020B0503020204020204" pitchFamily="34" charset="-122"/>
                <a:cs typeface="Times New Roman" pitchFamily="18" charset="0"/>
              </a:rPr>
              <a:t>AI NHANH HƠN</a:t>
            </a:r>
            <a:endParaRPr lang="it-IT" altLang="en-US" sz="4000" b="1" dirty="0">
              <a:solidFill>
                <a:srgbClr val="FF0000"/>
              </a:solidFill>
              <a:latin typeface="Times New Roman" pitchFamily="18" charset="0"/>
              <a:ea typeface="微软雅黑" panose="020B0503020204020204" pitchFamily="34" charset="-122"/>
              <a:cs typeface="Times New Roman" pitchFamily="18" charset="0"/>
            </a:endParaRPr>
          </a:p>
        </p:txBody>
      </p:sp>
      <p:pic>
        <p:nvPicPr>
          <p:cNvPr id="7" name="Shape 51"/>
          <p:cNvPicPr/>
          <p:nvPr/>
        </p:nvPicPr>
        <p:blipFill>
          <a:blip r:embed="rId3"/>
          <a:stretch>
            <a:fillRect/>
          </a:stretch>
        </p:blipFill>
        <p:spPr>
          <a:xfrm>
            <a:off x="1748588" y="1849434"/>
            <a:ext cx="8357937" cy="2515910"/>
          </a:xfrm>
          <a:prstGeom prst="rect">
            <a:avLst/>
          </a:prstGeom>
        </p:spPr>
      </p:pic>
      <p:sp>
        <p:nvSpPr>
          <p:cNvPr id="3" name="Rectangle 2"/>
          <p:cNvSpPr/>
          <p:nvPr/>
        </p:nvSpPr>
        <p:spPr>
          <a:xfrm>
            <a:off x="1492376" y="4471330"/>
            <a:ext cx="9558797" cy="1815882"/>
          </a:xfrm>
          <a:prstGeom prst="rect">
            <a:avLst/>
          </a:prstGeom>
        </p:spPr>
        <p:txBody>
          <a:bodyPr wrap="square">
            <a:spAutoFit/>
          </a:bodyPr>
          <a:lstStyle/>
          <a:p>
            <a:pPr lvl="0" fontAlgn="base"/>
            <a:r>
              <a:rPr lang="en-US" sz="2800" smtClean="0">
                <a:latin typeface="Times New Roman" pitchFamily="18" charset="0"/>
                <a:cs typeface="Times New Roman" pitchFamily="18" charset="0"/>
              </a:rPr>
              <a:t>1. Tìm những câu ca dao, tục ngữ nói về siêng năng, kiên trì. Ai tìm được nhanh và nhiều câu đúng hơn sẽ chiến thắng.</a:t>
            </a:r>
          </a:p>
          <a:p>
            <a:pPr lvl="0" fontAlgn="base"/>
            <a:r>
              <a:rPr lang="en-US" sz="2800" smtClean="0">
                <a:latin typeface="Times New Roman" pitchFamily="18" charset="0"/>
                <a:cs typeface="Times New Roman" pitchFamily="18" charset="0"/>
              </a:rPr>
              <a:t>2. Chia sẻ hiểu biết của em về ý nghĩa của những câu ca dao, tục ngữ đã tìm được</a:t>
            </a:r>
            <a:r>
              <a:rPr lang="vi-VN" sz="2800" smtClean="0">
                <a:latin typeface="Times New Roman" pitchFamily="18" charset="0"/>
                <a:cs typeface="Times New Roman" pitchFamily="18" charset="0"/>
              </a:rPr>
              <a:t>?</a:t>
            </a:r>
            <a:endParaRPr lang="en-US" sz="2800">
              <a:latin typeface="Times New Roman" pitchFamily="18" charset="0"/>
              <a:cs typeface="Times New Roman" pitchFamily="18" charset="0"/>
            </a:endParaRPr>
          </a:p>
        </p:txBody>
      </p:sp>
      <p:pic>
        <p:nvPicPr>
          <p:cNvPr id="8" name="Picture 7"/>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2" presetClass="entr" presetSubtype="8" fill="hold" grpId="0" nodeType="withEffect">
                                  <p:stCondLst>
                                    <p:cond delay="150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0-#ppt_w/2"/>
                                          </p:val>
                                        </p:tav>
                                        <p:tav tm="100000">
                                          <p:val>
                                            <p:strVal val="#ppt_x"/>
                                          </p:val>
                                        </p:tav>
                                      </p:tavLst>
                                    </p:anim>
                                    <p:anim calcmode="lin" valueType="num">
                                      <p:cBhvr additive="base">
                                        <p:cTn id="1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106633" y="-274224"/>
            <a:ext cx="13897706" cy="7552607"/>
          </a:xfrm>
          <a:prstGeom prst="rect">
            <a:avLst/>
          </a:prstGeom>
          <a:noFill/>
          <a:ln>
            <a:noFill/>
          </a:ln>
        </p:spPr>
      </p:pic>
      <p:sp>
        <p:nvSpPr>
          <p:cNvPr id="12" name="TextBox 11"/>
          <p:cNvSpPr txBox="1">
            <a:spLocks noChangeArrowheads="1"/>
          </p:cNvSpPr>
          <p:nvPr/>
        </p:nvSpPr>
        <p:spPr bwMode="auto">
          <a:xfrm>
            <a:off x="48384" y="650674"/>
            <a:ext cx="11515997" cy="905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0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r>
              <a:rPr lang="en-US" altLang="en-US" sz="4000" b="1" dirty="0" smtClean="0">
                <a:solidFill>
                  <a:srgbClr val="FF0000"/>
                </a:solidFill>
                <a:latin typeface="Times New Roman" pitchFamily="18" charset="0"/>
                <a:ea typeface="微软雅黑" panose="020B0503020204020204" pitchFamily="34" charset="-122"/>
                <a:cs typeface="Times New Roman" pitchFamily="18" charset="0"/>
              </a:rPr>
              <a:t>AI NHANH HƠN</a:t>
            </a:r>
            <a:endParaRPr lang="it-IT" altLang="en-US" sz="4000" b="1" dirty="0">
              <a:solidFill>
                <a:srgbClr val="FF0000"/>
              </a:solidFill>
              <a:latin typeface="Times New Roman" pitchFamily="18" charset="0"/>
              <a:ea typeface="微软雅黑" panose="020B0503020204020204" pitchFamily="34" charset="-122"/>
              <a:cs typeface="Times New Roman" pitchFamily="18" charset="0"/>
            </a:endParaRPr>
          </a:p>
        </p:txBody>
      </p:sp>
      <p:sp>
        <p:nvSpPr>
          <p:cNvPr id="3" name="Rectangle 2"/>
          <p:cNvSpPr/>
          <p:nvPr/>
        </p:nvSpPr>
        <p:spPr>
          <a:xfrm>
            <a:off x="1292176" y="1555730"/>
            <a:ext cx="9722188" cy="960328"/>
          </a:xfrm>
          <a:prstGeom prst="rect">
            <a:avLst/>
          </a:prstGeom>
        </p:spPr>
        <p:txBody>
          <a:bodyPr wrap="square">
            <a:spAutoFit/>
          </a:bodyPr>
          <a:lstStyle/>
          <a:p>
            <a:pPr lvl="0" fontAlgn="base">
              <a:lnSpc>
                <a:spcPct val="150000"/>
              </a:lnSpc>
            </a:pPr>
            <a:r>
              <a:rPr lang="en-US" sz="2000" dirty="0" smtClean="0">
                <a:latin typeface="Times New Roman" pitchFamily="18" charset="0"/>
                <a:cs typeface="Times New Roman" pitchFamily="18" charset="0"/>
              </a:rPr>
              <a:t>1. </a:t>
            </a:r>
            <a:r>
              <a:rPr lang="en-US" sz="2000" dirty="0" err="1" smtClean="0">
                <a:latin typeface="Times New Roman" pitchFamily="18" charset="0"/>
                <a:cs typeface="Times New Roman" pitchFamily="18" charset="0"/>
              </a:rPr>
              <a:t>Tìm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những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câu</a:t>
            </a:r>
            <a:r>
              <a:rPr lang="en-US" sz="2000" dirty="0" smtClean="0">
                <a:latin typeface="Times New Roman" pitchFamily="18" charset="0"/>
                <a:cs typeface="Times New Roman" pitchFamily="18" charset="0"/>
              </a:rPr>
              <a:t> ca </a:t>
            </a:r>
            <a:r>
              <a:rPr lang="en-US" sz="2000" dirty="0" err="1" smtClean="0">
                <a:latin typeface="Times New Roman" pitchFamily="18" charset="0"/>
                <a:cs typeface="Times New Roman" pitchFamily="18" charset="0"/>
              </a:rPr>
              <a:t>dao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tục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ngữ</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nói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về</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siêng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năng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kiên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trì</a:t>
            </a:r>
            <a:r>
              <a:rPr lang="en-US" sz="2000" dirty="0" smtClean="0">
                <a:latin typeface="Times New Roman" pitchFamily="18" charset="0"/>
                <a:cs typeface="Times New Roman" pitchFamily="18" charset="0"/>
              </a:rPr>
              <a:t>. Ai </a:t>
            </a:r>
            <a:r>
              <a:rPr lang="en-US" sz="2000" dirty="0" err="1" smtClean="0">
                <a:latin typeface="Times New Roman" pitchFamily="18" charset="0"/>
                <a:cs typeface="Times New Roman" pitchFamily="18" charset="0"/>
              </a:rPr>
              <a:t>tìm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được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nhanh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nhiều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câu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đúng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hơn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sẽ</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chiến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thắng</a:t>
            </a:r>
            <a:r>
              <a:rPr lang="en-US" sz="2000" dirty="0" smtClean="0">
                <a:latin typeface="Times New Roman" pitchFamily="18" charset="0"/>
                <a:cs typeface="Times New Roman" pitchFamily="18" charset="0"/>
              </a:rPr>
              <a:t>.</a:t>
            </a:r>
          </a:p>
        </p:txBody>
      </p:sp>
      <p:pic>
        <p:nvPicPr>
          <p:cNvPr id="8" name="Picture 7"/>
          <p:cNvPicPr>
            <a:picLocks noChangeAspect="1"/>
          </p:cNvPicPr>
          <p:nvPr/>
        </p:nvPicPr>
        <p:blipFill>
          <a:blip r:embed="rId3"/>
          <a:stretch>
            <a:fillRect/>
          </a:stretch>
        </p:blipFill>
        <p:spPr>
          <a:xfrm>
            <a:off x="10936762" y="0"/>
            <a:ext cx="1255238" cy="937524"/>
          </a:xfrm>
          <a:prstGeom prst="rect">
            <a:avLst/>
          </a:prstGeom>
        </p:spPr>
      </p:pic>
      <p:sp>
        <p:nvSpPr>
          <p:cNvPr id="10" name="Oval 9"/>
          <p:cNvSpPr/>
          <p:nvPr/>
        </p:nvSpPr>
        <p:spPr>
          <a:xfrm>
            <a:off x="1524784" y="2887572"/>
            <a:ext cx="1917700" cy="1714500"/>
          </a:xfrm>
          <a:prstGeom prst="ellipse">
            <a:avLst/>
          </a:prstGeom>
          <a:solidFill>
            <a:srgbClr val="92D050"/>
          </a:solidFill>
          <a:ln w="12700" cap="flat" cmpd="sng" algn="ctr">
            <a:solidFill>
              <a:srgbClr val="5B9BD5">
                <a:shade val="50000"/>
              </a:srgbClr>
            </a:solidFill>
            <a:prstDash val="solid"/>
            <a:miter lim="800000"/>
          </a:ln>
          <a:effectLst/>
        </p:spPr>
        <p:txBody>
          <a:bodyPr rtlCol="0" anchor="ctr"/>
          <a:lstStyle/>
          <a:p>
            <a:pPr lvl="0" algn="ctr">
              <a:defRPr/>
            </a:pPr>
            <a:r>
              <a:rPr lang="vi-VN" dirty="0"/>
              <a:t>Có chí thì nên</a:t>
            </a:r>
            <a:endParaRPr kumimoji="0" lang="en-US" sz="3200" b="1" i="0" u="none" strike="noStrike" kern="0" cap="none" spc="0" normalizeH="0" baseline="0" noProof="0" dirty="0" smtClean="0">
              <a:ln>
                <a:noFill/>
              </a:ln>
              <a:solidFill>
                <a:prstClr val="white"/>
              </a:solidFill>
              <a:effectLst/>
              <a:uLnTx/>
              <a:uFillTx/>
              <a:latin typeface="Times New Roman" pitchFamily="18" charset="0"/>
              <a:ea typeface="+mn-ea"/>
              <a:cs typeface="Times New Roman" pitchFamily="18" charset="0"/>
            </a:endParaRPr>
          </a:p>
        </p:txBody>
      </p:sp>
      <p:sp>
        <p:nvSpPr>
          <p:cNvPr id="11" name="Oval 10"/>
          <p:cNvSpPr/>
          <p:nvPr/>
        </p:nvSpPr>
        <p:spPr>
          <a:xfrm>
            <a:off x="4041901" y="2801847"/>
            <a:ext cx="2032000" cy="1885950"/>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lvl="0" algn="ctr">
              <a:defRPr/>
            </a:pPr>
            <a:endParaRPr lang="vi-VN" dirty="0" smtClean="0"/>
          </a:p>
          <a:p>
            <a:pPr lvl="0" algn="ctr">
              <a:defRPr/>
            </a:pPr>
            <a:endParaRPr lang="vi-VN" dirty="0"/>
          </a:p>
          <a:p>
            <a:pPr lvl="0" algn="ctr">
              <a:defRPr/>
            </a:pPr>
            <a:endParaRPr lang="vi-VN" dirty="0" smtClean="0"/>
          </a:p>
          <a:p>
            <a:pPr lvl="0" algn="ctr">
              <a:defRPr/>
            </a:pPr>
            <a:r>
              <a:rPr lang="vi-VN" dirty="0" smtClean="0"/>
              <a:t>Có </a:t>
            </a:r>
            <a:r>
              <a:rPr lang="vi-VN" dirty="0"/>
              <a:t>chí làm quan, có gan làm giàu.</a:t>
            </a:r>
            <a:br>
              <a:rPr lang="vi-VN" dirty="0"/>
            </a:br>
            <a:r>
              <a:rPr lang="vi-VN" dirty="0"/>
              <a:t/>
            </a:r>
            <a:br>
              <a:rPr lang="vi-VN" dirty="0"/>
            </a:br>
            <a:endParaRPr kumimoji="0" lang="en-US" sz="3200" b="1" i="0" u="none" strike="noStrike" kern="0" cap="none" spc="0" normalizeH="0" baseline="0" noProof="0" dirty="0" smtClean="0">
              <a:ln>
                <a:noFill/>
              </a:ln>
              <a:solidFill>
                <a:prstClr val="white"/>
              </a:solidFill>
              <a:effectLst/>
              <a:uLnTx/>
              <a:uFillTx/>
              <a:latin typeface="Times New Roman" pitchFamily="18" charset="0"/>
              <a:ea typeface="+mn-ea"/>
              <a:cs typeface="Times New Roman" pitchFamily="18" charset="0"/>
            </a:endParaRPr>
          </a:p>
        </p:txBody>
      </p:sp>
      <p:sp>
        <p:nvSpPr>
          <p:cNvPr id="13" name="Oval 12"/>
          <p:cNvSpPr/>
          <p:nvPr/>
        </p:nvSpPr>
        <p:spPr>
          <a:xfrm>
            <a:off x="6673318" y="2716122"/>
            <a:ext cx="2032000" cy="1885950"/>
          </a:xfrm>
          <a:prstGeom prst="ellipse">
            <a:avLst/>
          </a:prstGeom>
          <a:solidFill>
            <a:srgbClr val="00FFCC"/>
          </a:solidFill>
          <a:ln w="12700" cap="flat" cmpd="sng" algn="ctr">
            <a:solidFill>
              <a:srgbClr val="5B9BD5">
                <a:shade val="50000"/>
              </a:srgbClr>
            </a:solidFill>
            <a:prstDash val="solid"/>
            <a:miter lim="800000"/>
          </a:ln>
          <a:effectLst/>
        </p:spPr>
        <p:txBody>
          <a:bodyPr rtlCol="0" anchor="ctr"/>
          <a:lstStyle/>
          <a:p>
            <a:pPr lvl="0" algn="ctr">
              <a:defRPr/>
            </a:pPr>
            <a:endParaRPr lang="vi-VN" dirty="0" smtClean="0"/>
          </a:p>
          <a:p>
            <a:pPr lvl="0" algn="ctr">
              <a:defRPr/>
            </a:pPr>
            <a:endParaRPr lang="vi-VN" dirty="0"/>
          </a:p>
          <a:p>
            <a:pPr lvl="0" algn="ctr">
              <a:defRPr/>
            </a:pPr>
            <a:r>
              <a:rPr lang="vi-VN" dirty="0" smtClean="0"/>
              <a:t>Người </a:t>
            </a:r>
            <a:r>
              <a:rPr lang="vi-VN" dirty="0"/>
              <a:t>có chí thì nên, nhà có nền thì vững.</a:t>
            </a:r>
            <a:br>
              <a:rPr lang="vi-VN" dirty="0"/>
            </a:br>
            <a:r>
              <a:rPr lang="vi-VN" dirty="0"/>
              <a:t/>
            </a:r>
            <a:br>
              <a:rPr lang="vi-VN" dirty="0"/>
            </a:br>
            <a:endParaRPr kumimoji="0" lang="en-US" sz="3200" b="1" i="0" u="none" strike="noStrike" kern="0" cap="none" spc="0" normalizeH="0" baseline="0" noProof="0" dirty="0" smtClean="0">
              <a:ln>
                <a:noFill/>
              </a:ln>
              <a:solidFill>
                <a:prstClr val="white"/>
              </a:solidFill>
              <a:effectLst/>
              <a:uLnTx/>
              <a:uFillTx/>
              <a:latin typeface="Times New Roman" pitchFamily="18" charset="0"/>
              <a:ea typeface="+mn-ea"/>
              <a:cs typeface="Times New Roman" pitchFamily="18" charset="0"/>
            </a:endParaRPr>
          </a:p>
        </p:txBody>
      </p:sp>
      <p:sp>
        <p:nvSpPr>
          <p:cNvPr id="16" name="Oval 15"/>
          <p:cNvSpPr/>
          <p:nvPr/>
        </p:nvSpPr>
        <p:spPr>
          <a:xfrm>
            <a:off x="2595831" y="4543629"/>
            <a:ext cx="2026045" cy="1828800"/>
          </a:xfrm>
          <a:prstGeom prst="ellipse">
            <a:avLst/>
          </a:prstGeom>
          <a:solidFill>
            <a:schemeClr val="accent1">
              <a:lumMod val="60000"/>
              <a:lumOff val="40000"/>
            </a:schemeClr>
          </a:solidFill>
          <a:ln w="12700" cap="flat" cmpd="sng" algn="ctr">
            <a:solidFill>
              <a:srgbClr val="5B9BD5">
                <a:shade val="50000"/>
              </a:srgbClr>
            </a:solidFill>
            <a:prstDash val="solid"/>
            <a:miter lim="800000"/>
          </a:ln>
          <a:effectLst/>
        </p:spPr>
        <p:txBody>
          <a:bodyPr rtlCol="0" anchor="ctr"/>
          <a:lstStyle/>
          <a:p>
            <a:pPr lvl="0" algn="ctr">
              <a:defRPr/>
            </a:pPr>
            <a:r>
              <a:rPr lang="vi-VN" dirty="0"/>
              <a:t>Thua keo này bày keo khác</a:t>
            </a:r>
            <a:endParaRPr kumimoji="0" lang="en-US" sz="3200" b="1" i="0" u="none" strike="noStrike" kern="0" cap="none" spc="0" normalizeH="0" baseline="0" noProof="0" dirty="0" smtClean="0">
              <a:ln>
                <a:noFill/>
              </a:ln>
              <a:solidFill>
                <a:prstClr val="white"/>
              </a:solidFill>
              <a:effectLst/>
              <a:uLnTx/>
              <a:uFillTx/>
              <a:latin typeface="Times New Roman" pitchFamily="18" charset="0"/>
              <a:ea typeface="+mn-ea"/>
              <a:cs typeface="Times New Roman" pitchFamily="18" charset="0"/>
            </a:endParaRPr>
          </a:p>
        </p:txBody>
      </p:sp>
      <p:sp>
        <p:nvSpPr>
          <p:cNvPr id="17" name="Oval 16"/>
          <p:cNvSpPr/>
          <p:nvPr/>
        </p:nvSpPr>
        <p:spPr>
          <a:xfrm>
            <a:off x="5720998" y="4643589"/>
            <a:ext cx="2192718" cy="1866900"/>
          </a:xfrm>
          <a:prstGeom prst="ellipse">
            <a:avLst/>
          </a:prstGeom>
          <a:solidFill>
            <a:sysClr val="window" lastClr="FFFFFF">
              <a:lumMod val="50000"/>
            </a:sys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prstClr val="white"/>
                </a:solidFill>
                <a:effectLst/>
                <a:uLnTx/>
                <a:uFillTx/>
                <a:latin typeface="Times New Roman" pitchFamily="18" charset="0"/>
                <a:ea typeface="+mn-ea"/>
                <a:cs typeface="Times New Roman" pitchFamily="18" charset="0"/>
              </a:rPr>
              <a:t>.............</a:t>
            </a:r>
          </a:p>
        </p:txBody>
      </p:sp>
      <p:sp>
        <p:nvSpPr>
          <p:cNvPr id="18" name="Oval 17"/>
          <p:cNvSpPr/>
          <p:nvPr/>
        </p:nvSpPr>
        <p:spPr>
          <a:xfrm>
            <a:off x="9012838" y="2801847"/>
            <a:ext cx="2032000" cy="1885950"/>
          </a:xfrm>
          <a:prstGeom prst="ellipse">
            <a:avLst/>
          </a:prstGeom>
          <a:solidFill>
            <a:schemeClr val="accent2"/>
          </a:solidFill>
          <a:ln w="12700" cap="flat" cmpd="sng" algn="ctr">
            <a:solidFill>
              <a:srgbClr val="0070C0"/>
            </a:solidFill>
            <a:prstDash val="solid"/>
            <a:miter lim="800000"/>
          </a:ln>
          <a:effectLst/>
        </p:spPr>
        <p:txBody>
          <a:bodyPr rtlCol="0" anchor="ctr"/>
          <a:lstStyle/>
          <a:p>
            <a:pPr algn="ctr"/>
            <a:r>
              <a:rPr lang="vi-VN" dirty="0" smtClean="0"/>
              <a:t>Mưu </a:t>
            </a:r>
            <a:r>
              <a:rPr lang="vi-VN" dirty="0"/>
              <a:t>cao chẳng bằng chí dày.</a:t>
            </a:r>
            <a:endParaRPr lang="en-US" sz="3200" b="1" dirty="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38275790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5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animBg="1"/>
      <p:bldP spid="11" grpId="0" animBg="1"/>
      <p:bldP spid="13" grpId="0" animBg="1"/>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040131" y="0"/>
            <a:ext cx="13897706" cy="7552607"/>
          </a:xfrm>
          <a:prstGeom prst="rect">
            <a:avLst/>
          </a:prstGeom>
          <a:noFill/>
          <a:ln>
            <a:noFill/>
          </a:ln>
        </p:spPr>
      </p:pic>
      <p:sp>
        <p:nvSpPr>
          <p:cNvPr id="12" name="TextBox 11"/>
          <p:cNvSpPr txBox="1">
            <a:spLocks noChangeArrowheads="1"/>
          </p:cNvSpPr>
          <p:nvPr/>
        </p:nvSpPr>
        <p:spPr bwMode="auto">
          <a:xfrm>
            <a:off x="48384" y="650674"/>
            <a:ext cx="11515997" cy="905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0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r>
              <a:rPr lang="en-US" altLang="en-US" sz="4000" b="1" dirty="0" smtClean="0">
                <a:solidFill>
                  <a:srgbClr val="FF0000"/>
                </a:solidFill>
                <a:latin typeface="Times New Roman" pitchFamily="18" charset="0"/>
                <a:ea typeface="微软雅黑" panose="020B0503020204020204" pitchFamily="34" charset="-122"/>
                <a:cs typeface="Times New Roman" pitchFamily="18" charset="0"/>
              </a:rPr>
              <a:t>AI NHANH HƠN</a:t>
            </a:r>
            <a:endParaRPr lang="it-IT" altLang="en-US" sz="4000" b="1" dirty="0">
              <a:solidFill>
                <a:srgbClr val="FF0000"/>
              </a:solidFill>
              <a:latin typeface="Times New Roman" pitchFamily="18" charset="0"/>
              <a:ea typeface="微软雅黑" panose="020B0503020204020204" pitchFamily="34" charset="-122"/>
              <a:cs typeface="Times New Roman" pitchFamily="18" charset="0"/>
            </a:endParaRPr>
          </a:p>
        </p:txBody>
      </p:sp>
      <p:sp>
        <p:nvSpPr>
          <p:cNvPr id="3" name="Rectangle 2"/>
          <p:cNvSpPr/>
          <p:nvPr/>
        </p:nvSpPr>
        <p:spPr>
          <a:xfrm>
            <a:off x="1292175" y="1521997"/>
            <a:ext cx="9558797" cy="954107"/>
          </a:xfrm>
          <a:prstGeom prst="rect">
            <a:avLst/>
          </a:prstGeom>
        </p:spPr>
        <p:txBody>
          <a:bodyPr wrap="square">
            <a:spAutoFit/>
          </a:bodyPr>
          <a:lstStyle/>
          <a:p>
            <a:pPr lvl="0" fontAlgn="base"/>
            <a:r>
              <a:rPr lang="en-US" sz="2800" dirty="0" smtClean="0">
                <a:latin typeface="Times New Roman" pitchFamily="18" charset="0"/>
                <a:cs typeface="Times New Roman" pitchFamily="18" charset="0"/>
              </a:rPr>
              <a:t>2. Chia </a:t>
            </a:r>
            <a:r>
              <a:rPr lang="en-US" sz="2800" dirty="0" err="1" smtClean="0">
                <a:latin typeface="Times New Roman" pitchFamily="18" charset="0"/>
                <a:cs typeface="Times New Roman" pitchFamily="18" charset="0"/>
              </a:rPr>
              <a:t>sẻ</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hiểu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ý </a:t>
            </a:r>
            <a:r>
              <a:rPr lang="en-US" sz="2800" dirty="0" err="1" smtClean="0">
                <a:latin typeface="Times New Roman" pitchFamily="18" charset="0"/>
                <a:cs typeface="Times New Roman" pitchFamily="18" charset="0"/>
              </a:rPr>
              <a:t>nghĩa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câu</a:t>
            </a:r>
            <a:r>
              <a:rPr lang="en-US" sz="2800" dirty="0" smtClean="0">
                <a:latin typeface="Times New Roman" pitchFamily="18" charset="0"/>
                <a:cs typeface="Times New Roman" pitchFamily="18" charset="0"/>
              </a:rPr>
              <a:t> ca </a:t>
            </a:r>
            <a:r>
              <a:rPr lang="en-US" sz="2800" dirty="0" err="1" smtClean="0">
                <a:latin typeface="Times New Roman" pitchFamily="18" charset="0"/>
                <a:cs typeface="Times New Roman" pitchFamily="18" charset="0"/>
              </a:rPr>
              <a:t>dao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tục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tìm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vi-VN"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pic>
        <p:nvPicPr>
          <p:cNvPr id="8" name="Picture 7"/>
          <p:cNvPicPr>
            <a:picLocks noChangeAspect="1"/>
          </p:cNvPicPr>
          <p:nvPr/>
        </p:nvPicPr>
        <p:blipFill>
          <a:blip r:embed="rId3"/>
          <a:stretch>
            <a:fillRect/>
          </a:stretch>
        </p:blipFill>
        <p:spPr>
          <a:xfrm>
            <a:off x="10936762" y="0"/>
            <a:ext cx="1255238" cy="937524"/>
          </a:xfrm>
          <a:prstGeom prst="rect">
            <a:avLst/>
          </a:prstGeom>
        </p:spPr>
      </p:pic>
      <p:sp>
        <p:nvSpPr>
          <p:cNvPr id="10" name="Oval 9"/>
          <p:cNvSpPr/>
          <p:nvPr/>
        </p:nvSpPr>
        <p:spPr>
          <a:xfrm>
            <a:off x="1292175" y="2490177"/>
            <a:ext cx="1451025" cy="1466681"/>
          </a:xfrm>
          <a:prstGeom prst="ellipse">
            <a:avLst/>
          </a:prstGeom>
          <a:solidFill>
            <a:srgbClr val="92D050"/>
          </a:solidFill>
          <a:ln w="12700" cap="flat" cmpd="sng" algn="ctr">
            <a:solidFill>
              <a:srgbClr val="5B9BD5">
                <a:shade val="50000"/>
              </a:srgbClr>
            </a:solidFill>
            <a:prstDash val="solid"/>
            <a:miter lim="800000"/>
          </a:ln>
          <a:effectLst/>
        </p:spPr>
        <p:txBody>
          <a:bodyPr rtlCol="0" anchor="ctr"/>
          <a:lstStyle/>
          <a:p>
            <a:pPr lvl="0" algn="ctr">
              <a:defRPr/>
            </a:pPr>
            <a:r>
              <a:rPr lang="vi-VN" dirty="0"/>
              <a:t>Có chí thì nên</a:t>
            </a:r>
            <a:endParaRPr kumimoji="0" lang="en-US" sz="3200" b="1" i="0" u="none" strike="noStrike" kern="0" cap="none" spc="0" normalizeH="0" baseline="0" noProof="0" dirty="0" smtClean="0">
              <a:ln>
                <a:noFill/>
              </a:ln>
              <a:solidFill>
                <a:prstClr val="white"/>
              </a:solidFill>
              <a:effectLst/>
              <a:uLnTx/>
              <a:uFillTx/>
              <a:latin typeface="Times New Roman" pitchFamily="18" charset="0"/>
              <a:ea typeface="+mn-ea"/>
              <a:cs typeface="Times New Roman" pitchFamily="18" charset="0"/>
            </a:endParaRPr>
          </a:p>
        </p:txBody>
      </p:sp>
      <p:sp>
        <p:nvSpPr>
          <p:cNvPr id="11" name="Up Arrow 10"/>
          <p:cNvSpPr/>
          <p:nvPr/>
        </p:nvSpPr>
        <p:spPr>
          <a:xfrm rot="5400000">
            <a:off x="3000274" y="3022611"/>
            <a:ext cx="196903" cy="452730"/>
          </a:xfrm>
          <a:prstGeom prst="up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 name="Rectangle 1"/>
          <p:cNvSpPr/>
          <p:nvPr/>
        </p:nvSpPr>
        <p:spPr>
          <a:xfrm>
            <a:off x="3325091" y="2367085"/>
            <a:ext cx="7930342" cy="3903954"/>
          </a:xfrm>
          <a:prstGeom prst="rect">
            <a:avLst/>
          </a:prstGeom>
        </p:spPr>
        <p:txBody>
          <a:bodyPr wrap="square">
            <a:spAutoFit/>
          </a:bodyPr>
          <a:lstStyle/>
          <a:p>
            <a:pPr>
              <a:lnSpc>
                <a:spcPct val="150000"/>
              </a:lnSpc>
            </a:pPr>
            <a:r>
              <a:rPr lang="vi-VN" sz="2400" dirty="0" smtClean="0">
                <a:solidFill>
                  <a:srgbClr val="000000"/>
                </a:solidFill>
                <a:latin typeface="+mj-lt"/>
              </a:rPr>
              <a:t>Câu tục ngữ nói về ý chí kiên trì, nhẫn nại, kiên nhẫn và cẩn thận của con người. Kiên trì, nhẫn nại, kiên nhẫn và cẩn thận là những đức tính mà con người rất cần trong cuộc sống hiện nay. Những đức tính ấy sẽ giúp con người làm việc tỉ mỉ, thận trọng và có những kết quả tốt trong công việc cũng như cuộc sống. Tuy nhiên, sự cẩn thận, tỉ mỉ cũng cần có mức độ chứ không </a:t>
            </a:r>
            <a:r>
              <a:rPr lang="vi-VN" sz="2400" dirty="0">
                <a:solidFill>
                  <a:srgbClr val="000000"/>
                </a:solidFill>
                <a:latin typeface="+mj-lt"/>
              </a:rPr>
              <a:t>nên chậm rãi quá sẽ dẫn đến kết quả không tốt.</a:t>
            </a:r>
          </a:p>
        </p:txBody>
      </p:sp>
    </p:spTree>
    <p:extLst>
      <p:ext uri="{BB962C8B-B14F-4D97-AF65-F5344CB8AC3E}">
        <p14:creationId xmlns:p14="http://schemas.microsoft.com/office/powerpoint/2010/main" val="9762978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5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389266" y="-326076"/>
            <a:ext cx="13897706" cy="7552607"/>
          </a:xfrm>
          <a:prstGeom prst="rect">
            <a:avLst/>
          </a:prstGeom>
          <a:noFill/>
          <a:ln>
            <a:noFill/>
          </a:ln>
        </p:spPr>
      </p:pic>
      <p:sp>
        <p:nvSpPr>
          <p:cNvPr id="12" name="TextBox 11"/>
          <p:cNvSpPr txBox="1">
            <a:spLocks noChangeArrowheads="1"/>
          </p:cNvSpPr>
          <p:nvPr/>
        </p:nvSpPr>
        <p:spPr bwMode="auto">
          <a:xfrm>
            <a:off x="48384" y="650674"/>
            <a:ext cx="11515997" cy="905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0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r>
              <a:rPr lang="en-US" altLang="en-US" sz="4000" b="1" dirty="0" smtClean="0">
                <a:solidFill>
                  <a:srgbClr val="FF0000"/>
                </a:solidFill>
                <a:latin typeface="Times New Roman" pitchFamily="18" charset="0"/>
                <a:ea typeface="微软雅黑" panose="020B0503020204020204" pitchFamily="34" charset="-122"/>
                <a:cs typeface="Times New Roman" pitchFamily="18" charset="0"/>
              </a:rPr>
              <a:t>AI NHANH HƠN</a:t>
            </a:r>
            <a:endParaRPr lang="it-IT" altLang="en-US" sz="4000" b="1" dirty="0">
              <a:solidFill>
                <a:srgbClr val="FF0000"/>
              </a:solidFill>
              <a:latin typeface="Times New Roman" pitchFamily="18" charset="0"/>
              <a:ea typeface="微软雅黑" panose="020B0503020204020204" pitchFamily="34" charset="-122"/>
              <a:cs typeface="Times New Roman" pitchFamily="18" charset="0"/>
            </a:endParaRPr>
          </a:p>
        </p:txBody>
      </p:sp>
      <p:sp>
        <p:nvSpPr>
          <p:cNvPr id="3" name="Rectangle 2"/>
          <p:cNvSpPr/>
          <p:nvPr/>
        </p:nvSpPr>
        <p:spPr>
          <a:xfrm>
            <a:off x="1292175" y="1521997"/>
            <a:ext cx="9558797" cy="954107"/>
          </a:xfrm>
          <a:prstGeom prst="rect">
            <a:avLst/>
          </a:prstGeom>
        </p:spPr>
        <p:txBody>
          <a:bodyPr wrap="square">
            <a:spAutoFit/>
          </a:bodyPr>
          <a:lstStyle/>
          <a:p>
            <a:pPr lvl="0" fontAlgn="base"/>
            <a:r>
              <a:rPr lang="en-US" sz="2800" dirty="0" smtClean="0">
                <a:latin typeface="Times New Roman" pitchFamily="18" charset="0"/>
                <a:cs typeface="Times New Roman" pitchFamily="18" charset="0"/>
              </a:rPr>
              <a:t>2. Chia </a:t>
            </a:r>
            <a:r>
              <a:rPr lang="en-US" sz="2800" dirty="0" err="1" smtClean="0">
                <a:latin typeface="Times New Roman" pitchFamily="18" charset="0"/>
                <a:cs typeface="Times New Roman" pitchFamily="18" charset="0"/>
              </a:rPr>
              <a:t>sẻ</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hiểu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ý </a:t>
            </a:r>
            <a:r>
              <a:rPr lang="en-US" sz="2800" dirty="0" err="1" smtClean="0">
                <a:latin typeface="Times New Roman" pitchFamily="18" charset="0"/>
                <a:cs typeface="Times New Roman" pitchFamily="18" charset="0"/>
              </a:rPr>
              <a:t>nghĩa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câu</a:t>
            </a:r>
            <a:r>
              <a:rPr lang="en-US" sz="2800" dirty="0" smtClean="0">
                <a:latin typeface="Times New Roman" pitchFamily="18" charset="0"/>
                <a:cs typeface="Times New Roman" pitchFamily="18" charset="0"/>
              </a:rPr>
              <a:t> ca </a:t>
            </a:r>
            <a:r>
              <a:rPr lang="en-US" sz="2800" dirty="0" err="1" smtClean="0">
                <a:latin typeface="Times New Roman" pitchFamily="18" charset="0"/>
                <a:cs typeface="Times New Roman" pitchFamily="18" charset="0"/>
              </a:rPr>
              <a:t>dao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tục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tìm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vi-VN"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pic>
        <p:nvPicPr>
          <p:cNvPr id="8" name="Picture 7"/>
          <p:cNvPicPr>
            <a:picLocks noChangeAspect="1"/>
          </p:cNvPicPr>
          <p:nvPr/>
        </p:nvPicPr>
        <p:blipFill>
          <a:blip r:embed="rId3"/>
          <a:stretch>
            <a:fillRect/>
          </a:stretch>
        </p:blipFill>
        <p:spPr>
          <a:xfrm>
            <a:off x="10936762" y="0"/>
            <a:ext cx="1255238" cy="937524"/>
          </a:xfrm>
          <a:prstGeom prst="rect">
            <a:avLst/>
          </a:prstGeom>
        </p:spPr>
      </p:pic>
      <p:sp>
        <p:nvSpPr>
          <p:cNvPr id="11" name="Up Arrow 10"/>
          <p:cNvSpPr/>
          <p:nvPr/>
        </p:nvSpPr>
        <p:spPr>
          <a:xfrm rot="5400000">
            <a:off x="3000274" y="3022611"/>
            <a:ext cx="196903" cy="452730"/>
          </a:xfrm>
          <a:prstGeom prst="up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3" name="Oval 12"/>
          <p:cNvSpPr/>
          <p:nvPr/>
        </p:nvSpPr>
        <p:spPr>
          <a:xfrm>
            <a:off x="866654" y="2476104"/>
            <a:ext cx="1876761" cy="160389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lvl="0" algn="ctr">
              <a:defRPr/>
            </a:pPr>
            <a:endParaRPr lang="vi-VN" dirty="0" smtClean="0"/>
          </a:p>
          <a:p>
            <a:pPr lvl="0" algn="ctr">
              <a:defRPr/>
            </a:pPr>
            <a:endParaRPr lang="vi-VN" dirty="0"/>
          </a:p>
          <a:p>
            <a:pPr lvl="0" algn="ctr">
              <a:defRPr/>
            </a:pPr>
            <a:endParaRPr lang="vi-VN" dirty="0" smtClean="0"/>
          </a:p>
          <a:p>
            <a:pPr lvl="0" algn="ctr">
              <a:defRPr/>
            </a:pPr>
            <a:r>
              <a:rPr lang="vi-VN" dirty="0" smtClean="0"/>
              <a:t>Có </a:t>
            </a:r>
            <a:r>
              <a:rPr lang="vi-VN" dirty="0"/>
              <a:t>chí làm quan, có gan làm giàu.</a:t>
            </a:r>
            <a:br>
              <a:rPr lang="vi-VN" dirty="0"/>
            </a:br>
            <a:r>
              <a:rPr lang="vi-VN" dirty="0"/>
              <a:t/>
            </a:r>
            <a:br>
              <a:rPr lang="vi-VN" dirty="0"/>
            </a:br>
            <a:endParaRPr kumimoji="0" lang="en-US" sz="3200" b="1" i="0" u="none" strike="noStrike" kern="0" cap="none" spc="0" normalizeH="0" baseline="0" noProof="0" dirty="0" smtClean="0">
              <a:ln>
                <a:noFill/>
              </a:ln>
              <a:solidFill>
                <a:prstClr val="white"/>
              </a:solidFill>
              <a:effectLst/>
              <a:uLnTx/>
              <a:uFillTx/>
              <a:latin typeface="Times New Roman" pitchFamily="18" charset="0"/>
              <a:ea typeface="+mn-ea"/>
              <a:cs typeface="Times New Roman" pitchFamily="18" charset="0"/>
            </a:endParaRPr>
          </a:p>
        </p:txBody>
      </p:sp>
      <p:sp>
        <p:nvSpPr>
          <p:cNvPr id="4" name="Rectangle 3"/>
          <p:cNvSpPr/>
          <p:nvPr/>
        </p:nvSpPr>
        <p:spPr>
          <a:xfrm>
            <a:off x="3428912" y="2476104"/>
            <a:ext cx="7422059" cy="2120068"/>
          </a:xfrm>
          <a:prstGeom prst="rect">
            <a:avLst/>
          </a:prstGeom>
        </p:spPr>
        <p:txBody>
          <a:bodyPr wrap="square">
            <a:spAutoFit/>
          </a:bodyPr>
          <a:lstStyle/>
          <a:p>
            <a:pPr>
              <a:lnSpc>
                <a:spcPct val="150000"/>
              </a:lnSpc>
            </a:pPr>
            <a:r>
              <a:rPr lang="vi-VN" dirty="0">
                <a:solidFill>
                  <a:srgbClr val="000000"/>
                </a:solidFill>
                <a:latin typeface="+mj-lt"/>
              </a:rPr>
              <a:t>Đây là câu tục ngữ nói về ý chí cầu tiến của bản thân mỗi con người, mỗi người có những ý chí, những ý muốn cho cuộc sống của mình. Câu tục ngữ nói rằng nếu có chí chúng ta sẽ làm quan, nếu có gan thì chúng ta sẽ làm giàu. Con người cần có những sự kiên trì, nhẫn nại, kiên nhẫn để cuộc sống được tốt đẹp hơn</a:t>
            </a:r>
            <a:r>
              <a:rPr lang="vi-VN" dirty="0" smtClean="0">
                <a:solidFill>
                  <a:srgbClr val="000000"/>
                </a:solidFill>
                <a:latin typeface="+mj-lt"/>
              </a:rPr>
              <a:t>.</a:t>
            </a:r>
            <a:endParaRPr lang="vi-VN" dirty="0">
              <a:latin typeface="+mj-lt"/>
            </a:endParaRPr>
          </a:p>
        </p:txBody>
      </p:sp>
    </p:spTree>
    <p:extLst>
      <p:ext uri="{BB962C8B-B14F-4D97-AF65-F5344CB8AC3E}">
        <p14:creationId xmlns:p14="http://schemas.microsoft.com/office/powerpoint/2010/main" val="32751846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5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256262" y="-301138"/>
            <a:ext cx="13897706" cy="7552607"/>
          </a:xfrm>
          <a:prstGeom prst="rect">
            <a:avLst/>
          </a:prstGeom>
          <a:noFill/>
          <a:ln>
            <a:noFill/>
          </a:ln>
        </p:spPr>
      </p:pic>
      <p:sp>
        <p:nvSpPr>
          <p:cNvPr id="12" name="TextBox 11"/>
          <p:cNvSpPr txBox="1">
            <a:spLocks noChangeArrowheads="1"/>
          </p:cNvSpPr>
          <p:nvPr/>
        </p:nvSpPr>
        <p:spPr bwMode="auto">
          <a:xfrm>
            <a:off x="48384" y="650674"/>
            <a:ext cx="11515997" cy="905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0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r>
              <a:rPr lang="en-US" altLang="en-US" sz="4000" b="1" dirty="0" smtClean="0">
                <a:solidFill>
                  <a:srgbClr val="FF0000"/>
                </a:solidFill>
                <a:latin typeface="Times New Roman" pitchFamily="18" charset="0"/>
                <a:ea typeface="微软雅黑" panose="020B0503020204020204" pitchFamily="34" charset="-122"/>
                <a:cs typeface="Times New Roman" pitchFamily="18" charset="0"/>
              </a:rPr>
              <a:t>AI NHANH HƠN</a:t>
            </a:r>
            <a:endParaRPr lang="it-IT" altLang="en-US" sz="4000" b="1" dirty="0">
              <a:solidFill>
                <a:srgbClr val="FF0000"/>
              </a:solidFill>
              <a:latin typeface="Times New Roman" pitchFamily="18" charset="0"/>
              <a:ea typeface="微软雅黑" panose="020B0503020204020204" pitchFamily="34" charset="-122"/>
              <a:cs typeface="Times New Roman" pitchFamily="18" charset="0"/>
            </a:endParaRPr>
          </a:p>
        </p:txBody>
      </p:sp>
      <p:sp>
        <p:nvSpPr>
          <p:cNvPr id="3" name="Rectangle 2"/>
          <p:cNvSpPr/>
          <p:nvPr/>
        </p:nvSpPr>
        <p:spPr>
          <a:xfrm>
            <a:off x="1292175" y="1521997"/>
            <a:ext cx="9558797" cy="954107"/>
          </a:xfrm>
          <a:prstGeom prst="rect">
            <a:avLst/>
          </a:prstGeom>
        </p:spPr>
        <p:txBody>
          <a:bodyPr wrap="square">
            <a:spAutoFit/>
          </a:bodyPr>
          <a:lstStyle/>
          <a:p>
            <a:pPr lvl="0" fontAlgn="base"/>
            <a:r>
              <a:rPr lang="en-US" sz="2800" dirty="0" smtClean="0">
                <a:latin typeface="Times New Roman" pitchFamily="18" charset="0"/>
                <a:cs typeface="Times New Roman" pitchFamily="18" charset="0"/>
              </a:rPr>
              <a:t>2. Chia </a:t>
            </a:r>
            <a:r>
              <a:rPr lang="en-US" sz="2800" dirty="0" err="1" smtClean="0">
                <a:latin typeface="Times New Roman" pitchFamily="18" charset="0"/>
                <a:cs typeface="Times New Roman" pitchFamily="18" charset="0"/>
              </a:rPr>
              <a:t>sẻ</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hiểu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ý </a:t>
            </a:r>
            <a:r>
              <a:rPr lang="en-US" sz="2800" dirty="0" err="1" smtClean="0">
                <a:latin typeface="Times New Roman" pitchFamily="18" charset="0"/>
                <a:cs typeface="Times New Roman" pitchFamily="18" charset="0"/>
              </a:rPr>
              <a:t>nghĩa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câu</a:t>
            </a:r>
            <a:r>
              <a:rPr lang="en-US" sz="2800" dirty="0" smtClean="0">
                <a:latin typeface="Times New Roman" pitchFamily="18" charset="0"/>
                <a:cs typeface="Times New Roman" pitchFamily="18" charset="0"/>
              </a:rPr>
              <a:t> ca </a:t>
            </a:r>
            <a:r>
              <a:rPr lang="en-US" sz="2800" dirty="0" err="1" smtClean="0">
                <a:latin typeface="Times New Roman" pitchFamily="18" charset="0"/>
                <a:cs typeface="Times New Roman" pitchFamily="18" charset="0"/>
              </a:rPr>
              <a:t>dao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tục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tìm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vi-VN"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pic>
        <p:nvPicPr>
          <p:cNvPr id="8" name="Picture 7"/>
          <p:cNvPicPr>
            <a:picLocks noChangeAspect="1"/>
          </p:cNvPicPr>
          <p:nvPr/>
        </p:nvPicPr>
        <p:blipFill>
          <a:blip r:embed="rId3"/>
          <a:stretch>
            <a:fillRect/>
          </a:stretch>
        </p:blipFill>
        <p:spPr>
          <a:xfrm>
            <a:off x="10936762" y="0"/>
            <a:ext cx="1255238" cy="937524"/>
          </a:xfrm>
          <a:prstGeom prst="rect">
            <a:avLst/>
          </a:prstGeom>
        </p:spPr>
      </p:pic>
      <p:sp>
        <p:nvSpPr>
          <p:cNvPr id="11" name="Up Arrow 10"/>
          <p:cNvSpPr/>
          <p:nvPr/>
        </p:nvSpPr>
        <p:spPr>
          <a:xfrm rot="5400000">
            <a:off x="2908834" y="3250163"/>
            <a:ext cx="196903" cy="452730"/>
          </a:xfrm>
          <a:prstGeom prst="up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3" name="Oval 12"/>
          <p:cNvSpPr/>
          <p:nvPr/>
        </p:nvSpPr>
        <p:spPr>
          <a:xfrm>
            <a:off x="844452" y="2717637"/>
            <a:ext cx="1863853" cy="1515056"/>
          </a:xfrm>
          <a:prstGeom prst="ellipse">
            <a:avLst/>
          </a:prstGeom>
          <a:solidFill>
            <a:srgbClr val="00FFCC"/>
          </a:solidFill>
          <a:ln w="12700" cap="flat" cmpd="sng" algn="ctr">
            <a:solidFill>
              <a:srgbClr val="5B9BD5">
                <a:shade val="50000"/>
              </a:srgbClr>
            </a:solidFill>
            <a:prstDash val="solid"/>
            <a:miter lim="800000"/>
          </a:ln>
          <a:effectLst/>
        </p:spPr>
        <p:txBody>
          <a:bodyPr rtlCol="0" anchor="ctr"/>
          <a:lstStyle/>
          <a:p>
            <a:pPr lvl="0" algn="ctr">
              <a:defRPr/>
            </a:pPr>
            <a:endParaRPr lang="vi-VN" dirty="0" smtClean="0"/>
          </a:p>
          <a:p>
            <a:pPr lvl="0" algn="ctr">
              <a:defRPr/>
            </a:pPr>
            <a:endParaRPr lang="vi-VN" dirty="0"/>
          </a:p>
          <a:p>
            <a:pPr lvl="0" algn="ctr">
              <a:defRPr/>
            </a:pPr>
            <a:r>
              <a:rPr lang="vi-VN" dirty="0" smtClean="0"/>
              <a:t>Người </a:t>
            </a:r>
            <a:r>
              <a:rPr lang="vi-VN" dirty="0"/>
              <a:t>có chí thì nên, nhà có nền thì vững.</a:t>
            </a:r>
            <a:br>
              <a:rPr lang="vi-VN" dirty="0"/>
            </a:br>
            <a:r>
              <a:rPr lang="vi-VN" dirty="0"/>
              <a:t/>
            </a:r>
            <a:br>
              <a:rPr lang="vi-VN" dirty="0"/>
            </a:br>
            <a:endParaRPr kumimoji="0" lang="en-US" sz="3200" b="1" i="0" u="none" strike="noStrike" kern="0" cap="none" spc="0" normalizeH="0" baseline="0" noProof="0" dirty="0" smtClean="0">
              <a:ln>
                <a:noFill/>
              </a:ln>
              <a:solidFill>
                <a:prstClr val="white"/>
              </a:solidFill>
              <a:effectLst/>
              <a:uLnTx/>
              <a:uFillTx/>
              <a:latin typeface="Times New Roman" pitchFamily="18" charset="0"/>
              <a:ea typeface="+mn-ea"/>
              <a:cs typeface="Times New Roman" pitchFamily="18" charset="0"/>
            </a:endParaRPr>
          </a:p>
        </p:txBody>
      </p:sp>
      <p:sp>
        <p:nvSpPr>
          <p:cNvPr id="4" name="Rectangle 3"/>
          <p:cNvSpPr/>
          <p:nvPr/>
        </p:nvSpPr>
        <p:spPr>
          <a:xfrm>
            <a:off x="3296030" y="2736501"/>
            <a:ext cx="7640731" cy="3323987"/>
          </a:xfrm>
          <a:prstGeom prst="rect">
            <a:avLst/>
          </a:prstGeom>
        </p:spPr>
        <p:txBody>
          <a:bodyPr wrap="square">
            <a:spAutoFit/>
          </a:bodyPr>
          <a:lstStyle/>
          <a:p>
            <a:pPr>
              <a:lnSpc>
                <a:spcPct val="150000"/>
              </a:lnSpc>
            </a:pPr>
            <a:r>
              <a:rPr lang="vi-VN" sz="2800" dirty="0">
                <a:solidFill>
                  <a:srgbClr val="000000"/>
                </a:solidFill>
                <a:latin typeface="+mj-lt"/>
              </a:rPr>
              <a:t>Những đức tính kiên trì, nhẫn nại, cẩn thận và kiên nhẫn là những đức tính cần thiết trong cuộc sống này. Những đức tính ấy sẽ giúp con người có những điều tốt đẹp trong cuộc sống cũng như trong công việc, những người có sự kiên nhẫn sẽ thành công.</a:t>
            </a:r>
          </a:p>
        </p:txBody>
      </p:sp>
    </p:spTree>
    <p:extLst>
      <p:ext uri="{BB962C8B-B14F-4D97-AF65-F5344CB8AC3E}">
        <p14:creationId xmlns:p14="http://schemas.microsoft.com/office/powerpoint/2010/main" val="6698393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5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256262" y="-301138"/>
            <a:ext cx="13897706" cy="7552607"/>
          </a:xfrm>
          <a:prstGeom prst="rect">
            <a:avLst/>
          </a:prstGeom>
          <a:noFill/>
          <a:ln>
            <a:noFill/>
          </a:ln>
        </p:spPr>
      </p:pic>
      <p:sp>
        <p:nvSpPr>
          <p:cNvPr id="12" name="TextBox 11"/>
          <p:cNvSpPr txBox="1">
            <a:spLocks noChangeArrowheads="1"/>
          </p:cNvSpPr>
          <p:nvPr/>
        </p:nvSpPr>
        <p:spPr bwMode="auto">
          <a:xfrm>
            <a:off x="48384" y="650674"/>
            <a:ext cx="11515997" cy="905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0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r>
              <a:rPr lang="en-US" altLang="en-US" sz="4000" b="1" dirty="0" smtClean="0">
                <a:solidFill>
                  <a:srgbClr val="FF0000"/>
                </a:solidFill>
                <a:latin typeface="Times New Roman" pitchFamily="18" charset="0"/>
                <a:ea typeface="微软雅黑" panose="020B0503020204020204" pitchFamily="34" charset="-122"/>
                <a:cs typeface="Times New Roman" pitchFamily="18" charset="0"/>
              </a:rPr>
              <a:t>AI NHANH HƠN</a:t>
            </a:r>
            <a:endParaRPr lang="it-IT" altLang="en-US" sz="4000" b="1" dirty="0">
              <a:solidFill>
                <a:srgbClr val="FF0000"/>
              </a:solidFill>
              <a:latin typeface="Times New Roman" pitchFamily="18" charset="0"/>
              <a:ea typeface="微软雅黑" panose="020B0503020204020204" pitchFamily="34" charset="-122"/>
              <a:cs typeface="Times New Roman" pitchFamily="18" charset="0"/>
            </a:endParaRPr>
          </a:p>
        </p:txBody>
      </p:sp>
      <p:sp>
        <p:nvSpPr>
          <p:cNvPr id="3" name="Rectangle 2"/>
          <p:cNvSpPr/>
          <p:nvPr/>
        </p:nvSpPr>
        <p:spPr>
          <a:xfrm>
            <a:off x="1292175" y="1521997"/>
            <a:ext cx="9558797" cy="954107"/>
          </a:xfrm>
          <a:prstGeom prst="rect">
            <a:avLst/>
          </a:prstGeom>
        </p:spPr>
        <p:txBody>
          <a:bodyPr wrap="square">
            <a:spAutoFit/>
          </a:bodyPr>
          <a:lstStyle/>
          <a:p>
            <a:pPr lvl="0" fontAlgn="base"/>
            <a:r>
              <a:rPr lang="en-US" sz="2800" dirty="0" smtClean="0">
                <a:latin typeface="Times New Roman" pitchFamily="18" charset="0"/>
                <a:cs typeface="Times New Roman" pitchFamily="18" charset="0"/>
              </a:rPr>
              <a:t>2. Chia </a:t>
            </a:r>
            <a:r>
              <a:rPr lang="en-US" sz="2800" dirty="0" err="1" smtClean="0">
                <a:latin typeface="Times New Roman" pitchFamily="18" charset="0"/>
                <a:cs typeface="Times New Roman" pitchFamily="18" charset="0"/>
              </a:rPr>
              <a:t>sẻ</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hiểu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ý </a:t>
            </a:r>
            <a:r>
              <a:rPr lang="en-US" sz="2800" dirty="0" err="1" smtClean="0">
                <a:latin typeface="Times New Roman" pitchFamily="18" charset="0"/>
                <a:cs typeface="Times New Roman" pitchFamily="18" charset="0"/>
              </a:rPr>
              <a:t>nghĩa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câu</a:t>
            </a:r>
            <a:r>
              <a:rPr lang="en-US" sz="2800" dirty="0" smtClean="0">
                <a:latin typeface="Times New Roman" pitchFamily="18" charset="0"/>
                <a:cs typeface="Times New Roman" pitchFamily="18" charset="0"/>
              </a:rPr>
              <a:t> ca </a:t>
            </a:r>
            <a:r>
              <a:rPr lang="en-US" sz="2800" dirty="0" err="1" smtClean="0">
                <a:latin typeface="Times New Roman" pitchFamily="18" charset="0"/>
                <a:cs typeface="Times New Roman" pitchFamily="18" charset="0"/>
              </a:rPr>
              <a:t>dao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tục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tìm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vi-VN"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pic>
        <p:nvPicPr>
          <p:cNvPr id="8" name="Picture 7"/>
          <p:cNvPicPr>
            <a:picLocks noChangeAspect="1"/>
          </p:cNvPicPr>
          <p:nvPr/>
        </p:nvPicPr>
        <p:blipFill>
          <a:blip r:embed="rId3"/>
          <a:stretch>
            <a:fillRect/>
          </a:stretch>
        </p:blipFill>
        <p:spPr>
          <a:xfrm>
            <a:off x="10936762" y="0"/>
            <a:ext cx="1255238" cy="937524"/>
          </a:xfrm>
          <a:prstGeom prst="rect">
            <a:avLst/>
          </a:prstGeom>
        </p:spPr>
      </p:pic>
      <p:sp>
        <p:nvSpPr>
          <p:cNvPr id="11" name="Up Arrow 10"/>
          <p:cNvSpPr/>
          <p:nvPr/>
        </p:nvSpPr>
        <p:spPr>
          <a:xfrm rot="5400000">
            <a:off x="3000274" y="3022611"/>
            <a:ext cx="196903" cy="452730"/>
          </a:xfrm>
          <a:prstGeom prst="up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3" name="Oval 12"/>
          <p:cNvSpPr/>
          <p:nvPr/>
        </p:nvSpPr>
        <p:spPr>
          <a:xfrm>
            <a:off x="924595" y="2476104"/>
            <a:ext cx="1838134" cy="1587273"/>
          </a:xfrm>
          <a:prstGeom prst="ellipse">
            <a:avLst/>
          </a:prstGeom>
          <a:solidFill>
            <a:schemeClr val="accent2"/>
          </a:solidFill>
          <a:ln w="12700" cap="flat" cmpd="sng" algn="ctr">
            <a:solidFill>
              <a:srgbClr val="0070C0"/>
            </a:solidFill>
            <a:prstDash val="solid"/>
            <a:miter lim="800000"/>
          </a:ln>
          <a:effectLst/>
        </p:spPr>
        <p:txBody>
          <a:bodyPr rtlCol="0" anchor="ctr"/>
          <a:lstStyle/>
          <a:p>
            <a:pPr algn="ctr"/>
            <a:r>
              <a:rPr lang="vi-VN" dirty="0" smtClean="0"/>
              <a:t>Mưu </a:t>
            </a:r>
            <a:r>
              <a:rPr lang="vi-VN" dirty="0"/>
              <a:t>cao chẳng bằng chí dày.</a:t>
            </a:r>
            <a:endParaRPr lang="en-US" sz="3200" b="1" dirty="0">
              <a:solidFill>
                <a:prstClr val="white"/>
              </a:solidFill>
              <a:latin typeface="Times New Roman" pitchFamily="18" charset="0"/>
              <a:cs typeface="Times New Roman" pitchFamily="18" charset="0"/>
            </a:endParaRPr>
          </a:p>
        </p:txBody>
      </p:sp>
      <p:sp>
        <p:nvSpPr>
          <p:cNvPr id="4" name="Rectangle 3"/>
          <p:cNvSpPr/>
          <p:nvPr/>
        </p:nvSpPr>
        <p:spPr>
          <a:xfrm>
            <a:off x="3434722" y="2586049"/>
            <a:ext cx="7416250" cy="3246530"/>
          </a:xfrm>
          <a:prstGeom prst="rect">
            <a:avLst/>
          </a:prstGeom>
        </p:spPr>
        <p:txBody>
          <a:bodyPr wrap="square">
            <a:spAutoFit/>
          </a:bodyPr>
          <a:lstStyle/>
          <a:p>
            <a:pPr>
              <a:lnSpc>
                <a:spcPct val="150000"/>
              </a:lnSpc>
            </a:pPr>
            <a:r>
              <a:rPr lang="vi-VN" sz="2800" dirty="0">
                <a:solidFill>
                  <a:srgbClr val="000000"/>
                </a:solidFill>
                <a:latin typeface="+mj-lt"/>
              </a:rPr>
              <a:t>Ý chí của con người luôn thể hiện ở sự kiên nhẫn, nhẫn nại, khi con người có ý chí thì chuyện gì cũng qua. Câu tục ngữ đã nói lên điều ấy, khi chúng ta có những tính toán nhưng không có được ý chí dày thì chúng ta sẽ không làm được gì.</a:t>
            </a:r>
          </a:p>
        </p:txBody>
      </p:sp>
    </p:spTree>
    <p:extLst>
      <p:ext uri="{BB962C8B-B14F-4D97-AF65-F5344CB8AC3E}">
        <p14:creationId xmlns:p14="http://schemas.microsoft.com/office/powerpoint/2010/main" val="24921236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5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7306</TotalTime>
  <Words>2330</Words>
  <Application>Microsoft Office PowerPoint</Application>
  <PresentationFormat>Widescreen</PresentationFormat>
  <Paragraphs>190</Paragraphs>
  <Slides>36</Slides>
  <Notes>7</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36</vt:i4>
      </vt:variant>
    </vt:vector>
  </HeadingPairs>
  <TitlesOfParts>
    <vt:vector size="53" baseType="lpstr">
      <vt:lpstr>微软雅黑</vt:lpstr>
      <vt:lpstr>#9Slide05 Israquella</vt:lpstr>
      <vt:lpstr>Arial</vt:lpstr>
      <vt:lpstr>Arial Unicode MS</vt:lpstr>
      <vt:lpstr>Calibri</vt:lpstr>
      <vt:lpstr>Calibri Light</vt:lpstr>
      <vt:lpstr>Cambria</vt:lpstr>
      <vt:lpstr>Courier New</vt:lpstr>
      <vt:lpstr>Helvetica Neue</vt:lpstr>
      <vt:lpstr>SVN-Vanilla Daisy Pro</vt:lpstr>
      <vt:lpstr>Symbol</vt:lpstr>
      <vt:lpstr>Times New Roman</vt:lpstr>
      <vt:lpstr>华康海报体W12</vt:lpstr>
      <vt:lpstr>Office Theme</vt:lpstr>
      <vt:lpstr>1_Office Theme</vt:lpstr>
      <vt:lpstr>2_Office Theme</vt:lpstr>
      <vt:lpstr>24_Office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PCHOME</cp:lastModifiedBy>
  <cp:revision>248</cp:revision>
  <dcterms:created xsi:type="dcterms:W3CDTF">2021-06-28T15:32:15Z</dcterms:created>
  <dcterms:modified xsi:type="dcterms:W3CDTF">2024-08-16T14:44:18Z</dcterms:modified>
</cp:coreProperties>
</file>