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0" r:id="rId3"/>
    <p:sldId id="259" r:id="rId4"/>
    <p:sldId id="261" r:id="rId5"/>
    <p:sldId id="277" r:id="rId6"/>
    <p:sldId id="262" r:id="rId7"/>
    <p:sldId id="278" r:id="rId8"/>
    <p:sldId id="280" r:id="rId9"/>
    <p:sldId id="263" r:id="rId10"/>
    <p:sldId id="281" r:id="rId11"/>
    <p:sldId id="265" r:id="rId12"/>
    <p:sldId id="282" r:id="rId13"/>
    <p:sldId id="283" r:id="rId14"/>
    <p:sldId id="284" r:id="rId15"/>
    <p:sldId id="285" r:id="rId16"/>
    <p:sldId id="287" r:id="rId17"/>
    <p:sldId id="286" r:id="rId18"/>
    <p:sldId id="269" r:id="rId19"/>
    <p:sldId id="273" r:id="rId20"/>
    <p:sldId id="271" r:id="rId21"/>
    <p:sldId id="274" r:id="rId22"/>
    <p:sldId id="288" r:id="rId23"/>
    <p:sldId id="275" r:id="rId24"/>
    <p:sldId id="256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í Nguyễn" initials="T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2DDF6-55B6-4875-A532-73BA6A53E94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83B53-B07D-4E06-B533-802B4809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86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0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31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3838333"/>
            <a:ext cx="5154000" cy="13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5091301"/>
            <a:ext cx="51540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2" y="-77473"/>
            <a:ext cx="1401157" cy="7012940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581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2655767"/>
            <a:ext cx="47595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619541" y="2989145"/>
            <a:ext cx="1868209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656241" y="-1390955"/>
            <a:ext cx="1868209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224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4" y="5176304"/>
            <a:ext cx="4290735" cy="1438155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4647233"/>
            <a:ext cx="56907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23709" y="0"/>
            <a:ext cx="1371600" cy="2644827"/>
            <a:chOff x="6062379" y="154276"/>
            <a:chExt cx="1371600" cy="1983620"/>
          </a:xfrm>
        </p:grpSpPr>
        <p:pic>
          <p:nvPicPr>
            <p:cNvPr id="19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379" y="1004420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https://o.remove.bg/downloads/ee7b7f72-45f2-4c1a-bf7e-db1f9085e616/image-removebg-previ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035">
            <a:off x="-1148511" y="-1214226"/>
            <a:ext cx="3745287" cy="4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4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4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9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1FD11-C762-4B5B-8E0E-419F6A7C102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4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0" y="12700"/>
            <a:ext cx="9296400" cy="6845300"/>
            <a:chOff x="0" y="-192"/>
            <a:chExt cx="5856" cy="4530"/>
          </a:xfrm>
        </p:grpSpPr>
        <p:sp>
          <p:nvSpPr>
            <p:cNvPr id="6167" name="Rectangle 8"/>
            <p:cNvSpPr>
              <a:spLocks noChangeArrowheads="1"/>
            </p:cNvSpPr>
            <p:nvPr/>
          </p:nvSpPr>
          <p:spPr bwMode="auto">
            <a:xfrm>
              <a:off x="0" y="-192"/>
              <a:ext cx="5760" cy="4512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zh-CN"/>
            </a:p>
          </p:txBody>
        </p:sp>
        <p:pic>
          <p:nvPicPr>
            <p:cNvPr id="6168" name="Picture 10" descr="POINSET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270"/>
              <a:ext cx="1440" cy="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56000"/>
            <a:ext cx="1905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BOOKAN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11300"/>
            <a:ext cx="3429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3124200" y="1828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u="sng">
                <a:solidFill>
                  <a:srgbClr val="FF0000"/>
                </a:solidFill>
                <a:latin typeface="VNI-Thufap3" pitchFamily="18" charset="0"/>
              </a:rPr>
              <a:t>Daïy toát</a:t>
            </a: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4267200" y="1828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u="sng">
                <a:solidFill>
                  <a:srgbClr val="FF0000"/>
                </a:solidFill>
                <a:latin typeface="VNI-Thufap3" pitchFamily="18" charset="0"/>
              </a:rPr>
              <a:t>Hoïc toát</a:t>
            </a:r>
          </a:p>
        </p:txBody>
      </p:sp>
      <p:sp>
        <p:nvSpPr>
          <p:cNvPr id="11" name="Text Box 4099"/>
          <p:cNvSpPr txBox="1"/>
          <p:nvPr/>
        </p:nvSpPr>
        <p:spPr>
          <a:xfrm>
            <a:off x="2097088" y="2971800"/>
            <a:ext cx="4760912" cy="584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NGUYỄN PHÚC LỢI</a:t>
            </a:r>
            <a:endParaRPr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31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2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 rot="825947">
            <a:off x="1798638" y="571500"/>
            <a:ext cx="5434012" cy="5189538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029107"/>
              </a:avLst>
            </a:prstTxWarp>
          </a:bodyPr>
          <a:lstStyle/>
          <a:p>
            <a:pPr algn="ctr"/>
            <a:r>
              <a:rPr lang="en-US" sz="4000" b="1" kern="10" dirty="0">
                <a:ln w="31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latin typeface="Times New Roman"/>
                <a:cs typeface="Times New Roman"/>
              </a:rPr>
              <a:t>CHÀO  CÁC EM HỌC SINH ĐẾN VỚI TIẾT </a:t>
            </a:r>
            <a:r>
              <a:rPr lang="en-US" sz="4000" b="1" kern="10" dirty="0" smtClean="0">
                <a:ln w="31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latin typeface="Times New Roman"/>
                <a:cs typeface="Times New Roman"/>
              </a:rPr>
              <a:t>HỌC KHTN  </a:t>
            </a:r>
            <a:r>
              <a:rPr lang="en-US" sz="4000" b="1" kern="10" dirty="0">
                <a:ln w="31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latin typeface="Times New Roman"/>
                <a:cs typeface="Times New Roman"/>
              </a:rPr>
              <a:t>NGÀY HÔM NAY    ***</a:t>
            </a:r>
          </a:p>
        </p:txBody>
      </p:sp>
      <p:pic>
        <p:nvPicPr>
          <p:cNvPr id="6158" name="Picture 10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-76200"/>
            <a:ext cx="19050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4876800" y="37338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u="sng" dirty="0">
                <a:solidFill>
                  <a:srgbClr val="FF0000"/>
                </a:solidFill>
                <a:latin typeface="Times New Roman" pitchFamily="18" charset="0"/>
              </a:rPr>
              <a:t>LỚP </a:t>
            </a:r>
            <a:r>
              <a:rPr lang="en-US" altLang="zh-CN" sz="3200" u="sng" dirty="0" smtClean="0">
                <a:solidFill>
                  <a:srgbClr val="FF0000"/>
                </a:solidFill>
                <a:latin typeface="Times New Roman" pitchFamily="18" charset="0"/>
              </a:rPr>
              <a:t>7 </a:t>
            </a:r>
            <a:endParaRPr lang="en-US" altLang="zh-CN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160" name="Picture 20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29125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1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866">
            <a:off x="38100" y="4810125"/>
            <a:ext cx="895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2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454">
            <a:off x="952500" y="5191125"/>
            <a:ext cx="895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4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-76200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5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866">
            <a:off x="7219950" y="304800"/>
            <a:ext cx="895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6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454">
            <a:off x="8134350" y="685800"/>
            <a:ext cx="895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099"/>
          <p:cNvSpPr txBox="1"/>
          <p:nvPr/>
        </p:nvSpPr>
        <p:spPr>
          <a:xfrm>
            <a:off x="2859088" y="6197600"/>
            <a:ext cx="3465512" cy="584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ĐT: 0979 56 89 78</a:t>
            </a:r>
            <a:endParaRPr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32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362200" y="152400"/>
            <a:ext cx="3323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70C0"/>
                </a:solidFill>
              </a:rPr>
              <a:t>Luyện tập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 quanh vật nào sau đây có từ trường?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Bóng đèn điện đang sáng.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Cuộn dây đồng nằm trên kệ.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819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Trả lời :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Xung quanh bóng đèn điện đang sáng có từ trường vì lúc này trong bóng đèn điện có dòng điện chạy qua.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Xung quanh cuộn dây đồng nằm trên kệ không có từ trường vì trong cuộn dây không có dòng điện.</a:t>
            </a:r>
          </a:p>
        </p:txBody>
      </p:sp>
    </p:spTree>
    <p:extLst>
      <p:ext uri="{BB962C8B-B14F-4D97-AF65-F5344CB8AC3E}">
        <p14:creationId xmlns:p14="http://schemas.microsoft.com/office/powerpoint/2010/main" val="20722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1" y="2057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49156"/>
          <p:cNvSpPr txBox="1"/>
          <p:nvPr/>
        </p:nvSpPr>
        <p:spPr>
          <a:xfrm>
            <a:off x="104774" y="233680"/>
            <a:ext cx="28670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8" name="Text Box 49157"/>
          <p:cNvSpPr txBox="1"/>
          <p:nvPr/>
        </p:nvSpPr>
        <p:spPr>
          <a:xfrm>
            <a:off x="3328988" y="685800"/>
            <a:ext cx="579120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Rắc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9" name="Text Box 49158"/>
          <p:cNvSpPr txBox="1"/>
          <p:nvPr/>
        </p:nvSpPr>
        <p:spPr>
          <a:xfrm>
            <a:off x="3352800" y="2919413"/>
            <a:ext cx="5791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C1:</a:t>
            </a: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mạt sắt xung quanh nam châm được sắp xếp như thế nào</a:t>
            </a:r>
            <a:r>
              <a:rPr sz="2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49160" name="Text Box 49159"/>
          <p:cNvSpPr txBox="1"/>
          <p:nvPr/>
        </p:nvSpPr>
        <p:spPr>
          <a:xfrm>
            <a:off x="0" y="1066800"/>
            <a:ext cx="3224214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?3.</a:t>
            </a:r>
            <a:r>
              <a:rPr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</a:t>
            </a:r>
            <a:r>
              <a:rPr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61" name="Text Box 49160"/>
          <p:cNvSpPr txBox="1"/>
          <p:nvPr/>
        </p:nvSpPr>
        <p:spPr>
          <a:xfrm>
            <a:off x="3462338" y="3776663"/>
            <a:ext cx="5638800" cy="11969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3" pitchFamily="18" charset="2"/>
              </a:rPr>
              <a:t></a:t>
            </a:r>
            <a:r>
              <a:rPr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 mạt sắt được sắp xếp thành những đường cong nối từ cực này sang cực kia của nam châm</a:t>
            </a: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9162" name="Text Box 49161"/>
          <p:cNvSpPr txBox="1"/>
          <p:nvPr/>
        </p:nvSpPr>
        <p:spPr>
          <a:xfrm>
            <a:off x="104774" y="3429000"/>
            <a:ext cx="2819400" cy="2677656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mạt sắt được xếp theo hình cong xung quanh nam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được gọi là từ phổ.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72" name="Group 49171"/>
          <p:cNvGrpSpPr/>
          <p:nvPr/>
        </p:nvGrpSpPr>
        <p:grpSpPr>
          <a:xfrm>
            <a:off x="3429000" y="498100"/>
            <a:ext cx="5486400" cy="2286000"/>
            <a:chOff x="2160" y="435"/>
            <a:chExt cx="3456" cy="1440"/>
          </a:xfrm>
        </p:grpSpPr>
        <p:pic>
          <p:nvPicPr>
            <p:cNvPr id="49163" name="Picture 49162" descr="250px-Magnet08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49166" name="Group 49165"/>
            <p:cNvGrpSpPr/>
            <p:nvPr/>
          </p:nvGrpSpPr>
          <p:grpSpPr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49164" name="Rectangle 49163"/>
              <p:cNvSpPr/>
              <p:nvPr/>
            </p:nvSpPr>
            <p:spPr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49165" name="Rectangle 49164"/>
              <p:cNvSpPr/>
              <p:nvPr/>
            </p:nvSpPr>
            <p:spPr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</a:p>
            </p:txBody>
          </p:sp>
        </p:grpSp>
      </p:grpSp>
      <p:pic>
        <p:nvPicPr>
          <p:cNvPr id="5143" name="Picture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1680" y="2687320"/>
            <a:ext cx="5747385" cy="22866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186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59" grpId="1"/>
      <p:bldP spid="49160" grpId="0"/>
      <p:bldP spid="49161" grpId="0" animBg="1"/>
      <p:bldP spid="49161" grpId="1" animBg="1"/>
      <p:bldP spid="49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3667780"/>
            <a:ext cx="3241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1" y="2057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438400"/>
            <a:ext cx="891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+ Hình ảnh các đường mạt sắt sắp xếp xung quanh nam châm được gọi là từ phổ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8678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+ Từ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phổ cho ta một hình ảnh trực quan về từ trường.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7035" y="6096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/>
          <p:nvPr/>
        </p:nvSpPr>
        <p:spPr>
          <a:xfrm>
            <a:off x="1752600" y="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SỐ HÌNH ẢNH VỀ TỪ PHỔ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533400"/>
            <a:ext cx="3124200" cy="3108325"/>
            <a:chOff x="0" y="288"/>
            <a:chExt cx="1968" cy="1958"/>
          </a:xfrm>
        </p:grpSpPr>
        <p:pic>
          <p:nvPicPr>
            <p:cNvPr id="51204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5" name="Text Box 5"/>
            <p:cNvSpPr txBox="1"/>
            <p:nvPr/>
          </p:nvSpPr>
          <p:spPr>
            <a:xfrm>
              <a:off x="0" y="1728"/>
              <a:ext cx="1968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 vuông tinh vân rực đỏ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124200" y="381000"/>
            <a:ext cx="2895600" cy="3409950"/>
            <a:chOff x="1968" y="288"/>
            <a:chExt cx="1824" cy="2148"/>
          </a:xfrm>
        </p:grpSpPr>
        <p:pic>
          <p:nvPicPr>
            <p:cNvPr id="51207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8" name="Text Box 8"/>
            <p:cNvSpPr txBox="1"/>
            <p:nvPr/>
          </p:nvSpPr>
          <p:spPr>
            <a:xfrm>
              <a:off x="2016" y="1688"/>
              <a:ext cx="1776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sz="2400" err="1"/>
                <a:t>nh mũ giải ngân h</a:t>
              </a: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 trên tia hồng ngoại</a:t>
              </a:r>
              <a:endParaRPr sz="240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6248400" y="457200"/>
            <a:ext cx="2514600" cy="3108325"/>
            <a:chOff x="3936" y="288"/>
            <a:chExt cx="1584" cy="1958"/>
          </a:xfrm>
        </p:grpSpPr>
        <p:pic>
          <p:nvPicPr>
            <p:cNvPr id="51210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1" name="Text Box 11"/>
            <p:cNvSpPr txBox="1"/>
            <p:nvPr/>
          </p:nvSpPr>
          <p:spPr>
            <a:xfrm>
              <a:off x="4080" y="1728"/>
              <a:ext cx="1440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>
                  <a:latin typeface="Times New Roman" panose="02020603050405020304" pitchFamily="18" charset="0"/>
                  <a:ea typeface="Times New Roman" panose="02020603050405020304" pitchFamily="18" charset="0"/>
                </a:rPr>
                <a:t>Hamburger Gomez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152400" y="3733800"/>
            <a:ext cx="2514600" cy="3184525"/>
            <a:chOff x="96" y="2352"/>
            <a:chExt cx="1584" cy="2006"/>
          </a:xfrm>
        </p:grpSpPr>
        <p:pic>
          <p:nvPicPr>
            <p:cNvPr id="51213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" y="2352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4" name="Text Box 14"/>
            <p:cNvSpPr txBox="1"/>
            <p:nvPr/>
          </p:nvSpPr>
          <p:spPr>
            <a:xfrm>
              <a:off x="184" y="3840"/>
              <a:ext cx="1440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Quả trứng tinh vân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162300" y="3733800"/>
            <a:ext cx="2514600" cy="3184525"/>
            <a:chOff x="1992" y="2352"/>
            <a:chExt cx="1584" cy="2006"/>
          </a:xfrm>
        </p:grpSpPr>
        <p:pic>
          <p:nvPicPr>
            <p:cNvPr id="51216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92" y="2352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7" name="Text Box 17"/>
            <p:cNvSpPr txBox="1"/>
            <p:nvPr/>
          </p:nvSpPr>
          <p:spPr>
            <a:xfrm>
              <a:off x="2216" y="3840"/>
              <a:ext cx="1200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Từ phổ sao hoả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6400800" y="3505200"/>
            <a:ext cx="2895600" cy="3095625"/>
            <a:chOff x="3984" y="2352"/>
            <a:chExt cx="1824" cy="1950"/>
          </a:xfrm>
        </p:grpSpPr>
        <p:pic>
          <p:nvPicPr>
            <p:cNvPr id="51219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4" y="2352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20" name="Text Box 20"/>
            <p:cNvSpPr txBox="1"/>
            <p:nvPr/>
          </p:nvSpPr>
          <p:spPr>
            <a:xfrm>
              <a:off x="4176" y="3784"/>
              <a:ext cx="1632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 “chiếc nhẫn” của sao thổ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3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8915" descr="20672276_images1254588_EM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05800" cy="6223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85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5" name="Text Box 50224"/>
          <p:cNvSpPr txBox="1"/>
          <p:nvPr/>
        </p:nvSpPr>
        <p:spPr>
          <a:xfrm>
            <a:off x="76200" y="838200"/>
            <a:ext cx="3124200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smtClean="0">
                <a:latin typeface="+mj-lt"/>
              </a:rPr>
              <a:t>là các đường sức từ</a:t>
            </a:r>
          </a:p>
        </p:txBody>
      </p:sp>
      <p:pic>
        <p:nvPicPr>
          <p:cNvPr id="19" name="Picture 18" descr="250px-Magnet08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91612"/>
            <a:ext cx="5486400" cy="3046988"/>
          </a:xfrm>
          <a:prstGeom prst="rect">
            <a:avLst/>
          </a:prstGeom>
          <a:solidFill>
            <a:srgbClr val="660066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" name="Arc 11"/>
          <p:cNvSpPr/>
          <p:nvPr/>
        </p:nvSpPr>
        <p:spPr>
          <a:xfrm rot="-10800000" flipV="1">
            <a:off x="3876675" y="2519362"/>
            <a:ext cx="4310063" cy="933450"/>
          </a:xfrm>
          <a:custGeom>
            <a:avLst/>
            <a:gdLst>
              <a:gd name="txL" fmla="*/ 0 w 43200"/>
              <a:gd name="txT" fmla="*/ 0 h 34079"/>
              <a:gd name="txR" fmla="*/ 43200 w 43200"/>
              <a:gd name="txB" fmla="*/ 34079 h 3407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4079" fill="none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Arc 12"/>
          <p:cNvSpPr/>
          <p:nvPr/>
        </p:nvSpPr>
        <p:spPr>
          <a:xfrm flipV="1">
            <a:off x="3905250" y="1395412"/>
            <a:ext cx="4267200" cy="1128713"/>
          </a:xfrm>
          <a:custGeom>
            <a:avLst/>
            <a:gdLst>
              <a:gd name="txL" fmla="*/ 0 w 43200"/>
              <a:gd name="txT" fmla="*/ 0 h 34079"/>
              <a:gd name="txR" fmla="*/ 43200 w 43200"/>
              <a:gd name="txB" fmla="*/ 34079 h 3407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4079" fill="none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Arc 10"/>
          <p:cNvSpPr/>
          <p:nvPr/>
        </p:nvSpPr>
        <p:spPr>
          <a:xfrm flipV="1">
            <a:off x="3700463" y="1143000"/>
            <a:ext cx="4686300" cy="1395412"/>
          </a:xfrm>
          <a:custGeom>
            <a:avLst/>
            <a:gdLst>
              <a:gd name="txL" fmla="*/ 0 w 43200"/>
              <a:gd name="txT" fmla="*/ 0 h 35106"/>
              <a:gd name="txR" fmla="*/ 43200 w 43200"/>
              <a:gd name="txB" fmla="*/ 35106 h 3510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200" h="35106" fill="none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Arc 12"/>
          <p:cNvSpPr/>
          <p:nvPr/>
        </p:nvSpPr>
        <p:spPr>
          <a:xfrm rot="-10800000" flipV="1">
            <a:off x="3586163" y="2547937"/>
            <a:ext cx="4876800" cy="1143000"/>
          </a:xfrm>
          <a:custGeom>
            <a:avLst/>
            <a:gdLst>
              <a:gd name="txL" fmla="*/ 0 w 43200"/>
              <a:gd name="txT" fmla="*/ 0 h 35397"/>
              <a:gd name="txR" fmla="*/ 43200 w 43200"/>
              <a:gd name="txB" fmla="*/ 35397 h 35397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5397" fill="none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Arc 17"/>
          <p:cNvSpPr/>
          <p:nvPr/>
        </p:nvSpPr>
        <p:spPr>
          <a:xfrm rot="-10800000" flipH="1">
            <a:off x="7616825" y="1681162"/>
            <a:ext cx="1198563" cy="8683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Arc 18"/>
          <p:cNvSpPr/>
          <p:nvPr/>
        </p:nvSpPr>
        <p:spPr>
          <a:xfrm rot="-10800000" flipH="1" flipV="1">
            <a:off x="7773988" y="2546350"/>
            <a:ext cx="1069975" cy="6302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/>
          <p:nvPr/>
        </p:nvSpPr>
        <p:spPr>
          <a:xfrm>
            <a:off x="7705725" y="2524125"/>
            <a:ext cx="1143000" cy="0"/>
          </a:xfrm>
          <a:prstGeom prst="line">
            <a:avLst/>
          </a:prstGeom>
          <a:ln w="762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Arc 14"/>
          <p:cNvSpPr/>
          <p:nvPr/>
        </p:nvSpPr>
        <p:spPr>
          <a:xfrm flipH="1">
            <a:off x="3200400" y="2514600"/>
            <a:ext cx="1266825" cy="8080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Arc 15"/>
          <p:cNvSpPr/>
          <p:nvPr/>
        </p:nvSpPr>
        <p:spPr>
          <a:xfrm flipH="1" flipV="1">
            <a:off x="3171825" y="1952625"/>
            <a:ext cx="1181100" cy="5397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9"/>
          <p:cNvSpPr/>
          <p:nvPr/>
        </p:nvSpPr>
        <p:spPr>
          <a:xfrm>
            <a:off x="3124200" y="2533650"/>
            <a:ext cx="1143000" cy="0"/>
          </a:xfrm>
          <a:prstGeom prst="line">
            <a:avLst/>
          </a:prstGeom>
          <a:ln w="762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3" name="Group 32"/>
          <p:cNvGrpSpPr/>
          <p:nvPr/>
        </p:nvGrpSpPr>
        <p:grpSpPr>
          <a:xfrm>
            <a:off x="4057650" y="2281237"/>
            <a:ext cx="3962400" cy="457200"/>
            <a:chOff x="2640" y="960"/>
            <a:chExt cx="2400" cy="240"/>
          </a:xfrm>
        </p:grpSpPr>
        <p:sp>
          <p:nvSpPr>
            <p:cNvPr id="34" name="Rectangle 33"/>
            <p:cNvSpPr/>
            <p:nvPr/>
          </p:nvSpPr>
          <p:spPr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36" name="Text Box 50225"/>
          <p:cNvSpPr txBox="1"/>
          <p:nvPr/>
        </p:nvSpPr>
        <p:spPr>
          <a:xfrm>
            <a:off x="3629025" y="5029200"/>
            <a:ext cx="464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 sức từ</a:t>
            </a:r>
            <a:endParaRPr sz="4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483" y="76200"/>
            <a:ext cx="5536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/>
              <a:t>1, </a:t>
            </a:r>
            <a:r>
              <a:rPr lang="en-US" sz="3600" dirty="0"/>
              <a:t>Tìm hiểu về đường sức </a:t>
            </a:r>
            <a:r>
              <a:rPr lang="en-US" sz="3600" dirty="0" smtClean="0"/>
              <a:t>từ.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50700" y="1981200"/>
            <a:ext cx="8436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Sau khi tiến hành thí nghiệm : </a:t>
            </a:r>
            <a:r>
              <a:rPr lang="vi-VN" sz="2800" dirty="0" smtClean="0"/>
              <a:t>Em </a:t>
            </a:r>
            <a:r>
              <a:rPr lang="vi-VN" sz="2800" dirty="0"/>
              <a:t>hãy xác định cực Bắc và Nam của kim nam châm trong Hình </a:t>
            </a:r>
            <a:r>
              <a:rPr lang="vi-VN" sz="2800" dirty="0" smtClean="0"/>
              <a:t>19.4</a:t>
            </a:r>
            <a:r>
              <a:rPr lang="nl-NL" sz="2800" dirty="0" smtClean="0"/>
              <a:t>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71484" y="3124200"/>
            <a:ext cx="8415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Đáp án :</a:t>
            </a:r>
            <a:r>
              <a:rPr lang="nl-NL" sz="2800" dirty="0" smtClean="0"/>
              <a:t> </a:t>
            </a:r>
            <a:r>
              <a:rPr lang="vi-VN" sz="2800" dirty="0"/>
              <a:t>Cực Bắc của kim nam châm là đầu màu đỏ (kí hiệu bằng chữ N), cực Nam của kim nam châm là đầu màu xanh (kí hiệu bằng chữ 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7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4098" name="Picture 2" descr="https://img.loigiaihay.com/picture/2022/0322/1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6224"/>
            <a:ext cx="40386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.loigiaihay.com/picture/2022/0322/1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572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3200400"/>
            <a:ext cx="8776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?5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 Hãy nhận xét về hình dạng đường sức từ Hình 19.5 và sự sắp xếp các mạt sắt ở từ phổ Hình 19.3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Có thể nhận biết từ trường mạnh yếu qua các đường sức từ không?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-3803838"/>
            <a:ext cx="3924300" cy="768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o.remove.bg/downloads/ee7b7f72-45f2-4c1a-bf7e-db1f9085e616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97589" y="-3543794"/>
            <a:ext cx="52324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8718" y="1720851"/>
            <a:ext cx="7666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Sau khi quan sát thí nghiệm vừa rồi : Theo 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vùng không gian xung quanh nam châm có tính chất gì?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114" y="3276600"/>
            <a:ext cx="8054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Đáp án 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Vùng không gian xung quanh nam châm có tính chất là có khả năng hút các vật liệu có từ tính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12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152400" y="76200"/>
            <a:ext cx="8700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Trả lời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Hình dạng đường sức từ Hình 19.5 giống với sự sắp xếp các mạt sắt ở từ phổ Hình 19.3: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Chúng đều là những đường cong khép kín nối từ cực này sang cực kia của nam châm.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Càng ra xa nam châm, các đường này càng thưa dần và mở rộng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64" y="3200400"/>
            <a:ext cx="862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Có thể nhận biết từ trường mạnh yếu dựa vào độ mau, thưa của các đường sức từ: chỗ đường sức từ càng mau thì từ trường càng mạnh, chỗ đường sức từ càng thưa thì từ trường càng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700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Câu 1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: Từ hình ảnh của các đường sức từ (Hình 19.5), hãy nêu một phương pháp xác định chiều của đường sức từ nếu biết tên các cực của nam châm.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 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Câu 2 :</a:t>
            </a:r>
            <a:r>
              <a:rPr lang="en-US" sz="2400" dirty="0">
                <a:solidFill>
                  <a:srgbClr val="FF0000"/>
                </a:solidFill>
              </a:rPr>
              <a:t>Khi quan sát từ phổ của nam châm, ta biết được các đặc điểm nào của từ trường xung quanh nam châm?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09" y="2362200"/>
            <a:ext cx="85316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Khi biết tên các cực của nam châm, chúng ta có thể xác định chiều của đường sức từ bằng cách áp dụng quy ước: bên ngoài nam châm, các đường sức từ có chiều đi ra từ cực Bắc, đi vào cực Nam của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09" y="4572000"/>
            <a:ext cx="8974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2 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Khi quan sát từ phổ của nam châm, ta biết được độ mạnh yếu của từ trường xung quanh nam châm tại các vị trí khác nhau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3667780"/>
            <a:ext cx="3241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1" y="2057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438400"/>
            <a:ext cx="891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+ Hình ảnh các đường mạt sắt sắp xếp xung quanh nam châm được gọi là từ phổ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8678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+ Từ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phổ cho ta một hình ảnh trực quan về từ trường.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7035" y="6096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412498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+ các đường sức từ cho phép mô tả từ trường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1" y="4532293"/>
            <a:ext cx="8991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+ Hướng của đường sức từ tại một vị trí nhất định được quy ước là hướng nam – bắc của kim nam châm đặt tại vị trí đó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58111"/>
            <a:ext cx="9033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Cho hai thanh nam châm thẳng đặt gần nhau. Hãy chỉ rõ tên các cực của kim nam châm và hai thanh nam châm</a:t>
            </a:r>
            <a:r>
              <a:rPr lang="vi-VN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pic>
        <p:nvPicPr>
          <p:cNvPr id="11266" name="Picture 2" descr="https://img.loigiaihay.com/picture/2022/0322/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07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g.loigiaihay.com/picture/2022/0322/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153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27710"/>
            <a:ext cx="9116290" cy="3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418" y="3673257"/>
            <a:ext cx="8936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biết được đặc điểm của từ trường xung quanh nam châm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là đường cong, hình dạng đối xứng qua trục của thanh nam châm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có chiều đi ra từ cực bắc và đi vào cực nam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càng mau thì từ trường càng mạnh, đường sức từ càng thưa thì từ trường càng yếu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470357"/>
            <a:ext cx="487680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song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trục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(N) sang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Nam (S).</a:t>
            </a:r>
          </a:p>
        </p:txBody>
      </p:sp>
      <p:pic>
        <p:nvPicPr>
          <p:cNvPr id="14338" name="Picture 2" descr="https://img.loigiaihay.com/picture/2022/0322/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733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4675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93043"/>
            <a:ext cx="9067800" cy="41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038350" y="2625070"/>
            <a:ext cx="1133475" cy="450850"/>
            <a:chOff x="4062" y="3132"/>
            <a:chExt cx="714" cy="284"/>
          </a:xfrm>
        </p:grpSpPr>
        <p:sp>
          <p:nvSpPr>
            <p:cNvPr id="11267" name="Rectangle 4"/>
            <p:cNvSpPr/>
            <p:nvPr/>
          </p:nvSpPr>
          <p:spPr>
            <a:xfrm rot="-2417075">
              <a:off x="4062" y="3132"/>
              <a:ext cx="432" cy="96"/>
            </a:xfrm>
            <a:prstGeom prst="rect">
              <a:avLst/>
            </a:prstGeom>
            <a:solidFill>
              <a:srgbClr val="FF33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Left">
                <a:rot lat="3000000" lon="39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268" name="Rectangle 5"/>
            <p:cNvSpPr/>
            <p:nvPr/>
          </p:nvSpPr>
          <p:spPr>
            <a:xfrm rot="-2417075">
              <a:off x="4344" y="3320"/>
              <a:ext cx="432" cy="96"/>
            </a:xfrm>
            <a:prstGeom prst="rect">
              <a:avLst/>
            </a:prstGeom>
            <a:solidFill>
              <a:srgbClr val="00CCF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Left">
                <a:rot lat="3000000" lon="39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1269" name="Line 6"/>
          <p:cNvSpPr/>
          <p:nvPr/>
        </p:nvSpPr>
        <p:spPr>
          <a:xfrm>
            <a:off x="2681288" y="1437620"/>
            <a:ext cx="0" cy="1295400"/>
          </a:xfrm>
          <a:prstGeom prst="line">
            <a:avLst/>
          </a:prstGeom>
          <a:ln w="19050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17"/>
          <p:cNvGrpSpPr/>
          <p:nvPr/>
        </p:nvGrpSpPr>
        <p:grpSpPr>
          <a:xfrm>
            <a:off x="2952750" y="2352020"/>
            <a:ext cx="1704975" cy="1358900"/>
            <a:chOff x="4620" y="2640"/>
            <a:chExt cx="1074" cy="856"/>
          </a:xfrm>
        </p:grpSpPr>
        <p:sp>
          <p:nvSpPr>
            <p:cNvPr id="11275" name="Text Box 18"/>
            <p:cNvSpPr txBox="1"/>
            <p:nvPr/>
          </p:nvSpPr>
          <p:spPr>
            <a:xfrm>
              <a:off x="5550" y="3246"/>
              <a:ext cx="14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1276" name="Text Box 19"/>
            <p:cNvSpPr txBox="1"/>
            <p:nvPr/>
          </p:nvSpPr>
          <p:spPr>
            <a:xfrm>
              <a:off x="4620" y="2640"/>
              <a:ext cx="23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1277" name="Line 20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1752600" y="1361420"/>
            <a:ext cx="1828800" cy="7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 eaLnBrk="1" hangingPunct="1"/>
            <a:endParaRPr>
              <a:solidFill>
                <a:srgbClr val="000000"/>
              </a:solidFill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Group 30"/>
          <p:cNvGrpSpPr/>
          <p:nvPr/>
        </p:nvGrpSpPr>
        <p:grpSpPr>
          <a:xfrm>
            <a:off x="5972175" y="3237845"/>
            <a:ext cx="838200" cy="1905000"/>
            <a:chOff x="4992" y="3120"/>
            <a:chExt cx="528" cy="1200"/>
          </a:xfrm>
        </p:grpSpPr>
        <p:pic>
          <p:nvPicPr>
            <p:cNvPr id="11288" name="Picture 31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9" name="Rectangle 32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 rot="3717964">
            <a:off x="5867400" y="2504420"/>
            <a:ext cx="1390650" cy="1390650"/>
            <a:chOff x="2436" y="1920"/>
            <a:chExt cx="876" cy="876"/>
          </a:xfrm>
        </p:grpSpPr>
        <p:grpSp>
          <p:nvGrpSpPr>
            <p:cNvPr id="11291" name="Group 34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1292" name="AutoShape 35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1293" name="AutoShape 36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1294" name="Oval 37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50701" y="152400"/>
            <a:ext cx="6463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/>
              <a:t> </a:t>
            </a:r>
            <a:r>
              <a:rPr lang="nl-NL" sz="2800" dirty="0"/>
              <a:t>Nhận biết từ trường của thành nam châm.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304800" y="549360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i="1" dirty="0" smtClean="0"/>
              <a:t>Sau khi tiến hành thí nghiệm vừa rồi : Các em hãy </a:t>
            </a:r>
            <a:r>
              <a:rPr lang="nl-NL" sz="2800" dirty="0"/>
              <a:t>nhận xét hướng của kim nam châm so với hướng ban đầu </a:t>
            </a:r>
            <a:r>
              <a:rPr lang="nl-NL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9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3.33333E-6 L -0.27813 3.33333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2.22222E-6 L -0.28021 -2.22222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046" y="360218"/>
            <a:ext cx="7666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1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kim nam châm, ta có thể dùng các vật nào khác để phát hiện từ trường không?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282" y="1524000"/>
            <a:ext cx="7666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Đáp án : </a:t>
            </a:r>
            <a:r>
              <a:rPr lang="en-US" sz="3200" dirty="0"/>
              <a:t>-</a:t>
            </a:r>
            <a:r>
              <a:rPr lang="vi-VN" sz="3200" dirty="0"/>
              <a:t>Ngoài nam châm, ta có thể dùng cảm biến từ trường hoặc dây dẫn mang dòng điện để phát hiện từ trường.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9" y="3453884"/>
            <a:ext cx="8947518" cy="140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2362199"/>
            <a:ext cx="8816546" cy="13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9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43600" y="3268662"/>
            <a:ext cx="1676400" cy="1412875"/>
            <a:chOff x="4620" y="2640"/>
            <a:chExt cx="1074" cy="843"/>
          </a:xfrm>
        </p:grpSpPr>
        <p:sp>
          <p:nvSpPr>
            <p:cNvPr id="13317" name="Text Box 3"/>
            <p:cNvSpPr txBox="1"/>
            <p:nvPr/>
          </p:nvSpPr>
          <p:spPr>
            <a:xfrm>
              <a:off x="5550" y="3246"/>
              <a:ext cx="144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3318" name="Text Box 4"/>
            <p:cNvSpPr txBox="1"/>
            <p:nvPr/>
          </p:nvSpPr>
          <p:spPr>
            <a:xfrm>
              <a:off x="4620" y="2640"/>
              <a:ext cx="239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3319" name="Line 5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3" name="Group 6"/>
          <p:cNvGrpSpPr/>
          <p:nvPr/>
        </p:nvGrpSpPr>
        <p:grpSpPr>
          <a:xfrm>
            <a:off x="9725025" y="3944937"/>
            <a:ext cx="838200" cy="1905000"/>
            <a:chOff x="4992" y="3120"/>
            <a:chExt cx="528" cy="1200"/>
          </a:xfrm>
        </p:grpSpPr>
        <p:pic>
          <p:nvPicPr>
            <p:cNvPr id="13321" name="Picture 7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2" name="Rectangle 8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 rot="3717964">
            <a:off x="9620250" y="3211512"/>
            <a:ext cx="1390650" cy="1390650"/>
            <a:chOff x="2436" y="1920"/>
            <a:chExt cx="876" cy="876"/>
          </a:xfrm>
        </p:grpSpPr>
        <p:grpSp>
          <p:nvGrpSpPr>
            <p:cNvPr id="13324" name="Group 10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3325" name="AutoShape 11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26" name="AutoShape 12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3327" name="Oval 13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10353675" y="4387850"/>
            <a:ext cx="838200" cy="1905000"/>
            <a:chOff x="4992" y="3120"/>
            <a:chExt cx="528" cy="1200"/>
          </a:xfrm>
        </p:grpSpPr>
        <p:pic>
          <p:nvPicPr>
            <p:cNvPr id="13329" name="Picture 15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0" name="Rectangle 16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" name="Group 17"/>
          <p:cNvGrpSpPr/>
          <p:nvPr/>
        </p:nvGrpSpPr>
        <p:grpSpPr>
          <a:xfrm rot="3717964">
            <a:off x="10248900" y="3706812"/>
            <a:ext cx="1390650" cy="1390650"/>
            <a:chOff x="2436" y="1920"/>
            <a:chExt cx="876" cy="876"/>
          </a:xfrm>
        </p:grpSpPr>
        <p:grpSp>
          <p:nvGrpSpPr>
            <p:cNvPr id="13332" name="Group 18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3333" name="AutoShape 19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34" name="AutoShape 20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3335" name="Oval 21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3336" name="Group 22"/>
          <p:cNvGrpSpPr/>
          <p:nvPr/>
        </p:nvGrpSpPr>
        <p:grpSpPr>
          <a:xfrm>
            <a:off x="228600" y="3268662"/>
            <a:ext cx="2847975" cy="4503738"/>
            <a:chOff x="498" y="2016"/>
            <a:chExt cx="1794" cy="2837"/>
          </a:xfrm>
        </p:grpSpPr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 rot="75522" flipH="1">
              <a:off x="2022" y="2640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3338" name="Group 24"/>
            <p:cNvGrpSpPr/>
            <p:nvPr/>
          </p:nvGrpSpPr>
          <p:grpSpPr>
            <a:xfrm>
              <a:off x="498" y="2016"/>
              <a:ext cx="1794" cy="2837"/>
              <a:chOff x="498" y="1968"/>
              <a:chExt cx="1794" cy="2837"/>
            </a:xfrm>
          </p:grpSpPr>
          <p:sp>
            <p:nvSpPr>
              <p:cNvPr id="13339" name="Freeform 25"/>
              <p:cNvSpPr/>
              <p:nvPr/>
            </p:nvSpPr>
            <p:spPr>
              <a:xfrm rot="75522" flipH="1">
                <a:off x="498" y="2063"/>
                <a:ext cx="357" cy="2742"/>
              </a:xfrm>
              <a:custGeom>
                <a:avLst/>
                <a:gdLst>
                  <a:gd name="txL" fmla="*/ 0 w 336"/>
                  <a:gd name="txT" fmla="*/ 0 h 2388"/>
                  <a:gd name="txR" fmla="*/ 336 w 336"/>
                  <a:gd name="txB" fmla="*/ 2388 h 2388"/>
                </a:gdLst>
                <a:ahLst/>
                <a:cxnLst>
                  <a:cxn ang="0">
                    <a:pos x="0" y="0"/>
                  </a:cxn>
                  <a:cxn ang="0">
                    <a:pos x="29" y="115"/>
                  </a:cxn>
                  <a:cxn ang="0">
                    <a:pos x="19" y="448"/>
                  </a:cxn>
                  <a:cxn ang="0">
                    <a:pos x="66" y="881"/>
                  </a:cxn>
                </a:cxnLst>
                <a:rect l="txL" t="txT" r="txR" b="txB"/>
                <a:pathLst>
                  <a:path w="336" h="2388">
                    <a:moveTo>
                      <a:pt x="0" y="0"/>
                    </a:moveTo>
                    <a:cubicBezTo>
                      <a:pt x="24" y="52"/>
                      <a:pt x="128" y="110"/>
                      <a:pt x="144" y="312"/>
                    </a:cubicBezTo>
                    <a:cubicBezTo>
                      <a:pt x="160" y="514"/>
                      <a:pt x="64" y="866"/>
                      <a:pt x="96" y="1212"/>
                    </a:cubicBezTo>
                    <a:cubicBezTo>
                      <a:pt x="128" y="1558"/>
                      <a:pt x="286" y="2143"/>
                      <a:pt x="336" y="2388"/>
                    </a:cubicBezTo>
                  </a:path>
                </a:pathLst>
              </a:custGeom>
              <a:noFill/>
              <a:ln w="2857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40" name="Line 26"/>
              <p:cNvSpPr/>
              <p:nvPr/>
            </p:nvSpPr>
            <p:spPr>
              <a:xfrm rot="75522" flipH="1" flipV="1">
                <a:off x="914" y="2065"/>
                <a:ext cx="1150" cy="72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1" name="Rectangle 27"/>
              <p:cNvSpPr/>
              <p:nvPr/>
            </p:nvSpPr>
            <p:spPr>
              <a:xfrm rot="75522" flipH="1">
                <a:off x="1880" y="3812"/>
                <a:ext cx="412" cy="39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PerspectiveTopRight">
                  <a:rot lat="600000" lon="0" rev="0"/>
                </a:camera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42" name="Freeform 28"/>
              <p:cNvSpPr/>
              <p:nvPr/>
            </p:nvSpPr>
            <p:spPr>
              <a:xfrm rot="75522" flipH="1">
                <a:off x="1937" y="2757"/>
                <a:ext cx="290" cy="2041"/>
              </a:xfrm>
              <a:custGeom>
                <a:avLst/>
                <a:gdLst>
                  <a:gd name="txL" fmla="*/ 0 w 406"/>
                  <a:gd name="txT" fmla="*/ 0 h 2204"/>
                  <a:gd name="txR" fmla="*/ 406 w 406"/>
                  <a:gd name="txB" fmla="*/ 2204 h 2204"/>
                </a:gdLst>
                <a:ahLst/>
                <a:cxnLst>
                  <a:cxn ang="0">
                    <a:pos x="36" y="0"/>
                  </a:cxn>
                  <a:cxn ang="0">
                    <a:pos x="27" y="106"/>
                  </a:cxn>
                  <a:cxn ang="0">
                    <a:pos x="49" y="277"/>
                  </a:cxn>
                  <a:cxn ang="0">
                    <a:pos x="0" y="653"/>
                  </a:cxn>
                </a:cxnLst>
                <a:rect l="txL" t="txT" r="txR" b="txB"/>
                <a:pathLst>
                  <a:path w="406" h="2204">
                    <a:moveTo>
                      <a:pt x="276" y="0"/>
                    </a:moveTo>
                    <a:cubicBezTo>
                      <a:pt x="264" y="60"/>
                      <a:pt x="188" y="201"/>
                      <a:pt x="204" y="356"/>
                    </a:cubicBezTo>
                    <a:cubicBezTo>
                      <a:pt x="220" y="511"/>
                      <a:pt x="406" y="624"/>
                      <a:pt x="372" y="932"/>
                    </a:cubicBezTo>
                    <a:cubicBezTo>
                      <a:pt x="338" y="1240"/>
                      <a:pt x="77" y="1939"/>
                      <a:pt x="0" y="2204"/>
                    </a:cubicBezTo>
                  </a:path>
                </a:pathLst>
              </a:custGeom>
              <a:noFill/>
              <a:ln w="2857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94" name="Rectangle 29"/>
              <p:cNvSpPr>
                <a:spLocks noChangeArrowheads="1"/>
              </p:cNvSpPr>
              <p:nvPr/>
            </p:nvSpPr>
            <p:spPr bwMode="auto">
              <a:xfrm rot="75522" flipH="1">
                <a:off x="864" y="1968"/>
                <a:ext cx="47" cy="11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lvl="1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lvl="2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lvl="3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lvl="4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</a:lstStyle>
              <a:p>
                <a:pPr lvl="0" eaLnBrk="1" hangingPunct="1"/>
                <a:endParaRPr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</a:endParaRPr>
              </a:p>
            </p:txBody>
          </p:sp>
        </p:grpSp>
      </p:grpSp>
      <p:grpSp>
        <p:nvGrpSpPr>
          <p:cNvPr id="13344" name="Group 30"/>
          <p:cNvGrpSpPr/>
          <p:nvPr/>
        </p:nvGrpSpPr>
        <p:grpSpPr>
          <a:xfrm>
            <a:off x="359385" y="3380031"/>
            <a:ext cx="2395538" cy="1857375"/>
            <a:chOff x="492" y="2084"/>
            <a:chExt cx="1509" cy="1170"/>
          </a:xfrm>
        </p:grpSpPr>
        <p:sp>
          <p:nvSpPr>
            <p:cNvPr id="13345" name="Rectangle 31"/>
            <p:cNvSpPr/>
            <p:nvPr/>
          </p:nvSpPr>
          <p:spPr>
            <a:xfrm rot="75522" flipH="1">
              <a:off x="492" y="3216"/>
              <a:ext cx="412" cy="38"/>
            </a:xfrm>
            <a:prstGeom prst="rect">
              <a:avLst/>
            </a:prstGeom>
            <a:solidFill>
              <a:schemeClr val="accent1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TopRight">
                <a:rot lat="600000" lon="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46" name="Oval 32"/>
            <p:cNvSpPr/>
            <p:nvPr/>
          </p:nvSpPr>
          <p:spPr>
            <a:xfrm rot="75522" flipH="1">
              <a:off x="780" y="2084"/>
              <a:ext cx="69" cy="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47" name="Oval 33"/>
            <p:cNvSpPr/>
            <p:nvPr/>
          </p:nvSpPr>
          <p:spPr>
            <a:xfrm rot="75522" flipH="1">
              <a:off x="1932" y="2786"/>
              <a:ext cx="69" cy="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3348" name="Rectangle 34"/>
          <p:cNvSpPr/>
          <p:nvPr/>
        </p:nvSpPr>
        <p:spPr>
          <a:xfrm rot="75522" flipH="1">
            <a:off x="7480300" y="5815012"/>
            <a:ext cx="654050" cy="61913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60000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3349" name="Group 35"/>
          <p:cNvGrpSpPr/>
          <p:nvPr/>
        </p:nvGrpSpPr>
        <p:grpSpPr>
          <a:xfrm>
            <a:off x="5470525" y="2887662"/>
            <a:ext cx="2559050" cy="4641850"/>
            <a:chOff x="3446" y="2112"/>
            <a:chExt cx="1612" cy="2924"/>
          </a:xfrm>
        </p:grpSpPr>
        <p:sp>
          <p:nvSpPr>
            <p:cNvPr id="101" name="Rectangle 36"/>
            <p:cNvSpPr>
              <a:spLocks noChangeArrowheads="1"/>
            </p:cNvSpPr>
            <p:nvPr/>
          </p:nvSpPr>
          <p:spPr bwMode="auto">
            <a:xfrm rot="75522" flipH="1">
              <a:off x="4854" y="2736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51" name="Freeform 37"/>
            <p:cNvSpPr/>
            <p:nvPr/>
          </p:nvSpPr>
          <p:spPr>
            <a:xfrm rot="75522" flipH="1">
              <a:off x="3446" y="2208"/>
              <a:ext cx="280" cy="2781"/>
            </a:xfrm>
            <a:custGeom>
              <a:avLst/>
              <a:gdLst>
                <a:gd name="txL" fmla="*/ 0 w 336"/>
                <a:gd name="txT" fmla="*/ 0 h 2388"/>
                <a:gd name="txR" fmla="*/ 336 w 336"/>
                <a:gd name="txB" fmla="*/ 2388 h 2388"/>
              </a:gdLst>
              <a:ahLst/>
              <a:cxnLst>
                <a:cxn ang="0">
                  <a:pos x="0" y="0"/>
                </a:cxn>
                <a:cxn ang="0">
                  <a:pos x="22" y="116"/>
                </a:cxn>
                <a:cxn ang="0">
                  <a:pos x="15" y="454"/>
                </a:cxn>
                <a:cxn ang="0">
                  <a:pos x="52" y="893"/>
                </a:cxn>
              </a:cxnLst>
              <a:rect l="txL" t="txT" r="txR" b="txB"/>
              <a:pathLst>
                <a:path w="336" h="2388">
                  <a:moveTo>
                    <a:pt x="0" y="0"/>
                  </a:moveTo>
                  <a:cubicBezTo>
                    <a:pt x="24" y="52"/>
                    <a:pt x="128" y="110"/>
                    <a:pt x="144" y="312"/>
                  </a:cubicBezTo>
                  <a:cubicBezTo>
                    <a:pt x="160" y="514"/>
                    <a:pt x="64" y="866"/>
                    <a:pt x="96" y="1212"/>
                  </a:cubicBezTo>
                  <a:cubicBezTo>
                    <a:pt x="128" y="1558"/>
                    <a:pt x="286" y="2143"/>
                    <a:pt x="336" y="2388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52" name="Line 38"/>
            <p:cNvSpPr/>
            <p:nvPr/>
          </p:nvSpPr>
          <p:spPr>
            <a:xfrm rot="75522" flipH="1" flipV="1">
              <a:off x="3746" y="2209"/>
              <a:ext cx="1150" cy="720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3" name="Freeform 39"/>
            <p:cNvSpPr/>
            <p:nvPr/>
          </p:nvSpPr>
          <p:spPr>
            <a:xfrm rot="75522" flipH="1">
              <a:off x="4768" y="2901"/>
              <a:ext cx="290" cy="2135"/>
            </a:xfrm>
            <a:custGeom>
              <a:avLst/>
              <a:gdLst>
                <a:gd name="txL" fmla="*/ 0 w 406"/>
                <a:gd name="txT" fmla="*/ 0 h 2204"/>
                <a:gd name="txR" fmla="*/ 406 w 406"/>
                <a:gd name="txB" fmla="*/ 2204 h 2204"/>
              </a:gdLst>
              <a:ahLst/>
              <a:cxnLst>
                <a:cxn ang="0">
                  <a:pos x="36" y="0"/>
                </a:cxn>
                <a:cxn ang="0">
                  <a:pos x="27" y="110"/>
                </a:cxn>
                <a:cxn ang="0">
                  <a:pos x="49" y="290"/>
                </a:cxn>
                <a:cxn ang="0">
                  <a:pos x="0" y="683"/>
                </a:cxn>
              </a:cxnLst>
              <a:rect l="txL" t="txT" r="txR" b="txB"/>
              <a:pathLst>
                <a:path w="406" h="2204">
                  <a:moveTo>
                    <a:pt x="276" y="0"/>
                  </a:moveTo>
                  <a:cubicBezTo>
                    <a:pt x="264" y="60"/>
                    <a:pt x="188" y="201"/>
                    <a:pt x="204" y="356"/>
                  </a:cubicBezTo>
                  <a:cubicBezTo>
                    <a:pt x="220" y="511"/>
                    <a:pt x="406" y="624"/>
                    <a:pt x="372" y="932"/>
                  </a:cubicBezTo>
                  <a:cubicBezTo>
                    <a:pt x="338" y="1240"/>
                    <a:pt x="77" y="1939"/>
                    <a:pt x="0" y="2204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5" name="Rectangle 40"/>
            <p:cNvSpPr>
              <a:spLocks noChangeArrowheads="1"/>
            </p:cNvSpPr>
            <p:nvPr/>
          </p:nvSpPr>
          <p:spPr bwMode="auto">
            <a:xfrm rot="75522" flipH="1">
              <a:off x="3696" y="2112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3355" name="Rectangle 41"/>
          <p:cNvSpPr/>
          <p:nvPr/>
        </p:nvSpPr>
        <p:spPr>
          <a:xfrm rot="75522" flipH="1">
            <a:off x="5410200" y="4792662"/>
            <a:ext cx="654050" cy="60325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60000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56" name="Oval 42"/>
          <p:cNvSpPr/>
          <p:nvPr/>
        </p:nvSpPr>
        <p:spPr>
          <a:xfrm rot="75522" flipH="1">
            <a:off x="5867400" y="2995612"/>
            <a:ext cx="109538" cy="1206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57" name="Oval 43"/>
          <p:cNvSpPr/>
          <p:nvPr/>
        </p:nvSpPr>
        <p:spPr>
          <a:xfrm rot="75522" flipH="1">
            <a:off x="7696200" y="4110037"/>
            <a:ext cx="109538" cy="1206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3" name="Group 51"/>
          <p:cNvGrpSpPr/>
          <p:nvPr/>
        </p:nvGrpSpPr>
        <p:grpSpPr>
          <a:xfrm>
            <a:off x="1295400" y="3089275"/>
            <a:ext cx="1676400" cy="1412875"/>
            <a:chOff x="4620" y="2640"/>
            <a:chExt cx="1074" cy="843"/>
          </a:xfrm>
        </p:grpSpPr>
        <p:sp>
          <p:nvSpPr>
            <p:cNvPr id="13359" name="Text Box 52"/>
            <p:cNvSpPr txBox="1"/>
            <p:nvPr/>
          </p:nvSpPr>
          <p:spPr>
            <a:xfrm>
              <a:off x="5550" y="3246"/>
              <a:ext cx="144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3360" name="Text Box 53"/>
            <p:cNvSpPr txBox="1"/>
            <p:nvPr/>
          </p:nvSpPr>
          <p:spPr>
            <a:xfrm>
              <a:off x="4620" y="2640"/>
              <a:ext cx="239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3361" name="Line 54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3362" name="Text Box 55"/>
          <p:cNvSpPr txBox="1"/>
          <p:nvPr/>
        </p:nvSpPr>
        <p:spPr>
          <a:xfrm>
            <a:off x="754232" y="6123609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 err="1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Hình</a:t>
            </a:r>
            <a:r>
              <a:rPr sz="2800" b="1" dirty="0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b</a:t>
            </a:r>
            <a:endParaRPr sz="2800" b="1" dirty="0">
              <a:solidFill>
                <a:srgbClr val="FF0066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3363" name="Text Box 56"/>
          <p:cNvSpPr txBox="1"/>
          <p:nvPr/>
        </p:nvSpPr>
        <p:spPr>
          <a:xfrm>
            <a:off x="6023631" y="6158100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 err="1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Hình</a:t>
            </a:r>
            <a:r>
              <a:rPr sz="2800" b="1" dirty="0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a</a:t>
            </a:r>
            <a:endParaRPr sz="2800" b="1" dirty="0">
              <a:solidFill>
                <a:srgbClr val="0000CC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châm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đặt</a:t>
            </a:r>
            <a:r>
              <a:rPr lang="en-US" sz="2800" dirty="0" smtClean="0">
                <a:solidFill>
                  <a:srgbClr val="FF0000"/>
                </a:solidFill>
              </a:rPr>
              <a:t> song </a:t>
            </a:r>
            <a:r>
              <a:rPr lang="en-US" sz="2800" dirty="0" err="1" smtClean="0">
                <a:solidFill>
                  <a:srgbClr val="FF0000"/>
                </a:solidFill>
              </a:rPr>
              <a:t>song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</a:rPr>
              <a:t> . </a:t>
            </a:r>
            <a:r>
              <a:rPr lang="en-US" sz="2800" dirty="0" err="1" smtClean="0">
                <a:solidFill>
                  <a:srgbClr val="FF0000"/>
                </a:solidFill>
              </a:rPr>
              <a:t>Quan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sát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châm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a/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chạy</a:t>
            </a:r>
            <a:r>
              <a:rPr lang="en-US" sz="2800" dirty="0" smtClean="0">
                <a:solidFill>
                  <a:srgbClr val="FF0000"/>
                </a:solidFill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</a:rPr>
              <a:t>dây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dẫn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b/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chạy</a:t>
            </a:r>
            <a:r>
              <a:rPr lang="en-US" sz="2800" dirty="0" smtClean="0">
                <a:solidFill>
                  <a:srgbClr val="FF0000"/>
                </a:solidFill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</a:rPr>
              <a:t>dây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dẫn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440032" y="3754981"/>
            <a:ext cx="344175" cy="2112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6200" y="0"/>
            <a:ext cx="871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/>
              <a:t> </a:t>
            </a:r>
            <a:r>
              <a:rPr lang="en-US" sz="3200" dirty="0"/>
              <a:t>Nhận </a:t>
            </a:r>
            <a:r>
              <a:rPr lang="en-US" sz="3200" dirty="0" err="1"/>
              <a:t>biết</a:t>
            </a:r>
            <a:r>
              <a:rPr lang="en-US" sz="3200" dirty="0"/>
              <a:t> 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/>
              <a:t>trường của dây dẫn mang dòng điện.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83324" y="609600"/>
            <a:ext cx="362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 nghiệm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Oersted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" y="1447800"/>
            <a:ext cx="90492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5549 L -0.45313 -0.0568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5549 L -0.44896 -0.0568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5 0 " pathEditMode="relative" ptsTypes="AA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694 L -0.875 0.0069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2627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802" y="1524000"/>
            <a:ext cx="9189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……………..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5727" y="2022765"/>
            <a:ext cx="245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819400"/>
            <a:ext cx="9189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6154" y="786787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762000"/>
            <a:ext cx="245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0500" y="2782669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1391</Words>
  <Application>Microsoft Office PowerPoint</Application>
  <PresentationFormat>On-screen Show (4:3)</PresentationFormat>
  <Paragraphs>119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宋体</vt:lpstr>
      <vt:lpstr>Arial</vt:lpstr>
      <vt:lpstr>Calibri</vt:lpstr>
      <vt:lpstr>Times New Roman</vt:lpstr>
      <vt:lpstr>Verdana</vt:lpstr>
      <vt:lpstr>VNI-Avo</vt:lpstr>
      <vt:lpstr>VNI-Times</vt:lpstr>
      <vt:lpstr>VNI-Thufap3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2022-08-14T07:01:26Z</dcterms:created>
  <dcterms:modified xsi:type="dcterms:W3CDTF">2023-01-27T11:59:39Z</dcterms:modified>
</cp:coreProperties>
</file>