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 id="2147483706" r:id="rId3"/>
    <p:sldMasterId id="2147483709" r:id="rId4"/>
    <p:sldMasterId id="2147483712" r:id="rId5"/>
  </p:sldMasterIdLst>
  <p:notesMasterIdLst>
    <p:notesMasterId r:id="rId36"/>
  </p:notesMasterIdLst>
  <p:sldIdLst>
    <p:sldId id="257" r:id="rId6"/>
    <p:sldId id="343" r:id="rId7"/>
    <p:sldId id="342" r:id="rId8"/>
    <p:sldId id="355" r:id="rId9"/>
    <p:sldId id="356" r:id="rId10"/>
    <p:sldId id="345" r:id="rId11"/>
    <p:sldId id="346" r:id="rId12"/>
    <p:sldId id="347" r:id="rId13"/>
    <p:sldId id="348" r:id="rId14"/>
    <p:sldId id="349" r:id="rId15"/>
    <p:sldId id="271" r:id="rId16"/>
    <p:sldId id="352" r:id="rId17"/>
    <p:sldId id="351" r:id="rId18"/>
    <p:sldId id="275" r:id="rId19"/>
    <p:sldId id="354" r:id="rId20"/>
    <p:sldId id="353" r:id="rId21"/>
    <p:sldId id="282" r:id="rId22"/>
    <p:sldId id="362" r:id="rId23"/>
    <p:sldId id="286" r:id="rId24"/>
    <p:sldId id="287" r:id="rId25"/>
    <p:sldId id="288" r:id="rId26"/>
    <p:sldId id="289" r:id="rId27"/>
    <p:sldId id="290" r:id="rId28"/>
    <p:sldId id="291" r:id="rId29"/>
    <p:sldId id="292" r:id="rId30"/>
    <p:sldId id="293" r:id="rId31"/>
    <p:sldId id="294" r:id="rId32"/>
    <p:sldId id="357" r:id="rId33"/>
    <p:sldId id="358" r:id="rId34"/>
    <p:sldId id="359" r:id="rId35"/>
  </p:sldIdLst>
  <p:sldSz cx="12192000" cy="6858000"/>
  <p:notesSz cx="6858000" cy="9144000"/>
  <p:defaultText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D52F0-EFDF-4CB1-97AC-B64D9EFB147D}" type="datetimeFigureOut">
              <a:rPr lang="en-US" smtClean="0"/>
              <a:pPr/>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8BDBD-F5A2-4D0B-A56D-A6D3B5A7DE9B}" type="slidenum">
              <a:rPr lang="en-US" smtClean="0"/>
              <a:pPr/>
              <a:t>‹#›</a:t>
            </a:fld>
            <a:endParaRPr lang="en-US"/>
          </a:p>
        </p:txBody>
      </p:sp>
    </p:spTree>
    <p:extLst>
      <p:ext uri="{BB962C8B-B14F-4D97-AF65-F5344CB8AC3E}">
        <p14:creationId xmlns:p14="http://schemas.microsoft.com/office/powerpoint/2010/main" val="2092778746"/>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8BDBD-F5A2-4D0B-A56D-A6D3B5A7DE9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1089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19E44-B6FB-4309-9148-3BCD3AF94E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2391A3B-60F0-4A1B-BDCD-C17C78976628}"/>
              </a:ext>
            </a:extLst>
          </p:cNvPr>
          <p:cNvSpPr>
            <a:spLocks noGrp="1"/>
          </p:cNvSpPr>
          <p:nvPr>
            <p:ph type="dt" sz="half" idx="10"/>
          </p:nvPr>
        </p:nvSpPr>
        <p:spPr/>
        <p:txBody>
          <a:bodyPr/>
          <a:lstStyle/>
          <a:p>
            <a:fld id="{150FA4D0-9E0D-4560-8ECD-89CC2E99F5CB}" type="datetimeFigureOut">
              <a:rPr lang="en-US" smtClean="0"/>
              <a:pPr/>
              <a:t>1/12/2024</a:t>
            </a:fld>
            <a:endParaRPr lang="en-US"/>
          </a:p>
        </p:txBody>
      </p:sp>
      <p:sp>
        <p:nvSpPr>
          <p:cNvPr id="4" name="Footer Placeholder 3">
            <a:extLst>
              <a:ext uri="{FF2B5EF4-FFF2-40B4-BE49-F238E27FC236}">
                <a16:creationId xmlns:a16="http://schemas.microsoft.com/office/drawing/2014/main" xmlns="" id="{443B04D4-9E9E-439E-9A1F-66EB6B8B90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39474C7-6314-4D26-A1A1-E385DD0BCA38}"/>
              </a:ext>
            </a:extLst>
          </p:cNvPr>
          <p:cNvSpPr>
            <a:spLocks noGrp="1"/>
          </p:cNvSpPr>
          <p:nvPr>
            <p:ph type="sldNum" sz="quarter" idx="12"/>
          </p:nvPr>
        </p:nvSpPr>
        <p:spPr/>
        <p:txBody>
          <a:bodyPr/>
          <a:lstStyle/>
          <a:p>
            <a:fld id="{AD9A216F-1104-402F-A0D9-177C2697C4C0}" type="slidenum">
              <a:rPr lang="en-US" smtClean="0"/>
              <a:pPr/>
              <a:t>‹#›</a:t>
            </a:fld>
            <a:endParaRPr lang="en-US"/>
          </a:p>
        </p:txBody>
      </p:sp>
    </p:spTree>
    <p:extLst>
      <p:ext uri="{BB962C8B-B14F-4D97-AF65-F5344CB8AC3E}">
        <p14:creationId xmlns:p14="http://schemas.microsoft.com/office/powerpoint/2010/main" val="369063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52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27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08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95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64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A69EACA-EA18-4330-8E00-A6EE638C59A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4741BCD-3A1F-4F81-8567-C86538D045CE}"/>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3AF69DE-49A0-40DA-9375-B38039E4569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3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48EB6E-5566-49F0-AA4C-178361FC8332}" type="datetimeFigureOut">
              <a:rPr lang="en-US" smtClean="0"/>
              <a:pPr/>
              <a:t>1/12/2024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27EE1E-A06E-4D80-A612-FD9BA2CCC11A}" type="slidenum">
              <a:rPr lang="en-US" smtClean="0"/>
              <a:pPr/>
              <a:t>‹#›</a:t>
            </a:fld>
            <a:endParaRPr lang="en-US"/>
          </a:p>
        </p:txBody>
      </p:sp>
    </p:spTree>
    <p:extLst>
      <p:ext uri="{BB962C8B-B14F-4D97-AF65-F5344CB8AC3E}">
        <p14:creationId xmlns:p14="http://schemas.microsoft.com/office/powerpoint/2010/main" val="24641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p:txBody>
          <a:bodyPr/>
          <a:lstStyle/>
          <a:p>
            <a:fld id="{E69B9EE9-F3BF-4B40-83E7-C9BC68FDDB0E}" type="datetimeFigureOut">
              <a:rPr lang="en-US" smtClean="0"/>
              <a:pPr/>
              <a:t>1/12/2024</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411126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19E44-B6FB-4309-9148-3BCD3AF94E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2391A3B-60F0-4A1B-BDCD-C17C78976628}"/>
              </a:ext>
            </a:extLst>
          </p:cNvPr>
          <p:cNvSpPr>
            <a:spLocks noGrp="1"/>
          </p:cNvSpPr>
          <p:nvPr>
            <p:ph type="dt" sz="half" idx="10"/>
          </p:nvPr>
        </p:nvSpPr>
        <p:spPr/>
        <p:txBody>
          <a:bodyPr/>
          <a:lstStyle/>
          <a:p>
            <a:fld id="{150FA4D0-9E0D-4560-8ECD-89CC2E99F5CB}"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43B04D4-9E9E-439E-9A1F-66EB6B8B90E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39474C7-6314-4D26-A1A1-E385DD0BCA38}"/>
              </a:ext>
            </a:extLst>
          </p:cNvPr>
          <p:cNvSpPr>
            <a:spLocks noGrp="1"/>
          </p:cNvSpPr>
          <p:nvPr>
            <p:ph type="sldNum" sz="quarter" idx="12"/>
          </p:nvPr>
        </p:nvSpPr>
        <p:spPr/>
        <p:txBody>
          <a:bodyPr/>
          <a:lstStyle/>
          <a:p>
            <a:fld id="{AD9A216F-1104-402F-A0D9-177C2697C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0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48EB6E-5566-49F0-AA4C-178361FC8332}"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2327EE1E-A06E-4D80-A612-FD9BA2CCC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14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19E44-B6FB-4309-9148-3BCD3AF94E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2391A3B-60F0-4A1B-BDCD-C17C78976628}"/>
              </a:ext>
            </a:extLst>
          </p:cNvPr>
          <p:cNvSpPr>
            <a:spLocks noGrp="1"/>
          </p:cNvSpPr>
          <p:nvPr>
            <p:ph type="dt" sz="half" idx="10"/>
          </p:nvPr>
        </p:nvSpPr>
        <p:spPr/>
        <p:txBody>
          <a:bodyPr/>
          <a:lstStyle/>
          <a:p>
            <a:fld id="{150FA4D0-9E0D-4560-8ECD-89CC2E99F5CB}"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43B04D4-9E9E-439E-9A1F-66EB6B8B90E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39474C7-6314-4D26-A1A1-E385DD0BCA38}"/>
              </a:ext>
            </a:extLst>
          </p:cNvPr>
          <p:cNvSpPr>
            <a:spLocks noGrp="1"/>
          </p:cNvSpPr>
          <p:nvPr>
            <p:ph type="sldNum" sz="quarter" idx="12"/>
          </p:nvPr>
        </p:nvSpPr>
        <p:spPr/>
        <p:txBody>
          <a:bodyPr/>
          <a:lstStyle/>
          <a:p>
            <a:fld id="{AD9A216F-1104-402F-A0D9-177C2697C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24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48EB6E-5566-49F0-AA4C-178361FC8332}"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2327EE1E-A06E-4D80-A612-FD9BA2CCC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38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19E44-B6FB-4309-9148-3BCD3AF94E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2391A3B-60F0-4A1B-BDCD-C17C78976628}"/>
              </a:ext>
            </a:extLst>
          </p:cNvPr>
          <p:cNvSpPr>
            <a:spLocks noGrp="1"/>
          </p:cNvSpPr>
          <p:nvPr>
            <p:ph type="dt" sz="half" idx="10"/>
          </p:nvPr>
        </p:nvSpPr>
        <p:spPr/>
        <p:txBody>
          <a:bodyPr/>
          <a:lstStyle/>
          <a:p>
            <a:fld id="{150FA4D0-9E0D-4560-8ECD-89CC2E99F5CB}"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43B04D4-9E9E-439E-9A1F-66EB6B8B90E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39474C7-6314-4D26-A1A1-E385DD0BCA38}"/>
              </a:ext>
            </a:extLst>
          </p:cNvPr>
          <p:cNvSpPr>
            <a:spLocks noGrp="1"/>
          </p:cNvSpPr>
          <p:nvPr>
            <p:ph type="sldNum" sz="quarter" idx="12"/>
          </p:nvPr>
        </p:nvSpPr>
        <p:spPr/>
        <p:txBody>
          <a:bodyPr/>
          <a:lstStyle/>
          <a:p>
            <a:fld id="{AD9A216F-1104-402F-A0D9-177C2697C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58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48EB6E-5566-49F0-AA4C-178361FC8332}"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2327EE1E-A06E-4D80-A612-FD9BA2CCC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74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2.xml"/><Relationship Id="rId7"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7014F6-32EC-48E5-A027-2181914696FB}"/>
              </a:ext>
            </a:extLst>
          </p:cNvPr>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686E133-EF74-4596-B1CA-8352E5AFBC3F}"/>
              </a:ext>
            </a:extLst>
          </p:cNvPr>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FB781D-DAF7-416F-A759-1BE3D648506F}"/>
              </a:ext>
            </a:extLst>
          </p:cNvPr>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150FA4D0-9E0D-4560-8ECD-89CC2E99F5CB}" type="datetimeFigureOut">
              <a:rPr lang="en-US" smtClean="0"/>
              <a:pPr/>
              <a:t>1/12/2024</a:t>
            </a:fld>
            <a:endParaRPr lang="en-US"/>
          </a:p>
        </p:txBody>
      </p:sp>
      <p:sp>
        <p:nvSpPr>
          <p:cNvPr id="5" name="Footer Placeholder 4">
            <a:extLst>
              <a:ext uri="{FF2B5EF4-FFF2-40B4-BE49-F238E27FC236}">
                <a16:creationId xmlns:a16="http://schemas.microsoft.com/office/drawing/2014/main" xmlns="" id="{9F5E41C1-3688-4990-A643-3456AD5E55DB}"/>
              </a:ext>
            </a:extLst>
          </p:cNvPr>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D63A5D6-B45B-4DD8-B723-8CF51F7B8AAA}"/>
              </a:ext>
            </a:extLst>
          </p:cNvPr>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AD9A216F-1104-402F-A0D9-177C2697C4C0}" type="slidenum">
              <a:rPr lang="en-US" smtClean="0"/>
              <a:pPr/>
              <a:t>‹#›</a:t>
            </a:fld>
            <a:endParaRPr lang="en-US"/>
          </a:p>
        </p:txBody>
      </p:sp>
    </p:spTree>
    <p:extLst>
      <p:ext uri="{BB962C8B-B14F-4D97-AF65-F5344CB8AC3E}">
        <p14:creationId xmlns:p14="http://schemas.microsoft.com/office/powerpoint/2010/main" val="149055109"/>
      </p:ext>
    </p:extLst>
  </p:cSld>
  <p:clrMap bg1="lt1" tx1="dk1" bg2="lt2" tx2="dk2" accent1="accent1" accent2="accent2" accent3="accent3" accent4="accent4" accent5="accent5" accent6="accent6" hlink="hlink" folHlink="folHlink"/>
  <p:sldLayoutIdLst>
    <p:sldLayoutId id="2147483654" r:id="rId1"/>
    <p:sldLayoutId id="2147483702" r:id="rId2"/>
    <p:sldLayoutId id="2147483719" r:id="rId3"/>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7014F6-32EC-48E5-A027-2181914696FB}"/>
              </a:ext>
            </a:extLst>
          </p:cNvPr>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686E133-EF74-4596-B1CA-8352E5AFBC3F}"/>
              </a:ext>
            </a:extLst>
          </p:cNvPr>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FB781D-DAF7-416F-A759-1BE3D648506F}"/>
              </a:ext>
            </a:extLst>
          </p:cNvPr>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150FA4D0-9E0D-4560-8ECD-89CC2E99F5CB}"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F5E41C1-3688-4990-A643-3456AD5E55DB}"/>
              </a:ext>
            </a:extLst>
          </p:cNvPr>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D63A5D6-B45B-4DD8-B723-8CF51F7B8AAA}"/>
              </a:ext>
            </a:extLst>
          </p:cNvPr>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AD9A216F-1104-402F-A0D9-177C2697C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097816"/>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7014F6-32EC-48E5-A027-2181914696FB}"/>
              </a:ext>
            </a:extLst>
          </p:cNvPr>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686E133-EF74-4596-B1CA-8352E5AFBC3F}"/>
              </a:ext>
            </a:extLst>
          </p:cNvPr>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FB781D-DAF7-416F-A759-1BE3D648506F}"/>
              </a:ext>
            </a:extLst>
          </p:cNvPr>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150FA4D0-9E0D-4560-8ECD-89CC2E99F5CB}"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F5E41C1-3688-4990-A643-3456AD5E55DB}"/>
              </a:ext>
            </a:extLst>
          </p:cNvPr>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D63A5D6-B45B-4DD8-B723-8CF51F7B8AAA}"/>
              </a:ext>
            </a:extLst>
          </p:cNvPr>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AD9A216F-1104-402F-A0D9-177C2697C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244950"/>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47014F6-32EC-48E5-A027-2181914696FB}"/>
              </a:ext>
            </a:extLst>
          </p:cNvPr>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686E133-EF74-4596-B1CA-8352E5AFBC3F}"/>
              </a:ext>
            </a:extLst>
          </p:cNvPr>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9FB781D-DAF7-416F-A759-1BE3D648506F}"/>
              </a:ext>
            </a:extLst>
          </p:cNvPr>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150FA4D0-9E0D-4560-8ECD-89CC2E99F5CB}"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F5E41C1-3688-4990-A643-3456AD5E55DB}"/>
              </a:ext>
            </a:extLst>
          </p:cNvPr>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D63A5D6-B45B-4DD8-B723-8CF51F7B8AAA}"/>
              </a:ext>
            </a:extLst>
          </p:cNvPr>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AD9A216F-1104-402F-A0D9-177C2697C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270084"/>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 xmlns:a16="http://schemas.microsoft.com/office/drawing/2014/main" id="{8D02EA37-A3CD-4CCD-A8EC-E13350CE66A1}"/>
              </a:ext>
            </a:extLst>
          </p:cNvPr>
          <p:cNvSpPr txBox="1"/>
          <p:nvPr userDrawn="1"/>
        </p:nvSpPr>
        <p:spPr>
          <a:xfrm>
            <a:off x="5121332" y="-712230"/>
            <a:ext cx="1949336" cy="369332"/>
          </a:xfrm>
          <a:prstGeom prst="rect">
            <a:avLst/>
          </a:prstGeom>
          <a:noFill/>
        </p:spPr>
        <p:txBody>
          <a:bodyPr vert="horz" wrap="none" lIns="0" tIns="0" rIns="0" bIns="0" rtlCol="0">
            <a:spAutoFit/>
          </a:bodyPr>
          <a:lstStyle/>
          <a:p>
            <a:pPr algn="ctr"/>
            <a:r>
              <a:rPr lang="en-US" sz="2400">
                <a:solidFill>
                  <a:srgbClr val="D7D7D7"/>
                </a:solidFill>
              </a:rPr>
              <a:t>www.9slide.vn</a:t>
            </a:r>
          </a:p>
        </p:txBody>
      </p:sp>
      <p:sp>
        <p:nvSpPr>
          <p:cNvPr id="2" name="Title Placeholder 1">
            <a:extLst>
              <a:ext uri="{FF2B5EF4-FFF2-40B4-BE49-F238E27FC236}">
                <a16:creationId xmlns=""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D0A038-BC78-4ECC-BEFF-CCB515E4848D}"/>
              </a:ext>
            </a:extLst>
          </p:cNvPr>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0ECDB14-4F91-4B5C-8ACA-1B5E7E69B7D1}"/>
              </a:ext>
            </a:extLst>
          </p:cNvPr>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B30118F-80C4-4861-A4D3-A50D382E7D56}"/>
              </a:ext>
            </a:extLst>
          </p:cNvPr>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
        <p:nvSpPr>
          <p:cNvPr id="7" name="Oval 6">
            <a:extLst>
              <a:ext uri="{FF2B5EF4-FFF2-40B4-BE49-F238E27FC236}">
                <a16:creationId xmlns="" xmlns:a16="http://schemas.microsoft.com/office/drawing/2014/main"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8" name="Oval 7">
            <a:extLst>
              <a:ext uri="{FF2B5EF4-FFF2-40B4-BE49-F238E27FC236}">
                <a16:creationId xmlns="" xmlns:a16="http://schemas.microsoft.com/office/drawing/2014/main" id="{C1B1CA3B-4E43-438A-9AA3-C4D817313CF4}"/>
              </a:ext>
            </a:extLst>
          </p:cNvPr>
          <p:cNvSpPr/>
          <p:nvPr userDrawn="1"/>
        </p:nvSpPr>
        <p:spPr>
          <a:xfrm>
            <a:off x="3496178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9" name="Oval 8">
            <a:extLst>
              <a:ext uri="{FF2B5EF4-FFF2-40B4-BE49-F238E27FC236}">
                <a16:creationId xmlns="" xmlns:a16="http://schemas.microsoft.com/office/drawing/2014/main" id="{23004496-AE44-4F53-BEA8-30179F68F210}"/>
              </a:ext>
            </a:extLst>
          </p:cNvPr>
          <p:cNvSpPr/>
          <p:nvPr userDrawn="1"/>
        </p:nvSpPr>
        <p:spPr>
          <a:xfrm>
            <a:off x="34961780" y="1949318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0" name="Oval 9">
            <a:extLst>
              <a:ext uri="{FF2B5EF4-FFF2-40B4-BE49-F238E27FC236}">
                <a16:creationId xmlns="" xmlns:a16="http://schemas.microsoft.com/office/drawing/2014/main" id="{B4C10C7B-BAE9-4433-8761-500EAC3C28A0}"/>
              </a:ext>
            </a:extLst>
          </p:cNvPr>
          <p:cNvSpPr/>
          <p:nvPr userDrawn="1"/>
        </p:nvSpPr>
        <p:spPr>
          <a:xfrm>
            <a:off x="-23164800" y="1949318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0">
                <a:solidFill>
                  <a:prstClr val="white">
                    <a:lumMod val="75000"/>
                  </a:prstClr>
                </a:solidFill>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754384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AAB29C42-DB1B-4DAF-A81E-BA15D5B25B0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D879D5A-BE05-4D31-84E6-7C9E2F3416F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9298462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0480" y="63300"/>
            <a:ext cx="10058400" cy="1112357"/>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ctr"/>
          <a:lstStyle/>
          <a:p>
            <a:pPr algn="ct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ĐA DẠNG THẾ GIỚI SỐNG</a:t>
            </a:r>
            <a:endPar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7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22. PHÂN LOẠI THẾ GIỚI SỐNG</a:t>
            </a:r>
            <a:endPar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00480" y="1289902"/>
            <a:ext cx="6125845" cy="609600"/>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1. </a:t>
            </a:r>
            <a:r>
              <a:rPr lang="en-US" sz="2800" b="1" dirty="0" smtClean="0">
                <a:solidFill>
                  <a:prstClr val="black"/>
                </a:solidFill>
                <a:latin typeface="Times New Roman" pitchFamily="18" charset="0"/>
                <a:cs typeface="Times New Roman" pitchFamily="18" charset="0"/>
              </a:rPr>
              <a:t>Sự cần thiết phân loại thế giới sống</a:t>
            </a:r>
            <a:endParaRPr lang="en-US" sz="2800" b="1" dirty="0">
              <a:solidFill>
                <a:prstClr val="black"/>
              </a:solidFill>
              <a:latin typeface="Times New Roman" pitchFamily="18" charset="0"/>
              <a:cs typeface="Times New Roman" pitchFamily="18" charset="0"/>
            </a:endParaRPr>
          </a:p>
        </p:txBody>
      </p:sp>
      <p:sp>
        <p:nvSpPr>
          <p:cNvPr id="7" name="Rectangle 6"/>
          <p:cNvSpPr/>
          <p:nvPr/>
        </p:nvSpPr>
        <p:spPr>
          <a:xfrm>
            <a:off x="437057" y="3733716"/>
            <a:ext cx="663423" cy="697627"/>
          </a:xfrm>
          <a:prstGeom prst="rect">
            <a:avLst/>
          </a:prstGeom>
        </p:spPr>
        <p:txBody>
          <a:bodyPr wrap="square" lIns="121912" tIns="60956" rIns="121912" bIns="60956">
            <a:spAutoFit/>
          </a:bodyPr>
          <a:lstStyle/>
          <a:p>
            <a:pPr>
              <a:defRPr/>
            </a:pPr>
            <a:r>
              <a:rPr lang="en-US" altLang="en-US" sz="3700" b="1" kern="0" dirty="0">
                <a:solidFill>
                  <a:srgbClr val="FF0000"/>
                </a:solidFill>
                <a:latin typeface="Times New Roman" pitchFamily="18" charset="0"/>
                <a:cs typeface="Times New Roman" panose="02020603050405020304" pitchFamily="18" charset="0"/>
                <a:sym typeface="Wingdings" pitchFamily="2" charset="2"/>
              </a:rPr>
              <a:t></a:t>
            </a:r>
            <a:endParaRPr lang="en-US" sz="3700" kern="0" dirty="0">
              <a:solidFill>
                <a:sysClr val="windowText" lastClr="000000"/>
              </a:solidFill>
            </a:endParaRPr>
          </a:p>
        </p:txBody>
      </p:sp>
      <p:sp>
        <p:nvSpPr>
          <p:cNvPr id="8" name="Rounded Rectangle 7"/>
          <p:cNvSpPr/>
          <p:nvPr/>
        </p:nvSpPr>
        <p:spPr>
          <a:xfrm>
            <a:off x="1068179" y="3294797"/>
            <a:ext cx="10260681" cy="1828754"/>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ác bậc phân loại sinh vật từ thấp đến cao trong thế giới sống</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Loài  </a:t>
            </a:r>
            <a:r>
              <a:rPr lang="en-US" sz="2800" b="1" dirty="0">
                <a:latin typeface="Times New Roman" pitchFamily="18" charset="0"/>
                <a:cs typeface="Times New Roman" pitchFamily="18" charset="0"/>
                <a:sym typeface="Wingdings" pitchFamily="2" charset="2"/>
              </a:rPr>
              <a:t> Chi (Giống)  Họ  Bộ  Lớp  Ngành  </a:t>
            </a:r>
            <a:r>
              <a:rPr lang="en-US" sz="2800" b="1" dirty="0" smtClean="0">
                <a:latin typeface="Times New Roman" pitchFamily="18" charset="0"/>
                <a:cs typeface="Times New Roman" pitchFamily="18" charset="0"/>
                <a:sym typeface="Wingdings" pitchFamily="2" charset="2"/>
              </a:rPr>
              <a:t>Giới</a:t>
            </a:r>
          </a:p>
          <a:p>
            <a:r>
              <a:rPr lang="en-US" sz="2800" b="1" dirty="0" smtClean="0">
                <a:latin typeface="Times New Roman" pitchFamily="18" charset="0"/>
                <a:cs typeface="Times New Roman" pitchFamily="18" charset="0"/>
              </a:rPr>
              <a:t>Loài là bậc phân loại cơ bản, bậc phân loại càng nhỏ thì sự khác nhau giữa các sinh vật cùng bậc càn ít</a:t>
            </a:r>
            <a:endParaRPr lang="vi-VN" sz="2800" b="1" dirty="0">
              <a:latin typeface="Times New Roman" pitchFamily="18" charset="0"/>
              <a:cs typeface="Times New Roman" pitchFamily="18" charset="0"/>
            </a:endParaRPr>
          </a:p>
          <a:p>
            <a:pPr algn="just"/>
            <a:endParaRPr lang="en-US" sz="2800" b="1" dirty="0">
              <a:solidFill>
                <a:prstClr val="black"/>
              </a:solidFill>
              <a:latin typeface="Times New Roman" pitchFamily="18" charset="0"/>
              <a:cs typeface="Times New Roman" pitchFamily="18" charset="0"/>
            </a:endParaRPr>
          </a:p>
        </p:txBody>
      </p:sp>
      <p:sp>
        <p:nvSpPr>
          <p:cNvPr id="9" name="Rounded Rectangle 8"/>
          <p:cNvSpPr/>
          <p:nvPr/>
        </p:nvSpPr>
        <p:spPr>
          <a:xfrm>
            <a:off x="1074976" y="2008403"/>
            <a:ext cx="4745252" cy="563367"/>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2</a:t>
            </a:r>
            <a:r>
              <a:rPr lang="en-US" sz="2800" b="1" dirty="0" smtClean="0">
                <a:solidFill>
                  <a:prstClr val="black"/>
                </a:solidFill>
                <a:latin typeface="Times New Roman" pitchFamily="18" charset="0"/>
                <a:cs typeface="Times New Roman" pitchFamily="18" charset="0"/>
              </a:rPr>
              <a:t>. Các bậc phân loại sinh vật</a:t>
            </a:r>
          </a:p>
        </p:txBody>
      </p:sp>
      <p:sp>
        <p:nvSpPr>
          <p:cNvPr id="10" name="Rounded Rectangle 9"/>
          <p:cNvSpPr/>
          <p:nvPr/>
        </p:nvSpPr>
        <p:spPr>
          <a:xfrm>
            <a:off x="1068179" y="2625262"/>
            <a:ext cx="3605420" cy="611479"/>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smtClean="0">
                <a:solidFill>
                  <a:prstClr val="black"/>
                </a:solidFill>
                <a:latin typeface="Times New Roman" pitchFamily="18" charset="0"/>
                <a:cs typeface="Times New Roman" pitchFamily="18" charset="0"/>
              </a:rPr>
              <a:t>a. Các bậc phân loại</a:t>
            </a:r>
            <a:endParaRPr lang="en-US" sz="2800" b="1" dirty="0">
              <a:solidFill>
                <a:prstClr val="black"/>
              </a:solidFill>
              <a:latin typeface="Times New Roman" pitchFamily="18" charset="0"/>
              <a:cs typeface="Times New Roman" pitchFamily="18" charset="0"/>
            </a:endParaRPr>
          </a:p>
        </p:txBody>
      </p:sp>
      <p:sp>
        <p:nvSpPr>
          <p:cNvPr id="11" name="Rounded Rectangle 10"/>
          <p:cNvSpPr/>
          <p:nvPr/>
        </p:nvSpPr>
        <p:spPr>
          <a:xfrm>
            <a:off x="1068179" y="5230545"/>
            <a:ext cx="3605420" cy="611479"/>
          </a:xfrm>
          <a:prstGeom prst="round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b</a:t>
            </a:r>
            <a:r>
              <a:rPr lang="en-US" sz="2800" b="1" dirty="0" smtClean="0">
                <a:solidFill>
                  <a:prstClr val="black"/>
                </a:solidFill>
                <a:latin typeface="Times New Roman" pitchFamily="18" charset="0"/>
                <a:cs typeface="Times New Roman" pitchFamily="18" charset="0"/>
              </a:rPr>
              <a:t>. Cách gọi tên loài</a:t>
            </a:r>
            <a:endParaRPr lang="en-US" sz="2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857938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BA7A496E-A5B7-4ACD-89F1-2119E578EF60}"/>
              </a:ext>
            </a:extLst>
          </p:cNvPr>
          <p:cNvSpPr>
            <a:spLocks noGrp="1"/>
          </p:cNvSpPr>
          <p:nvPr>
            <p:ph type="title"/>
          </p:nvPr>
        </p:nvSpPr>
        <p:spPr/>
        <p:txBody>
          <a:bodyPr>
            <a:normAutofit fontScale="90000"/>
          </a:bodyPr>
          <a:lstStyle/>
          <a:p>
            <a:pPr algn="ctr">
              <a:lnSpc>
                <a:spcPct val="110000"/>
              </a:lnSpc>
            </a:pPr>
            <a:r>
              <a:rPr lang="en-US" sz="6000">
                <a:latin typeface="#9Slide03 FS Neusa Bold" panose="00000800000000000000" pitchFamily="2" charset="0"/>
              </a:rPr>
              <a:t>GỌI </a:t>
            </a:r>
            <a:br>
              <a:rPr lang="en-US" sz="6000">
                <a:latin typeface="#9Slide03 FS Neusa Bold" panose="00000800000000000000" pitchFamily="2" charset="0"/>
              </a:rPr>
            </a:br>
            <a:r>
              <a:rPr lang="en-US" sz="6000">
                <a:latin typeface="#9Slide03 FS Neusa Bold" panose="00000800000000000000" pitchFamily="2" charset="0"/>
              </a:rPr>
              <a:t>TÊN LOÀI</a:t>
            </a:r>
            <a:endParaRPr lang="en-US" sz="6000" dirty="0">
              <a:latin typeface="#9Slide03 FS Neusa Bold" panose="00000800000000000000" pitchFamily="2" charset="0"/>
            </a:endParaRPr>
          </a:p>
        </p:txBody>
      </p:sp>
      <p:pic>
        <p:nvPicPr>
          <p:cNvPr id="3" name="Picture 2">
            <a:extLst>
              <a:ext uri="{FF2B5EF4-FFF2-40B4-BE49-F238E27FC236}">
                <a16:creationId xmlns:a16="http://schemas.microsoft.com/office/drawing/2014/main" xmlns="" id="{0CF1D123-2741-4B96-BA80-2D8895CE9333}"/>
              </a:ext>
            </a:extLst>
          </p:cNvPr>
          <p:cNvPicPr/>
          <p:nvPr/>
        </p:nvPicPr>
        <p:blipFill>
          <a:blip r:embed="rId2"/>
          <a:stretch>
            <a:fillRect/>
          </a:stretch>
        </p:blipFill>
        <p:spPr>
          <a:xfrm>
            <a:off x="0" y="0"/>
            <a:ext cx="12192000" cy="6858000"/>
          </a:xfrm>
          <a:prstGeom prst="rect">
            <a:avLst/>
          </a:prstGeom>
        </p:spPr>
      </p:pic>
      <p:sp>
        <p:nvSpPr>
          <p:cNvPr id="4" name="Rectangle 3"/>
          <p:cNvSpPr/>
          <p:nvPr/>
        </p:nvSpPr>
        <p:spPr>
          <a:xfrm>
            <a:off x="3512457" y="5758654"/>
            <a:ext cx="8200572" cy="1077218"/>
          </a:xfrm>
          <a:prstGeom prst="rect">
            <a:avLst/>
          </a:prstGeom>
          <a:solidFill>
            <a:schemeClr val="accent4">
              <a:lumMod val="40000"/>
              <a:lumOff val="60000"/>
            </a:schemeClr>
          </a:solidFill>
        </p:spPr>
        <p:txBody>
          <a:bodyPr wrap="square">
            <a:spAutoFit/>
          </a:bodyPr>
          <a:lstStyle/>
          <a:p>
            <a:pPr algn="just"/>
            <a:r>
              <a:rPr lang="en-US" sz="3200" dirty="0" smtClean="0">
                <a:solidFill>
                  <a:srgbClr val="000000"/>
                </a:solidFill>
                <a:latin typeface="Times New Roman" pitchFamily="18" charset="0"/>
                <a:cs typeface="Times New Roman" pitchFamily="18" charset="0"/>
              </a:rPr>
              <a:t>Tên khoa học có mối quan hệ như thế nào với tên chi/giống và tên loài</a:t>
            </a:r>
            <a:endParaRPr lang="vi-VN" sz="3200" b="0" i="0" dirty="0">
              <a:solidFill>
                <a:srgbClr val="000000"/>
              </a:solidFill>
              <a:effectLst/>
              <a:latin typeface="Times New Roman" pitchFamily="18" charset="0"/>
              <a:cs typeface="Times New Roman" pitchFamily="18" charset="0"/>
            </a:endParaRPr>
          </a:p>
        </p:txBody>
      </p:sp>
      <p:sp>
        <p:nvSpPr>
          <p:cNvPr id="5" name="Rectangle 4"/>
          <p:cNvSpPr/>
          <p:nvPr/>
        </p:nvSpPr>
        <p:spPr>
          <a:xfrm>
            <a:off x="3033486" y="6055877"/>
            <a:ext cx="9158514" cy="492443"/>
          </a:xfrm>
          <a:prstGeom prst="rect">
            <a:avLst/>
          </a:prstGeom>
          <a:solidFill>
            <a:schemeClr val="accent6">
              <a:lumMod val="60000"/>
              <a:lumOff val="40000"/>
            </a:schemeClr>
          </a:solidFill>
        </p:spPr>
        <p:txBody>
          <a:bodyPr wrap="square">
            <a:spAutoFit/>
          </a:bodyPr>
          <a:lstStyle/>
          <a:p>
            <a:r>
              <a:rPr lang="en-US" sz="2600" b="1" dirty="0" smtClean="0">
                <a:solidFill>
                  <a:srgbClr val="000000"/>
                </a:solidFill>
                <a:latin typeface="Times New Roman" pitchFamily="18" charset="0"/>
                <a:cs typeface="Times New Roman" pitchFamily="18" charset="0"/>
              </a:rPr>
              <a:t>Tên khoa học = tên giống + tên loài +(tên tác giả, năm công bố)</a:t>
            </a:r>
            <a:endParaRPr lang="vi-VN" sz="2600" b="1" i="0" dirty="0">
              <a:solidFill>
                <a:srgbClr val="000000"/>
              </a:solidFill>
              <a:effectLst/>
              <a:latin typeface="Times New Roman" pitchFamily="18" charset="0"/>
              <a:cs typeface="Times New Roman" pitchFamily="18" charset="0"/>
            </a:endParaRPr>
          </a:p>
        </p:txBody>
      </p:sp>
      <p:sp>
        <p:nvSpPr>
          <p:cNvPr id="7" name="Rounded Rectangle 6"/>
          <p:cNvSpPr/>
          <p:nvPr/>
        </p:nvSpPr>
        <p:spPr>
          <a:xfrm>
            <a:off x="211837" y="3004457"/>
            <a:ext cx="3010335" cy="3065934"/>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nSpc>
                <a:spcPct val="150000"/>
              </a:lnSpc>
              <a:spcBef>
                <a:spcPts val="600"/>
              </a:spcBef>
              <a:spcAft>
                <a:spcPts val="600"/>
              </a:spcAft>
            </a:pPr>
            <a:r>
              <a:rPr lang="en-US" sz="2800" b="1" dirty="0">
                <a:solidFill>
                  <a:srgbClr val="FF0000"/>
                </a:solidFill>
                <a:latin typeface="Times New Roman" pitchFamily="18" charset="0"/>
                <a:cs typeface="Times New Roman" pitchFamily="18" charset="0"/>
              </a:rPr>
              <a:t>Tên phổ thông</a:t>
            </a:r>
          </a:p>
          <a:p>
            <a:pPr>
              <a:lnSpc>
                <a:spcPct val="150000"/>
              </a:lnSpc>
              <a:spcBef>
                <a:spcPts val="600"/>
              </a:spcBef>
              <a:spcAft>
                <a:spcPts val="600"/>
              </a:spcAft>
            </a:pPr>
            <a:r>
              <a:rPr lang="en-US" sz="2800" b="1" dirty="0">
                <a:solidFill>
                  <a:schemeClr val="accent5">
                    <a:lumMod val="50000"/>
                  </a:schemeClr>
                </a:solidFill>
                <a:latin typeface="Times New Roman" pitchFamily="18" charset="0"/>
                <a:cs typeface="Times New Roman" pitchFamily="18" charset="0"/>
              </a:rPr>
              <a:t>Tên khoa học</a:t>
            </a:r>
          </a:p>
          <a:p>
            <a:pPr>
              <a:lnSpc>
                <a:spcPct val="150000"/>
              </a:lnSpc>
              <a:spcBef>
                <a:spcPts val="600"/>
              </a:spcBef>
              <a:spcAft>
                <a:spcPts val="600"/>
              </a:spcAft>
            </a:pPr>
            <a:r>
              <a:rPr lang="en-US" sz="2800" b="1" dirty="0">
                <a:solidFill>
                  <a:schemeClr val="accent6">
                    <a:lumMod val="75000"/>
                  </a:schemeClr>
                </a:solidFill>
                <a:latin typeface="Times New Roman" pitchFamily="18" charset="0"/>
                <a:cs typeface="Times New Roman" pitchFamily="18" charset="0"/>
              </a:rPr>
              <a:t>Tên địa phương</a:t>
            </a:r>
            <a:endParaRPr lang="vi-VN" sz="28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81355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2" nodeType="clickEffect">
                                  <p:stCondLst>
                                    <p:cond delay="0"/>
                                  </p:stCondLst>
                                  <p:childTnLst>
                                    <p:animEffect transition="out" filter="barn(inVertic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2"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0480" y="63300"/>
            <a:ext cx="10058400" cy="1112357"/>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ctr"/>
          <a:lstStyle/>
          <a:p>
            <a:pPr algn="ct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ĐA DẠNG THẾ GIỚI SỐNG</a:t>
            </a:r>
            <a:endPar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7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22. PHÂN LOẠI THẾ GIỚI SỐNG</a:t>
            </a:r>
            <a:endPar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00480" y="1289902"/>
            <a:ext cx="6125845" cy="609600"/>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1. </a:t>
            </a:r>
            <a:r>
              <a:rPr lang="en-US" sz="2800" b="1" dirty="0" smtClean="0">
                <a:solidFill>
                  <a:prstClr val="black"/>
                </a:solidFill>
                <a:latin typeface="Times New Roman" pitchFamily="18" charset="0"/>
                <a:cs typeface="Times New Roman" pitchFamily="18" charset="0"/>
              </a:rPr>
              <a:t>Sự cần thiết phân loại thế giới sống</a:t>
            </a:r>
            <a:endParaRPr lang="en-US" sz="2800" b="1" dirty="0">
              <a:solidFill>
                <a:prstClr val="black"/>
              </a:solidFill>
              <a:latin typeface="Times New Roman" pitchFamily="18" charset="0"/>
              <a:cs typeface="Times New Roman" pitchFamily="18" charset="0"/>
            </a:endParaRPr>
          </a:p>
        </p:txBody>
      </p:sp>
      <p:sp>
        <p:nvSpPr>
          <p:cNvPr id="7" name="Rectangle 6"/>
          <p:cNvSpPr/>
          <p:nvPr/>
        </p:nvSpPr>
        <p:spPr>
          <a:xfrm>
            <a:off x="404756" y="3402960"/>
            <a:ext cx="663423" cy="697627"/>
          </a:xfrm>
          <a:prstGeom prst="rect">
            <a:avLst/>
          </a:prstGeom>
        </p:spPr>
        <p:txBody>
          <a:bodyPr wrap="square" lIns="121912" tIns="60956" rIns="121912" bIns="60956">
            <a:spAutoFit/>
          </a:bodyPr>
          <a:lstStyle/>
          <a:p>
            <a:pPr>
              <a:defRPr/>
            </a:pPr>
            <a:r>
              <a:rPr lang="en-US" altLang="en-US" sz="3700" b="1" kern="0" dirty="0">
                <a:solidFill>
                  <a:srgbClr val="FF0000"/>
                </a:solidFill>
                <a:latin typeface="Times New Roman" pitchFamily="18" charset="0"/>
                <a:cs typeface="Times New Roman" panose="02020603050405020304" pitchFamily="18" charset="0"/>
                <a:sym typeface="Wingdings" pitchFamily="2" charset="2"/>
              </a:rPr>
              <a:t></a:t>
            </a:r>
            <a:endParaRPr lang="en-US" sz="3700" kern="0" dirty="0">
              <a:solidFill>
                <a:sysClr val="windowText" lastClr="000000"/>
              </a:solidFill>
            </a:endParaRPr>
          </a:p>
        </p:txBody>
      </p:sp>
      <p:sp>
        <p:nvSpPr>
          <p:cNvPr id="9" name="Rounded Rectangle 8"/>
          <p:cNvSpPr/>
          <p:nvPr/>
        </p:nvSpPr>
        <p:spPr>
          <a:xfrm>
            <a:off x="1074976" y="1979375"/>
            <a:ext cx="4745252" cy="563367"/>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2</a:t>
            </a:r>
            <a:r>
              <a:rPr lang="en-US" sz="2800" b="1" dirty="0" smtClean="0">
                <a:solidFill>
                  <a:prstClr val="black"/>
                </a:solidFill>
                <a:latin typeface="Times New Roman" pitchFamily="18" charset="0"/>
                <a:cs typeface="Times New Roman" pitchFamily="18" charset="0"/>
              </a:rPr>
              <a:t>. Các bậc phân loại sinh vật</a:t>
            </a:r>
          </a:p>
        </p:txBody>
      </p:sp>
      <p:sp>
        <p:nvSpPr>
          <p:cNvPr id="10" name="Rounded Rectangle 9"/>
          <p:cNvSpPr/>
          <p:nvPr/>
        </p:nvSpPr>
        <p:spPr>
          <a:xfrm>
            <a:off x="1068179" y="2610748"/>
            <a:ext cx="3605420" cy="611479"/>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smtClean="0">
                <a:solidFill>
                  <a:prstClr val="black"/>
                </a:solidFill>
                <a:latin typeface="Times New Roman" pitchFamily="18" charset="0"/>
                <a:cs typeface="Times New Roman" pitchFamily="18" charset="0"/>
              </a:rPr>
              <a:t>a. Các bậc phân loại</a:t>
            </a:r>
            <a:endParaRPr lang="en-US" sz="2800" b="1" dirty="0">
              <a:solidFill>
                <a:prstClr val="black"/>
              </a:solidFill>
              <a:latin typeface="Times New Roman" pitchFamily="18" charset="0"/>
              <a:cs typeface="Times New Roman" pitchFamily="18" charset="0"/>
            </a:endParaRPr>
          </a:p>
        </p:txBody>
      </p:sp>
      <p:sp>
        <p:nvSpPr>
          <p:cNvPr id="11" name="Rounded Rectangle 10"/>
          <p:cNvSpPr/>
          <p:nvPr/>
        </p:nvSpPr>
        <p:spPr>
          <a:xfrm>
            <a:off x="1100480" y="3311864"/>
            <a:ext cx="3605420" cy="611479"/>
          </a:xfrm>
          <a:prstGeom prst="round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b</a:t>
            </a:r>
            <a:r>
              <a:rPr lang="en-US" sz="2800" b="1" dirty="0" smtClean="0">
                <a:solidFill>
                  <a:prstClr val="black"/>
                </a:solidFill>
                <a:latin typeface="Times New Roman" pitchFamily="18" charset="0"/>
                <a:cs typeface="Times New Roman" pitchFamily="18" charset="0"/>
              </a:rPr>
              <a:t>. Cách gọi tên loài</a:t>
            </a:r>
            <a:endParaRPr lang="en-US" sz="2800" b="1" dirty="0">
              <a:solidFill>
                <a:prstClr val="black"/>
              </a:solidFill>
              <a:latin typeface="Times New Roman" pitchFamily="18" charset="0"/>
              <a:cs typeface="Times New Roman" pitchFamily="18" charset="0"/>
            </a:endParaRPr>
          </a:p>
        </p:txBody>
      </p:sp>
      <p:sp>
        <p:nvSpPr>
          <p:cNvPr id="12" name="Rounded Rectangle 11"/>
          <p:cNvSpPr/>
          <p:nvPr/>
        </p:nvSpPr>
        <p:spPr>
          <a:xfrm>
            <a:off x="1043339" y="3984474"/>
            <a:ext cx="10260681" cy="2757413"/>
          </a:xfrm>
          <a:prstGeom prst="round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smtClean="0">
                <a:solidFill>
                  <a:srgbClr val="FF0000"/>
                </a:solidFill>
                <a:latin typeface="Times New Roman" pitchFamily="18" charset="0"/>
                <a:cs typeface="Times New Roman" pitchFamily="18" charset="0"/>
              </a:rPr>
              <a:t>Tên phổ thông </a:t>
            </a:r>
            <a:r>
              <a:rPr lang="en-US" sz="2800" dirty="0" smtClean="0">
                <a:solidFill>
                  <a:prstClr val="black"/>
                </a:solidFill>
                <a:latin typeface="Times New Roman" pitchFamily="18" charset="0"/>
                <a:cs typeface="Times New Roman" pitchFamily="18" charset="0"/>
              </a:rPr>
              <a:t>là cách gọi tên phổ biến của loài có trong danh lục tra cứu</a:t>
            </a:r>
          </a:p>
          <a:p>
            <a:pPr algn="just"/>
            <a:r>
              <a:rPr lang="en-US" sz="2800" b="1" dirty="0" smtClean="0">
                <a:solidFill>
                  <a:srgbClr val="0070C0"/>
                </a:solidFill>
                <a:latin typeface="Times New Roman" pitchFamily="18" charset="0"/>
                <a:cs typeface="Times New Roman" pitchFamily="18" charset="0"/>
              </a:rPr>
              <a:t>Tên khoa học </a:t>
            </a:r>
            <a:r>
              <a:rPr lang="en-US" sz="2800" dirty="0" smtClean="0">
                <a:solidFill>
                  <a:prstClr val="black"/>
                </a:solidFill>
                <a:latin typeface="Times New Roman" pitchFamily="18" charset="0"/>
                <a:cs typeface="Times New Roman" pitchFamily="18" charset="0"/>
              </a:rPr>
              <a:t>là cách gọi tên một loài sinh vật theo tên chi/giống và tên loài</a:t>
            </a:r>
          </a:p>
          <a:p>
            <a:pPr algn="just"/>
            <a:r>
              <a:rPr lang="en-US" sz="2800" b="1" dirty="0" smtClean="0">
                <a:solidFill>
                  <a:srgbClr val="7030A0"/>
                </a:solidFill>
                <a:latin typeface="Times New Roman" pitchFamily="18" charset="0"/>
                <a:cs typeface="Times New Roman" pitchFamily="18" charset="0"/>
              </a:rPr>
              <a:t>Tên địa phương </a:t>
            </a:r>
            <a:r>
              <a:rPr lang="en-US" sz="2800" dirty="0" smtClean="0">
                <a:solidFill>
                  <a:prstClr val="black"/>
                </a:solidFill>
                <a:latin typeface="Times New Roman" pitchFamily="18" charset="0"/>
                <a:cs typeface="Times New Roman" pitchFamily="18" charset="0"/>
              </a:rPr>
              <a:t>là cách gọi tên truyền thống của người dân bản địa theo vùng miền</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223845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8">
            <a:extLst>
              <a:ext uri="{FF2B5EF4-FFF2-40B4-BE49-F238E27FC236}">
                <a16:creationId xmlns:a16="http://schemas.microsoft.com/office/drawing/2014/main" xmlns="" id="{2A42E738-FBDE-4706-9B93-64005F16EBC2}"/>
              </a:ext>
            </a:extLst>
          </p:cNvPr>
          <p:cNvGraphicFramePr>
            <a:graphicFrameLocks/>
          </p:cNvGraphicFramePr>
          <p:nvPr>
            <p:extLst>
              <p:ext uri="{D42A27DB-BD31-4B8C-83A1-F6EECF244321}">
                <p14:modId xmlns:p14="http://schemas.microsoft.com/office/powerpoint/2010/main" val="1421473633"/>
              </p:ext>
            </p:extLst>
          </p:nvPr>
        </p:nvGraphicFramePr>
        <p:xfrm>
          <a:off x="127462" y="1660013"/>
          <a:ext cx="11810538" cy="4690635"/>
        </p:xfrm>
        <a:graphic>
          <a:graphicData uri="http://schemas.openxmlformats.org/drawingml/2006/table">
            <a:tbl>
              <a:tblPr/>
              <a:tblGrid>
                <a:gridCol w="3697053">
                  <a:extLst>
                    <a:ext uri="{9D8B030D-6E8A-4147-A177-3AD203B41FA5}">
                      <a16:colId xmlns:a16="http://schemas.microsoft.com/office/drawing/2014/main" xmlns="" val="20000"/>
                    </a:ext>
                  </a:extLst>
                </a:gridCol>
                <a:gridCol w="2496457">
                  <a:extLst>
                    <a:ext uri="{9D8B030D-6E8A-4147-A177-3AD203B41FA5}">
                      <a16:colId xmlns:a16="http://schemas.microsoft.com/office/drawing/2014/main" xmlns="" val="20001"/>
                    </a:ext>
                  </a:extLst>
                </a:gridCol>
                <a:gridCol w="2427976">
                  <a:extLst>
                    <a:ext uri="{9D8B030D-6E8A-4147-A177-3AD203B41FA5}">
                      <a16:colId xmlns:a16="http://schemas.microsoft.com/office/drawing/2014/main" xmlns="" val="20002"/>
                    </a:ext>
                  </a:extLst>
                </a:gridCol>
                <a:gridCol w="3189052">
                  <a:extLst>
                    <a:ext uri="{9D8B030D-6E8A-4147-A177-3AD203B41FA5}">
                      <a16:colId xmlns:a16="http://schemas.microsoft.com/office/drawing/2014/main" xmlns="" val="20003"/>
                    </a:ext>
                  </a:extLst>
                </a:gridCol>
              </a:tblGrid>
              <a:tr h="457200">
                <a:tc>
                  <a:txBody>
                    <a:bodyPr/>
                    <a:lstStyle>
                      <a:lvl1pPr marL="0" algn="l" defTabSz="914354" rtl="0" eaLnBrk="1" latinLnBrk="0" hangingPunct="1">
                        <a:defRPr sz="1900" kern="1200">
                          <a:solidFill>
                            <a:schemeClr val="tx1"/>
                          </a:solidFill>
                          <a:latin typeface="Calibri"/>
                        </a:defRPr>
                      </a:lvl1pPr>
                      <a:lvl2pPr marL="457178" algn="l" defTabSz="914354" rtl="0" eaLnBrk="1" latinLnBrk="0" hangingPunct="1">
                        <a:defRPr sz="1900" kern="1200">
                          <a:solidFill>
                            <a:schemeClr val="tx1"/>
                          </a:solidFill>
                          <a:latin typeface="Calibri"/>
                        </a:defRPr>
                      </a:lvl2pPr>
                      <a:lvl3pPr marL="914354" algn="l" defTabSz="914354" rtl="0" eaLnBrk="1" latinLnBrk="0" hangingPunct="1">
                        <a:defRPr sz="1900" kern="1200">
                          <a:solidFill>
                            <a:schemeClr val="tx1"/>
                          </a:solidFill>
                          <a:latin typeface="Calibri"/>
                        </a:defRPr>
                      </a:lvl3pPr>
                      <a:lvl4pPr marL="1371532" algn="l" defTabSz="914354" rtl="0" eaLnBrk="1" latinLnBrk="0" hangingPunct="1">
                        <a:defRPr sz="1900" kern="1200">
                          <a:solidFill>
                            <a:schemeClr val="tx1"/>
                          </a:solidFill>
                          <a:latin typeface="Calibri"/>
                        </a:defRPr>
                      </a:lvl4pPr>
                      <a:lvl5pPr marL="1828709" algn="l" defTabSz="914354" rtl="0" eaLnBrk="1" latinLnBrk="0" hangingPunct="1">
                        <a:defRPr sz="1900" kern="1200">
                          <a:solidFill>
                            <a:schemeClr val="tx1"/>
                          </a:solidFill>
                          <a:latin typeface="Calibri"/>
                        </a:defRPr>
                      </a:lvl5pPr>
                      <a:lvl6pPr marL="2285886" algn="l" defTabSz="914354" rtl="0" eaLnBrk="1" latinLnBrk="0" hangingPunct="1">
                        <a:defRPr sz="1900" kern="1200">
                          <a:solidFill>
                            <a:schemeClr val="tx1"/>
                          </a:solidFill>
                          <a:latin typeface="Calibri"/>
                        </a:defRPr>
                      </a:lvl6pPr>
                      <a:lvl7pPr marL="2743062" algn="l" defTabSz="914354" rtl="0" eaLnBrk="1" latinLnBrk="0" hangingPunct="1">
                        <a:defRPr sz="1900" kern="1200">
                          <a:solidFill>
                            <a:schemeClr val="tx1"/>
                          </a:solidFill>
                          <a:latin typeface="Calibri"/>
                        </a:defRPr>
                      </a:lvl7pPr>
                      <a:lvl8pPr marL="3200240" algn="l" defTabSz="914354" rtl="0" eaLnBrk="1" latinLnBrk="0" hangingPunct="1">
                        <a:defRPr sz="1900" kern="1200">
                          <a:solidFill>
                            <a:schemeClr val="tx1"/>
                          </a:solidFill>
                          <a:latin typeface="Calibri"/>
                        </a:defRPr>
                      </a:lvl8pPr>
                      <a:lvl9pPr marL="3657418" algn="l" defTabSz="914354" rtl="0" eaLnBrk="1" latinLnBrk="0" hangingPunct="1">
                        <a:defRPr sz="19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Tên phổ thông</a:t>
                      </a:r>
                      <a:endParaRPr kumimoji="0" lang="en-US" sz="2800" b="1"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lvl1pPr marL="0" algn="l" defTabSz="914354" rtl="0" eaLnBrk="1" latinLnBrk="0" hangingPunct="1">
                        <a:defRPr sz="1900" kern="1200">
                          <a:solidFill>
                            <a:schemeClr val="tx1"/>
                          </a:solidFill>
                          <a:latin typeface="Calibri"/>
                        </a:defRPr>
                      </a:lvl1pPr>
                      <a:lvl2pPr marL="457178" algn="l" defTabSz="914354" rtl="0" eaLnBrk="1" latinLnBrk="0" hangingPunct="1">
                        <a:defRPr sz="1900" kern="1200">
                          <a:solidFill>
                            <a:schemeClr val="tx1"/>
                          </a:solidFill>
                          <a:latin typeface="Calibri"/>
                        </a:defRPr>
                      </a:lvl2pPr>
                      <a:lvl3pPr marL="914354" algn="l" defTabSz="914354" rtl="0" eaLnBrk="1" latinLnBrk="0" hangingPunct="1">
                        <a:defRPr sz="1900" kern="1200">
                          <a:solidFill>
                            <a:schemeClr val="tx1"/>
                          </a:solidFill>
                          <a:latin typeface="Calibri"/>
                        </a:defRPr>
                      </a:lvl3pPr>
                      <a:lvl4pPr marL="1371532" algn="l" defTabSz="914354" rtl="0" eaLnBrk="1" latinLnBrk="0" hangingPunct="1">
                        <a:defRPr sz="1900" kern="1200">
                          <a:solidFill>
                            <a:schemeClr val="tx1"/>
                          </a:solidFill>
                          <a:latin typeface="Calibri"/>
                        </a:defRPr>
                      </a:lvl4pPr>
                      <a:lvl5pPr marL="1828709" algn="l" defTabSz="914354" rtl="0" eaLnBrk="1" latinLnBrk="0" hangingPunct="1">
                        <a:defRPr sz="1900" kern="1200">
                          <a:solidFill>
                            <a:schemeClr val="tx1"/>
                          </a:solidFill>
                          <a:latin typeface="Calibri"/>
                        </a:defRPr>
                      </a:lvl5pPr>
                      <a:lvl6pPr marL="2285886" algn="l" defTabSz="914354" rtl="0" eaLnBrk="1" latinLnBrk="0" hangingPunct="1">
                        <a:defRPr sz="1900" kern="1200">
                          <a:solidFill>
                            <a:schemeClr val="tx1"/>
                          </a:solidFill>
                          <a:latin typeface="Calibri"/>
                        </a:defRPr>
                      </a:lvl6pPr>
                      <a:lvl7pPr marL="2743062" algn="l" defTabSz="914354" rtl="0" eaLnBrk="1" latinLnBrk="0" hangingPunct="1">
                        <a:defRPr sz="1900" kern="1200">
                          <a:solidFill>
                            <a:schemeClr val="tx1"/>
                          </a:solidFill>
                          <a:latin typeface="Calibri"/>
                        </a:defRPr>
                      </a:lvl7pPr>
                      <a:lvl8pPr marL="3200240" algn="l" defTabSz="914354" rtl="0" eaLnBrk="1" latinLnBrk="0" hangingPunct="1">
                        <a:defRPr sz="1900" kern="1200">
                          <a:solidFill>
                            <a:schemeClr val="tx1"/>
                          </a:solidFill>
                          <a:latin typeface="Calibri"/>
                        </a:defRPr>
                      </a:lvl8pPr>
                      <a:lvl9pPr marL="3657418" algn="l" defTabSz="914354" rtl="0" eaLnBrk="1" latinLnBrk="0" hangingPunct="1">
                        <a:defRPr sz="19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Tên chi/giống</a:t>
                      </a:r>
                      <a:endParaRPr kumimoji="0" lang="en-US" sz="2800" b="1" i="0" u="none" strike="noStrike" cap="none" normalizeH="0" baseline="0" dirty="0">
                        <a:ln>
                          <a:noFill/>
                        </a:ln>
                        <a:solidFill>
                          <a:schemeClr val="tx1"/>
                        </a:solidFill>
                        <a:effectLst/>
                        <a:latin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lvl1pPr marL="0" algn="l" defTabSz="914354" rtl="0" eaLnBrk="1" latinLnBrk="0" hangingPunct="1">
                        <a:defRPr sz="1900" kern="1200">
                          <a:solidFill>
                            <a:schemeClr val="tx1"/>
                          </a:solidFill>
                          <a:latin typeface="Calibri"/>
                        </a:defRPr>
                      </a:lvl1pPr>
                      <a:lvl2pPr marL="457178" algn="l" defTabSz="914354" rtl="0" eaLnBrk="1" latinLnBrk="0" hangingPunct="1">
                        <a:defRPr sz="1900" kern="1200">
                          <a:solidFill>
                            <a:schemeClr val="tx1"/>
                          </a:solidFill>
                          <a:latin typeface="Calibri"/>
                        </a:defRPr>
                      </a:lvl2pPr>
                      <a:lvl3pPr marL="914354" algn="l" defTabSz="914354" rtl="0" eaLnBrk="1" latinLnBrk="0" hangingPunct="1">
                        <a:defRPr sz="1900" kern="1200">
                          <a:solidFill>
                            <a:schemeClr val="tx1"/>
                          </a:solidFill>
                          <a:latin typeface="Calibri"/>
                        </a:defRPr>
                      </a:lvl3pPr>
                      <a:lvl4pPr marL="1371532" algn="l" defTabSz="914354" rtl="0" eaLnBrk="1" latinLnBrk="0" hangingPunct="1">
                        <a:defRPr sz="1900" kern="1200">
                          <a:solidFill>
                            <a:schemeClr val="tx1"/>
                          </a:solidFill>
                          <a:latin typeface="Calibri"/>
                        </a:defRPr>
                      </a:lvl4pPr>
                      <a:lvl5pPr marL="1828709" algn="l" defTabSz="914354" rtl="0" eaLnBrk="1" latinLnBrk="0" hangingPunct="1">
                        <a:defRPr sz="1900" kern="1200">
                          <a:solidFill>
                            <a:schemeClr val="tx1"/>
                          </a:solidFill>
                          <a:latin typeface="Calibri"/>
                        </a:defRPr>
                      </a:lvl5pPr>
                      <a:lvl6pPr marL="2285886" algn="l" defTabSz="914354" rtl="0" eaLnBrk="1" latinLnBrk="0" hangingPunct="1">
                        <a:defRPr sz="1900" kern="1200">
                          <a:solidFill>
                            <a:schemeClr val="tx1"/>
                          </a:solidFill>
                          <a:latin typeface="Calibri"/>
                        </a:defRPr>
                      </a:lvl6pPr>
                      <a:lvl7pPr marL="2743062" algn="l" defTabSz="914354" rtl="0" eaLnBrk="1" latinLnBrk="0" hangingPunct="1">
                        <a:defRPr sz="1900" kern="1200">
                          <a:solidFill>
                            <a:schemeClr val="tx1"/>
                          </a:solidFill>
                          <a:latin typeface="Calibri"/>
                        </a:defRPr>
                      </a:lvl7pPr>
                      <a:lvl8pPr marL="3200240" algn="l" defTabSz="914354" rtl="0" eaLnBrk="1" latinLnBrk="0" hangingPunct="1">
                        <a:defRPr sz="1900" kern="1200">
                          <a:solidFill>
                            <a:schemeClr val="tx1"/>
                          </a:solidFill>
                          <a:latin typeface="Calibri"/>
                        </a:defRPr>
                      </a:lvl8pPr>
                      <a:lvl9pPr marL="3657418" algn="l" defTabSz="914354" rtl="0" eaLnBrk="1" latinLnBrk="0" hangingPunct="1">
                        <a:defRPr sz="19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Tên loài</a:t>
                      </a:r>
                      <a:endParaRPr kumimoji="0" lang="en-US" sz="2800" b="1" i="0" u="none" strike="noStrike" cap="none" normalizeH="0" baseline="0" dirty="0">
                        <a:ln>
                          <a:noFill/>
                        </a:ln>
                        <a:solidFill>
                          <a:schemeClr val="tx1"/>
                        </a:solidFill>
                        <a:effectLst/>
                        <a:latin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lvl1pPr marL="0" algn="l" defTabSz="914354" rtl="0" eaLnBrk="1" latinLnBrk="0" hangingPunct="1">
                        <a:defRPr sz="1900" kern="1200">
                          <a:solidFill>
                            <a:schemeClr val="tx1"/>
                          </a:solidFill>
                          <a:latin typeface="Calibri"/>
                        </a:defRPr>
                      </a:lvl1pPr>
                      <a:lvl2pPr marL="457178" algn="l" defTabSz="914354" rtl="0" eaLnBrk="1" latinLnBrk="0" hangingPunct="1">
                        <a:defRPr sz="1900" kern="1200">
                          <a:solidFill>
                            <a:schemeClr val="tx1"/>
                          </a:solidFill>
                          <a:latin typeface="Calibri"/>
                        </a:defRPr>
                      </a:lvl2pPr>
                      <a:lvl3pPr marL="914354" algn="l" defTabSz="914354" rtl="0" eaLnBrk="1" latinLnBrk="0" hangingPunct="1">
                        <a:defRPr sz="1900" kern="1200">
                          <a:solidFill>
                            <a:schemeClr val="tx1"/>
                          </a:solidFill>
                          <a:latin typeface="Calibri"/>
                        </a:defRPr>
                      </a:lvl3pPr>
                      <a:lvl4pPr marL="1371532" algn="l" defTabSz="914354" rtl="0" eaLnBrk="1" latinLnBrk="0" hangingPunct="1">
                        <a:defRPr sz="1900" kern="1200">
                          <a:solidFill>
                            <a:schemeClr val="tx1"/>
                          </a:solidFill>
                          <a:latin typeface="Calibri"/>
                        </a:defRPr>
                      </a:lvl4pPr>
                      <a:lvl5pPr marL="1828709" algn="l" defTabSz="914354" rtl="0" eaLnBrk="1" latinLnBrk="0" hangingPunct="1">
                        <a:defRPr sz="1900" kern="1200">
                          <a:solidFill>
                            <a:schemeClr val="tx1"/>
                          </a:solidFill>
                          <a:latin typeface="Calibri"/>
                        </a:defRPr>
                      </a:lvl5pPr>
                      <a:lvl6pPr marL="2285886" algn="l" defTabSz="914354" rtl="0" eaLnBrk="1" latinLnBrk="0" hangingPunct="1">
                        <a:defRPr sz="1900" kern="1200">
                          <a:solidFill>
                            <a:schemeClr val="tx1"/>
                          </a:solidFill>
                          <a:latin typeface="Calibri"/>
                        </a:defRPr>
                      </a:lvl6pPr>
                      <a:lvl7pPr marL="2743062" algn="l" defTabSz="914354" rtl="0" eaLnBrk="1" latinLnBrk="0" hangingPunct="1">
                        <a:defRPr sz="1900" kern="1200">
                          <a:solidFill>
                            <a:schemeClr val="tx1"/>
                          </a:solidFill>
                          <a:latin typeface="Calibri"/>
                        </a:defRPr>
                      </a:lvl7pPr>
                      <a:lvl8pPr marL="3200240" algn="l" defTabSz="914354" rtl="0" eaLnBrk="1" latinLnBrk="0" hangingPunct="1">
                        <a:defRPr sz="1900" kern="1200">
                          <a:solidFill>
                            <a:schemeClr val="tx1"/>
                          </a:solidFill>
                          <a:latin typeface="Calibri"/>
                        </a:defRPr>
                      </a:lvl8pPr>
                      <a:lvl9pPr marL="3657418" algn="l" defTabSz="914354" rtl="0" eaLnBrk="1" latinLnBrk="0" hangingPunct="1">
                        <a:defRPr sz="19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Tên khoa học</a:t>
                      </a:r>
                      <a:endParaRPr kumimoji="0" lang="en-US" sz="2800" b="1" i="0" u="none" strike="noStrike" cap="none" normalizeH="0" baseline="0" dirty="0">
                        <a:ln>
                          <a:noFill/>
                        </a:ln>
                        <a:solidFill>
                          <a:schemeClr val="tx1"/>
                        </a:solidFill>
                        <a:effectLst/>
                        <a:latin typeface="Times New Roman" pitchFamily="18" charset="0"/>
                      </a:endParaRPr>
                    </a:p>
                  </a:txBody>
                  <a:tcPr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14970">
                <a:tc>
                  <a:txBody>
                    <a:bodyPr/>
                    <a:lstStyle/>
                    <a:p>
                      <a:pPr marL="0" indent="0" algn="ctr">
                        <a:lnSpc>
                          <a:spcPct val="100000"/>
                        </a:lnSpc>
                        <a:spcBef>
                          <a:spcPts val="0"/>
                        </a:spcBef>
                        <a:spcAft>
                          <a:spcPts val="0"/>
                        </a:spcAft>
                      </a:pPr>
                      <a:r>
                        <a:rPr lang="vi-VN" sz="3200" spc="0" dirty="0">
                          <a:effectLst/>
                        </a:rPr>
                        <a:t>Con người</a:t>
                      </a:r>
                      <a:endParaRPr lang="en-US" sz="3200" dirty="0">
                        <a:effectLst/>
                        <a:latin typeface="Times New Roman" pitchFamily="18" charset="0"/>
                        <a:ea typeface="Segoe UI"/>
                        <a:cs typeface="Times New Roman" pitchFamily="18" charset="0"/>
                      </a:endParaRPr>
                    </a:p>
                  </a:txBody>
                  <a:tcPr marL="6350" marR="6350" marT="0" marB="0" anchor="b">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indent="0" algn="ctr">
                        <a:lnSpc>
                          <a:spcPct val="100000"/>
                        </a:lnSpc>
                        <a:spcBef>
                          <a:spcPts val="0"/>
                        </a:spcBef>
                        <a:spcAft>
                          <a:spcPts val="0"/>
                        </a:spcAft>
                      </a:pPr>
                      <a:r>
                        <a:rPr lang="en-US" sz="3600" i="1" dirty="0" smtClean="0">
                          <a:effectLst/>
                          <a:latin typeface="Times New Roman" pitchFamily="18" charset="0"/>
                          <a:cs typeface="Times New Roman" pitchFamily="18" charset="0"/>
                        </a:rPr>
                        <a:t>Homo</a:t>
                      </a:r>
                      <a:endParaRPr lang="en-US" sz="3600" i="1" dirty="0">
                        <a:effectLst/>
                        <a:latin typeface="Times New Roman" pitchFamily="18" charset="0"/>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indent="0" algn="ctr">
                        <a:lnSpc>
                          <a:spcPct val="100000"/>
                        </a:lnSpc>
                        <a:spcBef>
                          <a:spcPts val="0"/>
                        </a:spcBef>
                        <a:spcAft>
                          <a:spcPts val="0"/>
                        </a:spcAft>
                      </a:pPr>
                      <a:r>
                        <a:rPr lang="en-US" sz="3600" i="1" dirty="0" smtClean="0">
                          <a:effectLst/>
                          <a:latin typeface="Times New Roman" pitchFamily="18" charset="0"/>
                          <a:cs typeface="Times New Roman" pitchFamily="18" charset="0"/>
                        </a:rPr>
                        <a:t>Lapiens</a:t>
                      </a:r>
                      <a:endParaRPr lang="en-US" sz="3600" i="1" dirty="0">
                        <a:effectLst/>
                        <a:latin typeface="Times New Roman" pitchFamily="18" charset="0"/>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indent="0" algn="ctr">
                        <a:lnSpc>
                          <a:spcPct val="100000"/>
                        </a:lnSpc>
                        <a:spcBef>
                          <a:spcPts val="0"/>
                        </a:spcBef>
                        <a:spcAft>
                          <a:spcPts val="0"/>
                        </a:spcAft>
                      </a:pPr>
                      <a:endParaRPr lang="en-US" sz="3200" i="1" dirty="0">
                        <a:effectLst/>
                        <a:latin typeface="+mj-lt"/>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83550">
                <a:tc>
                  <a:txBody>
                    <a:bodyPr/>
                    <a:lstStyle/>
                    <a:p>
                      <a:pPr marL="0" indent="0" algn="ctr">
                        <a:lnSpc>
                          <a:spcPct val="100000"/>
                        </a:lnSpc>
                        <a:spcBef>
                          <a:spcPts val="0"/>
                        </a:spcBef>
                        <a:spcAft>
                          <a:spcPts val="0"/>
                        </a:spcAft>
                      </a:pPr>
                      <a:r>
                        <a:rPr lang="vi-VN" sz="3200" spc="0" dirty="0">
                          <a:effectLst/>
                        </a:rPr>
                        <a:t>Chim </a:t>
                      </a:r>
                      <a:r>
                        <a:rPr lang="vi-VN" sz="3200" spc="0" dirty="0" smtClean="0">
                          <a:effectLst/>
                        </a:rPr>
                        <a:t>b</a:t>
                      </a:r>
                      <a:r>
                        <a:rPr lang="en-US" sz="3200" spc="0" dirty="0" smtClean="0">
                          <a:effectLst/>
                        </a:rPr>
                        <a:t>ồ</a:t>
                      </a:r>
                      <a:r>
                        <a:rPr lang="vi-VN" sz="3200" spc="0" dirty="0" smtClean="0">
                          <a:effectLst/>
                        </a:rPr>
                        <a:t> </a:t>
                      </a:r>
                      <a:r>
                        <a:rPr lang="vi-VN" sz="3200" spc="0" dirty="0">
                          <a:effectLst/>
                        </a:rPr>
                        <a:t>câu</a:t>
                      </a:r>
                      <a:endParaRPr lang="en-US" sz="3200" dirty="0">
                        <a:effectLst/>
                        <a:latin typeface="Times New Roman" pitchFamily="18" charset="0"/>
                        <a:ea typeface="Segoe UI"/>
                        <a:cs typeface="Times New Roman" pitchFamily="18" charset="0"/>
                      </a:endParaRPr>
                    </a:p>
                  </a:txBody>
                  <a:tcPr marL="6350" marR="6350" marT="0" marB="0" anchor="b">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i="1" spc="0" dirty="0" smtClean="0">
                          <a:effectLst/>
                          <a:latin typeface="Times New Roman" pitchFamily="18" charset="0"/>
                          <a:cs typeface="Times New Roman" pitchFamily="18" charset="0"/>
                        </a:rPr>
                        <a:t>Columb</a:t>
                      </a:r>
                      <a:r>
                        <a:rPr lang="en-US" sz="3600" i="1" spc="0" dirty="0" smtClean="0">
                          <a:effectLst/>
                          <a:latin typeface="Times New Roman" pitchFamily="18" charset="0"/>
                          <a:cs typeface="Times New Roman" pitchFamily="18" charset="0"/>
                        </a:rPr>
                        <a:t>a</a:t>
                      </a:r>
                      <a:endParaRPr lang="en-US" sz="3600" i="1" dirty="0">
                        <a:effectLst/>
                        <a:latin typeface="Times New Roman" pitchFamily="18" charset="0"/>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1" spc="0" dirty="0" smtClean="0">
                          <a:effectLst/>
                          <a:latin typeface="Times New Roman" pitchFamily="18" charset="0"/>
                          <a:cs typeface="Times New Roman" pitchFamily="18" charset="0"/>
                        </a:rPr>
                        <a:t>L</a:t>
                      </a:r>
                      <a:r>
                        <a:rPr lang="vi-VN" sz="3600" i="1" spc="0" dirty="0" smtClean="0">
                          <a:effectLst/>
                          <a:latin typeface="Times New Roman" pitchFamily="18" charset="0"/>
                          <a:cs typeface="Times New Roman" pitchFamily="18" charset="0"/>
                        </a:rPr>
                        <a:t>ivi</a:t>
                      </a:r>
                      <a:r>
                        <a:rPr lang="en-US" sz="3600" i="1" spc="0" dirty="0" smtClean="0">
                          <a:effectLst/>
                          <a:latin typeface="Times New Roman" pitchFamily="18" charset="0"/>
                          <a:cs typeface="Times New Roman" pitchFamily="18" charset="0"/>
                        </a:rPr>
                        <a:t>a</a:t>
                      </a:r>
                      <a:endParaRPr lang="en-US" sz="3600" i="1" dirty="0" smtClean="0">
                        <a:effectLst/>
                        <a:latin typeface="Times New Roman" pitchFamily="18" charset="0"/>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indent="0" algn="ctr">
                        <a:lnSpc>
                          <a:spcPct val="100000"/>
                        </a:lnSpc>
                        <a:spcBef>
                          <a:spcPts val="0"/>
                        </a:spcBef>
                        <a:spcAft>
                          <a:spcPts val="0"/>
                        </a:spcAft>
                      </a:pPr>
                      <a:endParaRPr lang="en-US" sz="3200" i="1" dirty="0">
                        <a:effectLst/>
                        <a:latin typeface="Times New Roman" pitchFamily="18" charset="0"/>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72958">
                <a:tc>
                  <a:txBody>
                    <a:bodyPr/>
                    <a:lstStyle/>
                    <a:p>
                      <a:pPr marL="0" indent="0" algn="ctr">
                        <a:lnSpc>
                          <a:spcPct val="100000"/>
                        </a:lnSpc>
                        <a:spcBef>
                          <a:spcPts val="0"/>
                        </a:spcBef>
                        <a:spcAft>
                          <a:spcPts val="0"/>
                        </a:spcAft>
                      </a:pPr>
                      <a:r>
                        <a:rPr lang="vi-VN" sz="3200" spc="0" dirty="0" smtClean="0">
                          <a:effectLst/>
                        </a:rPr>
                        <a:t>Cây </a:t>
                      </a:r>
                      <a:r>
                        <a:rPr lang="vi-VN" sz="3200" spc="0" dirty="0">
                          <a:effectLst/>
                        </a:rPr>
                        <a:t>ngọc lan </a:t>
                      </a:r>
                      <a:r>
                        <a:rPr lang="vi-VN" sz="3200" spc="0" dirty="0" smtClean="0">
                          <a:effectLst/>
                        </a:rPr>
                        <a:t>trắn</a:t>
                      </a:r>
                      <a:r>
                        <a:rPr lang="en-US" sz="3200" spc="0" dirty="0" smtClean="0">
                          <a:effectLst/>
                        </a:rPr>
                        <a:t>g</a:t>
                      </a:r>
                      <a:endParaRPr lang="en-US" sz="3200" dirty="0">
                        <a:effectLst/>
                        <a:latin typeface="Times New Roman" pitchFamily="18" charset="0"/>
                        <a:ea typeface="Segoe UI"/>
                        <a:cs typeface="Times New Roman" pitchFamily="18" charset="0"/>
                      </a:endParaRPr>
                    </a:p>
                  </a:txBody>
                  <a:tcPr marL="6350" marR="6350" marT="0" marB="0" anchor="b">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vi-VN" sz="3600" i="1" spc="0" dirty="0" smtClean="0">
                          <a:effectLst/>
                          <a:latin typeface="Times New Roman" pitchFamily="18" charset="0"/>
                          <a:cs typeface="Times New Roman" pitchFamily="18" charset="0"/>
                        </a:rPr>
                        <a:t>Magn</a:t>
                      </a:r>
                      <a:r>
                        <a:rPr lang="en-US" sz="3600" i="1" spc="0" dirty="0" smtClean="0">
                          <a:effectLst/>
                          <a:latin typeface="Times New Roman" pitchFamily="18" charset="0"/>
                          <a:cs typeface="Times New Roman" pitchFamily="18" charset="0"/>
                        </a:rPr>
                        <a:t>a</a:t>
                      </a:r>
                      <a:r>
                        <a:rPr lang="vi-VN" sz="3600" i="1" spc="0" dirty="0" smtClean="0">
                          <a:effectLst/>
                          <a:latin typeface="Times New Roman" pitchFamily="18" charset="0"/>
                          <a:cs typeface="Times New Roman" pitchFamily="18" charset="0"/>
                        </a:rPr>
                        <a:t>li</a:t>
                      </a:r>
                      <a:r>
                        <a:rPr lang="en-US" sz="3600" i="1" spc="0" dirty="0" smtClean="0">
                          <a:effectLst/>
                          <a:latin typeface="Times New Roman" pitchFamily="18" charset="0"/>
                          <a:cs typeface="Times New Roman" pitchFamily="18" charset="0"/>
                        </a:rPr>
                        <a:t>a</a:t>
                      </a:r>
                      <a:endParaRPr lang="en-US" sz="3600" i="1" dirty="0">
                        <a:effectLst/>
                        <a:latin typeface="Times New Roman" pitchFamily="18" charset="0"/>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endParaRPr lang="en-US" sz="3600" i="1" spc="0" dirty="0" smtClean="0">
                        <a:effectLst/>
                        <a:latin typeface="Times New Roman" pitchFamily="18" charset="0"/>
                        <a:cs typeface="Times New Roman" pitchFamily="18" charset="0"/>
                      </a:endParaRPr>
                    </a:p>
                    <a:p>
                      <a:pPr marL="0" marR="0" indent="0" algn="ctr" defTabSz="914354" rtl="0" eaLnBrk="1" fontAlgn="auto" latinLnBrk="0" hangingPunct="1">
                        <a:lnSpc>
                          <a:spcPct val="100000"/>
                        </a:lnSpc>
                        <a:spcBef>
                          <a:spcPts val="0"/>
                        </a:spcBef>
                        <a:spcAft>
                          <a:spcPts val="0"/>
                        </a:spcAft>
                        <a:buClrTx/>
                        <a:buSzTx/>
                        <a:buFontTx/>
                        <a:buNone/>
                        <a:tabLst/>
                        <a:defRPr/>
                      </a:pPr>
                      <a:r>
                        <a:rPr lang="en-US" sz="3600" i="1" spc="0" dirty="0" smtClean="0">
                          <a:effectLst/>
                          <a:latin typeface="Times New Roman" pitchFamily="18" charset="0"/>
                          <a:cs typeface="Times New Roman" pitchFamily="18" charset="0"/>
                        </a:rPr>
                        <a:t>A</a:t>
                      </a:r>
                      <a:r>
                        <a:rPr lang="vi-VN" sz="3600" i="1" spc="0" dirty="0" smtClean="0">
                          <a:effectLst/>
                          <a:latin typeface="Times New Roman" pitchFamily="18" charset="0"/>
                          <a:cs typeface="Times New Roman" pitchFamily="18" charset="0"/>
                        </a:rPr>
                        <a:t>lb</a:t>
                      </a:r>
                      <a:r>
                        <a:rPr lang="en-US" sz="3600" i="1" spc="0" dirty="0" smtClean="0">
                          <a:effectLst/>
                          <a:latin typeface="Times New Roman" pitchFamily="18" charset="0"/>
                          <a:cs typeface="Times New Roman" pitchFamily="18" charset="0"/>
                        </a:rPr>
                        <a:t>a</a:t>
                      </a:r>
                      <a:endParaRPr lang="en-US" sz="3600" i="1" dirty="0" smtClean="0">
                        <a:effectLst/>
                        <a:latin typeface="Times New Roman" pitchFamily="18" charset="0"/>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indent="0" algn="ctr">
                        <a:lnSpc>
                          <a:spcPct val="100000"/>
                        </a:lnSpc>
                        <a:spcBef>
                          <a:spcPts val="0"/>
                        </a:spcBef>
                        <a:spcAft>
                          <a:spcPts val="0"/>
                        </a:spcAft>
                      </a:pPr>
                      <a:endParaRPr lang="en-US" sz="3200" i="1" dirty="0">
                        <a:effectLst/>
                        <a:latin typeface="+mj-lt"/>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76675">
                <a:tc>
                  <a:txBody>
                    <a:bodyPr/>
                    <a:lstStyle/>
                    <a:p>
                      <a:pPr marL="0" indent="0" algn="ctr">
                        <a:lnSpc>
                          <a:spcPct val="100000"/>
                        </a:lnSpc>
                        <a:spcBef>
                          <a:spcPts val="0"/>
                        </a:spcBef>
                        <a:spcAft>
                          <a:spcPts val="0"/>
                        </a:spcAft>
                      </a:pPr>
                      <a:r>
                        <a:rPr lang="vi-VN" sz="3200" spc="0" dirty="0">
                          <a:effectLst/>
                        </a:rPr>
                        <a:t>Cây ngô</a:t>
                      </a:r>
                      <a:endParaRPr lang="en-US" sz="3200" dirty="0">
                        <a:effectLst/>
                        <a:latin typeface="Times New Roman" pitchFamily="18" charset="0"/>
                        <a:ea typeface="Segoe UI"/>
                        <a:cs typeface="Times New Roman" pitchFamily="18" charset="0"/>
                      </a:endParaRPr>
                    </a:p>
                  </a:txBody>
                  <a:tcPr marL="6350" marR="6350" marT="0" marB="0" anchor="b">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indent="0" algn="ctr">
                        <a:lnSpc>
                          <a:spcPct val="100000"/>
                        </a:lnSpc>
                        <a:spcBef>
                          <a:spcPts val="0"/>
                        </a:spcBef>
                        <a:spcAft>
                          <a:spcPts val="0"/>
                        </a:spcAft>
                      </a:pPr>
                      <a:r>
                        <a:rPr lang="en-US" sz="3600" i="1" spc="0" dirty="0" smtClean="0">
                          <a:effectLst/>
                          <a:latin typeface="Times New Roman" pitchFamily="18" charset="0"/>
                          <a:cs typeface="Times New Roman" pitchFamily="18" charset="0"/>
                        </a:rPr>
                        <a:t>Z</a:t>
                      </a:r>
                      <a:r>
                        <a:rPr lang="vi-VN" sz="3600" i="1" spc="0" dirty="0" smtClean="0">
                          <a:effectLst/>
                          <a:latin typeface="Times New Roman" pitchFamily="18" charset="0"/>
                          <a:cs typeface="Times New Roman" pitchFamily="18" charset="0"/>
                        </a:rPr>
                        <a:t>e</a:t>
                      </a:r>
                      <a:r>
                        <a:rPr lang="en-US" sz="3600" i="1" spc="0" dirty="0" smtClean="0">
                          <a:effectLst/>
                          <a:latin typeface="Times New Roman" pitchFamily="18" charset="0"/>
                          <a:cs typeface="Times New Roman" pitchFamily="18" charset="0"/>
                        </a:rPr>
                        <a:t>a </a:t>
                      </a:r>
                      <a:endParaRPr lang="en-US" sz="3600" i="1" dirty="0">
                        <a:effectLst/>
                        <a:latin typeface="Times New Roman" pitchFamily="18" charset="0"/>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indent="0" algn="ctr">
                        <a:lnSpc>
                          <a:spcPct val="100000"/>
                        </a:lnSpc>
                        <a:spcBef>
                          <a:spcPts val="0"/>
                        </a:spcBef>
                        <a:spcAft>
                          <a:spcPts val="0"/>
                        </a:spcAft>
                      </a:pPr>
                      <a:r>
                        <a:rPr lang="en-US" sz="3600" i="1" spc="0" smtClean="0">
                          <a:effectLst/>
                          <a:latin typeface="Times New Roman" pitchFamily="18" charset="0"/>
                          <a:cs typeface="Times New Roman" pitchFamily="18" charset="0"/>
                        </a:rPr>
                        <a:t>M</a:t>
                      </a:r>
                      <a:r>
                        <a:rPr lang="vi-VN" sz="3600" i="1" spc="0" smtClean="0">
                          <a:effectLst/>
                          <a:latin typeface="Times New Roman" pitchFamily="18" charset="0"/>
                          <a:cs typeface="Times New Roman" pitchFamily="18" charset="0"/>
                        </a:rPr>
                        <a:t>ays</a:t>
                      </a:r>
                      <a:endParaRPr lang="en-US" sz="3600" i="1" dirty="0">
                        <a:effectLst/>
                        <a:latin typeface="Times New Roman" pitchFamily="18" charset="0"/>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indent="0" algn="ctr">
                        <a:lnSpc>
                          <a:spcPct val="100000"/>
                        </a:lnSpc>
                        <a:spcBef>
                          <a:spcPts val="0"/>
                        </a:spcBef>
                        <a:spcAft>
                          <a:spcPts val="0"/>
                        </a:spcAft>
                      </a:pPr>
                      <a:endParaRPr lang="en-US" sz="3200" i="1" dirty="0">
                        <a:effectLst/>
                        <a:latin typeface="+mj-lt"/>
                        <a:ea typeface="Segoe UI"/>
                        <a:cs typeface="Times New Roman" pitchFamily="18" charset="0"/>
                      </a:endParaRPr>
                    </a:p>
                  </a:txBody>
                  <a:tcPr marL="6350" marR="6350" marT="0" marB="0" anchor="b">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5" name="Rectangle 71">
            <a:extLst>
              <a:ext uri="{FF2B5EF4-FFF2-40B4-BE49-F238E27FC236}">
                <a16:creationId xmlns:a16="http://schemas.microsoft.com/office/drawing/2014/main" xmlns="" id="{FFE2F6B3-5DD1-4DA8-9406-7596FCC0D5F2}"/>
              </a:ext>
            </a:extLst>
          </p:cNvPr>
          <p:cNvSpPr>
            <a:spLocks noChangeArrowheads="1"/>
          </p:cNvSpPr>
          <p:nvPr/>
        </p:nvSpPr>
        <p:spPr bwMode="auto">
          <a:xfrm>
            <a:off x="8890000" y="2449290"/>
            <a:ext cx="3048000" cy="381000"/>
          </a:xfrm>
          <a:prstGeom prst="rect">
            <a:avLst/>
          </a:prstGeom>
          <a:solidFill>
            <a:schemeClr val="accent6">
              <a:lumMod val="40000"/>
              <a:lumOff val="60000"/>
            </a:schemeClr>
          </a:solidFill>
          <a:ln w="9525">
            <a:noFill/>
            <a:miter lim="800000"/>
            <a:headEnd/>
            <a:tailEnd/>
          </a:ln>
        </p:spPr>
        <p:txBody>
          <a:bodyPr wrap="none" anchor="ctr"/>
          <a:lstStyle/>
          <a:p>
            <a:r>
              <a:rPr lang="vi-VN" sz="3600" i="1" dirty="0" smtClean="0">
                <a:latin typeface="Times New Roman" pitchFamily="18" charset="0"/>
                <a:cs typeface="Times New Roman" pitchFamily="18" charset="0"/>
              </a:rPr>
              <a:t>Homo</a:t>
            </a:r>
            <a:r>
              <a:rPr lang="en-US" sz="3600" i="1" dirty="0" smtClean="0">
                <a:latin typeface="Times New Roman" pitchFamily="18" charset="0"/>
                <a:cs typeface="Times New Roman" pitchFamily="18" charset="0"/>
              </a:rPr>
              <a:t> </a:t>
            </a:r>
            <a:r>
              <a:rPr lang="vi-VN" sz="3600" i="1" dirty="0" smtClean="0">
                <a:latin typeface="Times New Roman" pitchFamily="18" charset="0"/>
                <a:cs typeface="Times New Roman" pitchFamily="18" charset="0"/>
              </a:rPr>
              <a:t>sapiens</a:t>
            </a:r>
            <a:endParaRPr lang="en-US" sz="3600" i="1" dirty="0">
              <a:latin typeface="Times New Roman" pitchFamily="18" charset="0"/>
              <a:ea typeface="Segoe UI"/>
              <a:cs typeface="Times New Roman" pitchFamily="18" charset="0"/>
            </a:endParaRPr>
          </a:p>
        </p:txBody>
      </p:sp>
      <p:sp>
        <p:nvSpPr>
          <p:cNvPr id="6" name="Rectangle 71">
            <a:extLst>
              <a:ext uri="{FF2B5EF4-FFF2-40B4-BE49-F238E27FC236}">
                <a16:creationId xmlns:a16="http://schemas.microsoft.com/office/drawing/2014/main" xmlns="" id="{FFE2F6B3-5DD1-4DA8-9406-7596FCC0D5F2}"/>
              </a:ext>
            </a:extLst>
          </p:cNvPr>
          <p:cNvSpPr>
            <a:spLocks noChangeArrowheads="1"/>
          </p:cNvSpPr>
          <p:nvPr/>
        </p:nvSpPr>
        <p:spPr bwMode="auto">
          <a:xfrm>
            <a:off x="8868232" y="3428988"/>
            <a:ext cx="3048000" cy="381000"/>
          </a:xfrm>
          <a:prstGeom prst="rect">
            <a:avLst/>
          </a:prstGeom>
          <a:solidFill>
            <a:schemeClr val="accent6">
              <a:lumMod val="40000"/>
              <a:lumOff val="60000"/>
            </a:schemeClr>
          </a:solidFill>
          <a:ln w="9525">
            <a:noFill/>
            <a:miter lim="800000"/>
            <a:headEnd/>
            <a:tailEnd/>
          </a:ln>
        </p:spPr>
        <p:txBody>
          <a:bodyPr wrap="none" anchor="ctr"/>
          <a:lstStyle/>
          <a:p>
            <a:r>
              <a:rPr lang="vi-VN" sz="3600" i="1" dirty="0" smtClean="0">
                <a:latin typeface="Times New Roman" pitchFamily="18" charset="0"/>
                <a:cs typeface="Times New Roman" pitchFamily="18" charset="0"/>
              </a:rPr>
              <a:t>Columb</a:t>
            </a:r>
            <a:r>
              <a:rPr lang="en-US" sz="3600" i="1" dirty="0" smtClean="0">
                <a:latin typeface="Times New Roman" pitchFamily="18" charset="0"/>
                <a:cs typeface="Times New Roman" pitchFamily="18" charset="0"/>
              </a:rPr>
              <a:t>a </a:t>
            </a:r>
            <a:r>
              <a:rPr lang="vi-VN" sz="3600" i="1" dirty="0" smtClean="0">
                <a:latin typeface="Times New Roman" pitchFamily="18" charset="0"/>
                <a:cs typeface="Times New Roman" pitchFamily="18" charset="0"/>
              </a:rPr>
              <a:t>livi</a:t>
            </a:r>
            <a:r>
              <a:rPr lang="en-US" sz="3600" i="1" dirty="0" smtClean="0">
                <a:latin typeface="Times New Roman" pitchFamily="18" charset="0"/>
                <a:cs typeface="Times New Roman" pitchFamily="18" charset="0"/>
              </a:rPr>
              <a:t>a</a:t>
            </a:r>
            <a:endParaRPr lang="en-US" sz="3600" i="1" dirty="0">
              <a:latin typeface="Times New Roman" pitchFamily="18" charset="0"/>
              <a:ea typeface="Segoe UI"/>
              <a:cs typeface="Times New Roman" pitchFamily="18" charset="0"/>
            </a:endParaRPr>
          </a:p>
        </p:txBody>
      </p:sp>
      <p:sp>
        <p:nvSpPr>
          <p:cNvPr id="7" name="Rectangle 71">
            <a:extLst>
              <a:ext uri="{FF2B5EF4-FFF2-40B4-BE49-F238E27FC236}">
                <a16:creationId xmlns:a16="http://schemas.microsoft.com/office/drawing/2014/main" xmlns="" id="{FFE2F6B3-5DD1-4DA8-9406-7596FCC0D5F2}"/>
              </a:ext>
            </a:extLst>
          </p:cNvPr>
          <p:cNvSpPr>
            <a:spLocks noChangeArrowheads="1"/>
          </p:cNvSpPr>
          <p:nvPr/>
        </p:nvSpPr>
        <p:spPr bwMode="auto">
          <a:xfrm>
            <a:off x="8868232" y="4633650"/>
            <a:ext cx="3048000" cy="381000"/>
          </a:xfrm>
          <a:prstGeom prst="rect">
            <a:avLst/>
          </a:prstGeom>
          <a:solidFill>
            <a:schemeClr val="accent6">
              <a:lumMod val="40000"/>
              <a:lumOff val="60000"/>
            </a:schemeClr>
          </a:solidFill>
          <a:ln w="9525">
            <a:noFill/>
            <a:miter lim="800000"/>
            <a:headEnd/>
            <a:tailEnd/>
          </a:ln>
        </p:spPr>
        <p:txBody>
          <a:bodyPr wrap="none" anchor="ctr"/>
          <a:lstStyle/>
          <a:p>
            <a:r>
              <a:rPr lang="en-US" sz="3600" i="1" dirty="0" smtClean="0">
                <a:latin typeface="Times New Roman" pitchFamily="18" charset="0"/>
                <a:cs typeface="Times New Roman" pitchFamily="18" charset="0"/>
              </a:rPr>
              <a:t>Magnalia alba</a:t>
            </a:r>
            <a:endParaRPr lang="en-US" sz="3600" i="1" dirty="0">
              <a:latin typeface="Times New Roman" pitchFamily="18" charset="0"/>
              <a:ea typeface="Segoe UI"/>
              <a:cs typeface="Times New Roman" pitchFamily="18" charset="0"/>
            </a:endParaRPr>
          </a:p>
        </p:txBody>
      </p:sp>
      <p:sp>
        <p:nvSpPr>
          <p:cNvPr id="8" name="Rectangle 71">
            <a:extLst>
              <a:ext uri="{FF2B5EF4-FFF2-40B4-BE49-F238E27FC236}">
                <a16:creationId xmlns:a16="http://schemas.microsoft.com/office/drawing/2014/main" xmlns="" id="{FFE2F6B3-5DD1-4DA8-9406-7596FCC0D5F2}"/>
              </a:ext>
            </a:extLst>
          </p:cNvPr>
          <p:cNvSpPr>
            <a:spLocks noChangeArrowheads="1"/>
          </p:cNvSpPr>
          <p:nvPr/>
        </p:nvSpPr>
        <p:spPr bwMode="auto">
          <a:xfrm>
            <a:off x="8890000" y="5671404"/>
            <a:ext cx="2481960" cy="381000"/>
          </a:xfrm>
          <a:prstGeom prst="rect">
            <a:avLst/>
          </a:prstGeom>
          <a:solidFill>
            <a:schemeClr val="accent6">
              <a:lumMod val="40000"/>
              <a:lumOff val="60000"/>
            </a:schemeClr>
          </a:solidFill>
          <a:ln w="9525">
            <a:noFill/>
            <a:miter lim="800000"/>
            <a:headEnd/>
            <a:tailEnd/>
          </a:ln>
        </p:spPr>
        <p:txBody>
          <a:bodyPr wrap="none" anchor="ctr"/>
          <a:lstStyle/>
          <a:p>
            <a:r>
              <a:rPr lang="en-US" sz="3600" i="1" dirty="0">
                <a:latin typeface="Times New Roman" pitchFamily="18" charset="0"/>
                <a:cs typeface="Times New Roman" pitchFamily="18" charset="0"/>
              </a:rPr>
              <a:t>Z</a:t>
            </a:r>
            <a:r>
              <a:rPr lang="vi-VN" sz="3600" i="1" dirty="0">
                <a:latin typeface="Times New Roman" pitchFamily="18" charset="0"/>
                <a:cs typeface="Times New Roman" pitchFamily="18" charset="0"/>
              </a:rPr>
              <a:t>e</a:t>
            </a:r>
            <a:r>
              <a:rPr lang="en-US" sz="3600" i="1" dirty="0">
                <a:latin typeface="Times New Roman" pitchFamily="18" charset="0"/>
                <a:cs typeface="Times New Roman" pitchFamily="18" charset="0"/>
              </a:rPr>
              <a:t>a </a:t>
            </a:r>
            <a:r>
              <a:rPr lang="vi-VN" sz="3600" i="1" dirty="0">
                <a:latin typeface="Times New Roman" pitchFamily="18" charset="0"/>
                <a:cs typeface="Times New Roman" pitchFamily="18" charset="0"/>
              </a:rPr>
              <a:t>mays</a:t>
            </a:r>
            <a:endParaRPr lang="en-US" sz="3600" i="1" dirty="0">
              <a:latin typeface="Times New Roman" pitchFamily="18" charset="0"/>
              <a:ea typeface="Segoe UI"/>
              <a:cs typeface="Times New Roman" pitchFamily="18" charset="0"/>
            </a:endParaRPr>
          </a:p>
        </p:txBody>
      </p:sp>
      <p:sp>
        <p:nvSpPr>
          <p:cNvPr id="10" name="Rectangle 9"/>
          <p:cNvSpPr/>
          <p:nvPr/>
        </p:nvSpPr>
        <p:spPr>
          <a:xfrm>
            <a:off x="841827" y="264677"/>
            <a:ext cx="10203542" cy="1200329"/>
          </a:xfrm>
          <a:prstGeom prst="rect">
            <a:avLst/>
          </a:prstGeom>
          <a:solidFill>
            <a:schemeClr val="accent6">
              <a:lumMod val="60000"/>
              <a:lumOff val="40000"/>
            </a:schemeClr>
          </a:solidFill>
        </p:spPr>
        <p:txBody>
          <a:bodyPr wrap="square">
            <a:spAutoFit/>
          </a:bodyPr>
          <a:lstStyle/>
          <a:p>
            <a:r>
              <a:rPr lang="en-US" sz="3600" b="1" dirty="0" smtClean="0">
                <a:solidFill>
                  <a:srgbClr val="000000"/>
                </a:solidFill>
                <a:latin typeface="Times New Roman" pitchFamily="18" charset="0"/>
                <a:cs typeface="Times New Roman" pitchFamily="18" charset="0"/>
              </a:rPr>
              <a:t>Nêu cách gọi tên khoa học của một số loài sau đây, biết</a:t>
            </a:r>
            <a:endParaRPr lang="vi-VN" sz="3600" b="1"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314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B568B981-13C9-4F2C-8C98-BA5A7257261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65F0A1DB-7FE6-47CC-B58E-79C85389FC2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74473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0480" y="63300"/>
            <a:ext cx="10058400" cy="1083329"/>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ct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ĐA DẠNG THẾ GIỚI SỐNG</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22. PHÂN LOẠI THẾ GIỚI SỐNG</a:t>
            </a:r>
            <a:endParaRPr lang="en-US" sz="3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00480" y="1289902"/>
            <a:ext cx="6125845" cy="609600"/>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1. </a:t>
            </a:r>
            <a:r>
              <a:rPr lang="en-US" sz="2800" b="1" dirty="0" smtClean="0">
                <a:solidFill>
                  <a:prstClr val="black"/>
                </a:solidFill>
                <a:latin typeface="Times New Roman" pitchFamily="18" charset="0"/>
                <a:cs typeface="Times New Roman" pitchFamily="18" charset="0"/>
              </a:rPr>
              <a:t>Sự cần thiết phân loại thế giới sống</a:t>
            </a:r>
            <a:endParaRPr lang="en-US" sz="2800" b="1" dirty="0">
              <a:solidFill>
                <a:prstClr val="black"/>
              </a:solidFill>
              <a:latin typeface="Times New Roman" pitchFamily="18" charset="0"/>
              <a:cs typeface="Times New Roman" pitchFamily="18" charset="0"/>
            </a:endParaRPr>
          </a:p>
        </p:txBody>
      </p:sp>
      <p:sp>
        <p:nvSpPr>
          <p:cNvPr id="9" name="Rounded Rectangle 8"/>
          <p:cNvSpPr/>
          <p:nvPr/>
        </p:nvSpPr>
        <p:spPr>
          <a:xfrm>
            <a:off x="1074976" y="1979375"/>
            <a:ext cx="4745252" cy="563367"/>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2</a:t>
            </a:r>
            <a:r>
              <a:rPr lang="en-US" sz="2800" b="1" dirty="0" smtClean="0">
                <a:solidFill>
                  <a:prstClr val="black"/>
                </a:solidFill>
                <a:latin typeface="Times New Roman" pitchFamily="18" charset="0"/>
                <a:cs typeface="Times New Roman" pitchFamily="18" charset="0"/>
              </a:rPr>
              <a:t>. Các bậc phân loại sinh vật</a:t>
            </a:r>
          </a:p>
        </p:txBody>
      </p:sp>
      <p:sp>
        <p:nvSpPr>
          <p:cNvPr id="6" name="Rounded Rectangle 5"/>
          <p:cNvSpPr/>
          <p:nvPr/>
        </p:nvSpPr>
        <p:spPr>
          <a:xfrm>
            <a:off x="1116321" y="2651600"/>
            <a:ext cx="4745252" cy="563367"/>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3</a:t>
            </a:r>
            <a:r>
              <a:rPr lang="en-US" sz="2800" b="1" dirty="0" smtClean="0">
                <a:solidFill>
                  <a:prstClr val="black"/>
                </a:solidFill>
                <a:latin typeface="Times New Roman" pitchFamily="18" charset="0"/>
                <a:cs typeface="Times New Roman" pitchFamily="18" charset="0"/>
              </a:rPr>
              <a:t>. Các giới sinh vật</a:t>
            </a:r>
          </a:p>
        </p:txBody>
      </p:sp>
      <p:sp>
        <p:nvSpPr>
          <p:cNvPr id="7" name="Rectangle 6"/>
          <p:cNvSpPr/>
          <p:nvPr/>
        </p:nvSpPr>
        <p:spPr>
          <a:xfrm>
            <a:off x="433783" y="2520974"/>
            <a:ext cx="663423" cy="697627"/>
          </a:xfrm>
          <a:prstGeom prst="rect">
            <a:avLst/>
          </a:prstGeom>
        </p:spPr>
        <p:txBody>
          <a:bodyPr wrap="square" lIns="121912" tIns="60956" rIns="121912" bIns="60956">
            <a:spAutoFit/>
          </a:bodyPr>
          <a:lstStyle/>
          <a:p>
            <a:pPr>
              <a:defRPr/>
            </a:pPr>
            <a:r>
              <a:rPr lang="en-US" altLang="en-US" sz="3700" b="1" kern="0" dirty="0">
                <a:solidFill>
                  <a:srgbClr val="FF0000"/>
                </a:solidFill>
                <a:latin typeface="Times New Roman" pitchFamily="18" charset="0"/>
                <a:cs typeface="Times New Roman" panose="02020603050405020304" pitchFamily="18" charset="0"/>
                <a:sym typeface="Wingdings" pitchFamily="2" charset="2"/>
              </a:rPr>
              <a:t></a:t>
            </a:r>
            <a:endParaRPr lang="en-US" sz="3700" kern="0" dirty="0">
              <a:solidFill>
                <a:sysClr val="windowText" lastClr="000000"/>
              </a:solidFill>
            </a:endParaRPr>
          </a:p>
        </p:txBody>
      </p:sp>
    </p:spTree>
    <p:extLst>
      <p:ext uri="{BB962C8B-B14F-4D97-AF65-F5344CB8AC3E}">
        <p14:creationId xmlns:p14="http://schemas.microsoft.com/office/powerpoint/2010/main" val="527844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ch12h.com/sites/default/files/styles/inbody400/public/screenshot_19_77.png?itok=_UJQNu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44969"/>
            <a:ext cx="7503886" cy="56735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117" y="113971"/>
            <a:ext cx="7358750" cy="830997"/>
          </a:xfrm>
          <a:prstGeom prst="rect">
            <a:avLst/>
          </a:prstGeom>
          <a:solidFill>
            <a:srgbClr val="002060"/>
          </a:solidFill>
        </p:spPr>
        <p:txBody>
          <a:bodyPr wrap="square">
            <a:spAutoFit/>
          </a:bodyPr>
          <a:lstStyle/>
          <a:p>
            <a:pPr algn="just"/>
            <a:r>
              <a:rPr lang="vi-VN" sz="2400" dirty="0">
                <a:solidFill>
                  <a:schemeClr val="bg1"/>
                </a:solidFill>
                <a:latin typeface="+mj-lt"/>
              </a:rPr>
              <a:t>Quan sát hình 22.5, hãy cho biết sinh vật được chia thành mấy giới? Kể tên một số đại diện sinh vật thuộc mỗi giới</a:t>
            </a:r>
            <a:endParaRPr lang="vi-VN" sz="2400" b="0" i="0" dirty="0">
              <a:solidFill>
                <a:schemeClr val="bg1"/>
              </a:solidFill>
              <a:effectLst/>
              <a:latin typeface="+mj-lt"/>
            </a:endParaRPr>
          </a:p>
        </p:txBody>
      </p:sp>
      <p:sp>
        <p:nvSpPr>
          <p:cNvPr id="5" name="Rectangle 4"/>
          <p:cNvSpPr/>
          <p:nvPr/>
        </p:nvSpPr>
        <p:spPr>
          <a:xfrm>
            <a:off x="7402286" y="1044610"/>
            <a:ext cx="4789714" cy="2677656"/>
          </a:xfrm>
          <a:prstGeom prst="rect">
            <a:avLst/>
          </a:prstGeom>
          <a:solidFill>
            <a:schemeClr val="accent6">
              <a:lumMod val="40000"/>
              <a:lumOff val="60000"/>
            </a:schemeClr>
          </a:solidFill>
        </p:spPr>
        <p:txBody>
          <a:bodyPr wrap="square">
            <a:spAutoFit/>
          </a:bodyPr>
          <a:lstStyle/>
          <a:p>
            <a:pPr algn="ctr"/>
            <a:r>
              <a:rPr lang="vi-VN" sz="2400" dirty="0">
                <a:solidFill>
                  <a:srgbClr val="000000"/>
                </a:solidFill>
                <a:latin typeface="+mj-lt"/>
              </a:rPr>
              <a:t>Sinh vật được chia thành 5 </a:t>
            </a:r>
            <a:r>
              <a:rPr lang="vi-VN" sz="2400" dirty="0" smtClean="0">
                <a:solidFill>
                  <a:srgbClr val="000000"/>
                </a:solidFill>
                <a:latin typeface="+mj-lt"/>
              </a:rPr>
              <a:t>giới</a:t>
            </a:r>
            <a:endParaRPr lang="en-US" sz="2400" dirty="0" smtClean="0">
              <a:solidFill>
                <a:srgbClr val="000000"/>
              </a:solidFill>
              <a:latin typeface="+mj-lt"/>
            </a:endParaRPr>
          </a:p>
          <a:p>
            <a:pPr>
              <a:buFont typeface="Arial"/>
              <a:buChar char="•"/>
            </a:pPr>
            <a:r>
              <a:rPr lang="en-US" sz="2400" dirty="0" smtClean="0">
                <a:solidFill>
                  <a:srgbClr val="000000"/>
                </a:solidFill>
                <a:latin typeface="+mj-lt"/>
              </a:rPr>
              <a:t> </a:t>
            </a:r>
            <a:r>
              <a:rPr lang="vi-VN" sz="2400" dirty="0" smtClean="0">
                <a:solidFill>
                  <a:srgbClr val="000000"/>
                </a:solidFill>
                <a:latin typeface="+mj-lt"/>
              </a:rPr>
              <a:t>Giới </a:t>
            </a:r>
            <a:r>
              <a:rPr lang="vi-VN" sz="2400" dirty="0">
                <a:solidFill>
                  <a:srgbClr val="000000"/>
                </a:solidFill>
                <a:latin typeface="+mj-lt"/>
              </a:rPr>
              <a:t>thực vật: cỏ, hoa, lúa, rêu</a:t>
            </a:r>
            <a:r>
              <a:rPr lang="vi-VN" sz="2400" dirty="0" smtClean="0">
                <a:solidFill>
                  <a:srgbClr val="000000"/>
                </a:solidFill>
                <a:latin typeface="+mj-lt"/>
              </a:rPr>
              <a:t>...</a:t>
            </a:r>
            <a:endParaRPr lang="en-US" sz="2400" dirty="0" smtClean="0">
              <a:solidFill>
                <a:srgbClr val="000000"/>
              </a:solidFill>
              <a:latin typeface="+mj-lt"/>
            </a:endParaRPr>
          </a:p>
          <a:p>
            <a:pPr>
              <a:buFont typeface="Arial"/>
              <a:buChar char="•"/>
            </a:pPr>
            <a:r>
              <a:rPr lang="en-US" sz="2400" dirty="0" smtClean="0">
                <a:solidFill>
                  <a:srgbClr val="000000"/>
                </a:solidFill>
                <a:latin typeface="+mj-lt"/>
              </a:rPr>
              <a:t> </a:t>
            </a:r>
            <a:r>
              <a:rPr lang="vi-VN" sz="2400" dirty="0" smtClean="0">
                <a:solidFill>
                  <a:srgbClr val="000000"/>
                </a:solidFill>
                <a:latin typeface="+mj-lt"/>
              </a:rPr>
              <a:t>Giới </a:t>
            </a:r>
            <a:r>
              <a:rPr lang="vi-VN" sz="2400" dirty="0">
                <a:solidFill>
                  <a:srgbClr val="000000"/>
                </a:solidFill>
                <a:latin typeface="+mj-lt"/>
              </a:rPr>
              <a:t>động vật: gấu, cá, chim, khỉ</a:t>
            </a:r>
            <a:r>
              <a:rPr lang="vi-VN" sz="2400" dirty="0" smtClean="0">
                <a:solidFill>
                  <a:srgbClr val="000000"/>
                </a:solidFill>
                <a:latin typeface="+mj-lt"/>
              </a:rPr>
              <a:t>,...</a:t>
            </a:r>
            <a:endParaRPr lang="en-US" sz="2400" dirty="0" smtClean="0">
              <a:solidFill>
                <a:srgbClr val="000000"/>
              </a:solidFill>
              <a:latin typeface="+mj-lt"/>
            </a:endParaRPr>
          </a:p>
          <a:p>
            <a:pPr>
              <a:buFont typeface="Arial"/>
              <a:buChar char="•"/>
            </a:pPr>
            <a:r>
              <a:rPr lang="en-US" sz="2400" dirty="0" smtClean="0">
                <a:solidFill>
                  <a:srgbClr val="000000"/>
                </a:solidFill>
                <a:latin typeface="+mj-lt"/>
              </a:rPr>
              <a:t> </a:t>
            </a:r>
            <a:r>
              <a:rPr lang="vi-VN" sz="2400" dirty="0" smtClean="0">
                <a:solidFill>
                  <a:srgbClr val="000000"/>
                </a:solidFill>
                <a:latin typeface="+mj-lt"/>
              </a:rPr>
              <a:t>Giới </a:t>
            </a:r>
            <a:r>
              <a:rPr lang="vi-VN" sz="2400" dirty="0">
                <a:solidFill>
                  <a:srgbClr val="000000"/>
                </a:solidFill>
                <a:latin typeface="+mj-lt"/>
              </a:rPr>
              <a:t>nấm: nấm men, nấm sợi, nấm </a:t>
            </a:r>
            <a:r>
              <a:rPr lang="vi-VN" sz="2400" dirty="0" smtClean="0">
                <a:solidFill>
                  <a:srgbClr val="000000"/>
                </a:solidFill>
                <a:latin typeface="+mj-lt"/>
              </a:rPr>
              <a:t>mốc</a:t>
            </a:r>
            <a:endParaRPr lang="en-US" sz="2400" dirty="0" smtClean="0">
              <a:solidFill>
                <a:srgbClr val="000000"/>
              </a:solidFill>
              <a:latin typeface="+mj-lt"/>
            </a:endParaRPr>
          </a:p>
          <a:p>
            <a:pPr>
              <a:buFont typeface="Arial"/>
              <a:buChar char="•"/>
            </a:pPr>
            <a:r>
              <a:rPr lang="en-US" sz="2400" dirty="0" smtClean="0">
                <a:solidFill>
                  <a:srgbClr val="000000"/>
                </a:solidFill>
                <a:latin typeface="+mj-lt"/>
              </a:rPr>
              <a:t> </a:t>
            </a:r>
            <a:r>
              <a:rPr lang="vi-VN" sz="2400" dirty="0" smtClean="0">
                <a:solidFill>
                  <a:srgbClr val="000000"/>
                </a:solidFill>
                <a:latin typeface="+mj-lt"/>
              </a:rPr>
              <a:t>Giới </a:t>
            </a:r>
            <a:r>
              <a:rPr lang="vi-VN" sz="2400" dirty="0">
                <a:solidFill>
                  <a:srgbClr val="000000"/>
                </a:solidFill>
                <a:latin typeface="+mj-lt"/>
              </a:rPr>
              <a:t>nguyên sinh: </a:t>
            </a:r>
            <a:r>
              <a:rPr lang="vi-VN" sz="2400" dirty="0" smtClean="0">
                <a:solidFill>
                  <a:srgbClr val="000000"/>
                </a:solidFill>
                <a:latin typeface="+mj-lt"/>
              </a:rPr>
              <a:t>tảo,</a:t>
            </a:r>
            <a:r>
              <a:rPr lang="en-US" sz="2400" dirty="0" smtClean="0">
                <a:solidFill>
                  <a:srgbClr val="000000"/>
                </a:solidFill>
                <a:latin typeface="+mj-lt"/>
              </a:rPr>
              <a:t> </a:t>
            </a:r>
            <a:r>
              <a:rPr lang="vi-VN" sz="2400" dirty="0" smtClean="0">
                <a:solidFill>
                  <a:srgbClr val="000000"/>
                </a:solidFill>
                <a:latin typeface="+mj-lt"/>
              </a:rPr>
              <a:t>trùng roi</a:t>
            </a:r>
            <a:r>
              <a:rPr lang="en-US" sz="2400" dirty="0" smtClean="0">
                <a:solidFill>
                  <a:srgbClr val="000000"/>
                </a:solidFill>
                <a:latin typeface="+mj-lt"/>
              </a:rPr>
              <a:t>.</a:t>
            </a:r>
            <a:r>
              <a:rPr lang="vi-VN" sz="2400" dirty="0" smtClean="0">
                <a:solidFill>
                  <a:srgbClr val="000000"/>
                </a:solidFill>
                <a:latin typeface="+mj-lt"/>
              </a:rPr>
              <a:t>.</a:t>
            </a:r>
            <a:endParaRPr lang="en-US" sz="2400" dirty="0" smtClean="0">
              <a:solidFill>
                <a:srgbClr val="000000"/>
              </a:solidFill>
              <a:latin typeface="+mj-lt"/>
            </a:endParaRPr>
          </a:p>
          <a:p>
            <a:pPr>
              <a:buFont typeface="Arial"/>
              <a:buChar char="•"/>
            </a:pPr>
            <a:r>
              <a:rPr lang="en-US" sz="2400" dirty="0" smtClean="0">
                <a:solidFill>
                  <a:srgbClr val="000000"/>
                </a:solidFill>
                <a:latin typeface="+mj-lt"/>
              </a:rPr>
              <a:t> </a:t>
            </a:r>
            <a:r>
              <a:rPr lang="vi-VN" sz="2400" dirty="0" smtClean="0">
                <a:solidFill>
                  <a:srgbClr val="000000"/>
                </a:solidFill>
                <a:latin typeface="+mj-lt"/>
              </a:rPr>
              <a:t>Giới </a:t>
            </a:r>
            <a:r>
              <a:rPr lang="vi-VN" sz="2400" dirty="0">
                <a:solidFill>
                  <a:srgbClr val="000000"/>
                </a:solidFill>
                <a:latin typeface="+mj-lt"/>
              </a:rPr>
              <a:t>Khởi sinh: vi khuẩn E.coli,...</a:t>
            </a:r>
            <a:endParaRPr lang="vi-VN" sz="2400" b="0" i="0" dirty="0">
              <a:solidFill>
                <a:srgbClr val="000000"/>
              </a:solidFill>
              <a:effectLst/>
              <a:latin typeface="+mj-lt"/>
            </a:endParaRPr>
          </a:p>
        </p:txBody>
      </p:sp>
      <p:sp>
        <p:nvSpPr>
          <p:cNvPr id="6" name="Rectangle 5"/>
          <p:cNvSpPr/>
          <p:nvPr/>
        </p:nvSpPr>
        <p:spPr>
          <a:xfrm>
            <a:off x="5399312" y="4830592"/>
            <a:ext cx="6792687" cy="1938992"/>
          </a:xfrm>
          <a:prstGeom prst="rect">
            <a:avLst/>
          </a:prstGeom>
          <a:solidFill>
            <a:schemeClr val="accent6">
              <a:lumMod val="40000"/>
              <a:lumOff val="60000"/>
            </a:schemeClr>
          </a:solidFill>
        </p:spPr>
        <p:txBody>
          <a:bodyPr wrap="square">
            <a:spAutoFit/>
          </a:bodyPr>
          <a:lstStyle/>
          <a:p>
            <a:pPr algn="ctr"/>
            <a:r>
              <a:rPr lang="vi-VN" sz="2400" dirty="0">
                <a:solidFill>
                  <a:srgbClr val="000000"/>
                </a:solidFill>
                <a:latin typeface="+mj-lt"/>
              </a:rPr>
              <a:t>Phân biệt 5 giới sinh vật dựa vào những tiêu chí </a:t>
            </a:r>
            <a:endParaRPr lang="en-US" sz="2400" dirty="0" smtClean="0">
              <a:solidFill>
                <a:srgbClr val="000000"/>
              </a:solidFill>
              <a:latin typeface="+mj-lt"/>
            </a:endParaRPr>
          </a:p>
          <a:p>
            <a:pPr>
              <a:buFont typeface="Arial"/>
              <a:buChar char="•"/>
            </a:pPr>
            <a:r>
              <a:rPr lang="en-US" sz="2400" dirty="0">
                <a:solidFill>
                  <a:srgbClr val="000000"/>
                </a:solidFill>
                <a:latin typeface="+mj-lt"/>
              </a:rPr>
              <a:t> </a:t>
            </a:r>
            <a:r>
              <a:rPr lang="en-US" sz="2400" dirty="0">
                <a:solidFill>
                  <a:srgbClr val="FF0000"/>
                </a:solidFill>
                <a:latin typeface="+mj-lt"/>
              </a:rPr>
              <a:t>Đ</a:t>
            </a:r>
            <a:r>
              <a:rPr lang="vi-VN" sz="2400" dirty="0" smtClean="0">
                <a:solidFill>
                  <a:srgbClr val="FF0000"/>
                </a:solidFill>
                <a:latin typeface="+mj-lt"/>
              </a:rPr>
              <a:t>ặc </a:t>
            </a:r>
            <a:r>
              <a:rPr lang="vi-VN" sz="2400" dirty="0">
                <a:solidFill>
                  <a:srgbClr val="FF0000"/>
                </a:solidFill>
                <a:latin typeface="+mj-lt"/>
              </a:rPr>
              <a:t>điểm tế bào </a:t>
            </a:r>
            <a:r>
              <a:rPr lang="vi-VN" sz="2400" dirty="0">
                <a:solidFill>
                  <a:srgbClr val="000000"/>
                </a:solidFill>
                <a:latin typeface="+mj-lt"/>
              </a:rPr>
              <a:t>( tế bào nhân sơ hay nhân </a:t>
            </a:r>
            <a:r>
              <a:rPr lang="vi-VN" sz="2400" dirty="0" smtClean="0">
                <a:solidFill>
                  <a:srgbClr val="000000"/>
                </a:solidFill>
                <a:latin typeface="+mj-lt"/>
              </a:rPr>
              <a:t>thực)</a:t>
            </a:r>
            <a:endParaRPr lang="en-US" sz="2400" dirty="0" smtClean="0">
              <a:solidFill>
                <a:srgbClr val="000000"/>
              </a:solidFill>
              <a:latin typeface="+mj-lt"/>
            </a:endParaRPr>
          </a:p>
          <a:p>
            <a:pPr>
              <a:buFont typeface="Arial"/>
              <a:buChar char="•"/>
            </a:pPr>
            <a:r>
              <a:rPr lang="en-US" sz="2400" dirty="0">
                <a:solidFill>
                  <a:srgbClr val="000000"/>
                </a:solidFill>
                <a:latin typeface="+mj-lt"/>
              </a:rPr>
              <a:t> </a:t>
            </a:r>
            <a:r>
              <a:rPr lang="en-US" sz="2400" dirty="0" smtClean="0">
                <a:solidFill>
                  <a:srgbClr val="0070C0"/>
                </a:solidFill>
                <a:latin typeface="+mj-lt"/>
              </a:rPr>
              <a:t>M</a:t>
            </a:r>
            <a:r>
              <a:rPr lang="vi-VN" sz="2400" dirty="0" smtClean="0">
                <a:solidFill>
                  <a:srgbClr val="0070C0"/>
                </a:solidFill>
                <a:latin typeface="+mj-lt"/>
              </a:rPr>
              <a:t>ức </a:t>
            </a:r>
            <a:r>
              <a:rPr lang="vi-VN" sz="2400" dirty="0">
                <a:solidFill>
                  <a:srgbClr val="0070C0"/>
                </a:solidFill>
                <a:latin typeface="+mj-lt"/>
              </a:rPr>
              <a:t>độ tổ chức cơ thể </a:t>
            </a:r>
            <a:r>
              <a:rPr lang="vi-VN" sz="2400" dirty="0">
                <a:solidFill>
                  <a:srgbClr val="000000"/>
                </a:solidFill>
                <a:latin typeface="+mj-lt"/>
              </a:rPr>
              <a:t>(cơ thể đơn bào hay đa bào</a:t>
            </a:r>
            <a:r>
              <a:rPr lang="vi-VN" sz="2400" dirty="0" smtClean="0">
                <a:solidFill>
                  <a:srgbClr val="000000"/>
                </a:solidFill>
                <a:latin typeface="+mj-lt"/>
              </a:rPr>
              <a:t>) </a:t>
            </a:r>
            <a:endParaRPr lang="en-US" sz="2400" dirty="0" smtClean="0">
              <a:solidFill>
                <a:srgbClr val="000000"/>
              </a:solidFill>
              <a:latin typeface="+mj-lt"/>
            </a:endParaRPr>
          </a:p>
          <a:p>
            <a:pPr>
              <a:buFont typeface="Arial"/>
              <a:buChar char="•"/>
            </a:pPr>
            <a:r>
              <a:rPr lang="en-US" sz="2400" dirty="0" smtClean="0">
                <a:solidFill>
                  <a:srgbClr val="000000"/>
                </a:solidFill>
                <a:latin typeface="+mj-lt"/>
              </a:rPr>
              <a:t> </a:t>
            </a:r>
            <a:r>
              <a:rPr lang="en-US" sz="2400" dirty="0" smtClean="0">
                <a:solidFill>
                  <a:srgbClr val="7030A0"/>
                </a:solidFill>
                <a:latin typeface="+mj-lt"/>
              </a:rPr>
              <a:t>M</a:t>
            </a:r>
            <a:r>
              <a:rPr lang="vi-VN" sz="2400" dirty="0" smtClean="0">
                <a:solidFill>
                  <a:srgbClr val="7030A0"/>
                </a:solidFill>
                <a:latin typeface="+mj-lt"/>
              </a:rPr>
              <a:t>ôi </a:t>
            </a:r>
            <a:r>
              <a:rPr lang="vi-VN" sz="2400" dirty="0">
                <a:solidFill>
                  <a:srgbClr val="7030A0"/>
                </a:solidFill>
                <a:latin typeface="+mj-lt"/>
              </a:rPr>
              <a:t>trường sống </a:t>
            </a:r>
            <a:r>
              <a:rPr lang="vi-VN" sz="2400" dirty="0">
                <a:solidFill>
                  <a:srgbClr val="000000"/>
                </a:solidFill>
                <a:latin typeface="+mj-lt"/>
              </a:rPr>
              <a:t>(dưới nước hay trên cạn</a:t>
            </a:r>
            <a:r>
              <a:rPr lang="vi-VN" sz="2400" dirty="0" smtClean="0">
                <a:solidFill>
                  <a:srgbClr val="000000"/>
                </a:solidFill>
                <a:latin typeface="+mj-lt"/>
              </a:rPr>
              <a:t>,...)</a:t>
            </a:r>
            <a:endParaRPr lang="en-US" sz="2400" dirty="0" smtClean="0">
              <a:solidFill>
                <a:srgbClr val="000000"/>
              </a:solidFill>
              <a:latin typeface="+mj-lt"/>
            </a:endParaRPr>
          </a:p>
          <a:p>
            <a:pPr>
              <a:buFont typeface="Arial"/>
              <a:buChar char="•"/>
            </a:pPr>
            <a:r>
              <a:rPr lang="vi-VN" sz="2400" dirty="0" smtClean="0">
                <a:solidFill>
                  <a:schemeClr val="accent2">
                    <a:lumMod val="75000"/>
                  </a:schemeClr>
                </a:solidFill>
                <a:latin typeface="+mj-lt"/>
              </a:rPr>
              <a:t> </a:t>
            </a:r>
            <a:r>
              <a:rPr lang="en-US" sz="2400" dirty="0" smtClean="0">
                <a:solidFill>
                  <a:schemeClr val="accent2">
                    <a:lumMod val="75000"/>
                  </a:schemeClr>
                </a:solidFill>
                <a:latin typeface="+mj-lt"/>
              </a:rPr>
              <a:t>K</a:t>
            </a:r>
            <a:r>
              <a:rPr lang="vi-VN" sz="2400" dirty="0" smtClean="0">
                <a:solidFill>
                  <a:schemeClr val="accent2">
                    <a:lumMod val="75000"/>
                  </a:schemeClr>
                </a:solidFill>
                <a:latin typeface="+mj-lt"/>
              </a:rPr>
              <a:t>iểu </a:t>
            </a:r>
            <a:r>
              <a:rPr lang="vi-VN" sz="2400" dirty="0">
                <a:solidFill>
                  <a:schemeClr val="accent2">
                    <a:lumMod val="75000"/>
                  </a:schemeClr>
                </a:solidFill>
                <a:latin typeface="+mj-lt"/>
              </a:rPr>
              <a:t>dinh dưỡng </a:t>
            </a:r>
            <a:r>
              <a:rPr lang="vi-VN" sz="2400" dirty="0">
                <a:solidFill>
                  <a:srgbClr val="000000"/>
                </a:solidFill>
                <a:latin typeface="+mj-lt"/>
              </a:rPr>
              <a:t>(tự dưỡng hay dị dưỡng)</a:t>
            </a:r>
            <a:endParaRPr lang="vi-VN" sz="2400" b="0" i="0" dirty="0">
              <a:solidFill>
                <a:srgbClr val="000000"/>
              </a:solidFill>
              <a:effectLst/>
              <a:latin typeface="+mj-lt"/>
            </a:endParaRPr>
          </a:p>
        </p:txBody>
      </p:sp>
      <p:sp>
        <p:nvSpPr>
          <p:cNvPr id="7" name="Rectangle 6"/>
          <p:cNvSpPr/>
          <p:nvPr/>
        </p:nvSpPr>
        <p:spPr>
          <a:xfrm>
            <a:off x="5399313" y="3830680"/>
            <a:ext cx="6792687" cy="892552"/>
          </a:xfrm>
          <a:prstGeom prst="rect">
            <a:avLst/>
          </a:prstGeom>
          <a:solidFill>
            <a:srgbClr val="002060"/>
          </a:solidFill>
        </p:spPr>
        <p:txBody>
          <a:bodyPr wrap="square">
            <a:spAutoFit/>
          </a:bodyPr>
          <a:lstStyle/>
          <a:p>
            <a:r>
              <a:rPr lang="en-US" sz="2600" dirty="0" smtClean="0">
                <a:solidFill>
                  <a:schemeClr val="bg1"/>
                </a:solidFill>
                <a:latin typeface="Times New Roman" pitchFamily="18" charset="0"/>
                <a:cs typeface="Times New Roman" pitchFamily="18" charset="0"/>
              </a:rPr>
              <a:t>E</a:t>
            </a:r>
            <a:r>
              <a:rPr lang="vi-VN" sz="2600" dirty="0" smtClean="0">
                <a:solidFill>
                  <a:schemeClr val="bg1"/>
                </a:solidFill>
                <a:latin typeface="Times New Roman" pitchFamily="18" charset="0"/>
                <a:cs typeface="Times New Roman" pitchFamily="18" charset="0"/>
              </a:rPr>
              <a:t>m </a:t>
            </a:r>
            <a:r>
              <a:rPr lang="vi-VN" sz="2600" dirty="0">
                <a:solidFill>
                  <a:schemeClr val="bg1"/>
                </a:solidFill>
                <a:latin typeface="Times New Roman" pitchFamily="18" charset="0"/>
                <a:cs typeface="Times New Roman" pitchFamily="18" charset="0"/>
              </a:rPr>
              <a:t>có thể phân biệt năm giới sinh vật dựa vào những tiêu chí nào</a:t>
            </a:r>
            <a:endParaRPr lang="vi-VN" sz="2600" b="0" i="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8530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F5DC96F-8889-412D-A834-21380B65AF4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D44BD9A-A14F-4FF2-8846-B43C80043FF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66582099"/>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0480" y="63300"/>
            <a:ext cx="10058400" cy="1083329"/>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ct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ĐA DẠNG THẾ GIỚI SỐNG</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22. PHÂN LOẠI THẾ GIỚI SỐNG</a:t>
            </a:r>
            <a:endParaRPr lang="en-US" sz="3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00480" y="1289902"/>
            <a:ext cx="6125845" cy="609600"/>
          </a:xfrm>
          <a:prstGeom prst="round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1. </a:t>
            </a:r>
            <a:r>
              <a:rPr lang="en-US" sz="2800" b="1" dirty="0" smtClean="0">
                <a:solidFill>
                  <a:prstClr val="black"/>
                </a:solidFill>
                <a:latin typeface="Times New Roman" pitchFamily="18" charset="0"/>
                <a:cs typeface="Times New Roman" pitchFamily="18" charset="0"/>
              </a:rPr>
              <a:t>Sự cần thiết phân loại thế giới sống</a:t>
            </a:r>
            <a:endParaRPr lang="en-US" sz="2800" b="1" dirty="0">
              <a:solidFill>
                <a:prstClr val="black"/>
              </a:solidFill>
              <a:latin typeface="Times New Roman" pitchFamily="18" charset="0"/>
              <a:cs typeface="Times New Roman" pitchFamily="18" charset="0"/>
            </a:endParaRPr>
          </a:p>
        </p:txBody>
      </p:sp>
      <p:sp>
        <p:nvSpPr>
          <p:cNvPr id="9" name="Rounded Rectangle 8"/>
          <p:cNvSpPr/>
          <p:nvPr/>
        </p:nvSpPr>
        <p:spPr>
          <a:xfrm>
            <a:off x="1074976" y="1979375"/>
            <a:ext cx="4745252" cy="563367"/>
          </a:xfrm>
          <a:prstGeom prst="round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2</a:t>
            </a:r>
            <a:r>
              <a:rPr lang="en-US" sz="2800" b="1" dirty="0" smtClean="0">
                <a:solidFill>
                  <a:prstClr val="black"/>
                </a:solidFill>
                <a:latin typeface="Times New Roman" pitchFamily="18" charset="0"/>
                <a:cs typeface="Times New Roman" pitchFamily="18" charset="0"/>
              </a:rPr>
              <a:t>. Các bậc phân loại sinh vật</a:t>
            </a:r>
          </a:p>
        </p:txBody>
      </p:sp>
      <p:sp>
        <p:nvSpPr>
          <p:cNvPr id="6" name="Rounded Rectangle 5"/>
          <p:cNvSpPr/>
          <p:nvPr/>
        </p:nvSpPr>
        <p:spPr>
          <a:xfrm>
            <a:off x="1116321" y="2651600"/>
            <a:ext cx="4745252" cy="563367"/>
          </a:xfrm>
          <a:prstGeom prst="round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3</a:t>
            </a:r>
            <a:r>
              <a:rPr lang="en-US" sz="2800" b="1" dirty="0" smtClean="0">
                <a:solidFill>
                  <a:prstClr val="black"/>
                </a:solidFill>
                <a:latin typeface="Times New Roman" pitchFamily="18" charset="0"/>
                <a:cs typeface="Times New Roman" pitchFamily="18" charset="0"/>
              </a:rPr>
              <a:t>. Các giới sinh vật</a:t>
            </a:r>
          </a:p>
        </p:txBody>
      </p:sp>
      <p:sp>
        <p:nvSpPr>
          <p:cNvPr id="7" name="Rectangle 6"/>
          <p:cNvSpPr/>
          <p:nvPr/>
        </p:nvSpPr>
        <p:spPr>
          <a:xfrm>
            <a:off x="1074976" y="3485231"/>
            <a:ext cx="663423" cy="697627"/>
          </a:xfrm>
          <a:prstGeom prst="rect">
            <a:avLst/>
          </a:prstGeom>
        </p:spPr>
        <p:txBody>
          <a:bodyPr wrap="square" lIns="121912" tIns="60956" rIns="121912" bIns="60956">
            <a:spAutoFit/>
          </a:bodyPr>
          <a:lstStyle/>
          <a:p>
            <a:pPr>
              <a:defRPr/>
            </a:pPr>
            <a:r>
              <a:rPr lang="en-US" altLang="en-US" sz="3700" b="1" kern="0" dirty="0">
                <a:solidFill>
                  <a:srgbClr val="FF0000"/>
                </a:solidFill>
                <a:latin typeface="Times New Roman" pitchFamily="18" charset="0"/>
                <a:cs typeface="Times New Roman" panose="02020603050405020304" pitchFamily="18" charset="0"/>
                <a:sym typeface="Wingdings" pitchFamily="2" charset="2"/>
              </a:rPr>
              <a:t></a:t>
            </a:r>
            <a:endParaRPr lang="en-US" sz="3700" kern="0" dirty="0">
              <a:solidFill>
                <a:sysClr val="windowText" lastClr="000000"/>
              </a:solidFill>
            </a:endParaRPr>
          </a:p>
        </p:txBody>
      </p:sp>
      <p:sp>
        <p:nvSpPr>
          <p:cNvPr id="8" name="Rounded Rectangle 7"/>
          <p:cNvSpPr/>
          <p:nvPr/>
        </p:nvSpPr>
        <p:spPr>
          <a:xfrm>
            <a:off x="1116321" y="4110288"/>
            <a:ext cx="2372626" cy="563367"/>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solidFill>
                  <a:prstClr val="black"/>
                </a:solidFill>
                <a:latin typeface="Times New Roman" pitchFamily="18" charset="0"/>
                <a:cs typeface="Times New Roman" pitchFamily="18" charset="0"/>
              </a:rPr>
              <a:t>G</a:t>
            </a:r>
            <a:r>
              <a:rPr lang="en-US" sz="2800" b="1" dirty="0" smtClean="0">
                <a:solidFill>
                  <a:prstClr val="black"/>
                </a:solidFill>
                <a:latin typeface="Times New Roman" pitchFamily="18" charset="0"/>
                <a:cs typeface="Times New Roman" pitchFamily="18" charset="0"/>
              </a:rPr>
              <a:t>iới sinh vật</a:t>
            </a:r>
          </a:p>
        </p:txBody>
      </p:sp>
      <p:grpSp>
        <p:nvGrpSpPr>
          <p:cNvPr id="2" name="Group 1"/>
          <p:cNvGrpSpPr/>
          <p:nvPr/>
        </p:nvGrpSpPr>
        <p:grpSpPr>
          <a:xfrm>
            <a:off x="3488947" y="3497945"/>
            <a:ext cx="688970" cy="1850572"/>
            <a:chOff x="3488947" y="3614057"/>
            <a:chExt cx="688970" cy="1850572"/>
          </a:xfrm>
        </p:grpSpPr>
        <p:cxnSp>
          <p:nvCxnSpPr>
            <p:cNvPr id="3" name="Straight Connector 2"/>
            <p:cNvCxnSpPr/>
            <p:nvPr/>
          </p:nvCxnSpPr>
          <p:spPr>
            <a:xfrm flipV="1">
              <a:off x="3488947" y="4522597"/>
              <a:ext cx="328310" cy="1"/>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3817257" y="3614057"/>
              <a:ext cx="0" cy="1850572"/>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3817257" y="3614057"/>
              <a:ext cx="34614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824517" y="4085765"/>
              <a:ext cx="34614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3824516" y="4522597"/>
              <a:ext cx="34614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831770" y="5014685"/>
              <a:ext cx="34614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3831772" y="5464629"/>
              <a:ext cx="346145"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25" name="Rectangle 24"/>
          <p:cNvSpPr/>
          <p:nvPr/>
        </p:nvSpPr>
        <p:spPr>
          <a:xfrm>
            <a:off x="4119861" y="3265850"/>
            <a:ext cx="4371710" cy="461665"/>
          </a:xfrm>
          <a:prstGeom prst="rect">
            <a:avLst/>
          </a:prstGeom>
        </p:spPr>
        <p:txBody>
          <a:bodyPr wrap="none">
            <a:spAutoFit/>
          </a:bodyPr>
          <a:lstStyle/>
          <a:p>
            <a:r>
              <a:rPr lang="vi-VN" sz="2400" dirty="0">
                <a:solidFill>
                  <a:srgbClr val="000000"/>
                </a:solidFill>
                <a:latin typeface="Times New Roman"/>
              </a:rPr>
              <a:t>Giới Khởi sinh: vi khuẩn E.coli,...</a:t>
            </a:r>
            <a:endParaRPr lang="en-US" dirty="0">
              <a:solidFill>
                <a:prstClr val="black"/>
              </a:solidFill>
            </a:endParaRPr>
          </a:p>
        </p:txBody>
      </p:sp>
      <p:sp>
        <p:nvSpPr>
          <p:cNvPr id="27" name="Rectangle 26"/>
          <p:cNvSpPr/>
          <p:nvPr/>
        </p:nvSpPr>
        <p:spPr>
          <a:xfrm>
            <a:off x="4148889" y="4187884"/>
            <a:ext cx="3908442" cy="461665"/>
          </a:xfrm>
          <a:prstGeom prst="rect">
            <a:avLst/>
          </a:prstGeom>
        </p:spPr>
        <p:txBody>
          <a:bodyPr wrap="none">
            <a:spAutoFit/>
          </a:bodyPr>
          <a:lstStyle/>
          <a:p>
            <a:r>
              <a:rPr lang="vi-VN" sz="2400" dirty="0">
                <a:solidFill>
                  <a:srgbClr val="000000"/>
                </a:solidFill>
                <a:latin typeface="Times New Roman"/>
              </a:rPr>
              <a:t>Giới nấm: nấm men, nấm </a:t>
            </a:r>
            <a:r>
              <a:rPr lang="en-US" sz="2400" dirty="0" smtClean="0">
                <a:solidFill>
                  <a:srgbClr val="000000"/>
                </a:solidFill>
                <a:latin typeface="Times New Roman"/>
              </a:rPr>
              <a:t>rơm</a:t>
            </a:r>
            <a:endParaRPr lang="en-US" sz="2400" dirty="0">
              <a:solidFill>
                <a:srgbClr val="000000"/>
              </a:solidFill>
              <a:latin typeface="Calibri Light"/>
            </a:endParaRPr>
          </a:p>
        </p:txBody>
      </p:sp>
      <p:sp>
        <p:nvSpPr>
          <p:cNvPr id="28" name="Rectangle 27"/>
          <p:cNvSpPr/>
          <p:nvPr/>
        </p:nvSpPr>
        <p:spPr>
          <a:xfrm>
            <a:off x="4132847" y="4649549"/>
            <a:ext cx="3126176" cy="461665"/>
          </a:xfrm>
          <a:prstGeom prst="rect">
            <a:avLst/>
          </a:prstGeom>
        </p:spPr>
        <p:txBody>
          <a:bodyPr wrap="none">
            <a:spAutoFit/>
          </a:bodyPr>
          <a:lstStyle/>
          <a:p>
            <a:pPr algn="ctr"/>
            <a:r>
              <a:rPr lang="vi-VN" sz="2400" dirty="0">
                <a:solidFill>
                  <a:srgbClr val="000000"/>
                </a:solidFill>
                <a:latin typeface="Times New Roman"/>
              </a:rPr>
              <a:t>Giới thực vật: </a:t>
            </a:r>
            <a:r>
              <a:rPr lang="vi-VN" sz="2400" dirty="0" smtClean="0">
                <a:solidFill>
                  <a:srgbClr val="000000"/>
                </a:solidFill>
                <a:latin typeface="Times New Roman"/>
              </a:rPr>
              <a:t>lúa</a:t>
            </a:r>
            <a:r>
              <a:rPr lang="vi-VN" sz="2400" dirty="0">
                <a:solidFill>
                  <a:srgbClr val="000000"/>
                </a:solidFill>
                <a:latin typeface="Times New Roman"/>
              </a:rPr>
              <a:t>, rêu...</a:t>
            </a:r>
            <a:endParaRPr lang="en-US" sz="2400" dirty="0">
              <a:solidFill>
                <a:srgbClr val="000000"/>
              </a:solidFill>
              <a:latin typeface="Calibri Light"/>
            </a:endParaRPr>
          </a:p>
        </p:txBody>
      </p:sp>
      <p:sp>
        <p:nvSpPr>
          <p:cNvPr id="29" name="Rectangle 28"/>
          <p:cNvSpPr/>
          <p:nvPr/>
        </p:nvSpPr>
        <p:spPr>
          <a:xfrm>
            <a:off x="4134374" y="5101726"/>
            <a:ext cx="4540025" cy="461665"/>
          </a:xfrm>
          <a:prstGeom prst="rect">
            <a:avLst/>
          </a:prstGeom>
        </p:spPr>
        <p:txBody>
          <a:bodyPr wrap="none">
            <a:spAutoFit/>
          </a:bodyPr>
          <a:lstStyle/>
          <a:p>
            <a:r>
              <a:rPr lang="vi-VN" sz="2400" dirty="0">
                <a:solidFill>
                  <a:srgbClr val="000000"/>
                </a:solidFill>
                <a:latin typeface="Times New Roman"/>
              </a:rPr>
              <a:t>Giới động vật: gấu, cá, chim, khỉ,...</a:t>
            </a:r>
            <a:endParaRPr lang="en-US" dirty="0">
              <a:solidFill>
                <a:prstClr val="black"/>
              </a:solidFill>
            </a:endParaRPr>
          </a:p>
        </p:txBody>
      </p:sp>
      <p:sp>
        <p:nvSpPr>
          <p:cNvPr id="30" name="Rectangle 29"/>
          <p:cNvSpPr/>
          <p:nvPr/>
        </p:nvSpPr>
        <p:spPr>
          <a:xfrm>
            <a:off x="4119860" y="3709792"/>
            <a:ext cx="4349268" cy="461665"/>
          </a:xfrm>
          <a:prstGeom prst="rect">
            <a:avLst/>
          </a:prstGeom>
        </p:spPr>
        <p:txBody>
          <a:bodyPr wrap="none">
            <a:spAutoFit/>
          </a:bodyPr>
          <a:lstStyle/>
          <a:p>
            <a:r>
              <a:rPr lang="vi-VN" sz="2400" dirty="0">
                <a:solidFill>
                  <a:srgbClr val="000000"/>
                </a:solidFill>
                <a:latin typeface="Times New Roman"/>
              </a:rPr>
              <a:t>Giới nguyên sinh: tảo,</a:t>
            </a:r>
            <a:r>
              <a:rPr lang="en-US" sz="2400" dirty="0">
                <a:solidFill>
                  <a:srgbClr val="000000"/>
                </a:solidFill>
                <a:latin typeface="Calibri Light"/>
              </a:rPr>
              <a:t> </a:t>
            </a:r>
            <a:r>
              <a:rPr lang="vi-VN" sz="2400" dirty="0">
                <a:solidFill>
                  <a:srgbClr val="000000"/>
                </a:solidFill>
                <a:latin typeface="Times New Roman"/>
              </a:rPr>
              <a:t>trùng roi</a:t>
            </a:r>
            <a:r>
              <a:rPr lang="en-US" sz="2400" dirty="0">
                <a:solidFill>
                  <a:srgbClr val="000000"/>
                </a:solidFill>
                <a:latin typeface="Calibri Light"/>
              </a:rPr>
              <a:t>.</a:t>
            </a:r>
            <a:r>
              <a:rPr lang="vi-VN" sz="2400" dirty="0">
                <a:solidFill>
                  <a:srgbClr val="000000"/>
                </a:solidFill>
                <a:latin typeface="Times New Roman"/>
              </a:rPr>
              <a:t>.</a:t>
            </a:r>
            <a:endParaRPr lang="en-US" sz="2400" dirty="0">
              <a:solidFill>
                <a:srgbClr val="000000"/>
              </a:solidFill>
              <a:latin typeface="Calibri Light"/>
            </a:endParaRPr>
          </a:p>
        </p:txBody>
      </p:sp>
      <p:sp>
        <p:nvSpPr>
          <p:cNvPr id="23" name="Rounded Rectangle 22"/>
          <p:cNvSpPr/>
          <p:nvPr/>
        </p:nvSpPr>
        <p:spPr>
          <a:xfrm>
            <a:off x="1116321" y="5582325"/>
            <a:ext cx="4745252" cy="563367"/>
          </a:xfrm>
          <a:prstGeom prst="round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smtClean="0">
                <a:solidFill>
                  <a:prstClr val="black"/>
                </a:solidFill>
                <a:latin typeface="Times New Roman" pitchFamily="18" charset="0"/>
                <a:cs typeface="Times New Roman" pitchFamily="18" charset="0"/>
              </a:rPr>
              <a:t>4. Khóa lưỡng phân</a:t>
            </a:r>
          </a:p>
        </p:txBody>
      </p:sp>
    </p:spTree>
    <p:extLst>
      <p:ext uri="{BB962C8B-B14F-4D97-AF65-F5344CB8AC3E}">
        <p14:creationId xmlns:p14="http://schemas.microsoft.com/office/powerpoint/2010/main" val="6157939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5"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3C881070-7B19-48CA-BB72-44617A5E8CEC}"/>
              </a:ext>
            </a:extLst>
          </p:cNvPr>
          <p:cNvSpPr>
            <a:spLocks noGrp="1"/>
          </p:cNvSpPr>
          <p:nvPr>
            <p:ph type="title"/>
          </p:nvPr>
        </p:nvSpPr>
        <p:spPr/>
        <p:txBody>
          <a:bodyPr/>
          <a:lstStyle/>
          <a:p>
            <a:pPr algn="ctr"/>
            <a:r>
              <a:rPr lang="vi-VN">
                <a:solidFill>
                  <a:schemeClr val="bg1"/>
                </a:solidFill>
                <a:latin typeface="Acumin Pro Condensed" panose="020B0806020202020204" pitchFamily="34" charset="0"/>
              </a:rPr>
              <a:t>Tìm hiểu cách xây dựng khóa lưỡng phân</a:t>
            </a:r>
            <a:endParaRPr lang="vi-VN" dirty="0">
              <a:solidFill>
                <a:schemeClr val="bg1"/>
              </a:solidFill>
              <a:latin typeface="Acumin Pro Condensed" panose="020B0806020202020204" pitchFamily="34" charset="0"/>
            </a:endParaRPr>
          </a:p>
        </p:txBody>
      </p:sp>
      <p:pic>
        <p:nvPicPr>
          <p:cNvPr id="3" name="Picture 2">
            <a:extLst>
              <a:ext uri="{FF2B5EF4-FFF2-40B4-BE49-F238E27FC236}">
                <a16:creationId xmlns:a16="http://schemas.microsoft.com/office/drawing/2014/main" xmlns="" id="{1BF62D47-7943-4A63-A31F-F8924138139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932433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9D0DB2B-7169-47A2-8B86-56BD3CBCDCB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6044B4D7-E415-4E7B-97DB-82F3490AF6F6}"/>
              </a:ext>
            </a:extLst>
          </p:cNvPr>
          <p:cNvPicPr/>
          <p:nvPr/>
        </p:nvPicPr>
        <p:blipFill>
          <a:blip r:embed="rId2"/>
          <a:stretch>
            <a:fillRect/>
          </a:stretch>
        </p:blipFill>
        <p:spPr>
          <a:xfrm>
            <a:off x="0" y="0"/>
            <a:ext cx="12192000" cy="6858000"/>
          </a:xfrm>
          <a:prstGeom prst="rect">
            <a:avLst/>
          </a:prstGeom>
        </p:spPr>
      </p:pic>
      <p:sp>
        <p:nvSpPr>
          <p:cNvPr id="4" name="Rounded Rectangle 3"/>
          <p:cNvSpPr/>
          <p:nvPr/>
        </p:nvSpPr>
        <p:spPr>
          <a:xfrm>
            <a:off x="0" y="0"/>
            <a:ext cx="12191999" cy="1262743"/>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ctr"/>
          <a:lstStyle/>
          <a:p>
            <a:pPr algn="ct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ĐA DẠNG THẾ GIỚI SỐNG</a:t>
            </a:r>
            <a:endPar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7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22. PHÂN LOẠI THẾ GIỚI SỐNG</a:t>
            </a:r>
            <a:endPar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734651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9F90645-562A-474E-A1AA-BC6A52A825C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EB7C28F0-8991-42DD-9804-4F87613FD1A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7795336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DF9B60A-0701-4D0E-A0C7-AA4CEA96AB0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EF9AEF6C-1C69-4FCA-9C5A-57074FFAAF2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546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6877593-5A51-442C-8228-E51B9E93CFC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6E22C555-F26C-4121-B554-B56889D7E7E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74222644"/>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854F702-8188-4C33-8BCF-DDB47339E37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35767CF5-BB02-4D0E-B8FA-7EF919E7B3D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32708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DB15DDE-0D5E-42A6-9303-142FF7AB458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C84C48A8-AACB-45A0-A5EA-6AB49FD8AAD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0443291"/>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F108604-34AF-4253-B2A7-A2F489220FB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F45535D0-DF55-4101-AEED-D77F3A096BA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42332003"/>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1725B46-30B7-463A-918F-9F1731BDA3A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DD7F0911-F7B7-470C-B51C-F24F2A158E4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445273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0B63786-10A1-4A0B-AB4F-4138972899C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E9959BE4-8A34-497C-83C1-93DB64B8E2F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3536527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722FB4B-97E9-4FB8-AF05-1CD66AFB2673}"/>
              </a:ext>
            </a:extLst>
          </p:cNvPr>
          <p:cNvPicPr>
            <a:picLocks noChangeAspect="1"/>
          </p:cNvPicPr>
          <p:nvPr/>
        </p:nvPicPr>
        <p:blipFill rotWithShape="1">
          <a:blip r:embed="rId2"/>
          <a:srcRect t="10559" b="2982"/>
          <a:stretch/>
        </p:blipFill>
        <p:spPr>
          <a:xfrm>
            <a:off x="-76200" y="0"/>
            <a:ext cx="12268200" cy="6858000"/>
          </a:xfrm>
          <a:prstGeom prst="rect">
            <a:avLst/>
          </a:prstGeom>
        </p:spPr>
      </p:pic>
      <p:sp>
        <p:nvSpPr>
          <p:cNvPr id="4" name="TextBox 3">
            <a:extLst>
              <a:ext uri="{FF2B5EF4-FFF2-40B4-BE49-F238E27FC236}">
                <a16:creationId xmlns:a16="http://schemas.microsoft.com/office/drawing/2014/main" xmlns="" id="{8EA78E14-D22B-4DCE-9F6E-6B4D77017731}"/>
              </a:ext>
            </a:extLst>
          </p:cNvPr>
          <p:cNvSpPr txBox="1"/>
          <p:nvPr/>
        </p:nvSpPr>
        <p:spPr>
          <a:xfrm>
            <a:off x="764275" y="415395"/>
            <a:ext cx="7008125" cy="1653530"/>
          </a:xfrm>
          <a:prstGeom prst="rect">
            <a:avLst/>
          </a:prstGeom>
          <a:noFill/>
        </p:spPr>
        <p:txBody>
          <a:bodyPr wrap="square" lIns="0" tIns="0" rIns="0" bIns="0" rtlCol="0">
            <a:spAutoFit/>
          </a:bodyPr>
          <a:lstStyle/>
          <a:p>
            <a:pPr algn="just">
              <a:lnSpc>
                <a:spcPct val="115000"/>
              </a:lnSpc>
              <a:spcBef>
                <a:spcPts val="600"/>
              </a:spcBef>
              <a:spcAft>
                <a:spcPts val="600"/>
              </a:spcAft>
            </a:pPr>
            <a:r>
              <a:rPr lang="en-US" sz="3200" b="1">
                <a:solidFill>
                  <a:schemeClr val="accent6">
                    <a:lumMod val="75000"/>
                  </a:schemeClr>
                </a:solidFill>
                <a:effectLst/>
                <a:latin typeface="Times New Roman" panose="02020603050405020304" pitchFamily="18" charset="0"/>
                <a:ea typeface="Calibri" panose="020F0502020204030204" pitchFamily="34" charset="0"/>
              </a:rPr>
              <a:t>Câu 1.</a:t>
            </a:r>
            <a:r>
              <a:rPr lang="en-US" sz="3200">
                <a:solidFill>
                  <a:schemeClr val="accent6">
                    <a:lumMod val="75000"/>
                  </a:schemeClr>
                </a:solidFill>
                <a:effectLst/>
                <a:latin typeface="Times New Roman" panose="02020603050405020304" pitchFamily="18" charset="0"/>
                <a:ea typeface="Calibri" panose="020F0502020204030204" pitchFamily="34" charset="0"/>
              </a:rPr>
              <a:t> Thế giới sinh vật được phân loại thành các bậc phân loại từ nhỏ đến lớn theo trật tự:</a:t>
            </a:r>
          </a:p>
        </p:txBody>
      </p:sp>
      <p:sp>
        <p:nvSpPr>
          <p:cNvPr id="5" name="Rectangle: Rounded Corners 4">
            <a:extLst>
              <a:ext uri="{FF2B5EF4-FFF2-40B4-BE49-F238E27FC236}">
                <a16:creationId xmlns:a16="http://schemas.microsoft.com/office/drawing/2014/main" xmlns="" id="{3BCDDB60-ECA7-4630-AE4E-EA42163AC032}"/>
              </a:ext>
            </a:extLst>
          </p:cNvPr>
          <p:cNvSpPr/>
          <p:nvPr/>
        </p:nvSpPr>
        <p:spPr>
          <a:xfrm>
            <a:off x="1295400" y="2282979"/>
            <a:ext cx="6729484" cy="882555"/>
          </a:xfrm>
          <a:prstGeom prst="roundRect">
            <a:avLst/>
          </a:prstGeom>
          <a:solidFill>
            <a:srgbClr val="025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ffectLst/>
                <a:latin typeface="Times New Roman" panose="02020603050405020304" pitchFamily="18" charset="0"/>
                <a:ea typeface="Calibri" panose="020F0502020204030204" pitchFamily="34" charset="0"/>
              </a:rPr>
              <a:t>loài – chi – họ – bộ – lớp – ngành – giới.</a:t>
            </a:r>
            <a:endParaRPr lang="en-US" sz="2800" dirty="0">
              <a:solidFill>
                <a:schemeClr val="bg1"/>
              </a:solidFill>
            </a:endParaRPr>
          </a:p>
        </p:txBody>
      </p:sp>
      <p:pic>
        <p:nvPicPr>
          <p:cNvPr id="6" name="Picture 5">
            <a:extLst>
              <a:ext uri="{FF2B5EF4-FFF2-40B4-BE49-F238E27FC236}">
                <a16:creationId xmlns:a16="http://schemas.microsoft.com/office/drawing/2014/main" xmlns="" id="{7D3DFC5A-36EB-49B4-A475-EC54DDFB192D}"/>
              </a:ext>
            </a:extLst>
          </p:cNvPr>
          <p:cNvPicPr>
            <a:picLocks noChangeAspect="1"/>
          </p:cNvPicPr>
          <p:nvPr/>
        </p:nvPicPr>
        <p:blipFill>
          <a:blip r:embed="rId3"/>
          <a:stretch>
            <a:fillRect/>
          </a:stretch>
        </p:blipFill>
        <p:spPr>
          <a:xfrm>
            <a:off x="-4191000" y="914400"/>
            <a:ext cx="3810000" cy="3810000"/>
          </a:xfrm>
          <a:prstGeom prst="rect">
            <a:avLst/>
          </a:prstGeom>
        </p:spPr>
      </p:pic>
      <p:sp>
        <p:nvSpPr>
          <p:cNvPr id="7" name="Rectangle: Rounded Corners 6">
            <a:extLst>
              <a:ext uri="{FF2B5EF4-FFF2-40B4-BE49-F238E27FC236}">
                <a16:creationId xmlns:a16="http://schemas.microsoft.com/office/drawing/2014/main" xmlns="" id="{969F5A5E-D464-4E80-B8CE-EFBC9A722891}"/>
              </a:ext>
            </a:extLst>
          </p:cNvPr>
          <p:cNvSpPr/>
          <p:nvPr/>
        </p:nvSpPr>
        <p:spPr>
          <a:xfrm>
            <a:off x="1309048" y="3438565"/>
            <a:ext cx="6729484" cy="882555"/>
          </a:xfrm>
          <a:prstGeom prst="roundRect">
            <a:avLst/>
          </a:prstGeom>
          <a:solidFill>
            <a:srgbClr val="7B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pPr>
            <a:r>
              <a:rPr lang="en-US" sz="2800">
                <a:solidFill>
                  <a:schemeClr val="tx2">
                    <a:lumMod val="50000"/>
                  </a:schemeClr>
                </a:solidFill>
                <a:effectLst/>
                <a:latin typeface="Times New Roman" panose="02020603050405020304" pitchFamily="18" charset="0"/>
                <a:ea typeface="Calibri" panose="020F0502020204030204" pitchFamily="34" charset="0"/>
              </a:rPr>
              <a:t>loài – họ – chi– bộ – lớp – ngành – giới.</a:t>
            </a:r>
          </a:p>
        </p:txBody>
      </p:sp>
      <p:sp>
        <p:nvSpPr>
          <p:cNvPr id="8" name="Rectangle: Rounded Corners 7">
            <a:extLst>
              <a:ext uri="{FF2B5EF4-FFF2-40B4-BE49-F238E27FC236}">
                <a16:creationId xmlns:a16="http://schemas.microsoft.com/office/drawing/2014/main" xmlns="" id="{2F881759-967D-4819-9CF9-B5C7EA6114CC}"/>
              </a:ext>
            </a:extLst>
          </p:cNvPr>
          <p:cNvSpPr/>
          <p:nvPr/>
        </p:nvSpPr>
        <p:spPr>
          <a:xfrm>
            <a:off x="1309048" y="4605804"/>
            <a:ext cx="6729484" cy="882555"/>
          </a:xfrm>
          <a:prstGeom prst="roundRect">
            <a:avLst/>
          </a:prstGeom>
          <a:solidFill>
            <a:srgbClr val="F9E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effectLst/>
                <a:latin typeface="Times New Roman" panose="02020603050405020304" pitchFamily="18" charset="0"/>
                <a:ea typeface="Calibri" panose="020F0502020204030204" pitchFamily="34" charset="0"/>
              </a:rPr>
              <a:t>giới – ngành – bộ – lớp – họ – chi – loài.</a:t>
            </a:r>
            <a:endParaRPr lang="en-US" sz="2800">
              <a:solidFill>
                <a:schemeClr val="tx1"/>
              </a:solidFill>
            </a:endParaRPr>
          </a:p>
        </p:txBody>
      </p:sp>
      <p:sp>
        <p:nvSpPr>
          <p:cNvPr id="9" name="Rectangle: Rounded Corners 8">
            <a:extLst>
              <a:ext uri="{FF2B5EF4-FFF2-40B4-BE49-F238E27FC236}">
                <a16:creationId xmlns:a16="http://schemas.microsoft.com/office/drawing/2014/main" xmlns="" id="{64AEE82A-7740-4994-83E1-9D0B7EC81655}"/>
              </a:ext>
            </a:extLst>
          </p:cNvPr>
          <p:cNvSpPr/>
          <p:nvPr/>
        </p:nvSpPr>
        <p:spPr>
          <a:xfrm>
            <a:off x="1322696" y="5761390"/>
            <a:ext cx="6729484" cy="882555"/>
          </a:xfrm>
          <a:prstGeom prst="roundRect">
            <a:avLst/>
          </a:prstGeom>
          <a:solidFill>
            <a:srgbClr val="D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600"/>
              </a:spcAft>
            </a:pPr>
            <a:r>
              <a:rPr lang="en-US" sz="2800" dirty="0">
                <a:solidFill>
                  <a:schemeClr val="tx2">
                    <a:lumMod val="50000"/>
                  </a:schemeClr>
                </a:solidFill>
                <a:effectLst/>
                <a:latin typeface="Times New Roman" panose="02020603050405020304" pitchFamily="18" charset="0"/>
                <a:ea typeface="Calibri" panose="020F0502020204030204" pitchFamily="34" charset="0"/>
              </a:rPr>
              <a:t>giới – họ – lớp  –  ngành  – bộ  – chi – loài.</a:t>
            </a:r>
          </a:p>
        </p:txBody>
      </p:sp>
      <p:sp>
        <p:nvSpPr>
          <p:cNvPr id="10" name="Oval 9">
            <a:extLst>
              <a:ext uri="{FF2B5EF4-FFF2-40B4-BE49-F238E27FC236}">
                <a16:creationId xmlns:a16="http://schemas.microsoft.com/office/drawing/2014/main" xmlns="" id="{B705D4C6-D890-4405-9D71-6309D9888216}"/>
              </a:ext>
            </a:extLst>
          </p:cNvPr>
          <p:cNvSpPr/>
          <p:nvPr/>
        </p:nvSpPr>
        <p:spPr>
          <a:xfrm>
            <a:off x="217796" y="2306863"/>
            <a:ext cx="838200" cy="882555"/>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400">
                <a:solidFill>
                  <a:schemeClr val="tx1"/>
                </a:solidFill>
              </a:rPr>
              <a:t>A</a:t>
            </a:r>
            <a:endParaRPr lang="en-US" sz="4400">
              <a:solidFill>
                <a:schemeClr val="tx1"/>
              </a:solidFill>
            </a:endParaRPr>
          </a:p>
        </p:txBody>
      </p:sp>
      <p:sp>
        <p:nvSpPr>
          <p:cNvPr id="11" name="Oval 10">
            <a:extLst>
              <a:ext uri="{FF2B5EF4-FFF2-40B4-BE49-F238E27FC236}">
                <a16:creationId xmlns:a16="http://schemas.microsoft.com/office/drawing/2014/main" xmlns="" id="{3F179DA2-1CDF-487B-8453-60AE8C07AE83}"/>
              </a:ext>
            </a:extLst>
          </p:cNvPr>
          <p:cNvSpPr/>
          <p:nvPr/>
        </p:nvSpPr>
        <p:spPr>
          <a:xfrm>
            <a:off x="166048" y="3429000"/>
            <a:ext cx="838200" cy="882555"/>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400">
                <a:solidFill>
                  <a:schemeClr val="tx1"/>
                </a:solidFill>
              </a:rPr>
              <a:t>B</a:t>
            </a:r>
            <a:endParaRPr lang="en-US" sz="4400">
              <a:solidFill>
                <a:schemeClr val="tx1"/>
              </a:solidFill>
            </a:endParaRPr>
          </a:p>
        </p:txBody>
      </p:sp>
      <p:sp>
        <p:nvSpPr>
          <p:cNvPr id="12" name="Oval 11">
            <a:extLst>
              <a:ext uri="{FF2B5EF4-FFF2-40B4-BE49-F238E27FC236}">
                <a16:creationId xmlns:a16="http://schemas.microsoft.com/office/drawing/2014/main" xmlns="" id="{711E3249-AAD0-4E2C-87AB-D90F8E63D3C2}"/>
              </a:ext>
            </a:extLst>
          </p:cNvPr>
          <p:cNvSpPr/>
          <p:nvPr/>
        </p:nvSpPr>
        <p:spPr>
          <a:xfrm>
            <a:off x="166048" y="4572000"/>
            <a:ext cx="838200" cy="882555"/>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400">
                <a:solidFill>
                  <a:schemeClr val="tx1"/>
                </a:solidFill>
              </a:rPr>
              <a:t>C</a:t>
            </a:r>
            <a:endParaRPr lang="en-US" sz="4400">
              <a:solidFill>
                <a:schemeClr val="tx1"/>
              </a:solidFill>
            </a:endParaRPr>
          </a:p>
        </p:txBody>
      </p:sp>
      <p:sp>
        <p:nvSpPr>
          <p:cNvPr id="13" name="Oval 12">
            <a:extLst>
              <a:ext uri="{FF2B5EF4-FFF2-40B4-BE49-F238E27FC236}">
                <a16:creationId xmlns:a16="http://schemas.microsoft.com/office/drawing/2014/main" xmlns="" id="{0E067511-EF95-4F99-BBA0-A4E51DF2A1CA}"/>
              </a:ext>
            </a:extLst>
          </p:cNvPr>
          <p:cNvSpPr/>
          <p:nvPr/>
        </p:nvSpPr>
        <p:spPr>
          <a:xfrm>
            <a:off x="166048" y="5761390"/>
            <a:ext cx="838200" cy="882555"/>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400">
                <a:solidFill>
                  <a:schemeClr val="tx1"/>
                </a:solidFill>
              </a:rPr>
              <a:t>D</a:t>
            </a:r>
            <a:endParaRPr lang="en-US" sz="4400">
              <a:solidFill>
                <a:schemeClr val="tx1"/>
              </a:solidFill>
            </a:endParaRPr>
          </a:p>
        </p:txBody>
      </p:sp>
    </p:spTree>
    <p:extLst>
      <p:ext uri="{BB962C8B-B14F-4D97-AF65-F5344CB8AC3E}">
        <p14:creationId xmlns:p14="http://schemas.microsoft.com/office/powerpoint/2010/main" val="34428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250"/>
                                        <p:tgtEl>
                                          <p:spTgt spid="7"/>
                                        </p:tgtEl>
                                      </p:cBhvr>
                                    </p:animEffect>
                                    <p:anim calcmode="lin" valueType="num">
                                      <p:cBhvr>
                                        <p:cTn id="7" dur="250"/>
                                        <p:tgtEl>
                                          <p:spTgt spid="7"/>
                                        </p:tgtEl>
                                        <p:attrNameLst>
                                          <p:attrName>ppt_x</p:attrName>
                                        </p:attrNameLst>
                                      </p:cBhvr>
                                      <p:tavLst>
                                        <p:tav tm="0">
                                          <p:val>
                                            <p:strVal val="ppt_x"/>
                                          </p:val>
                                        </p:tav>
                                        <p:tav tm="100000">
                                          <p:val>
                                            <p:strVal val="ppt_x"/>
                                          </p:val>
                                        </p:tav>
                                      </p:tavLst>
                                    </p:anim>
                                    <p:anim calcmode="lin" valueType="num">
                                      <p:cBhvr>
                                        <p:cTn id="8" dur="250"/>
                                        <p:tgtEl>
                                          <p:spTgt spid="7"/>
                                        </p:tgtEl>
                                        <p:attrNameLst>
                                          <p:attrName>ppt_y</p:attrName>
                                        </p:attrNameLst>
                                      </p:cBhvr>
                                      <p:tavLst>
                                        <p:tav tm="0">
                                          <p:val>
                                            <p:strVal val="ppt_y"/>
                                          </p:val>
                                        </p:tav>
                                        <p:tav tm="100000">
                                          <p:val>
                                            <p:strVal val="ppt_y+.1"/>
                                          </p:val>
                                        </p:tav>
                                      </p:tavLst>
                                    </p:anim>
                                    <p:set>
                                      <p:cBhvr>
                                        <p:cTn id="9" dur="1" fill="hold">
                                          <p:stCondLst>
                                            <p:cond delay="249"/>
                                          </p:stCondLst>
                                        </p:cTn>
                                        <p:tgtEl>
                                          <p:spTgt spid="7"/>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250"/>
                                        <p:tgtEl>
                                          <p:spTgt spid="8"/>
                                        </p:tgtEl>
                                      </p:cBhvr>
                                    </p:animEffect>
                                    <p:anim calcmode="lin" valueType="num">
                                      <p:cBhvr>
                                        <p:cTn id="12" dur="250"/>
                                        <p:tgtEl>
                                          <p:spTgt spid="8"/>
                                        </p:tgtEl>
                                        <p:attrNameLst>
                                          <p:attrName>ppt_x</p:attrName>
                                        </p:attrNameLst>
                                      </p:cBhvr>
                                      <p:tavLst>
                                        <p:tav tm="0">
                                          <p:val>
                                            <p:strVal val="ppt_x"/>
                                          </p:val>
                                        </p:tav>
                                        <p:tav tm="100000">
                                          <p:val>
                                            <p:strVal val="ppt_x"/>
                                          </p:val>
                                        </p:tav>
                                      </p:tavLst>
                                    </p:anim>
                                    <p:anim calcmode="lin" valueType="num">
                                      <p:cBhvr>
                                        <p:cTn id="13" dur="250"/>
                                        <p:tgtEl>
                                          <p:spTgt spid="8"/>
                                        </p:tgtEl>
                                        <p:attrNameLst>
                                          <p:attrName>ppt_y</p:attrName>
                                        </p:attrNameLst>
                                      </p:cBhvr>
                                      <p:tavLst>
                                        <p:tav tm="0">
                                          <p:val>
                                            <p:strVal val="ppt_y"/>
                                          </p:val>
                                        </p:tav>
                                        <p:tav tm="100000">
                                          <p:val>
                                            <p:strVal val="ppt_y+.1"/>
                                          </p:val>
                                        </p:tav>
                                      </p:tavLst>
                                    </p:anim>
                                    <p:set>
                                      <p:cBhvr>
                                        <p:cTn id="14" dur="1" fill="hold">
                                          <p:stCondLst>
                                            <p:cond delay="249"/>
                                          </p:stCondLst>
                                        </p:cTn>
                                        <p:tgtEl>
                                          <p:spTgt spid="8"/>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250"/>
                                        <p:tgtEl>
                                          <p:spTgt spid="9"/>
                                        </p:tgtEl>
                                      </p:cBhvr>
                                    </p:animEffect>
                                    <p:anim calcmode="lin" valueType="num">
                                      <p:cBhvr>
                                        <p:cTn id="17" dur="250"/>
                                        <p:tgtEl>
                                          <p:spTgt spid="9"/>
                                        </p:tgtEl>
                                        <p:attrNameLst>
                                          <p:attrName>ppt_x</p:attrName>
                                        </p:attrNameLst>
                                      </p:cBhvr>
                                      <p:tavLst>
                                        <p:tav tm="0">
                                          <p:val>
                                            <p:strVal val="ppt_x"/>
                                          </p:val>
                                        </p:tav>
                                        <p:tav tm="100000">
                                          <p:val>
                                            <p:strVal val="ppt_x"/>
                                          </p:val>
                                        </p:tav>
                                      </p:tavLst>
                                    </p:anim>
                                    <p:anim calcmode="lin" valueType="num">
                                      <p:cBhvr>
                                        <p:cTn id="18" dur="250"/>
                                        <p:tgtEl>
                                          <p:spTgt spid="9"/>
                                        </p:tgtEl>
                                        <p:attrNameLst>
                                          <p:attrName>ppt_y</p:attrName>
                                        </p:attrNameLst>
                                      </p:cBhvr>
                                      <p:tavLst>
                                        <p:tav tm="0">
                                          <p:val>
                                            <p:strVal val="ppt_y"/>
                                          </p:val>
                                        </p:tav>
                                        <p:tav tm="100000">
                                          <p:val>
                                            <p:strVal val="ppt_y+.1"/>
                                          </p:val>
                                        </p:tav>
                                      </p:tavLst>
                                    </p:anim>
                                    <p:set>
                                      <p:cBhvr>
                                        <p:cTn id="19" dur="1" fill="hold">
                                          <p:stCondLst>
                                            <p:cond delay="249"/>
                                          </p:stCondLst>
                                        </p:cTn>
                                        <p:tgtEl>
                                          <p:spTgt spid="9"/>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250"/>
                                        <p:tgtEl>
                                          <p:spTgt spid="11"/>
                                        </p:tgtEl>
                                      </p:cBhvr>
                                    </p:animEffect>
                                    <p:anim calcmode="lin" valueType="num">
                                      <p:cBhvr>
                                        <p:cTn id="22" dur="250"/>
                                        <p:tgtEl>
                                          <p:spTgt spid="11"/>
                                        </p:tgtEl>
                                        <p:attrNameLst>
                                          <p:attrName>ppt_x</p:attrName>
                                        </p:attrNameLst>
                                      </p:cBhvr>
                                      <p:tavLst>
                                        <p:tav tm="0">
                                          <p:val>
                                            <p:strVal val="ppt_x"/>
                                          </p:val>
                                        </p:tav>
                                        <p:tav tm="100000">
                                          <p:val>
                                            <p:strVal val="ppt_x"/>
                                          </p:val>
                                        </p:tav>
                                      </p:tavLst>
                                    </p:anim>
                                    <p:anim calcmode="lin" valueType="num">
                                      <p:cBhvr>
                                        <p:cTn id="23" dur="250"/>
                                        <p:tgtEl>
                                          <p:spTgt spid="11"/>
                                        </p:tgtEl>
                                        <p:attrNameLst>
                                          <p:attrName>ppt_y</p:attrName>
                                        </p:attrNameLst>
                                      </p:cBhvr>
                                      <p:tavLst>
                                        <p:tav tm="0">
                                          <p:val>
                                            <p:strVal val="ppt_y"/>
                                          </p:val>
                                        </p:tav>
                                        <p:tav tm="100000">
                                          <p:val>
                                            <p:strVal val="ppt_y+.1"/>
                                          </p:val>
                                        </p:tav>
                                      </p:tavLst>
                                    </p:anim>
                                    <p:set>
                                      <p:cBhvr>
                                        <p:cTn id="24" dur="1" fill="hold">
                                          <p:stCondLst>
                                            <p:cond delay="249"/>
                                          </p:stCondLst>
                                        </p:cTn>
                                        <p:tgtEl>
                                          <p:spTgt spid="11"/>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250"/>
                                        <p:tgtEl>
                                          <p:spTgt spid="12"/>
                                        </p:tgtEl>
                                      </p:cBhvr>
                                    </p:animEffect>
                                    <p:anim calcmode="lin" valueType="num">
                                      <p:cBhvr>
                                        <p:cTn id="27" dur="250"/>
                                        <p:tgtEl>
                                          <p:spTgt spid="12"/>
                                        </p:tgtEl>
                                        <p:attrNameLst>
                                          <p:attrName>ppt_x</p:attrName>
                                        </p:attrNameLst>
                                      </p:cBhvr>
                                      <p:tavLst>
                                        <p:tav tm="0">
                                          <p:val>
                                            <p:strVal val="ppt_x"/>
                                          </p:val>
                                        </p:tav>
                                        <p:tav tm="100000">
                                          <p:val>
                                            <p:strVal val="ppt_x"/>
                                          </p:val>
                                        </p:tav>
                                      </p:tavLst>
                                    </p:anim>
                                    <p:anim calcmode="lin" valueType="num">
                                      <p:cBhvr>
                                        <p:cTn id="28" dur="250"/>
                                        <p:tgtEl>
                                          <p:spTgt spid="12"/>
                                        </p:tgtEl>
                                        <p:attrNameLst>
                                          <p:attrName>ppt_y</p:attrName>
                                        </p:attrNameLst>
                                      </p:cBhvr>
                                      <p:tavLst>
                                        <p:tav tm="0">
                                          <p:val>
                                            <p:strVal val="ppt_y"/>
                                          </p:val>
                                        </p:tav>
                                        <p:tav tm="100000">
                                          <p:val>
                                            <p:strVal val="ppt_y+.1"/>
                                          </p:val>
                                        </p:tav>
                                      </p:tavLst>
                                    </p:anim>
                                    <p:set>
                                      <p:cBhvr>
                                        <p:cTn id="29" dur="1" fill="hold">
                                          <p:stCondLst>
                                            <p:cond delay="249"/>
                                          </p:stCondLst>
                                        </p:cTn>
                                        <p:tgtEl>
                                          <p:spTgt spid="12"/>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250"/>
                                        <p:tgtEl>
                                          <p:spTgt spid="13"/>
                                        </p:tgtEl>
                                      </p:cBhvr>
                                    </p:animEffect>
                                    <p:anim calcmode="lin" valueType="num">
                                      <p:cBhvr>
                                        <p:cTn id="32" dur="250"/>
                                        <p:tgtEl>
                                          <p:spTgt spid="13"/>
                                        </p:tgtEl>
                                        <p:attrNameLst>
                                          <p:attrName>ppt_x</p:attrName>
                                        </p:attrNameLst>
                                      </p:cBhvr>
                                      <p:tavLst>
                                        <p:tav tm="0">
                                          <p:val>
                                            <p:strVal val="ppt_x"/>
                                          </p:val>
                                        </p:tav>
                                        <p:tav tm="100000">
                                          <p:val>
                                            <p:strVal val="ppt_x"/>
                                          </p:val>
                                        </p:tav>
                                      </p:tavLst>
                                    </p:anim>
                                    <p:anim calcmode="lin" valueType="num">
                                      <p:cBhvr>
                                        <p:cTn id="33" dur="250"/>
                                        <p:tgtEl>
                                          <p:spTgt spid="13"/>
                                        </p:tgtEl>
                                        <p:attrNameLst>
                                          <p:attrName>ppt_y</p:attrName>
                                        </p:attrNameLst>
                                      </p:cBhvr>
                                      <p:tavLst>
                                        <p:tav tm="0">
                                          <p:val>
                                            <p:strVal val="ppt_y"/>
                                          </p:val>
                                        </p:tav>
                                        <p:tav tm="100000">
                                          <p:val>
                                            <p:strVal val="ppt_y+.1"/>
                                          </p:val>
                                        </p:tav>
                                      </p:tavLst>
                                    </p:anim>
                                    <p:set>
                                      <p:cBhvr>
                                        <p:cTn id="34"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829ACCC-CBD0-4890-A1BA-28144433FDCB}"/>
              </a:ext>
            </a:extLst>
          </p:cNvPr>
          <p:cNvPicPr>
            <a:picLocks noChangeAspect="1"/>
          </p:cNvPicPr>
          <p:nvPr/>
        </p:nvPicPr>
        <p:blipFill>
          <a:blip r:embed="rId2"/>
          <a:stretch>
            <a:fillRect/>
          </a:stretch>
        </p:blipFill>
        <p:spPr>
          <a:xfrm>
            <a:off x="7961" y="-17705"/>
            <a:ext cx="12192000" cy="6858000"/>
          </a:xfrm>
          <a:prstGeom prst="rect">
            <a:avLst/>
          </a:prstGeom>
        </p:spPr>
      </p:pic>
      <p:sp>
        <p:nvSpPr>
          <p:cNvPr id="4" name="TextBox 3">
            <a:extLst>
              <a:ext uri="{FF2B5EF4-FFF2-40B4-BE49-F238E27FC236}">
                <a16:creationId xmlns:a16="http://schemas.microsoft.com/office/drawing/2014/main" xmlns="" id="{8EA78E14-D22B-4DCE-9F6E-6B4D77017731}"/>
              </a:ext>
            </a:extLst>
          </p:cNvPr>
          <p:cNvSpPr txBox="1"/>
          <p:nvPr/>
        </p:nvSpPr>
        <p:spPr>
          <a:xfrm>
            <a:off x="715939" y="531984"/>
            <a:ext cx="11049000" cy="2167966"/>
          </a:xfrm>
          <a:prstGeom prst="rect">
            <a:avLst/>
          </a:prstGeom>
          <a:solidFill>
            <a:schemeClr val="accent3">
              <a:lumMod val="20000"/>
              <a:lumOff val="80000"/>
              <a:alpha val="62000"/>
            </a:schemeClr>
          </a:solidFill>
        </p:spPr>
        <p:txBody>
          <a:bodyPr wrap="square" lIns="0" tIns="0" rIns="0" bIns="0" rtlCol="0">
            <a:spAutoFit/>
          </a:bodyPr>
          <a:lstStyle/>
          <a:p>
            <a:pPr algn="ctr">
              <a:lnSpc>
                <a:spcPct val="115000"/>
              </a:lnSpc>
              <a:spcBef>
                <a:spcPts val="600"/>
              </a:spcBef>
              <a:spcAft>
                <a:spcPts val="600"/>
              </a:spcAft>
            </a:pPr>
            <a:r>
              <a:rPr lang="vi-VN" sz="3600" b="1">
                <a:solidFill>
                  <a:schemeClr val="tx2">
                    <a:lumMod val="50000"/>
                  </a:schemeClr>
                </a:solidFill>
                <a:effectLst/>
                <a:latin typeface="Times New Roman" panose="02020603050405020304" pitchFamily="18" charset="0"/>
                <a:ea typeface="Calibri" panose="020F0502020204030204" pitchFamily="34" charset="0"/>
              </a:rPr>
              <a:t>Câu 2. </a:t>
            </a:r>
            <a:r>
              <a:rPr lang="vi-VN" sz="3600">
                <a:solidFill>
                  <a:schemeClr val="tx2">
                    <a:lumMod val="50000"/>
                  </a:schemeClr>
                </a:solidFill>
                <a:effectLst/>
                <a:latin typeface="Times New Roman" panose="02020603050405020304" pitchFamily="18" charset="0"/>
                <a:ea typeface="Calibri" panose="020F0502020204030204" pitchFamily="34" charset="0"/>
              </a:rPr>
              <a:t>Tên khoa học của loài người là </a:t>
            </a:r>
            <a:endParaRPr lang="en-SG" sz="3600">
              <a:solidFill>
                <a:schemeClr val="tx2">
                  <a:lumMod val="50000"/>
                </a:schemeClr>
              </a:solidFill>
              <a:effectLst/>
              <a:latin typeface="Times New Roman" panose="02020603050405020304" pitchFamily="18" charset="0"/>
              <a:ea typeface="Calibri" panose="020F0502020204030204" pitchFamily="34" charset="0"/>
            </a:endParaRPr>
          </a:p>
          <a:p>
            <a:pPr algn="ctr">
              <a:lnSpc>
                <a:spcPct val="115000"/>
              </a:lnSpc>
              <a:spcBef>
                <a:spcPts val="600"/>
              </a:spcBef>
              <a:spcAft>
                <a:spcPts val="600"/>
              </a:spcAft>
            </a:pPr>
            <a:r>
              <a:rPr lang="vi-VN" sz="3600" i="1">
                <a:solidFill>
                  <a:schemeClr val="tx2">
                    <a:lumMod val="50000"/>
                  </a:schemeClr>
                </a:solidFill>
                <a:effectLst/>
                <a:latin typeface="Times New Roman" panose="02020603050405020304" pitchFamily="18" charset="0"/>
                <a:ea typeface="Calibri" panose="020F0502020204030204" pitchFamily="34" charset="0"/>
              </a:rPr>
              <a:t>Homo sapiens </a:t>
            </a:r>
            <a:r>
              <a:rPr lang="vi-VN" sz="3600">
                <a:solidFill>
                  <a:schemeClr val="tx2">
                    <a:lumMod val="50000"/>
                  </a:schemeClr>
                </a:solidFill>
                <a:effectLst/>
                <a:latin typeface="Times New Roman" panose="02020603050405020304" pitchFamily="18" charset="0"/>
                <a:ea typeface="Calibri" panose="020F0502020204030204" pitchFamily="34" charset="0"/>
              </a:rPr>
              <a:t>Linnacus, 1758. </a:t>
            </a:r>
            <a:endParaRPr lang="en-SG" sz="3600">
              <a:solidFill>
                <a:schemeClr val="tx2">
                  <a:lumMod val="50000"/>
                </a:schemeClr>
              </a:solidFill>
              <a:effectLst/>
              <a:latin typeface="Times New Roman" panose="02020603050405020304" pitchFamily="18" charset="0"/>
              <a:ea typeface="Calibri" panose="020F0502020204030204" pitchFamily="34" charset="0"/>
            </a:endParaRPr>
          </a:p>
          <a:p>
            <a:pPr algn="ctr">
              <a:lnSpc>
                <a:spcPct val="115000"/>
              </a:lnSpc>
              <a:spcBef>
                <a:spcPts val="600"/>
              </a:spcBef>
              <a:spcAft>
                <a:spcPts val="600"/>
              </a:spcAft>
            </a:pPr>
            <a:r>
              <a:rPr lang="vi-VN" sz="3600">
                <a:solidFill>
                  <a:schemeClr val="tx2">
                    <a:lumMod val="50000"/>
                  </a:schemeClr>
                </a:solidFill>
                <a:effectLst/>
                <a:latin typeface="Times New Roman" panose="02020603050405020304" pitchFamily="18" charset="0"/>
                <a:ea typeface="Calibri" panose="020F0502020204030204" pitchFamily="34" charset="0"/>
              </a:rPr>
              <a:t>Hãy xác định tên giống, tên loài, tác giả, năm tìm ra loài đó.</a:t>
            </a:r>
            <a:endParaRPr lang="en-US" sz="3600">
              <a:solidFill>
                <a:schemeClr val="tx2">
                  <a:lumMod val="50000"/>
                </a:schemeClr>
              </a:solidFill>
              <a:effectLst/>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xmlns="" id="{7D3DFC5A-36EB-49B4-A475-EC54DDFB192D}"/>
              </a:ext>
            </a:extLst>
          </p:cNvPr>
          <p:cNvPicPr>
            <a:picLocks noChangeAspect="1"/>
          </p:cNvPicPr>
          <p:nvPr/>
        </p:nvPicPr>
        <p:blipFill>
          <a:blip r:embed="rId3"/>
          <a:stretch>
            <a:fillRect/>
          </a:stretch>
        </p:blipFill>
        <p:spPr>
          <a:xfrm>
            <a:off x="-4191000" y="914400"/>
            <a:ext cx="3810000" cy="3810000"/>
          </a:xfrm>
          <a:prstGeom prst="rect">
            <a:avLst/>
          </a:prstGeom>
        </p:spPr>
      </p:pic>
      <p:sp>
        <p:nvSpPr>
          <p:cNvPr id="14" name="TextBox 13">
            <a:extLst>
              <a:ext uri="{FF2B5EF4-FFF2-40B4-BE49-F238E27FC236}">
                <a16:creationId xmlns:a16="http://schemas.microsoft.com/office/drawing/2014/main" xmlns="" id="{97F741A7-015F-4CDD-AE44-F8FF13C7772E}"/>
              </a:ext>
            </a:extLst>
          </p:cNvPr>
          <p:cNvSpPr txBox="1"/>
          <p:nvPr/>
        </p:nvSpPr>
        <p:spPr>
          <a:xfrm>
            <a:off x="2438400" y="2835577"/>
            <a:ext cx="7696200" cy="738664"/>
          </a:xfrm>
          <a:prstGeom prst="rect">
            <a:avLst/>
          </a:prstGeom>
          <a:noFill/>
        </p:spPr>
        <p:txBody>
          <a:bodyPr wrap="square" lIns="0" tIns="0" rIns="0" bIns="0" rtlCol="0">
            <a:spAutoFit/>
          </a:bodyPr>
          <a:lstStyle/>
          <a:p>
            <a:pPr algn="l"/>
            <a:r>
              <a:rPr lang="vi-VN" sz="4800" i="1">
                <a:solidFill>
                  <a:schemeClr val="tx2">
                    <a:lumMod val="50000"/>
                  </a:schemeClr>
                </a:solidFill>
                <a:effectLst/>
                <a:latin typeface="Times New Roman" panose="02020603050405020304" pitchFamily="18" charset="0"/>
                <a:ea typeface="Calibri" panose="020F0502020204030204" pitchFamily="34" charset="0"/>
              </a:rPr>
              <a:t>Homo sapiens </a:t>
            </a:r>
            <a:r>
              <a:rPr lang="vi-VN" sz="4800">
                <a:solidFill>
                  <a:schemeClr val="tx2">
                    <a:lumMod val="50000"/>
                  </a:schemeClr>
                </a:solidFill>
                <a:effectLst/>
                <a:latin typeface="Times New Roman" panose="02020603050405020304" pitchFamily="18" charset="0"/>
                <a:ea typeface="Calibri" panose="020F0502020204030204" pitchFamily="34" charset="0"/>
              </a:rPr>
              <a:t>Linnacus, 1758.</a:t>
            </a:r>
            <a:endParaRPr lang="en-US" sz="4400">
              <a:solidFill>
                <a:schemeClr val="tx1">
                  <a:lumMod val="50000"/>
                  <a:lumOff val="50000"/>
                </a:schemeClr>
              </a:solidFill>
            </a:endParaRPr>
          </a:p>
        </p:txBody>
      </p:sp>
      <p:sp>
        <p:nvSpPr>
          <p:cNvPr id="15" name="Left Brace 14">
            <a:extLst>
              <a:ext uri="{FF2B5EF4-FFF2-40B4-BE49-F238E27FC236}">
                <a16:creationId xmlns:a16="http://schemas.microsoft.com/office/drawing/2014/main" xmlns="" id="{77C5EBA3-894A-434D-B798-83513E562A39}"/>
              </a:ext>
            </a:extLst>
          </p:cNvPr>
          <p:cNvSpPr/>
          <p:nvPr/>
        </p:nvSpPr>
        <p:spPr>
          <a:xfrm rot="16200000">
            <a:off x="2895600" y="3160047"/>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xmlns="" id="{36F7AE82-1E9C-4561-845F-7063799796ED}"/>
              </a:ext>
            </a:extLst>
          </p:cNvPr>
          <p:cNvSpPr txBox="1"/>
          <p:nvPr/>
        </p:nvSpPr>
        <p:spPr>
          <a:xfrm>
            <a:off x="2286000" y="4331732"/>
            <a:ext cx="1524000" cy="615553"/>
          </a:xfrm>
          <a:prstGeom prst="rect">
            <a:avLst/>
          </a:prstGeom>
          <a:noFill/>
        </p:spPr>
        <p:txBody>
          <a:bodyPr wrap="square" lIns="0" tIns="0" rIns="0" bIns="0" rtlCol="0">
            <a:spAutoFit/>
          </a:bodyPr>
          <a:lstStyle/>
          <a:p>
            <a:pPr algn="ctr"/>
            <a:r>
              <a:rPr lang="en-SG" sz="4000">
                <a:solidFill>
                  <a:schemeClr val="tx2">
                    <a:lumMod val="50000"/>
                  </a:schemeClr>
                </a:solidFill>
              </a:rPr>
              <a:t>Giống</a:t>
            </a:r>
            <a:endParaRPr lang="en-US" sz="4000">
              <a:solidFill>
                <a:schemeClr val="tx2">
                  <a:lumMod val="50000"/>
                </a:schemeClr>
              </a:solidFill>
            </a:endParaRPr>
          </a:p>
        </p:txBody>
      </p:sp>
      <p:sp>
        <p:nvSpPr>
          <p:cNvPr id="17" name="Left Brace 16">
            <a:extLst>
              <a:ext uri="{FF2B5EF4-FFF2-40B4-BE49-F238E27FC236}">
                <a16:creationId xmlns:a16="http://schemas.microsoft.com/office/drawing/2014/main" xmlns="" id="{23EF84E3-926E-486E-9EED-5F0AA5C5FEB4}"/>
              </a:ext>
            </a:extLst>
          </p:cNvPr>
          <p:cNvSpPr/>
          <p:nvPr/>
        </p:nvSpPr>
        <p:spPr>
          <a:xfrm rot="16200000">
            <a:off x="4776716" y="3160047"/>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xmlns="" id="{22F12E9B-88CD-410C-93F5-49197A292744}"/>
              </a:ext>
            </a:extLst>
          </p:cNvPr>
          <p:cNvSpPr txBox="1"/>
          <p:nvPr/>
        </p:nvSpPr>
        <p:spPr>
          <a:xfrm>
            <a:off x="4167116" y="4331732"/>
            <a:ext cx="1524000" cy="615553"/>
          </a:xfrm>
          <a:prstGeom prst="rect">
            <a:avLst/>
          </a:prstGeom>
          <a:noFill/>
        </p:spPr>
        <p:txBody>
          <a:bodyPr wrap="square" lIns="0" tIns="0" rIns="0" bIns="0" rtlCol="0">
            <a:spAutoFit/>
          </a:bodyPr>
          <a:lstStyle/>
          <a:p>
            <a:pPr algn="ctr"/>
            <a:r>
              <a:rPr lang="en-SG" sz="4000">
                <a:solidFill>
                  <a:schemeClr val="tx2">
                    <a:lumMod val="50000"/>
                  </a:schemeClr>
                </a:solidFill>
              </a:rPr>
              <a:t>Loài</a:t>
            </a:r>
            <a:endParaRPr lang="en-US" sz="4000">
              <a:solidFill>
                <a:schemeClr val="tx2">
                  <a:lumMod val="50000"/>
                </a:schemeClr>
              </a:solidFill>
            </a:endParaRPr>
          </a:p>
        </p:txBody>
      </p:sp>
      <p:sp>
        <p:nvSpPr>
          <p:cNvPr id="19" name="Left Brace 18">
            <a:extLst>
              <a:ext uri="{FF2B5EF4-FFF2-40B4-BE49-F238E27FC236}">
                <a16:creationId xmlns:a16="http://schemas.microsoft.com/office/drawing/2014/main" xmlns="" id="{AAD6C1EA-0078-4225-8426-9C73853B3C6B}"/>
              </a:ext>
            </a:extLst>
          </p:cNvPr>
          <p:cNvSpPr/>
          <p:nvPr/>
        </p:nvSpPr>
        <p:spPr>
          <a:xfrm rot="16200000">
            <a:off x="6986242" y="2871444"/>
            <a:ext cx="421354" cy="191296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xmlns="" id="{CFB2C7DB-1DBB-4E9A-A37C-31DDCCBE5A45}"/>
              </a:ext>
            </a:extLst>
          </p:cNvPr>
          <p:cNvSpPr txBox="1"/>
          <p:nvPr/>
        </p:nvSpPr>
        <p:spPr>
          <a:xfrm>
            <a:off x="6274558" y="4322633"/>
            <a:ext cx="1845291" cy="615553"/>
          </a:xfrm>
          <a:prstGeom prst="rect">
            <a:avLst/>
          </a:prstGeom>
          <a:noFill/>
        </p:spPr>
        <p:txBody>
          <a:bodyPr wrap="square" lIns="0" tIns="0" rIns="0" bIns="0" rtlCol="0">
            <a:spAutoFit/>
          </a:bodyPr>
          <a:lstStyle/>
          <a:p>
            <a:pPr algn="ctr"/>
            <a:r>
              <a:rPr lang="en-SG" sz="4000">
                <a:solidFill>
                  <a:schemeClr val="tx2">
                    <a:lumMod val="50000"/>
                  </a:schemeClr>
                </a:solidFill>
              </a:rPr>
              <a:t>Tác giả</a:t>
            </a:r>
            <a:endParaRPr lang="en-US" sz="4000">
              <a:solidFill>
                <a:schemeClr val="tx2">
                  <a:lumMod val="50000"/>
                </a:schemeClr>
              </a:solidFill>
            </a:endParaRPr>
          </a:p>
        </p:txBody>
      </p:sp>
      <p:sp>
        <p:nvSpPr>
          <p:cNvPr id="21" name="Left Brace 20">
            <a:extLst>
              <a:ext uri="{FF2B5EF4-FFF2-40B4-BE49-F238E27FC236}">
                <a16:creationId xmlns:a16="http://schemas.microsoft.com/office/drawing/2014/main" xmlns="" id="{86D6AC7D-0B11-4D45-9FC1-07979AD9457D}"/>
              </a:ext>
            </a:extLst>
          </p:cNvPr>
          <p:cNvSpPr/>
          <p:nvPr/>
        </p:nvSpPr>
        <p:spPr>
          <a:xfrm rot="16200000">
            <a:off x="9143726" y="3177969"/>
            <a:ext cx="421355"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xmlns="" id="{42FFDBD8-CA0A-4DF3-9B6B-972D01E44521}"/>
              </a:ext>
            </a:extLst>
          </p:cNvPr>
          <p:cNvSpPr txBox="1"/>
          <p:nvPr/>
        </p:nvSpPr>
        <p:spPr>
          <a:xfrm>
            <a:off x="8702723" y="4358478"/>
            <a:ext cx="1323081" cy="615553"/>
          </a:xfrm>
          <a:prstGeom prst="rect">
            <a:avLst/>
          </a:prstGeom>
          <a:noFill/>
        </p:spPr>
        <p:txBody>
          <a:bodyPr wrap="square" lIns="0" tIns="0" rIns="0" bIns="0" rtlCol="0">
            <a:spAutoFit/>
          </a:bodyPr>
          <a:lstStyle/>
          <a:p>
            <a:pPr algn="ctr"/>
            <a:r>
              <a:rPr lang="en-SG" sz="4000">
                <a:solidFill>
                  <a:schemeClr val="tx2">
                    <a:lumMod val="50000"/>
                  </a:schemeClr>
                </a:solidFill>
              </a:rPr>
              <a:t>Năm</a:t>
            </a:r>
            <a:endParaRPr lang="en-US" sz="4000">
              <a:solidFill>
                <a:schemeClr val="tx2">
                  <a:lumMod val="50000"/>
                </a:schemeClr>
              </a:solidFill>
            </a:endParaRPr>
          </a:p>
        </p:txBody>
      </p:sp>
    </p:spTree>
    <p:extLst>
      <p:ext uri="{BB962C8B-B14F-4D97-AF65-F5344CB8AC3E}">
        <p14:creationId xmlns:p14="http://schemas.microsoft.com/office/powerpoint/2010/main" val="248284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ppt_x"/>
                                          </p:val>
                                        </p:tav>
                                        <p:tav tm="100000">
                                          <p:val>
                                            <p:strVal val="#ppt_x"/>
                                          </p:val>
                                        </p:tav>
                                      </p:tavLst>
                                    </p:anim>
                                    <p:anim calcmode="lin" valueType="num">
                                      <p:cBhvr additive="base">
                                        <p:cTn id="8"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5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9" grpId="0" animBg="1"/>
      <p:bldP spid="20" grpId="0"/>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21332" y="242919"/>
            <a:ext cx="10058400" cy="2235200"/>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ctr"/>
          <a:lstStyle/>
          <a:p>
            <a:pPr algn="ct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ĐA DẠNG THẾ GIỚI SỐNG</a:t>
            </a:r>
            <a:endPar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7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22. PHÂN LOẠI THẾ GIỚI SỐNG</a:t>
            </a:r>
            <a:endPar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073241" y="2717800"/>
            <a:ext cx="6125845" cy="609600"/>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latin typeface="Times New Roman" pitchFamily="18" charset="0"/>
                <a:cs typeface="Times New Roman" pitchFamily="18" charset="0"/>
              </a:rPr>
              <a:t>1. </a:t>
            </a:r>
            <a:r>
              <a:rPr lang="en-US" sz="2800" b="1" dirty="0" smtClean="0">
                <a:latin typeface="Times New Roman" pitchFamily="18" charset="0"/>
                <a:cs typeface="Times New Roman" pitchFamily="18" charset="0"/>
              </a:rPr>
              <a:t>Sự cần thiết phân loại thế giới sống</a:t>
            </a:r>
            <a:endParaRPr lang="en-US" sz="2800" b="1" dirty="0">
              <a:latin typeface="Times New Roman" pitchFamily="18" charset="0"/>
              <a:cs typeface="Times New Roman" pitchFamily="18" charset="0"/>
            </a:endParaRPr>
          </a:p>
        </p:txBody>
      </p:sp>
      <p:sp>
        <p:nvSpPr>
          <p:cNvPr id="6" name="Rectangle 5"/>
          <p:cNvSpPr/>
          <p:nvPr/>
        </p:nvSpPr>
        <p:spPr>
          <a:xfrm>
            <a:off x="453862" y="483273"/>
            <a:ext cx="663423" cy="697627"/>
          </a:xfrm>
          <a:prstGeom prst="rect">
            <a:avLst/>
          </a:prstGeom>
        </p:spPr>
        <p:txBody>
          <a:bodyPr wrap="square" lIns="121912" tIns="60956" rIns="121912" bIns="60956">
            <a:spAutoFit/>
          </a:bodyPr>
          <a:lstStyle/>
          <a:p>
            <a:pPr>
              <a:defRPr/>
            </a:pPr>
            <a:r>
              <a:rPr lang="en-US" altLang="en-US" sz="3700" b="1" kern="0" dirty="0">
                <a:solidFill>
                  <a:srgbClr val="FF0000"/>
                </a:solidFill>
                <a:latin typeface="Times New Roman" pitchFamily="18" charset="0"/>
                <a:cs typeface="Times New Roman" panose="02020603050405020304" pitchFamily="18" charset="0"/>
                <a:sym typeface="Wingdings" pitchFamily="2" charset="2"/>
              </a:rPr>
              <a:t></a:t>
            </a:r>
            <a:endParaRPr lang="en-US" sz="3700" kern="0" dirty="0">
              <a:solidFill>
                <a:sysClr val="windowText" lastClr="000000"/>
              </a:solidFill>
            </a:endParaRPr>
          </a:p>
        </p:txBody>
      </p:sp>
      <p:sp>
        <p:nvSpPr>
          <p:cNvPr id="7" name="Rectangle 6"/>
          <p:cNvSpPr/>
          <p:nvPr/>
        </p:nvSpPr>
        <p:spPr>
          <a:xfrm>
            <a:off x="382525" y="2629773"/>
            <a:ext cx="663423" cy="697627"/>
          </a:xfrm>
          <a:prstGeom prst="rect">
            <a:avLst/>
          </a:prstGeom>
        </p:spPr>
        <p:txBody>
          <a:bodyPr wrap="square" lIns="121912" tIns="60956" rIns="121912" bIns="60956">
            <a:spAutoFit/>
          </a:bodyPr>
          <a:lstStyle/>
          <a:p>
            <a:pPr>
              <a:defRPr/>
            </a:pPr>
            <a:r>
              <a:rPr lang="en-US" altLang="en-US" sz="3700" b="1" kern="0" dirty="0">
                <a:solidFill>
                  <a:srgbClr val="FF0000"/>
                </a:solidFill>
                <a:latin typeface="Times New Roman" pitchFamily="18" charset="0"/>
                <a:cs typeface="Times New Roman" panose="02020603050405020304" pitchFamily="18" charset="0"/>
                <a:sym typeface="Wingdings" pitchFamily="2" charset="2"/>
              </a:rPr>
              <a:t></a:t>
            </a:r>
            <a:endParaRPr lang="en-US" sz="3700" kern="0" dirty="0">
              <a:solidFill>
                <a:sysClr val="windowText" lastClr="000000"/>
              </a:solidFill>
            </a:endParaRPr>
          </a:p>
        </p:txBody>
      </p:sp>
    </p:spTree>
    <p:extLst>
      <p:ext uri="{BB962C8B-B14F-4D97-AF65-F5344CB8AC3E}">
        <p14:creationId xmlns:p14="http://schemas.microsoft.com/office/powerpoint/2010/main" val="15669473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749"/>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7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012E128-C8BF-4BF3-9D45-6721573DFB46}"/>
              </a:ext>
            </a:extLst>
          </p:cNvPr>
          <p:cNvSpPr txBox="1"/>
          <p:nvPr/>
        </p:nvSpPr>
        <p:spPr>
          <a:xfrm>
            <a:off x="1143000" y="304800"/>
            <a:ext cx="10134600" cy="984885"/>
          </a:xfrm>
          <a:prstGeom prst="rect">
            <a:avLst/>
          </a:prstGeom>
          <a:noFill/>
        </p:spPr>
        <p:txBody>
          <a:bodyPr wrap="square" lIns="0" tIns="0" rIns="0" bIns="0" rtlCol="0">
            <a:spAutoFit/>
          </a:bodyPr>
          <a:lstStyle/>
          <a:p>
            <a:pPr algn="ctr"/>
            <a:r>
              <a:rPr lang="en-US" sz="3200" b="1">
                <a:solidFill>
                  <a:schemeClr val="accent6">
                    <a:lumMod val="75000"/>
                  </a:schemeClr>
                </a:solidFill>
                <a:effectLst/>
                <a:latin typeface="Times New Roman" panose="02020603050405020304" pitchFamily="18" charset="0"/>
                <a:ea typeface="Calibri" panose="020F0502020204030204" pitchFamily="34" charset="0"/>
              </a:rPr>
              <a:t>Câu 3</a:t>
            </a:r>
            <a:r>
              <a:rPr lang="en-US" sz="3200">
                <a:solidFill>
                  <a:schemeClr val="accent6">
                    <a:lumMod val="75000"/>
                  </a:schemeClr>
                </a:solidFill>
                <a:effectLst/>
                <a:latin typeface="Times New Roman" panose="02020603050405020304" pitchFamily="18" charset="0"/>
                <a:ea typeface="Calibri" panose="020F0502020204030204" pitchFamily="34" charset="0"/>
              </a:rPr>
              <a:t>. Quan sát hình ảnh và gọi tên các sinh vật, cho biết các sinh vật thuộc giới nào?</a:t>
            </a:r>
            <a:endParaRPr lang="en-US" sz="2800">
              <a:solidFill>
                <a:schemeClr val="accent6">
                  <a:lumMod val="75000"/>
                </a:schemeClr>
              </a:solidFill>
            </a:endParaRPr>
          </a:p>
        </p:txBody>
      </p:sp>
      <p:pic>
        <p:nvPicPr>
          <p:cNvPr id="6" name="Picture 5">
            <a:extLst>
              <a:ext uri="{FF2B5EF4-FFF2-40B4-BE49-F238E27FC236}">
                <a16:creationId xmlns:a16="http://schemas.microsoft.com/office/drawing/2014/main" xmlns="" id="{D2717762-0851-45CA-8166-BCD4FA04666E}"/>
              </a:ext>
            </a:extLst>
          </p:cNvPr>
          <p:cNvPicPr/>
          <p:nvPr/>
        </p:nvPicPr>
        <p:blipFill rotWithShape="1">
          <a:blip r:embed="rId2"/>
          <a:srcRect t="1809"/>
          <a:stretch/>
        </p:blipFill>
        <p:spPr bwMode="auto">
          <a:xfrm>
            <a:off x="1446094" y="1236886"/>
            <a:ext cx="9144000" cy="4513337"/>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xmlns="" id="{E879FAAB-A2B0-45A3-90C3-23196647A8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000"/>
          <a:stretch/>
        </p:blipFill>
        <p:spPr>
          <a:xfrm>
            <a:off x="0" y="5451202"/>
            <a:ext cx="4038600" cy="1406798"/>
          </a:xfrm>
          <a:prstGeom prst="rect">
            <a:avLst/>
          </a:prstGeom>
        </p:spPr>
      </p:pic>
      <p:pic>
        <p:nvPicPr>
          <p:cNvPr id="11" name="Picture 10">
            <a:extLst>
              <a:ext uri="{FF2B5EF4-FFF2-40B4-BE49-F238E27FC236}">
                <a16:creationId xmlns:a16="http://schemas.microsoft.com/office/drawing/2014/main" xmlns="" id="{F36A75C9-D20B-4F03-A944-5880FCA3F9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000"/>
          <a:stretch/>
        </p:blipFill>
        <p:spPr>
          <a:xfrm>
            <a:off x="4006755" y="5451202"/>
            <a:ext cx="4038600" cy="1406798"/>
          </a:xfrm>
          <a:prstGeom prst="rect">
            <a:avLst/>
          </a:prstGeom>
        </p:spPr>
      </p:pic>
      <p:pic>
        <p:nvPicPr>
          <p:cNvPr id="12" name="Picture 11">
            <a:extLst>
              <a:ext uri="{FF2B5EF4-FFF2-40B4-BE49-F238E27FC236}">
                <a16:creationId xmlns:a16="http://schemas.microsoft.com/office/drawing/2014/main" xmlns="" id="{2BD93088-8605-4994-A97C-0CB1D082D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000"/>
          <a:stretch/>
        </p:blipFill>
        <p:spPr>
          <a:xfrm>
            <a:off x="8153400" y="5451202"/>
            <a:ext cx="4038600" cy="1406798"/>
          </a:xfrm>
          <a:prstGeom prst="rect">
            <a:avLst/>
          </a:prstGeom>
        </p:spPr>
      </p:pic>
    </p:spTree>
    <p:extLst>
      <p:ext uri="{BB962C8B-B14F-4D97-AF65-F5344CB8AC3E}">
        <p14:creationId xmlns:p14="http://schemas.microsoft.com/office/powerpoint/2010/main" val="424969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57" y="43545"/>
            <a:ext cx="8483601" cy="696686"/>
          </a:xfrm>
          <a:solidFill>
            <a:srgbClr val="002060"/>
          </a:solidFill>
        </p:spPr>
        <p:txBody>
          <a:bodyPr>
            <a:noAutofit/>
          </a:bodyPr>
          <a:lstStyle/>
          <a:p>
            <a:pPr algn="ctr"/>
            <a:r>
              <a:rPr lang="vi-VN" sz="3200" dirty="0">
                <a:solidFill>
                  <a:schemeClr val="bg1"/>
                </a:solidFill>
              </a:rPr>
              <a:t>Kể tên một số sinh vật trong hình 22.1. </a:t>
            </a:r>
            <a:endParaRPr lang="en-US" sz="3200" dirty="0">
              <a:solidFill>
                <a:schemeClr val="bg1"/>
              </a:solidFill>
            </a:endParaRPr>
          </a:p>
        </p:txBody>
      </p:sp>
      <p:pic>
        <p:nvPicPr>
          <p:cNvPr id="1026" name="Picture 2" descr="https://tech12h.com/sites/default/files/styles/inbody400/public/screenshot_14_99.png?itok=n935KE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715"/>
            <a:ext cx="9085942" cy="613228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085942" y="7261"/>
            <a:ext cx="3062515" cy="4441373"/>
          </a:xfrm>
          <a:prstGeom prst="rect">
            <a:avLst/>
          </a:prstGeom>
          <a:solidFill>
            <a:schemeClr val="accent1">
              <a:lumMod val="40000"/>
              <a:lumOff val="60000"/>
            </a:schemeClr>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prstClr val="black"/>
                </a:solidFill>
                <a:latin typeface="Times New Roman" pitchFamily="18" charset="0"/>
                <a:cs typeface="Times New Roman" pitchFamily="18" charset="0"/>
              </a:rPr>
              <a:t>Tên SV</a:t>
            </a:r>
          </a:p>
          <a:p>
            <a:r>
              <a:rPr lang="en-US" sz="2400" dirty="0" smtClean="0">
                <a:solidFill>
                  <a:prstClr val="black"/>
                </a:solidFill>
                <a:latin typeface="Times New Roman" pitchFamily="18" charset="0"/>
                <a:cs typeface="Times New Roman" pitchFamily="18" charset="0"/>
              </a:rPr>
              <a:t>1. K</a:t>
            </a:r>
            <a:r>
              <a:rPr lang="vi-VN" sz="2400" dirty="0" smtClean="0">
                <a:solidFill>
                  <a:prstClr val="black"/>
                </a:solidFill>
                <a:cs typeface="Times New Roman" pitchFamily="18" charset="0"/>
              </a:rPr>
              <a:t>hỉ</a:t>
            </a:r>
            <a:r>
              <a:rPr lang="en-US" sz="2400" dirty="0" smtClean="0">
                <a:solidFill>
                  <a:prstClr val="black"/>
                </a:solidFill>
                <a:latin typeface="Times New Roman" pitchFamily="18" charset="0"/>
                <a:cs typeface="Times New Roman" pitchFamily="18" charset="0"/>
              </a:rPr>
              <a:t> (vooc)</a:t>
            </a:r>
          </a:p>
          <a:p>
            <a:r>
              <a:rPr lang="en-US" sz="2400" dirty="0" smtClean="0">
                <a:solidFill>
                  <a:prstClr val="black"/>
                </a:solidFill>
                <a:latin typeface="Times New Roman" pitchFamily="18" charset="0"/>
                <a:cs typeface="Times New Roman" pitchFamily="18" charset="0"/>
              </a:rPr>
              <a:t>2. N</a:t>
            </a:r>
            <a:r>
              <a:rPr lang="vi-VN" sz="2400" dirty="0" smtClean="0">
                <a:solidFill>
                  <a:prstClr val="black"/>
                </a:solidFill>
                <a:cs typeface="Times New Roman" pitchFamily="18" charset="0"/>
              </a:rPr>
              <a:t>hện</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3. R</a:t>
            </a:r>
            <a:r>
              <a:rPr lang="vi-VN" sz="2400" dirty="0" smtClean="0">
                <a:solidFill>
                  <a:prstClr val="black"/>
                </a:solidFill>
                <a:cs typeface="Times New Roman" pitchFamily="18" charset="0"/>
              </a:rPr>
              <a:t>ùa</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4. </a:t>
            </a:r>
            <a:r>
              <a:rPr lang="en-US" sz="2400" dirty="0">
                <a:solidFill>
                  <a:prstClr val="black"/>
                </a:solidFill>
                <a:latin typeface="Times New Roman" pitchFamily="18" charset="0"/>
                <a:cs typeface="Times New Roman" pitchFamily="18" charset="0"/>
              </a:rPr>
              <a:t>Bướm</a:t>
            </a:r>
          </a:p>
          <a:p>
            <a:r>
              <a:rPr lang="en-US" sz="2400" dirty="0">
                <a:solidFill>
                  <a:prstClr val="black"/>
                </a:solidFill>
                <a:latin typeface="Times New Roman" pitchFamily="18" charset="0"/>
                <a:cs typeface="Times New Roman" pitchFamily="18" charset="0"/>
              </a:rPr>
              <a:t>5</a:t>
            </a:r>
            <a:r>
              <a:rPr lang="en-US" sz="2400" dirty="0" smtClean="0">
                <a:solidFill>
                  <a:prstClr val="black"/>
                </a:solidFill>
                <a:latin typeface="Times New Roman" pitchFamily="18" charset="0"/>
                <a:cs typeface="Times New Roman" pitchFamily="18" charset="0"/>
              </a:rPr>
              <a:t>. B</a:t>
            </a:r>
            <a:r>
              <a:rPr lang="vi-VN" sz="2400" dirty="0" smtClean="0">
                <a:solidFill>
                  <a:prstClr val="black"/>
                </a:solidFill>
                <a:cs typeface="Times New Roman" pitchFamily="18" charset="0"/>
              </a:rPr>
              <a:t>ọ</a:t>
            </a:r>
            <a:r>
              <a:rPr lang="en-US" sz="2400" dirty="0" smtClean="0">
                <a:solidFill>
                  <a:prstClr val="black"/>
                </a:solidFill>
                <a:latin typeface="Times New Roman" pitchFamily="18" charset="0"/>
                <a:cs typeface="Times New Roman" pitchFamily="18" charset="0"/>
              </a:rPr>
              <a:t> cam</a:t>
            </a:r>
          </a:p>
          <a:p>
            <a:r>
              <a:rPr lang="en-US" sz="2400" dirty="0">
                <a:solidFill>
                  <a:prstClr val="black"/>
                </a:solidFill>
                <a:latin typeface="Times New Roman" pitchFamily="18" charset="0"/>
                <a:cs typeface="Times New Roman" pitchFamily="18" charset="0"/>
              </a:rPr>
              <a:t>6</a:t>
            </a:r>
            <a:r>
              <a:rPr lang="en-US" sz="2400" dirty="0" smtClean="0">
                <a:solidFill>
                  <a:prstClr val="black"/>
                </a:solidFill>
                <a:latin typeface="Times New Roman" pitchFamily="18" charset="0"/>
                <a:cs typeface="Times New Roman" pitchFamily="18" charset="0"/>
              </a:rPr>
              <a:t>. C</a:t>
            </a:r>
            <a:r>
              <a:rPr lang="vi-VN" sz="2400" dirty="0" smtClean="0">
                <a:solidFill>
                  <a:prstClr val="black"/>
                </a:solidFill>
                <a:cs typeface="Times New Roman" pitchFamily="18" charset="0"/>
              </a:rPr>
              <a:t>á</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7. V</a:t>
            </a:r>
            <a:r>
              <a:rPr lang="vi-VN" sz="2400" dirty="0" smtClean="0">
                <a:solidFill>
                  <a:prstClr val="black"/>
                </a:solidFill>
                <a:cs typeface="Times New Roman" pitchFamily="18" charset="0"/>
              </a:rPr>
              <a:t>i khuẩn </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8. </a:t>
            </a:r>
            <a:r>
              <a:rPr lang="vi-VN" sz="2400" dirty="0" smtClean="0">
                <a:solidFill>
                  <a:prstClr val="black"/>
                </a:solidFill>
                <a:cs typeface="Times New Roman" pitchFamily="18" charset="0"/>
              </a:rPr>
              <a:t>Chim</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9. Trùng giày</a:t>
            </a:r>
          </a:p>
          <a:p>
            <a:r>
              <a:rPr lang="en-US" sz="2400" dirty="0" smtClean="0">
                <a:solidFill>
                  <a:prstClr val="black"/>
                </a:solidFill>
                <a:latin typeface="Times New Roman" pitchFamily="18" charset="0"/>
                <a:cs typeface="Times New Roman" pitchFamily="18" charset="0"/>
              </a:rPr>
              <a:t>10. D</a:t>
            </a:r>
            <a:r>
              <a:rPr lang="vi-VN" sz="2400" dirty="0" smtClean="0">
                <a:solidFill>
                  <a:prstClr val="black"/>
                </a:solidFill>
                <a:cs typeface="Times New Roman" pitchFamily="18" charset="0"/>
              </a:rPr>
              <a:t>ương xỉ</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11. C</a:t>
            </a:r>
            <a:r>
              <a:rPr lang="vi-VN" sz="2400" dirty="0" smtClean="0">
                <a:solidFill>
                  <a:prstClr val="black"/>
                </a:solidFill>
                <a:cs typeface="Times New Roman" pitchFamily="18" charset="0"/>
              </a:rPr>
              <a:t>ây thông </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12. H</a:t>
            </a:r>
            <a:r>
              <a:rPr lang="vi-VN" sz="2400" dirty="0" smtClean="0">
                <a:solidFill>
                  <a:prstClr val="black"/>
                </a:solidFill>
                <a:cs typeface="Times New Roman" pitchFamily="18" charset="0"/>
              </a:rPr>
              <a:t>oa </a:t>
            </a:r>
            <a:r>
              <a:rPr lang="en-US" sz="2400" dirty="0" smtClean="0">
                <a:solidFill>
                  <a:prstClr val="black"/>
                </a:solidFill>
                <a:latin typeface="Times New Roman" pitchFamily="18" charset="0"/>
                <a:cs typeface="Times New Roman" pitchFamily="18" charset="0"/>
              </a:rPr>
              <a:t>súng</a:t>
            </a:r>
            <a:endParaRPr lang="en-US" sz="2400" dirty="0">
              <a:solidFill>
                <a:prstClr val="black"/>
              </a:solidFill>
              <a:latin typeface="Times New Roman" pitchFamily="18" charset="0"/>
              <a:cs typeface="Times New Roman" pitchFamily="18" charset="0"/>
            </a:endParaRPr>
          </a:p>
        </p:txBody>
      </p:sp>
      <p:sp>
        <p:nvSpPr>
          <p:cNvPr id="4" name="Rectangle 3"/>
          <p:cNvSpPr/>
          <p:nvPr/>
        </p:nvSpPr>
        <p:spPr>
          <a:xfrm>
            <a:off x="9085942" y="5439046"/>
            <a:ext cx="2989944" cy="1384995"/>
          </a:xfrm>
          <a:prstGeom prst="rect">
            <a:avLst/>
          </a:prstGeom>
          <a:solidFill>
            <a:schemeClr val="accent2">
              <a:lumMod val="60000"/>
              <a:lumOff val="40000"/>
            </a:schemeClr>
          </a:solidFill>
        </p:spPr>
        <p:txBody>
          <a:bodyPr wrap="square">
            <a:spAutoFit/>
          </a:bodyPr>
          <a:lstStyle/>
          <a:p>
            <a:pPr algn="just"/>
            <a:r>
              <a:rPr lang="vi-VN" sz="2800" b="1" dirty="0">
                <a:solidFill>
                  <a:srgbClr val="000000"/>
                </a:solidFill>
                <a:latin typeface="Times New Roman" pitchFamily="18" charset="0"/>
                <a:cs typeface="Times New Roman" pitchFamily="18" charset="0"/>
              </a:rPr>
              <a:t>Thế giới sống vô cùng đa dạng và phức tạp</a:t>
            </a:r>
            <a:endParaRPr lang="en-US" sz="2800" b="1" dirty="0">
              <a:solidFill>
                <a:prstClr val="black"/>
              </a:solidFill>
              <a:latin typeface="Times New Roman" pitchFamily="18" charset="0"/>
              <a:cs typeface="Times New Roman" pitchFamily="18" charset="0"/>
            </a:endParaRPr>
          </a:p>
        </p:txBody>
      </p:sp>
      <p:sp>
        <p:nvSpPr>
          <p:cNvPr id="6" name="Title 1"/>
          <p:cNvSpPr txBox="1">
            <a:spLocks/>
          </p:cNvSpPr>
          <p:nvPr/>
        </p:nvSpPr>
        <p:spPr>
          <a:xfrm>
            <a:off x="9042400" y="4586521"/>
            <a:ext cx="3106057" cy="696686"/>
          </a:xfrm>
          <a:prstGeom prst="rect">
            <a:avLst/>
          </a:prstGeom>
          <a:solidFill>
            <a:srgbClr val="00206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dirty="0" smtClean="0">
                <a:solidFill>
                  <a:prstClr val="white"/>
                </a:solidFill>
              </a:rPr>
              <a:t>Từ đó, em hãy nhận xét về thế giới sống</a:t>
            </a:r>
            <a:endParaRPr lang="en-US" sz="2800" dirty="0">
              <a:solidFill>
                <a:prstClr val="white"/>
              </a:solidFill>
            </a:endParaRPr>
          </a:p>
        </p:txBody>
      </p:sp>
      <p:sp>
        <p:nvSpPr>
          <p:cNvPr id="7" name="Title 1"/>
          <p:cNvSpPr txBox="1">
            <a:spLocks/>
          </p:cNvSpPr>
          <p:nvPr/>
        </p:nvSpPr>
        <p:spPr>
          <a:xfrm>
            <a:off x="312057" y="2242465"/>
            <a:ext cx="279400"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FF0000"/>
                </a:solidFill>
              </a:rPr>
              <a:t>1</a:t>
            </a:r>
            <a:endParaRPr lang="en-US" sz="2800" dirty="0">
              <a:solidFill>
                <a:srgbClr val="FF0000"/>
              </a:solidFill>
            </a:endParaRPr>
          </a:p>
        </p:txBody>
      </p:sp>
      <p:sp>
        <p:nvSpPr>
          <p:cNvPr id="8" name="Title 1"/>
          <p:cNvSpPr txBox="1">
            <a:spLocks/>
          </p:cNvSpPr>
          <p:nvPr/>
        </p:nvSpPr>
        <p:spPr>
          <a:xfrm>
            <a:off x="2467428" y="2256991"/>
            <a:ext cx="279400"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FF0000"/>
                </a:solidFill>
              </a:rPr>
              <a:t>2</a:t>
            </a:r>
          </a:p>
        </p:txBody>
      </p:sp>
      <p:sp>
        <p:nvSpPr>
          <p:cNvPr id="9" name="Title 1"/>
          <p:cNvSpPr txBox="1">
            <a:spLocks/>
          </p:cNvSpPr>
          <p:nvPr/>
        </p:nvSpPr>
        <p:spPr>
          <a:xfrm>
            <a:off x="4666343" y="2256985"/>
            <a:ext cx="279400"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FF0000"/>
                </a:solidFill>
              </a:rPr>
              <a:t>3</a:t>
            </a:r>
          </a:p>
        </p:txBody>
      </p:sp>
      <p:sp>
        <p:nvSpPr>
          <p:cNvPr id="10" name="Title 1"/>
          <p:cNvSpPr txBox="1">
            <a:spLocks/>
          </p:cNvSpPr>
          <p:nvPr/>
        </p:nvSpPr>
        <p:spPr>
          <a:xfrm>
            <a:off x="6908800" y="2256985"/>
            <a:ext cx="279400"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FF0000"/>
                </a:solidFill>
              </a:rPr>
              <a:t>4</a:t>
            </a:r>
          </a:p>
        </p:txBody>
      </p:sp>
      <p:sp>
        <p:nvSpPr>
          <p:cNvPr id="11" name="Title 1"/>
          <p:cNvSpPr txBox="1">
            <a:spLocks/>
          </p:cNvSpPr>
          <p:nvPr/>
        </p:nvSpPr>
        <p:spPr>
          <a:xfrm>
            <a:off x="324757" y="4172868"/>
            <a:ext cx="279400"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FF0000"/>
                </a:solidFill>
              </a:rPr>
              <a:t>5</a:t>
            </a:r>
            <a:endParaRPr lang="en-US" sz="2800" dirty="0">
              <a:solidFill>
                <a:srgbClr val="FF0000"/>
              </a:solidFill>
            </a:endParaRPr>
          </a:p>
        </p:txBody>
      </p:sp>
      <p:sp>
        <p:nvSpPr>
          <p:cNvPr id="12" name="Title 1"/>
          <p:cNvSpPr txBox="1">
            <a:spLocks/>
          </p:cNvSpPr>
          <p:nvPr/>
        </p:nvSpPr>
        <p:spPr>
          <a:xfrm>
            <a:off x="2469242" y="4114805"/>
            <a:ext cx="279400"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FF0000"/>
                </a:solidFill>
              </a:rPr>
              <a:t>6</a:t>
            </a:r>
            <a:endParaRPr lang="en-US" sz="2800" dirty="0">
              <a:solidFill>
                <a:srgbClr val="FF0000"/>
              </a:solidFill>
            </a:endParaRPr>
          </a:p>
        </p:txBody>
      </p:sp>
      <p:sp>
        <p:nvSpPr>
          <p:cNvPr id="13" name="Title 1"/>
          <p:cNvSpPr txBox="1">
            <a:spLocks/>
          </p:cNvSpPr>
          <p:nvPr/>
        </p:nvSpPr>
        <p:spPr>
          <a:xfrm>
            <a:off x="4666343" y="4165610"/>
            <a:ext cx="279400"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FF0000"/>
                </a:solidFill>
              </a:rPr>
              <a:t>7</a:t>
            </a:r>
            <a:endParaRPr lang="en-US" sz="2800" dirty="0">
              <a:solidFill>
                <a:srgbClr val="FF0000"/>
              </a:solidFill>
            </a:endParaRPr>
          </a:p>
        </p:txBody>
      </p:sp>
      <p:sp>
        <p:nvSpPr>
          <p:cNvPr id="14" name="Title 1"/>
          <p:cNvSpPr txBox="1">
            <a:spLocks/>
          </p:cNvSpPr>
          <p:nvPr/>
        </p:nvSpPr>
        <p:spPr>
          <a:xfrm>
            <a:off x="6908800" y="4122068"/>
            <a:ext cx="279400"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FF0000"/>
                </a:solidFill>
              </a:rPr>
              <a:t>8</a:t>
            </a:r>
            <a:endParaRPr lang="en-US" sz="2800" dirty="0">
              <a:solidFill>
                <a:srgbClr val="FF0000"/>
              </a:solidFill>
            </a:endParaRPr>
          </a:p>
        </p:txBody>
      </p:sp>
      <p:sp>
        <p:nvSpPr>
          <p:cNvPr id="20" name="Title 1"/>
          <p:cNvSpPr txBox="1">
            <a:spLocks/>
          </p:cNvSpPr>
          <p:nvPr/>
        </p:nvSpPr>
        <p:spPr>
          <a:xfrm>
            <a:off x="330199" y="6044461"/>
            <a:ext cx="279400"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FF0000"/>
                </a:solidFill>
              </a:rPr>
              <a:t>9</a:t>
            </a:r>
          </a:p>
        </p:txBody>
      </p:sp>
      <p:sp>
        <p:nvSpPr>
          <p:cNvPr id="21" name="Title 1"/>
          <p:cNvSpPr txBox="1">
            <a:spLocks/>
          </p:cNvSpPr>
          <p:nvPr/>
        </p:nvSpPr>
        <p:spPr>
          <a:xfrm>
            <a:off x="2471055" y="6131543"/>
            <a:ext cx="649516" cy="319320"/>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FF0000"/>
                </a:solidFill>
              </a:rPr>
              <a:t>10</a:t>
            </a:r>
            <a:endParaRPr lang="en-US" sz="2800" dirty="0">
              <a:solidFill>
                <a:srgbClr val="FF0000"/>
              </a:solidFill>
            </a:endParaRPr>
          </a:p>
        </p:txBody>
      </p:sp>
      <p:sp>
        <p:nvSpPr>
          <p:cNvPr id="22" name="Title 1"/>
          <p:cNvSpPr txBox="1">
            <a:spLocks/>
          </p:cNvSpPr>
          <p:nvPr/>
        </p:nvSpPr>
        <p:spPr>
          <a:xfrm>
            <a:off x="4660900" y="6131543"/>
            <a:ext cx="709386" cy="319321"/>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FF0000"/>
                </a:solidFill>
              </a:rPr>
              <a:t>11</a:t>
            </a:r>
            <a:endParaRPr lang="en-US" sz="2800" dirty="0">
              <a:solidFill>
                <a:srgbClr val="FF0000"/>
              </a:solidFill>
            </a:endParaRPr>
          </a:p>
        </p:txBody>
      </p:sp>
      <p:sp>
        <p:nvSpPr>
          <p:cNvPr id="23" name="Title 1"/>
          <p:cNvSpPr txBox="1">
            <a:spLocks/>
          </p:cNvSpPr>
          <p:nvPr/>
        </p:nvSpPr>
        <p:spPr>
          <a:xfrm>
            <a:off x="6908799" y="6102521"/>
            <a:ext cx="696687" cy="348343"/>
          </a:xfrm>
          <a:prstGeom prst="rect">
            <a:avLst/>
          </a:prstGeom>
          <a:solidFill>
            <a:srgbClr val="FFFF00"/>
          </a:solidFill>
        </p:spPr>
        <p:txBody>
          <a:bodyPr vert="horz" lIns="91436" tIns="45718" rIns="91436"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FF0000"/>
                </a:solidFill>
              </a:rPr>
              <a:t>12</a:t>
            </a:r>
            <a:endParaRPr lang="en-US" sz="2800" dirty="0">
              <a:solidFill>
                <a:srgbClr val="FF0000"/>
              </a:solidFill>
            </a:endParaRPr>
          </a:p>
        </p:txBody>
      </p:sp>
    </p:spTree>
    <p:extLst>
      <p:ext uri="{BB962C8B-B14F-4D97-AF65-F5344CB8AC3E}">
        <p14:creationId xmlns:p14="http://schemas.microsoft.com/office/powerpoint/2010/main" val="42181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par>
                          <p:cTn id="75" fill="hold">
                            <p:stCondLst>
                              <p:cond delay="11000"/>
                            </p:stCondLst>
                            <p:childTnLst>
                              <p:par>
                                <p:cTn id="76" presetID="42"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anim calcmode="lin" valueType="num">
                                      <p:cBhvr>
                                        <p:cTn id="92" dur="1000" fill="hold"/>
                                        <p:tgtEl>
                                          <p:spTgt spid="5"/>
                                        </p:tgtEl>
                                        <p:attrNameLst>
                                          <p:attrName>ppt_x</p:attrName>
                                        </p:attrNameLst>
                                      </p:cBhvr>
                                      <p:tavLst>
                                        <p:tav tm="0">
                                          <p:val>
                                            <p:strVal val="#ppt_x"/>
                                          </p:val>
                                        </p:tav>
                                        <p:tav tm="100000">
                                          <p:val>
                                            <p:strVal val="#ppt_x"/>
                                          </p:val>
                                        </p:tav>
                                      </p:tavLst>
                                    </p:anim>
                                    <p:anim calcmode="lin" valueType="num">
                                      <p:cBhvr>
                                        <p:cTn id="93" dur="1000" fill="hold"/>
                                        <p:tgtEl>
                                          <p:spTgt spid="5"/>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42" presetClass="entr" presetSubtype="0" fill="hold" nodeType="afterEffect">
                                  <p:stCondLst>
                                    <p:cond delay="0"/>
                                  </p:stCondLst>
                                  <p:childTnLst>
                                    <p:set>
                                      <p:cBhvr>
                                        <p:cTn id="96" dur="1" fill="hold">
                                          <p:stCondLst>
                                            <p:cond delay="0"/>
                                          </p:stCondLst>
                                        </p:cTn>
                                        <p:tgtEl>
                                          <p:spTgt spid="5">
                                            <p:txEl>
                                              <p:pRg st="0" end="0"/>
                                            </p:txEl>
                                          </p:spTgt>
                                        </p:tgtEl>
                                        <p:attrNameLst>
                                          <p:attrName>style.visibility</p:attrName>
                                        </p:attrNameLst>
                                      </p:cBhvr>
                                      <p:to>
                                        <p:strVal val="visible"/>
                                      </p:to>
                                    </p:set>
                                    <p:animEffect transition="in" filter="fade">
                                      <p:cBhvr>
                                        <p:cTn id="97" dur="1000"/>
                                        <p:tgtEl>
                                          <p:spTgt spid="5">
                                            <p:txEl>
                                              <p:pRg st="0" end="0"/>
                                            </p:txEl>
                                          </p:spTgt>
                                        </p:tgtEl>
                                      </p:cBhvr>
                                    </p:animEffect>
                                    <p:anim calcmode="lin" valueType="num">
                                      <p:cBhvr>
                                        <p:cTn id="9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5">
                                            <p:txEl>
                                              <p:pRg st="1" end="1"/>
                                            </p:txEl>
                                          </p:spTgt>
                                        </p:tgtEl>
                                        <p:attrNameLst>
                                          <p:attrName>style.visibility</p:attrName>
                                        </p:attrNameLst>
                                      </p:cBhvr>
                                      <p:to>
                                        <p:strVal val="visible"/>
                                      </p:to>
                                    </p:set>
                                    <p:animEffect transition="in" filter="fade">
                                      <p:cBhvr>
                                        <p:cTn id="104" dur="1000"/>
                                        <p:tgtEl>
                                          <p:spTgt spid="5">
                                            <p:txEl>
                                              <p:pRg st="1" end="1"/>
                                            </p:txEl>
                                          </p:spTgt>
                                        </p:tgtEl>
                                      </p:cBhvr>
                                    </p:animEffect>
                                    <p:anim calcmode="lin" valueType="num">
                                      <p:cBhvr>
                                        <p:cTn id="10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5">
                                            <p:txEl>
                                              <p:pRg st="2" end="2"/>
                                            </p:txEl>
                                          </p:spTgt>
                                        </p:tgtEl>
                                        <p:attrNameLst>
                                          <p:attrName>style.visibility</p:attrName>
                                        </p:attrNameLst>
                                      </p:cBhvr>
                                      <p:to>
                                        <p:strVal val="visible"/>
                                      </p:to>
                                    </p:set>
                                    <p:animEffect transition="in" filter="fade">
                                      <p:cBhvr>
                                        <p:cTn id="111" dur="1000"/>
                                        <p:tgtEl>
                                          <p:spTgt spid="5">
                                            <p:txEl>
                                              <p:pRg st="2" end="2"/>
                                            </p:txEl>
                                          </p:spTgt>
                                        </p:tgtEl>
                                      </p:cBhvr>
                                    </p:animEffect>
                                    <p:anim calcmode="lin" valueType="num">
                                      <p:cBhvr>
                                        <p:cTn id="11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1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5">
                                            <p:txEl>
                                              <p:pRg st="3" end="3"/>
                                            </p:txEl>
                                          </p:spTgt>
                                        </p:tgtEl>
                                        <p:attrNameLst>
                                          <p:attrName>style.visibility</p:attrName>
                                        </p:attrNameLst>
                                      </p:cBhvr>
                                      <p:to>
                                        <p:strVal val="visible"/>
                                      </p:to>
                                    </p:set>
                                    <p:animEffect transition="in" filter="fade">
                                      <p:cBhvr>
                                        <p:cTn id="118" dur="1000"/>
                                        <p:tgtEl>
                                          <p:spTgt spid="5">
                                            <p:txEl>
                                              <p:pRg st="3" end="3"/>
                                            </p:txEl>
                                          </p:spTgt>
                                        </p:tgtEl>
                                      </p:cBhvr>
                                    </p:animEffect>
                                    <p:anim calcmode="lin" valueType="num">
                                      <p:cBhvr>
                                        <p:cTn id="1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2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5">
                                            <p:txEl>
                                              <p:pRg st="4" end="4"/>
                                            </p:txEl>
                                          </p:spTgt>
                                        </p:tgtEl>
                                        <p:attrNameLst>
                                          <p:attrName>style.visibility</p:attrName>
                                        </p:attrNameLst>
                                      </p:cBhvr>
                                      <p:to>
                                        <p:strVal val="visible"/>
                                      </p:to>
                                    </p:set>
                                    <p:animEffect transition="in" filter="fade">
                                      <p:cBhvr>
                                        <p:cTn id="125" dur="1000"/>
                                        <p:tgtEl>
                                          <p:spTgt spid="5">
                                            <p:txEl>
                                              <p:pRg st="4" end="4"/>
                                            </p:txEl>
                                          </p:spTgt>
                                        </p:tgtEl>
                                      </p:cBhvr>
                                    </p:animEffect>
                                    <p:anim calcmode="lin" valueType="num">
                                      <p:cBhvr>
                                        <p:cTn id="1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2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5">
                                            <p:txEl>
                                              <p:pRg st="5" end="5"/>
                                            </p:txEl>
                                          </p:spTgt>
                                        </p:tgtEl>
                                        <p:attrNameLst>
                                          <p:attrName>style.visibility</p:attrName>
                                        </p:attrNameLst>
                                      </p:cBhvr>
                                      <p:to>
                                        <p:strVal val="visible"/>
                                      </p:to>
                                    </p:set>
                                    <p:animEffect transition="in" filter="fade">
                                      <p:cBhvr>
                                        <p:cTn id="132" dur="1000"/>
                                        <p:tgtEl>
                                          <p:spTgt spid="5">
                                            <p:txEl>
                                              <p:pRg st="5" end="5"/>
                                            </p:txEl>
                                          </p:spTgt>
                                        </p:tgtEl>
                                      </p:cBhvr>
                                    </p:animEffect>
                                    <p:anim calcmode="lin" valueType="num">
                                      <p:cBhvr>
                                        <p:cTn id="1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5">
                                            <p:txEl>
                                              <p:pRg st="6" end="6"/>
                                            </p:txEl>
                                          </p:spTgt>
                                        </p:tgtEl>
                                        <p:attrNameLst>
                                          <p:attrName>style.visibility</p:attrName>
                                        </p:attrNameLst>
                                      </p:cBhvr>
                                      <p:to>
                                        <p:strVal val="visible"/>
                                      </p:to>
                                    </p:set>
                                    <p:animEffect transition="in" filter="fade">
                                      <p:cBhvr>
                                        <p:cTn id="139" dur="1000"/>
                                        <p:tgtEl>
                                          <p:spTgt spid="5">
                                            <p:txEl>
                                              <p:pRg st="6" end="6"/>
                                            </p:txEl>
                                          </p:spTgt>
                                        </p:tgtEl>
                                      </p:cBhvr>
                                    </p:animEffect>
                                    <p:anim calcmode="lin" valueType="num">
                                      <p:cBhvr>
                                        <p:cTn id="1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4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5">
                                            <p:txEl>
                                              <p:pRg st="7" end="7"/>
                                            </p:txEl>
                                          </p:spTgt>
                                        </p:tgtEl>
                                        <p:attrNameLst>
                                          <p:attrName>style.visibility</p:attrName>
                                        </p:attrNameLst>
                                      </p:cBhvr>
                                      <p:to>
                                        <p:strVal val="visible"/>
                                      </p:to>
                                    </p:set>
                                    <p:animEffect transition="in" filter="fade">
                                      <p:cBhvr>
                                        <p:cTn id="146" dur="1000"/>
                                        <p:tgtEl>
                                          <p:spTgt spid="5">
                                            <p:txEl>
                                              <p:pRg st="7" end="7"/>
                                            </p:txEl>
                                          </p:spTgt>
                                        </p:tgtEl>
                                      </p:cBhvr>
                                    </p:animEffect>
                                    <p:anim calcmode="lin" valueType="num">
                                      <p:cBhvr>
                                        <p:cTn id="1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4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nodeType="clickEffect">
                                  <p:stCondLst>
                                    <p:cond delay="0"/>
                                  </p:stCondLst>
                                  <p:childTnLst>
                                    <p:set>
                                      <p:cBhvr>
                                        <p:cTn id="152" dur="1" fill="hold">
                                          <p:stCondLst>
                                            <p:cond delay="0"/>
                                          </p:stCondLst>
                                        </p:cTn>
                                        <p:tgtEl>
                                          <p:spTgt spid="5">
                                            <p:txEl>
                                              <p:pRg st="8" end="8"/>
                                            </p:txEl>
                                          </p:spTgt>
                                        </p:tgtEl>
                                        <p:attrNameLst>
                                          <p:attrName>style.visibility</p:attrName>
                                        </p:attrNameLst>
                                      </p:cBhvr>
                                      <p:to>
                                        <p:strVal val="visible"/>
                                      </p:to>
                                    </p:set>
                                    <p:animEffect transition="in" filter="fade">
                                      <p:cBhvr>
                                        <p:cTn id="153" dur="1000"/>
                                        <p:tgtEl>
                                          <p:spTgt spid="5">
                                            <p:txEl>
                                              <p:pRg st="8" end="8"/>
                                            </p:txEl>
                                          </p:spTgt>
                                        </p:tgtEl>
                                      </p:cBhvr>
                                    </p:animEffect>
                                    <p:anim calcmode="lin" valueType="num">
                                      <p:cBhvr>
                                        <p:cTn id="15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5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nodeType="clickEffect">
                                  <p:stCondLst>
                                    <p:cond delay="0"/>
                                  </p:stCondLst>
                                  <p:childTnLst>
                                    <p:set>
                                      <p:cBhvr>
                                        <p:cTn id="159" dur="1" fill="hold">
                                          <p:stCondLst>
                                            <p:cond delay="0"/>
                                          </p:stCondLst>
                                        </p:cTn>
                                        <p:tgtEl>
                                          <p:spTgt spid="5">
                                            <p:txEl>
                                              <p:pRg st="9" end="9"/>
                                            </p:txEl>
                                          </p:spTgt>
                                        </p:tgtEl>
                                        <p:attrNameLst>
                                          <p:attrName>style.visibility</p:attrName>
                                        </p:attrNameLst>
                                      </p:cBhvr>
                                      <p:to>
                                        <p:strVal val="visible"/>
                                      </p:to>
                                    </p:set>
                                    <p:animEffect transition="in" filter="fade">
                                      <p:cBhvr>
                                        <p:cTn id="160" dur="1000"/>
                                        <p:tgtEl>
                                          <p:spTgt spid="5">
                                            <p:txEl>
                                              <p:pRg st="9" end="9"/>
                                            </p:txEl>
                                          </p:spTgt>
                                        </p:tgtEl>
                                      </p:cBhvr>
                                    </p:animEffect>
                                    <p:anim calcmode="lin" valueType="num">
                                      <p:cBhvr>
                                        <p:cTn id="16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16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5">
                                            <p:txEl>
                                              <p:pRg st="10" end="10"/>
                                            </p:txEl>
                                          </p:spTgt>
                                        </p:tgtEl>
                                        <p:attrNameLst>
                                          <p:attrName>style.visibility</p:attrName>
                                        </p:attrNameLst>
                                      </p:cBhvr>
                                      <p:to>
                                        <p:strVal val="visible"/>
                                      </p:to>
                                    </p:set>
                                    <p:animEffect transition="in" filter="fade">
                                      <p:cBhvr>
                                        <p:cTn id="167" dur="1000"/>
                                        <p:tgtEl>
                                          <p:spTgt spid="5">
                                            <p:txEl>
                                              <p:pRg st="10" end="10"/>
                                            </p:txEl>
                                          </p:spTgt>
                                        </p:tgtEl>
                                      </p:cBhvr>
                                    </p:animEffect>
                                    <p:anim calcmode="lin" valueType="num">
                                      <p:cBhvr>
                                        <p:cTn id="16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16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nodeType="clickEffect">
                                  <p:stCondLst>
                                    <p:cond delay="0"/>
                                  </p:stCondLst>
                                  <p:childTnLst>
                                    <p:set>
                                      <p:cBhvr>
                                        <p:cTn id="173" dur="1" fill="hold">
                                          <p:stCondLst>
                                            <p:cond delay="0"/>
                                          </p:stCondLst>
                                        </p:cTn>
                                        <p:tgtEl>
                                          <p:spTgt spid="5">
                                            <p:txEl>
                                              <p:pRg st="11" end="11"/>
                                            </p:txEl>
                                          </p:spTgt>
                                        </p:tgtEl>
                                        <p:attrNameLst>
                                          <p:attrName>style.visibility</p:attrName>
                                        </p:attrNameLst>
                                      </p:cBhvr>
                                      <p:to>
                                        <p:strVal val="visible"/>
                                      </p:to>
                                    </p:set>
                                    <p:animEffect transition="in" filter="fade">
                                      <p:cBhvr>
                                        <p:cTn id="174" dur="1000"/>
                                        <p:tgtEl>
                                          <p:spTgt spid="5">
                                            <p:txEl>
                                              <p:pRg st="11" end="11"/>
                                            </p:txEl>
                                          </p:spTgt>
                                        </p:tgtEl>
                                      </p:cBhvr>
                                    </p:animEffect>
                                    <p:anim calcmode="lin" valueType="num">
                                      <p:cBhvr>
                                        <p:cTn id="17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17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nodeType="clickEffect">
                                  <p:stCondLst>
                                    <p:cond delay="0"/>
                                  </p:stCondLst>
                                  <p:childTnLst>
                                    <p:set>
                                      <p:cBhvr>
                                        <p:cTn id="180" dur="1" fill="hold">
                                          <p:stCondLst>
                                            <p:cond delay="0"/>
                                          </p:stCondLst>
                                        </p:cTn>
                                        <p:tgtEl>
                                          <p:spTgt spid="5">
                                            <p:txEl>
                                              <p:pRg st="12" end="12"/>
                                            </p:txEl>
                                          </p:spTgt>
                                        </p:tgtEl>
                                        <p:attrNameLst>
                                          <p:attrName>style.visibility</p:attrName>
                                        </p:attrNameLst>
                                      </p:cBhvr>
                                      <p:to>
                                        <p:strVal val="visible"/>
                                      </p:to>
                                    </p:set>
                                    <p:animEffect transition="in" filter="fade">
                                      <p:cBhvr>
                                        <p:cTn id="181" dur="1000"/>
                                        <p:tgtEl>
                                          <p:spTgt spid="5">
                                            <p:txEl>
                                              <p:pRg st="12" end="12"/>
                                            </p:txEl>
                                          </p:spTgt>
                                        </p:tgtEl>
                                      </p:cBhvr>
                                    </p:animEffect>
                                    <p:anim calcmode="lin" valueType="num">
                                      <p:cBhvr>
                                        <p:cTn id="18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18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grpId="0" nodeType="clickEffect">
                                  <p:stCondLst>
                                    <p:cond delay="0"/>
                                  </p:stCondLst>
                                  <p:childTnLst>
                                    <p:set>
                                      <p:cBhvr>
                                        <p:cTn id="187" dur="1" fill="hold">
                                          <p:stCondLst>
                                            <p:cond delay="0"/>
                                          </p:stCondLst>
                                        </p:cTn>
                                        <p:tgtEl>
                                          <p:spTgt spid="6"/>
                                        </p:tgtEl>
                                        <p:attrNameLst>
                                          <p:attrName>style.visibility</p:attrName>
                                        </p:attrNameLst>
                                      </p:cBhvr>
                                      <p:to>
                                        <p:strVal val="visible"/>
                                      </p:to>
                                    </p:set>
                                    <p:animEffect transition="in" filter="fade">
                                      <p:cBhvr>
                                        <p:cTn id="188" dur="1000"/>
                                        <p:tgtEl>
                                          <p:spTgt spid="6"/>
                                        </p:tgtEl>
                                      </p:cBhvr>
                                    </p:animEffect>
                                    <p:anim calcmode="lin" valueType="num">
                                      <p:cBhvr>
                                        <p:cTn id="189" dur="1000" fill="hold"/>
                                        <p:tgtEl>
                                          <p:spTgt spid="6"/>
                                        </p:tgtEl>
                                        <p:attrNameLst>
                                          <p:attrName>ppt_x</p:attrName>
                                        </p:attrNameLst>
                                      </p:cBhvr>
                                      <p:tavLst>
                                        <p:tav tm="0">
                                          <p:val>
                                            <p:strVal val="#ppt_x"/>
                                          </p:val>
                                        </p:tav>
                                        <p:tav tm="100000">
                                          <p:val>
                                            <p:strVal val="#ppt_x"/>
                                          </p:val>
                                        </p:tav>
                                      </p:tavLst>
                                    </p:anim>
                                    <p:anim calcmode="lin" valueType="num">
                                      <p:cBhvr>
                                        <p:cTn id="19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
                                        </p:tgtEl>
                                        <p:attrNameLst>
                                          <p:attrName>style.visibility</p:attrName>
                                        </p:attrNameLst>
                                      </p:cBhvr>
                                      <p:to>
                                        <p:strVal val="visible"/>
                                      </p:to>
                                    </p:set>
                                    <p:animEffect transition="in" filter="fade">
                                      <p:cBhvr>
                                        <p:cTn id="195" dur="1000"/>
                                        <p:tgtEl>
                                          <p:spTgt spid="4"/>
                                        </p:tgtEl>
                                      </p:cBhvr>
                                    </p:animEffect>
                                    <p:anim calcmode="lin" valueType="num">
                                      <p:cBhvr>
                                        <p:cTn id="196" dur="1000" fill="hold"/>
                                        <p:tgtEl>
                                          <p:spTgt spid="4"/>
                                        </p:tgtEl>
                                        <p:attrNameLst>
                                          <p:attrName>ppt_x</p:attrName>
                                        </p:attrNameLst>
                                      </p:cBhvr>
                                      <p:tavLst>
                                        <p:tav tm="0">
                                          <p:val>
                                            <p:strVal val="#ppt_x"/>
                                          </p:val>
                                        </p:tav>
                                        <p:tav tm="100000">
                                          <p:val>
                                            <p:strVal val="#ppt_x"/>
                                          </p:val>
                                        </p:tav>
                                      </p:tavLst>
                                    </p:anim>
                                    <p:anim calcmode="lin" valueType="num">
                                      <p:cBhvr>
                                        <p:cTn id="19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D1E0269-D5D6-458D-A2A9-C2A0007FE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5" y="-29570"/>
            <a:ext cx="3443785" cy="4044979"/>
          </a:xfrm>
          <a:prstGeom prst="rect">
            <a:avLst/>
          </a:prstGeom>
        </p:spPr>
      </p:pic>
      <p:sp>
        <p:nvSpPr>
          <p:cNvPr id="10" name="TextBox 9">
            <a:extLst>
              <a:ext uri="{FF2B5EF4-FFF2-40B4-BE49-F238E27FC236}">
                <a16:creationId xmlns="" xmlns:a16="http://schemas.microsoft.com/office/drawing/2014/main" id="{3D074288-7557-4D3C-A768-8218084939B8}"/>
              </a:ext>
            </a:extLst>
          </p:cNvPr>
          <p:cNvSpPr txBox="1"/>
          <p:nvPr/>
        </p:nvSpPr>
        <p:spPr>
          <a:xfrm>
            <a:off x="132525" y="3869268"/>
            <a:ext cx="3657600" cy="1723549"/>
          </a:xfrm>
          <a:prstGeom prst="rect">
            <a:avLst/>
          </a:prstGeom>
          <a:noFill/>
        </p:spPr>
        <p:txBody>
          <a:bodyPr wrap="square" lIns="0" tIns="0" rIns="0" bIns="0" rtlCol="0">
            <a:spAutoFit/>
          </a:bodyPr>
          <a:lstStyle/>
          <a:p>
            <a:pPr algn="ctr"/>
            <a:r>
              <a:rPr lang="en-US" sz="2800" b="1" dirty="0">
                <a:solidFill>
                  <a:srgbClr val="7030A0"/>
                </a:solidFill>
                <a:latin typeface="Times New Roman" pitchFamily="18" charset="0"/>
                <a:ea typeface="Calibri" panose="020F0502020204030204" pitchFamily="34" charset="0"/>
                <a:cs typeface="Times New Roman" pitchFamily="18" charset="0"/>
              </a:rPr>
              <a:t>TB nhân thực</a:t>
            </a:r>
          </a:p>
          <a:p>
            <a:pPr algn="ctr"/>
            <a:r>
              <a:rPr lang="en-SG" sz="2800" b="1" dirty="0">
                <a:solidFill>
                  <a:srgbClr val="FF0000"/>
                </a:solidFill>
                <a:latin typeface="Times New Roman" pitchFamily="18" charset="0"/>
                <a:cs typeface="Times New Roman" pitchFamily="18" charset="0"/>
              </a:rPr>
              <a:t>Cơ thể đa bào</a:t>
            </a:r>
            <a:endParaRPr lang="en-US" sz="2800" b="1" dirty="0">
              <a:solidFill>
                <a:srgbClr val="FF0000"/>
              </a:solidFill>
              <a:latin typeface="Times New Roman" pitchFamily="18" charset="0"/>
              <a:ea typeface="Calibri" panose="020F0502020204030204" pitchFamily="34" charset="0"/>
              <a:cs typeface="Times New Roman" pitchFamily="18" charset="0"/>
            </a:endParaRPr>
          </a:p>
          <a:p>
            <a:pPr algn="ctr"/>
            <a:r>
              <a:rPr lang="en-US" sz="2800" b="1" dirty="0">
                <a:solidFill>
                  <a:srgbClr val="0070C0"/>
                </a:solidFill>
                <a:latin typeface="Times New Roman" pitchFamily="18" charset="0"/>
                <a:ea typeface="Calibri" panose="020F0502020204030204" pitchFamily="34" charset="0"/>
                <a:cs typeface="Times New Roman" pitchFamily="18" charset="0"/>
              </a:rPr>
              <a:t>Tự dưỡng</a:t>
            </a:r>
          </a:p>
          <a:p>
            <a:pPr algn="ctr"/>
            <a:r>
              <a:rPr lang="en-US" sz="2800" b="1" dirty="0">
                <a:solidFill>
                  <a:srgbClr val="A0D468">
                    <a:lumMod val="50000"/>
                  </a:srgbClr>
                </a:solidFill>
                <a:latin typeface="Times New Roman" pitchFamily="18" charset="0"/>
                <a:ea typeface="Calibri" panose="020F0502020204030204" pitchFamily="34" charset="0"/>
                <a:cs typeface="Times New Roman" pitchFamily="18" charset="0"/>
              </a:rPr>
              <a:t> Sống trên cạn</a:t>
            </a:r>
            <a:endParaRPr lang="en-US" sz="2800" b="1" dirty="0">
              <a:solidFill>
                <a:srgbClr val="A0D468">
                  <a:lumMod val="50000"/>
                </a:srgbClr>
              </a:solidFill>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193CE90F-C844-46EE-A9F0-5E336995F276}"/>
              </a:ext>
            </a:extLst>
          </p:cNvPr>
          <p:cNvSpPr txBox="1"/>
          <p:nvPr/>
        </p:nvSpPr>
        <p:spPr>
          <a:xfrm>
            <a:off x="8574156" y="3846438"/>
            <a:ext cx="3361101" cy="1723549"/>
          </a:xfrm>
          <a:prstGeom prst="rect">
            <a:avLst/>
          </a:prstGeom>
          <a:noFill/>
        </p:spPr>
        <p:txBody>
          <a:bodyPr wrap="square" lIns="0" tIns="0" rIns="0" bIns="0" rtlCol="0">
            <a:spAutoFit/>
          </a:bodyPr>
          <a:lstStyle>
            <a:defPPr>
              <a:defRPr lang="en-US"/>
            </a:defPPr>
            <a:lvl1pPr algn="ctr">
              <a:defRPr sz="2800">
                <a:solidFill>
                  <a:srgbClr val="FF0000"/>
                </a:solidFill>
                <a:latin typeface="#9Slide05 Lobster" panose="02000506000000020003" pitchFamily="2" charset="0"/>
              </a:defRPr>
            </a:lvl1pPr>
          </a:lstStyle>
          <a:p>
            <a:r>
              <a:rPr lang="en-SG" b="1" dirty="0">
                <a:solidFill>
                  <a:srgbClr val="7030A0"/>
                </a:solidFill>
                <a:latin typeface="Times New Roman" pitchFamily="18" charset="0"/>
                <a:cs typeface="Times New Roman" pitchFamily="18" charset="0"/>
              </a:rPr>
              <a:t>TB </a:t>
            </a:r>
            <a:r>
              <a:rPr lang="en-SG" b="1">
                <a:solidFill>
                  <a:srgbClr val="7030A0"/>
                </a:solidFill>
                <a:latin typeface="Times New Roman" pitchFamily="18" charset="0"/>
                <a:cs typeface="Times New Roman" pitchFamily="18" charset="0"/>
              </a:rPr>
              <a:t>nhân </a:t>
            </a:r>
            <a:r>
              <a:rPr lang="en-SG" b="1" smtClean="0">
                <a:solidFill>
                  <a:srgbClr val="7030A0"/>
                </a:solidFill>
                <a:latin typeface="Times New Roman" pitchFamily="18" charset="0"/>
                <a:cs typeface="Times New Roman" pitchFamily="18" charset="0"/>
              </a:rPr>
              <a:t>thực</a:t>
            </a:r>
            <a:endParaRPr lang="en-SG" b="1" dirty="0">
              <a:solidFill>
                <a:srgbClr val="7030A0"/>
              </a:solidFill>
              <a:latin typeface="Times New Roman" pitchFamily="18" charset="0"/>
              <a:cs typeface="Times New Roman" pitchFamily="18" charset="0"/>
            </a:endParaRPr>
          </a:p>
          <a:p>
            <a:r>
              <a:rPr lang="en-SG" b="1" dirty="0" smtClean="0">
                <a:latin typeface="Times New Roman" pitchFamily="18" charset="0"/>
                <a:cs typeface="Times New Roman" pitchFamily="18" charset="0"/>
              </a:rPr>
              <a:t>Cơ </a:t>
            </a:r>
            <a:r>
              <a:rPr lang="en-SG" b="1" dirty="0">
                <a:latin typeface="Times New Roman" pitchFamily="18" charset="0"/>
                <a:cs typeface="Times New Roman" pitchFamily="18" charset="0"/>
              </a:rPr>
              <a:t>thể  đơn </a:t>
            </a:r>
            <a:r>
              <a:rPr lang="en-SG" b="1" dirty="0" smtClean="0">
                <a:latin typeface="Times New Roman" pitchFamily="18" charset="0"/>
                <a:cs typeface="Times New Roman" pitchFamily="18" charset="0"/>
              </a:rPr>
              <a:t>bào</a:t>
            </a:r>
          </a:p>
          <a:p>
            <a:r>
              <a:rPr lang="en-SG" b="1" dirty="0">
                <a:solidFill>
                  <a:srgbClr val="0070C0"/>
                </a:solidFill>
                <a:latin typeface="Times New Roman" pitchFamily="18" charset="0"/>
                <a:cs typeface="Times New Roman" pitchFamily="18" charset="0"/>
              </a:rPr>
              <a:t>D</a:t>
            </a:r>
            <a:r>
              <a:rPr lang="en-SG" b="1" dirty="0" smtClean="0">
                <a:solidFill>
                  <a:srgbClr val="0070C0"/>
                </a:solidFill>
                <a:latin typeface="Times New Roman" pitchFamily="18" charset="0"/>
                <a:cs typeface="Times New Roman" pitchFamily="18" charset="0"/>
              </a:rPr>
              <a:t>ị dưỡng</a:t>
            </a:r>
          </a:p>
          <a:p>
            <a:r>
              <a:rPr lang="en-SG" b="1" dirty="0" smtClean="0">
                <a:solidFill>
                  <a:prstClr val="black"/>
                </a:solidFill>
                <a:latin typeface="Times New Roman" pitchFamily="18" charset="0"/>
                <a:cs typeface="Times New Roman" pitchFamily="18" charset="0"/>
              </a:rPr>
              <a:t> </a:t>
            </a:r>
            <a:r>
              <a:rPr lang="en-SG" b="1" dirty="0" smtClean="0">
                <a:solidFill>
                  <a:srgbClr val="A0D468">
                    <a:lumMod val="50000"/>
                  </a:srgbClr>
                </a:solidFill>
                <a:latin typeface="Times New Roman" pitchFamily="18" charset="0"/>
                <a:cs typeface="Times New Roman" pitchFamily="18" charset="0"/>
              </a:rPr>
              <a:t>Sống </a:t>
            </a:r>
            <a:r>
              <a:rPr lang="en-SG" b="1" dirty="0">
                <a:solidFill>
                  <a:srgbClr val="A0D468">
                    <a:lumMod val="50000"/>
                  </a:srgbClr>
                </a:solidFill>
                <a:latin typeface="Times New Roman" pitchFamily="18" charset="0"/>
                <a:cs typeface="Times New Roman" pitchFamily="18" charset="0"/>
              </a:rPr>
              <a:t>dưới </a:t>
            </a:r>
            <a:r>
              <a:rPr lang="en-SG" b="1" dirty="0" smtClean="0">
                <a:solidFill>
                  <a:srgbClr val="A0D468">
                    <a:lumMod val="50000"/>
                  </a:srgbClr>
                </a:solidFill>
                <a:latin typeface="Times New Roman" pitchFamily="18" charset="0"/>
                <a:cs typeface="Times New Roman" pitchFamily="18" charset="0"/>
              </a:rPr>
              <a:t>nước</a:t>
            </a:r>
            <a:endParaRPr lang="en-US" b="1" dirty="0">
              <a:solidFill>
                <a:srgbClr val="A0D468">
                  <a:lumMod val="50000"/>
                </a:srgbClr>
              </a:solidFill>
              <a:latin typeface="Times New Roman" pitchFamily="18" charset="0"/>
              <a:cs typeface="Times New Roman" pitchFamily="18" charset="0"/>
            </a:endParaRPr>
          </a:p>
        </p:txBody>
      </p:sp>
      <p:sp>
        <p:nvSpPr>
          <p:cNvPr id="2" name="Rectangle 1"/>
          <p:cNvSpPr/>
          <p:nvPr/>
        </p:nvSpPr>
        <p:spPr>
          <a:xfrm>
            <a:off x="3978807" y="1739349"/>
            <a:ext cx="3829879" cy="1569660"/>
          </a:xfrm>
          <a:prstGeom prst="rect">
            <a:avLst/>
          </a:prstGeom>
          <a:solidFill>
            <a:schemeClr val="accent2"/>
          </a:solidFill>
        </p:spPr>
        <p:txBody>
          <a:bodyPr wrap="square" lIns="91436" tIns="45718" rIns="91436" bIns="45718">
            <a:spAutoFit/>
          </a:bodyPr>
          <a:lstStyle/>
          <a:p>
            <a:pPr indent="25398" algn="ctr"/>
            <a:r>
              <a:rPr lang="en-US" sz="3200" dirty="0">
                <a:solidFill>
                  <a:srgbClr val="002060"/>
                </a:solidFill>
                <a:latin typeface="Times New Roman" panose="02020603050405020304" pitchFamily="18" charset="0"/>
                <a:ea typeface="Calibri" panose="020F0502020204030204" pitchFamily="34" charset="0"/>
              </a:rPr>
              <a:t> Thế giới sống có thể được phân loại theo các tiêu chí nào?</a:t>
            </a:r>
          </a:p>
        </p:txBody>
      </p:sp>
      <p:sp>
        <p:nvSpPr>
          <p:cNvPr id="9" name="TextBox 8">
            <a:extLst>
              <a:ext uri="{FF2B5EF4-FFF2-40B4-BE49-F238E27FC236}">
                <a16:creationId xmlns="" xmlns:a16="http://schemas.microsoft.com/office/drawing/2014/main" id="{3D074288-7557-4D3C-A768-8218084939B8}"/>
              </a:ext>
            </a:extLst>
          </p:cNvPr>
          <p:cNvSpPr txBox="1"/>
          <p:nvPr/>
        </p:nvSpPr>
        <p:spPr>
          <a:xfrm>
            <a:off x="3570517" y="3442899"/>
            <a:ext cx="4611275" cy="2154436"/>
          </a:xfrm>
          <a:prstGeom prst="rect">
            <a:avLst/>
          </a:prstGeom>
          <a:solidFill>
            <a:schemeClr val="accent1">
              <a:lumMod val="60000"/>
              <a:lumOff val="40000"/>
            </a:schemeClr>
          </a:solidFill>
        </p:spPr>
        <p:txBody>
          <a:bodyPr wrap="square" lIns="0" tIns="0" rIns="0" bIns="0" rtlCol="0">
            <a:spAutoFit/>
          </a:bodyPr>
          <a:lstStyle/>
          <a:p>
            <a:pPr algn="ctr"/>
            <a:r>
              <a:rPr lang="en-US" sz="2800" b="1" dirty="0">
                <a:solidFill>
                  <a:srgbClr val="092D6C"/>
                </a:solidFill>
                <a:latin typeface="Times New Roman" pitchFamily="18" charset="0"/>
                <a:ea typeface="Calibri" panose="020F0502020204030204" pitchFamily="34" charset="0"/>
                <a:cs typeface="Times New Roman" pitchFamily="18" charset="0"/>
              </a:rPr>
              <a:t>Tiêu chí để phân loại sinh vật </a:t>
            </a:r>
          </a:p>
          <a:p>
            <a:pPr algn="ctr"/>
            <a:r>
              <a:rPr lang="en-US" sz="2800" b="1" dirty="0">
                <a:solidFill>
                  <a:srgbClr val="7030A0"/>
                </a:solidFill>
                <a:latin typeface="Times New Roman" pitchFamily="18" charset="0"/>
                <a:ea typeface="Calibri" panose="020F0502020204030204" pitchFamily="34" charset="0"/>
                <a:cs typeface="Times New Roman" pitchFamily="18" charset="0"/>
              </a:rPr>
              <a:t>Đặc điểm tế bào</a:t>
            </a:r>
          </a:p>
          <a:p>
            <a:pPr algn="ctr"/>
            <a:r>
              <a:rPr lang="en-SG" sz="2800" b="1" dirty="0">
                <a:solidFill>
                  <a:srgbClr val="FF0000"/>
                </a:solidFill>
                <a:latin typeface="Times New Roman" pitchFamily="18" charset="0"/>
                <a:cs typeface="Times New Roman" pitchFamily="18" charset="0"/>
              </a:rPr>
              <a:t>Mức độ tổ chức cơ thể</a:t>
            </a:r>
            <a:endParaRPr lang="en-US" sz="2800" b="1" dirty="0">
              <a:solidFill>
                <a:srgbClr val="FF0000"/>
              </a:solidFill>
              <a:latin typeface="Times New Roman" pitchFamily="18" charset="0"/>
              <a:ea typeface="Calibri" panose="020F0502020204030204" pitchFamily="34" charset="0"/>
              <a:cs typeface="Times New Roman" pitchFamily="18" charset="0"/>
            </a:endParaRPr>
          </a:p>
          <a:p>
            <a:pPr algn="ctr"/>
            <a:r>
              <a:rPr lang="en-US" sz="2800" b="1" dirty="0">
                <a:solidFill>
                  <a:srgbClr val="0070C0"/>
                </a:solidFill>
                <a:latin typeface="Times New Roman" pitchFamily="18" charset="0"/>
                <a:ea typeface="Calibri" panose="020F0502020204030204" pitchFamily="34" charset="0"/>
                <a:cs typeface="Times New Roman" pitchFamily="18" charset="0"/>
              </a:rPr>
              <a:t>Kiểu dinh dưỡng</a:t>
            </a:r>
          </a:p>
          <a:p>
            <a:pPr algn="ctr"/>
            <a:r>
              <a:rPr lang="en-US" sz="2800" b="1" dirty="0">
                <a:solidFill>
                  <a:srgbClr val="A0D468">
                    <a:lumMod val="50000"/>
                  </a:srgbClr>
                </a:solidFill>
                <a:latin typeface="Times New Roman" pitchFamily="18" charset="0"/>
                <a:ea typeface="Calibri" panose="020F0502020204030204" pitchFamily="34" charset="0"/>
                <a:cs typeface="Times New Roman" pitchFamily="18" charset="0"/>
              </a:rPr>
              <a:t> Môi trường sống</a:t>
            </a:r>
            <a:endParaRPr lang="en-US" sz="2800" b="1" dirty="0">
              <a:solidFill>
                <a:srgbClr val="A0D468">
                  <a:lumMod val="50000"/>
                </a:srgbClr>
              </a:solidFill>
              <a:latin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3D074288-7557-4D3C-A768-8218084939B8}"/>
              </a:ext>
            </a:extLst>
          </p:cNvPr>
          <p:cNvSpPr txBox="1"/>
          <p:nvPr/>
        </p:nvSpPr>
        <p:spPr>
          <a:xfrm>
            <a:off x="621443" y="3381307"/>
            <a:ext cx="2070652" cy="369332"/>
          </a:xfrm>
          <a:prstGeom prst="rect">
            <a:avLst/>
          </a:prstGeom>
          <a:noFill/>
        </p:spPr>
        <p:txBody>
          <a:bodyPr wrap="square" lIns="0" tIns="0" rIns="0" bIns="0" rtlCol="0">
            <a:spAutoFit/>
          </a:bodyPr>
          <a:lstStyle/>
          <a:p>
            <a:pPr algn="ctr"/>
            <a:r>
              <a:rPr lang="en-SG" sz="2400" b="1" dirty="0">
                <a:solidFill>
                  <a:srgbClr val="FF0000"/>
                </a:solidFill>
                <a:latin typeface="Times New Roman" pitchFamily="18" charset="0"/>
                <a:cs typeface="Times New Roman" pitchFamily="18" charset="0"/>
              </a:rPr>
              <a:t>Cây cà chua </a:t>
            </a:r>
          </a:p>
        </p:txBody>
      </p:sp>
      <p:sp>
        <p:nvSpPr>
          <p:cNvPr id="13" name="TextBox 12">
            <a:extLst>
              <a:ext uri="{FF2B5EF4-FFF2-40B4-BE49-F238E27FC236}">
                <a16:creationId xmlns="" xmlns:a16="http://schemas.microsoft.com/office/drawing/2014/main" id="{193CE90F-C844-46EE-A9F0-5E336995F276}"/>
              </a:ext>
            </a:extLst>
          </p:cNvPr>
          <p:cNvSpPr txBox="1"/>
          <p:nvPr/>
        </p:nvSpPr>
        <p:spPr>
          <a:xfrm>
            <a:off x="9078575" y="3262719"/>
            <a:ext cx="2352260" cy="369332"/>
          </a:xfrm>
          <a:prstGeom prst="rect">
            <a:avLst/>
          </a:prstGeom>
          <a:noFill/>
        </p:spPr>
        <p:txBody>
          <a:bodyPr wrap="square" lIns="0" tIns="0" rIns="0" bIns="0" rtlCol="0">
            <a:spAutoFit/>
          </a:bodyPr>
          <a:lstStyle>
            <a:defPPr>
              <a:defRPr lang="en-US"/>
            </a:defPPr>
            <a:lvl1pPr algn="ctr">
              <a:defRPr sz="2800">
                <a:solidFill>
                  <a:srgbClr val="FF0000"/>
                </a:solidFill>
                <a:latin typeface="#9Slide05 Lobster" panose="02000506000000020003" pitchFamily="2" charset="0"/>
              </a:defRPr>
            </a:lvl1pPr>
          </a:lstStyle>
          <a:p>
            <a:r>
              <a:rPr lang="en-SG" sz="2400" b="1" dirty="0">
                <a:latin typeface="Times New Roman" pitchFamily="18" charset="0"/>
                <a:cs typeface="Times New Roman" pitchFamily="18" charset="0"/>
              </a:rPr>
              <a:t>Trùng giày</a:t>
            </a:r>
          </a:p>
        </p:txBody>
      </p:sp>
      <p:pic>
        <p:nvPicPr>
          <p:cNvPr id="14" name="Picture 13"/>
          <p:cNvPicPr>
            <a:picLocks noChangeAspect="1"/>
          </p:cNvPicPr>
          <p:nvPr/>
        </p:nvPicPr>
        <p:blipFill>
          <a:blip r:embed="rId4"/>
          <a:stretch>
            <a:fillRect/>
          </a:stretch>
        </p:blipFill>
        <p:spPr>
          <a:xfrm>
            <a:off x="8280504" y="437323"/>
            <a:ext cx="3911499" cy="2843740"/>
          </a:xfrm>
          <a:prstGeom prst="rect">
            <a:avLst/>
          </a:prstGeom>
        </p:spPr>
      </p:pic>
      <p:sp>
        <p:nvSpPr>
          <p:cNvPr id="15" name="Rectangle 14"/>
          <p:cNvSpPr/>
          <p:nvPr/>
        </p:nvSpPr>
        <p:spPr>
          <a:xfrm>
            <a:off x="3129411" y="78810"/>
            <a:ext cx="5139465" cy="1631216"/>
          </a:xfrm>
          <a:prstGeom prst="rect">
            <a:avLst/>
          </a:prstGeom>
        </p:spPr>
        <p:txBody>
          <a:bodyPr wrap="square">
            <a:spAutoFit/>
          </a:bodyPr>
          <a:lstStyle/>
          <a:p>
            <a:pPr algn="just" defTabSz="914400">
              <a:defRPr/>
            </a:pPr>
            <a:r>
              <a:rPr lang="en-US" sz="2000" kern="0" dirty="0">
                <a:solidFill>
                  <a:srgbClr val="092D6C">
                    <a:lumMod val="60000"/>
                    <a:lumOff val="40000"/>
                  </a:srgbClr>
                </a:solidFill>
                <a:latin typeface="Times New Roman" pitchFamily="18" charset="0"/>
                <a:cs typeface="Times New Roman" pitchFamily="18" charset="0"/>
              </a:rPr>
              <a:t>Trái đất có rất nhiều sinh vật. Để nghiên cứu sinh vật một cách dễ dàng và có hệ thống, các nhà khoa học đã phân chia thế giới sống thành các nhóm </a:t>
            </a:r>
            <a:r>
              <a:rPr lang="en-US" sz="2000" kern="0" dirty="0" smtClean="0">
                <a:solidFill>
                  <a:srgbClr val="092D6C">
                    <a:lumMod val="60000"/>
                    <a:lumOff val="40000"/>
                  </a:srgbClr>
                </a:solidFill>
                <a:latin typeface="Times New Roman" pitchFamily="18" charset="0"/>
                <a:cs typeface="Times New Roman" pitchFamily="18" charset="0"/>
              </a:rPr>
              <a:t>lớn và nhóm nhỏ hơn dựa vào các tiêu chí của mỗi nhóm</a:t>
            </a:r>
            <a:endParaRPr lang="en-US" sz="2000" kern="0" dirty="0">
              <a:solidFill>
                <a:srgbClr val="092D6C">
                  <a:lumMod val="60000"/>
                  <a:lumOff val="4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2037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barn(inVertical)">
                                      <p:cBhvr>
                                        <p:cTn id="33" dur="500"/>
                                        <p:tgtEl>
                                          <p:spTgt spid="9">
                                            <p:txEl>
                                              <p:pRg st="2" end="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barn(inVertical)">
                                      <p:cBhvr>
                                        <p:cTn id="36" dur="500"/>
                                        <p:tgtEl>
                                          <p:spTgt spid="9">
                                            <p:txEl>
                                              <p:pRg st="3" end="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barn(inVertical)">
                                      <p:cBhvr>
                                        <p:cTn id="39" dur="500"/>
                                        <p:tgtEl>
                                          <p:spTgt spid="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16" presetClass="entr" presetSubtype="2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Effect transition="in" filter="fade">
                                      <p:cBhvr>
                                        <p:cTn id="73" dur="1000"/>
                                        <p:tgtEl>
                                          <p:spTgt spid="10">
                                            <p:txEl>
                                              <p:pRg st="0" end="0"/>
                                            </p:txEl>
                                          </p:spTgt>
                                        </p:tgtEl>
                                      </p:cBhvr>
                                    </p:animEffect>
                                    <p:anim calcmode="lin" valueType="num">
                                      <p:cBhvr>
                                        <p:cTn id="7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42"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1">
                                            <p:txEl>
                                              <p:pRg st="0" end="0"/>
                                            </p:txEl>
                                          </p:spTgt>
                                        </p:tgtEl>
                                        <p:attrNameLst>
                                          <p:attrName>style.visibility</p:attrName>
                                        </p:attrNameLst>
                                      </p:cBhvr>
                                      <p:to>
                                        <p:strVal val="visible"/>
                                      </p:to>
                                    </p:set>
                                    <p:animEffect transition="in" filter="fade">
                                      <p:cBhvr>
                                        <p:cTn id="86" dur="1000"/>
                                        <p:tgtEl>
                                          <p:spTgt spid="11">
                                            <p:txEl>
                                              <p:pRg st="0" end="0"/>
                                            </p:txEl>
                                          </p:spTgt>
                                        </p:tgtEl>
                                      </p:cBhvr>
                                    </p:animEffect>
                                    <p:anim calcmode="lin" valueType="num">
                                      <p:cBhvr>
                                        <p:cTn id="8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10">
                                            <p:txEl>
                                              <p:pRg st="1" end="1"/>
                                            </p:txEl>
                                          </p:spTgt>
                                        </p:tgtEl>
                                        <p:attrNameLst>
                                          <p:attrName>style.visibility</p:attrName>
                                        </p:attrNameLst>
                                      </p:cBhvr>
                                      <p:to>
                                        <p:strVal val="visible"/>
                                      </p:to>
                                    </p:set>
                                    <p:animEffect transition="in" filter="fade">
                                      <p:cBhvr>
                                        <p:cTn id="93" dur="1000"/>
                                        <p:tgtEl>
                                          <p:spTgt spid="10">
                                            <p:txEl>
                                              <p:pRg st="1" end="1"/>
                                            </p:txEl>
                                          </p:spTgt>
                                        </p:tgtEl>
                                      </p:cBhvr>
                                    </p:animEffect>
                                    <p:anim calcmode="lin" valueType="num">
                                      <p:cBhvr>
                                        <p:cTn id="9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1">
                                            <p:txEl>
                                              <p:pRg st="1" end="1"/>
                                            </p:txEl>
                                          </p:spTgt>
                                        </p:tgtEl>
                                        <p:attrNameLst>
                                          <p:attrName>style.visibility</p:attrName>
                                        </p:attrNameLst>
                                      </p:cBhvr>
                                      <p:to>
                                        <p:strVal val="visible"/>
                                      </p:to>
                                    </p:set>
                                    <p:animEffect transition="in" filter="fade">
                                      <p:cBhvr>
                                        <p:cTn id="100" dur="1000"/>
                                        <p:tgtEl>
                                          <p:spTgt spid="11">
                                            <p:txEl>
                                              <p:pRg st="1" end="1"/>
                                            </p:txEl>
                                          </p:spTgt>
                                        </p:tgtEl>
                                      </p:cBhvr>
                                    </p:animEffect>
                                    <p:anim calcmode="lin" valueType="num">
                                      <p:cBhvr>
                                        <p:cTn id="10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0">
                                            <p:txEl>
                                              <p:pRg st="2" end="2"/>
                                            </p:txEl>
                                          </p:spTgt>
                                        </p:tgtEl>
                                        <p:attrNameLst>
                                          <p:attrName>style.visibility</p:attrName>
                                        </p:attrNameLst>
                                      </p:cBhvr>
                                      <p:to>
                                        <p:strVal val="visible"/>
                                      </p:to>
                                    </p:set>
                                    <p:animEffect transition="in" filter="fade">
                                      <p:cBhvr>
                                        <p:cTn id="107" dur="1000"/>
                                        <p:tgtEl>
                                          <p:spTgt spid="10">
                                            <p:txEl>
                                              <p:pRg st="2" end="2"/>
                                            </p:txEl>
                                          </p:spTgt>
                                        </p:tgtEl>
                                      </p:cBhvr>
                                    </p:animEffect>
                                    <p:anim calcmode="lin" valueType="num">
                                      <p:cBhvr>
                                        <p:cTn id="10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11">
                                            <p:txEl>
                                              <p:pRg st="2" end="2"/>
                                            </p:txEl>
                                          </p:spTgt>
                                        </p:tgtEl>
                                        <p:attrNameLst>
                                          <p:attrName>style.visibility</p:attrName>
                                        </p:attrNameLst>
                                      </p:cBhvr>
                                      <p:to>
                                        <p:strVal val="visible"/>
                                      </p:to>
                                    </p:set>
                                    <p:animEffect transition="in" filter="fade">
                                      <p:cBhvr>
                                        <p:cTn id="114" dur="1000"/>
                                        <p:tgtEl>
                                          <p:spTgt spid="11">
                                            <p:txEl>
                                              <p:pRg st="2" end="2"/>
                                            </p:txEl>
                                          </p:spTgt>
                                        </p:tgtEl>
                                      </p:cBhvr>
                                    </p:animEffect>
                                    <p:anim calcmode="lin" valueType="num">
                                      <p:cBhvr>
                                        <p:cTn id="1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10">
                                            <p:txEl>
                                              <p:pRg st="3" end="3"/>
                                            </p:txEl>
                                          </p:spTgt>
                                        </p:tgtEl>
                                        <p:attrNameLst>
                                          <p:attrName>style.visibility</p:attrName>
                                        </p:attrNameLst>
                                      </p:cBhvr>
                                      <p:to>
                                        <p:strVal val="visible"/>
                                      </p:to>
                                    </p:set>
                                    <p:animEffect transition="in" filter="fade">
                                      <p:cBhvr>
                                        <p:cTn id="121" dur="1000"/>
                                        <p:tgtEl>
                                          <p:spTgt spid="10">
                                            <p:txEl>
                                              <p:pRg st="3" end="3"/>
                                            </p:txEl>
                                          </p:spTgt>
                                        </p:tgtEl>
                                      </p:cBhvr>
                                    </p:animEffect>
                                    <p:anim calcmode="lin" valueType="num">
                                      <p:cBhvr>
                                        <p:cTn id="1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11">
                                            <p:txEl>
                                              <p:pRg st="3" end="3"/>
                                            </p:txEl>
                                          </p:spTgt>
                                        </p:tgtEl>
                                        <p:attrNameLst>
                                          <p:attrName>style.visibility</p:attrName>
                                        </p:attrNameLst>
                                      </p:cBhvr>
                                      <p:to>
                                        <p:strVal val="visible"/>
                                      </p:to>
                                    </p:set>
                                    <p:animEffect transition="in" filter="fade">
                                      <p:cBhvr>
                                        <p:cTn id="128" dur="1000"/>
                                        <p:tgtEl>
                                          <p:spTgt spid="11">
                                            <p:txEl>
                                              <p:pRg st="3" end="3"/>
                                            </p:txEl>
                                          </p:spTgt>
                                        </p:tgtEl>
                                      </p:cBhvr>
                                    </p:animEffect>
                                    <p:anim calcmode="lin" valueType="num">
                                      <p:cBhvr>
                                        <p:cTn id="1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9"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30"/>
            <a:ext cx="4630057" cy="4775198"/>
          </a:xfrm>
        </p:spPr>
        <p:txBody>
          <a:bodyPr>
            <a:noAutofit/>
          </a:bodyPr>
          <a:lstStyle/>
          <a:p>
            <a:r>
              <a:rPr lang="vi-VN" sz="2400" b="1" dirty="0">
                <a:latin typeface="Times New Roman" pitchFamily="18" charset="0"/>
                <a:cs typeface="Times New Roman" pitchFamily="18" charset="0"/>
              </a:rPr>
              <a:t>Các cách phân loại thế giới </a:t>
            </a:r>
            <a:r>
              <a:rPr lang="vi-VN" sz="2400" b="1" dirty="0" smtClean="0">
                <a:latin typeface="Times New Roman" pitchFamily="18" charset="0"/>
                <a:cs typeface="Times New Roman" pitchFamily="18" charset="0"/>
              </a:rPr>
              <a:t>sống</a:t>
            </a:r>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Theo đặc điểm tế bào</a:t>
            </a:r>
            <a:br>
              <a:rPr lang="vi-VN" sz="2400" b="1" dirty="0">
                <a:solidFill>
                  <a:srgbClr val="FF000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TB </a:t>
            </a:r>
            <a:r>
              <a:rPr lang="vi-VN" sz="2400" dirty="0" smtClean="0">
                <a:latin typeface="Times New Roman" pitchFamily="18" charset="0"/>
                <a:cs typeface="Times New Roman" pitchFamily="18" charset="0"/>
              </a:rPr>
              <a:t>nhân </a:t>
            </a:r>
            <a:r>
              <a:rPr lang="vi-VN" sz="2400" dirty="0">
                <a:latin typeface="Times New Roman" pitchFamily="18" charset="0"/>
                <a:cs typeface="Times New Roman" pitchFamily="18" charset="0"/>
              </a:rPr>
              <a:t>sơ: </a:t>
            </a:r>
            <a:r>
              <a:rPr lang="en-US" sz="2400" dirty="0" smtClean="0">
                <a:latin typeface="Times New Roman" pitchFamily="18" charset="0"/>
                <a:cs typeface="Times New Roman" pitchFamily="18" charset="0"/>
              </a:rPr>
              <a:t>vi khuẩn</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TB </a:t>
            </a:r>
            <a:r>
              <a:rPr lang="vi-VN" sz="2400" dirty="0" smtClean="0">
                <a:latin typeface="Times New Roman" pitchFamily="18" charset="0"/>
                <a:cs typeface="Times New Roman" pitchFamily="18" charset="0"/>
              </a:rPr>
              <a:t>nhân </a:t>
            </a:r>
            <a:r>
              <a:rPr lang="vi-VN" sz="2400" dirty="0">
                <a:latin typeface="Times New Roman" pitchFamily="18" charset="0"/>
                <a:cs typeface="Times New Roman" pitchFamily="18" charset="0"/>
              </a:rPr>
              <a:t>thực: cây dương xỉ, cây thông, cây hoa </a:t>
            </a:r>
            <a:r>
              <a:rPr lang="vi-VN" sz="2400" dirty="0" smtClean="0">
                <a:latin typeface="Times New Roman" pitchFamily="18" charset="0"/>
                <a:cs typeface="Times New Roman" pitchFamily="18" charset="0"/>
              </a:rPr>
              <a:t>sen</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Theo môi trường sống:</a:t>
            </a:r>
            <a:br>
              <a:rPr lang="vi-VN" sz="2400" b="1" dirty="0">
                <a:solidFill>
                  <a:srgbClr val="FF000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Dưới </a:t>
            </a:r>
            <a:r>
              <a:rPr lang="vi-VN" sz="2400" dirty="0" smtClean="0">
                <a:latin typeface="Times New Roman" pitchFamily="18" charset="0"/>
                <a:cs typeface="Times New Roman" pitchFamily="18" charset="0"/>
              </a:rPr>
              <a:t>nước</a:t>
            </a:r>
            <a:r>
              <a:rPr lang="vi-VN" sz="2400" dirty="0">
                <a:latin typeface="Times New Roman" pitchFamily="18" charset="0"/>
                <a:cs typeface="Times New Roman" pitchFamily="18" charset="0"/>
              </a:rPr>
              <a:t>: cá, rùa, hoa </a:t>
            </a:r>
            <a:r>
              <a:rPr lang="vi-VN" sz="2400" dirty="0" smtClean="0">
                <a:latin typeface="Times New Roman" pitchFamily="18" charset="0"/>
                <a:cs typeface="Times New Roman" pitchFamily="18" charset="0"/>
              </a:rPr>
              <a:t>sen</a:t>
            </a:r>
            <a:r>
              <a:rPr lang="en-US" sz="2400" dirty="0" smtClean="0">
                <a:latin typeface="Times New Roman" pitchFamily="18" charset="0"/>
                <a:cs typeface="Times New Roman" pitchFamily="18" charset="0"/>
              </a:rPr>
              <a:t>, trùng giày</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Trên </a:t>
            </a:r>
            <a:r>
              <a:rPr lang="vi-VN" sz="2400" dirty="0" smtClean="0">
                <a:latin typeface="Times New Roman" pitchFamily="18" charset="0"/>
                <a:cs typeface="Times New Roman" pitchFamily="18" charset="0"/>
              </a:rPr>
              <a:t>cạn</a:t>
            </a:r>
            <a:r>
              <a:rPr lang="vi-VN" sz="2400" dirty="0">
                <a:latin typeface="Times New Roman" pitchFamily="18" charset="0"/>
                <a:cs typeface="Times New Roman" pitchFamily="18" charset="0"/>
              </a:rPr>
              <a:t>: khỉ, nhện, </a:t>
            </a:r>
            <a:r>
              <a:rPr lang="vi-VN" sz="2400" dirty="0" smtClean="0">
                <a:latin typeface="Times New Roman" pitchFamily="18" charset="0"/>
                <a:cs typeface="Times New Roman" pitchFamily="18" charset="0"/>
              </a:rPr>
              <a:t>cây </a:t>
            </a:r>
            <a:r>
              <a:rPr lang="vi-VN" sz="2400" dirty="0">
                <a:latin typeface="Times New Roman" pitchFamily="18" charset="0"/>
                <a:cs typeface="Times New Roman" pitchFamily="18" charset="0"/>
              </a:rPr>
              <a:t>dương xỉ, cây </a:t>
            </a:r>
            <a:r>
              <a:rPr lang="vi-VN" sz="2400" dirty="0"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Theo mức độ tổ chức cơ thể:</a:t>
            </a:r>
            <a:br>
              <a:rPr lang="vi-VN" sz="2400" b="1" dirty="0">
                <a:solidFill>
                  <a:srgbClr val="FF0000"/>
                </a:solidFill>
                <a:latin typeface="Times New Roman" pitchFamily="18" charset="0"/>
                <a:cs typeface="Times New Roman" pitchFamily="18" charset="0"/>
              </a:rPr>
            </a:br>
            <a:r>
              <a:rPr lang="vi-VN" sz="2400" dirty="0">
                <a:latin typeface="Times New Roman" pitchFamily="18" charset="0"/>
                <a:cs typeface="Times New Roman" pitchFamily="18" charset="0"/>
              </a:rPr>
              <a:t>cơ thể đơn bào: vi </a:t>
            </a:r>
            <a:r>
              <a:rPr lang="vi-VN" sz="2400" dirty="0"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 trùng giày</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cơ thể đa bào: khỉ, nhện, rùa, </a:t>
            </a:r>
            <a:r>
              <a:rPr lang="vi-VN" sz="2400" dirty="0" smtClean="0">
                <a:latin typeface="Times New Roman" pitchFamily="18" charset="0"/>
                <a:cs typeface="Times New Roman" pitchFamily="18" charset="0"/>
              </a:rPr>
              <a:t>bọ, cá</a:t>
            </a:r>
            <a:r>
              <a:rPr lang="vi-VN" sz="2400" dirty="0">
                <a:latin typeface="Times New Roman" pitchFamily="18" charset="0"/>
                <a:cs typeface="Times New Roman" pitchFamily="18" charset="0"/>
              </a:rPr>
              <a:t>, chim, cây dương </a:t>
            </a:r>
            <a:r>
              <a:rPr lang="vi-VN" sz="2400" dirty="0" smtClean="0">
                <a:latin typeface="Times New Roman" pitchFamily="18" charset="0"/>
                <a:cs typeface="Times New Roman" pitchFamily="18" charset="0"/>
              </a:rPr>
              <a:t>xỉ</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1026" name="Picture 2" descr="https://tech12h.com/sites/default/files/styles/inbody400/public/screenshot_14_99.png?itok=n935KE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2" y="828048"/>
            <a:ext cx="7750628" cy="60000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0EE0778-3D9E-4B9E-BB73-13FFDFCEEF96}"/>
              </a:ext>
            </a:extLst>
          </p:cNvPr>
          <p:cNvSpPr txBox="1"/>
          <p:nvPr/>
        </p:nvSpPr>
        <p:spPr>
          <a:xfrm>
            <a:off x="-68152" y="4930688"/>
            <a:ext cx="4509524" cy="1947565"/>
          </a:xfrm>
          <a:prstGeom prst="round2DiagRect">
            <a:avLst>
              <a:gd name="adj1" fmla="val 7085"/>
              <a:gd name="adj2" fmla="val 50000"/>
            </a:avLst>
          </a:prstGeom>
          <a:solidFill>
            <a:srgbClr val="FFCE54">
              <a:lumMod val="75000"/>
            </a:srgbClr>
          </a:solidFill>
        </p:spPr>
        <p:txBody>
          <a:bodyPr wrap="square" lIns="0" tIns="0" rIns="0" bIns="0" rtlCol="0">
            <a:spAutoFit/>
          </a:bodyPr>
          <a:lstStyle/>
          <a:p>
            <a:pPr marL="0" marR="0" lvl="0" indent="25398"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rPr>
              <a:t>Từ đó, em </a:t>
            </a:r>
            <a:r>
              <a:rPr kumimoji="0" lang="en-US" sz="3000" b="0" i="0" u="none" strike="noStrike" kern="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rPr>
              <a:t>hãy cho biết thế nào là phân loại thế giới sống?</a:t>
            </a:r>
          </a:p>
        </p:txBody>
      </p:sp>
    </p:spTree>
    <p:extLst>
      <p:ext uri="{BB962C8B-B14F-4D97-AF65-F5344CB8AC3E}">
        <p14:creationId xmlns:p14="http://schemas.microsoft.com/office/powerpoint/2010/main" val="40579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0480" y="63300"/>
            <a:ext cx="10058400" cy="1518757"/>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ctr"/>
          <a:lstStyle/>
          <a:p>
            <a:pPr algn="ct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ĐA DẠNG THẾ GIỚI SỐNG</a:t>
            </a:r>
            <a:endPar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7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22. PHÂN LOẠI THẾ GIỚI SỐNG</a:t>
            </a:r>
            <a:endParaRPr lang="en-US" sz="3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00480" y="1710808"/>
            <a:ext cx="6125845" cy="609600"/>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latin typeface="Times New Roman" pitchFamily="18" charset="0"/>
                <a:cs typeface="Times New Roman" pitchFamily="18" charset="0"/>
              </a:rPr>
              <a:t>1. </a:t>
            </a:r>
            <a:r>
              <a:rPr lang="en-US" sz="2800" b="1" dirty="0" smtClean="0">
                <a:latin typeface="Times New Roman" pitchFamily="18" charset="0"/>
                <a:cs typeface="Times New Roman" pitchFamily="18" charset="0"/>
              </a:rPr>
              <a:t>Sự cần thiết phân loại thế giới sống</a:t>
            </a:r>
            <a:endParaRPr lang="en-US" sz="2800" b="1" dirty="0">
              <a:latin typeface="Times New Roman" pitchFamily="18" charset="0"/>
              <a:cs typeface="Times New Roman" pitchFamily="18" charset="0"/>
            </a:endParaRPr>
          </a:p>
        </p:txBody>
      </p:sp>
      <p:sp>
        <p:nvSpPr>
          <p:cNvPr id="7" name="Rectangle 6"/>
          <p:cNvSpPr/>
          <p:nvPr/>
        </p:nvSpPr>
        <p:spPr>
          <a:xfrm>
            <a:off x="437057" y="2499956"/>
            <a:ext cx="663423" cy="697627"/>
          </a:xfrm>
          <a:prstGeom prst="rect">
            <a:avLst/>
          </a:prstGeom>
        </p:spPr>
        <p:txBody>
          <a:bodyPr wrap="square" lIns="121912" tIns="60956" rIns="121912" bIns="60956">
            <a:spAutoFit/>
          </a:bodyPr>
          <a:lstStyle/>
          <a:p>
            <a:pPr>
              <a:defRPr/>
            </a:pPr>
            <a:r>
              <a:rPr lang="en-US" altLang="en-US" sz="3700" b="1" kern="0" dirty="0">
                <a:solidFill>
                  <a:srgbClr val="FF0000"/>
                </a:solidFill>
                <a:latin typeface="Times New Roman" pitchFamily="18" charset="0"/>
                <a:cs typeface="Times New Roman" panose="02020603050405020304" pitchFamily="18" charset="0"/>
                <a:sym typeface="Wingdings" pitchFamily="2" charset="2"/>
              </a:rPr>
              <a:t></a:t>
            </a:r>
            <a:endParaRPr lang="en-US" sz="3700" kern="0" dirty="0">
              <a:solidFill>
                <a:sysClr val="windowText" lastClr="000000"/>
              </a:solidFill>
            </a:endParaRPr>
          </a:p>
        </p:txBody>
      </p:sp>
      <p:sp>
        <p:nvSpPr>
          <p:cNvPr id="8" name="Rounded Rectangle 7"/>
          <p:cNvSpPr/>
          <p:nvPr/>
        </p:nvSpPr>
        <p:spPr>
          <a:xfrm>
            <a:off x="1045948" y="2405769"/>
            <a:ext cx="10260681" cy="1963058"/>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smtClean="0">
                <a:latin typeface="Times New Roman" pitchFamily="18" charset="0"/>
                <a:cs typeface="Times New Roman" pitchFamily="18" charset="0"/>
              </a:rPr>
              <a:t>- Phân loại thế giới sống là cách sắp xếp sinh vật vào một hệ thống theo một trật tự nhất định dựa vào đặc điểm cơ thể</a:t>
            </a:r>
          </a:p>
          <a:p>
            <a:pPr algn="just"/>
            <a:r>
              <a:rPr lang="en-US" sz="2800" b="1" dirty="0" smtClean="0">
                <a:latin typeface="Times New Roman" pitchFamily="18" charset="0"/>
                <a:cs typeface="Times New Roman" pitchFamily="18" charset="0"/>
              </a:rPr>
              <a:t>- Nhiệm vụ của phân </a:t>
            </a:r>
            <a:r>
              <a:rPr lang="en-US" sz="2800" b="1" dirty="0">
                <a:latin typeface="Times New Roman" pitchFamily="18" charset="0"/>
                <a:cs typeface="Times New Roman" pitchFamily="18" charset="0"/>
              </a:rPr>
              <a:t>loại thế giới sống </a:t>
            </a:r>
            <a:r>
              <a:rPr lang="en-US" sz="2800" b="1" dirty="0" smtClean="0">
                <a:latin typeface="Times New Roman" pitchFamily="18" charset="0"/>
                <a:cs typeface="Times New Roman" pitchFamily="18" charset="0"/>
              </a:rPr>
              <a:t>là phát hiện, mô tả, đặt tên và sắp xếp sinh vật vào một hệ thống phân loại</a:t>
            </a:r>
          </a:p>
          <a:p>
            <a:pPr algn="just"/>
            <a:endParaRPr lang="en-US" sz="2800" b="1" dirty="0">
              <a:latin typeface="Times New Roman" pitchFamily="18" charset="0"/>
              <a:cs typeface="Times New Roman" pitchFamily="18" charset="0"/>
            </a:endParaRPr>
          </a:p>
        </p:txBody>
      </p:sp>
      <p:sp>
        <p:nvSpPr>
          <p:cNvPr id="9" name="Rounded Rectangle 8"/>
          <p:cNvSpPr/>
          <p:nvPr/>
        </p:nvSpPr>
        <p:spPr>
          <a:xfrm>
            <a:off x="1045948" y="4591895"/>
            <a:ext cx="4745252" cy="563367"/>
          </a:xfrm>
          <a:prstGeom prst="roundRect">
            <a:avLst/>
          </a:prstGeom>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a:latin typeface="Times New Roman" pitchFamily="18" charset="0"/>
                <a:cs typeface="Times New Roman" pitchFamily="18" charset="0"/>
              </a:rPr>
              <a:t>2</a:t>
            </a:r>
            <a:r>
              <a:rPr lang="en-US" sz="2800" b="1" dirty="0" smtClean="0">
                <a:latin typeface="Times New Roman" pitchFamily="18" charset="0"/>
                <a:cs typeface="Times New Roman" pitchFamily="18" charset="0"/>
              </a:rPr>
              <a:t>. Các bậc phân loại sinh vật</a:t>
            </a:r>
          </a:p>
        </p:txBody>
      </p:sp>
      <p:sp>
        <p:nvSpPr>
          <p:cNvPr id="10" name="Rounded Rectangle 9"/>
          <p:cNvSpPr/>
          <p:nvPr/>
        </p:nvSpPr>
        <p:spPr>
          <a:xfrm>
            <a:off x="1039151" y="5208754"/>
            <a:ext cx="3605420" cy="611479"/>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lIns="121912" tIns="60956" rIns="121912" bIns="60956" rtlCol="0" anchor="t"/>
          <a:lstStyle/>
          <a:p>
            <a:pPr algn="just"/>
            <a:r>
              <a:rPr lang="en-US" sz="2800" b="1" dirty="0" smtClean="0">
                <a:latin typeface="Times New Roman" pitchFamily="18" charset="0"/>
                <a:cs typeface="Times New Roman" pitchFamily="18" charset="0"/>
              </a:rPr>
              <a:t>a. Các bậc phân loại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643696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ech12h.com/sites/default/files/styles/inbody400/public/screenshot_15_94.png?itok=9brFEH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19" y="1091124"/>
            <a:ext cx="8233682" cy="43470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8571" y="137015"/>
            <a:ext cx="10130973" cy="954107"/>
          </a:xfrm>
          <a:prstGeom prst="rect">
            <a:avLst/>
          </a:prstGeom>
          <a:solidFill>
            <a:srgbClr val="FFFF00"/>
          </a:solidFill>
        </p:spPr>
        <p:txBody>
          <a:bodyPr wrap="square">
            <a:spAutoFit/>
          </a:bodyPr>
          <a:lstStyle/>
          <a:p>
            <a:r>
              <a:rPr lang="vi-VN" sz="2800" b="1" dirty="0">
                <a:solidFill>
                  <a:srgbClr val="FF0000"/>
                </a:solidFill>
                <a:latin typeface="+mj-lt"/>
              </a:rPr>
              <a:t>Quan sát hình 22.2, em hãy kể tên các bậc phân loại sinh vật theo thứ tự từ thấp đến cao trong thế giới sống</a:t>
            </a:r>
          </a:p>
        </p:txBody>
      </p:sp>
      <p:sp>
        <p:nvSpPr>
          <p:cNvPr id="5" name="Rectangle 4"/>
          <p:cNvSpPr/>
          <p:nvPr/>
        </p:nvSpPr>
        <p:spPr>
          <a:xfrm>
            <a:off x="1074061" y="5714959"/>
            <a:ext cx="10130973" cy="954107"/>
          </a:xfrm>
          <a:prstGeom prst="rect">
            <a:avLst/>
          </a:prstGeom>
          <a:solidFill>
            <a:schemeClr val="accent6">
              <a:lumMod val="40000"/>
              <a:lumOff val="60000"/>
            </a:schemeClr>
          </a:solidFill>
        </p:spPr>
        <p:txBody>
          <a:bodyPr wrap="square">
            <a:spAutoFit/>
          </a:bodyPr>
          <a:lstStyle/>
          <a:p>
            <a:pPr algn="ctr"/>
            <a:r>
              <a:rPr lang="en-US" sz="2800" b="1" dirty="0">
                <a:latin typeface="Times New Roman" pitchFamily="18" charset="0"/>
                <a:cs typeface="Times New Roman" pitchFamily="18" charset="0"/>
              </a:rPr>
              <a:t>C</a:t>
            </a:r>
            <a:r>
              <a:rPr lang="vi-VN" sz="2800" b="1" dirty="0" smtClean="0">
                <a:latin typeface="Times New Roman" pitchFamily="18" charset="0"/>
                <a:cs typeface="Times New Roman" pitchFamily="18" charset="0"/>
              </a:rPr>
              <a:t>ác </a:t>
            </a:r>
            <a:r>
              <a:rPr lang="vi-VN" sz="2800" b="1" dirty="0">
                <a:latin typeface="Times New Roman" pitchFamily="18" charset="0"/>
                <a:cs typeface="Times New Roman" pitchFamily="18" charset="0"/>
              </a:rPr>
              <a:t>bậc phân loại sinh vật </a:t>
            </a:r>
            <a:r>
              <a:rPr lang="vi-VN" sz="2800" b="1" dirty="0" smtClean="0">
                <a:latin typeface="Times New Roman" pitchFamily="18" charset="0"/>
                <a:cs typeface="Times New Roman" pitchFamily="18" charset="0"/>
              </a:rPr>
              <a:t>từ </a:t>
            </a:r>
            <a:r>
              <a:rPr lang="vi-VN" sz="2800" b="1" dirty="0">
                <a:latin typeface="Times New Roman" pitchFamily="18" charset="0"/>
                <a:cs typeface="Times New Roman" pitchFamily="18" charset="0"/>
              </a:rPr>
              <a:t>thấp đến cao trong thế giới </a:t>
            </a:r>
            <a:r>
              <a:rPr lang="vi-VN" sz="2800" b="1" dirty="0" smtClean="0">
                <a:latin typeface="Times New Roman" pitchFamily="18" charset="0"/>
                <a:cs typeface="Times New Roman" pitchFamily="18" charset="0"/>
              </a:rPr>
              <a:t>sống</a:t>
            </a:r>
            <a:endParaRPr lang="en-US" sz="28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Loài  </a:t>
            </a:r>
            <a:r>
              <a:rPr lang="en-US" sz="2800" b="1" dirty="0" smtClean="0">
                <a:latin typeface="Times New Roman" pitchFamily="18" charset="0"/>
                <a:cs typeface="Times New Roman" pitchFamily="18" charset="0"/>
                <a:sym typeface="Wingdings" pitchFamily="2" charset="2"/>
              </a:rPr>
              <a:t> Chi (Giống)  Họ  Bộ  Lớp  Ngành  Giới</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1749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ch12h.com/sites/default/files/styles/inbody400/public/screenshot_16_85.png?itok=fUCqj_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 y="198904"/>
            <a:ext cx="7474858" cy="65066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78057" y="198903"/>
            <a:ext cx="4209143" cy="1569660"/>
          </a:xfrm>
          <a:prstGeom prst="rect">
            <a:avLst/>
          </a:prstGeom>
          <a:solidFill>
            <a:schemeClr val="accent4">
              <a:lumMod val="40000"/>
              <a:lumOff val="60000"/>
            </a:schemeClr>
          </a:solidFill>
        </p:spPr>
        <p:txBody>
          <a:bodyPr wrap="square">
            <a:spAutoFit/>
          </a:bodyPr>
          <a:lstStyle/>
          <a:p>
            <a:pPr algn="just"/>
            <a:r>
              <a:rPr lang="vi-VN" sz="2400" dirty="0">
                <a:solidFill>
                  <a:srgbClr val="000000"/>
                </a:solidFill>
                <a:latin typeface="+mj-lt"/>
              </a:rPr>
              <a:t>Từ cách phân loại loài Gấu đen châu mỹ, em hãy cho biết các bậc phân loại của loài Gấu trắng trong hình 22.3</a:t>
            </a:r>
            <a:endParaRPr lang="vi-VN" sz="2400" b="0" i="0" dirty="0">
              <a:solidFill>
                <a:srgbClr val="000000"/>
              </a:solidFill>
              <a:effectLst/>
              <a:latin typeface="+mj-lt"/>
            </a:endParaRPr>
          </a:p>
        </p:txBody>
      </p:sp>
      <p:sp>
        <p:nvSpPr>
          <p:cNvPr id="6" name="Rectangle 5"/>
          <p:cNvSpPr/>
          <p:nvPr/>
        </p:nvSpPr>
        <p:spPr>
          <a:xfrm>
            <a:off x="7844972" y="2531405"/>
            <a:ext cx="4042228" cy="3816429"/>
          </a:xfrm>
          <a:prstGeom prst="rect">
            <a:avLst/>
          </a:prstGeom>
          <a:solidFill>
            <a:schemeClr val="accent6">
              <a:lumMod val="40000"/>
              <a:lumOff val="60000"/>
            </a:schemeClr>
          </a:solidFill>
        </p:spPr>
        <p:txBody>
          <a:bodyPr wrap="square">
            <a:spAutoFit/>
          </a:bodyPr>
          <a:lstStyle/>
          <a:p>
            <a:r>
              <a:rPr lang="en-US" sz="2800" dirty="0" smtClean="0">
                <a:solidFill>
                  <a:srgbClr val="000000"/>
                </a:solidFill>
                <a:latin typeface="Times New Roman" pitchFamily="18" charset="0"/>
                <a:cs typeface="Times New Roman" pitchFamily="18" charset="0"/>
              </a:rPr>
              <a:t>C</a:t>
            </a:r>
            <a:r>
              <a:rPr lang="vi-VN" sz="2800" dirty="0" smtClean="0">
                <a:solidFill>
                  <a:srgbClr val="000000"/>
                </a:solidFill>
                <a:latin typeface="Times New Roman" pitchFamily="18" charset="0"/>
                <a:cs typeface="Times New Roman" pitchFamily="18" charset="0"/>
              </a:rPr>
              <a:t>ác </a:t>
            </a:r>
            <a:r>
              <a:rPr lang="vi-VN" sz="2800" dirty="0">
                <a:solidFill>
                  <a:srgbClr val="000000"/>
                </a:solidFill>
                <a:latin typeface="Times New Roman" pitchFamily="18" charset="0"/>
                <a:cs typeface="Times New Roman" pitchFamily="18" charset="0"/>
              </a:rPr>
              <a:t>bậc phân loại của loài Gấu trắng trong hình </a:t>
            </a:r>
            <a:r>
              <a:rPr lang="vi-VN" sz="2800" dirty="0" smtClean="0">
                <a:solidFill>
                  <a:srgbClr val="000000"/>
                </a:solidFill>
                <a:latin typeface="Times New Roman" pitchFamily="18" charset="0"/>
                <a:cs typeface="Times New Roman" pitchFamily="18" charset="0"/>
              </a:rPr>
              <a:t>22.3</a:t>
            </a:r>
            <a:endParaRPr lang="en-US" sz="2800" dirty="0" smtClean="0">
              <a:solidFill>
                <a:srgbClr val="000000"/>
              </a:solidFill>
              <a:latin typeface="Times New Roman" pitchFamily="18" charset="0"/>
              <a:cs typeface="Times New Roman" pitchFamily="18" charset="0"/>
            </a:endParaRPr>
          </a:p>
          <a:p>
            <a:endParaRPr lang="en-US" sz="1400" dirty="0" smtClean="0">
              <a:solidFill>
                <a:srgbClr val="000000"/>
              </a:solidFill>
              <a:latin typeface="Times New Roman" pitchFamily="18" charset="0"/>
              <a:cs typeface="Times New Roman" pitchFamily="18" charset="0"/>
            </a:endParaRPr>
          </a:p>
          <a:p>
            <a:r>
              <a:rPr lang="en-US" sz="2800" dirty="0" smtClean="0">
                <a:solidFill>
                  <a:srgbClr val="000000"/>
                </a:solidFill>
                <a:latin typeface="Times New Roman" pitchFamily="18" charset="0"/>
                <a:cs typeface="Times New Roman" pitchFamily="18" charset="0"/>
              </a:rPr>
              <a:t>Giống gấu</a:t>
            </a:r>
          </a:p>
          <a:p>
            <a:r>
              <a:rPr lang="en-US" sz="2800" i="0" dirty="0" smtClean="0">
                <a:solidFill>
                  <a:srgbClr val="000000"/>
                </a:solidFill>
                <a:effectLst/>
                <a:latin typeface="Times New Roman" pitchFamily="18" charset="0"/>
                <a:cs typeface="Times New Roman" pitchFamily="18" charset="0"/>
              </a:rPr>
              <a:t>Họ gấu</a:t>
            </a:r>
          </a:p>
          <a:p>
            <a:r>
              <a:rPr lang="en-US" sz="2800" dirty="0" smtClean="0">
                <a:solidFill>
                  <a:srgbClr val="000000"/>
                </a:solidFill>
                <a:latin typeface="Times New Roman" pitchFamily="18" charset="0"/>
                <a:cs typeface="Times New Roman" pitchFamily="18" charset="0"/>
              </a:rPr>
              <a:t>Bộ ăn thịt</a:t>
            </a:r>
          </a:p>
          <a:p>
            <a:r>
              <a:rPr lang="en-US" sz="2800" dirty="0" smtClean="0">
                <a:solidFill>
                  <a:srgbClr val="000000"/>
                </a:solidFill>
                <a:latin typeface="Times New Roman" pitchFamily="18" charset="0"/>
                <a:cs typeface="Times New Roman" pitchFamily="18" charset="0"/>
              </a:rPr>
              <a:t>Lớp động vật có vú (Thú)</a:t>
            </a:r>
          </a:p>
          <a:p>
            <a:r>
              <a:rPr lang="en-US" sz="2800" i="0" dirty="0" smtClean="0">
                <a:solidFill>
                  <a:srgbClr val="000000"/>
                </a:solidFill>
                <a:effectLst/>
                <a:latin typeface="Times New Roman" pitchFamily="18" charset="0"/>
                <a:cs typeface="Times New Roman" pitchFamily="18" charset="0"/>
              </a:rPr>
              <a:t>Ngành dây sống</a:t>
            </a:r>
          </a:p>
          <a:p>
            <a:r>
              <a:rPr lang="en-US" sz="2800" dirty="0" smtClean="0">
                <a:solidFill>
                  <a:srgbClr val="000000"/>
                </a:solidFill>
                <a:latin typeface="Times New Roman" pitchFamily="18" charset="0"/>
                <a:cs typeface="Times New Roman" pitchFamily="18" charset="0"/>
              </a:rPr>
              <a:t>Giới động vật</a:t>
            </a:r>
            <a:endParaRPr lang="vi-VN" sz="280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335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 id="{7347C0DE-6F4D-42D3-B391-F84F14ECBC5A}" vid="{28287419-C97E-4917-87F0-2D8B560A61A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1288</Words>
  <Application>Microsoft Office PowerPoint</Application>
  <PresentationFormat>Widescreen</PresentationFormat>
  <Paragraphs>174</Paragraphs>
  <Slides>30</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30</vt:i4>
      </vt:variant>
    </vt:vector>
  </HeadingPairs>
  <TitlesOfParts>
    <vt:vector size="45" baseType="lpstr">
      <vt:lpstr>#9Slide02 Noi dung dai</vt:lpstr>
      <vt:lpstr>#9Slide02 Tieu de dai</vt:lpstr>
      <vt:lpstr>#9Slide03 FS Neusa Bold</vt:lpstr>
      <vt:lpstr>Acumin Pro Condensed</vt:lpstr>
      <vt:lpstr>Arial</vt:lpstr>
      <vt:lpstr>Calibri</vt:lpstr>
      <vt:lpstr>Calibri Light</vt:lpstr>
      <vt:lpstr>Segoe UI</vt:lpstr>
      <vt:lpstr>Times New Roman</vt:lpstr>
      <vt:lpstr>Wingdings</vt:lpstr>
      <vt:lpstr>Office Theme</vt:lpstr>
      <vt:lpstr>4_Office Theme</vt:lpstr>
      <vt:lpstr>5_Office Theme</vt:lpstr>
      <vt:lpstr>2_Office Theme</vt:lpstr>
      <vt:lpstr>6_Office Theme</vt:lpstr>
      <vt:lpstr>PowerPoint Presentation</vt:lpstr>
      <vt:lpstr>PowerPoint Presentation</vt:lpstr>
      <vt:lpstr>PowerPoint Presentation</vt:lpstr>
      <vt:lpstr>Kể tên một số sinh vật trong hình 22.1. </vt:lpstr>
      <vt:lpstr>PowerPoint Presentation</vt:lpstr>
      <vt:lpstr>Các cách phân loại thế giới sống  Theo đặc điểm tế bào TB nhân sơ: vi khuẩn TB nhân thực: cây dương xỉ, cây thông, cây hoa sen … Theo môi trường sống: Dưới nước: cá, rùa, hoa sen, trùng giày Trên cạn: khỉ, nhện, cây dương xỉ, cây thông … Theo mức độ tổ chức cơ thể: cơ thể đơn bào: vi khuẩn, trùng giày cơ thể đa bào: khỉ, nhện, rùa, bọ, cá, chim, cây dương xỉ …</vt:lpstr>
      <vt:lpstr>PowerPoint Presentation</vt:lpstr>
      <vt:lpstr>PowerPoint Presentation</vt:lpstr>
      <vt:lpstr>PowerPoint Presentation</vt:lpstr>
      <vt:lpstr>PowerPoint Presentation</vt:lpstr>
      <vt:lpstr>GỌI  TÊN LOÀI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cách xây dựng khóa lưỡng phân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 Anh</dc:creator>
  <cp:lastModifiedBy>Admin</cp:lastModifiedBy>
  <cp:revision>79</cp:revision>
  <dcterms:created xsi:type="dcterms:W3CDTF">2021-07-29T18:28:08Z</dcterms:created>
  <dcterms:modified xsi:type="dcterms:W3CDTF">2024-01-12T01:51:16Z</dcterms:modified>
</cp:coreProperties>
</file>