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309" r:id="rId2"/>
    <p:sldId id="315" r:id="rId3"/>
    <p:sldId id="312" r:id="rId4"/>
    <p:sldId id="313" r:id="rId5"/>
    <p:sldId id="314" r:id="rId6"/>
    <p:sldId id="267" r:id="rId7"/>
    <p:sldId id="292" r:id="rId8"/>
    <p:sldId id="291" r:id="rId9"/>
    <p:sldId id="294" r:id="rId10"/>
    <p:sldId id="29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268" r:id="rId19"/>
    <p:sldId id="298" r:id="rId20"/>
    <p:sldId id="297" r:id="rId21"/>
    <p:sldId id="308" r:id="rId22"/>
    <p:sldId id="302" r:id="rId23"/>
    <p:sldId id="303" r:id="rId24"/>
    <p:sldId id="272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6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D74E5-FA21-49BB-80F2-6B51310EEE21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97064-7EAD-46CB-A8C3-0F9BDE9A15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396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97064-7EAD-46CB-A8C3-0F9BDE9A15E1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06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5.em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4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>
            <a:extLst>
              <a:ext uri="{FF2B5EF4-FFF2-40B4-BE49-F238E27FC236}">
                <a16:creationId xmlns:a16="http://schemas.microsoft.com/office/drawing/2014/main" id="{C8D113FB-DE0C-45AC-9EB0-1556417C2B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7132" y="1844124"/>
            <a:ext cx="11025187" cy="316468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7478" b="1" kern="10" dirty="0">
                <a:ln w="9525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</a:t>
            </a:r>
            <a:r>
              <a:rPr lang="en-US" sz="7478" b="1" kern="10" dirty="0">
                <a:ln w="9525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H"/>
              </a:rPr>
              <a:t> LIỆT CHÀO MỪNG</a:t>
            </a:r>
          </a:p>
        </p:txBody>
      </p:sp>
      <p:sp>
        <p:nvSpPr>
          <p:cNvPr id="10243" name="WordArt 5">
            <a:extLst>
              <a:ext uri="{FF2B5EF4-FFF2-40B4-BE49-F238E27FC236}">
                <a16:creationId xmlns:a16="http://schemas.microsoft.com/office/drawing/2014/main" id="{00836D65-8F06-3589-3F31-D3EAF1D5F8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79170" y="3838575"/>
            <a:ext cx="8901113" cy="7643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323" b="1" kern="10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CÁC THẦY GIÁO, CÔ GIÁO VỀ DỰ GIỜ </a:t>
            </a:r>
            <a:endParaRPr lang="en-US" sz="3323" b="1" kern="10" dirty="0">
              <a:ln w="19050">
                <a:solidFill>
                  <a:srgbClr val="FF0066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  <p:sp>
        <p:nvSpPr>
          <p:cNvPr id="10244" name="WordArt 6">
            <a:extLst>
              <a:ext uri="{FF2B5EF4-FFF2-40B4-BE49-F238E27FC236}">
                <a16:creationId xmlns:a16="http://schemas.microsoft.com/office/drawing/2014/main" id="{1CA4C713-E31F-F14C-C4AD-96AD318C71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24451" y="6865145"/>
            <a:ext cx="8767763" cy="1233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93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Hoàng Thị Thanh Hòa</a:t>
            </a:r>
          </a:p>
          <a:p>
            <a:pPr algn="ctr"/>
            <a:r>
              <a:rPr lang="vi-VN" sz="2493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Thanh Liệt</a:t>
            </a:r>
            <a:endParaRPr lang="en-US" sz="2493" b="1" kern="10">
              <a:ln w="19050">
                <a:solidFill>
                  <a:srgbClr val="99CC00"/>
                </a:solidFill>
                <a:round/>
                <a:headEnd/>
                <a:tailEnd/>
              </a:ln>
              <a:solidFill>
                <a:srgbClr val="FF33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7" descr="POINSET2">
            <a:extLst>
              <a:ext uri="{FF2B5EF4-FFF2-40B4-BE49-F238E27FC236}">
                <a16:creationId xmlns:a16="http://schemas.microsoft.com/office/drawing/2014/main" id="{014F25E1-7045-2D16-BCB2-CFA2EF8BD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215938" y="7305675"/>
            <a:ext cx="21717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POINSET2">
            <a:extLst>
              <a:ext uri="{FF2B5EF4-FFF2-40B4-BE49-F238E27FC236}">
                <a16:creationId xmlns:a16="http://schemas.microsoft.com/office/drawing/2014/main" id="{391DFDDE-EA3E-1AB8-563A-06D4B6FB2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95" y="414338"/>
            <a:ext cx="2169318" cy="253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POINSET2">
            <a:extLst>
              <a:ext uri="{FF2B5EF4-FFF2-40B4-BE49-F238E27FC236}">
                <a16:creationId xmlns:a16="http://schemas.microsoft.com/office/drawing/2014/main" id="{57976BA3-776F-F22C-A749-AE5C10936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70681" y="285752"/>
            <a:ext cx="2169320" cy="253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POINSET2">
            <a:extLst>
              <a:ext uri="{FF2B5EF4-FFF2-40B4-BE49-F238E27FC236}">
                <a16:creationId xmlns:a16="http://schemas.microsoft.com/office/drawing/2014/main" id="{661BD798-5EE3-59CB-58F3-32306488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25378" y="7452123"/>
            <a:ext cx="216932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AutoShape 11">
            <a:extLst>
              <a:ext uri="{FF2B5EF4-FFF2-40B4-BE49-F238E27FC236}">
                <a16:creationId xmlns:a16="http://schemas.microsoft.com/office/drawing/2014/main" id="{8B4C5A2C-B86D-8C40-22D1-7F0D1805E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9313" y="1528763"/>
            <a:ext cx="209550" cy="21193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3323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2" name="AutoShape 12">
            <a:extLst>
              <a:ext uri="{FF2B5EF4-FFF2-40B4-BE49-F238E27FC236}">
                <a16:creationId xmlns:a16="http://schemas.microsoft.com/office/drawing/2014/main" id="{D1DEBF6F-5259-6986-882C-6FEA9AC17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3" y="6619876"/>
            <a:ext cx="423863" cy="423863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3323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3" name="AutoShape 13">
            <a:extLst>
              <a:ext uri="{FF2B5EF4-FFF2-40B4-BE49-F238E27FC236}">
                <a16:creationId xmlns:a16="http://schemas.microsoft.com/office/drawing/2014/main" id="{B29018D6-F31F-9443-0242-B7D046E43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200" y="8308183"/>
            <a:ext cx="211932" cy="211931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3323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4" name="AutoShape 14">
            <a:extLst>
              <a:ext uri="{FF2B5EF4-FFF2-40B4-BE49-F238E27FC236}">
                <a16:creationId xmlns:a16="http://schemas.microsoft.com/office/drawing/2014/main" id="{4624C771-E101-AFCA-F0E5-BA7F7C1B0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095" y="3138488"/>
            <a:ext cx="211931" cy="21193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3323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5" name="AutoShape 15">
            <a:extLst>
              <a:ext uri="{FF2B5EF4-FFF2-40B4-BE49-F238E27FC236}">
                <a16:creationId xmlns:a16="http://schemas.microsoft.com/office/drawing/2014/main" id="{DFF44012-8173-D1B7-0F84-1EB7542A5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4826795"/>
            <a:ext cx="211932" cy="211931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3323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6" name="AutoShape 16">
            <a:extLst>
              <a:ext uri="{FF2B5EF4-FFF2-40B4-BE49-F238E27FC236}">
                <a16:creationId xmlns:a16="http://schemas.microsoft.com/office/drawing/2014/main" id="{AFCF5528-89D5-915C-E5C6-9F7533E5F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6870" y="5672138"/>
            <a:ext cx="211931" cy="20955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3323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7" name="AutoShape 17">
            <a:extLst>
              <a:ext uri="{FF2B5EF4-FFF2-40B4-BE49-F238E27FC236}">
                <a16:creationId xmlns:a16="http://schemas.microsoft.com/office/drawing/2014/main" id="{81B613B8-51EA-8009-557B-89EB3B429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9225" y="2295525"/>
            <a:ext cx="209550" cy="20955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3323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8" name="AutoShape 18">
            <a:extLst>
              <a:ext uri="{FF2B5EF4-FFF2-40B4-BE49-F238E27FC236}">
                <a16:creationId xmlns:a16="http://schemas.microsoft.com/office/drawing/2014/main" id="{7D7B9EC4-A66F-D86D-A5D5-988740A53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975" y="7043738"/>
            <a:ext cx="211932" cy="20955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3323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9" name="AutoShape 19">
            <a:extLst>
              <a:ext uri="{FF2B5EF4-FFF2-40B4-BE49-F238E27FC236}">
                <a16:creationId xmlns:a16="http://schemas.microsoft.com/office/drawing/2014/main" id="{F143DE28-B5C3-4038-437B-49F4531AE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3" y="8415338"/>
            <a:ext cx="423863" cy="31432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3323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90" name="AutoShape 20">
            <a:extLst>
              <a:ext uri="{FF2B5EF4-FFF2-40B4-BE49-F238E27FC236}">
                <a16:creationId xmlns:a16="http://schemas.microsoft.com/office/drawing/2014/main" id="{95605199-08D6-F912-006F-7417E3985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5270" y="2928938"/>
            <a:ext cx="423863" cy="42148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3323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91" name="AutoShape 21">
            <a:extLst>
              <a:ext uri="{FF2B5EF4-FFF2-40B4-BE49-F238E27FC236}">
                <a16:creationId xmlns:a16="http://schemas.microsoft.com/office/drawing/2014/main" id="{8E2D3E2B-67B4-CF7A-74AE-453DE353F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826795"/>
            <a:ext cx="209550" cy="211931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3323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34" name="AutoShape 22">
            <a:extLst>
              <a:ext uri="{FF2B5EF4-FFF2-40B4-BE49-F238E27FC236}">
                <a16:creationId xmlns:a16="http://schemas.microsoft.com/office/drawing/2014/main" id="{2E93460B-CACC-75BB-2DE2-A650C1755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5724525"/>
            <a:ext cx="209550" cy="20955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3323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35" name="AutoShape 23">
            <a:extLst>
              <a:ext uri="{FF2B5EF4-FFF2-40B4-BE49-F238E27FC236}">
                <a16:creationId xmlns:a16="http://schemas.microsoft.com/office/drawing/2014/main" id="{0CFF0F85-A0F3-EA75-C5BE-1411824D8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683" y="1345408"/>
            <a:ext cx="316706" cy="316706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3323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36" name="AutoShape 24">
            <a:extLst>
              <a:ext uri="{FF2B5EF4-FFF2-40B4-BE49-F238E27FC236}">
                <a16:creationId xmlns:a16="http://schemas.microsoft.com/office/drawing/2014/main" id="{72D6C772-80E3-7C72-EA39-0C1FAAE2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0283" y="7148513"/>
            <a:ext cx="211931" cy="316707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3323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37" name="AutoShape 25">
            <a:extLst>
              <a:ext uri="{FF2B5EF4-FFF2-40B4-BE49-F238E27FC236}">
                <a16:creationId xmlns:a16="http://schemas.microsoft.com/office/drawing/2014/main" id="{D81A9CC3-A59F-9F98-ED04-747FAFE7F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3695" y="4088608"/>
            <a:ext cx="211931" cy="211931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3323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38" name="AutoShape 26">
            <a:extLst>
              <a:ext uri="{FF2B5EF4-FFF2-40B4-BE49-F238E27FC236}">
                <a16:creationId xmlns:a16="http://schemas.microsoft.com/office/drawing/2014/main" id="{19BF9C1F-249A-A1D8-D631-5706F5C9E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05275"/>
            <a:ext cx="211932" cy="21193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3323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39" name="WordArt 27">
            <a:extLst>
              <a:ext uri="{FF2B5EF4-FFF2-40B4-BE49-F238E27FC236}">
                <a16:creationId xmlns:a16="http://schemas.microsoft.com/office/drawing/2014/main" id="{522BDEA4-10FC-C6D8-782C-1290DE8E84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79320" y="5341145"/>
            <a:ext cx="6329363" cy="10548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69" b="1" kern="10" dirty="0">
                <a:ln w="19050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HỌC - LỚP 6D1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3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3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971038" y="792331"/>
            <a:ext cx="5181600" cy="1135398"/>
            <a:chOff x="337466" y="58235"/>
            <a:chExt cx="4589530" cy="1005663"/>
          </a:xfrm>
        </p:grpSpPr>
        <p:sp>
          <p:nvSpPr>
            <p:cNvPr id="10" name="Freeform 10"/>
            <p:cNvSpPr/>
            <p:nvPr/>
          </p:nvSpPr>
          <p:spPr>
            <a:xfrm>
              <a:off x="337466" y="58235"/>
              <a:ext cx="4589530" cy="1005663"/>
            </a:xfrm>
            <a:custGeom>
              <a:avLst/>
              <a:gdLst/>
              <a:ahLst/>
              <a:cxnLst/>
              <a:rect l="l" t="t" r="r" b="b"/>
              <a:pathLst>
                <a:path w="5351988" h="1192940">
                  <a:moveTo>
                    <a:pt x="5227528" y="1192940"/>
                  </a:moveTo>
                  <a:lnTo>
                    <a:pt x="124460" y="1192940"/>
                  </a:lnTo>
                  <a:cubicBezTo>
                    <a:pt x="55880" y="1192940"/>
                    <a:pt x="0" y="1137060"/>
                    <a:pt x="0" y="10684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27528" y="0"/>
                  </a:lnTo>
                  <a:cubicBezTo>
                    <a:pt x="5296108" y="0"/>
                    <a:pt x="5351988" y="55880"/>
                    <a:pt x="5351988" y="124460"/>
                  </a:cubicBezTo>
                  <a:lnTo>
                    <a:pt x="5351988" y="1068480"/>
                  </a:lnTo>
                  <a:cubicBezTo>
                    <a:pt x="5351988" y="1137060"/>
                    <a:pt x="5296108" y="1192940"/>
                    <a:pt x="5227528" y="1192940"/>
                  </a:cubicBezTo>
                  <a:close/>
                </a:path>
              </a:pathLst>
            </a:custGeom>
            <a:solidFill>
              <a:srgbClr val="F46E16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90037" y="1025027"/>
            <a:ext cx="6014220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</a:rPr>
              <a:t>LUYỆN TẬP 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C53AAE-B8BF-466F-8694-59400608359D}"/>
              </a:ext>
            </a:extLst>
          </p:cNvPr>
          <p:cNvSpPr txBox="1"/>
          <p:nvPr/>
        </p:nvSpPr>
        <p:spPr>
          <a:xfrm>
            <a:off x="891799" y="2253992"/>
            <a:ext cx="16859763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AB, BC, CA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0B9B50-A75E-4176-9F2D-C4D2FEAA08F4}"/>
              </a:ext>
            </a:extLst>
          </p:cNvPr>
          <p:cNvSpPr txBox="1"/>
          <p:nvPr/>
        </p:nvSpPr>
        <p:spPr>
          <a:xfrm>
            <a:off x="6228210" y="7514851"/>
            <a:ext cx="4724400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</a:t>
            </a:r>
            <a:endParaRPr lang="vi-VN" sz="4000" i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66C604-AFA3-4BA3-BA52-964109141DA3}"/>
              </a:ext>
            </a:extLst>
          </p:cNvPr>
          <p:cNvSpPr txBox="1"/>
          <p:nvPr/>
        </p:nvSpPr>
        <p:spPr>
          <a:xfrm>
            <a:off x="6253610" y="8770388"/>
            <a:ext cx="472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 AB &lt; AC &lt; BC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D62F58F-3B34-403F-A5DD-47151E71C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910" y="3636273"/>
            <a:ext cx="3429000" cy="410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0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800600" y="245652"/>
            <a:ext cx="12649200" cy="2616059"/>
          </a:xfrm>
          <a:prstGeom prst="snip2Diag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Câu1. 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AB. </a:t>
            </a:r>
          </a:p>
          <a:p>
            <a:pPr>
              <a:lnSpc>
                <a:spcPct val="130000"/>
              </a:lnSpc>
            </a:pP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08112" y="851874"/>
            <a:ext cx="914400" cy="9144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12843" y="3312244"/>
            <a:ext cx="11886859" cy="133688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>
              <a:lnSpc>
                <a:spcPct val="120000"/>
              </a:lnSpc>
            </a:pP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371600">
              <a:lnSpc>
                <a:spcPct val="120000"/>
              </a:lnSpc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371600">
              <a:lnSpc>
                <a:spcPct val="120000"/>
              </a:lnSpc>
            </a:pP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0210800" y="5093664"/>
            <a:ext cx="7101815" cy="1479869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6897" y="10388735"/>
            <a:ext cx="914400" cy="9144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6200" y="6819900"/>
            <a:ext cx="10533167" cy="133688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9912640" y="8604364"/>
            <a:ext cx="7239000" cy="133688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11136" y="10663149"/>
            <a:ext cx="914400" cy="9144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70920" y="10766366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C3CA26-AC0C-241D-5DB6-F60BDD76A2AC}"/>
              </a:ext>
            </a:extLst>
          </p:cNvPr>
          <p:cNvSpPr txBox="1"/>
          <p:nvPr/>
        </p:nvSpPr>
        <p:spPr>
          <a:xfrm>
            <a:off x="304800" y="94224"/>
            <a:ext cx="7817913" cy="1213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7B21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VẬN DỤNG</a:t>
            </a:r>
            <a:endParaRPr lang="en-US" sz="6000" b="1" u="none" dirty="0">
              <a:solidFill>
                <a:srgbClr val="7B21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4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12168" y="266700"/>
            <a:ext cx="15080232" cy="434340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08112" y="851874"/>
            <a:ext cx="914400" cy="9144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9207564" y="4854967"/>
            <a:ext cx="5400600" cy="194421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b) MN; MQ; NQ; ML; LP; MP; NP; QL.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990600" y="7581900"/>
            <a:ext cx="5400600" cy="194421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c) MN; MQ; NQ; ML; MP; NP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6897" y="10388735"/>
            <a:ext cx="914400" cy="9144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990600" y="4895055"/>
            <a:ext cx="5400600" cy="194421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a) MN; MQ; NQ; ML; LP; MP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9468036" y="7565082"/>
            <a:ext cx="5400600" cy="194421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d) MN; MQ; ML; LP; MP; NP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11136" y="10663149"/>
            <a:ext cx="914400" cy="9144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70920" y="10766366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D36FBF-8A9B-4FDB-A65C-9781181D2F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1766274"/>
            <a:ext cx="4097226" cy="28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685800" y="141891"/>
            <a:ext cx="14324031" cy="2944209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Cho G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HK.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G, H, K,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08112" y="851874"/>
            <a:ext cx="914400" cy="9144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838200" y="3749972"/>
            <a:ext cx="5400600" cy="194421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G                     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9468036" y="3749972"/>
            <a:ext cx="5602884" cy="194421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K               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6897" y="10388735"/>
            <a:ext cx="914400" cy="914400"/>
          </a:xfrm>
          <a:prstGeom prst="rect">
            <a:avLst/>
          </a:prstGeom>
        </p:spPr>
      </p:pic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11136" y="10663149"/>
            <a:ext cx="914400" cy="9144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70920" y="10766366"/>
            <a:ext cx="914400" cy="914400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914400" y="6358060"/>
            <a:ext cx="5400600" cy="194421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H                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9468036" y="6566753"/>
            <a:ext cx="5400600" cy="194421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CEDED-43B0-1036-6B00-DCDD0EA8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0" y="1104900"/>
            <a:ext cx="6178312" cy="434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5127B5-7121-316E-0235-4146754C1E1A}"/>
              </a:ext>
            </a:extLst>
          </p:cNvPr>
          <p:cNvSpPr txBox="1"/>
          <p:nvPr/>
        </p:nvSpPr>
        <p:spPr>
          <a:xfrm>
            <a:off x="1066800" y="495300"/>
            <a:ext cx="15544800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= 4cm; BC = 7cm; CD = 3cm; AD = 9cm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EF5BD-30B0-75AE-DB33-1914CBD2448C}"/>
              </a:ext>
            </a:extLst>
          </p:cNvPr>
          <p:cNvSpPr txBox="1"/>
          <p:nvPr/>
        </p:nvSpPr>
        <p:spPr>
          <a:xfrm>
            <a:off x="1066800" y="1462150"/>
            <a:ext cx="9829800" cy="240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lnSpc>
                <a:spcPct val="130000"/>
              </a:lnSpc>
              <a:buAutoNum type="alphaLcParenR"/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</a:t>
            </a:r>
          </a:p>
          <a:p>
            <a:pPr marL="742950" indent="-742950" algn="l">
              <a:lnSpc>
                <a:spcPct val="130000"/>
              </a:lnSpc>
              <a:buAutoNum type="alphaLcParenR"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AE722-12FF-C6B9-D758-5C1BC1C260BB}"/>
              </a:ext>
            </a:extLst>
          </p:cNvPr>
          <p:cNvSpPr txBox="1"/>
          <p:nvPr/>
        </p:nvSpPr>
        <p:spPr>
          <a:xfrm>
            <a:off x="1447800" y="4838700"/>
            <a:ext cx="15925800" cy="401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indent="-742950" algn="l">
              <a:lnSpc>
                <a:spcPct val="130000"/>
              </a:lnSpc>
              <a:buAutoNum type="alphaLcParenR"/>
            </a:pP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l">
              <a:lnSpc>
                <a:spcPct val="130000"/>
              </a:lnSpc>
            </a:pP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				AB + BC+ CD = 4 + 7 + 3 = 14 (cm)</a:t>
            </a:r>
          </a:p>
          <a:p>
            <a:pPr algn="l">
              <a:lnSpc>
                <a:spcPct val="130000"/>
              </a:lnSpc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cm &gt; 9 cm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</a:t>
            </a:r>
          </a:p>
        </p:txBody>
      </p:sp>
    </p:spTree>
    <p:extLst>
      <p:ext uri="{BB962C8B-B14F-4D97-AF65-F5344CB8AC3E}">
        <p14:creationId xmlns:p14="http://schemas.microsoft.com/office/powerpoint/2010/main" val="10885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4A169D-510C-55F0-E2A2-9A4769A7F987}"/>
              </a:ext>
            </a:extLst>
          </p:cNvPr>
          <p:cNvSpPr txBox="1"/>
          <p:nvPr/>
        </p:nvSpPr>
        <p:spPr>
          <a:xfrm>
            <a:off x="914400" y="98533"/>
            <a:ext cx="16459200" cy="3209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Cho 5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D, E,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2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l">
              <a:lnSpc>
                <a:spcPct val="13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D, E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666F2-BFB7-6632-328B-A5212F75C673}"/>
              </a:ext>
            </a:extLst>
          </p:cNvPr>
          <p:cNvSpPr txBox="1"/>
          <p:nvPr/>
        </p:nvSpPr>
        <p:spPr>
          <a:xfrm>
            <a:off x="457200" y="3695700"/>
            <a:ext cx="17373600" cy="4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l">
              <a:lnSpc>
                <a:spcPct val="13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C, D, E ta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AB, AC, AD, AE.</a:t>
            </a:r>
          </a:p>
          <a:p>
            <a:pPr algn="l">
              <a:lnSpc>
                <a:spcPct val="13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6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3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6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C, D, E ta </a:t>
            </a:r>
            <a:r>
              <a:rPr lang="en-US" sz="36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BA, BC, BD, BE.</a:t>
            </a:r>
          </a:p>
          <a:p>
            <a:pPr algn="l">
              <a:lnSpc>
                <a:spcPct val="13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D, E.</a:t>
            </a:r>
          </a:p>
          <a:p>
            <a:pPr algn="l">
              <a:lnSpc>
                <a:spcPct val="13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qua 2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D, E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(5. 4) : 2 = 10 (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8A1E9-82B9-3A3F-5218-860FEE4E8ABF}"/>
              </a:ext>
            </a:extLst>
          </p:cNvPr>
          <p:cNvSpPr txBox="1"/>
          <p:nvPr/>
        </p:nvSpPr>
        <p:spPr>
          <a:xfrm>
            <a:off x="1905000" y="8421509"/>
            <a:ext cx="14630400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D, E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18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F69FD6-1ECF-43F4-61EB-FD9C881349C4}"/>
              </a:ext>
            </a:extLst>
          </p:cNvPr>
          <p:cNvSpPr txBox="1"/>
          <p:nvPr/>
        </p:nvSpPr>
        <p:spPr>
          <a:xfrm>
            <a:off x="1028700" y="495300"/>
            <a:ext cx="162306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Cho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634D4-E7DE-40C8-838E-D2E3B08A5042}"/>
              </a:ext>
            </a:extLst>
          </p:cNvPr>
          <p:cNvSpPr txBox="1"/>
          <p:nvPr/>
        </p:nvSpPr>
        <p:spPr>
          <a:xfrm>
            <a:off x="1447800" y="2628900"/>
            <a:ext cx="14706600" cy="561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l">
              <a:lnSpc>
                <a:spcPct val="130000"/>
              </a:lnSpc>
            </a:pP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(n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l">
              <a:lnSpc>
                <a:spcPct val="130000"/>
              </a:lnSpc>
            </a:pP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2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n(n - 1) : 2.</a:t>
            </a:r>
          </a:p>
          <a:p>
            <a:pPr algn="l">
              <a:lnSpc>
                <a:spcPct val="130000"/>
              </a:lnSpc>
            </a:pP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n(n - 1) : 2 = 15.  </a:t>
            </a:r>
          </a:p>
          <a:p>
            <a:pPr algn="l">
              <a:lnSpc>
                <a:spcPct val="130000"/>
              </a:lnSpc>
            </a:pP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 = 6</a:t>
            </a:r>
          </a:p>
          <a:p>
            <a:pPr algn="l">
              <a:lnSpc>
                <a:spcPct val="130000"/>
              </a:lnSpc>
            </a:pP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5548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867762" y="1988653"/>
            <a:ext cx="6407869" cy="3140205"/>
            <a:chOff x="0" y="0"/>
            <a:chExt cx="3290570" cy="32956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03534" cy="1120507"/>
            </a:xfrm>
            <a:custGeom>
              <a:avLst/>
              <a:gdLst/>
              <a:ahLst/>
              <a:cxnLst/>
              <a:rect l="l" t="t" r="r" b="b"/>
              <a:pathLst>
                <a:path w="2603534" h="1120507">
                  <a:moveTo>
                    <a:pt x="2603534" y="3933"/>
                  </a:moveTo>
                  <a:lnTo>
                    <a:pt x="0" y="3933"/>
                  </a:lnTo>
                  <a:lnTo>
                    <a:pt x="0" y="0"/>
                  </a:lnTo>
                  <a:lnTo>
                    <a:pt x="2603534" y="0"/>
                  </a:lnTo>
                  <a:lnTo>
                    <a:pt x="2603534" y="3933"/>
                  </a:lnTo>
                  <a:close/>
                  <a:moveTo>
                    <a:pt x="2603534" y="159300"/>
                  </a:moveTo>
                  <a:lnTo>
                    <a:pt x="0" y="159300"/>
                  </a:lnTo>
                  <a:lnTo>
                    <a:pt x="0" y="163233"/>
                  </a:lnTo>
                  <a:lnTo>
                    <a:pt x="2603534" y="163233"/>
                  </a:lnTo>
                  <a:lnTo>
                    <a:pt x="2603534" y="159300"/>
                  </a:lnTo>
                  <a:close/>
                  <a:moveTo>
                    <a:pt x="2603534" y="319091"/>
                  </a:moveTo>
                  <a:lnTo>
                    <a:pt x="0" y="319091"/>
                  </a:lnTo>
                  <a:lnTo>
                    <a:pt x="0" y="323025"/>
                  </a:lnTo>
                  <a:lnTo>
                    <a:pt x="2603534" y="323025"/>
                  </a:lnTo>
                  <a:lnTo>
                    <a:pt x="2603534" y="319091"/>
                  </a:lnTo>
                  <a:close/>
                  <a:moveTo>
                    <a:pt x="2603534" y="478391"/>
                  </a:moveTo>
                  <a:lnTo>
                    <a:pt x="0" y="478391"/>
                  </a:lnTo>
                  <a:lnTo>
                    <a:pt x="0" y="482325"/>
                  </a:lnTo>
                  <a:lnTo>
                    <a:pt x="2603534" y="482325"/>
                  </a:lnTo>
                  <a:lnTo>
                    <a:pt x="2603534" y="478391"/>
                  </a:lnTo>
                  <a:close/>
                  <a:moveTo>
                    <a:pt x="2603534" y="637691"/>
                  </a:moveTo>
                  <a:lnTo>
                    <a:pt x="0" y="637691"/>
                  </a:lnTo>
                  <a:lnTo>
                    <a:pt x="0" y="641624"/>
                  </a:lnTo>
                  <a:lnTo>
                    <a:pt x="2603534" y="641624"/>
                  </a:lnTo>
                  <a:lnTo>
                    <a:pt x="2603534" y="637691"/>
                  </a:lnTo>
                  <a:close/>
                  <a:moveTo>
                    <a:pt x="2603534" y="797482"/>
                  </a:moveTo>
                  <a:lnTo>
                    <a:pt x="0" y="797482"/>
                  </a:lnTo>
                  <a:lnTo>
                    <a:pt x="0" y="801416"/>
                  </a:lnTo>
                  <a:lnTo>
                    <a:pt x="2603534" y="801416"/>
                  </a:lnTo>
                  <a:lnTo>
                    <a:pt x="2603534" y="797482"/>
                  </a:lnTo>
                  <a:close/>
                  <a:moveTo>
                    <a:pt x="2603534" y="956782"/>
                  </a:moveTo>
                  <a:lnTo>
                    <a:pt x="0" y="956782"/>
                  </a:lnTo>
                  <a:lnTo>
                    <a:pt x="0" y="960716"/>
                  </a:lnTo>
                  <a:lnTo>
                    <a:pt x="2603534" y="960716"/>
                  </a:lnTo>
                  <a:lnTo>
                    <a:pt x="2603534" y="956782"/>
                  </a:lnTo>
                  <a:close/>
                  <a:moveTo>
                    <a:pt x="2603534" y="1116574"/>
                  </a:moveTo>
                  <a:lnTo>
                    <a:pt x="0" y="1116574"/>
                  </a:lnTo>
                  <a:lnTo>
                    <a:pt x="0" y="1120507"/>
                  </a:lnTo>
                  <a:lnTo>
                    <a:pt x="2603534" y="1120507"/>
                  </a:lnTo>
                  <a:lnTo>
                    <a:pt x="2603534" y="1116574"/>
                  </a:lnTo>
                  <a:close/>
                </a:path>
              </a:pathLst>
            </a:custGeom>
            <a:solidFill>
              <a:srgbClr val="F46E16">
                <a:alpha val="49804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812902" y="3118095"/>
            <a:ext cx="3325061" cy="794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55"/>
              </a:lnSpc>
            </a:pPr>
            <a:r>
              <a:rPr lang="en-US" sz="4800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12902" y="4996194"/>
            <a:ext cx="3325061" cy="794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55"/>
              </a:lnSpc>
            </a:pPr>
            <a:r>
              <a:rPr lang="en-US" sz="4800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12901" y="7025727"/>
            <a:ext cx="3325061" cy="794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55"/>
              </a:lnSpc>
            </a:pPr>
            <a:r>
              <a:rPr lang="en-US" sz="4800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811047" y="531106"/>
            <a:ext cx="8215769" cy="1346835"/>
            <a:chOff x="0" y="0"/>
            <a:chExt cx="5351988" cy="11929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351988" cy="1192940"/>
            </a:xfrm>
            <a:custGeom>
              <a:avLst/>
              <a:gdLst/>
              <a:ahLst/>
              <a:cxnLst/>
              <a:rect l="l" t="t" r="r" b="b"/>
              <a:pathLst>
                <a:path w="5351988" h="1192940">
                  <a:moveTo>
                    <a:pt x="5227528" y="1192940"/>
                  </a:moveTo>
                  <a:lnTo>
                    <a:pt x="124460" y="1192940"/>
                  </a:lnTo>
                  <a:cubicBezTo>
                    <a:pt x="55880" y="1192940"/>
                    <a:pt x="0" y="1137060"/>
                    <a:pt x="0" y="10684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27528" y="0"/>
                  </a:lnTo>
                  <a:cubicBezTo>
                    <a:pt x="5296108" y="0"/>
                    <a:pt x="5351988" y="55880"/>
                    <a:pt x="5351988" y="124460"/>
                  </a:cubicBezTo>
                  <a:lnTo>
                    <a:pt x="5351988" y="1068480"/>
                  </a:lnTo>
                  <a:cubicBezTo>
                    <a:pt x="5351988" y="1137060"/>
                    <a:pt x="5296108" y="1192940"/>
                    <a:pt x="5227528" y="119294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757084" y="938533"/>
            <a:ext cx="8215769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56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19659" y="3048362"/>
            <a:ext cx="10812918" cy="888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36128" y="4904782"/>
            <a:ext cx="11597353" cy="888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</a:t>
            </a:r>
            <a:r>
              <a:rPr lang="en-GB" sz="4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1; 2; 3; 5</a:t>
            </a:r>
            <a:r>
              <a:rPr lang="vi-VN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endPara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53970" y="7028187"/>
            <a:ext cx="10812918" cy="1885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 3. Trung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vi-VN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884F5C-988C-4B2C-B963-7F6216A543AF}"/>
              </a:ext>
            </a:extLst>
          </p:cNvPr>
          <p:cNvSpPr txBox="1"/>
          <p:nvPr/>
        </p:nvSpPr>
        <p:spPr>
          <a:xfrm>
            <a:off x="849330" y="1790700"/>
            <a:ext cx="16295670" cy="21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46).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</a:p>
          <a:p>
            <a:pPr algn="just">
              <a:lnSpc>
                <a:spcPct val="13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MB.</a:t>
            </a:r>
            <a:endParaRPr lang="vi-VN" sz="36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BD002E-3E67-4507-862D-A3E7CAEE5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97000" l="3933" r="94382">
                        <a14:foregroundMark x1="17416" y1="59000" x2="17416" y2="59000"/>
                        <a14:foregroundMark x1="18539" y1="58000" x2="20787" y2="58000"/>
                        <a14:foregroundMark x1="26966" y1="57000" x2="28652" y2="57000"/>
                        <a14:foregroundMark x1="32584" y1="56000" x2="33708" y2="56000"/>
                        <a14:foregroundMark x1="37640" y1="56000" x2="39888" y2="56000"/>
                        <a14:foregroundMark x1="47753" y1="55000" x2="50562" y2="55000"/>
                        <a14:foregroundMark x1="51685" y1="55000" x2="53371" y2="55000"/>
                        <a14:foregroundMark x1="59551" y1="55000" x2="60674" y2="55000"/>
                        <a14:foregroundMark x1="66854" y1="56000" x2="66854" y2="56000"/>
                        <a14:foregroundMark x1="69663" y1="56000" x2="69663" y2="56000"/>
                        <a14:foregroundMark x1="77528" y1="57000" x2="80337" y2="58000"/>
                        <a14:foregroundMark x1="81461" y1="58000" x2="81461" y2="58000"/>
                        <a14:foregroundMark x1="87079" y1="43000" x2="87079" y2="43000"/>
                        <a14:foregroundMark x1="83708" y1="25000" x2="83708" y2="25000"/>
                        <a14:foregroundMark x1="74157" y1="22000" x2="71348" y2="22000"/>
                        <a14:foregroundMark x1="62360" y1="22000" x2="62360" y2="22000"/>
                        <a14:foregroundMark x1="55056" y1="22000" x2="50000" y2="22000"/>
                        <a14:foregroundMark x1="42135" y1="22000" x2="39888" y2="22000"/>
                        <a14:foregroundMark x1="32584" y1="20000" x2="32584" y2="20000"/>
                        <a14:foregroundMark x1="22472" y1="20000" x2="22472" y2="20000"/>
                        <a14:foregroundMark x1="14045" y1="20000" x2="14045" y2="20000"/>
                        <a14:foregroundMark x1="13483" y1="39000" x2="13483" y2="39000"/>
                        <a14:foregroundMark x1="14045" y1="19000" x2="14045" y2="19000"/>
                        <a14:foregroundMark x1="11236" y1="58000" x2="11236" y2="58000"/>
                        <a14:foregroundMark x1="15730" y1="62000" x2="15730" y2="62000"/>
                        <a14:foregroundMark x1="10674" y1="54000" x2="10674" y2="54000"/>
                        <a14:foregroundMark x1="8427" y1="58000" x2="8427" y2="58000"/>
                        <a14:foregroundMark x1="48876" y1="89000" x2="48876" y2="89000"/>
                        <a14:foregroundMark x1="36517" y1="85000" x2="36517" y2="85000"/>
                        <a14:foregroundMark x1="38764" y1="79000" x2="38764" y2="79000"/>
                        <a14:foregroundMark x1="38764" y1="82000" x2="62921" y2="85000"/>
                        <a14:foregroundMark x1="62921" y1="85000" x2="47753" y2="94000"/>
                        <a14:foregroundMark x1="47753" y1="94000" x2="35955" y2="86000"/>
                        <a14:foregroundMark x1="89326" y1="54000" x2="89326" y2="54000"/>
                        <a14:foregroundMark x1="28652" y1="78000" x2="28652" y2="78000"/>
                        <a14:foregroundMark x1="25843" y1="82000" x2="25843" y2="82000"/>
                        <a14:foregroundMark x1="16854" y1="83000" x2="16854" y2="83000"/>
                        <a14:foregroundMark x1="11798" y1="83000" x2="10112" y2="83000"/>
                        <a14:foregroundMark x1="7865" y1="82000" x2="7865" y2="82000"/>
                        <a14:foregroundMark x1="69663" y1="87000" x2="69663" y2="87000"/>
                        <a14:foregroundMark x1="76404" y1="82000" x2="76404" y2="82000"/>
                        <a14:foregroundMark x1="83146" y1="79000" x2="84831" y2="78000"/>
                        <a14:foregroundMark x1="89888" y1="77000" x2="89888" y2="77000"/>
                        <a14:foregroundMark x1="91573" y1="12000" x2="91573" y2="12000"/>
                        <a14:foregroundMark x1="89326" y1="8000" x2="89326" y2="8000"/>
                        <a14:foregroundMark x1="91573" y1="10000" x2="91573" y2="10000"/>
                        <a14:foregroundMark x1="89326" y1="11000" x2="77528" y2="11000"/>
                        <a14:foregroundMark x1="77528" y1="11000" x2="75843" y2="12000"/>
                        <a14:foregroundMark x1="75843" y1="11000" x2="3933" y2="12000"/>
                        <a14:foregroundMark x1="5618" y1="12000" x2="32584" y2="8000"/>
                        <a14:foregroundMark x1="32584" y1="8000" x2="42697" y2="11000"/>
                        <a14:foregroundMark x1="13483" y1="8000" x2="4494" y2="15000"/>
                        <a14:foregroundMark x1="4494" y1="15000" x2="5618" y2="97000"/>
                        <a14:foregroundMark x1="91573" y1="12000" x2="94382" y2="61000"/>
                        <a14:foregroundMark x1="94382" y1="61000" x2="93258" y2="69000"/>
                        <a14:foregroundMark x1="93820" y1="9000" x2="93258" y2="32000"/>
                        <a14:foregroundMark x1="93258" y1="32000" x2="94382" y2="3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3968669"/>
            <a:ext cx="5555458" cy="31210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1B8AE8-64ED-7584-B71A-717AF9CF5CB1}"/>
              </a:ext>
            </a:extLst>
          </p:cNvPr>
          <p:cNvSpPr txBox="1"/>
          <p:nvPr/>
        </p:nvSpPr>
        <p:spPr>
          <a:xfrm>
            <a:off x="838200" y="723900"/>
            <a:ext cx="10572750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 Trung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87DA381-DB68-4AF5-B066-550CC4020896}"/>
              </a:ext>
            </a:extLst>
          </p:cNvPr>
          <p:cNvGrpSpPr/>
          <p:nvPr/>
        </p:nvGrpSpPr>
        <p:grpSpPr>
          <a:xfrm>
            <a:off x="992343" y="598605"/>
            <a:ext cx="15498143" cy="3476797"/>
            <a:chOff x="1495472" y="2571750"/>
            <a:chExt cx="11701386" cy="2544358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F7F79C95-FA8A-4928-8309-FB237955A776}"/>
                </a:ext>
              </a:extLst>
            </p:cNvPr>
            <p:cNvSpPr/>
            <p:nvPr/>
          </p:nvSpPr>
          <p:spPr>
            <a:xfrm>
              <a:off x="1495472" y="2571750"/>
              <a:ext cx="11701386" cy="2544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73ADAB8-878A-4618-AC65-D79BDBDD4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5A484AF-7B25-4A3A-AF87-ED818FC43A2A}"/>
              </a:ext>
            </a:extLst>
          </p:cNvPr>
          <p:cNvSpPr txBox="1"/>
          <p:nvPr/>
        </p:nvSpPr>
        <p:spPr>
          <a:xfrm>
            <a:off x="2463387" y="875663"/>
            <a:ext cx="14027099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Trung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MA =  MB.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E7477D-1043-49F2-A7E8-FFE35F831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849" y="2697257"/>
            <a:ext cx="7790834" cy="112065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BF1FE05-6D8D-4A69-A4A8-58457634E8EB}"/>
              </a:ext>
            </a:extLst>
          </p:cNvPr>
          <p:cNvGrpSpPr/>
          <p:nvPr/>
        </p:nvGrpSpPr>
        <p:grpSpPr>
          <a:xfrm>
            <a:off x="1051344" y="4441917"/>
            <a:ext cx="15439142" cy="3485462"/>
            <a:chOff x="759554" y="2280463"/>
            <a:chExt cx="17571778" cy="7316470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24300CD2-9D78-44DD-9899-EE78E74C7F4B}"/>
                </a:ext>
              </a:extLst>
            </p:cNvPr>
            <p:cNvGrpSpPr/>
            <p:nvPr/>
          </p:nvGrpSpPr>
          <p:grpSpPr>
            <a:xfrm>
              <a:off x="806630" y="2496965"/>
              <a:ext cx="17524702" cy="7099968"/>
              <a:chOff x="-304927" y="17437"/>
              <a:chExt cx="5611839" cy="5485977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3B6E9218-BAA2-4C4E-964D-CD22A3C8B6B4}"/>
                  </a:ext>
                </a:extLst>
              </p:cNvPr>
              <p:cNvSpPr/>
              <p:nvPr/>
            </p:nvSpPr>
            <p:spPr>
              <a:xfrm>
                <a:off x="-304927" y="17437"/>
                <a:ext cx="5611839" cy="5485977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4400" dirty="0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855A08D-0E8E-462E-AB34-FDF538824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D8483F0-F782-470E-B507-7D4A667A2A26}"/>
              </a:ext>
            </a:extLst>
          </p:cNvPr>
          <p:cNvSpPr txBox="1"/>
          <p:nvPr/>
        </p:nvSpPr>
        <p:spPr>
          <a:xfrm>
            <a:off x="1400358" y="4742953"/>
            <a:ext cx="14525442" cy="1501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Trung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D8DC0F-83A6-4386-9ABF-4C43938A7B46}"/>
              </a:ext>
            </a:extLst>
          </p:cNvPr>
          <p:cNvSpPr txBox="1"/>
          <p:nvPr/>
        </p:nvSpPr>
        <p:spPr>
          <a:xfrm>
            <a:off x="1400358" y="6156610"/>
            <a:ext cx="15090128" cy="2240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MB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C2CC43-F4A1-3C95-149E-6B7A267EE949}"/>
              </a:ext>
            </a:extLst>
          </p:cNvPr>
          <p:cNvSpPr txBox="1"/>
          <p:nvPr/>
        </p:nvSpPr>
        <p:spPr>
          <a:xfrm>
            <a:off x="1219200" y="800100"/>
            <a:ext cx="13792200" cy="240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 algn="l">
              <a:lnSpc>
                <a:spcPct val="130000"/>
              </a:lnSpc>
              <a:buAutoNum type="arabicParenR"/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B?</a:t>
            </a:r>
          </a:p>
          <a:p>
            <a:pPr marL="742950" indent="-742950" algn="l">
              <a:lnSpc>
                <a:spcPct val="130000"/>
              </a:lnSpc>
              <a:buAutoNum type="arabicParenR"/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13E9A-2973-27DE-7AB6-6DF5538B7CCA}"/>
              </a:ext>
            </a:extLst>
          </p:cNvPr>
          <p:cNvSpPr txBox="1"/>
          <p:nvPr/>
        </p:nvSpPr>
        <p:spPr>
          <a:xfrm>
            <a:off x="1371600" y="4533900"/>
            <a:ext cx="151638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l">
              <a:lnSpc>
                <a:spcPct val="130000"/>
              </a:lnSpc>
            </a:pP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71D76-2BC6-6341-C30A-1E7D2630ABCC}"/>
              </a:ext>
            </a:extLst>
          </p:cNvPr>
          <p:cNvSpPr txBox="1"/>
          <p:nvPr/>
        </p:nvSpPr>
        <p:spPr>
          <a:xfrm>
            <a:off x="2286000" y="5676900"/>
            <a:ext cx="9525000" cy="274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endParaRPr lang="en-US" sz="4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60F137-6945-0624-836F-F1027F6D1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241" y="6662166"/>
            <a:ext cx="8672945" cy="145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5A06A7B-3DD8-48A6-B9C3-CEBFD260D543}"/>
              </a:ext>
            </a:extLst>
          </p:cNvPr>
          <p:cNvSpPr txBox="1"/>
          <p:nvPr/>
        </p:nvSpPr>
        <p:spPr>
          <a:xfrm>
            <a:off x="685800" y="466041"/>
            <a:ext cx="6883201" cy="95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endParaRPr lang="vi-VN" sz="4800" b="1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11C941-BE8F-4327-8307-41154B37B7E6}"/>
              </a:ext>
            </a:extLst>
          </p:cNvPr>
          <p:cNvSpPr txBox="1"/>
          <p:nvPr/>
        </p:nvSpPr>
        <p:spPr>
          <a:xfrm>
            <a:off x="685800" y="1433583"/>
            <a:ext cx="14203559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“chia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CẮT ĐỨT SỢI DÂY THỪNG | Harry Jackson&amp;#39;s Blog">
            <a:extLst>
              <a:ext uri="{FF2B5EF4-FFF2-40B4-BE49-F238E27FC236}">
                <a16:creationId xmlns:a16="http://schemas.microsoft.com/office/drawing/2014/main" id="{BE0E95E8-A789-4691-BB58-230112236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750" r="98750">
                        <a14:foregroundMark x1="11250" y1="52381" x2="11250" y2="52381"/>
                        <a14:foregroundMark x1="8000" y1="55476" x2="8000" y2="55476"/>
                        <a14:foregroundMark x1="4750" y1="51667" x2="4750" y2="47381"/>
                        <a14:foregroundMark x1="82000" y1="61190" x2="82000" y2="61190"/>
                        <a14:foregroundMark x1="62750" y1="69524" x2="62750" y2="69524"/>
                        <a14:foregroundMark x1="64000" y1="69524" x2="91000" y2="65000"/>
                        <a14:foregroundMark x1="91000" y1="65000" x2="91000" y2="52143"/>
                        <a14:foregroundMark x1="91000" y1="52143" x2="77750" y2="51905"/>
                        <a14:foregroundMark x1="77750" y1="51905" x2="65000" y2="61905"/>
                        <a14:foregroundMark x1="65000" y1="61905" x2="64000" y2="60714"/>
                        <a14:foregroundMark x1="95250" y1="60714" x2="95250" y2="60714"/>
                        <a14:foregroundMark x1="94750" y1="61190" x2="94750" y2="61190"/>
                        <a14:foregroundMark x1="94750" y1="61190" x2="94750" y2="61190"/>
                        <a14:foregroundMark x1="98750" y1="61905" x2="98750" y2="61905"/>
                        <a14:foregroundMark x1="96750" y1="61905" x2="96750" y2="61905"/>
                        <a14:foregroundMark x1="94000" y1="60714" x2="88750" y2="59286"/>
                        <a14:foregroundMark x1="84750" y1="56905" x2="84750" y2="56905"/>
                        <a14:foregroundMark x1="84750" y1="55000" x2="84750" y2="55000"/>
                        <a14:foregroundMark x1="61250" y1="70714" x2="61250" y2="7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59" y="3590553"/>
            <a:ext cx="3810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hông ai sáng tạo như người Nhật: Đến thanh gỗ cũng biết &amp;quot;thông minh&amp;quot;, vừa  đẹp lại vừa đa năng bất ngờ">
            <a:extLst>
              <a:ext uri="{FF2B5EF4-FFF2-40B4-BE49-F238E27FC236}">
                <a16:creationId xmlns:a16="http://schemas.microsoft.com/office/drawing/2014/main" id="{76002040-B7C5-4E5F-B8B7-6646A60BE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74706" y1="65274" x2="74706" y2="65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088" y="3766766"/>
            <a:ext cx="64770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0E9E2F-2A2A-4525-88AB-A408FD9DF22F}"/>
              </a:ext>
            </a:extLst>
          </p:cNvPr>
          <p:cNvSpPr txBox="1"/>
          <p:nvPr/>
        </p:nvSpPr>
        <p:spPr>
          <a:xfrm>
            <a:off x="1138900" y="7227465"/>
            <a:ext cx="13350188" cy="2409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kéo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sợi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sợi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thanh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gỗ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Gấp đôi sợi dây, nếp gấp của sợ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dây đồng thời là trung điểm của thanh gỗ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E9C53AAE-B8BF-466F-8694-59400608359D}"/>
              </a:ext>
            </a:extLst>
          </p:cNvPr>
          <p:cNvSpPr txBox="1"/>
          <p:nvPr/>
        </p:nvSpPr>
        <p:spPr>
          <a:xfrm>
            <a:off x="1028700" y="892298"/>
            <a:ext cx="16859763" cy="3209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LT4.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50.</a:t>
            </a:r>
          </a:p>
          <a:p>
            <a:pPr marL="742950" marR="0" lvl="0" indent="-7429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marR="0" lvl="0" indent="-7429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marR="0" lvl="0" indent="-7429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0B9B50-A75E-4176-9F2D-C4D2FEAA08F4}"/>
              </a:ext>
            </a:extLst>
          </p:cNvPr>
          <p:cNvSpPr txBox="1"/>
          <p:nvPr/>
        </p:nvSpPr>
        <p:spPr>
          <a:xfrm>
            <a:off x="12554561" y="8585441"/>
            <a:ext cx="4724400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50</a:t>
            </a:r>
            <a:endParaRPr kumimoji="0" lang="vi-VN" sz="4000" b="0" i="1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66C604-AFA3-4BA3-BA52-964109141DA3}"/>
              </a:ext>
            </a:extLst>
          </p:cNvPr>
          <p:cNvSpPr txBox="1"/>
          <p:nvPr/>
        </p:nvSpPr>
        <p:spPr>
          <a:xfrm>
            <a:off x="392906" y="6362700"/>
            <a:ext cx="11240111" cy="2747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a) I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AB, I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CD, I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IB, I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IA,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I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IC,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I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b) I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c) A 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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CD, A 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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CI, A 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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ID, A 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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IB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579ED0-70FE-4092-89E0-E7650CA71E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7223" y="3692749"/>
            <a:ext cx="7839075" cy="47186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BBD5FA-52D2-49DA-AE00-B858E3958FDC}"/>
              </a:ext>
            </a:extLst>
          </p:cNvPr>
          <p:cNvSpPr txBox="1"/>
          <p:nvPr/>
        </p:nvSpPr>
        <p:spPr>
          <a:xfrm>
            <a:off x="685800" y="4678565"/>
            <a:ext cx="3886200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u="sng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 build="allAtOnce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757552" y="234224"/>
            <a:ext cx="12313368" cy="3499947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vẽ sau.</a:t>
            </a:r>
          </a:p>
          <a:p>
            <a:pPr algn="ctr" defTabSz="1371600"/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1600"/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1600"/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Biết ME = 7cm. Số đo của đoạn thẳng EF là</a:t>
            </a:r>
          </a:p>
        </p:txBody>
      </p:sp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08112" y="851874"/>
            <a:ext cx="914400" cy="9144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9468036" y="6739103"/>
            <a:ext cx="5400600" cy="194421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 = 14 cm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9520014" y="4146815"/>
            <a:ext cx="5400600" cy="194421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 = 7 cm </a:t>
            </a:r>
            <a:endParaRPr lang="en-US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6897" y="10388735"/>
            <a:ext cx="914400" cy="9144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3493487" y="6625574"/>
            <a:ext cx="5400600" cy="194421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 = 21 cm     </a:t>
            </a:r>
            <a:endParaRPr lang="en-US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3409994" y="4146815"/>
            <a:ext cx="5400600" cy="194421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 = 3,5 cm     </a:t>
            </a:r>
            <a:endParaRPr lang="en-US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11136" y="10663149"/>
            <a:ext cx="914400" cy="9144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70920" y="10766366"/>
            <a:ext cx="9144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2191" y="973328"/>
            <a:ext cx="6744090" cy="12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7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007063" y="711845"/>
            <a:ext cx="15709915" cy="1708225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Chọn đáp án sai: Nếu I là trung điểm của đoạn thẳng AB thì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08112" y="851874"/>
            <a:ext cx="914400" cy="9144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3461421" y="5632227"/>
            <a:ext cx="5400600" cy="194421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lnSpc>
                <a:spcPct val="115000"/>
              </a:lnSpc>
              <a:spcAft>
                <a:spcPts val="1500"/>
              </a:spcAft>
            </a:pP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IA + IB = 2AB  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9468035" y="3039939"/>
            <a:ext cx="5602886" cy="194421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nằm giữa A và B</a:t>
            </a:r>
            <a:endParaRPr lang="en-US" sz="4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6897" y="10388735"/>
            <a:ext cx="914400" cy="9144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3461420" y="3039939"/>
            <a:ext cx="5232083" cy="194421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IA = IB = ½ AB</a:t>
            </a:r>
            <a:endParaRPr lang="en-US" sz="4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9468036" y="5632227"/>
            <a:ext cx="5400600" cy="194421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IA = IB</a:t>
            </a:r>
            <a:endParaRPr lang="en-US" sz="4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11136" y="10663149"/>
            <a:ext cx="914400" cy="9144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70920" y="107663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0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867762" y="1988653"/>
            <a:ext cx="6407869" cy="3140205"/>
            <a:chOff x="0" y="0"/>
            <a:chExt cx="3290570" cy="32956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03534" cy="1120507"/>
            </a:xfrm>
            <a:custGeom>
              <a:avLst/>
              <a:gdLst/>
              <a:ahLst/>
              <a:cxnLst/>
              <a:rect l="l" t="t" r="r" b="b"/>
              <a:pathLst>
                <a:path w="2603534" h="1120507">
                  <a:moveTo>
                    <a:pt x="2603534" y="3933"/>
                  </a:moveTo>
                  <a:lnTo>
                    <a:pt x="0" y="3933"/>
                  </a:lnTo>
                  <a:lnTo>
                    <a:pt x="0" y="0"/>
                  </a:lnTo>
                  <a:lnTo>
                    <a:pt x="2603534" y="0"/>
                  </a:lnTo>
                  <a:lnTo>
                    <a:pt x="2603534" y="3933"/>
                  </a:lnTo>
                  <a:close/>
                  <a:moveTo>
                    <a:pt x="2603534" y="159300"/>
                  </a:moveTo>
                  <a:lnTo>
                    <a:pt x="0" y="159300"/>
                  </a:lnTo>
                  <a:lnTo>
                    <a:pt x="0" y="163233"/>
                  </a:lnTo>
                  <a:lnTo>
                    <a:pt x="2603534" y="163233"/>
                  </a:lnTo>
                  <a:lnTo>
                    <a:pt x="2603534" y="159300"/>
                  </a:lnTo>
                  <a:close/>
                  <a:moveTo>
                    <a:pt x="2603534" y="319091"/>
                  </a:moveTo>
                  <a:lnTo>
                    <a:pt x="0" y="319091"/>
                  </a:lnTo>
                  <a:lnTo>
                    <a:pt x="0" y="323025"/>
                  </a:lnTo>
                  <a:lnTo>
                    <a:pt x="2603534" y="323025"/>
                  </a:lnTo>
                  <a:lnTo>
                    <a:pt x="2603534" y="319091"/>
                  </a:lnTo>
                  <a:close/>
                  <a:moveTo>
                    <a:pt x="2603534" y="478391"/>
                  </a:moveTo>
                  <a:lnTo>
                    <a:pt x="0" y="478391"/>
                  </a:lnTo>
                  <a:lnTo>
                    <a:pt x="0" y="482325"/>
                  </a:lnTo>
                  <a:lnTo>
                    <a:pt x="2603534" y="482325"/>
                  </a:lnTo>
                  <a:lnTo>
                    <a:pt x="2603534" y="478391"/>
                  </a:lnTo>
                  <a:close/>
                  <a:moveTo>
                    <a:pt x="2603534" y="637691"/>
                  </a:moveTo>
                  <a:lnTo>
                    <a:pt x="0" y="637691"/>
                  </a:lnTo>
                  <a:lnTo>
                    <a:pt x="0" y="641624"/>
                  </a:lnTo>
                  <a:lnTo>
                    <a:pt x="2603534" y="641624"/>
                  </a:lnTo>
                  <a:lnTo>
                    <a:pt x="2603534" y="637691"/>
                  </a:lnTo>
                  <a:close/>
                  <a:moveTo>
                    <a:pt x="2603534" y="797482"/>
                  </a:moveTo>
                  <a:lnTo>
                    <a:pt x="0" y="797482"/>
                  </a:lnTo>
                  <a:lnTo>
                    <a:pt x="0" y="801416"/>
                  </a:lnTo>
                  <a:lnTo>
                    <a:pt x="2603534" y="801416"/>
                  </a:lnTo>
                  <a:lnTo>
                    <a:pt x="2603534" y="797482"/>
                  </a:lnTo>
                  <a:close/>
                  <a:moveTo>
                    <a:pt x="2603534" y="956782"/>
                  </a:moveTo>
                  <a:lnTo>
                    <a:pt x="0" y="956782"/>
                  </a:lnTo>
                  <a:lnTo>
                    <a:pt x="0" y="960716"/>
                  </a:lnTo>
                  <a:lnTo>
                    <a:pt x="2603534" y="960716"/>
                  </a:lnTo>
                  <a:lnTo>
                    <a:pt x="2603534" y="956782"/>
                  </a:lnTo>
                  <a:close/>
                  <a:moveTo>
                    <a:pt x="2603534" y="1116574"/>
                  </a:moveTo>
                  <a:lnTo>
                    <a:pt x="0" y="1116574"/>
                  </a:lnTo>
                  <a:lnTo>
                    <a:pt x="0" y="1120507"/>
                  </a:lnTo>
                  <a:lnTo>
                    <a:pt x="2603534" y="1120507"/>
                  </a:lnTo>
                  <a:lnTo>
                    <a:pt x="2603534" y="1116574"/>
                  </a:lnTo>
                  <a:close/>
                </a:path>
              </a:pathLst>
            </a:custGeom>
            <a:solidFill>
              <a:srgbClr val="F46E16">
                <a:alpha val="49804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812902" y="3118095"/>
            <a:ext cx="3325061" cy="794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55"/>
              </a:lnSpc>
            </a:pPr>
            <a:r>
              <a:rPr lang="en-US" sz="4800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12902" y="4996194"/>
            <a:ext cx="3325061" cy="794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55"/>
              </a:lnSpc>
            </a:pPr>
            <a:r>
              <a:rPr lang="en-US" sz="4800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30788" y="7573721"/>
            <a:ext cx="3325061" cy="794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55"/>
              </a:lnSpc>
            </a:pPr>
            <a:r>
              <a:rPr lang="en-US" sz="4800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811047" y="531106"/>
            <a:ext cx="8215769" cy="1346835"/>
            <a:chOff x="0" y="0"/>
            <a:chExt cx="5351988" cy="11929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351988" cy="1192940"/>
            </a:xfrm>
            <a:custGeom>
              <a:avLst/>
              <a:gdLst/>
              <a:ahLst/>
              <a:cxnLst/>
              <a:rect l="l" t="t" r="r" b="b"/>
              <a:pathLst>
                <a:path w="5351988" h="1192940">
                  <a:moveTo>
                    <a:pt x="5227528" y="1192940"/>
                  </a:moveTo>
                  <a:lnTo>
                    <a:pt x="124460" y="1192940"/>
                  </a:lnTo>
                  <a:cubicBezTo>
                    <a:pt x="55880" y="1192940"/>
                    <a:pt x="0" y="1137060"/>
                    <a:pt x="0" y="10684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27528" y="0"/>
                  </a:lnTo>
                  <a:cubicBezTo>
                    <a:pt x="5296108" y="0"/>
                    <a:pt x="5351988" y="55880"/>
                    <a:pt x="5351988" y="124460"/>
                  </a:cubicBezTo>
                  <a:lnTo>
                    <a:pt x="5351988" y="1068480"/>
                  </a:lnTo>
                  <a:cubicBezTo>
                    <a:pt x="5351988" y="1137060"/>
                    <a:pt x="5296108" y="1192940"/>
                    <a:pt x="5227528" y="119294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757084" y="938533"/>
            <a:ext cx="8215769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56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19659" y="3048362"/>
            <a:ext cx="10812918" cy="888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36128" y="4904782"/>
            <a:ext cx="11597353" cy="1885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</a:t>
            </a: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619659" y="7557948"/>
            <a:ext cx="10812918" cy="888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en-GB" sz="4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vi-VN" sz="4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28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BB7BE1A-5FA8-40C9-92C9-DF9DD4250F2C}"/>
              </a:ext>
            </a:extLst>
          </p:cNvPr>
          <p:cNvSpPr txBox="1"/>
          <p:nvPr/>
        </p:nvSpPr>
        <p:spPr>
          <a:xfrm>
            <a:off x="647742" y="1614877"/>
            <a:ext cx="9424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vi-VN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835CB7-0703-47D4-9C62-27575F7C074D}"/>
              </a:ext>
            </a:extLst>
          </p:cNvPr>
          <p:cNvSpPr txBox="1"/>
          <p:nvPr/>
        </p:nvSpPr>
        <p:spPr>
          <a:xfrm>
            <a:off x="647742" y="2515703"/>
            <a:ext cx="16992515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17E1DF1-4956-46C8-B146-8F5D3FB6BE39}"/>
              </a:ext>
            </a:extLst>
          </p:cNvPr>
          <p:cNvCxnSpPr/>
          <p:nvPr/>
        </p:nvCxnSpPr>
        <p:spPr>
          <a:xfrm flipV="1">
            <a:off x="6404960" y="7626570"/>
            <a:ext cx="5552428" cy="36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CC9A5B5-D8C2-45E0-B634-1701CB0C107B}"/>
              </a:ext>
            </a:extLst>
          </p:cNvPr>
          <p:cNvGrpSpPr/>
          <p:nvPr/>
        </p:nvGrpSpPr>
        <p:grpSpPr>
          <a:xfrm>
            <a:off x="5948972" y="6709946"/>
            <a:ext cx="6234851" cy="1345725"/>
            <a:chOff x="4150259" y="775355"/>
            <a:chExt cx="8766878" cy="134572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8E32D4B-D7A1-4689-846F-D11F6ED4732B}"/>
                </a:ext>
              </a:extLst>
            </p:cNvPr>
            <p:cNvSpPr txBox="1"/>
            <p:nvPr/>
          </p:nvSpPr>
          <p:spPr>
            <a:xfrm>
              <a:off x="4150259" y="848916"/>
              <a:ext cx="876650" cy="784830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A</a:t>
              </a:r>
              <a:endParaRPr lang="en-US" sz="4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C813B5-8112-45CE-8D28-363F8411EDBE}"/>
                </a:ext>
              </a:extLst>
            </p:cNvPr>
            <p:cNvSpPr txBox="1"/>
            <p:nvPr/>
          </p:nvSpPr>
          <p:spPr>
            <a:xfrm>
              <a:off x="4492260" y="1303605"/>
              <a:ext cx="457200" cy="784830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</a:t>
              </a:r>
              <a:endParaRPr lang="en-US" sz="4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99ADBC9-B6EB-4E87-A04B-526091329769}"/>
                </a:ext>
              </a:extLst>
            </p:cNvPr>
            <p:cNvSpPr txBox="1"/>
            <p:nvPr/>
          </p:nvSpPr>
          <p:spPr>
            <a:xfrm>
              <a:off x="12171336" y="775355"/>
              <a:ext cx="745801" cy="809797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B</a:t>
              </a:r>
              <a:endParaRPr lang="en-US" sz="4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FDCB29F-26C8-4231-ADB2-C20B20EECC0E}"/>
                </a:ext>
              </a:extLst>
            </p:cNvPr>
            <p:cNvSpPr txBox="1"/>
            <p:nvPr/>
          </p:nvSpPr>
          <p:spPr>
            <a:xfrm>
              <a:off x="12333701" y="1311283"/>
              <a:ext cx="388958" cy="809797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</a:t>
              </a:r>
              <a:endParaRPr lang="en-US" sz="4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2" name="Picture 165">
            <a:extLst>
              <a:ext uri="{FF2B5EF4-FFF2-40B4-BE49-F238E27FC236}">
                <a16:creationId xmlns:a16="http://schemas.microsoft.com/office/drawing/2014/main" id="{B0CDF913-C156-4317-9C45-D3458DE7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7002383" y="5153732"/>
            <a:ext cx="1626677" cy="2885759"/>
          </a:xfrm>
          <a:prstGeom prst="rect">
            <a:avLst/>
          </a:prstGeom>
          <a:noFill/>
        </p:spPr>
      </p:pic>
      <p:pic>
        <p:nvPicPr>
          <p:cNvPr id="53" name="Picture 166">
            <a:extLst>
              <a:ext uri="{FF2B5EF4-FFF2-40B4-BE49-F238E27FC236}">
                <a16:creationId xmlns:a16="http://schemas.microsoft.com/office/drawing/2014/main" id="{40658484-A29A-45AD-9405-A9CA0019D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0015" y="7737091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8096DE-A619-6CC3-CCFE-B22DD41CC22B}"/>
              </a:ext>
            </a:extLst>
          </p:cNvPr>
          <p:cNvSpPr txBox="1"/>
          <p:nvPr/>
        </p:nvSpPr>
        <p:spPr>
          <a:xfrm>
            <a:off x="673213" y="4522897"/>
            <a:ext cx="15773400" cy="8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0470F-6143-B28E-6AFC-ACC87CACA080}"/>
              </a:ext>
            </a:extLst>
          </p:cNvPr>
          <p:cNvSpPr txBox="1"/>
          <p:nvPr/>
        </p:nvSpPr>
        <p:spPr>
          <a:xfrm>
            <a:off x="1828800" y="3261"/>
            <a:ext cx="12192000" cy="138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4229215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30269 0.0058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2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F54E08-DD7D-4609-BC8D-73C6A57FFA17}"/>
              </a:ext>
            </a:extLst>
          </p:cNvPr>
          <p:cNvGrpSpPr/>
          <p:nvPr/>
        </p:nvGrpSpPr>
        <p:grpSpPr>
          <a:xfrm>
            <a:off x="1372393" y="996190"/>
            <a:ext cx="16327744" cy="3794368"/>
            <a:chOff x="1495472" y="2571750"/>
            <a:chExt cx="12327750" cy="2776760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30267DF4-67FC-4F6E-B145-0BE744FEAF81}"/>
                </a:ext>
              </a:extLst>
            </p:cNvPr>
            <p:cNvSpPr/>
            <p:nvPr/>
          </p:nvSpPr>
          <p:spPr>
            <a:xfrm>
              <a:off x="1495472" y="2571750"/>
              <a:ext cx="12327750" cy="27767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BC421F3-FFC9-473C-8A21-C189C9ED5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439D91F-06C8-4750-B821-777A60B3A4A1}"/>
              </a:ext>
            </a:extLst>
          </p:cNvPr>
          <p:cNvSpPr txBox="1"/>
          <p:nvPr/>
        </p:nvSpPr>
        <p:spPr>
          <a:xfrm>
            <a:off x="2703238" y="1125707"/>
            <a:ext cx="14670362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B02463-24CB-4DFB-9214-B54A31CF2C7D}"/>
              </a:ext>
            </a:extLst>
          </p:cNvPr>
          <p:cNvGrpSpPr/>
          <p:nvPr/>
        </p:nvGrpSpPr>
        <p:grpSpPr>
          <a:xfrm>
            <a:off x="3279385" y="6131173"/>
            <a:ext cx="12254007" cy="3012093"/>
            <a:chOff x="3279385" y="6131173"/>
            <a:chExt cx="12254007" cy="3012093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C950AA9D-3298-48EC-A87C-904AA438C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279385" y="6131173"/>
              <a:ext cx="12254007" cy="301209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06ED3E6-C003-4251-A559-5927429FC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04785" y="6261904"/>
              <a:ext cx="749348" cy="74671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FC939FB-D668-448C-B420-79BF1680B528}"/>
              </a:ext>
            </a:extLst>
          </p:cNvPr>
          <p:cNvSpPr txBox="1"/>
          <p:nvPr/>
        </p:nvSpPr>
        <p:spPr>
          <a:xfrm>
            <a:off x="3921924" y="6779573"/>
            <a:ext cx="122540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BA.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A6161A7-E45B-43F9-9BC4-2242CA0E3B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727" y="3300351"/>
            <a:ext cx="7492546" cy="92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93602" y="320455"/>
            <a:ext cx="15001643" cy="670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kumimoji="0" lang="en-GB" sz="4000" b="1" i="0" u="none" strike="noStrike" kern="1200" cap="none" spc="0" normalizeH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DỤ 1: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noProof="0" dirty="0" err="1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F332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1432" y="1026637"/>
            <a:ext cx="1124969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5088" marR="0" lvl="0" indent="-65088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AB; AC; BC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020800" y="45980"/>
            <a:ext cx="4267200" cy="3276600"/>
            <a:chOff x="7113116" y="1677672"/>
            <a:chExt cx="5065873" cy="4687601"/>
          </a:xfrm>
        </p:grpSpPr>
        <p:sp>
          <p:nvSpPr>
            <p:cNvPr id="34" name="Isosceles Triangle 33"/>
            <p:cNvSpPr/>
            <p:nvPr/>
          </p:nvSpPr>
          <p:spPr>
            <a:xfrm rot="20849656">
              <a:off x="7325262" y="2541735"/>
              <a:ext cx="3839783" cy="2868278"/>
            </a:xfrm>
            <a:prstGeom prst="triangle">
              <a:avLst>
                <a:gd name="adj" fmla="val 4442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2F87412-107F-44E1-A048-F4EEBBD1BFCE}"/>
                </a:ext>
              </a:extLst>
            </p:cNvPr>
            <p:cNvSpPr txBox="1"/>
            <p:nvPr/>
          </p:nvSpPr>
          <p:spPr>
            <a:xfrm>
              <a:off x="8273460" y="1677672"/>
              <a:ext cx="876650" cy="640807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Wingdings" panose="05000000000000000000" pitchFamily="2" charset="2"/>
                </a:rPr>
                <a:t>A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2F87412-107F-44E1-A048-F4EEBBD1BFCE}"/>
                </a:ext>
              </a:extLst>
            </p:cNvPr>
            <p:cNvSpPr txBox="1"/>
            <p:nvPr/>
          </p:nvSpPr>
          <p:spPr>
            <a:xfrm>
              <a:off x="11302339" y="4174941"/>
              <a:ext cx="876650" cy="640807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5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Wingdings" panose="05000000000000000000" pitchFamily="2" charset="2"/>
                </a:rPr>
                <a:t>C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F87412-107F-44E1-A048-F4EEBBD1BFCE}"/>
                </a:ext>
              </a:extLst>
            </p:cNvPr>
            <p:cNvSpPr txBox="1"/>
            <p:nvPr/>
          </p:nvSpPr>
          <p:spPr>
            <a:xfrm>
              <a:off x="7113116" y="5580443"/>
              <a:ext cx="736249" cy="784830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Wingdings" panose="05000000000000000000" pitchFamily="2" charset="2"/>
                </a:rPr>
                <a:t>B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5DD36F-CCAA-D9B5-0879-869240028169}"/>
              </a:ext>
            </a:extLst>
          </p:cNvPr>
          <p:cNvSpPr txBox="1"/>
          <p:nvPr/>
        </p:nvSpPr>
        <p:spPr>
          <a:xfrm>
            <a:off x="237883" y="3048284"/>
            <a:ext cx="10983996" cy="240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41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IK,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IK.</a:t>
            </a:r>
            <a:endParaRPr lang="vi-VN" sz="4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442D8-C8EA-65D0-0262-0E72F81D5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4725935"/>
            <a:ext cx="7010400" cy="25301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1CDE2-F509-3699-B334-8D47CDF3D049}"/>
              </a:ext>
            </a:extLst>
          </p:cNvPr>
          <p:cNvSpPr txBox="1"/>
          <p:nvPr/>
        </p:nvSpPr>
        <p:spPr>
          <a:xfrm>
            <a:off x="533400" y="5712458"/>
            <a:ext cx="2261836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u="sng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A3167-804E-DD52-965F-90034A8A3E26}"/>
              </a:ext>
            </a:extLst>
          </p:cNvPr>
          <p:cNvSpPr txBox="1"/>
          <p:nvPr/>
        </p:nvSpPr>
        <p:spPr>
          <a:xfrm>
            <a:off x="990600" y="7260606"/>
            <a:ext cx="9028340" cy="2702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I, K, P, Q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IK.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T, R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IK.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endParaRPr lang="vi-VN" sz="4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287302-70B3-4A9A-9E7A-95D95F7DFCC2}"/>
              </a:ext>
            </a:extLst>
          </p:cNvPr>
          <p:cNvCxnSpPr>
            <a:cxnSpLocks/>
          </p:cNvCxnSpPr>
          <p:nvPr/>
        </p:nvCxnSpPr>
        <p:spPr>
          <a:xfrm>
            <a:off x="4383817" y="5203200"/>
            <a:ext cx="7455524" cy="328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3E4427-7648-470B-865B-A6C7D0BA44DD}"/>
              </a:ext>
            </a:extLst>
          </p:cNvPr>
          <p:cNvGrpSpPr/>
          <p:nvPr/>
        </p:nvGrpSpPr>
        <p:grpSpPr>
          <a:xfrm>
            <a:off x="3927829" y="4254621"/>
            <a:ext cx="8445667" cy="1428318"/>
            <a:chOff x="4150259" y="747094"/>
            <a:chExt cx="11875526" cy="14283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6C7B77-E7A5-4FE4-A519-E90E45F21FEB}"/>
                </a:ext>
              </a:extLst>
            </p:cNvPr>
            <p:cNvSpPr txBox="1"/>
            <p:nvPr/>
          </p:nvSpPr>
          <p:spPr>
            <a:xfrm>
              <a:off x="4150259" y="848916"/>
              <a:ext cx="876650" cy="784830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A</a:t>
              </a:r>
              <a:endParaRPr lang="en-US" sz="4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5B99B2-AC45-4241-A20A-9218EEA540D6}"/>
                </a:ext>
              </a:extLst>
            </p:cNvPr>
            <p:cNvSpPr txBox="1"/>
            <p:nvPr/>
          </p:nvSpPr>
          <p:spPr>
            <a:xfrm>
              <a:off x="4492260" y="1303605"/>
              <a:ext cx="457200" cy="784830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</a:t>
              </a:r>
              <a:endParaRPr lang="en-US" sz="4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DD2D70-0101-4CB2-89A7-EECC77414A20}"/>
                </a:ext>
              </a:extLst>
            </p:cNvPr>
            <p:cNvSpPr txBox="1"/>
            <p:nvPr/>
          </p:nvSpPr>
          <p:spPr>
            <a:xfrm>
              <a:off x="15279984" y="747094"/>
              <a:ext cx="745801" cy="809797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B</a:t>
              </a:r>
              <a:endParaRPr lang="en-US" sz="4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8D468A-77A1-4DE0-AB55-389CD1E15EE0}"/>
                </a:ext>
              </a:extLst>
            </p:cNvPr>
            <p:cNvSpPr txBox="1"/>
            <p:nvPr/>
          </p:nvSpPr>
          <p:spPr>
            <a:xfrm>
              <a:off x="14885747" y="1365615"/>
              <a:ext cx="388958" cy="809797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</a:t>
              </a:r>
              <a:endParaRPr lang="en-US" sz="4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165">
            <a:extLst>
              <a:ext uri="{FF2B5EF4-FFF2-40B4-BE49-F238E27FC236}">
                <a16:creationId xmlns:a16="http://schemas.microsoft.com/office/drawing/2014/main" id="{57C2D1F7-F3FE-45D2-9BF5-1EAA0E9D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4981240" y="2726668"/>
            <a:ext cx="1626677" cy="2885759"/>
          </a:xfrm>
          <a:prstGeom prst="rect">
            <a:avLst/>
          </a:prstGeom>
          <a:noFill/>
        </p:spPr>
      </p:pic>
      <p:pic>
        <p:nvPicPr>
          <p:cNvPr id="29" name="Picture 166">
            <a:extLst>
              <a:ext uri="{FF2B5EF4-FFF2-40B4-BE49-F238E27FC236}">
                <a16:creationId xmlns:a16="http://schemas.microsoft.com/office/drawing/2014/main" id="{4406C61D-3A41-42F5-B76F-70CA2AA2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3990" y="5320864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54EDC61E-3408-4B4B-901A-FA354452AC48}"/>
              </a:ext>
            </a:extLst>
          </p:cNvPr>
          <p:cNvSpPr/>
          <p:nvPr/>
        </p:nvSpPr>
        <p:spPr>
          <a:xfrm>
            <a:off x="1458112" y="8050474"/>
            <a:ext cx="1244162" cy="9985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3272DB-AFF7-42E4-8AD3-963E0639C02D}"/>
              </a:ext>
            </a:extLst>
          </p:cNvPr>
          <p:cNvSpPr txBox="1"/>
          <p:nvPr/>
        </p:nvSpPr>
        <p:spPr>
          <a:xfrm>
            <a:off x="3084148" y="8057070"/>
            <a:ext cx="12611521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AB = 8 cm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BA = 8 cm.</a:t>
            </a:r>
            <a:endParaRPr lang="vi-VN" sz="40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BAAB18-0007-46F7-9D35-8ECB34DDDEBB}"/>
              </a:ext>
            </a:extLst>
          </p:cNvPr>
          <p:cNvSpPr txBox="1"/>
          <p:nvPr/>
        </p:nvSpPr>
        <p:spPr>
          <a:xfrm>
            <a:off x="381000" y="1733501"/>
            <a:ext cx="16916400" cy="1457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HĐ2: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8 (cm)</a:t>
            </a:r>
            <a:endParaRPr lang="vi-VN" sz="36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838EF-53C9-04DA-D420-BDCFD70800B9}"/>
              </a:ext>
            </a:extLst>
          </p:cNvPr>
          <p:cNvSpPr txBox="1"/>
          <p:nvPr/>
        </p:nvSpPr>
        <p:spPr>
          <a:xfrm>
            <a:off x="533400" y="66854"/>
            <a:ext cx="9144000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vi-VN" sz="40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08642E-6 L 0.40764 0.0032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82" y="1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8662DD5-4600-4940-8E5D-A3A14739F425}"/>
              </a:ext>
            </a:extLst>
          </p:cNvPr>
          <p:cNvGrpSpPr/>
          <p:nvPr/>
        </p:nvGrpSpPr>
        <p:grpSpPr>
          <a:xfrm>
            <a:off x="774701" y="3362588"/>
            <a:ext cx="17221200" cy="3069942"/>
            <a:chOff x="1495472" y="2571750"/>
            <a:chExt cx="13002326" cy="1879760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0224680A-1F84-4AAD-80C0-EAE88CB32DDF}"/>
                </a:ext>
              </a:extLst>
            </p:cNvPr>
            <p:cNvSpPr/>
            <p:nvPr/>
          </p:nvSpPr>
          <p:spPr>
            <a:xfrm>
              <a:off x="1495472" y="2571750"/>
              <a:ext cx="13002326" cy="18797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3400712-685E-404A-B025-FD9923A20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D152217-5E24-4CE1-A5E5-22705320543A}"/>
              </a:ext>
            </a:extLst>
          </p:cNvPr>
          <p:cNvSpPr txBox="1"/>
          <p:nvPr/>
        </p:nvSpPr>
        <p:spPr>
          <a:xfrm>
            <a:off x="1970516" y="3680574"/>
            <a:ext cx="15826351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91D39B-4EBC-438A-BFAB-E579222A0928}"/>
              </a:ext>
            </a:extLst>
          </p:cNvPr>
          <p:cNvSpPr txBox="1"/>
          <p:nvPr/>
        </p:nvSpPr>
        <p:spPr>
          <a:xfrm>
            <a:off x="1932416" y="5290054"/>
            <a:ext cx="15826351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AB = CD.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DDE568D-4AFA-43EE-9153-75F29C731B23}"/>
              </a:ext>
            </a:extLst>
          </p:cNvPr>
          <p:cNvSpPr/>
          <p:nvPr/>
        </p:nvSpPr>
        <p:spPr>
          <a:xfrm>
            <a:off x="1371600" y="7500339"/>
            <a:ext cx="15848457" cy="164124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</a:t>
            </a:r>
            <a:endParaRPr lang="vi-VN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A4B6F7-BCA0-4A3D-8725-47D8176AB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00" y="384747"/>
            <a:ext cx="8763001" cy="1204789"/>
          </a:xfrm>
          <a:prstGeom prst="rect">
            <a:avLst/>
          </a:prstGeom>
        </p:spPr>
      </p:pic>
      <p:pic>
        <p:nvPicPr>
          <p:cNvPr id="25" name="Picture 166">
            <a:extLst>
              <a:ext uri="{FF2B5EF4-FFF2-40B4-BE49-F238E27FC236}">
                <a16:creationId xmlns:a16="http://schemas.microsoft.com/office/drawing/2014/main" id="{3221E7F3-DF35-4B17-9E9C-21F61DCA6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104900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19437C-ECE2-4813-9B7F-6728B89F87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6026" y="497734"/>
            <a:ext cx="8763002" cy="978814"/>
          </a:xfrm>
          <a:prstGeom prst="rect">
            <a:avLst/>
          </a:prstGeom>
        </p:spPr>
      </p:pic>
      <p:pic>
        <p:nvPicPr>
          <p:cNvPr id="28" name="Picture 166">
            <a:extLst>
              <a:ext uri="{FF2B5EF4-FFF2-40B4-BE49-F238E27FC236}">
                <a16:creationId xmlns:a16="http://schemas.microsoft.com/office/drawing/2014/main" id="{A416A1F5-9FC9-4F78-A2CE-0CECFE646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58400" y="1145416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68E8C8-F8B5-434B-AEB5-8BCA9A50F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22026" y="504216"/>
            <a:ext cx="7925354" cy="8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9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12BB76-18A1-4F69-847E-0D7C3F6C1B14}"/>
              </a:ext>
            </a:extLst>
          </p:cNvPr>
          <p:cNvSpPr txBox="1"/>
          <p:nvPr/>
        </p:nvSpPr>
        <p:spPr>
          <a:xfrm>
            <a:off x="978882" y="286588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So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vi-VN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4D0915-14E3-40B1-8B2C-32C82B1E0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923" y1="39394" x2="16923" y2="39394"/>
                        <a14:foregroundMark x1="16923" y1="51515" x2="16923" y2="51515"/>
                        <a14:foregroundMark x1="16923" y1="60606" x2="16923" y2="60606"/>
                        <a14:foregroundMark x1="13846" y1="78788" x2="13846" y2="78788"/>
                        <a14:foregroundMark x1="81538" y1="60606" x2="81538" y2="606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583" y="1353247"/>
            <a:ext cx="1532968" cy="778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24549-3FD5-4113-A5C7-8039A33C0A8A}"/>
              </a:ext>
            </a:extLst>
          </p:cNvPr>
          <p:cNvSpPr txBox="1"/>
          <p:nvPr/>
        </p:nvSpPr>
        <p:spPr>
          <a:xfrm>
            <a:off x="2286000" y="1353247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44</a:t>
            </a:r>
            <a:endParaRPr lang="vi-VN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C200BC-03E3-4CA6-BC0F-2C9E301FC5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2926853"/>
            <a:ext cx="8797396" cy="26193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55B5C3-47D4-4DBB-B10F-B2D623369AC9}"/>
              </a:ext>
            </a:extLst>
          </p:cNvPr>
          <p:cNvSpPr txBox="1"/>
          <p:nvPr/>
        </p:nvSpPr>
        <p:spPr>
          <a:xfrm>
            <a:off x="609600" y="5994115"/>
            <a:ext cx="1706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a)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44.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713194-D3B5-4AD2-B73F-3CB52F8C5A36}"/>
              </a:ext>
            </a:extLst>
          </p:cNvPr>
          <p:cNvSpPr txBox="1"/>
          <p:nvPr/>
        </p:nvSpPr>
        <p:spPr>
          <a:xfrm>
            <a:off x="609600" y="7445495"/>
            <a:ext cx="1706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  So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CD; AB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EG.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849D9C7-2D21-499F-A97C-D6863151E589}"/>
              </a:ext>
            </a:extLst>
          </p:cNvPr>
          <p:cNvSpPr txBox="1"/>
          <p:nvPr/>
        </p:nvSpPr>
        <p:spPr>
          <a:xfrm>
            <a:off x="685800" y="532386"/>
            <a:ext cx="15773400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CE1FE0-9B1F-4682-9CAE-DE917EC7F50D}"/>
              </a:ext>
            </a:extLst>
          </p:cNvPr>
          <p:cNvSpPr txBox="1"/>
          <p:nvPr/>
        </p:nvSpPr>
        <p:spPr>
          <a:xfrm>
            <a:off x="668676" y="2366393"/>
            <a:ext cx="15638124" cy="166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</a:t>
            </a:r>
            <a:r>
              <a:rPr lang="en-US" sz="4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lang="en-US" sz="4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</a:t>
            </a:r>
            <a:r>
              <a:rPr lang="en-US" sz="4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						</a:t>
            </a:r>
            <a:r>
              <a:rPr lang="en-US" sz="40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 = CD.</a:t>
            </a:r>
            <a:endParaRPr lang="en-US" sz="40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20FC94-E1E2-4C4A-98D6-0D04BE44F5EA}"/>
              </a:ext>
            </a:extLst>
          </p:cNvPr>
          <p:cNvSpPr txBox="1"/>
          <p:nvPr/>
        </p:nvSpPr>
        <p:spPr>
          <a:xfrm>
            <a:off x="685800" y="4381500"/>
            <a:ext cx="156210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AB,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 &gt; CD.</a:t>
            </a:r>
            <a:endParaRPr lang="en-US" sz="4000" b="1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5514D5-813B-443C-A36F-80ED1D951136}"/>
              </a:ext>
            </a:extLst>
          </p:cNvPr>
          <p:cNvSpPr txBox="1"/>
          <p:nvPr/>
        </p:nvSpPr>
        <p:spPr>
          <a:xfrm>
            <a:off x="672548" y="6822673"/>
            <a:ext cx="157734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AB,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 &lt; CD.</a:t>
            </a:r>
            <a:endParaRPr lang="en-US" sz="4000" b="1" dirty="0">
              <a:solidFill>
                <a:srgbClr val="92D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8" grpId="0" build="allAtOnce"/>
      <p:bldP spid="19" grpId="0" build="allAtOnce"/>
      <p:bldP spid="20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30000"/>
          </a:lnSpc>
          <a:defRPr sz="4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1617</Words>
  <Application>Microsoft Office PowerPoint</Application>
  <PresentationFormat>Custom</PresentationFormat>
  <Paragraphs>149</Paragraphs>
  <Slides>24</Slides>
  <Notes>1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Times New Roman</vt:lpstr>
      <vt:lpstr>Arial</vt:lpstr>
      <vt:lpstr>.VnTimeH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29</cp:revision>
  <dcterms:created xsi:type="dcterms:W3CDTF">2006-08-16T00:00:00Z</dcterms:created>
  <dcterms:modified xsi:type="dcterms:W3CDTF">2024-03-12T07:49:18Z</dcterms:modified>
  <dc:identifier>DAEwhoOCIrw</dc:identifier>
</cp:coreProperties>
</file>