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  <p:sldMasterId id="2147483960" r:id="rId2"/>
    <p:sldMasterId id="2147483973" r:id="rId3"/>
    <p:sldMasterId id="2147483985" r:id="rId4"/>
  </p:sldMasterIdLst>
  <p:sldIdLst>
    <p:sldId id="302" r:id="rId5"/>
    <p:sldId id="304" r:id="rId6"/>
    <p:sldId id="305" r:id="rId7"/>
    <p:sldId id="307" r:id="rId8"/>
    <p:sldId id="308" r:id="rId9"/>
    <p:sldId id="321" r:id="rId10"/>
    <p:sldId id="325" r:id="rId11"/>
    <p:sldId id="310" r:id="rId12"/>
    <p:sldId id="311" r:id="rId13"/>
    <p:sldId id="313" r:id="rId14"/>
    <p:sldId id="314" r:id="rId15"/>
    <p:sldId id="315" r:id="rId16"/>
    <p:sldId id="323" r:id="rId17"/>
    <p:sldId id="324" r:id="rId18"/>
    <p:sldId id="322" r:id="rId19"/>
    <p:sldId id="318" r:id="rId20"/>
  </p:sldIdLst>
  <p:sldSz cx="12192000" cy="6858000"/>
  <p:notesSz cx="6858000" cy="9144000"/>
  <p:custDataLst>
    <p:tags r:id="rId21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ACF"/>
    <a:srgbClr val="FF0000"/>
    <a:srgbClr val="3AC665"/>
    <a:srgbClr val="2F25EF"/>
    <a:srgbClr val="D4ACF2"/>
    <a:srgbClr val="FFFF00"/>
    <a:srgbClr val="CC33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60"/>
  </p:normalViewPr>
  <p:slideViewPr>
    <p:cSldViewPr>
      <p:cViewPr varScale="1">
        <p:scale>
          <a:sx n="66" d="100"/>
          <a:sy n="66" d="100"/>
        </p:scale>
        <p:origin x="99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E99FB-7EA2-49E2-8615-B77709EC2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3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786871-942C-4055-92C1-9D9616A9F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2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EA6CD8-786D-4804-8912-4095C7CF3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9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ACEA98-E4A3-4C3C-BDD4-681D2CC00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565C97-A81A-411B-A24A-8664BB1AD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66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71FDC5-92F2-4C26-AF95-59CBEFF41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11534F-00B4-4348-BB36-AB01AC288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9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461C93-BDFA-40E8-A2BC-446CC2E04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26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F57042-B19A-413A-9A4D-9A8EE1B65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32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D4C385-A318-4237-BC1C-29F3000CF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4B9705-8F5E-4489-924B-97DF32CEA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EED1D2-F7C5-4E0D-98F0-F48FACC04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16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632E60-F37F-47D9-8B0A-5F704A39D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9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A3A6BA-D2CF-48E2-9E51-EBCE47E12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93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C74617-DDF6-47CC-B09B-C78F47F3D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04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1FB488-6E4E-4723-BEDD-E9132F731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3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1D18FA-E01D-4CE9-9FE5-166ECEAF5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6179C76-6DA0-4F5C-9B1C-422EC3449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112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4DC01F-A3AC-464B-A4CA-85F342BDB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42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744140-5D5D-458B-A184-07ADB0D1D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44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63BE7F-53D5-45FB-A84C-0D18E46F9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51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522A2A-5BC6-4CEB-963A-D6D2E4C58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394B246-9F4D-4B81-B05F-939AE32DD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0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5983B4-FC03-45BE-B8B8-5A23D450D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50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A24B27-4A24-40CE-A4EE-FBB4ECCB1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96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47C0B3-1663-4BE0-AF68-E9778DE1A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41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0F937B-4841-46A0-8EDA-3992F9D89A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5430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6C6C64-F743-4ADB-B739-60D0CB747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57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1D3B67-67AA-4ECA-AAA8-79E26C34D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9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1D1E4D-ACC1-4648-A0E2-C377716AA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20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C4D647-56D0-498D-A6F5-AD49A3FC3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05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5CA61A-FC14-485F-B659-B756A8CB5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92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40BF44-AC24-4717-9535-96269648F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7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53DBAB-2FA0-4DA7-ABB2-0B5C941BA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85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ECEB82-9456-46C2-AF3B-B9482C3E0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159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5AB71C-A428-4C2B-8127-1DF5FD313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21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A043E9-C00C-4751-AC9A-877EF6A2F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56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5C5FBD3-E21C-4F08-8067-6211AC174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2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24E3E9-7631-4A31-97F3-D9499B8B0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55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4C5E35-BA65-4EDB-BCE0-BC0209E9C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46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57B6A0-FAF0-4E3D-9571-22223EB70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7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0DFBDBB-03DA-4237-A76A-2B041E418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0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AD6585-0FC9-4077-B55F-A819FBE02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8FDFCF-4C9D-4F91-BA6C-6F9BD1505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B015C0-8594-42A8-A232-7AB939960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9BD5BB-F053-4816-BD54-A30F37BB9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7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763C079C-8A1E-4F24-A6A5-6FC7BC6BF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  <p:sldLayoutId id="2147484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AD9942FB-F47F-4F40-9212-881ACE5E3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  <p:sldLayoutId id="2147484726" r:id="rId7"/>
    <p:sldLayoutId id="2147484727" r:id="rId8"/>
    <p:sldLayoutId id="2147484728" r:id="rId9"/>
    <p:sldLayoutId id="2147484729" r:id="rId10"/>
    <p:sldLayoutId id="2147484730" r:id="rId11"/>
    <p:sldLayoutId id="21474847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0013" y="274638"/>
            <a:ext cx="8942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763" y="1600200"/>
            <a:ext cx="90376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3FEC997-E408-45B2-B2D6-F56C20335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40013" y="274638"/>
            <a:ext cx="89423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763" y="1600200"/>
            <a:ext cx="90376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1E9FC5B-4B49-4916-A510-2A4D35194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8"/>
          <p:cNvSpPr txBox="1">
            <a:spLocks noChangeArrowheads="1"/>
          </p:cNvSpPr>
          <p:nvPr/>
        </p:nvSpPr>
        <p:spPr bwMode="auto">
          <a:xfrm>
            <a:off x="3111500" y="92075"/>
            <a:ext cx="556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MỞ ĐẦU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55688" y="1404938"/>
            <a:ext cx="88201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* Hướng dẫn mã hóa số 3:</a:t>
            </a:r>
          </a:p>
          <a:p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Viết các số từ 0 đến 7 thành dãy tăng dần từ trái sang phải</a:t>
            </a:r>
          </a:p>
          <a:p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nhiều lần cho đến khi còn lại số 3:</a:t>
            </a:r>
          </a:p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+ Chia dãy số thành hai nửa (trái, phải) đều nhau.</a:t>
            </a:r>
          </a:p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+ Kiểm tra xem số 3 thuộc nửa trái hay nửa phải.</a:t>
            </a:r>
          </a:p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+ Ghi lại vị trí số 3 ( Trái hoặc phải)</a:t>
            </a:r>
          </a:p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+ Giữ lại nửa có số 3</a:t>
            </a:r>
          </a:p>
          <a:p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Chuyển dãy vị trí thành dãy 0, 1 theo quy tắc: Trái thành 0, phải thành 1.</a:t>
            </a:r>
          </a:p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2"/>
          <p:cNvSpPr txBox="1">
            <a:spLocks noChangeArrowheads="1"/>
          </p:cNvSpPr>
          <p:nvPr/>
        </p:nvSpPr>
        <p:spPr bwMode="auto">
          <a:xfrm>
            <a:off x="2927350" y="190500"/>
            <a:ext cx="7954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2.3: BIỂU DIỄN HÌNH ẢNH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82888" y="1096963"/>
            <a:ext cx="687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Bài tập: Chuyển hình ảnh chữ O thành dãy bit</a:t>
            </a: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1958975"/>
            <a:ext cx="21605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82888" y="4030663"/>
            <a:ext cx="140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Kết quả:</a:t>
            </a: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4310063"/>
            <a:ext cx="5689600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22"/>
          <p:cNvSpPr txBox="1">
            <a:spLocks noChangeArrowheads="1"/>
          </p:cNvSpPr>
          <p:nvPr/>
        </p:nvSpPr>
        <p:spPr bwMode="auto">
          <a:xfrm>
            <a:off x="2698750" y="179388"/>
            <a:ext cx="8505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2.4: BIỂU DIỄN ÂM THANH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66988" y="1196975"/>
            <a:ext cx="8769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+ Âm thanh phát ra nhờ sự rung của màng loa, của dây đàn,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 của thanh quản,…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+ Đàn rung càng nhanh âm thanh phát ra càng cao.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66988" y="2713038"/>
            <a:ext cx="88947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Ví dụ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:  + Dây đàn rung 440 lần/giây thì phát ra nốt La chuẩn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            + Tần số này được ghi lại và chuyển sang dạng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nhị phân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3762375"/>
            <a:ext cx="55737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05138" y="5354638"/>
            <a:ext cx="46751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Bài tập: biểu diễn nốt son: 392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05138" y="5886450"/>
            <a:ext cx="4135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Kết quả: 392 =&gt;110001000</a:t>
            </a:r>
          </a:p>
        </p:txBody>
      </p:sp>
      <p:pic>
        <p:nvPicPr>
          <p:cNvPr id="7578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22"/>
          <p:cNvSpPr txBox="1">
            <a:spLocks noChangeArrowheads="1"/>
          </p:cNvSpPr>
          <p:nvPr/>
        </p:nvSpPr>
        <p:spPr bwMode="auto">
          <a:xfrm>
            <a:off x="3575050" y="179388"/>
            <a:ext cx="7091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LUYỆN TẬP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27350" y="1125538"/>
            <a:ext cx="8528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Chuyển hình ảnh trái tim trong một lưới 8x8 thành dãy bit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647825"/>
            <a:ext cx="2735263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81325" y="4149725"/>
            <a:ext cx="140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Kết quả: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933825"/>
            <a:ext cx="4437063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287688" y="3140968"/>
            <a:ext cx="2922266" cy="9001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Dãy 0 và 1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8272685" y="3140968"/>
            <a:ext cx="2922266" cy="9001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Dãy các số 2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287688" y="4401108"/>
            <a:ext cx="2922266" cy="9001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Dãy các số 3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8272685" y="4401108"/>
            <a:ext cx="2922266" cy="90010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Dãy số từ 0 - 9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5653213" y="1772816"/>
            <a:ext cx="2444077" cy="7200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Bit là gì?</a:t>
            </a:r>
          </a:p>
        </p:txBody>
      </p:sp>
      <p:sp>
        <p:nvSpPr>
          <p:cNvPr id="77841" name="TextBox 22"/>
          <p:cNvSpPr txBox="1">
            <a:spLocks noChangeArrowheads="1"/>
          </p:cNvSpPr>
          <p:nvPr/>
        </p:nvSpPr>
        <p:spPr bwMode="auto">
          <a:xfrm>
            <a:off x="4254500" y="55563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</a:p>
        </p:txBody>
      </p:sp>
      <p:sp>
        <p:nvSpPr>
          <p:cNvPr id="77842" name="TextBox 20"/>
          <p:cNvSpPr txBox="1">
            <a:spLocks noChangeArrowheads="1"/>
          </p:cNvSpPr>
          <p:nvPr/>
        </p:nvSpPr>
        <p:spPr bwMode="auto">
          <a:xfrm>
            <a:off x="2927350" y="1038225"/>
            <a:ext cx="2109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5F6A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783632" y="3265756"/>
            <a:ext cx="3290743" cy="1058128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Biểu diễn văn bản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8397201" y="3265756"/>
            <a:ext cx="3290743" cy="1058128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Biểu diễn hình ảnh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783632" y="4747136"/>
            <a:ext cx="3290743" cy="1058128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Biểu diễn âm thanh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8397201" y="4747136"/>
            <a:ext cx="3290743" cy="1058128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Cả A, B, C 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079776" y="1916832"/>
            <a:ext cx="6052518" cy="648072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sử dụng dãy Bit để làm gì?</a:t>
            </a:r>
          </a:p>
        </p:txBody>
      </p:sp>
      <p:sp>
        <p:nvSpPr>
          <p:cNvPr id="78865" name="TextBox 22"/>
          <p:cNvSpPr txBox="1">
            <a:spLocks noChangeArrowheads="1"/>
          </p:cNvSpPr>
          <p:nvPr/>
        </p:nvSpPr>
        <p:spPr bwMode="auto">
          <a:xfrm>
            <a:off x="4254500" y="55563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VẬN DỤNG</a:t>
            </a:r>
          </a:p>
        </p:txBody>
      </p:sp>
      <p:sp>
        <p:nvSpPr>
          <p:cNvPr id="78866" name="TextBox 10"/>
          <p:cNvSpPr txBox="1">
            <a:spLocks noChangeArrowheads="1"/>
          </p:cNvSpPr>
          <p:nvPr/>
        </p:nvSpPr>
        <p:spPr bwMode="auto">
          <a:xfrm>
            <a:off x="2640013" y="876300"/>
            <a:ext cx="2109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5F6A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Box 3"/>
          <p:cNvSpPr txBox="1">
            <a:spLocks noChangeArrowheads="1"/>
          </p:cNvSpPr>
          <p:nvPr/>
        </p:nvSpPr>
        <p:spPr bwMode="auto">
          <a:xfrm>
            <a:off x="4079875" y="52388"/>
            <a:ext cx="556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BÀI HỌC</a:t>
            </a:r>
          </a:p>
        </p:txBody>
      </p:sp>
      <p:grpSp>
        <p:nvGrpSpPr>
          <p:cNvPr id="79875" name="Group 78871"/>
          <p:cNvGrpSpPr>
            <a:grpSpLocks/>
          </p:cNvGrpSpPr>
          <p:nvPr/>
        </p:nvGrpSpPr>
        <p:grpSpPr bwMode="auto">
          <a:xfrm>
            <a:off x="2424113" y="1309688"/>
            <a:ext cx="9575800" cy="4567237"/>
            <a:chOff x="2279577" y="942176"/>
            <a:chExt cx="9577064" cy="4567822"/>
          </a:xfrm>
        </p:grpSpPr>
        <p:sp>
          <p:nvSpPr>
            <p:cNvPr id="2" name="Oval 1"/>
            <p:cNvSpPr/>
            <p:nvPr/>
          </p:nvSpPr>
          <p:spPr bwMode="auto">
            <a:xfrm>
              <a:off x="2279577" y="2341646"/>
              <a:ext cx="2592288" cy="1897611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extLst/>
          </p:spPr>
          <p:txBody>
            <a:bodyPr/>
            <a:lstStyle/>
            <a:p>
              <a:pPr algn="ctr" eaLnBrk="1" hangingPunct="1">
                <a:defRPr/>
              </a:pPr>
              <a:r>
                <a:rPr 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 tin trong máy tính</a:t>
              </a:r>
            </a:p>
          </p:txBody>
        </p:sp>
        <p:grpSp>
          <p:nvGrpSpPr>
            <p:cNvPr id="79879" name="Group 78870"/>
            <p:cNvGrpSpPr>
              <a:grpSpLocks/>
            </p:cNvGrpSpPr>
            <p:nvPr/>
          </p:nvGrpSpPr>
          <p:grpSpPr bwMode="auto">
            <a:xfrm>
              <a:off x="4492232" y="942176"/>
              <a:ext cx="7364409" cy="4567822"/>
              <a:chOff x="4492232" y="942176"/>
              <a:chExt cx="7364409" cy="4567822"/>
            </a:xfrm>
          </p:grpSpPr>
          <p:sp>
            <p:nvSpPr>
              <p:cNvPr id="79880" name="Rounded Rectangle 2"/>
              <p:cNvSpPr>
                <a:spLocks noChangeArrowheads="1"/>
              </p:cNvSpPr>
              <p:nvPr/>
            </p:nvSpPr>
            <p:spPr bwMode="auto">
              <a:xfrm>
                <a:off x="5447928" y="942176"/>
                <a:ext cx="1296144" cy="106015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Văn bản</a:t>
                </a:r>
              </a:p>
            </p:txBody>
          </p:sp>
          <p:sp>
            <p:nvSpPr>
              <p:cNvPr id="79881" name="Rounded Rectangle 16"/>
              <p:cNvSpPr>
                <a:spLocks noChangeArrowheads="1"/>
              </p:cNvSpPr>
              <p:nvPr/>
            </p:nvSpPr>
            <p:spPr bwMode="auto">
              <a:xfrm>
                <a:off x="5447928" y="2741671"/>
                <a:ext cx="1296144" cy="108780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ảnh</a:t>
                </a:r>
              </a:p>
            </p:txBody>
          </p:sp>
          <p:sp>
            <p:nvSpPr>
              <p:cNvPr id="79882" name="Rounded Rectangle 17"/>
              <p:cNvSpPr>
                <a:spLocks noChangeArrowheads="1"/>
              </p:cNvSpPr>
              <p:nvPr/>
            </p:nvSpPr>
            <p:spPr bwMode="auto">
              <a:xfrm>
                <a:off x="5447928" y="4373377"/>
                <a:ext cx="1296144" cy="1136621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 thanh</a:t>
                </a:r>
              </a:p>
            </p:txBody>
          </p:sp>
          <p:cxnSp>
            <p:nvCxnSpPr>
              <p:cNvPr id="5" name="Curved Connector 4"/>
              <p:cNvCxnSpPr/>
              <p:nvPr/>
            </p:nvCxnSpPr>
            <p:spPr bwMode="auto">
              <a:xfrm rot="5400000" flipH="1" flipV="1">
                <a:off x="4388058" y="1632825"/>
                <a:ext cx="1239996" cy="881179"/>
              </a:xfrm>
              <a:prstGeom prst="curvedConnector2">
                <a:avLst/>
              </a:prstGeom>
              <a:ln>
                <a:headEnd type="none" w="med" len="med"/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Curved Connector 7"/>
              <p:cNvCxnSpPr>
                <a:stCxn id="2" idx="6"/>
                <a:endCxn id="17" idx="1"/>
              </p:cNvCxnSpPr>
              <p:nvPr/>
            </p:nvCxnSpPr>
            <p:spPr bwMode="auto">
              <a:xfrm flipV="1">
                <a:off x="4872306" y="3285626"/>
                <a:ext cx="576339" cy="4763"/>
              </a:xfrm>
              <a:prstGeom prst="curvedConnector3">
                <a:avLst/>
              </a:prstGeom>
              <a:ln>
                <a:headEnd type="none" w="med" len="med"/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Curved Connector 9"/>
              <p:cNvCxnSpPr>
                <a:stCxn id="2" idx="5"/>
                <a:endCxn id="18" idx="1"/>
              </p:cNvCxnSpPr>
              <p:nvPr/>
            </p:nvCxnSpPr>
            <p:spPr bwMode="auto">
              <a:xfrm rot="16200000" flipH="1">
                <a:off x="4480938" y="3973893"/>
                <a:ext cx="979612" cy="955801"/>
              </a:xfrm>
              <a:prstGeom prst="curvedConnector2">
                <a:avLst/>
              </a:prstGeom>
              <a:ln>
                <a:headEnd type="none" w="med" len="med"/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 bwMode="auto">
              <a:xfrm>
                <a:off x="7581205" y="2852936"/>
                <a:ext cx="918021" cy="867938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Bit</a:t>
                </a:r>
              </a:p>
            </p:txBody>
          </p:sp>
          <p:cxnSp>
            <p:nvCxnSpPr>
              <p:cNvPr id="78848" name="Curved Connector 78847"/>
              <p:cNvCxnSpPr>
                <a:stCxn id="79880" idx="3"/>
                <a:endCxn id="0" idx="0"/>
              </p:cNvCxnSpPr>
              <p:nvPr/>
            </p:nvCxnSpPr>
            <p:spPr bwMode="auto">
              <a:xfrm>
                <a:off x="6744216" y="1472469"/>
                <a:ext cx="1295571" cy="1379714"/>
              </a:xfrm>
              <a:prstGeom prst="curvedConnector2">
                <a:avLst/>
              </a:prstGeom>
              <a:ln>
                <a:solidFill>
                  <a:srgbClr val="3AC665"/>
                </a:solidFill>
                <a:headEnd type="none" w="med" len="med"/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8863" name="Curved Connector 78862"/>
              <p:cNvCxnSpPr>
                <a:stCxn id="79881" idx="3"/>
                <a:endCxn id="0" idx="2"/>
              </p:cNvCxnSpPr>
              <p:nvPr/>
            </p:nvCxnSpPr>
            <p:spPr bwMode="auto">
              <a:xfrm>
                <a:off x="6744216" y="3285626"/>
                <a:ext cx="836722" cy="1587"/>
              </a:xfrm>
              <a:prstGeom prst="curvedConnector3">
                <a:avLst/>
              </a:prstGeom>
              <a:ln>
                <a:solidFill>
                  <a:srgbClr val="3AC665"/>
                </a:solidFill>
                <a:headEnd type="none" w="med" len="med"/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8865" name="Curved Connector 78864"/>
              <p:cNvCxnSpPr>
                <a:stCxn id="79882" idx="3"/>
                <a:endCxn id="41" idx="4"/>
              </p:cNvCxnSpPr>
              <p:nvPr/>
            </p:nvCxnSpPr>
            <p:spPr bwMode="auto">
              <a:xfrm flipV="1">
                <a:off x="6744216" y="3720657"/>
                <a:ext cx="1295571" cy="1220943"/>
              </a:xfrm>
              <a:prstGeom prst="curvedConnector2">
                <a:avLst/>
              </a:prstGeom>
              <a:ln>
                <a:solidFill>
                  <a:srgbClr val="3AC665"/>
                </a:solidFill>
                <a:headEnd type="none" w="med" len="med"/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8866" name="Rectangle 78865"/>
              <p:cNvSpPr/>
              <p:nvPr/>
            </p:nvSpPr>
            <p:spPr bwMode="auto">
              <a:xfrm>
                <a:off x="9336361" y="1472252"/>
                <a:ext cx="2520280" cy="1269419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 dung lượng bộ nhớ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9336361" y="3720874"/>
                <a:ext cx="2520280" cy="1364310"/>
              </a:xfrm>
              <a:prstGeom prst="rect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/>
            </p:spPr>
            <p:txBody>
              <a:bodyPr/>
              <a:lstStyle/>
              <a:p>
                <a:pPr algn="ctr" eaLnBrk="1" hangingPunct="1">
                  <a:defRPr/>
                </a:pPr>
                <a:r>
                  <a:rPr lang="en-US" sz="2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 vị đo thông tin nhỏ nhất</a:t>
                </a:r>
              </a:p>
            </p:txBody>
          </p:sp>
          <p:cxnSp>
            <p:nvCxnSpPr>
              <p:cNvPr id="78868" name="Curved Connector 78867"/>
              <p:cNvCxnSpPr>
                <a:stCxn id="41" idx="7"/>
                <a:endCxn id="78866" idx="1"/>
              </p:cNvCxnSpPr>
              <p:nvPr/>
            </p:nvCxnSpPr>
            <p:spPr bwMode="auto">
              <a:xfrm rot="5400000" flipH="1" flipV="1">
                <a:off x="8414487" y="2058330"/>
                <a:ext cx="873237" cy="971678"/>
              </a:xfrm>
              <a:prstGeom prst="curvedConnector2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8870" name="Curved Connector 78869"/>
              <p:cNvCxnSpPr>
                <a:stCxn id="41" idx="5"/>
                <a:endCxn id="83" idx="1"/>
              </p:cNvCxnSpPr>
              <p:nvPr/>
            </p:nvCxnSpPr>
            <p:spPr bwMode="auto">
              <a:xfrm rot="16200000" flipH="1">
                <a:off x="8446241" y="3512666"/>
                <a:ext cx="809729" cy="971678"/>
              </a:xfrm>
              <a:prstGeom prst="curvedConnector2">
                <a:avLst/>
              </a:prstGeom>
              <a:ln>
                <a:solidFill>
                  <a:srgbClr val="FF0000"/>
                </a:solidFill>
                <a:headEnd type="none" w="med" len="med"/>
                <a:tailEnd type="triangle"/>
              </a:ln>
              <a:ex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22"/>
          <p:cNvSpPr txBox="1">
            <a:spLocks noChangeArrowheads="1"/>
          </p:cNvSpPr>
          <p:nvPr/>
        </p:nvSpPr>
        <p:spPr bwMode="auto">
          <a:xfrm>
            <a:off x="3216275" y="1484313"/>
            <a:ext cx="5562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4963" y="2492375"/>
            <a:ext cx="87852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Học bài cũ nội dung kiến thức 1 (SGK/13,14,15).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Cho ví dụ về biểu diễn văn bản, hình ảnh, âm thanh.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Chuẩn bị trước mục 2 – Đơn vị đo thông tin(SGK/15,16).</a:t>
            </a:r>
          </a:p>
        </p:txBody>
      </p:sp>
      <p:pic>
        <p:nvPicPr>
          <p:cNvPr id="8090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19513" y="4292600"/>
            <a:ext cx="5853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quả: Trái – phải – phải =&gt;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</a:t>
            </a:r>
          </a:p>
        </p:txBody>
      </p:sp>
      <p:pic>
        <p:nvPicPr>
          <p:cNvPr id="6656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60750" y="1120775"/>
            <a:ext cx="6013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0    1    2    3    4    5    6    7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552825" y="2565400"/>
            <a:ext cx="7061200" cy="576263"/>
            <a:chOff x="3552121" y="2564904"/>
            <a:chExt cx="7061526" cy="576064"/>
          </a:xfrm>
        </p:grpSpPr>
        <p:sp>
          <p:nvSpPr>
            <p:cNvPr id="23" name="Oval 22"/>
            <p:cNvSpPr/>
            <p:nvPr/>
          </p:nvSpPr>
          <p:spPr>
            <a:xfrm>
              <a:off x="6887613" y="2675991"/>
              <a:ext cx="401656" cy="39991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311323" y="2675991"/>
              <a:ext cx="0" cy="399912"/>
            </a:xfrm>
            <a:prstGeom prst="line">
              <a:avLst/>
            </a:prstGeom>
            <a:ln w="28575">
              <a:solidFill>
                <a:srgbClr val="2F25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583" name="Group 32"/>
            <p:cNvGrpSpPr>
              <a:grpSpLocks/>
            </p:cNvGrpSpPr>
            <p:nvPr/>
          </p:nvGrpSpPr>
          <p:grpSpPr bwMode="auto">
            <a:xfrm>
              <a:off x="3552121" y="2564904"/>
              <a:ext cx="7061526" cy="576064"/>
              <a:chOff x="3552121" y="2564904"/>
              <a:chExt cx="7061526" cy="57606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52121" y="2617274"/>
                <a:ext cx="3765724" cy="5236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2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80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0    1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2    3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9407091" y="2620448"/>
                <a:ext cx="0" cy="4506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86" name="TextBox 21"/>
              <p:cNvSpPr txBox="1">
                <a:spLocks noChangeArrowheads="1"/>
              </p:cNvSpPr>
              <p:nvPr/>
            </p:nvSpPr>
            <p:spPr bwMode="auto">
              <a:xfrm>
                <a:off x="9790986" y="2564904"/>
                <a:ext cx="82266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</a:p>
            </p:txBody>
          </p:sp>
        </p:grp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594100" y="3284538"/>
            <a:ext cx="7019925" cy="595312"/>
            <a:chOff x="3594198" y="3284984"/>
            <a:chExt cx="7019450" cy="595228"/>
          </a:xfrm>
        </p:grpSpPr>
        <p:grpSp>
          <p:nvGrpSpPr>
            <p:cNvPr id="66574" name="Group 38"/>
            <p:cNvGrpSpPr>
              <a:grpSpLocks/>
            </p:cNvGrpSpPr>
            <p:nvPr/>
          </p:nvGrpSpPr>
          <p:grpSpPr bwMode="auto">
            <a:xfrm>
              <a:off x="6816080" y="3388460"/>
              <a:ext cx="543892" cy="444597"/>
              <a:chOff x="6816080" y="3388460"/>
              <a:chExt cx="543892" cy="44459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959470" y="3432600"/>
                <a:ext cx="400023" cy="3999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6816605" y="3388156"/>
                <a:ext cx="0" cy="399993"/>
              </a:xfrm>
              <a:prstGeom prst="line">
                <a:avLst/>
              </a:prstGeom>
              <a:ln w="28575">
                <a:solidFill>
                  <a:srgbClr val="2F25E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575" name="Group 29"/>
            <p:cNvGrpSpPr>
              <a:grpSpLocks/>
            </p:cNvGrpSpPr>
            <p:nvPr/>
          </p:nvGrpSpPr>
          <p:grpSpPr bwMode="auto">
            <a:xfrm>
              <a:off x="3594198" y="3284984"/>
              <a:ext cx="7019450" cy="595228"/>
              <a:chOff x="3594198" y="3284984"/>
              <a:chExt cx="7019450" cy="59522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594198" y="3356411"/>
                <a:ext cx="3765295" cy="52380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3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80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3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9381831" y="3326253"/>
                <a:ext cx="0" cy="4507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78" name="TextBox 30"/>
              <p:cNvSpPr txBox="1">
                <a:spLocks noChangeArrowheads="1"/>
              </p:cNvSpPr>
              <p:nvPr/>
            </p:nvSpPr>
            <p:spPr bwMode="auto">
              <a:xfrm>
                <a:off x="9790987" y="3284984"/>
                <a:ext cx="82266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</a:p>
            </p:txBody>
          </p:sp>
        </p:grp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546475" y="1897063"/>
            <a:ext cx="7015163" cy="523875"/>
            <a:chOff x="3546217" y="1897668"/>
            <a:chExt cx="7014724" cy="52322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360741" y="1927792"/>
              <a:ext cx="0" cy="401136"/>
            </a:xfrm>
            <a:prstGeom prst="line">
              <a:avLst/>
            </a:prstGeom>
            <a:ln w="28575">
              <a:solidFill>
                <a:srgbClr val="2F25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569" name="Group 35"/>
            <p:cNvGrpSpPr>
              <a:grpSpLocks/>
            </p:cNvGrpSpPr>
            <p:nvPr/>
          </p:nvGrpSpPr>
          <p:grpSpPr bwMode="auto">
            <a:xfrm>
              <a:off x="3546217" y="1897668"/>
              <a:ext cx="7014724" cy="523220"/>
              <a:chOff x="3546217" y="1934324"/>
              <a:chExt cx="7014724" cy="52322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887696" y="1962863"/>
                <a:ext cx="401612" cy="3995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46217" y="1934324"/>
                <a:ext cx="5919418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1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0    1    2    3    </a:t>
                </a:r>
                <a:r>
                  <a:rPr lang="en-US" sz="280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4    5    6    7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9383090" y="1948593"/>
                <a:ext cx="0" cy="4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73" name="TextBox 31"/>
              <p:cNvSpPr txBox="1">
                <a:spLocks noChangeArrowheads="1"/>
              </p:cNvSpPr>
              <p:nvPr/>
            </p:nvSpPr>
            <p:spPr bwMode="auto">
              <a:xfrm>
                <a:off x="9790987" y="1934324"/>
                <a:ext cx="76995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</a:p>
            </p:txBody>
          </p: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7475" y="82550"/>
            <a:ext cx="9359900" cy="804863"/>
          </a:xfrm>
        </p:spPr>
        <p:txBody>
          <a:bodyPr/>
          <a:lstStyle/>
          <a:p>
            <a:pPr algn="l" eaLnBrk="1" hangingPunct="1"/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HÌNH THÀNH KIẾN THỨC MỚI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6429375" y="1938338"/>
            <a:ext cx="1341438" cy="105886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5" name="Nhóm 34"/>
          <p:cNvGrpSpPr/>
          <p:nvPr/>
        </p:nvGrpSpPr>
        <p:grpSpPr>
          <a:xfrm>
            <a:off x="3613265" y="2710161"/>
            <a:ext cx="2964457" cy="3527151"/>
            <a:chOff x="2118292" y="2769341"/>
            <a:chExt cx="2098787" cy="30393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3018401" y="2769341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169639" y="3550482"/>
              <a:ext cx="1906325" cy="1352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i="1">
                  <a:solidFill>
                    <a:srgbClr val="5D82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diễn thông tin trong máy tính</a:t>
              </a:r>
            </a:p>
          </p:txBody>
        </p:sp>
      </p:grpSp>
      <p:grpSp>
        <p:nvGrpSpPr>
          <p:cNvPr id="36" name="Nhóm 35"/>
          <p:cNvGrpSpPr/>
          <p:nvPr/>
        </p:nvGrpSpPr>
        <p:grpSpPr>
          <a:xfrm>
            <a:off x="7659068" y="2565776"/>
            <a:ext cx="2952328" cy="3527520"/>
            <a:chOff x="4413024" y="2377452"/>
            <a:chExt cx="2098787" cy="303787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gray">
            <a:xfrm>
              <a:off x="5317487" y="2377452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4506350" y="3330144"/>
              <a:ext cx="1906325" cy="927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i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 vị đo thông tin</a:t>
              </a:r>
            </a:p>
          </p:txBody>
        </p:sp>
      </p:grpSp>
      <p:pic>
        <p:nvPicPr>
          <p:cNvPr id="6759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3175000" y="847725"/>
            <a:ext cx="8324850" cy="7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sz="28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THÔNG TIN TRONG MÁY TÍNH (2 TIẾT)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Nhóm 34"/>
          <p:cNvGrpSpPr/>
          <p:nvPr/>
        </p:nvGrpSpPr>
        <p:grpSpPr>
          <a:xfrm>
            <a:off x="4799856" y="1916832"/>
            <a:ext cx="2964457" cy="3527151"/>
            <a:chOff x="2118292" y="2769341"/>
            <a:chExt cx="2098787" cy="30393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AutoShape 17"/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gray">
            <a:xfrm>
              <a:off x="3018401" y="2769341"/>
              <a:ext cx="28405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169639" y="3550482"/>
              <a:ext cx="1906325" cy="1352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i="1">
                  <a:solidFill>
                    <a:srgbClr val="5D82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diễn thông tin trong máy tính</a:t>
              </a:r>
            </a:p>
          </p:txBody>
        </p:sp>
      </p:grp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23825"/>
            <a:ext cx="9359900" cy="1138238"/>
          </a:xfrm>
        </p:spPr>
        <p:txBody>
          <a:bodyPr/>
          <a:lstStyle/>
          <a:p>
            <a:pPr algn="l"/>
            <a:r>
              <a:rPr lang="en-US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THÔNG TIN TRONG MÁY TÍNH (TIẾT 1)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gray">
          <a:xfrm>
            <a:off x="6508750" y="1465263"/>
            <a:ext cx="1341438" cy="10572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gray">
          <a:xfrm>
            <a:off x="4256088" y="1736725"/>
            <a:ext cx="1341437" cy="1058863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5" name="Nhóm 34"/>
          <p:cNvGrpSpPr/>
          <p:nvPr/>
        </p:nvGrpSpPr>
        <p:grpSpPr>
          <a:xfrm>
            <a:off x="2755172" y="2854179"/>
            <a:ext cx="2098787" cy="3039322"/>
            <a:chOff x="2118292" y="2769341"/>
            <a:chExt cx="2098787" cy="30393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3068061" y="2769341"/>
              <a:ext cx="18473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14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231574" y="3672114"/>
              <a:ext cx="1906325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i="1">
                  <a:solidFill>
                    <a:srgbClr val="5D82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diễn số</a:t>
              </a:r>
            </a:p>
          </p:txBody>
        </p:sp>
      </p:grpSp>
      <p:grpSp>
        <p:nvGrpSpPr>
          <p:cNvPr id="36" name="Nhóm 35"/>
          <p:cNvGrpSpPr/>
          <p:nvPr/>
        </p:nvGrpSpPr>
        <p:grpSpPr>
          <a:xfrm>
            <a:off x="5101825" y="2602982"/>
            <a:ext cx="2098787" cy="3037871"/>
            <a:chOff x="4413024" y="2377452"/>
            <a:chExt cx="2098787" cy="303787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gray">
            <a:xfrm>
              <a:off x="5367150" y="2377452"/>
              <a:ext cx="18473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14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4506351" y="3261441"/>
              <a:ext cx="1906325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i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diễn văn bản</a:t>
              </a:r>
            </a:p>
          </p:txBody>
        </p:sp>
      </p:grpSp>
      <p:grpSp>
        <p:nvGrpSpPr>
          <p:cNvPr id="37" name="Nhóm 36"/>
          <p:cNvGrpSpPr/>
          <p:nvPr/>
        </p:nvGrpSpPr>
        <p:grpSpPr>
          <a:xfrm>
            <a:off x="7485267" y="2155187"/>
            <a:ext cx="2098787" cy="3032066"/>
            <a:chOff x="6707755" y="1924601"/>
            <a:chExt cx="2098787" cy="303206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gray">
            <a:xfrm>
              <a:off x="7666234" y="1924601"/>
              <a:ext cx="18473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14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6803985" y="2786742"/>
              <a:ext cx="1906325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i="1">
                  <a:solidFill>
                    <a:srgbClr val="377F8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diễn hình ảnh</a:t>
              </a:r>
            </a:p>
          </p:txBody>
        </p:sp>
      </p:grpSp>
      <p:sp>
        <p:nvSpPr>
          <p:cNvPr id="69639" name="TextBox 27"/>
          <p:cNvSpPr txBox="1">
            <a:spLocks noChangeArrowheads="1"/>
          </p:cNvSpPr>
          <p:nvPr/>
        </p:nvSpPr>
        <p:spPr bwMode="auto">
          <a:xfrm>
            <a:off x="3854450" y="88900"/>
            <a:ext cx="52816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1. BIỂU DIỄN THÔNG TIN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TRONG MÁY TÍNH</a:t>
            </a:r>
          </a:p>
        </p:txBody>
      </p:sp>
      <p:grpSp>
        <p:nvGrpSpPr>
          <p:cNvPr id="39" name="Nhóm 35"/>
          <p:cNvGrpSpPr/>
          <p:nvPr/>
        </p:nvGrpSpPr>
        <p:grpSpPr>
          <a:xfrm>
            <a:off x="9845865" y="1879401"/>
            <a:ext cx="2098787" cy="3037871"/>
            <a:chOff x="4413024" y="2377452"/>
            <a:chExt cx="2098787" cy="303787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0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AutoShape 5"/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gray">
            <a:xfrm>
              <a:off x="5367150" y="2377452"/>
              <a:ext cx="18473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sz="14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4506351" y="3261441"/>
              <a:ext cx="1906325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b="1" i="1">
                  <a:solidFill>
                    <a:srgbClr val="33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diễn âm thanh</a:t>
              </a:r>
            </a:p>
          </p:txBody>
        </p:sp>
      </p:grpSp>
      <p:sp>
        <p:nvSpPr>
          <p:cNvPr id="48" name="Freeform 47"/>
          <p:cNvSpPr>
            <a:spLocks/>
          </p:cNvSpPr>
          <p:nvPr/>
        </p:nvSpPr>
        <p:spPr bwMode="gray">
          <a:xfrm>
            <a:off x="9207500" y="1031875"/>
            <a:ext cx="1341438" cy="10572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964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6"/>
          <p:cNvSpPr txBox="1">
            <a:spLocks noChangeArrowheads="1"/>
          </p:cNvSpPr>
          <p:nvPr/>
        </p:nvSpPr>
        <p:spPr bwMode="auto">
          <a:xfrm>
            <a:off x="3503613" y="488950"/>
            <a:ext cx="695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2.1: BIỂU DIỄN SỐ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3068638"/>
            <a:ext cx="76327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74938" y="1681163"/>
            <a:ext cx="885825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phương pháp mã hóa số 3 ta có thể mã hóa dãy số từ 0 đến 7 thành dãy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ứng: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6"/>
          <p:cNvSpPr txBox="1">
            <a:spLocks noChangeArrowheads="1"/>
          </p:cNvSpPr>
          <p:nvPr/>
        </p:nvSpPr>
        <p:spPr bwMode="auto">
          <a:xfrm>
            <a:off x="3503613" y="488950"/>
            <a:ext cx="6953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2.1: BIỂU DIỄN SỐ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6413" y="1476375"/>
            <a:ext cx="7205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Biểu diễn số trong dãy dài gấp đôi: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Biểu diễn số 9 trong dãy từ 0 đến 15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16500" y="2708275"/>
            <a:ext cx="2889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quả: 9 =&gt;1001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6413" y="3644900"/>
            <a:ext cx="8882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+ Số lớn hơn thì cần dãy nhiều hơn các kí tự 0, 1 để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mã hóa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+ Dãy các kí hiệu 0 và 1 gọi là dãy bit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+ Mỗi kí hiệu của dãy bit được gọi là một 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6"/>
          <p:cNvSpPr txBox="1">
            <a:spLocks noChangeArrowheads="1"/>
          </p:cNvSpPr>
          <p:nvPr/>
        </p:nvSpPr>
        <p:spPr bwMode="auto">
          <a:xfrm>
            <a:off x="2239963" y="268288"/>
            <a:ext cx="7816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2.2: BIỂU DIỄN VĂN BẢN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558925" y="1196975"/>
            <a:ext cx="86820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+ Văn bản gồm các chữ cái, các chữ số, dấu câu, kí hiệu,…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được gọi chung là các kí tự.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+ Văn bản được chuyển thành dãy bit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bằng cách chuyển từng kí tự một.</a:t>
            </a:r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685925"/>
            <a:ext cx="410368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565275" y="4157663"/>
            <a:ext cx="1181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Ví dụ: 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4622800"/>
            <a:ext cx="5956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630488" y="5373688"/>
            <a:ext cx="474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Bài tập: Biểu diễn từ “DA CA” 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2617788" y="5838825"/>
            <a:ext cx="923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Kết Quả: DA CA =&gt;01000100 01000001 01000011 01000001 </a:t>
            </a:r>
          </a:p>
        </p:txBody>
      </p:sp>
      <p:pic>
        <p:nvPicPr>
          <p:cNvPr id="7271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6"/>
          <p:cNvSpPr txBox="1">
            <a:spLocks noChangeArrowheads="1"/>
          </p:cNvSpPr>
          <p:nvPr/>
        </p:nvSpPr>
        <p:spPr bwMode="auto">
          <a:xfrm>
            <a:off x="2341563" y="179388"/>
            <a:ext cx="8175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2.3: BIỂU DIỄN HÌNH ẢNH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585913" y="1103313"/>
            <a:ext cx="89233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+ Hình ảnh cũng được biễu diễn thành dãy bit để máy tính xử lí và có thể hiển thị trên màn hình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+ Ảnh kĩ thuật số được tạo thành từ các điểm ảnh (Pixel)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66"/>
                </a:solidFill>
                <a:latin typeface="Times New Roman" panose="02020603050405020304" pitchFamily="18" charset="0"/>
              </a:rPr>
              <a:t>+ Mỗi pixel trong ảnh đen trắng được biểu thị bằng 1 bit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619250" y="3173413"/>
            <a:ext cx="89233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Ví dụ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: Chuyển hình ảnh chữ cái A trong một lưới 8x8 thành dãy bit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Kí hiệu: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+ Màu đen là: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+ Màu trắng là: 0</a:t>
            </a: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3933825"/>
            <a:ext cx="614997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1049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0&quot;/&gt;&lt;/object&gt;&lt;object type=&quot;3&quot; unique_id=&quot;10004&quot;&gt;&lt;property id=&quot;20148&quot; value=&quot;5&quot;/&gt;&lt;property id=&quot;20300&quot; value=&quot;Slide 2&quot;/&gt;&lt;property id=&quot;20307&quot; value=&quot;302&quot;/&gt;&lt;/object&gt;&lt;object type=&quot;3&quot; unique_id=&quot;10005&quot;&gt;&lt;property id=&quot;20148&quot; value=&quot;5&quot;/&gt;&lt;property id=&quot;20300&quot; value=&quot;Slide 3&quot;/&gt;&lt;property id=&quot;20307&quot; value=&quot;304&quot;/&gt;&lt;/object&gt;&lt;object type=&quot;3&quot; unique_id=&quot;10006&quot;&gt;&lt;property id=&quot;20148&quot; value=&quot;5&quot;/&gt;&lt;property id=&quot;20300&quot; value=&quot;Slide 4 - &amp;quot;HOẠT ĐỘNG 2: HÌNH THÀNH KIẾN THỨC MỚI&amp;quot;&quot;/&gt;&lt;property id=&quot;20307&quot; value=&quot;305&quot;/&gt;&lt;/object&gt;&lt;object type=&quot;3&quot; unique_id=&quot;10007&quot;&gt;&lt;property id=&quot;20148&quot; value=&quot;5&quot;/&gt;&lt;property id=&quot;20300&quot; value=&quot;Slide 5 - &amp;quot;BÀI 3: THÔNG TIN TRONG MÁY TÍNH (TIẾT 1)&amp;quot;&quot;/&gt;&lt;property id=&quot;20307&quot; value=&quot;307&quot;/&gt;&lt;/object&gt;&lt;object type=&quot;3&quot; unique_id=&quot;10008&quot;&gt;&lt;property id=&quot;20148&quot; value=&quot;5&quot;/&gt;&lt;property id=&quot;20300&quot; value=&quot;Slide 6&quot;/&gt;&lt;property id=&quot;20307&quot; value=&quot;308&quot;/&gt;&lt;/object&gt;&lt;object type=&quot;3&quot; unique_id=&quot;10009&quot;&gt;&lt;property id=&quot;20148&quot; value=&quot;5&quot;/&gt;&lt;property id=&quot;20300&quot; value=&quot;Slide 7&quot;/&gt;&lt;property id=&quot;20307&quot; value=&quot;321&quot;/&gt;&lt;/object&gt;&lt;object type=&quot;3&quot; unique_id=&quot;10010&quot;&gt;&lt;property id=&quot;20148&quot; value=&quot;5&quot;/&gt;&lt;property id=&quot;20300&quot; value=&quot;Slide 8&quot;/&gt;&lt;property id=&quot;20307&quot; value=&quot;325&quot;/&gt;&lt;/object&gt;&lt;object type=&quot;3&quot; unique_id=&quot;10011&quot;&gt;&lt;property id=&quot;20148&quot; value=&quot;5&quot;/&gt;&lt;property id=&quot;20300&quot; value=&quot;Slide 9&quot;/&gt;&lt;property id=&quot;20307&quot; value=&quot;310&quot;/&gt;&lt;/object&gt;&lt;object type=&quot;3&quot; unique_id=&quot;10012&quot;&gt;&lt;property id=&quot;20148&quot; value=&quot;5&quot;/&gt;&lt;property id=&quot;20300&quot; value=&quot;Slide 10&quot;/&gt;&lt;property id=&quot;20307&quot; value=&quot;311&quot;/&gt;&lt;/object&gt;&lt;object type=&quot;3&quot; unique_id=&quot;10013&quot;&gt;&lt;property id=&quot;20148&quot; value=&quot;5&quot;/&gt;&lt;property id=&quot;20300&quot; value=&quot;Slide 11&quot;/&gt;&lt;property id=&quot;20307&quot; value=&quot;313&quot;/&gt;&lt;/object&gt;&lt;object type=&quot;3&quot; unique_id=&quot;10014&quot;&gt;&lt;property id=&quot;20148&quot; value=&quot;5&quot;/&gt;&lt;property id=&quot;20300&quot; value=&quot;Slide 12&quot;/&gt;&lt;property id=&quot;20307&quot; value=&quot;314&quot;/&gt;&lt;/object&gt;&lt;object type=&quot;3&quot; unique_id=&quot;10015&quot;&gt;&lt;property id=&quot;20148&quot; value=&quot;5&quot;/&gt;&lt;property id=&quot;20300&quot; value=&quot;Slide 13&quot;/&gt;&lt;property id=&quot;20307&quot; value=&quot;315&quot;/&gt;&lt;/object&gt;&lt;object type=&quot;3&quot; unique_id=&quot;10016&quot;&gt;&lt;property id=&quot;20148&quot; value=&quot;5&quot;/&gt;&lt;property id=&quot;20300&quot; value=&quot;Slide 14&quot;/&gt;&lt;property id=&quot;20307&quot; value=&quot;323&quot;/&gt;&lt;/object&gt;&lt;object type=&quot;3&quot; unique_id=&quot;10017&quot;&gt;&lt;property id=&quot;20148&quot; value=&quot;5&quot;/&gt;&lt;property id=&quot;20300&quot; value=&quot;Slide 15&quot;/&gt;&lt;property id=&quot;20307&quot; value=&quot;324&quot;/&gt;&lt;/object&gt;&lt;object type=&quot;3&quot; unique_id=&quot;10018&quot;&gt;&lt;property id=&quot;20148&quot; value=&quot;5&quot;/&gt;&lt;property id=&quot;20300&quot; value=&quot;Slide 16&quot;/&gt;&lt;property id=&quot;20307&quot; value=&quot;322&quot;/&gt;&lt;/object&gt;&lt;object type=&quot;3&quot; unique_id=&quot;10019&quot;&gt;&lt;property id=&quot;20148&quot; value=&quot;5&quot;/&gt;&lt;property id=&quot;20300&quot; value=&quot;Slide 17&quot;/&gt;&lt;property id=&quot;20307&quot; value=&quot;318&quot;/&gt;&lt;/object&gt;&lt;/object&gt;&lt;object type=&quot;8&quot; unique_id=&quot;1003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1212</TotalTime>
  <Words>736</Words>
  <Application>Microsoft Office PowerPoint</Application>
  <PresentationFormat>Widescreen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Default Design</vt:lpstr>
      <vt:lpstr>2_Default Design</vt:lpstr>
      <vt:lpstr>Custom Design</vt:lpstr>
      <vt:lpstr>1_Custom Design</vt:lpstr>
      <vt:lpstr>PowerPoint Presentation</vt:lpstr>
      <vt:lpstr>PowerPoint Presentation</vt:lpstr>
      <vt:lpstr>HOẠT ĐỘNG 2: HÌNH THÀNH KIẾN THỨC MỚI</vt:lpstr>
      <vt:lpstr>BÀI 3: THÔNG TIN TRONG MÁY TÍNH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107</cp:revision>
  <dcterms:created xsi:type="dcterms:W3CDTF">2013-03-13T09:34:23Z</dcterms:created>
  <dcterms:modified xsi:type="dcterms:W3CDTF">2024-02-29T03:32:38Z</dcterms:modified>
</cp:coreProperties>
</file>