
<file path=[Content_Types].xml><?xml version="1.0" encoding="utf-8"?>
<Types xmlns="http://schemas.openxmlformats.org/package/2006/content-types">
  <Default Extension="bmp" ContentType="image/bmp"/>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2"/>
  </p:notesMasterIdLst>
  <p:sldIdLst>
    <p:sldId id="292" r:id="rId2"/>
    <p:sldId id="318" r:id="rId3"/>
    <p:sldId id="507" r:id="rId4"/>
    <p:sldId id="377" r:id="rId5"/>
    <p:sldId id="508" r:id="rId6"/>
    <p:sldId id="509" r:id="rId7"/>
    <p:sldId id="475" r:id="rId8"/>
    <p:sldId id="420" r:id="rId9"/>
    <p:sldId id="505" r:id="rId10"/>
    <p:sldId id="356" r:id="rId1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00"/>
    <a:srgbClr val="009900"/>
    <a:srgbClr val="FF7043"/>
    <a:srgbClr val="660066"/>
    <a:srgbClr val="CC00CC"/>
    <a:srgbClr val="FFF1B3"/>
    <a:srgbClr val="EDF6F7"/>
    <a:srgbClr val="C8FF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1" autoAdjust="0"/>
    <p:restoredTop sz="94356" autoAdjust="0"/>
  </p:normalViewPr>
  <p:slideViewPr>
    <p:cSldViewPr>
      <p:cViewPr varScale="1">
        <p:scale>
          <a:sx n="77" d="100"/>
          <a:sy n="77" d="100"/>
        </p:scale>
        <p:origin x="114" y="45"/>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467A44-B9E3-4839-A5C6-5F8A911FFAFC}" type="datetimeFigureOut">
              <a:rPr lang="en-US" smtClean="0"/>
              <a:pPr/>
              <a:t>12/9/2024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8F8F5B-8E1F-4947-81C1-D51EE90A86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8C4A0E-AE95-454F-A2E2-71B23AF28C3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DEE483-DD1C-4192-AD40-C8F21048B1C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E4362E-EEC3-4576-BDFE-7739F93EDDF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1"/>
            <a:ext cx="53848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CDB6DB-3D4F-49D8-8FDB-612300820E8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6A0F44-ECC0-4664-BB81-4589E688E0B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7BB2E09-7A25-4679-9E62-65DB48CA281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40C62B-41F5-48A8-B539-C8361A2645A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7130BA-9B41-4D5B-8CD7-263DBE816A0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63D9F9-6FA6-4913-AC9C-E88B45A2737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FEDE19-A640-4E92-93C1-021EA31184C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C395E3F-7D6A-4CA7-B93E-E99E08BA59C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FB3C4FF-FCF3-423C-AF0D-CC2F270ACB4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154EED5-014E-4B21-AF20-0FAAD83CEF9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49440E-59E1-47FA-B69F-0F304E99960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0BE4AC-A57C-4D7A-8622-A771FD9AD32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8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2458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2458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35C7E76-F3A5-4018-853D-E449C62038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bmp"/><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2C63E6E-B036-F9E8-485C-D4CEF90AF57A}"/>
              </a:ext>
            </a:extLst>
          </p:cNvPr>
          <p:cNvPicPr>
            <a:picLocks noChangeAspect="1"/>
          </p:cNvPicPr>
          <p:nvPr/>
        </p:nvPicPr>
        <p:blipFill>
          <a:blip r:embed="rId3">
            <a:clrChange>
              <a:clrFrom>
                <a:srgbClr val="F9FEFF"/>
              </a:clrFrom>
              <a:clrTo>
                <a:srgbClr val="F9FEFF">
                  <a:alpha val="0"/>
                </a:srgbClr>
              </a:clrTo>
            </a:clrChange>
            <a:extLst>
              <a:ext uri="{28A0092B-C50C-407E-A947-70E740481C1C}">
                <a14:useLocalDpi xmlns:a14="http://schemas.microsoft.com/office/drawing/2010/main" val="0"/>
              </a:ext>
            </a:extLst>
          </a:blip>
          <a:stretch>
            <a:fillRect/>
          </a:stretch>
        </p:blipFill>
        <p:spPr>
          <a:xfrm>
            <a:off x="3886200" y="2667000"/>
            <a:ext cx="3810000" cy="2057400"/>
          </a:xfrm>
          <a:prstGeom prst="rect">
            <a:avLst/>
          </a:prstGeom>
        </p:spPr>
      </p:pic>
      <p:sp>
        <p:nvSpPr>
          <p:cNvPr id="6" name="Title 3">
            <a:extLst>
              <a:ext uri="{FF2B5EF4-FFF2-40B4-BE49-F238E27FC236}">
                <a16:creationId xmlns:a16="http://schemas.microsoft.com/office/drawing/2014/main" id="{D7A5EB27-45C6-768B-11A2-301C4376AFB4}"/>
              </a:ext>
            </a:extLst>
          </p:cNvPr>
          <p:cNvSpPr>
            <a:spLocks noGrp="1"/>
          </p:cNvSpPr>
          <p:nvPr>
            <p:ph type="ctrTitle"/>
          </p:nvPr>
        </p:nvSpPr>
        <p:spPr>
          <a:xfrm>
            <a:off x="2209800" y="228600"/>
            <a:ext cx="7772400" cy="1470025"/>
          </a:xfrm>
        </p:spPr>
        <p:txBody>
          <a:bodyPr/>
          <a:lstStyle/>
          <a:p>
            <a:br>
              <a:rPr lang="en-US" sz="4000" b="1" dirty="0">
                <a:solidFill>
                  <a:srgbClr val="0000FF"/>
                </a:solidFill>
                <a:effectLst>
                  <a:outerShdw blurRad="38100" dist="38100" dir="2700000" algn="tl">
                    <a:srgbClr val="000000">
                      <a:alpha val="43137"/>
                    </a:srgbClr>
                  </a:outerShdw>
                </a:effectLst>
              </a:rPr>
            </a:br>
            <a:r>
              <a:rPr lang="en-US" sz="4000" b="1" dirty="0">
                <a:solidFill>
                  <a:srgbClr val="C00000"/>
                </a:solidFill>
                <a:effectLst>
                  <a:outerShdw blurRad="38100" dist="38100" dir="2700000" algn="tl">
                    <a:srgbClr val="000000">
                      <a:alpha val="43137"/>
                    </a:srgbClr>
                  </a:outerShdw>
                </a:effectLst>
              </a:rPr>
              <a:t>NHIỆT LIỆT CHÀO MỪNG CÁC THẦY CÔ ĐẾN DỰ TIẾT CHUYÊN ĐỀ ÂM NHẠC 8</a:t>
            </a:r>
            <a:endParaRPr lang="en-US" b="1" dirty="0">
              <a:solidFill>
                <a:srgbClr val="C00000"/>
              </a:solidFill>
              <a:effectLst>
                <a:outerShdw blurRad="38100" dist="38100" dir="2700000" algn="tl">
                  <a:srgbClr val="000000">
                    <a:alpha val="43137"/>
                  </a:srgbClr>
                </a:outerShdw>
              </a:effectLst>
            </a:endParaRPr>
          </a:p>
        </p:txBody>
      </p:sp>
      <p:sp>
        <p:nvSpPr>
          <p:cNvPr id="8" name="Subtitle 6">
            <a:extLst>
              <a:ext uri="{FF2B5EF4-FFF2-40B4-BE49-F238E27FC236}">
                <a16:creationId xmlns:a16="http://schemas.microsoft.com/office/drawing/2014/main" id="{A8DA06BD-F396-69EB-825F-7338FDE7B3A6}"/>
              </a:ext>
            </a:extLst>
          </p:cNvPr>
          <p:cNvSpPr>
            <a:spLocks noGrp="1"/>
          </p:cNvSpPr>
          <p:nvPr>
            <p:ph type="subTitle" idx="1"/>
          </p:nvPr>
        </p:nvSpPr>
        <p:spPr>
          <a:xfrm>
            <a:off x="609600" y="3124200"/>
            <a:ext cx="11353800" cy="3048000"/>
          </a:xfrm>
        </p:spPr>
        <p:txBody>
          <a:bodyPr/>
          <a:lstStyle/>
          <a:p>
            <a:pPr algn="just">
              <a:spcAft>
                <a:spcPts val="300"/>
              </a:spcAft>
            </a:pPr>
            <a:endParaRPr lang="en-US" b="1" dirty="0">
              <a:solidFill>
                <a:srgbClr val="0000FF"/>
              </a:solidFill>
              <a:latin typeface="+mj-lt"/>
              <a:cs typeface="Times New Roman" panose="02020603050405020304" pitchFamily="18" charset="0"/>
            </a:endParaRPr>
          </a:p>
          <a:p>
            <a:pPr algn="just">
              <a:spcAft>
                <a:spcPts val="300"/>
              </a:spcAft>
            </a:pPr>
            <a:endParaRPr lang="en-US" b="1" dirty="0">
              <a:solidFill>
                <a:srgbClr val="0000FF"/>
              </a:solidFill>
              <a:latin typeface="+mj-lt"/>
              <a:cs typeface="Times New Roman" panose="02020603050405020304" pitchFamily="18" charset="0"/>
            </a:endParaRPr>
          </a:p>
          <a:p>
            <a:pPr algn="just">
              <a:spcAft>
                <a:spcPts val="300"/>
              </a:spcAft>
            </a:pPr>
            <a:endParaRPr lang="vi-VN" b="1" dirty="0">
              <a:solidFill>
                <a:srgbClr val="0000FF"/>
              </a:solidFill>
              <a:latin typeface="+mj-lt"/>
              <a:cs typeface="Times New Roman" panose="02020603050405020304" pitchFamily="18" charset="0"/>
            </a:endParaRPr>
          </a:p>
          <a:p>
            <a:pPr>
              <a:spcAft>
                <a:spcPts val="300"/>
              </a:spcAft>
            </a:pPr>
            <a:r>
              <a:rPr lang="en-US" b="1" dirty="0" err="1">
                <a:solidFill>
                  <a:srgbClr val="0000FF"/>
                </a:solidFill>
                <a:latin typeface="+mj-lt"/>
                <a:cs typeface="Times New Roman" panose="02020603050405020304" pitchFamily="18" charset="0"/>
              </a:rPr>
              <a:t>Giáo</a:t>
            </a:r>
            <a:r>
              <a:rPr lang="en-US" b="1" dirty="0">
                <a:solidFill>
                  <a:srgbClr val="0000FF"/>
                </a:solidFill>
                <a:latin typeface="+mj-lt"/>
                <a:cs typeface="Times New Roman" panose="02020603050405020304" pitchFamily="18" charset="0"/>
              </a:rPr>
              <a:t> </a:t>
            </a:r>
            <a:r>
              <a:rPr lang="en-US" b="1" dirty="0" err="1">
                <a:solidFill>
                  <a:srgbClr val="0000FF"/>
                </a:solidFill>
                <a:latin typeface="+mj-lt"/>
                <a:cs typeface="Times New Roman" panose="02020603050405020304" pitchFamily="18" charset="0"/>
              </a:rPr>
              <a:t>viên</a:t>
            </a:r>
            <a:r>
              <a:rPr lang="en-US" b="1" dirty="0">
                <a:solidFill>
                  <a:srgbClr val="0000FF"/>
                </a:solidFill>
                <a:latin typeface="+mj-lt"/>
                <a:cs typeface="Times New Roman" panose="02020603050405020304" pitchFamily="18" charset="0"/>
              </a:rPr>
              <a:t> </a:t>
            </a:r>
            <a:r>
              <a:rPr lang="en-US" b="1" dirty="0" err="1">
                <a:solidFill>
                  <a:srgbClr val="0000FF"/>
                </a:solidFill>
                <a:latin typeface="+mj-lt"/>
                <a:cs typeface="Times New Roman" panose="02020603050405020304" pitchFamily="18" charset="0"/>
              </a:rPr>
              <a:t>thực</a:t>
            </a:r>
            <a:r>
              <a:rPr lang="en-US" b="1" dirty="0">
                <a:solidFill>
                  <a:srgbClr val="0000FF"/>
                </a:solidFill>
                <a:latin typeface="+mj-lt"/>
                <a:cs typeface="Times New Roman" panose="02020603050405020304" pitchFamily="18" charset="0"/>
              </a:rPr>
              <a:t> </a:t>
            </a:r>
            <a:r>
              <a:rPr lang="en-US" b="1" dirty="0" err="1">
                <a:solidFill>
                  <a:srgbClr val="0000FF"/>
                </a:solidFill>
                <a:latin typeface="+mj-lt"/>
                <a:cs typeface="Times New Roman" panose="02020603050405020304" pitchFamily="18" charset="0"/>
              </a:rPr>
              <a:t>hiện</a:t>
            </a:r>
            <a:r>
              <a:rPr lang="en-US" b="1" dirty="0">
                <a:solidFill>
                  <a:srgbClr val="0000FF"/>
                </a:solidFill>
                <a:latin typeface="+mj-lt"/>
                <a:cs typeface="Times New Roman" panose="02020603050405020304" pitchFamily="18" charset="0"/>
              </a:rPr>
              <a:t>: Đỗ Thị Hoan</a:t>
            </a:r>
          </a:p>
          <a:p>
            <a:pPr>
              <a:spcAft>
                <a:spcPts val="300"/>
              </a:spcAft>
            </a:pPr>
            <a:r>
              <a:rPr lang="en-US" b="1" dirty="0" err="1">
                <a:solidFill>
                  <a:srgbClr val="0000FF"/>
                </a:solidFill>
                <a:latin typeface="+mj-lt"/>
                <a:cs typeface="Times New Roman" panose="02020603050405020304" pitchFamily="18" charset="0"/>
              </a:rPr>
              <a:t>Trường</a:t>
            </a:r>
            <a:r>
              <a:rPr lang="en-US" b="1" dirty="0">
                <a:solidFill>
                  <a:srgbClr val="0000FF"/>
                </a:solidFill>
                <a:latin typeface="+mj-lt"/>
                <a:cs typeface="Times New Roman" panose="02020603050405020304" pitchFamily="18" charset="0"/>
              </a:rPr>
              <a:t>: THCS Thanh </a:t>
            </a:r>
            <a:r>
              <a:rPr lang="en-US" b="1" dirty="0" err="1">
                <a:solidFill>
                  <a:srgbClr val="0000FF"/>
                </a:solidFill>
                <a:latin typeface="+mj-lt"/>
                <a:cs typeface="Times New Roman" panose="02020603050405020304" pitchFamily="18" charset="0"/>
              </a:rPr>
              <a:t>Liệt</a:t>
            </a:r>
            <a:endParaRPr lang="vi-VN" b="1" dirty="0">
              <a:solidFill>
                <a:srgbClr val="0000FF"/>
              </a:solidFill>
              <a:latin typeface="+mj-lt"/>
              <a:cs typeface="Times New Roman" panose="02020603050405020304" pitchFamily="18" charset="0"/>
            </a:endParaRPr>
          </a:p>
        </p:txBody>
      </p:sp>
    </p:spTree>
    <p:extLst>
      <p:ext uri="{BB962C8B-B14F-4D97-AF65-F5344CB8AC3E}">
        <p14:creationId xmlns:p14="http://schemas.microsoft.com/office/powerpoint/2010/main" val="2754349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77174"/>
            <a:chOff x="0" y="0"/>
            <a:chExt cx="12192000" cy="6877174"/>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84" t="32903" r="23219"/>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568" y="3181228"/>
              <a:ext cx="3200400" cy="3695946"/>
            </a:xfrm>
            <a:prstGeom prst="rect">
              <a:avLst/>
            </a:prstGeom>
          </p:spPr>
        </p:pic>
      </p:grpSp>
      <p:sp>
        <p:nvSpPr>
          <p:cNvPr id="2" name="Title 1"/>
          <p:cNvSpPr>
            <a:spLocks noGrp="1"/>
          </p:cNvSpPr>
          <p:nvPr>
            <p:ph type="title"/>
          </p:nvPr>
        </p:nvSpPr>
        <p:spPr>
          <a:xfrm>
            <a:off x="609600" y="685800"/>
            <a:ext cx="10972800" cy="1143000"/>
          </a:xfrm>
        </p:spPr>
        <p:txBody>
          <a:bodyPr/>
          <a:lstStyle/>
          <a:p>
            <a:r>
              <a:rPr lang="en-US" sz="3600" b="1">
                <a:solidFill>
                  <a:srgbClr val="0000FF"/>
                </a:solidFill>
              </a:rPr>
              <a:t>DẶN DÒ VỀ NHÀ</a:t>
            </a:r>
            <a:endParaRPr lang="en-US" sz="3600" b="1" dirty="0">
              <a:solidFill>
                <a:srgbClr val="0000FF"/>
              </a:solidFill>
            </a:endParaRPr>
          </a:p>
        </p:txBody>
      </p:sp>
      <p:sp>
        <p:nvSpPr>
          <p:cNvPr id="3" name="Content Placeholder 2"/>
          <p:cNvSpPr>
            <a:spLocks noGrp="1"/>
          </p:cNvSpPr>
          <p:nvPr>
            <p:ph idx="1"/>
          </p:nvPr>
        </p:nvSpPr>
        <p:spPr>
          <a:xfrm>
            <a:off x="1524000" y="1905001"/>
            <a:ext cx="9067800" cy="2590799"/>
          </a:xfrm>
        </p:spPr>
        <p:txBody>
          <a:bodyPr/>
          <a:lstStyle/>
          <a:p>
            <a:pPr>
              <a:buFont typeface="Wingdings" panose="05000000000000000000" pitchFamily="2" charset="2"/>
              <a:buChar char="Ø"/>
            </a:pPr>
            <a:r>
              <a:rPr lang="en-US" sz="2800">
                <a:solidFill>
                  <a:srgbClr val="0000FF"/>
                </a:solidFill>
              </a:rPr>
              <a:t>Tập biểu diễn bài hát </a:t>
            </a:r>
            <a:r>
              <a:rPr lang="vi-VN" sz="2800" i="1">
                <a:solidFill>
                  <a:srgbClr val="C00000"/>
                </a:solidFill>
              </a:rPr>
              <a:t>Thương lắm thầy cô ơi!</a:t>
            </a:r>
            <a:r>
              <a:rPr lang="en-US" sz="2800" i="1">
                <a:solidFill>
                  <a:srgbClr val="C00000"/>
                </a:solidFill>
              </a:rPr>
              <a:t> </a:t>
            </a:r>
            <a:r>
              <a:rPr lang="en-US" sz="2800">
                <a:solidFill>
                  <a:srgbClr val="0000FF"/>
                </a:solidFill>
              </a:rPr>
              <a:t>theo các hình thức khác nhau.</a:t>
            </a:r>
          </a:p>
          <a:p>
            <a:pPr marL="0" indent="0">
              <a:lnSpc>
                <a:spcPct val="150000"/>
              </a:lnSpc>
              <a:buNone/>
            </a:pPr>
            <a:endParaRPr lang="en-US" sz="2800" dirty="0">
              <a:solidFill>
                <a:srgbClr val="0000FF"/>
              </a:solidFill>
            </a:endParaRPr>
          </a:p>
        </p:txBody>
      </p:sp>
    </p:spTree>
    <p:extLst>
      <p:ext uri="{BB962C8B-B14F-4D97-AF65-F5344CB8AC3E}">
        <p14:creationId xmlns:p14="http://schemas.microsoft.com/office/powerpoint/2010/main" val="1086724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7" name="Subtitle 6"/>
          <p:cNvSpPr>
            <a:spLocks noGrp="1"/>
          </p:cNvSpPr>
          <p:nvPr>
            <p:ph type="subTitle" idx="1"/>
          </p:nvPr>
        </p:nvSpPr>
        <p:spPr>
          <a:xfrm>
            <a:off x="2209800" y="2015591"/>
            <a:ext cx="8077200" cy="3699409"/>
          </a:xfrm>
        </p:spPr>
        <p:txBody>
          <a:bodyPr/>
          <a:lstStyle/>
          <a:p>
            <a:r>
              <a:rPr lang="en-US" sz="4000" b="1" dirty="0" err="1">
                <a:solidFill>
                  <a:srgbClr val="0000FF"/>
                </a:solidFill>
                <a:latin typeface="+mj-lt"/>
                <a:cs typeface="Times New Roman" panose="02020603050405020304" pitchFamily="18" charset="0"/>
              </a:rPr>
              <a:t>Tiết</a:t>
            </a:r>
            <a:r>
              <a:rPr lang="en-US" sz="4000" b="1" dirty="0">
                <a:solidFill>
                  <a:srgbClr val="0000FF"/>
                </a:solidFill>
                <a:latin typeface="+mj-lt"/>
                <a:cs typeface="Times New Roman" panose="02020603050405020304" pitchFamily="18" charset="0"/>
              </a:rPr>
              <a:t> 11A</a:t>
            </a:r>
          </a:p>
          <a:p>
            <a:pPr algn="just"/>
            <a:r>
              <a:rPr lang="en-US" b="1" i="1" dirty="0">
                <a:solidFill>
                  <a:srgbClr val="C00000"/>
                </a:solidFill>
                <a:latin typeface="+mj-lt"/>
                <a:cs typeface="Times New Roman" panose="02020603050405020304" pitchFamily="18" charset="0"/>
              </a:rPr>
              <a:t>– </a:t>
            </a:r>
            <a:r>
              <a:rPr lang="en-US" b="1" dirty="0" err="1">
                <a:solidFill>
                  <a:srgbClr val="C00000"/>
                </a:solidFill>
                <a:latin typeface="+mj-lt"/>
                <a:cs typeface="Times New Roman" panose="02020603050405020304" pitchFamily="18" charset="0"/>
              </a:rPr>
              <a:t>Kèn</a:t>
            </a:r>
            <a:r>
              <a:rPr lang="en-US" b="1" dirty="0">
                <a:solidFill>
                  <a:srgbClr val="C00000"/>
                </a:solidFill>
                <a:latin typeface="+mj-lt"/>
                <a:cs typeface="Times New Roman" panose="02020603050405020304" pitchFamily="18" charset="0"/>
              </a:rPr>
              <a:t> trumpet </a:t>
            </a:r>
            <a:r>
              <a:rPr lang="en-US" b="1" dirty="0" err="1">
                <a:solidFill>
                  <a:srgbClr val="C00000"/>
                </a:solidFill>
                <a:latin typeface="+mj-lt"/>
                <a:cs typeface="Times New Roman" panose="02020603050405020304" pitchFamily="18" charset="0"/>
              </a:rPr>
              <a:t>và</a:t>
            </a:r>
            <a:r>
              <a:rPr lang="en-US" b="1" dirty="0">
                <a:solidFill>
                  <a:srgbClr val="C00000"/>
                </a:solidFill>
                <a:latin typeface="+mj-lt"/>
                <a:cs typeface="Times New Roman" panose="02020603050405020304" pitchFamily="18" charset="0"/>
              </a:rPr>
              <a:t> </a:t>
            </a:r>
            <a:r>
              <a:rPr lang="en-US" b="1" dirty="0" err="1">
                <a:solidFill>
                  <a:srgbClr val="C00000"/>
                </a:solidFill>
                <a:latin typeface="+mj-lt"/>
                <a:cs typeface="Times New Roman" panose="02020603050405020304" pitchFamily="18" charset="0"/>
              </a:rPr>
              <a:t>kèn</a:t>
            </a:r>
            <a:r>
              <a:rPr lang="en-US" b="1" dirty="0">
                <a:solidFill>
                  <a:srgbClr val="C00000"/>
                </a:solidFill>
                <a:latin typeface="+mj-lt"/>
                <a:cs typeface="Times New Roman" panose="02020603050405020304" pitchFamily="18" charset="0"/>
              </a:rPr>
              <a:t> saxophone</a:t>
            </a:r>
            <a:endParaRPr lang="en-US" b="1" i="1" dirty="0">
              <a:solidFill>
                <a:srgbClr val="C00000"/>
              </a:solidFill>
              <a:latin typeface="+mj-lt"/>
              <a:cs typeface="Times New Roman" panose="02020603050405020304" pitchFamily="18" charset="0"/>
            </a:endParaRPr>
          </a:p>
          <a:p>
            <a:pPr algn="just"/>
            <a:r>
              <a:rPr lang="en-US" b="1" i="1" dirty="0">
                <a:solidFill>
                  <a:srgbClr val="C00000"/>
                </a:solidFill>
                <a:latin typeface="+mj-lt"/>
                <a:cs typeface="Times New Roman" panose="02020603050405020304" pitchFamily="18" charset="0"/>
              </a:rPr>
              <a:t>– </a:t>
            </a:r>
            <a:r>
              <a:rPr lang="en-US" b="1" dirty="0" err="1">
                <a:solidFill>
                  <a:srgbClr val="C00000"/>
                </a:solidFill>
                <a:latin typeface="+mj-lt"/>
                <a:cs typeface="Times New Roman" panose="02020603050405020304" pitchFamily="18" charset="0"/>
              </a:rPr>
              <a:t>Ôn</a:t>
            </a:r>
            <a:r>
              <a:rPr lang="en-US" b="1" dirty="0">
                <a:solidFill>
                  <a:srgbClr val="C00000"/>
                </a:solidFill>
                <a:latin typeface="+mj-lt"/>
                <a:cs typeface="Times New Roman" panose="02020603050405020304" pitchFamily="18" charset="0"/>
              </a:rPr>
              <a:t> </a:t>
            </a:r>
            <a:r>
              <a:rPr lang="en-US" b="1" dirty="0" err="1">
                <a:solidFill>
                  <a:srgbClr val="C00000"/>
                </a:solidFill>
                <a:latin typeface="+mj-lt"/>
                <a:cs typeface="Times New Roman" panose="02020603050405020304" pitchFamily="18" charset="0"/>
              </a:rPr>
              <a:t>tập</a:t>
            </a:r>
            <a:r>
              <a:rPr lang="en-US" b="1" dirty="0">
                <a:solidFill>
                  <a:srgbClr val="C00000"/>
                </a:solidFill>
                <a:latin typeface="+mj-lt"/>
                <a:cs typeface="Times New Roman" panose="02020603050405020304" pitchFamily="18" charset="0"/>
              </a:rPr>
              <a:t> </a:t>
            </a:r>
            <a:r>
              <a:rPr lang="en-US" b="1" dirty="0" err="1">
                <a:solidFill>
                  <a:srgbClr val="C00000"/>
                </a:solidFill>
                <a:latin typeface="+mj-lt"/>
                <a:cs typeface="Times New Roman" panose="02020603050405020304" pitchFamily="18" charset="0"/>
              </a:rPr>
              <a:t>bài</a:t>
            </a:r>
            <a:r>
              <a:rPr lang="en-US" b="1" dirty="0">
                <a:solidFill>
                  <a:srgbClr val="C00000"/>
                </a:solidFill>
                <a:latin typeface="+mj-lt"/>
                <a:cs typeface="Times New Roman" panose="02020603050405020304" pitchFamily="18" charset="0"/>
              </a:rPr>
              <a:t> </a:t>
            </a:r>
            <a:r>
              <a:rPr lang="en-US" b="1" dirty="0" err="1">
                <a:solidFill>
                  <a:srgbClr val="C00000"/>
                </a:solidFill>
                <a:latin typeface="+mj-lt"/>
                <a:cs typeface="Times New Roman" panose="02020603050405020304" pitchFamily="18" charset="0"/>
              </a:rPr>
              <a:t>hát</a:t>
            </a:r>
            <a:r>
              <a:rPr lang="en-US" b="1" dirty="0">
                <a:solidFill>
                  <a:srgbClr val="C00000"/>
                </a:solidFill>
                <a:latin typeface="+mj-lt"/>
                <a:cs typeface="Times New Roman" panose="02020603050405020304" pitchFamily="18" charset="0"/>
              </a:rPr>
              <a:t> </a:t>
            </a:r>
            <a:r>
              <a:rPr lang="vi-VN" b="1" i="1" dirty="0">
                <a:solidFill>
                  <a:srgbClr val="C00000"/>
                </a:solidFill>
                <a:latin typeface="+mj-lt"/>
                <a:cs typeface="Times New Roman" panose="02020603050405020304" pitchFamily="18" charset="0"/>
              </a:rPr>
              <a:t>Thương lắm thầy cô ơi!</a:t>
            </a:r>
            <a:endParaRPr lang="en-US" b="1" i="1" dirty="0">
              <a:solidFill>
                <a:srgbClr val="C00000"/>
              </a:solidFill>
              <a:latin typeface="+mj-lt"/>
              <a:cs typeface="Times New Roman" panose="02020603050405020304" pitchFamily="18" charset="0"/>
            </a:endParaRPr>
          </a:p>
          <a:p>
            <a:pPr algn="just"/>
            <a:r>
              <a:rPr lang="en-US" b="1" dirty="0">
                <a:solidFill>
                  <a:srgbClr val="C00000"/>
                </a:solidFill>
                <a:latin typeface="+mj-lt"/>
                <a:cs typeface="Times New Roman" panose="02020603050405020304" pitchFamily="18" charset="0"/>
              </a:rPr>
              <a:t>– </a:t>
            </a:r>
            <a:r>
              <a:rPr lang="vi-VN" b="1" dirty="0">
                <a:solidFill>
                  <a:srgbClr val="C00000"/>
                </a:solidFill>
                <a:latin typeface="+mj-lt"/>
                <a:cs typeface="Times New Roman" panose="02020603050405020304" pitchFamily="18" charset="0"/>
              </a:rPr>
              <a:t>Nghe tác phẩm </a:t>
            </a:r>
            <a:r>
              <a:rPr lang="vi-VN" b="1" i="1" dirty="0">
                <a:solidFill>
                  <a:srgbClr val="C00000"/>
                </a:solidFill>
                <a:latin typeface="+mj-lt"/>
                <a:cs typeface="Times New Roman" panose="02020603050405020304" pitchFamily="18" charset="0"/>
              </a:rPr>
              <a:t>Lời thầy cô</a:t>
            </a:r>
            <a:endParaRPr lang="en-US" i="1" dirty="0">
              <a:solidFill>
                <a:srgbClr val="C00000"/>
              </a:solidFill>
              <a:latin typeface="+mj-lt"/>
              <a:cs typeface="Times New Roman" panose="02020603050405020304" pitchFamily="18" charset="0"/>
            </a:endParaRPr>
          </a:p>
        </p:txBody>
      </p:sp>
      <p:pic>
        <p:nvPicPr>
          <p:cNvPr id="4" name="Picture 3">
            <a:extLst>
              <a:ext uri="{FF2B5EF4-FFF2-40B4-BE49-F238E27FC236}">
                <a16:creationId xmlns:a16="http://schemas.microsoft.com/office/drawing/2014/main" id="{C4D4A743-68B4-C235-2BA9-B0F2289AAA44}"/>
              </a:ext>
            </a:extLst>
          </p:cNvPr>
          <p:cNvPicPr>
            <a:picLocks noChangeAspect="1"/>
          </p:cNvPicPr>
          <p:nvPr/>
        </p:nvPicPr>
        <p:blipFill>
          <a:blip r:embed="rId3">
            <a:clrChange>
              <a:clrFrom>
                <a:srgbClr val="F9FEFF"/>
              </a:clrFrom>
              <a:clrTo>
                <a:srgbClr val="F9FEFF">
                  <a:alpha val="0"/>
                </a:srgbClr>
              </a:clrTo>
            </a:clrChange>
            <a:extLst>
              <a:ext uri="{28A0092B-C50C-407E-A947-70E740481C1C}">
                <a14:useLocalDpi xmlns:a14="http://schemas.microsoft.com/office/drawing/2010/main" val="0"/>
              </a:ext>
            </a:extLst>
          </a:blip>
          <a:stretch>
            <a:fillRect/>
          </a:stretch>
        </p:blipFill>
        <p:spPr>
          <a:xfrm>
            <a:off x="152400" y="152400"/>
            <a:ext cx="1568116" cy="1752600"/>
          </a:xfrm>
          <a:prstGeom prst="rect">
            <a:avLst/>
          </a:prstGeom>
        </p:spPr>
      </p:pic>
    </p:spTree>
    <p:extLst>
      <p:ext uri="{BB962C8B-B14F-4D97-AF65-F5344CB8AC3E}">
        <p14:creationId xmlns:p14="http://schemas.microsoft.com/office/powerpoint/2010/main" val="2661451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90F8294-B294-E48C-0EF3-13A64EBE4342}"/>
              </a:ext>
            </a:extLst>
          </p:cNvPr>
          <p:cNvSpPr>
            <a:spLocks noGrp="1"/>
          </p:cNvSpPr>
          <p:nvPr>
            <p:ph type="title"/>
          </p:nvPr>
        </p:nvSpPr>
        <p:spPr>
          <a:xfrm>
            <a:off x="0" y="427038"/>
            <a:ext cx="12192000" cy="563562"/>
          </a:xfrm>
        </p:spPr>
        <p:txBody>
          <a:bodyPr/>
          <a:lstStyle/>
          <a:p>
            <a:r>
              <a:rPr lang="en-US" sz="3200" b="1">
                <a:solidFill>
                  <a:srgbClr val="C00000"/>
                </a:solidFill>
                <a:latin typeface="+mn-lt"/>
                <a:cs typeface="Times New Roman" panose="02020603050405020304" pitchFamily="18" charset="0"/>
              </a:rPr>
              <a:t>I.</a:t>
            </a:r>
            <a:r>
              <a:rPr lang="vi-VN" sz="3200" b="1">
                <a:solidFill>
                  <a:srgbClr val="C00000"/>
                </a:solidFill>
                <a:latin typeface="+mn-lt"/>
                <a:cs typeface="Times New Roman" panose="02020603050405020304" pitchFamily="18" charset="0"/>
              </a:rPr>
              <a:t> </a:t>
            </a:r>
            <a:r>
              <a:rPr lang="en-US" sz="3200" b="1">
                <a:solidFill>
                  <a:srgbClr val="C00000"/>
                </a:solidFill>
                <a:latin typeface="+mn-lt"/>
                <a:cs typeface="Times New Roman" panose="02020603050405020304" pitchFamily="18" charset="0"/>
              </a:rPr>
              <a:t>Kèn trumpet và kèn saxophone</a:t>
            </a:r>
            <a:endParaRPr lang="en-US" sz="3200" b="1" i="1" dirty="0">
              <a:solidFill>
                <a:srgbClr val="C00000"/>
              </a:solidFill>
              <a:latin typeface="+mn-lt"/>
              <a:cs typeface="Times New Roman" panose="02020603050405020304" pitchFamily="18" charset="0"/>
            </a:endParaRPr>
          </a:p>
        </p:txBody>
      </p:sp>
      <p:grpSp>
        <p:nvGrpSpPr>
          <p:cNvPr id="3" name="Group 2">
            <a:extLst>
              <a:ext uri="{FF2B5EF4-FFF2-40B4-BE49-F238E27FC236}">
                <a16:creationId xmlns:a16="http://schemas.microsoft.com/office/drawing/2014/main" id="{4A7EC595-C37C-CEA9-2BAA-A139836D1831}"/>
              </a:ext>
            </a:extLst>
          </p:cNvPr>
          <p:cNvGrpSpPr/>
          <p:nvPr/>
        </p:nvGrpSpPr>
        <p:grpSpPr>
          <a:xfrm>
            <a:off x="1676400" y="1371600"/>
            <a:ext cx="9220200" cy="4654722"/>
            <a:chOff x="1676400" y="1371600"/>
            <a:chExt cx="9220200" cy="4654722"/>
          </a:xfrm>
        </p:grpSpPr>
        <p:pic>
          <p:nvPicPr>
            <p:cNvPr id="20" name="Picture 19">
              <a:extLst>
                <a:ext uri="{FF2B5EF4-FFF2-40B4-BE49-F238E27FC236}">
                  <a16:creationId xmlns:a16="http://schemas.microsoft.com/office/drawing/2014/main" id="{CF338279-F31E-AF97-7206-2B45A8703E0B}"/>
                </a:ext>
              </a:extLst>
            </p:cNvPr>
            <p:cNvPicPr>
              <a:picLocks noChangeAspect="1"/>
            </p:cNvPicPr>
            <p:nvPr/>
          </p:nvPicPr>
          <p:blipFill rotWithShape="1">
            <a:blip r:embed="rId2">
              <a:clrChange>
                <a:clrFrom>
                  <a:srgbClr val="FFFFFF"/>
                </a:clrFrom>
                <a:clrTo>
                  <a:srgbClr val="FFFFFF">
                    <a:alpha val="0"/>
                  </a:srgbClr>
                </a:clrTo>
              </a:clrChange>
            </a:blip>
            <a:srcRect b="35000"/>
            <a:stretch/>
          </p:blipFill>
          <p:spPr>
            <a:xfrm>
              <a:off x="7086600" y="2590800"/>
              <a:ext cx="3810000" cy="3435522"/>
            </a:xfrm>
            <a:prstGeom prst="rect">
              <a:avLst/>
            </a:prstGeom>
          </p:spPr>
        </p:pic>
        <p:pic>
          <p:nvPicPr>
            <p:cNvPr id="2" name="Picture 1">
              <a:extLst>
                <a:ext uri="{FF2B5EF4-FFF2-40B4-BE49-F238E27FC236}">
                  <a16:creationId xmlns:a16="http://schemas.microsoft.com/office/drawing/2014/main" id="{75118640-F706-68E7-E209-A6A2EA8D212B}"/>
                </a:ext>
              </a:extLst>
            </p:cNvPr>
            <p:cNvPicPr>
              <a:picLocks noChangeAspect="1"/>
            </p:cNvPicPr>
            <p:nvPr/>
          </p:nvPicPr>
          <p:blipFill>
            <a:blip r:embed="rId3">
              <a:clrChange>
                <a:clrFrom>
                  <a:srgbClr val="F7F8FA"/>
                </a:clrFrom>
                <a:clrTo>
                  <a:srgbClr val="F7F8FA">
                    <a:alpha val="0"/>
                  </a:srgbClr>
                </a:clrTo>
              </a:clrChange>
            </a:blip>
            <a:stretch>
              <a:fillRect/>
            </a:stretch>
          </p:blipFill>
          <p:spPr>
            <a:xfrm>
              <a:off x="1676400" y="1371600"/>
              <a:ext cx="3923329" cy="3124200"/>
            </a:xfrm>
            <a:prstGeom prst="rect">
              <a:avLst/>
            </a:prstGeom>
          </p:spPr>
        </p:pic>
      </p:grpSp>
    </p:spTree>
    <p:extLst>
      <p:ext uri="{BB962C8B-B14F-4D97-AF65-F5344CB8AC3E}">
        <p14:creationId xmlns:p14="http://schemas.microsoft.com/office/powerpoint/2010/main" val="1855783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772400" cy="457200"/>
          </a:xfrm>
        </p:spPr>
        <p:txBody>
          <a:bodyPr/>
          <a:lstStyle/>
          <a:p>
            <a:r>
              <a:rPr lang="en-US" sz="3200" b="1">
                <a:solidFill>
                  <a:srgbClr val="00B050"/>
                </a:solidFill>
                <a:cs typeface="Times New Roman" panose="02020603050405020304" pitchFamily="18" charset="0"/>
              </a:rPr>
              <a:t>Thảo luận nhóm</a:t>
            </a:r>
          </a:p>
        </p:txBody>
      </p:sp>
      <p:sp>
        <p:nvSpPr>
          <p:cNvPr id="7" name="Rectangle 2"/>
          <p:cNvSpPr>
            <a:spLocks noChangeArrowheads="1"/>
          </p:cNvSpPr>
          <p:nvPr/>
        </p:nvSpPr>
        <p:spPr bwMode="auto">
          <a:xfrm>
            <a:off x="152400" y="914400"/>
            <a:ext cx="7391400" cy="32392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wrap="square" lIns="91440" tIns="38088" rIns="91440" bIns="38088" numCol="1" anchor="ctr" anchorCtr="0" compatLnSpc="1">
            <a:prstTxWarp prst="textNoShape">
              <a:avLst/>
            </a:prstTxWarp>
            <a:spAutoFit/>
          </a:bodyPr>
          <a:lstStyle/>
          <a:p>
            <a:pPr marL="342900" marR="0" lvl="0" indent="-342900" algn="just" defTabSz="914400" rtl="0" eaLnBrk="0" fontAlgn="base" latinLnBrk="0" hangingPunct="0">
              <a:lnSpc>
                <a:spcPct val="114000"/>
              </a:lnSpc>
              <a:spcBef>
                <a:spcPts val="300"/>
              </a:spcBef>
              <a:spcAft>
                <a:spcPts val="300"/>
              </a:spcAft>
              <a:buClrTx/>
              <a:buSzTx/>
              <a:buFont typeface="Wingdings" panose="05000000000000000000" pitchFamily="2" charset="2"/>
              <a:buChar char="Ø"/>
              <a:tabLst/>
            </a:pPr>
            <a:r>
              <a:rPr lang="en-US" sz="2000">
                <a:solidFill>
                  <a:srgbClr val="0000FF"/>
                </a:solidFill>
                <a:latin typeface="+mj-lt"/>
                <a:ea typeface="Calibri" panose="020F0502020204030204" pitchFamily="34" charset="0"/>
              </a:rPr>
              <a:t>Kèn </a:t>
            </a:r>
            <a:r>
              <a:rPr lang="vi-VN" sz="2000">
                <a:solidFill>
                  <a:srgbClr val="0000FF"/>
                </a:solidFill>
                <a:latin typeface="+mj-lt"/>
                <a:ea typeface="Calibri" panose="020F0502020204030204" pitchFamily="34" charset="0"/>
              </a:rPr>
              <a:t>trumpet (kèn saxophone) có những bộ phận chính nào?</a:t>
            </a:r>
            <a:endParaRPr lang="en-US" sz="2000">
              <a:solidFill>
                <a:srgbClr val="0000FF"/>
              </a:solidFill>
              <a:latin typeface="+mj-lt"/>
              <a:ea typeface="Calibri" panose="020F0502020204030204" pitchFamily="34" charset="0"/>
            </a:endParaRPr>
          </a:p>
          <a:p>
            <a:pPr marL="342900" marR="0" lvl="0" indent="-342900" algn="just" defTabSz="914400" rtl="0" eaLnBrk="0" fontAlgn="base" latinLnBrk="0" hangingPunct="0">
              <a:lnSpc>
                <a:spcPct val="114000"/>
              </a:lnSpc>
              <a:spcBef>
                <a:spcPts val="300"/>
              </a:spcBef>
              <a:spcAft>
                <a:spcPts val="300"/>
              </a:spcAft>
              <a:buClrTx/>
              <a:buSzTx/>
              <a:buFont typeface="Wingdings" panose="05000000000000000000" pitchFamily="2" charset="2"/>
              <a:buChar char="Ø"/>
              <a:tabLst/>
            </a:pPr>
            <a:r>
              <a:rPr lang="vi-VN" sz="2000">
                <a:solidFill>
                  <a:srgbClr val="0000FF"/>
                </a:solidFill>
                <a:latin typeface="+mj-lt"/>
                <a:ea typeface="Calibri" panose="020F0502020204030204" pitchFamily="34" charset="0"/>
              </a:rPr>
              <a:t>Người ta chơi kèn trumpet (kèn saxophone) bằng cách nào?</a:t>
            </a:r>
            <a:endParaRPr lang="en-US" sz="2000">
              <a:solidFill>
                <a:srgbClr val="0000FF"/>
              </a:solidFill>
              <a:latin typeface="+mj-lt"/>
              <a:ea typeface="Calibri" panose="020F0502020204030204" pitchFamily="34" charset="0"/>
            </a:endParaRPr>
          </a:p>
          <a:p>
            <a:pPr marL="342900" marR="0" lvl="0" indent="-342900" algn="just" defTabSz="914400" rtl="0" eaLnBrk="0" fontAlgn="base" latinLnBrk="0" hangingPunct="0">
              <a:lnSpc>
                <a:spcPct val="114000"/>
              </a:lnSpc>
              <a:spcBef>
                <a:spcPts val="300"/>
              </a:spcBef>
              <a:spcAft>
                <a:spcPts val="300"/>
              </a:spcAft>
              <a:buClrTx/>
              <a:buSzTx/>
              <a:buFont typeface="Wingdings" panose="05000000000000000000" pitchFamily="2" charset="2"/>
              <a:buChar char="Ø"/>
              <a:tabLst/>
            </a:pPr>
            <a:r>
              <a:rPr lang="vi-VN" sz="2000">
                <a:solidFill>
                  <a:srgbClr val="0000FF"/>
                </a:solidFill>
                <a:latin typeface="+mj-lt"/>
                <a:ea typeface="Calibri" panose="020F0502020204030204" pitchFamily="34" charset="0"/>
              </a:rPr>
              <a:t>Âm sắc của kèn trumpet (kèn saxophone) như thế nào?</a:t>
            </a:r>
            <a:endParaRPr lang="en-US" sz="2000">
              <a:solidFill>
                <a:srgbClr val="0000FF"/>
              </a:solidFill>
              <a:latin typeface="+mj-lt"/>
              <a:ea typeface="Calibri" panose="020F0502020204030204" pitchFamily="34" charset="0"/>
            </a:endParaRPr>
          </a:p>
          <a:p>
            <a:pPr marL="342900" marR="0" lvl="0" indent="-342900" algn="just" defTabSz="914400" rtl="0" eaLnBrk="0" fontAlgn="base" latinLnBrk="0" hangingPunct="0">
              <a:lnSpc>
                <a:spcPct val="114000"/>
              </a:lnSpc>
              <a:spcBef>
                <a:spcPts val="300"/>
              </a:spcBef>
              <a:spcAft>
                <a:spcPts val="300"/>
              </a:spcAft>
              <a:buClrTx/>
              <a:buSzTx/>
              <a:buFont typeface="Wingdings" panose="05000000000000000000" pitchFamily="2" charset="2"/>
              <a:buChar char="Ø"/>
              <a:tabLst/>
            </a:pPr>
            <a:r>
              <a:rPr lang="vi-VN" sz="2000">
                <a:solidFill>
                  <a:srgbClr val="0000FF"/>
                </a:solidFill>
                <a:latin typeface="+mj-lt"/>
                <a:ea typeface="Calibri" panose="020F0502020204030204" pitchFamily="34" charset="0"/>
              </a:rPr>
              <a:t>Kèn trumpet (kèn saxophone) có thể được sử dụng với những hình thức biểu diễn nào?</a:t>
            </a:r>
            <a:endParaRPr lang="en-US" sz="2000">
              <a:solidFill>
                <a:srgbClr val="0000FF"/>
              </a:solidFill>
              <a:latin typeface="+mj-lt"/>
              <a:ea typeface="Calibri" panose="020F0502020204030204" pitchFamily="34" charset="0"/>
            </a:endParaRPr>
          </a:p>
          <a:p>
            <a:pPr marL="342900" marR="0" lvl="0" indent="-342900" algn="just" defTabSz="914400" rtl="0" eaLnBrk="0" fontAlgn="base" latinLnBrk="0" hangingPunct="0">
              <a:lnSpc>
                <a:spcPct val="114000"/>
              </a:lnSpc>
              <a:spcBef>
                <a:spcPts val="300"/>
              </a:spcBef>
              <a:spcAft>
                <a:spcPts val="300"/>
              </a:spcAft>
              <a:buClrTx/>
              <a:buSzTx/>
              <a:buFont typeface="Wingdings" panose="05000000000000000000" pitchFamily="2" charset="2"/>
              <a:buChar char="Ø"/>
              <a:tabLst/>
            </a:pPr>
            <a:r>
              <a:rPr lang="vi-VN" sz="2000">
                <a:solidFill>
                  <a:srgbClr val="0000FF"/>
                </a:solidFill>
                <a:latin typeface="+mj-lt"/>
                <a:ea typeface="Calibri" panose="020F0502020204030204" pitchFamily="34" charset="0"/>
              </a:rPr>
              <a:t>Loại kèn nào thường được sử dụng để chơi các bản nhạc trong nghi lễ chào cờ?</a:t>
            </a:r>
            <a:endParaRPr lang="en-US" sz="2000">
              <a:solidFill>
                <a:srgbClr val="0000FF"/>
              </a:solidFill>
              <a:latin typeface="+mj-lt"/>
              <a:ea typeface="Calibri" panose="020F0502020204030204" pitchFamily="34" charset="0"/>
            </a:endParaRPr>
          </a:p>
          <a:p>
            <a:pPr marL="342900" marR="0" lvl="0" indent="-342900" algn="just" defTabSz="914400" rtl="0" eaLnBrk="0" fontAlgn="base" latinLnBrk="0" hangingPunct="0">
              <a:lnSpc>
                <a:spcPct val="114000"/>
              </a:lnSpc>
              <a:spcBef>
                <a:spcPts val="300"/>
              </a:spcBef>
              <a:spcAft>
                <a:spcPts val="300"/>
              </a:spcAft>
              <a:buClrTx/>
              <a:buSzTx/>
              <a:buFont typeface="Wingdings" panose="05000000000000000000" pitchFamily="2" charset="2"/>
              <a:buChar char="Ø"/>
              <a:tabLst/>
            </a:pPr>
            <a:r>
              <a:rPr lang="vi-VN" sz="2000">
                <a:solidFill>
                  <a:srgbClr val="0000FF"/>
                </a:solidFill>
                <a:latin typeface="+mj-lt"/>
                <a:ea typeface="Calibri" panose="020F0502020204030204" pitchFamily="34" charset="0"/>
              </a:rPr>
              <a:t>Kể tên những loại kèn đồng khác mà em biết. </a:t>
            </a:r>
            <a:endParaRPr lang="en-US" sz="2400">
              <a:solidFill>
                <a:srgbClr val="0000FF"/>
              </a:solidFill>
              <a:latin typeface="+mj-lt"/>
              <a:ea typeface="Calibri" panose="020F0502020204030204" pitchFamily="34" charset="0"/>
            </a:endParaRPr>
          </a:p>
        </p:txBody>
      </p:sp>
      <p:pic>
        <p:nvPicPr>
          <p:cNvPr id="11" name="Picture 4" descr="https://tuannguyenweb.files.wordpress.com/2017/05/8209cd50d6a29bf52a674ca37df94565_students-group-work-by-pietluk-children-group-work-clipart_2213-1650.png?w=10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0743" y="5021223"/>
            <a:ext cx="2275303" cy="169691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Diagonal Corners Rounded 17">
            <a:extLst>
              <a:ext uri="{FF2B5EF4-FFF2-40B4-BE49-F238E27FC236}">
                <a16:creationId xmlns:a16="http://schemas.microsoft.com/office/drawing/2014/main" id="{6A8828CA-DDCD-42E9-8220-ECFBFDAFD447}"/>
              </a:ext>
            </a:extLst>
          </p:cNvPr>
          <p:cNvSpPr/>
          <p:nvPr/>
        </p:nvSpPr>
        <p:spPr bwMode="auto">
          <a:xfrm>
            <a:off x="8229600" y="3592031"/>
            <a:ext cx="3320101" cy="553530"/>
          </a:xfrm>
          <a:prstGeom prst="round2DiagRect">
            <a:avLst/>
          </a:prstGeom>
          <a:solidFill>
            <a:srgbClr val="FFDD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000" b="1">
                <a:solidFill>
                  <a:srgbClr val="0000FF"/>
                </a:solidFill>
              </a:rPr>
              <a:t>Kèn saxophone </a:t>
            </a:r>
            <a:r>
              <a:rPr lang="en-US" sz="2000">
                <a:ln>
                  <a:noFill/>
                </a:ln>
                <a:solidFill>
                  <a:srgbClr val="C00000"/>
                </a:solidFill>
              </a:rPr>
              <a:t>(Nhóm 2)</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6" name="Picture 15">
            <a:extLst>
              <a:ext uri="{FF2B5EF4-FFF2-40B4-BE49-F238E27FC236}">
                <a16:creationId xmlns:a16="http://schemas.microsoft.com/office/drawing/2014/main" id="{D7487B9D-65EE-4727-8A78-9D0F922557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610600" y="4310289"/>
            <a:ext cx="2421117" cy="1785711"/>
          </a:xfrm>
          <a:prstGeom prst="rect">
            <a:avLst/>
          </a:prstGeom>
        </p:spPr>
      </p:pic>
      <p:sp>
        <p:nvSpPr>
          <p:cNvPr id="20" name="Rectangle: Diagonal Corners Rounded 19">
            <a:extLst>
              <a:ext uri="{FF2B5EF4-FFF2-40B4-BE49-F238E27FC236}">
                <a16:creationId xmlns:a16="http://schemas.microsoft.com/office/drawing/2014/main" id="{1D179F88-0B93-4FA9-BCCA-35A935B123E1}"/>
              </a:ext>
            </a:extLst>
          </p:cNvPr>
          <p:cNvSpPr/>
          <p:nvPr/>
        </p:nvSpPr>
        <p:spPr bwMode="auto">
          <a:xfrm>
            <a:off x="2743199" y="4319900"/>
            <a:ext cx="3490392" cy="553531"/>
          </a:xfrm>
          <a:prstGeom prst="round2DiagRect">
            <a:avLst/>
          </a:prstGeom>
          <a:solidFill>
            <a:srgbClr val="FFDD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000" b="1">
                <a:solidFill>
                  <a:srgbClr val="0000FF"/>
                </a:solidFill>
              </a:rPr>
              <a:t>Kèn trumpet </a:t>
            </a:r>
            <a:r>
              <a:rPr lang="en-US" sz="2000">
                <a:ln>
                  <a:noFill/>
                </a:ln>
                <a:solidFill>
                  <a:srgbClr val="C00000"/>
                </a:solidFill>
              </a:rPr>
              <a:t>(Nhóm 1)</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4" name="Picture 3">
            <a:extLst>
              <a:ext uri="{FF2B5EF4-FFF2-40B4-BE49-F238E27FC236}">
                <a16:creationId xmlns:a16="http://schemas.microsoft.com/office/drawing/2014/main" id="{BD18CED3-9D88-B930-3572-D1BEFBB417CD}"/>
              </a:ext>
            </a:extLst>
          </p:cNvPr>
          <p:cNvPicPr>
            <a:picLocks noChangeAspect="1"/>
          </p:cNvPicPr>
          <p:nvPr/>
        </p:nvPicPr>
        <p:blipFill rotWithShape="1">
          <a:blip r:embed="rId4">
            <a:extLst>
              <a:ext uri="{28A0092B-C50C-407E-A947-70E740481C1C}">
                <a14:useLocalDpi xmlns:a14="http://schemas.microsoft.com/office/drawing/2010/main" val="0"/>
              </a:ext>
            </a:extLst>
          </a:blip>
          <a:srcRect l="19933" t="10840" r="29956" b="7384"/>
          <a:stretch/>
        </p:blipFill>
        <p:spPr>
          <a:xfrm rot="20056022">
            <a:off x="8741278" y="773195"/>
            <a:ext cx="1524000" cy="2705100"/>
          </a:xfrm>
          <a:prstGeom prst="rect">
            <a:avLst/>
          </a:prstGeom>
        </p:spPr>
      </p:pic>
      <p:pic>
        <p:nvPicPr>
          <p:cNvPr id="6" name="Picture 5">
            <a:extLst>
              <a:ext uri="{FF2B5EF4-FFF2-40B4-BE49-F238E27FC236}">
                <a16:creationId xmlns:a16="http://schemas.microsoft.com/office/drawing/2014/main" id="{9DDA0FD5-984C-9A3C-13E5-B6D04DBCBB74}"/>
              </a:ext>
            </a:extLst>
          </p:cNvPr>
          <p:cNvPicPr>
            <a:picLocks noChangeAspect="1"/>
          </p:cNvPicPr>
          <p:nvPr/>
        </p:nvPicPr>
        <p:blipFill rotWithShape="1">
          <a:blip r:embed="rId5">
            <a:clrChange>
              <a:clrFrom>
                <a:srgbClr val="FFFFFE"/>
              </a:clrFrom>
              <a:clrTo>
                <a:srgbClr val="FFFFFE">
                  <a:alpha val="0"/>
                </a:srgbClr>
              </a:clrTo>
            </a:clrChange>
            <a:extLst>
              <a:ext uri="{28A0092B-C50C-407E-A947-70E740481C1C}">
                <a14:useLocalDpi xmlns:a14="http://schemas.microsoft.com/office/drawing/2010/main" val="0"/>
              </a:ext>
            </a:extLst>
          </a:blip>
          <a:srcRect t="22683" b="18780"/>
          <a:stretch/>
        </p:blipFill>
        <p:spPr>
          <a:xfrm rot="20732314">
            <a:off x="430829" y="5539298"/>
            <a:ext cx="2680438" cy="857740"/>
          </a:xfrm>
          <a:prstGeom prst="rect">
            <a:avLst/>
          </a:prstGeom>
        </p:spPr>
      </p:pic>
    </p:spTree>
    <p:extLst>
      <p:ext uri="{BB962C8B-B14F-4D97-AF65-F5344CB8AC3E}">
        <p14:creationId xmlns:p14="http://schemas.microsoft.com/office/powerpoint/2010/main" val="3495792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flipH="1">
            <a:off x="76200" y="2743200"/>
            <a:ext cx="2028825" cy="2962275"/>
          </a:xfrm>
          <a:prstGeom prst="rect">
            <a:avLst/>
          </a:prstGeom>
        </p:spPr>
      </p:pic>
      <p:sp>
        <p:nvSpPr>
          <p:cNvPr id="4" name="Rectangle 1"/>
          <p:cNvSpPr>
            <a:spLocks noChangeArrowheads="1"/>
          </p:cNvSpPr>
          <p:nvPr/>
        </p:nvSpPr>
        <p:spPr bwMode="auto">
          <a:xfrm>
            <a:off x="2590800" y="966723"/>
            <a:ext cx="9067800" cy="4900677"/>
          </a:xfrm>
          <a:prstGeom prst="wedgeRoundRectCallout">
            <a:avLst>
              <a:gd name="adj1" fmla="val -61406"/>
              <a:gd name="adj2" fmla="val -635"/>
              <a:gd name="adj3" fmla="val 16667"/>
            </a:avLst>
          </a:prstGeom>
          <a:ln>
            <a:solidFill>
              <a:srgbClr val="92D050"/>
            </a:solidFill>
          </a:ln>
        </p:spPr>
        <p:style>
          <a:lnRef idx="1">
            <a:schemeClr val="accent5"/>
          </a:lnRef>
          <a:fillRef idx="2">
            <a:schemeClr val="accent5"/>
          </a:fillRef>
          <a:effectRef idx="1">
            <a:schemeClr val="accent5"/>
          </a:effectRef>
          <a:fontRef idx="minor">
            <a:schemeClr val="dk1"/>
          </a:fontRef>
        </p:style>
        <p:txBody>
          <a:bodyPr vert="horz" wrap="square" lIns="91440" tIns="38088" rIns="91440" bIns="38088" numCol="1" anchor="ctr" anchorCtr="0" compatLnSpc="1">
            <a:prstTxWarp prst="textNoShape">
              <a:avLst/>
            </a:prstTxWarp>
            <a:spAutoFit/>
          </a:bodyPr>
          <a:lstStyle/>
          <a:p>
            <a:pPr lvl="0" indent="269875" algn="just" eaLnBrk="0" hangingPunct="0">
              <a:lnSpc>
                <a:spcPct val="114000"/>
              </a:lnSpc>
              <a:spcAft>
                <a:spcPts val="300"/>
              </a:spcAft>
            </a:pPr>
            <a:endParaRPr lang="en-US" sz="100" b="1">
              <a:solidFill>
                <a:srgbClr val="C00000"/>
              </a:solidFill>
            </a:endParaRPr>
          </a:p>
          <a:p>
            <a:pPr lvl="0" indent="269875" algn="just" eaLnBrk="0" hangingPunct="0">
              <a:lnSpc>
                <a:spcPct val="114000"/>
              </a:lnSpc>
              <a:spcAft>
                <a:spcPts val="300"/>
              </a:spcAft>
            </a:pPr>
            <a:r>
              <a:rPr lang="en-US" sz="2000" b="1">
                <a:solidFill>
                  <a:srgbClr val="C00000"/>
                </a:solidFill>
              </a:rPr>
              <a:t>Trumpet </a:t>
            </a:r>
            <a:r>
              <a:rPr lang="vi-VN" sz="2000">
                <a:solidFill>
                  <a:srgbClr val="0000FF"/>
                </a:solidFill>
              </a:rPr>
              <a:t>là một trong những loại kèn đồng linh hoạt nhất và có âm thanh cao nhất. Thân kèn trumpet được làm bằng một ống đồng uốn thành hình chữ nhật thuôn tròn 4 góc, một đầu loe ra hình chuông, một đầu có gắn miệng thổi hình tròn. </a:t>
            </a:r>
            <a:endParaRPr lang="en-US" sz="2000">
              <a:solidFill>
                <a:srgbClr val="0000FF"/>
              </a:solidFill>
            </a:endParaRPr>
          </a:p>
          <a:p>
            <a:pPr lvl="0" indent="269875" algn="just" eaLnBrk="0" hangingPunct="0">
              <a:lnSpc>
                <a:spcPct val="114000"/>
              </a:lnSpc>
              <a:spcAft>
                <a:spcPts val="300"/>
              </a:spcAft>
            </a:pPr>
            <a:r>
              <a:rPr lang="vi-VN" sz="2000">
                <a:solidFill>
                  <a:srgbClr val="0000FF"/>
                </a:solidFill>
              </a:rPr>
              <a:t>Khi chơi trumpet, người ta áp môi thổi hơi vào miệng kèn và dùng ngón tay điều khiển hệ thống van (piston) gắn trên thân kèn để tạo cao độ cho âm thanh.</a:t>
            </a:r>
            <a:endParaRPr lang="en-US" sz="2000">
              <a:solidFill>
                <a:srgbClr val="0000FF"/>
              </a:solidFill>
            </a:endParaRPr>
          </a:p>
          <a:p>
            <a:pPr lvl="0" indent="269875" algn="just" eaLnBrk="0" hangingPunct="0">
              <a:lnSpc>
                <a:spcPct val="114000"/>
              </a:lnSpc>
              <a:spcAft>
                <a:spcPts val="300"/>
              </a:spcAft>
            </a:pPr>
            <a:r>
              <a:rPr lang="vi-VN" sz="2000">
                <a:solidFill>
                  <a:srgbClr val="0000FF"/>
                </a:solidFill>
              </a:rPr>
              <a:t>Âm thanh của trumpet sáng chói, rắn rỏi, có uy lực phù hợp thể hiện tính hùng tráng, nghiêm trang, nhưng đồng thời cũng có thể nhẹ nhàng linh hoạt mang đến cảm giác tươi vui, rộn ràng,...</a:t>
            </a:r>
            <a:endParaRPr lang="en-US" sz="2000">
              <a:solidFill>
                <a:srgbClr val="0000FF"/>
              </a:solidFill>
            </a:endParaRPr>
          </a:p>
          <a:p>
            <a:pPr lvl="0" indent="269875" algn="just" eaLnBrk="0" hangingPunct="0">
              <a:lnSpc>
                <a:spcPct val="114000"/>
              </a:lnSpc>
              <a:spcAft>
                <a:spcPts val="300"/>
              </a:spcAft>
            </a:pPr>
            <a:r>
              <a:rPr lang="vi-VN" sz="2000">
                <a:solidFill>
                  <a:srgbClr val="0000FF"/>
                </a:solidFill>
              </a:rPr>
              <a:t>Kèn trumpet thường được sử dụng để chơi các bản nhạc trong nghi lễ chào cờ.</a:t>
            </a:r>
            <a:endParaRPr kumimoji="0" lang="en-US" altLang="vi-VN" sz="200" b="0" strike="noStrike" cap="none" normalizeH="0" baseline="0">
              <a:ln>
                <a:noFill/>
              </a:ln>
              <a:solidFill>
                <a:srgbClr val="0000FF"/>
              </a:solidFill>
              <a:effectLst/>
              <a:latin typeface="+mj-lt"/>
            </a:endParaRPr>
          </a:p>
        </p:txBody>
      </p:sp>
    </p:spTree>
    <p:extLst>
      <p:ext uri="{BB962C8B-B14F-4D97-AF65-F5344CB8AC3E}">
        <p14:creationId xmlns:p14="http://schemas.microsoft.com/office/powerpoint/2010/main" val="550366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flipH="1">
            <a:off x="152400" y="3096397"/>
            <a:ext cx="2028825" cy="2962275"/>
          </a:xfrm>
          <a:prstGeom prst="rect">
            <a:avLst/>
          </a:prstGeom>
        </p:spPr>
      </p:pic>
      <p:sp>
        <p:nvSpPr>
          <p:cNvPr id="2" name="Rectangle 1">
            <a:extLst>
              <a:ext uri="{FF2B5EF4-FFF2-40B4-BE49-F238E27FC236}">
                <a16:creationId xmlns:a16="http://schemas.microsoft.com/office/drawing/2014/main" id="{82ABBC0B-1F0D-7202-2C9E-8B360CB51FF1}"/>
              </a:ext>
            </a:extLst>
          </p:cNvPr>
          <p:cNvSpPr>
            <a:spLocks noChangeArrowheads="1"/>
          </p:cNvSpPr>
          <p:nvPr/>
        </p:nvSpPr>
        <p:spPr bwMode="auto">
          <a:xfrm>
            <a:off x="2371023" y="381000"/>
            <a:ext cx="9296400" cy="3934597"/>
          </a:xfrm>
          <a:prstGeom prst="wedgeRoundRectCallout">
            <a:avLst>
              <a:gd name="adj1" fmla="val -56509"/>
              <a:gd name="adj2" fmla="val 36324"/>
              <a:gd name="adj3" fmla="val 16667"/>
            </a:avLst>
          </a:prstGeom>
          <a:solidFill>
            <a:srgbClr val="FFF3F9"/>
          </a:solidFill>
          <a:ln>
            <a:solidFill>
              <a:srgbClr val="FFC000"/>
            </a:solidFill>
          </a:ln>
        </p:spPr>
        <p:style>
          <a:lnRef idx="1">
            <a:schemeClr val="accent5"/>
          </a:lnRef>
          <a:fillRef idx="2">
            <a:schemeClr val="accent5"/>
          </a:fillRef>
          <a:effectRef idx="1">
            <a:schemeClr val="accent5"/>
          </a:effectRef>
          <a:fontRef idx="minor">
            <a:schemeClr val="dk1"/>
          </a:fontRef>
        </p:style>
        <p:txBody>
          <a:bodyPr vert="horz" wrap="square" lIns="91440" tIns="38088" rIns="91440" bIns="38088" numCol="1" anchor="ctr" anchorCtr="0" compatLnSpc="1">
            <a:prstTxWarp prst="textNoShape">
              <a:avLst/>
            </a:prstTxWarp>
            <a:spAutoFit/>
          </a:bodyPr>
          <a:lstStyle/>
          <a:p>
            <a:pPr lvl="0" indent="269875" algn="just" eaLnBrk="0" hangingPunct="0">
              <a:lnSpc>
                <a:spcPct val="114000"/>
              </a:lnSpc>
            </a:pPr>
            <a:r>
              <a:rPr lang="en-US" sz="2000" b="1">
                <a:solidFill>
                  <a:srgbClr val="C00000"/>
                </a:solidFill>
                <a:latin typeface="+mj-lt"/>
              </a:rPr>
              <a:t>Kèn saxophone </a:t>
            </a:r>
            <a:r>
              <a:rPr lang="vi-VN" sz="2000">
                <a:solidFill>
                  <a:srgbClr val="0000FF"/>
                </a:solidFill>
                <a:latin typeface="+mj-lt"/>
              </a:rPr>
              <a:t>cũng là một nhạc cụ làm bằng đồng. Có nhiều loại kèn saxophone khác nhau nhưng được sử dụng phổ biến hiện nay là alto saxophone. Thân kèn được uốn cong giống hình lưỡi câu. Đầu ống phía dưới rộng hơn loe ra một chút tạo thành hình chiếc chuông, đầu ống phía trên hẹp hơn được kết nối với ống thổi hơi vát có gắn dăm đơn tương tự như của kèn clarinet.</a:t>
            </a:r>
            <a:endParaRPr lang="en-US" sz="2000">
              <a:solidFill>
                <a:srgbClr val="0000FF"/>
              </a:solidFill>
              <a:latin typeface="+mj-lt"/>
            </a:endParaRPr>
          </a:p>
          <a:p>
            <a:pPr lvl="0" indent="269875" algn="just" eaLnBrk="0" hangingPunct="0">
              <a:lnSpc>
                <a:spcPct val="114000"/>
              </a:lnSpc>
            </a:pPr>
            <a:r>
              <a:rPr lang="vi-VN" sz="2000">
                <a:solidFill>
                  <a:srgbClr val="0000FF"/>
                </a:solidFill>
                <a:latin typeface="+mj-lt"/>
              </a:rPr>
              <a:t>Khi chơi saxophone, người ta ngậm miệng vào đầu có gắn dăm để thổi hơi và dùng ngón tay điều khiển hệ thống khoá đóng, mở các lỗ dọc theo thân kèn để tạo cao độ cho âm thanh.</a:t>
            </a:r>
            <a:endParaRPr lang="en-US" sz="2000">
              <a:solidFill>
                <a:srgbClr val="0000FF"/>
              </a:solidFill>
              <a:latin typeface="+mj-lt"/>
            </a:endParaRPr>
          </a:p>
          <a:p>
            <a:pPr lvl="0" indent="269875" algn="just" eaLnBrk="0" hangingPunct="0">
              <a:lnSpc>
                <a:spcPct val="114000"/>
              </a:lnSpc>
            </a:pPr>
            <a:r>
              <a:rPr lang="vi-VN" sz="2000">
                <a:solidFill>
                  <a:srgbClr val="0000FF"/>
                </a:solidFill>
                <a:latin typeface="+mj-lt"/>
              </a:rPr>
              <a:t>Âm thanh của saxophone thiết tha, nồng nàn, êm dịu, sâu lắng.</a:t>
            </a:r>
            <a:endParaRPr kumimoji="0" lang="en-US" altLang="vi-VN" sz="2000" b="0" strike="noStrike" cap="none" normalizeH="0" baseline="0">
              <a:ln>
                <a:noFill/>
              </a:ln>
              <a:solidFill>
                <a:srgbClr val="0000FF"/>
              </a:solidFill>
              <a:effectLst/>
              <a:latin typeface="+mj-lt"/>
            </a:endParaRPr>
          </a:p>
        </p:txBody>
      </p:sp>
      <p:sp>
        <p:nvSpPr>
          <p:cNvPr id="5" name="Rectangle 1">
            <a:extLst>
              <a:ext uri="{FF2B5EF4-FFF2-40B4-BE49-F238E27FC236}">
                <a16:creationId xmlns:a16="http://schemas.microsoft.com/office/drawing/2014/main" id="{04A95924-B103-8AE5-30B4-2B1AD732F53B}"/>
              </a:ext>
            </a:extLst>
          </p:cNvPr>
          <p:cNvSpPr>
            <a:spLocks noChangeArrowheads="1"/>
          </p:cNvSpPr>
          <p:nvPr/>
        </p:nvSpPr>
        <p:spPr bwMode="auto">
          <a:xfrm>
            <a:off x="2371023" y="4766984"/>
            <a:ext cx="9287577" cy="1710016"/>
          </a:xfrm>
          <a:prstGeom prst="roundRect">
            <a:avLst/>
          </a:prstGeom>
          <a:ln>
            <a:solidFill>
              <a:srgbClr val="92D050"/>
            </a:solidFill>
          </a:ln>
        </p:spPr>
        <p:style>
          <a:lnRef idx="1">
            <a:schemeClr val="accent5"/>
          </a:lnRef>
          <a:fillRef idx="2">
            <a:schemeClr val="accent5"/>
          </a:fillRef>
          <a:effectRef idx="1">
            <a:schemeClr val="accent5"/>
          </a:effectRef>
          <a:fontRef idx="minor">
            <a:schemeClr val="dk1"/>
          </a:fontRef>
        </p:style>
        <p:txBody>
          <a:bodyPr vert="horz" wrap="square" lIns="91440" tIns="38088" rIns="91440" bIns="38088" numCol="1" anchor="ctr" anchorCtr="0" compatLnSpc="1">
            <a:prstTxWarp prst="textNoShape">
              <a:avLst/>
            </a:prstTxWarp>
            <a:spAutoFit/>
          </a:bodyPr>
          <a:lstStyle/>
          <a:p>
            <a:pPr lvl="0" indent="269875" algn="just" eaLnBrk="0" hangingPunct="0">
              <a:lnSpc>
                <a:spcPct val="114000"/>
              </a:lnSpc>
              <a:spcAft>
                <a:spcPts val="300"/>
              </a:spcAft>
            </a:pPr>
            <a:endParaRPr lang="en-US" sz="100" b="1">
              <a:solidFill>
                <a:srgbClr val="C00000"/>
              </a:solidFill>
            </a:endParaRPr>
          </a:p>
          <a:p>
            <a:pPr lvl="0" indent="269875" algn="just" eaLnBrk="0" hangingPunct="0">
              <a:lnSpc>
                <a:spcPct val="114000"/>
              </a:lnSpc>
              <a:spcAft>
                <a:spcPts val="300"/>
              </a:spcAft>
            </a:pPr>
            <a:r>
              <a:rPr lang="vi-VN" sz="2000">
                <a:solidFill>
                  <a:srgbClr val="009900"/>
                </a:solidFill>
              </a:rPr>
              <a:t>Kèn trumpet và kèn saxophone có thể được sử dụng để độc tấu, hoà tấu, đệm cho hát.</a:t>
            </a:r>
            <a:endParaRPr lang="en-US" sz="2000">
              <a:solidFill>
                <a:srgbClr val="009900"/>
              </a:solidFill>
            </a:endParaRPr>
          </a:p>
          <a:p>
            <a:pPr lvl="0" indent="269875" algn="just" eaLnBrk="0" hangingPunct="0">
              <a:lnSpc>
                <a:spcPct val="114000"/>
              </a:lnSpc>
              <a:spcAft>
                <a:spcPts val="300"/>
              </a:spcAft>
            </a:pPr>
            <a:r>
              <a:rPr lang="vi-VN" sz="2000">
                <a:solidFill>
                  <a:srgbClr val="009900"/>
                </a:solidFill>
              </a:rPr>
              <a:t>Ngoài trumpet và saxophone còn có một số loại kèn đồng khác như:</a:t>
            </a:r>
            <a:r>
              <a:rPr lang="en-US" sz="2000">
                <a:solidFill>
                  <a:srgbClr val="009900"/>
                </a:solidFill>
              </a:rPr>
              <a:t> </a:t>
            </a:r>
            <a:r>
              <a:rPr lang="vi-VN" sz="2000">
                <a:solidFill>
                  <a:srgbClr val="009900"/>
                </a:solidFill>
              </a:rPr>
              <a:t>cor, trombone, tuba,…</a:t>
            </a:r>
            <a:endParaRPr kumimoji="0" lang="en-US" altLang="vi-VN" sz="200" strike="noStrike" cap="none" normalizeH="0" baseline="0">
              <a:ln>
                <a:noFill/>
              </a:ln>
              <a:solidFill>
                <a:srgbClr val="009900"/>
              </a:solidFill>
              <a:effectLst/>
              <a:latin typeface="+mj-lt"/>
            </a:endParaRPr>
          </a:p>
        </p:txBody>
      </p:sp>
    </p:spTree>
    <p:extLst>
      <p:ext uri="{BB962C8B-B14F-4D97-AF65-F5344CB8AC3E}">
        <p14:creationId xmlns:p14="http://schemas.microsoft.com/office/powerpoint/2010/main" val="882870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9FAE78-092C-1E56-10F0-772B6C0F4998}"/>
              </a:ext>
            </a:extLst>
          </p:cNvPr>
          <p:cNvPicPr>
            <a:picLocks noChangeAspect="1"/>
          </p:cNvPicPr>
          <p:nvPr/>
        </p:nvPicPr>
        <p:blipFill>
          <a:blip r:embed="rId2"/>
          <a:stretch>
            <a:fillRect/>
          </a:stretch>
        </p:blipFill>
        <p:spPr>
          <a:xfrm>
            <a:off x="2010525" y="609600"/>
            <a:ext cx="8276475" cy="6218788"/>
          </a:xfrm>
          <a:prstGeom prst="rect">
            <a:avLst/>
          </a:prstGeom>
        </p:spPr>
      </p:pic>
      <p:sp>
        <p:nvSpPr>
          <p:cNvPr id="2" name="Title 1"/>
          <p:cNvSpPr>
            <a:spLocks noGrp="1"/>
          </p:cNvSpPr>
          <p:nvPr>
            <p:ph type="title"/>
          </p:nvPr>
        </p:nvSpPr>
        <p:spPr>
          <a:xfrm>
            <a:off x="0" y="48125"/>
            <a:ext cx="12192000" cy="563562"/>
          </a:xfrm>
        </p:spPr>
        <p:txBody>
          <a:bodyPr/>
          <a:lstStyle/>
          <a:p>
            <a:r>
              <a:rPr lang="en-US" sz="3200" b="1">
                <a:solidFill>
                  <a:srgbClr val="C00000"/>
                </a:solidFill>
                <a:latin typeface="+mn-lt"/>
                <a:cs typeface="Times New Roman" panose="02020603050405020304" pitchFamily="18" charset="0"/>
              </a:rPr>
              <a:t>II.</a:t>
            </a:r>
            <a:r>
              <a:rPr lang="vi-VN" sz="3200" b="1">
                <a:solidFill>
                  <a:srgbClr val="C00000"/>
                </a:solidFill>
                <a:latin typeface="+mn-lt"/>
                <a:cs typeface="Times New Roman" panose="02020603050405020304" pitchFamily="18" charset="0"/>
              </a:rPr>
              <a:t> </a:t>
            </a:r>
            <a:r>
              <a:rPr lang="en-US" sz="3200" b="1">
                <a:solidFill>
                  <a:srgbClr val="C00000"/>
                </a:solidFill>
                <a:latin typeface="+mn-lt"/>
                <a:cs typeface="Times New Roman" panose="02020603050405020304" pitchFamily="18" charset="0"/>
              </a:rPr>
              <a:t>Ôn tập bài hát</a:t>
            </a:r>
            <a:endParaRPr lang="en-US" sz="3200" b="1" i="1" dirty="0">
              <a:solidFill>
                <a:srgbClr val="C00000"/>
              </a:solidFill>
              <a:latin typeface="+mn-lt"/>
              <a:cs typeface="Times New Roman" panose="02020603050405020304" pitchFamily="18" charset="0"/>
            </a:endParaRPr>
          </a:p>
        </p:txBody>
      </p:sp>
    </p:spTree>
    <p:extLst>
      <p:ext uri="{BB962C8B-B14F-4D97-AF65-F5344CB8AC3E}">
        <p14:creationId xmlns:p14="http://schemas.microsoft.com/office/powerpoint/2010/main" val="4124462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3962400" cy="457200"/>
          </a:xfrm>
        </p:spPr>
        <p:txBody>
          <a:bodyPr/>
          <a:lstStyle/>
          <a:p>
            <a:r>
              <a:rPr lang="en-US" sz="3200" b="1">
                <a:solidFill>
                  <a:srgbClr val="00B050"/>
                </a:solidFill>
                <a:cs typeface="Times New Roman" panose="02020603050405020304" pitchFamily="18" charset="0"/>
              </a:rPr>
              <a:t>Thảo luận nhóm</a:t>
            </a:r>
          </a:p>
        </p:txBody>
      </p:sp>
      <p:sp>
        <p:nvSpPr>
          <p:cNvPr id="7" name="Rectangle 2"/>
          <p:cNvSpPr>
            <a:spLocks noChangeArrowheads="1"/>
          </p:cNvSpPr>
          <p:nvPr/>
        </p:nvSpPr>
        <p:spPr bwMode="auto">
          <a:xfrm>
            <a:off x="76200" y="1524000"/>
            <a:ext cx="4343401" cy="3085372"/>
          </a:xfrm>
          <a:prstGeom prst="rect">
            <a:avLst/>
          </a:prstGeom>
          <a:ln>
            <a:noFill/>
          </a:ln>
        </p:spPr>
        <p:style>
          <a:lnRef idx="2">
            <a:schemeClr val="accent5"/>
          </a:lnRef>
          <a:fillRef idx="1">
            <a:schemeClr val="lt1"/>
          </a:fillRef>
          <a:effectRef idx="0">
            <a:schemeClr val="accent5"/>
          </a:effectRef>
          <a:fontRef idx="minor">
            <a:schemeClr val="dk1"/>
          </a:fontRef>
        </p:style>
        <p:txBody>
          <a:bodyPr vert="horz" wrap="square" lIns="91440" tIns="38088" rIns="91440" bIns="38088" numCol="1" anchor="ctr" anchorCtr="0" compatLnSpc="1">
            <a:prstTxWarp prst="textNoShape">
              <a:avLst/>
            </a:prstTxWarp>
            <a:spAutoFit/>
          </a:bodyPr>
          <a:lstStyle/>
          <a:p>
            <a:pPr marL="342900" marR="0" lvl="0" indent="-342900" algn="just" defTabSz="914400" rtl="0" eaLnBrk="0" fontAlgn="base" latinLnBrk="0" hangingPunct="0">
              <a:lnSpc>
                <a:spcPct val="114000"/>
              </a:lnSpc>
              <a:spcBef>
                <a:spcPts val="300"/>
              </a:spcBef>
              <a:spcAft>
                <a:spcPts val="300"/>
              </a:spcAft>
              <a:buClrTx/>
              <a:buSzTx/>
              <a:buFont typeface="Wingdings" panose="05000000000000000000" pitchFamily="2" charset="2"/>
              <a:buChar char="Ø"/>
              <a:tabLst/>
            </a:pPr>
            <a:r>
              <a:rPr lang="vi-VN" sz="2000">
                <a:solidFill>
                  <a:srgbClr val="0000FF"/>
                </a:solidFill>
                <a:effectLst/>
                <a:latin typeface="+mj-lt"/>
                <a:ea typeface="Calibri" panose="020F0502020204030204" pitchFamily="34" charset="0"/>
              </a:rPr>
              <a:t>Những câu hát nào thể hiện các thế hệ học trò luôn khắc sâu và biết ơn “</a:t>
            </a:r>
            <a:r>
              <a:rPr lang="vi-VN" sz="2000" i="1">
                <a:solidFill>
                  <a:srgbClr val="0000FF"/>
                </a:solidFill>
                <a:effectLst/>
                <a:latin typeface="+mj-lt"/>
                <a:ea typeface="Calibri" panose="020F0502020204030204" pitchFamily="34" charset="0"/>
              </a:rPr>
              <a:t>lời thầy cô</a:t>
            </a:r>
            <a:r>
              <a:rPr lang="vi-VN" sz="2000">
                <a:solidFill>
                  <a:srgbClr val="0000FF"/>
                </a:solidFill>
                <a:effectLst/>
                <a:latin typeface="+mj-lt"/>
                <a:ea typeface="Calibri" panose="020F0502020204030204" pitchFamily="34" charset="0"/>
              </a:rPr>
              <a:t>”?</a:t>
            </a:r>
            <a:endParaRPr lang="en-US" sz="2000">
              <a:solidFill>
                <a:srgbClr val="0000FF"/>
              </a:solidFill>
              <a:effectLst/>
              <a:latin typeface="+mj-lt"/>
              <a:ea typeface="Calibri" panose="020F0502020204030204" pitchFamily="34" charset="0"/>
            </a:endParaRPr>
          </a:p>
          <a:p>
            <a:pPr marL="342900" marR="0" lvl="0" indent="-342900" algn="just" defTabSz="914400" rtl="0" eaLnBrk="0" fontAlgn="base" latinLnBrk="0" hangingPunct="0">
              <a:lnSpc>
                <a:spcPct val="114000"/>
              </a:lnSpc>
              <a:spcBef>
                <a:spcPts val="300"/>
              </a:spcBef>
              <a:spcAft>
                <a:spcPts val="300"/>
              </a:spcAft>
              <a:buClrTx/>
              <a:buSzTx/>
              <a:buFont typeface="Wingdings" panose="05000000000000000000" pitchFamily="2" charset="2"/>
              <a:buChar char="Ø"/>
              <a:tabLst/>
            </a:pPr>
            <a:r>
              <a:rPr lang="vi-VN" sz="2000">
                <a:solidFill>
                  <a:srgbClr val="0000FF"/>
                </a:solidFill>
                <a:effectLst/>
                <a:latin typeface="+mj-lt"/>
                <a:ea typeface="Calibri" panose="020F0502020204030204" pitchFamily="34" charset="0"/>
              </a:rPr>
              <a:t>Giai điệu bài hát có tính chất âm nhạc như thế nào?</a:t>
            </a:r>
            <a:endParaRPr lang="en-US" sz="2000">
              <a:solidFill>
                <a:srgbClr val="0000FF"/>
              </a:solidFill>
              <a:effectLst/>
              <a:latin typeface="+mj-lt"/>
              <a:ea typeface="Calibri" panose="020F0502020204030204" pitchFamily="34" charset="0"/>
            </a:endParaRPr>
          </a:p>
          <a:p>
            <a:pPr marL="342900" marR="0" lvl="0" indent="-342900" algn="just" defTabSz="914400" rtl="0" eaLnBrk="0" fontAlgn="base" latinLnBrk="0" hangingPunct="0">
              <a:lnSpc>
                <a:spcPct val="114000"/>
              </a:lnSpc>
              <a:spcBef>
                <a:spcPts val="300"/>
              </a:spcBef>
              <a:spcAft>
                <a:spcPts val="300"/>
              </a:spcAft>
              <a:buClrTx/>
              <a:buSzTx/>
              <a:buFont typeface="Wingdings" panose="05000000000000000000" pitchFamily="2" charset="2"/>
              <a:buChar char="Ø"/>
              <a:tabLst/>
            </a:pPr>
            <a:r>
              <a:rPr lang="vi-VN" sz="2000">
                <a:solidFill>
                  <a:srgbClr val="0000FF"/>
                </a:solidFill>
                <a:effectLst/>
                <a:latin typeface="+mj-lt"/>
                <a:ea typeface="Calibri" panose="020F0502020204030204" pitchFamily="34" charset="0"/>
              </a:rPr>
              <a:t>Em thích nhất câu hát nào? Vì sao?</a:t>
            </a:r>
            <a:endParaRPr lang="en-US" sz="2000">
              <a:solidFill>
                <a:srgbClr val="0000FF"/>
              </a:solidFill>
              <a:effectLst/>
              <a:latin typeface="+mj-lt"/>
              <a:ea typeface="Calibri" panose="020F0502020204030204" pitchFamily="34" charset="0"/>
            </a:endParaRPr>
          </a:p>
          <a:p>
            <a:pPr marL="342900" marR="0" lvl="0" indent="-342900" algn="just" defTabSz="914400" rtl="0" eaLnBrk="0" fontAlgn="base" latinLnBrk="0" hangingPunct="0">
              <a:lnSpc>
                <a:spcPct val="114000"/>
              </a:lnSpc>
              <a:spcBef>
                <a:spcPts val="300"/>
              </a:spcBef>
              <a:spcAft>
                <a:spcPts val="300"/>
              </a:spcAft>
              <a:buClrTx/>
              <a:buSzTx/>
              <a:buFont typeface="Wingdings" panose="05000000000000000000" pitchFamily="2" charset="2"/>
              <a:buChar char="Ø"/>
              <a:tabLst/>
            </a:pPr>
            <a:r>
              <a:rPr lang="vi-VN" sz="2000">
                <a:solidFill>
                  <a:srgbClr val="0000FF"/>
                </a:solidFill>
                <a:effectLst/>
                <a:latin typeface="+mj-lt"/>
                <a:ea typeface="Calibri" panose="020F0502020204030204" pitchFamily="34" charset="0"/>
              </a:rPr>
              <a:t>Nêu cảm nhận của em về bài hát.</a:t>
            </a:r>
            <a:endParaRPr kumimoji="0" lang="en-US" altLang="vi-VN" sz="2000" b="0" u="none" strike="noStrike" cap="none" normalizeH="0" baseline="0">
              <a:ln>
                <a:noFill/>
              </a:ln>
              <a:solidFill>
                <a:srgbClr val="0000FF"/>
              </a:solidFill>
              <a:effectLst/>
              <a:latin typeface="+mj-lt"/>
            </a:endParaRPr>
          </a:p>
        </p:txBody>
      </p:sp>
      <p:pic>
        <p:nvPicPr>
          <p:cNvPr id="11" name="Picture 4" descr="https://tuannguyenweb.files.wordpress.com/2017/05/8209cd50d6a29bf52a674ca37df94565_students-group-work-by-pietluk-children-group-work-clipart_2213-1650.png?w=10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4847001"/>
            <a:ext cx="1981200" cy="14775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A0236CB-C062-302E-311D-DBD0186B2B8C}"/>
              </a:ext>
            </a:extLst>
          </p:cNvPr>
          <p:cNvPicPr>
            <a:picLocks noChangeAspect="1"/>
          </p:cNvPicPr>
          <p:nvPr/>
        </p:nvPicPr>
        <p:blipFill>
          <a:blip r:embed="rId3"/>
          <a:stretch>
            <a:fillRect/>
          </a:stretch>
        </p:blipFill>
        <p:spPr>
          <a:xfrm>
            <a:off x="4495800" y="267421"/>
            <a:ext cx="7542948" cy="5752379"/>
          </a:xfrm>
          <a:prstGeom prst="rect">
            <a:avLst/>
          </a:prstGeom>
        </p:spPr>
      </p:pic>
    </p:spTree>
    <p:extLst>
      <p:ext uri="{BB962C8B-B14F-4D97-AF65-F5344CB8AC3E}">
        <p14:creationId xmlns:p14="http://schemas.microsoft.com/office/powerpoint/2010/main" val="496703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10E930-0B0F-D189-9506-4ABAEC074AFC}"/>
              </a:ext>
            </a:extLst>
          </p:cNvPr>
          <p:cNvPicPr>
            <a:picLocks noChangeAspect="1"/>
          </p:cNvPicPr>
          <p:nvPr/>
        </p:nvPicPr>
        <p:blipFill>
          <a:blip r:embed="rId2"/>
          <a:stretch>
            <a:fillRect/>
          </a:stretch>
        </p:blipFill>
        <p:spPr>
          <a:xfrm flipH="1">
            <a:off x="76200" y="2354434"/>
            <a:ext cx="1791060" cy="3426170"/>
          </a:xfrm>
          <a:prstGeom prst="rect">
            <a:avLst/>
          </a:prstGeom>
        </p:spPr>
      </p:pic>
      <p:sp>
        <p:nvSpPr>
          <p:cNvPr id="4" name="Rectangle 1"/>
          <p:cNvSpPr>
            <a:spLocks noChangeArrowheads="1"/>
          </p:cNvSpPr>
          <p:nvPr/>
        </p:nvSpPr>
        <p:spPr bwMode="auto">
          <a:xfrm>
            <a:off x="2590800" y="843534"/>
            <a:ext cx="9296400" cy="5169971"/>
          </a:xfrm>
          <a:prstGeom prst="wedgeRoundRectCallout">
            <a:avLst>
              <a:gd name="adj1" fmla="val -60585"/>
              <a:gd name="adj2" fmla="val -1508"/>
              <a:gd name="adj3" fmla="val 16667"/>
            </a:avLst>
          </a:prstGeom>
          <a:ln>
            <a:solidFill>
              <a:srgbClr val="FFC000"/>
            </a:solidFill>
          </a:ln>
        </p:spPr>
        <p:style>
          <a:lnRef idx="1">
            <a:schemeClr val="accent5"/>
          </a:lnRef>
          <a:fillRef idx="2">
            <a:schemeClr val="accent5"/>
          </a:fillRef>
          <a:effectRef idx="1">
            <a:schemeClr val="accent5"/>
          </a:effectRef>
          <a:fontRef idx="minor">
            <a:schemeClr val="dk1"/>
          </a:fontRef>
        </p:style>
        <p:txBody>
          <a:bodyPr vert="horz" wrap="square" lIns="91440" tIns="38088" rIns="91440" bIns="38088" numCol="1" anchor="ctr" anchorCtr="0" compatLnSpc="1">
            <a:prstTxWarp prst="textNoShape">
              <a:avLst/>
            </a:prstTxWarp>
            <a:spAutoFit/>
          </a:bodyPr>
          <a:lstStyle/>
          <a:p>
            <a:pPr marL="0" marR="0" lvl="0" indent="269875" algn="just" defTabSz="914400" rtl="0" eaLnBrk="0" fontAlgn="base" latinLnBrk="0" hangingPunct="0">
              <a:lnSpc>
                <a:spcPct val="114000"/>
              </a:lnSpc>
              <a:spcBef>
                <a:spcPct val="0"/>
              </a:spcBef>
              <a:spcAft>
                <a:spcPct val="0"/>
              </a:spcAft>
              <a:buClrTx/>
              <a:buSzTx/>
              <a:buFontTx/>
              <a:buNone/>
              <a:tabLst/>
            </a:pPr>
            <a:r>
              <a:rPr lang="vi-VN" sz="2400">
                <a:solidFill>
                  <a:srgbClr val="0000FF"/>
                </a:solidFill>
                <a:effectLst/>
                <a:latin typeface="+mj-lt"/>
                <a:ea typeface="Calibri" panose="020F0502020204030204" pitchFamily="34" charset="0"/>
              </a:rPr>
              <a:t>Với giai điệu nhẹ nhàng, tình cảm, lời ca sâu sắc, giàu cảm xúc bài hát </a:t>
            </a:r>
            <a:r>
              <a:rPr lang="vi-VN" sz="2400" i="1">
                <a:solidFill>
                  <a:srgbClr val="C00000"/>
                </a:solidFill>
                <a:effectLst/>
                <a:latin typeface="+mj-lt"/>
                <a:ea typeface="Calibri" panose="020F0502020204030204" pitchFamily="34" charset="0"/>
              </a:rPr>
              <a:t>Lời thầy cô </a:t>
            </a:r>
            <a:r>
              <a:rPr lang="vi-VN" sz="2400">
                <a:solidFill>
                  <a:srgbClr val="0000FF"/>
                </a:solidFill>
                <a:effectLst/>
                <a:latin typeface="+mj-lt"/>
                <a:ea typeface="Calibri" panose="020F0502020204030204" pitchFamily="34" charset="0"/>
              </a:rPr>
              <a:t>thể hiện tình cảm và lòng biết ơn của học trò với thầy, cô giáo kính yêu. Những lời thầy cô dạy bảo luôn được các thế hệ học trò khắc sâu và là hành trang quý giá của mỗi người trên những bước đường đời. Có thể thấy điều đó qua các câu hát: </a:t>
            </a:r>
            <a:endParaRPr lang="en-US" sz="2400">
              <a:solidFill>
                <a:srgbClr val="0000FF"/>
              </a:solidFill>
              <a:effectLst/>
              <a:latin typeface="+mj-lt"/>
              <a:ea typeface="Calibri" panose="020F0502020204030204" pitchFamily="34" charset="0"/>
            </a:endParaRPr>
          </a:p>
          <a:p>
            <a:pPr marL="0" marR="0" lvl="0" indent="269875" algn="just" defTabSz="914400" rtl="0" eaLnBrk="0" fontAlgn="base" latinLnBrk="0" hangingPunct="0">
              <a:lnSpc>
                <a:spcPct val="114000"/>
              </a:lnSpc>
              <a:spcBef>
                <a:spcPct val="0"/>
              </a:spcBef>
              <a:spcAft>
                <a:spcPct val="0"/>
              </a:spcAft>
              <a:buClrTx/>
              <a:buSzTx/>
              <a:buFontTx/>
              <a:buNone/>
              <a:tabLst/>
            </a:pPr>
            <a:r>
              <a:rPr lang="vi-VN" sz="2400" i="1">
                <a:solidFill>
                  <a:srgbClr val="009900"/>
                </a:solidFill>
                <a:effectLst/>
                <a:latin typeface="+mj-lt"/>
                <a:ea typeface="Calibri" panose="020F0502020204030204" pitchFamily="34" charset="0"/>
              </a:rPr>
              <a:t>“</a:t>
            </a:r>
            <a:r>
              <a:rPr lang="vi-VN" sz="2400" i="1">
                <a:solidFill>
                  <a:srgbClr val="C00000"/>
                </a:solidFill>
                <a:effectLst/>
                <a:latin typeface="+mj-lt"/>
                <a:ea typeface="Calibri" panose="020F0502020204030204" pitchFamily="34" charset="0"/>
              </a:rPr>
              <a:t>Lời thầy cô </a:t>
            </a:r>
            <a:r>
              <a:rPr lang="vi-VN" sz="2400" i="1">
                <a:solidFill>
                  <a:srgbClr val="009900"/>
                </a:solidFill>
                <a:effectLst/>
                <a:latin typeface="+mj-lt"/>
                <a:ea typeface="Calibri" panose="020F0502020204030204" pitchFamily="34" charset="0"/>
              </a:rPr>
              <a:t>con luôn ghi trong tim, mãi khắc ghi bao công ơn cô thầy”, “</a:t>
            </a:r>
            <a:r>
              <a:rPr lang="vi-VN" sz="2400" i="1">
                <a:solidFill>
                  <a:srgbClr val="C00000"/>
                </a:solidFill>
                <a:effectLst/>
                <a:latin typeface="+mj-lt"/>
                <a:ea typeface="Calibri" panose="020F0502020204030204" pitchFamily="34" charset="0"/>
              </a:rPr>
              <a:t>lời thầy cô </a:t>
            </a:r>
            <a:r>
              <a:rPr lang="vi-VN" sz="2400" i="1">
                <a:solidFill>
                  <a:srgbClr val="009900"/>
                </a:solidFill>
                <a:effectLst/>
                <a:latin typeface="+mj-lt"/>
                <a:ea typeface="Calibri" panose="020F0502020204030204" pitchFamily="34" charset="0"/>
              </a:rPr>
              <a:t>con luôn mang bên mình, là hành trang cho con bước đi”, “</a:t>
            </a:r>
            <a:r>
              <a:rPr lang="vi-VN" sz="2400" i="1">
                <a:solidFill>
                  <a:srgbClr val="C00000"/>
                </a:solidFill>
                <a:effectLst/>
                <a:latin typeface="+mj-lt"/>
                <a:ea typeface="Calibri" panose="020F0502020204030204" pitchFamily="34" charset="0"/>
              </a:rPr>
              <a:t>lời thây cô </a:t>
            </a:r>
            <a:r>
              <a:rPr lang="vi-VN" sz="2400" i="1">
                <a:solidFill>
                  <a:srgbClr val="009900"/>
                </a:solidFill>
                <a:effectLst/>
                <a:latin typeface="+mj-lt"/>
                <a:ea typeface="Calibri" panose="020F0502020204030204" pitchFamily="34" charset="0"/>
              </a:rPr>
              <a:t>luôn mãi bên con, dù đường xa con không ngại gian khó”, “Dù thời gian dẫu có đổi thay, </a:t>
            </a:r>
            <a:r>
              <a:rPr lang="vi-VN" sz="2400" i="1">
                <a:solidFill>
                  <a:srgbClr val="C00000"/>
                </a:solidFill>
                <a:effectLst/>
                <a:latin typeface="+mj-lt"/>
                <a:ea typeface="Calibri" panose="020F0502020204030204" pitchFamily="34" charset="0"/>
              </a:rPr>
              <a:t>lời thầy cô</a:t>
            </a:r>
            <a:r>
              <a:rPr lang="vi-VN" sz="2400" i="1">
                <a:solidFill>
                  <a:srgbClr val="009900"/>
                </a:solidFill>
                <a:effectLst/>
                <a:latin typeface="+mj-lt"/>
                <a:ea typeface="Calibri" panose="020F0502020204030204" pitchFamily="34" charset="0"/>
              </a:rPr>
              <a:t> con sẽ mãi không quên”,… </a:t>
            </a:r>
          </a:p>
        </p:txBody>
      </p:sp>
    </p:spTree>
    <p:extLst>
      <p:ext uri="{BB962C8B-B14F-4D97-AF65-F5344CB8AC3E}">
        <p14:creationId xmlns:p14="http://schemas.microsoft.com/office/powerpoint/2010/main" val="2024986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10047</TotalTime>
  <Words>734</Words>
  <Application>Microsoft Office PowerPoint</Application>
  <PresentationFormat>Widescreen</PresentationFormat>
  <Paragraphs>41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Default Design</vt:lpstr>
      <vt:lpstr> NHIỆT LIỆT CHÀO MỪNG CÁC THẦY CÔ ĐẾN DỰ TIẾT CHUYÊN ĐỀ ÂM NHẠC 8</vt:lpstr>
      <vt:lpstr>PowerPoint Presentation</vt:lpstr>
      <vt:lpstr>I. Kèn trumpet và kèn saxophone</vt:lpstr>
      <vt:lpstr>Thảo luận nhóm</vt:lpstr>
      <vt:lpstr>PowerPoint Presentation</vt:lpstr>
      <vt:lpstr>PowerPoint Presentation</vt:lpstr>
      <vt:lpstr>II. Ôn tập bài hát</vt:lpstr>
      <vt:lpstr>Thảo luận nhóm</vt:lpstr>
      <vt:lpstr>PowerPoint Presentation</vt:lpstr>
      <vt:lpstr>DẶN DÒ VỀ NHÀ</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Đỗ Thị Hoan</cp:lastModifiedBy>
  <cp:revision>346</cp:revision>
  <dcterms:created xsi:type="dcterms:W3CDTF">2006-11-06T13:45:38Z</dcterms:created>
  <dcterms:modified xsi:type="dcterms:W3CDTF">2024-12-09T08:41:16Z</dcterms:modified>
</cp:coreProperties>
</file>