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9" r:id="rId2"/>
  </p:sldMasterIdLst>
  <p:notesMasterIdLst>
    <p:notesMasterId r:id="rId34"/>
  </p:notesMasterIdLst>
  <p:sldIdLst>
    <p:sldId id="1573" r:id="rId3"/>
    <p:sldId id="1572" r:id="rId4"/>
    <p:sldId id="1574" r:id="rId5"/>
    <p:sldId id="1576" r:id="rId6"/>
    <p:sldId id="1588" r:id="rId7"/>
    <p:sldId id="1590" r:id="rId8"/>
    <p:sldId id="1611" r:id="rId9"/>
    <p:sldId id="1592" r:id="rId10"/>
    <p:sldId id="1610" r:id="rId11"/>
    <p:sldId id="1593" r:id="rId12"/>
    <p:sldId id="1596" r:id="rId13"/>
    <p:sldId id="1597" r:id="rId14"/>
    <p:sldId id="1613" r:id="rId15"/>
    <p:sldId id="1595" r:id="rId16"/>
    <p:sldId id="1598" r:id="rId17"/>
    <p:sldId id="1599" r:id="rId18"/>
    <p:sldId id="1601" r:id="rId19"/>
    <p:sldId id="461" r:id="rId20"/>
    <p:sldId id="459" r:id="rId21"/>
    <p:sldId id="1619" r:id="rId22"/>
    <p:sldId id="465" r:id="rId23"/>
    <p:sldId id="1618" r:id="rId24"/>
    <p:sldId id="460" r:id="rId25"/>
    <p:sldId id="1607" r:id="rId26"/>
    <p:sldId id="430" r:id="rId27"/>
    <p:sldId id="1608" r:id="rId28"/>
    <p:sldId id="1609" r:id="rId29"/>
    <p:sldId id="1569" r:id="rId30"/>
    <p:sldId id="428" r:id="rId31"/>
    <p:sldId id="425" r:id="rId32"/>
    <p:sldId id="42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215968"/>
    <a:srgbClr val="006699"/>
    <a:srgbClr val="FFD33C"/>
    <a:srgbClr val="E6E6E6"/>
    <a:srgbClr val="FEA498"/>
    <a:srgbClr val="B7C6E5"/>
    <a:srgbClr val="FE715E"/>
    <a:srgbClr val="FDB93F"/>
    <a:srgbClr val="8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5" autoAdjust="0"/>
    <p:restoredTop sz="96314" autoAdjust="0"/>
  </p:normalViewPr>
  <p:slideViewPr>
    <p:cSldViewPr>
      <p:cViewPr varScale="1">
        <p:scale>
          <a:sx n="62" d="100"/>
          <a:sy n="62" d="100"/>
        </p:scale>
        <p:origin x="136" y="36"/>
      </p:cViewPr>
      <p:guideLst>
        <p:guide orient="horz" pos="2160"/>
        <p:guide pos="3840"/>
      </p:guideLst>
    </p:cSldViewPr>
  </p:slideViewPr>
  <p:notesTextViewPr>
    <p:cViewPr>
      <p:scale>
        <a:sx n="100" d="100"/>
        <a:sy n="100" d="100"/>
      </p:scale>
      <p:origin x="0" y="0"/>
    </p:cViewPr>
  </p:notesTextViewPr>
  <p:sorterViewPr>
    <p:cViewPr>
      <p:scale>
        <a:sx n="130" d="100"/>
        <a:sy n="130" d="100"/>
      </p:scale>
      <p:origin x="0" y="-363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E99A07-FA1B-49FE-8CB5-773258BEA88D}" type="datetimeFigureOut">
              <a:rPr lang="zh-CN" altLang="en-US" smtClean="0"/>
              <a:t>2024/12/8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3E6E94-69E9-4129-8C72-1C52CC308EA6}" type="slidenum">
              <a:rPr lang="zh-CN" altLang="en-US" smtClean="0"/>
              <a:t>‹#›</a:t>
            </a:fld>
            <a:endParaRPr lang="zh-CN" altLang="en-US"/>
          </a:p>
        </p:txBody>
      </p:sp>
    </p:spTree>
    <p:extLst>
      <p:ext uri="{BB962C8B-B14F-4D97-AF65-F5344CB8AC3E}">
        <p14:creationId xmlns:p14="http://schemas.microsoft.com/office/powerpoint/2010/main" val="120570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979665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1753"/>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049062"/>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398817"/>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70317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722219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9243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65150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0885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04534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4932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60264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57378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57724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97143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15968"/>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AE67326-1BCB-49F4-A1D4-D5FAA9004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2024/12/8</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2"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3" r:id="rId13"/>
    <p:sldLayoutId id="2147483668" r:id="rId14"/>
    <p:sldLayoutId id="2147483667" r:id="rId15"/>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C7D0EBB-87F6-418F-B326-C8B29B7DC95F}" type="datetimeFigureOut">
              <a:rPr lang="en-US" smtClean="0">
                <a:solidFill>
                  <a:prstClr val="black">
                    <a:tint val="75000"/>
                  </a:prstClr>
                </a:solidFill>
              </a:rPr>
              <a:pPr defTabSz="685800"/>
              <a:t>12/8/2024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1550F03A-2A00-49DC-9191-58E1A901AF7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62813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microsoft.com/office/2007/relationships/hdphoto" Target="../media/hdphoto9.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13.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gif"/><Relationship Id="rId1" Type="http://schemas.openxmlformats.org/officeDocument/2006/relationships/slideLayout" Target="../slideLayouts/slideLayout1.xml"/><Relationship Id="rId6" Type="http://schemas.microsoft.com/office/2007/relationships/hdphoto" Target="../media/hdphoto16.wdp"/><Relationship Id="rId11" Type="http://schemas.microsoft.com/office/2007/relationships/hdphoto" Target="../media/hdphoto18.wdp"/><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15.wdp"/><Relationship Id="rId9" Type="http://schemas.microsoft.com/office/2007/relationships/hdphoto" Target="../media/hdphoto17.wdp"/></Relationships>
</file>

<file path=ppt/slides/_rels/slide1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gif"/><Relationship Id="rId1" Type="http://schemas.openxmlformats.org/officeDocument/2006/relationships/slideLayout" Target="../slideLayouts/slideLayout2.xml"/><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tiff"/></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0.gif"/><Relationship Id="rId2" Type="http://schemas.openxmlformats.org/officeDocument/2006/relationships/image" Target="../media/image40.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42.png"/><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xml"/><Relationship Id="rId7" Type="http://schemas.microsoft.com/office/2007/relationships/hdphoto" Target="../media/hdphoto2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slide" Target="slide30.xml"/><Relationship Id="rId18" Type="http://schemas.openxmlformats.org/officeDocument/2006/relationships/slide" Target="slide31.xml"/><Relationship Id="rId3" Type="http://schemas.microsoft.com/office/2007/relationships/media" Target="../media/media4.wav"/><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3.gif"/><Relationship Id="rId2" Type="http://schemas.microsoft.com/office/2007/relationships/media" Target="../media/media3.wav"/><Relationship Id="rId16" Type="http://schemas.openxmlformats.org/officeDocument/2006/relationships/slide" Target="slide8.xml"/><Relationship Id="rId1" Type="http://schemas.openxmlformats.org/officeDocument/2006/relationships/audio" Target="NULL" TargetMode="External"/><Relationship Id="rId6" Type="http://schemas.openxmlformats.org/officeDocument/2006/relationships/image" Target="../media/image47.png"/><Relationship Id="rId11" Type="http://schemas.openxmlformats.org/officeDocument/2006/relationships/slide" Target="slide29.xml"/><Relationship Id="rId5" Type="http://schemas.openxmlformats.org/officeDocument/2006/relationships/slideLayout" Target="../slideLayouts/slideLayout16.xml"/><Relationship Id="rId15" Type="http://schemas.openxmlformats.org/officeDocument/2006/relationships/image" Target="../media/image52.gif"/><Relationship Id="rId10" Type="http://schemas.openxmlformats.org/officeDocument/2006/relationships/image" Target="../media/image49.png"/><Relationship Id="rId19" Type="http://schemas.openxmlformats.org/officeDocument/2006/relationships/image" Target="../media/image46.png"/><Relationship Id="rId4" Type="http://schemas.openxmlformats.org/officeDocument/2006/relationships/audio" Target="../media/media4.wav"/><Relationship Id="rId9" Type="http://schemas.openxmlformats.org/officeDocument/2006/relationships/image" Target="../media/image43.png"/><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8.png"/><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7.tif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8.png"/><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58.png"/><Relationship Id="rId1" Type="http://schemas.openxmlformats.org/officeDocument/2006/relationships/slideLayout" Target="../slideLayouts/slideLayout16.xml"/><Relationship Id="rId5" Type="http://schemas.microsoft.com/office/2007/relationships/hdphoto" Target="../media/hdphoto23.wdp"/><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7">
            <a:extLst>
              <a:ext uri="{FF2B5EF4-FFF2-40B4-BE49-F238E27FC236}">
                <a16:creationId xmlns:a16="http://schemas.microsoft.com/office/drawing/2014/main" id="{B887B7B0-EFC1-4546-92D9-ED407B81A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40640" y="3983802"/>
            <a:ext cx="2221928" cy="2567943"/>
          </a:xfrm>
          <a:prstGeom prst="rect">
            <a:avLst/>
          </a:prstGeom>
        </p:spPr>
      </p:pic>
      <p:grpSp>
        <p:nvGrpSpPr>
          <p:cNvPr id="5" name="组合 48">
            <a:extLst>
              <a:ext uri="{FF2B5EF4-FFF2-40B4-BE49-F238E27FC236}">
                <a16:creationId xmlns:a16="http://schemas.microsoft.com/office/drawing/2014/main" id="{FFDA27A2-9DC1-48E8-AC85-DFFA59C91F5D}"/>
              </a:ext>
            </a:extLst>
          </p:cNvPr>
          <p:cNvGrpSpPr/>
          <p:nvPr/>
        </p:nvGrpSpPr>
        <p:grpSpPr>
          <a:xfrm>
            <a:off x="2181288" y="692696"/>
            <a:ext cx="8053795" cy="5170083"/>
            <a:chOff x="2900496" y="1028113"/>
            <a:chExt cx="6336001" cy="3420001"/>
          </a:xfrm>
        </p:grpSpPr>
        <p:sp>
          <p:nvSpPr>
            <p:cNvPr id="6" name="任意多边形: 形状 45">
              <a:extLst>
                <a:ext uri="{FF2B5EF4-FFF2-40B4-BE49-F238E27FC236}">
                  <a16:creationId xmlns:a16="http://schemas.microsoft.com/office/drawing/2014/main" id="{9B7E52B7-5E8B-4E07-AABF-3A9448AB893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44">
              <a:extLst>
                <a:ext uri="{FF2B5EF4-FFF2-40B4-BE49-F238E27FC236}">
                  <a16:creationId xmlns:a16="http://schemas.microsoft.com/office/drawing/2014/main" id="{50BEFB58-20CF-410D-B1D4-96B5F9C4BAAF}"/>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53">
            <a:extLst>
              <a:ext uri="{FF2B5EF4-FFF2-40B4-BE49-F238E27FC236}">
                <a16:creationId xmlns:a16="http://schemas.microsoft.com/office/drawing/2014/main" id="{9E1B3AE1-5FAB-4D1A-9797-A3718C9906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960" t="60777" r="68063" b="7558"/>
          <a:stretch/>
        </p:blipFill>
        <p:spPr>
          <a:xfrm>
            <a:off x="10127045" y="4555817"/>
            <a:ext cx="1781505" cy="2171590"/>
          </a:xfrm>
          <a:prstGeom prst="rect">
            <a:avLst/>
          </a:prstGeom>
        </p:spPr>
      </p:pic>
      <p:pic>
        <p:nvPicPr>
          <p:cNvPr id="9" name="图片 59">
            <a:extLst>
              <a:ext uri="{FF2B5EF4-FFF2-40B4-BE49-F238E27FC236}">
                <a16:creationId xmlns:a16="http://schemas.microsoft.com/office/drawing/2014/main" id="{9D4AA503-81DA-42C6-93E7-383EBC1B7D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19" t="10098" r="25636" b="5910"/>
          <a:stretch/>
        </p:blipFill>
        <p:spPr>
          <a:xfrm rot="652259">
            <a:off x="7476630" y="-62911"/>
            <a:ext cx="1597248" cy="2039830"/>
          </a:xfrm>
          <a:prstGeom prst="rect">
            <a:avLst/>
          </a:prstGeom>
        </p:spPr>
      </p:pic>
      <p:sp>
        <p:nvSpPr>
          <p:cNvPr id="10" name="TextBox 9">
            <a:extLst>
              <a:ext uri="{FF2B5EF4-FFF2-40B4-BE49-F238E27FC236}">
                <a16:creationId xmlns:a16="http://schemas.microsoft.com/office/drawing/2014/main" id="{769EDD74-019F-4EE0-8324-8351425520F8}"/>
              </a:ext>
            </a:extLst>
          </p:cNvPr>
          <p:cNvSpPr txBox="1"/>
          <p:nvPr/>
        </p:nvSpPr>
        <p:spPr>
          <a:xfrm>
            <a:off x="3560840" y="2362039"/>
            <a:ext cx="5926443" cy="2308324"/>
          </a:xfrm>
          <a:prstGeom prst="rect">
            <a:avLst/>
          </a:prstGeom>
          <a:noFill/>
          <a:ln>
            <a:noFill/>
          </a:ln>
        </p:spPr>
        <p:txBody>
          <a:bodyPr wrap="square" rtlCol="0">
            <a:spAutoFit/>
          </a:bodyPr>
          <a:lstStyle/>
          <a:p>
            <a:pPr algn="ctr"/>
            <a:r>
              <a:rPr lang="vi-VN" sz="4800">
                <a:solidFill>
                  <a:srgbClr val="215968"/>
                </a:solidFill>
                <a:latin typeface="#9Slide07 IcielCadena" panose="02000503000000020004" pitchFamily="2" charset="0"/>
              </a:rPr>
              <a:t>CHÀO MỪNG CÁC EM ĐẾN VỚI TIẾT HỌC ĐỊA LÍ 8</a:t>
            </a:r>
            <a:endParaRPr lang="en-US" sz="4800">
              <a:solidFill>
                <a:srgbClr val="215968"/>
              </a:solidFill>
              <a:latin typeface="#9Slide07 IcielCadena" panose="02000503000000020004" pitchFamily="2" charset="0"/>
            </a:endParaRPr>
          </a:p>
        </p:txBody>
      </p:sp>
    </p:spTree>
    <p:extLst>
      <p:ext uri="{BB962C8B-B14F-4D97-AF65-F5344CB8AC3E}">
        <p14:creationId xmlns:p14="http://schemas.microsoft.com/office/powerpoint/2010/main" val="38429187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23" presetClass="entr" presetSubtype="28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4/3*#ppt_w"/>
                                          </p:val>
                                        </p:tav>
                                        <p:tav tm="100000">
                                          <p:val>
                                            <p:strVal val="#ppt_w"/>
                                          </p:val>
                                        </p:tav>
                                      </p:tavLst>
                                    </p:anim>
                                    <p:anim calcmode="lin" valueType="num">
                                      <p:cBhvr>
                                        <p:cTn id="13" dur="500" fill="hold"/>
                                        <p:tgtEl>
                                          <p:spTgt spid="5"/>
                                        </p:tgtEl>
                                        <p:attrNameLst>
                                          <p:attrName>ppt_h</p:attrName>
                                        </p:attrNameLst>
                                      </p:cBhvr>
                                      <p:tavLst>
                                        <p:tav tm="0">
                                          <p:val>
                                            <p:strVal val="4/3*#ppt_h"/>
                                          </p:val>
                                        </p:tav>
                                        <p:tav tm="100000">
                                          <p:val>
                                            <p:strVal val="#ppt_h"/>
                                          </p:val>
                                        </p:tav>
                                      </p:tavLst>
                                    </p:anim>
                                  </p:childTnLst>
                                </p:cTn>
                              </p:par>
                              <p:par>
                                <p:cTn id="14" presetID="12" presetClass="entr" presetSubtype="1" fill="hold" nodeType="withEffect">
                                  <p:stCondLst>
                                    <p:cond delay="75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down)">
                                      <p:cBhvr>
                                        <p:cTn id="17" dur="500"/>
                                        <p:tgtEl>
                                          <p:spTgt spid="8"/>
                                        </p:tgtEl>
                                      </p:cBhvr>
                                    </p:animEffect>
                                  </p:childTnLst>
                                </p:cTn>
                              </p:par>
                              <p:par>
                                <p:cTn id="18" presetID="2" presetClass="entr" presetSubtype="4" fill="hold" nodeType="withEffect">
                                  <p:stCondLst>
                                    <p:cond delay="75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4">
            <a:extLst>
              <a:ext uri="{FF2B5EF4-FFF2-40B4-BE49-F238E27FC236}">
                <a16:creationId xmlns:a16="http://schemas.microsoft.com/office/drawing/2014/main" id="{C947E1C3-A26C-4876-8D96-B1D0166491FD}"/>
              </a:ext>
            </a:extLst>
          </p:cNvPr>
          <p:cNvPicPr>
            <a:picLocks noChangeAspect="1"/>
          </p:cNvPicPr>
          <p:nvPr/>
        </p:nvPicPr>
        <p:blipFill rotWithShape="1">
          <a:blip r:embed="rId2"/>
          <a:srcRect t="13176" r="-3" b="8521"/>
          <a:stretch/>
        </p:blipFill>
        <p:spPr>
          <a:xfrm>
            <a:off x="8967212" y="3698068"/>
            <a:ext cx="2467242" cy="1828307"/>
          </a:xfrm>
          <a:prstGeom prst="ellipse">
            <a:avLst/>
          </a:prstGeom>
          <a:ln>
            <a:noFill/>
          </a:ln>
          <a:effectLst>
            <a:softEdge rad="112500"/>
          </a:effectLst>
        </p:spPr>
      </p:pic>
      <p:pic>
        <p:nvPicPr>
          <p:cNvPr id="12" name="Hình ảnh 3">
            <a:extLst>
              <a:ext uri="{FF2B5EF4-FFF2-40B4-BE49-F238E27FC236}">
                <a16:creationId xmlns:a16="http://schemas.microsoft.com/office/drawing/2014/main" id="{0DBACD69-E66E-4F49-B10C-FCA57A8AD6CA}"/>
              </a:ext>
            </a:extLst>
          </p:cNvPr>
          <p:cNvPicPr>
            <a:picLocks noChangeAspect="1"/>
          </p:cNvPicPr>
          <p:nvPr/>
        </p:nvPicPr>
        <p:blipFill rotWithShape="1">
          <a:blip r:embed="rId3"/>
          <a:srcRect r="1" b="4876"/>
          <a:stretch/>
        </p:blipFill>
        <p:spPr>
          <a:xfrm>
            <a:off x="5983465" y="2456650"/>
            <a:ext cx="2255472" cy="2244628"/>
          </a:xfrm>
          <a:prstGeom prst="ellipse">
            <a:avLst/>
          </a:prstGeom>
          <a:ln>
            <a:noFill/>
          </a:ln>
          <a:effectLst>
            <a:softEdge rad="112500"/>
          </a:effectLst>
        </p:spPr>
      </p:pic>
      <p:sp>
        <p:nvSpPr>
          <p:cNvPr id="14" name="Hộp Văn bản 5">
            <a:extLst>
              <a:ext uri="{FF2B5EF4-FFF2-40B4-BE49-F238E27FC236}">
                <a16:creationId xmlns:a16="http://schemas.microsoft.com/office/drawing/2014/main" id="{8ABF065A-A54A-48BA-B2B4-DDED84B74EC2}"/>
              </a:ext>
            </a:extLst>
          </p:cNvPr>
          <p:cNvSpPr txBox="1"/>
          <p:nvPr/>
        </p:nvSpPr>
        <p:spPr>
          <a:xfrm>
            <a:off x="733625" y="588230"/>
            <a:ext cx="1990782" cy="830997"/>
          </a:xfrm>
          <a:prstGeom prst="rect">
            <a:avLst/>
          </a:prstGeom>
          <a:noFill/>
        </p:spPr>
        <p:txBody>
          <a:bodyPr wrap="square" rtlCol="0">
            <a:spAutoFit/>
          </a:bodyPr>
          <a:lstStyle/>
          <a:p>
            <a:r>
              <a:rPr lang="en-US" sz="4800">
                <a:solidFill>
                  <a:schemeClr val="bg1"/>
                </a:solidFill>
                <a:latin typeface="#9Slide03 Arima Madurai" panose="00000500000000000000" pitchFamily="2" charset="0"/>
                <a:cs typeface="#9Slide03 Arima Madurai" panose="00000500000000000000" pitchFamily="2" charset="0"/>
              </a:rPr>
              <a:t>2</a:t>
            </a:r>
            <a:r>
              <a:rPr lang="en-US" sz="3200">
                <a:solidFill>
                  <a:schemeClr val="bg1"/>
                </a:solidFill>
                <a:latin typeface="#9Slide03 Arima Madurai" panose="00000500000000000000" pitchFamily="2" charset="0"/>
                <a:cs typeface="#9Slide03 Arima Madurai" panose="00000500000000000000" pitchFamily="2" charset="0"/>
              </a:rPr>
              <a:t> thế giới</a:t>
            </a:r>
          </a:p>
        </p:txBody>
      </p:sp>
      <p:sp>
        <p:nvSpPr>
          <p:cNvPr id="15" name="Hộp Văn bản 6">
            <a:extLst>
              <a:ext uri="{FF2B5EF4-FFF2-40B4-BE49-F238E27FC236}">
                <a16:creationId xmlns:a16="http://schemas.microsoft.com/office/drawing/2014/main" id="{37B450F8-A3B7-4FA5-8068-B9F9A025547A}"/>
              </a:ext>
            </a:extLst>
          </p:cNvPr>
          <p:cNvSpPr txBox="1"/>
          <p:nvPr/>
        </p:nvSpPr>
        <p:spPr>
          <a:xfrm>
            <a:off x="837836" y="3593641"/>
            <a:ext cx="2463250" cy="584775"/>
          </a:xfrm>
          <a:prstGeom prst="rect">
            <a:avLst/>
          </a:prstGeom>
          <a:noFill/>
        </p:spPr>
        <p:txBody>
          <a:bodyPr wrap="square" rtlCol="0">
            <a:spAutoFit/>
          </a:bodyPr>
          <a:lstStyle/>
          <a:p>
            <a:r>
              <a:rPr lang="en-US" sz="3200">
                <a:solidFill>
                  <a:srgbClr val="FFFF00"/>
                </a:solidFill>
                <a:latin typeface="#9Slide05 Pattaya" panose="00000500000000000000" pitchFamily="2" charset="-34"/>
                <a:cs typeface="#9Slide05 Pattaya" panose="00000500000000000000" pitchFamily="2" charset="-34"/>
              </a:rPr>
              <a:t>Đất hiếm</a:t>
            </a:r>
          </a:p>
        </p:txBody>
      </p:sp>
      <p:sp>
        <p:nvSpPr>
          <p:cNvPr id="16" name="Hộp Văn bản 10">
            <a:extLst>
              <a:ext uri="{FF2B5EF4-FFF2-40B4-BE49-F238E27FC236}">
                <a16:creationId xmlns:a16="http://schemas.microsoft.com/office/drawing/2014/main" id="{38F6C2AE-6073-43EE-9669-367AFD64195E}"/>
              </a:ext>
            </a:extLst>
          </p:cNvPr>
          <p:cNvSpPr txBox="1"/>
          <p:nvPr/>
        </p:nvSpPr>
        <p:spPr>
          <a:xfrm>
            <a:off x="3301086" y="1113758"/>
            <a:ext cx="1990782" cy="830997"/>
          </a:xfrm>
          <a:prstGeom prst="rect">
            <a:avLst/>
          </a:prstGeom>
          <a:noFill/>
        </p:spPr>
        <p:txBody>
          <a:bodyPr wrap="square" rtlCol="0">
            <a:spAutoFit/>
          </a:bodyPr>
          <a:lstStyle/>
          <a:p>
            <a:r>
              <a:rPr lang="en-US" sz="4800">
                <a:solidFill>
                  <a:schemeClr val="bg1"/>
                </a:solidFill>
                <a:latin typeface="#9Slide03 Arima Madurai" panose="00000500000000000000" pitchFamily="2" charset="0"/>
                <a:cs typeface="#9Slide03 Arima Madurai" panose="00000500000000000000" pitchFamily="2" charset="0"/>
              </a:rPr>
              <a:t>2</a:t>
            </a:r>
            <a:r>
              <a:rPr lang="en-US" sz="3200">
                <a:solidFill>
                  <a:schemeClr val="bg1"/>
                </a:solidFill>
                <a:latin typeface="#9Slide03 Arima Madurai" panose="00000500000000000000" pitchFamily="2" charset="0"/>
                <a:cs typeface="#9Slide03 Arima Madurai" panose="00000500000000000000" pitchFamily="2" charset="0"/>
              </a:rPr>
              <a:t> thế giới</a:t>
            </a:r>
          </a:p>
        </p:txBody>
      </p:sp>
      <p:sp>
        <p:nvSpPr>
          <p:cNvPr id="17" name="Hộp Văn bản 12">
            <a:extLst>
              <a:ext uri="{FF2B5EF4-FFF2-40B4-BE49-F238E27FC236}">
                <a16:creationId xmlns:a16="http://schemas.microsoft.com/office/drawing/2014/main" id="{52CB2D89-F75F-4BB8-8F53-9467E146BA9B}"/>
              </a:ext>
            </a:extLst>
          </p:cNvPr>
          <p:cNvSpPr txBox="1"/>
          <p:nvPr/>
        </p:nvSpPr>
        <p:spPr>
          <a:xfrm>
            <a:off x="3678661" y="4231857"/>
            <a:ext cx="2725300" cy="584775"/>
          </a:xfrm>
          <a:prstGeom prst="rect">
            <a:avLst/>
          </a:prstGeom>
          <a:noFill/>
        </p:spPr>
        <p:txBody>
          <a:bodyPr wrap="square" rtlCol="0">
            <a:spAutoFit/>
          </a:bodyPr>
          <a:lstStyle/>
          <a:p>
            <a:r>
              <a:rPr lang="en-US" sz="3200">
                <a:solidFill>
                  <a:srgbClr val="FFFF00"/>
                </a:solidFill>
                <a:latin typeface="#9Slide05 Pattaya" panose="00000500000000000000" pitchFamily="2" charset="-34"/>
                <a:cs typeface="#9Slide05 Pattaya" panose="00000500000000000000" pitchFamily="2" charset="-34"/>
              </a:rPr>
              <a:t>Bô xít</a:t>
            </a:r>
          </a:p>
        </p:txBody>
      </p:sp>
      <p:sp>
        <p:nvSpPr>
          <p:cNvPr id="18" name="Hộp Văn bản 13">
            <a:extLst>
              <a:ext uri="{FF2B5EF4-FFF2-40B4-BE49-F238E27FC236}">
                <a16:creationId xmlns:a16="http://schemas.microsoft.com/office/drawing/2014/main" id="{6F40B1C1-04CB-42EB-B5C1-FD56BAACFABE}"/>
              </a:ext>
            </a:extLst>
          </p:cNvPr>
          <p:cNvSpPr txBox="1"/>
          <p:nvPr/>
        </p:nvSpPr>
        <p:spPr>
          <a:xfrm>
            <a:off x="6398413" y="1654417"/>
            <a:ext cx="3487186" cy="830997"/>
          </a:xfrm>
          <a:prstGeom prst="rect">
            <a:avLst/>
          </a:prstGeom>
          <a:noFill/>
        </p:spPr>
        <p:txBody>
          <a:bodyPr wrap="square" rtlCol="0">
            <a:spAutoFit/>
          </a:bodyPr>
          <a:lstStyle/>
          <a:p>
            <a:r>
              <a:rPr lang="en-US" sz="4800">
                <a:solidFill>
                  <a:schemeClr val="bg1"/>
                </a:solidFill>
                <a:latin typeface="#9Slide03 Arima Madurai" panose="00000500000000000000" pitchFamily="2" charset="0"/>
                <a:cs typeface="#9Slide03 Arima Madurai" panose="00000500000000000000" pitchFamily="2" charset="0"/>
              </a:rPr>
              <a:t>1</a:t>
            </a:r>
            <a:r>
              <a:rPr lang="en-US" sz="3200">
                <a:solidFill>
                  <a:schemeClr val="bg1"/>
                </a:solidFill>
                <a:latin typeface="#9Slide03 Arima Madurai" panose="00000500000000000000" pitchFamily="2" charset="0"/>
                <a:cs typeface="#9Slide03 Arima Madurai" panose="00000500000000000000" pitchFamily="2" charset="0"/>
              </a:rPr>
              <a:t> ĐNA</a:t>
            </a:r>
          </a:p>
        </p:txBody>
      </p:sp>
      <p:sp>
        <p:nvSpPr>
          <p:cNvPr id="19" name="Hộp Văn bản 14">
            <a:extLst>
              <a:ext uri="{FF2B5EF4-FFF2-40B4-BE49-F238E27FC236}">
                <a16:creationId xmlns:a16="http://schemas.microsoft.com/office/drawing/2014/main" id="{DDF5E9F4-7EDC-49AA-8DFA-A10106B390A6}"/>
              </a:ext>
            </a:extLst>
          </p:cNvPr>
          <p:cNvSpPr txBox="1"/>
          <p:nvPr/>
        </p:nvSpPr>
        <p:spPr>
          <a:xfrm>
            <a:off x="6711740" y="4680025"/>
            <a:ext cx="2463250" cy="584775"/>
          </a:xfrm>
          <a:prstGeom prst="rect">
            <a:avLst/>
          </a:prstGeom>
          <a:noFill/>
        </p:spPr>
        <p:txBody>
          <a:bodyPr wrap="square" rtlCol="0">
            <a:spAutoFit/>
          </a:bodyPr>
          <a:lstStyle/>
          <a:p>
            <a:r>
              <a:rPr lang="en-US" sz="3200">
                <a:solidFill>
                  <a:srgbClr val="FFFF00"/>
                </a:solidFill>
                <a:latin typeface="#9Slide05 Pattaya" panose="00000500000000000000" pitchFamily="2" charset="-34"/>
                <a:cs typeface="#9Slide05 Pattaya" panose="00000500000000000000" pitchFamily="2" charset="-34"/>
              </a:rPr>
              <a:t>Sắt</a:t>
            </a:r>
          </a:p>
        </p:txBody>
      </p:sp>
      <p:sp>
        <p:nvSpPr>
          <p:cNvPr id="20" name="Hộp Văn bản 15">
            <a:extLst>
              <a:ext uri="{FF2B5EF4-FFF2-40B4-BE49-F238E27FC236}">
                <a16:creationId xmlns:a16="http://schemas.microsoft.com/office/drawing/2014/main" id="{FCD2FF0B-085F-4454-A1BA-502482550AC5}"/>
              </a:ext>
            </a:extLst>
          </p:cNvPr>
          <p:cNvSpPr txBox="1"/>
          <p:nvPr/>
        </p:nvSpPr>
        <p:spPr>
          <a:xfrm>
            <a:off x="9021370" y="1867060"/>
            <a:ext cx="3487186" cy="1754326"/>
          </a:xfrm>
          <a:prstGeom prst="rect">
            <a:avLst/>
          </a:prstGeom>
          <a:noFill/>
        </p:spPr>
        <p:txBody>
          <a:bodyPr wrap="square" rtlCol="0">
            <a:spAutoFit/>
          </a:bodyPr>
          <a:lstStyle/>
          <a:p>
            <a:r>
              <a:rPr lang="en-US" sz="3600">
                <a:solidFill>
                  <a:schemeClr val="bg1"/>
                </a:solidFill>
                <a:latin typeface="#9Slide03 Arima Madurai" panose="00000500000000000000" pitchFamily="2" charset="0"/>
                <a:cs typeface="#9Slide03 Arima Madurai" panose="00000500000000000000" pitchFamily="2" charset="0"/>
              </a:rPr>
              <a:t>2</a:t>
            </a:r>
            <a:r>
              <a:rPr lang="en-US" sz="2800">
                <a:solidFill>
                  <a:schemeClr val="bg1"/>
                </a:solidFill>
                <a:latin typeface="#9Slide03 Arima Madurai" panose="00000500000000000000" pitchFamily="2" charset="0"/>
                <a:cs typeface="#9Slide03 Arima Madurai" panose="00000500000000000000" pitchFamily="2" charset="0"/>
              </a:rPr>
              <a:t> Đông Nam Á</a:t>
            </a:r>
          </a:p>
          <a:p>
            <a:r>
              <a:rPr lang="en-US" sz="3600">
                <a:solidFill>
                  <a:schemeClr val="bg1"/>
                </a:solidFill>
                <a:latin typeface="#9Slide03 Arima Madurai" panose="00000500000000000000" pitchFamily="2" charset="0"/>
                <a:cs typeface="#9Slide03 Arima Madurai" panose="00000500000000000000" pitchFamily="2" charset="0"/>
              </a:rPr>
              <a:t>3</a:t>
            </a:r>
            <a:r>
              <a:rPr lang="en-US" sz="2800">
                <a:solidFill>
                  <a:schemeClr val="bg1"/>
                </a:solidFill>
                <a:latin typeface="#9Slide03 Arima Madurai" panose="00000500000000000000" pitchFamily="2" charset="0"/>
                <a:cs typeface="#9Slide03 Arima Madurai" panose="00000500000000000000" pitchFamily="2" charset="0"/>
              </a:rPr>
              <a:t> Châu Á</a:t>
            </a:r>
          </a:p>
          <a:p>
            <a:r>
              <a:rPr lang="en-US" sz="3600">
                <a:solidFill>
                  <a:schemeClr val="bg1"/>
                </a:solidFill>
                <a:latin typeface="#9Slide03 Arima Madurai" panose="00000500000000000000" pitchFamily="2" charset="0"/>
                <a:cs typeface="#9Slide03 Arima Madurai" panose="00000500000000000000" pitchFamily="2" charset="0"/>
              </a:rPr>
              <a:t>28</a:t>
            </a:r>
            <a:r>
              <a:rPr lang="en-US" sz="2800">
                <a:solidFill>
                  <a:schemeClr val="bg1"/>
                </a:solidFill>
                <a:latin typeface="#9Slide03 Arima Madurai" panose="00000500000000000000" pitchFamily="2" charset="0"/>
                <a:cs typeface="#9Slide03 Arima Madurai" panose="00000500000000000000" pitchFamily="2" charset="0"/>
              </a:rPr>
              <a:t> Thế giới</a:t>
            </a:r>
          </a:p>
        </p:txBody>
      </p:sp>
      <p:sp>
        <p:nvSpPr>
          <p:cNvPr id="21" name="Hộp Văn bản 16">
            <a:extLst>
              <a:ext uri="{FF2B5EF4-FFF2-40B4-BE49-F238E27FC236}">
                <a16:creationId xmlns:a16="http://schemas.microsoft.com/office/drawing/2014/main" id="{9E269A81-C5DD-4245-B3A4-4DD829365AAB}"/>
              </a:ext>
            </a:extLst>
          </p:cNvPr>
          <p:cNvSpPr txBox="1"/>
          <p:nvPr/>
        </p:nvSpPr>
        <p:spPr>
          <a:xfrm>
            <a:off x="9438998" y="5649728"/>
            <a:ext cx="2463250" cy="584775"/>
          </a:xfrm>
          <a:prstGeom prst="rect">
            <a:avLst/>
          </a:prstGeom>
          <a:noFill/>
        </p:spPr>
        <p:txBody>
          <a:bodyPr wrap="square" rtlCol="0">
            <a:spAutoFit/>
          </a:bodyPr>
          <a:lstStyle/>
          <a:p>
            <a:r>
              <a:rPr lang="en-US" sz="3200">
                <a:solidFill>
                  <a:srgbClr val="FFFF00"/>
                </a:solidFill>
                <a:latin typeface="#9Slide05 Pattaya" panose="00000500000000000000" pitchFamily="2" charset="-34"/>
                <a:cs typeface="#9Slide05 Pattaya" panose="00000500000000000000" pitchFamily="2" charset="-34"/>
              </a:rPr>
              <a:t>Dầu khí</a:t>
            </a:r>
          </a:p>
        </p:txBody>
      </p:sp>
      <p:sp>
        <p:nvSpPr>
          <p:cNvPr id="22" name="Hình chữ nhật: Góc Tròn 17">
            <a:extLst>
              <a:ext uri="{FF2B5EF4-FFF2-40B4-BE49-F238E27FC236}">
                <a16:creationId xmlns:a16="http://schemas.microsoft.com/office/drawing/2014/main" id="{9ACFE425-85CC-4472-8488-A450FC89C4F8}"/>
              </a:ext>
            </a:extLst>
          </p:cNvPr>
          <p:cNvSpPr/>
          <p:nvPr/>
        </p:nvSpPr>
        <p:spPr>
          <a:xfrm>
            <a:off x="646790" y="5493950"/>
            <a:ext cx="7690104" cy="718431"/>
          </a:xfrm>
          <a:prstGeom prst="roundRect">
            <a:avLst/>
          </a:prstGeom>
          <a:noFill/>
          <a:ln w="57150" cap="flat" cmpd="sng" algn="ctr">
            <a:noFill/>
            <a:prstDash val="dashDot"/>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vi-VN" sz="2800" kern="0">
                <a:solidFill>
                  <a:schemeClr val="bg1"/>
                </a:solidFill>
                <a:latin typeface="#9Slide03 Arima Madurai Black" panose="00000A00000000000000" pitchFamily="2" charset="0"/>
                <a:cs typeface="#9Slide03 Arima Madurai Black" panose="00000A00000000000000" pitchFamily="2" charset="0"/>
              </a:rPr>
              <a:t>Chỉ c</a:t>
            </a:r>
            <a:r>
              <a:rPr kumimoji="0" lang="en-US" sz="2800" b="0" i="0" u="none" strike="noStrike" kern="0" cap="none" spc="0" normalizeH="0" baseline="0" noProof="0">
                <a:ln>
                  <a:noFill/>
                </a:ln>
                <a:solidFill>
                  <a:schemeClr val="bg1"/>
                </a:solidFill>
                <a:effectLst/>
                <a:uLnTx/>
                <a:uFillTx/>
                <a:latin typeface="#9Slide03 Arima Madurai Black" panose="00000A00000000000000" pitchFamily="2" charset="0"/>
                <a:ea typeface="+mn-ea"/>
                <a:cs typeface="#9Slide03 Arima Madurai Black" panose="00000A00000000000000" pitchFamily="2" charset="0"/>
              </a:rPr>
              <a:t>ó một số loại khoáng sản có trữ lượng lớn trên thế giới và</a:t>
            </a:r>
            <a:r>
              <a:rPr kumimoji="0" lang="en-US" sz="2800" b="0" i="0" u="none" strike="noStrike" kern="0" cap="none" spc="0" normalizeH="0" noProof="0">
                <a:ln>
                  <a:noFill/>
                </a:ln>
                <a:solidFill>
                  <a:schemeClr val="bg1"/>
                </a:solidFill>
                <a:effectLst/>
                <a:uLnTx/>
                <a:uFillTx/>
                <a:latin typeface="#9Slide03 Arima Madurai Black" panose="00000A00000000000000" pitchFamily="2" charset="0"/>
                <a:ea typeface="+mn-ea"/>
                <a:cs typeface="#9Slide03 Arima Madurai Black" panose="00000A00000000000000" pitchFamily="2" charset="0"/>
              </a:rPr>
              <a:t> khu vực.</a:t>
            </a:r>
            <a:endParaRPr kumimoji="0" lang="en-US" sz="2800" b="0" i="0" u="none" strike="noStrike" kern="0" cap="none" spc="0" normalizeH="0" baseline="0" noProof="0">
              <a:ln>
                <a:noFill/>
              </a:ln>
              <a:solidFill>
                <a:schemeClr val="bg1"/>
              </a:solidFill>
              <a:effectLst/>
              <a:uLnTx/>
              <a:uFillTx/>
              <a:latin typeface="#9Slide03 Arima Madurai Black" panose="00000A00000000000000" pitchFamily="2" charset="0"/>
              <a:ea typeface="+mn-ea"/>
              <a:cs typeface="#9Slide03 Arima Madurai Black" panose="00000A00000000000000" pitchFamily="2" charset="0"/>
            </a:endParaRPr>
          </a:p>
        </p:txBody>
      </p:sp>
      <p:pic>
        <p:nvPicPr>
          <p:cNvPr id="23" name="Hình ảnh 1">
            <a:extLst>
              <a:ext uri="{FF2B5EF4-FFF2-40B4-BE49-F238E27FC236}">
                <a16:creationId xmlns:a16="http://schemas.microsoft.com/office/drawing/2014/main" id="{1A0380F7-04A8-431C-9E4D-55D96F22CB8D}"/>
              </a:ext>
            </a:extLst>
          </p:cNvPr>
          <p:cNvPicPr>
            <a:picLocks noChangeAspect="1"/>
          </p:cNvPicPr>
          <p:nvPr/>
        </p:nvPicPr>
        <p:blipFill rotWithShape="1">
          <a:blip r:embed="rId4"/>
          <a:srcRect t="8343" b="8015"/>
          <a:stretch/>
        </p:blipFill>
        <p:spPr>
          <a:xfrm>
            <a:off x="598876" y="1529256"/>
            <a:ext cx="2086652" cy="2066821"/>
          </a:xfrm>
          <a:prstGeom prst="ellipse">
            <a:avLst/>
          </a:prstGeom>
          <a:ln>
            <a:noFill/>
          </a:ln>
          <a:effectLst>
            <a:softEdge rad="112500"/>
          </a:effectLst>
        </p:spPr>
      </p:pic>
      <p:pic>
        <p:nvPicPr>
          <p:cNvPr id="1026" name="Picture 2" descr="Việt Nam sở hữu trữ lượng quặng bôxít lớn thứ hai thế giới">
            <a:extLst>
              <a:ext uri="{FF2B5EF4-FFF2-40B4-BE49-F238E27FC236}">
                <a16:creationId xmlns:a16="http://schemas.microsoft.com/office/drawing/2014/main" id="{94997C9A-C33F-4597-B183-29D9E6912E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1086" y="2096918"/>
            <a:ext cx="2066821" cy="2066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167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p:cTn id="26" dur="500" fill="hold"/>
                                        <p:tgtEl>
                                          <p:spTgt spid="1026"/>
                                        </p:tgtEl>
                                        <p:attrNameLst>
                                          <p:attrName>ppt_w</p:attrName>
                                        </p:attrNameLst>
                                      </p:cBhvr>
                                      <p:tavLst>
                                        <p:tav tm="0">
                                          <p:val>
                                            <p:fltVal val="0"/>
                                          </p:val>
                                        </p:tav>
                                        <p:tav tm="100000">
                                          <p:val>
                                            <p:strVal val="#ppt_w"/>
                                          </p:val>
                                        </p:tav>
                                      </p:tavLst>
                                    </p:anim>
                                    <p:anim calcmode="lin" valueType="num">
                                      <p:cBhvr>
                                        <p:cTn id="27" dur="500" fill="hold"/>
                                        <p:tgtEl>
                                          <p:spTgt spid="1026"/>
                                        </p:tgtEl>
                                        <p:attrNameLst>
                                          <p:attrName>ppt_h</p:attrName>
                                        </p:attrNameLst>
                                      </p:cBhvr>
                                      <p:tavLst>
                                        <p:tav tm="0">
                                          <p:val>
                                            <p:fltVal val="0"/>
                                          </p:val>
                                        </p:tav>
                                        <p:tav tm="100000">
                                          <p:val>
                                            <p:strVal val="#ppt_h"/>
                                          </p:val>
                                        </p:tav>
                                      </p:tavLst>
                                    </p:anim>
                                    <p:animEffect transition="in" filter="fade">
                                      <p:cBhvr>
                                        <p:cTn id="28" dur="500"/>
                                        <p:tgtEl>
                                          <p:spTgt spid="1026"/>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p:cTn id="45" dur="500" fill="hold"/>
                                        <p:tgtEl>
                                          <p:spTgt spid="12"/>
                                        </p:tgtEl>
                                        <p:attrNameLst>
                                          <p:attrName>ppt_w</p:attrName>
                                        </p:attrNameLst>
                                      </p:cBhvr>
                                      <p:tavLst>
                                        <p:tav tm="0">
                                          <p:val>
                                            <p:fltVal val="0"/>
                                          </p:val>
                                        </p:tav>
                                        <p:tav tm="100000">
                                          <p:val>
                                            <p:strVal val="#ppt_w"/>
                                          </p:val>
                                        </p:tav>
                                      </p:tavLst>
                                    </p:anim>
                                    <p:anim calcmode="lin" valueType="num">
                                      <p:cBhvr>
                                        <p:cTn id="46" dur="500" fill="hold"/>
                                        <p:tgtEl>
                                          <p:spTgt spid="12"/>
                                        </p:tgtEl>
                                        <p:attrNameLst>
                                          <p:attrName>ppt_h</p:attrName>
                                        </p:attrNameLst>
                                      </p:cBhvr>
                                      <p:tavLst>
                                        <p:tav tm="0">
                                          <p:val>
                                            <p:fltVal val="0"/>
                                          </p:val>
                                        </p:tav>
                                        <p:tav tm="100000">
                                          <p:val>
                                            <p:strVal val="#ppt_h"/>
                                          </p:val>
                                        </p:tav>
                                      </p:tavLst>
                                    </p:anim>
                                    <p:animEffect transition="in" filter="fade">
                                      <p:cBhvr>
                                        <p:cTn id="47" dur="500"/>
                                        <p:tgtEl>
                                          <p:spTgt spid="1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500" fill="hold"/>
                                        <p:tgtEl>
                                          <p:spTgt spid="19"/>
                                        </p:tgtEl>
                                        <p:attrNameLst>
                                          <p:attrName>ppt_w</p:attrName>
                                        </p:attrNameLst>
                                      </p:cBhvr>
                                      <p:tavLst>
                                        <p:tav tm="0">
                                          <p:val>
                                            <p:fltVal val="0"/>
                                          </p:val>
                                        </p:tav>
                                        <p:tav tm="100000">
                                          <p:val>
                                            <p:strVal val="#ppt_w"/>
                                          </p:val>
                                        </p:tav>
                                      </p:tavLst>
                                    </p:anim>
                                    <p:anim calcmode="lin" valueType="num">
                                      <p:cBhvr>
                                        <p:cTn id="51" dur="500" fill="hold"/>
                                        <p:tgtEl>
                                          <p:spTgt spid="19"/>
                                        </p:tgtEl>
                                        <p:attrNameLst>
                                          <p:attrName>ppt_h</p:attrName>
                                        </p:attrNameLst>
                                      </p:cBhvr>
                                      <p:tavLst>
                                        <p:tav tm="0">
                                          <p:val>
                                            <p:fltVal val="0"/>
                                          </p:val>
                                        </p:tav>
                                        <p:tav tm="100000">
                                          <p:val>
                                            <p:strVal val="#ppt_h"/>
                                          </p:val>
                                        </p:tav>
                                      </p:tavLst>
                                    </p:anim>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000"/>
                                        <p:tgtEl>
                                          <p:spTgt spid="20"/>
                                        </p:tgtEl>
                                      </p:cBhvr>
                                    </p:animEffect>
                                    <p:anim calcmode="lin" valueType="num">
                                      <p:cBhvr>
                                        <p:cTn id="77" dur="1000" fill="hold"/>
                                        <p:tgtEl>
                                          <p:spTgt spid="20"/>
                                        </p:tgtEl>
                                        <p:attrNameLst>
                                          <p:attrName>ppt_x</p:attrName>
                                        </p:attrNameLst>
                                      </p:cBhvr>
                                      <p:tavLst>
                                        <p:tav tm="0">
                                          <p:val>
                                            <p:strVal val="#ppt_x"/>
                                          </p:val>
                                        </p:tav>
                                        <p:tav tm="100000">
                                          <p:val>
                                            <p:strVal val="#ppt_x"/>
                                          </p:val>
                                        </p:tav>
                                      </p:tavLst>
                                    </p:anim>
                                    <p:anim calcmode="lin" valueType="num">
                                      <p:cBhvr>
                                        <p:cTn id="7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69EDD74-019F-4EE0-8324-8351425520F8}"/>
              </a:ext>
            </a:extLst>
          </p:cNvPr>
          <p:cNvSpPr txBox="1"/>
          <p:nvPr/>
        </p:nvSpPr>
        <p:spPr>
          <a:xfrm>
            <a:off x="983432" y="1274386"/>
            <a:ext cx="4844634" cy="2123658"/>
          </a:xfrm>
          <a:prstGeom prst="rect">
            <a:avLst/>
          </a:prstGeom>
          <a:noFill/>
          <a:ln w="12700">
            <a:solidFill>
              <a:schemeClr val="bg1"/>
            </a:solidFill>
            <a:prstDash val="sysDash"/>
          </a:ln>
        </p:spPr>
        <p:txBody>
          <a:bodyPr wrap="square" rtlCol="0">
            <a:spAutoFit/>
          </a:bodyPr>
          <a:lstStyle/>
          <a:p>
            <a:pPr algn="ctr"/>
            <a:r>
              <a:rPr lang="en-US" sz="6600">
                <a:solidFill>
                  <a:srgbClr val="FFFF00"/>
                </a:solidFill>
                <a:latin typeface="#9Slide07 IcielCadena" panose="02000503000000020004" pitchFamily="2" charset="0"/>
              </a:rPr>
              <a:t>Hoạt động </a:t>
            </a:r>
          </a:p>
          <a:p>
            <a:pPr algn="ctr"/>
            <a:r>
              <a:rPr lang="en-US" sz="6600">
                <a:solidFill>
                  <a:srgbClr val="FFFF00"/>
                </a:solidFill>
                <a:latin typeface="#9Slide07 IcielCadena" panose="02000503000000020004" pitchFamily="2" charset="0"/>
              </a:rPr>
              <a:t>cặp đôi</a:t>
            </a:r>
          </a:p>
        </p:txBody>
      </p:sp>
      <p:pic>
        <p:nvPicPr>
          <p:cNvPr id="3" name="Picture 2">
            <a:extLst>
              <a:ext uri="{FF2B5EF4-FFF2-40B4-BE49-F238E27FC236}">
                <a16:creationId xmlns:a16="http://schemas.microsoft.com/office/drawing/2014/main" id="{DB911095-39E8-440F-991E-863A1D6819E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778" b="89778" l="4000" r="93333">
                        <a14:foregroundMark x1="29333" y1="74667" x2="29333" y2="74667"/>
                        <a14:foregroundMark x1="25778" y1="84889" x2="25778" y2="84889"/>
                        <a14:foregroundMark x1="4444" y1="65333" x2="4444" y2="65333"/>
                        <a14:foregroundMark x1="80444" y1="77778" x2="80444" y2="77778"/>
                        <a14:foregroundMark x1="80444" y1="77778" x2="80444" y2="77778"/>
                        <a14:foregroundMark x1="65778" y1="84889" x2="65778" y2="84889"/>
                        <a14:foregroundMark x1="70222" y1="56000" x2="70222" y2="56000"/>
                        <a14:foregroundMark x1="70222" y1="56000" x2="70222" y2="56000"/>
                        <a14:foregroundMark x1="93333" y1="56889" x2="93333" y2="56889"/>
                      </a14:backgroundRemoval>
                    </a14:imgEffect>
                  </a14:imgLayer>
                </a14:imgProps>
              </a:ext>
              <a:ext uri="{28A0092B-C50C-407E-A947-70E740481C1C}">
                <a14:useLocalDpi xmlns:a14="http://schemas.microsoft.com/office/drawing/2010/main" val="0"/>
              </a:ext>
            </a:extLst>
          </a:blip>
          <a:stretch>
            <a:fillRect/>
          </a:stretch>
        </p:blipFill>
        <p:spPr>
          <a:xfrm>
            <a:off x="839416" y="2348880"/>
            <a:ext cx="2791137" cy="2791137"/>
          </a:xfrm>
          <a:prstGeom prst="rect">
            <a:avLst/>
          </a:prstGeom>
        </p:spPr>
      </p:pic>
      <p:sp>
        <p:nvSpPr>
          <p:cNvPr id="11" name="Đám mây 2">
            <a:extLst>
              <a:ext uri="{FF2B5EF4-FFF2-40B4-BE49-F238E27FC236}">
                <a16:creationId xmlns:a16="http://schemas.microsoft.com/office/drawing/2014/main" id="{A12A254E-8412-48AB-8414-F222E6D105D2}"/>
              </a:ext>
            </a:extLst>
          </p:cNvPr>
          <p:cNvSpPr/>
          <p:nvPr/>
        </p:nvSpPr>
        <p:spPr bwMode="auto">
          <a:xfrm>
            <a:off x="6391568" y="1274386"/>
            <a:ext cx="4680520" cy="3526214"/>
          </a:xfrm>
          <a:prstGeom prst="roundRect">
            <a:avLst/>
          </a:prstGeom>
          <a:solidFill>
            <a:sysClr val="window" lastClr="FFFF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buFont typeface="Times New Roman" pitchFamily="16" charset="0"/>
              <a:buNone/>
              <a:defRPr/>
            </a:pPr>
            <a:endParaRPr lang="en-US" sz="2800" kern="0">
              <a:solidFill>
                <a:srgbClr val="006699"/>
              </a:solidFill>
              <a:latin typeface="#9Slide05 Lobster" panose="02000506000000020003" pitchFamily="2" charset="0"/>
              <a:cs typeface="Lucida Sans Unicode" charset="0"/>
            </a:endParaRPr>
          </a:p>
          <a:p>
            <a:pPr algn="ctr" defTabSz="449263" fontAlgn="base">
              <a:spcBef>
                <a:spcPct val="0"/>
              </a:spcBef>
              <a:spcAft>
                <a:spcPct val="0"/>
              </a:spcAft>
              <a:buClr>
                <a:srgbClr val="000000"/>
              </a:buClr>
              <a:buSzPct val="100000"/>
              <a:buFont typeface="Times New Roman" pitchFamily="16" charset="0"/>
              <a:buNone/>
              <a:defRPr/>
            </a:pPr>
            <a:r>
              <a:rPr lang="vi-VN" sz="2800" kern="0">
                <a:solidFill>
                  <a:srgbClr val="006699"/>
                </a:solidFill>
                <a:latin typeface="#9Slide05 Lobster" panose="02000506000000020003" pitchFamily="2" charset="0"/>
                <a:cs typeface="Lucida Sans Unicode" charset="0"/>
              </a:rPr>
              <a:t>D</a:t>
            </a:r>
            <a:r>
              <a:rPr lang="en-US" sz="2800" kern="0">
                <a:solidFill>
                  <a:srgbClr val="006699"/>
                </a:solidFill>
                <a:latin typeface="#9Slide05 Lobster" panose="02000506000000020003" pitchFamily="2" charset="0"/>
                <a:cs typeface="Lucida Sans Unicode" charset="0"/>
              </a:rPr>
              <a:t>ựa vào thông tin SGK và kiến thức đã học, em hãy trao đổi và giải thích tại sao tài nguyên khoáng sản nước ta có những đặc điểm đó? </a:t>
            </a:r>
          </a:p>
        </p:txBody>
      </p:sp>
      <p:pic>
        <p:nvPicPr>
          <p:cNvPr id="12" name="3P">
            <a:hlinkClick r:id="" action="ppaction://media"/>
            <a:extLst>
              <a:ext uri="{FF2B5EF4-FFF2-40B4-BE49-F238E27FC236}">
                <a16:creationId xmlns:a16="http://schemas.microsoft.com/office/drawing/2014/main" id="{FD702552-0EBF-460B-91BE-FF23C183569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9563" y="3650245"/>
            <a:ext cx="2016224" cy="1202872"/>
          </a:xfrm>
          <a:prstGeom prst="rect">
            <a:avLst/>
          </a:prstGeom>
        </p:spPr>
      </p:pic>
    </p:spTree>
    <p:extLst>
      <p:ext uri="{BB962C8B-B14F-4D97-AF65-F5344CB8AC3E}">
        <p14:creationId xmlns:p14="http://schemas.microsoft.com/office/powerpoint/2010/main" val="2736661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01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2"/>
                </p:tgtEl>
              </p:cMediaNode>
            </p:video>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ộp Văn bản 2">
            <a:extLst>
              <a:ext uri="{FF2B5EF4-FFF2-40B4-BE49-F238E27FC236}">
                <a16:creationId xmlns:a16="http://schemas.microsoft.com/office/drawing/2014/main" id="{8A4DE1FC-B082-4339-8282-F3EA699C0F49}"/>
              </a:ext>
            </a:extLst>
          </p:cNvPr>
          <p:cNvSpPr txBox="1"/>
          <p:nvPr/>
        </p:nvSpPr>
        <p:spPr>
          <a:xfrm>
            <a:off x="1081807" y="870641"/>
            <a:ext cx="9890993" cy="755952"/>
          </a:xfrm>
          <a:prstGeom prst="roundRect">
            <a:avLst/>
          </a:prstGeom>
          <a:solidFill>
            <a:srgbClr val="FFFFFF"/>
          </a:solidFill>
          <a:ln w="38100">
            <a:solidFill>
              <a:schemeClr val="bg1"/>
            </a:solidFill>
            <a:prstDash val="dashDot"/>
          </a:ln>
        </p:spPr>
        <p:txBody>
          <a:bodyPr wrap="square">
            <a:spAutoFit/>
          </a:bodyPr>
          <a:lstStyle/>
          <a:p>
            <a:pPr algn="ctr">
              <a:lnSpc>
                <a:spcPct val="120000"/>
              </a:lnSpc>
              <a:spcAft>
                <a:spcPts val="600"/>
              </a:spcAft>
              <a:defRPr/>
            </a:pPr>
            <a:r>
              <a:rPr lang="en-US" sz="3200">
                <a:solidFill>
                  <a:srgbClr val="006666"/>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Nguyên nhân</a:t>
            </a:r>
          </a:p>
        </p:txBody>
      </p:sp>
      <p:sp>
        <p:nvSpPr>
          <p:cNvPr id="13" name="Hộp Văn bản 13">
            <a:extLst>
              <a:ext uri="{FF2B5EF4-FFF2-40B4-BE49-F238E27FC236}">
                <a16:creationId xmlns:a16="http://schemas.microsoft.com/office/drawing/2014/main" id="{3E0D370F-793F-400F-9D4A-E4255C9565F8}"/>
              </a:ext>
            </a:extLst>
          </p:cNvPr>
          <p:cNvSpPr txBox="1"/>
          <p:nvPr/>
        </p:nvSpPr>
        <p:spPr>
          <a:xfrm>
            <a:off x="2014200" y="2077052"/>
            <a:ext cx="8958600" cy="683264"/>
          </a:xfrm>
          <a:prstGeom prst="rect">
            <a:avLst/>
          </a:prstGeom>
          <a:noFill/>
        </p:spPr>
        <p:txBody>
          <a:bodyPr wrap="square">
            <a:spAutoFit/>
          </a:bodyPr>
          <a:lstStyle/>
          <a:p>
            <a:pPr>
              <a:lnSpc>
                <a:spcPct val="120000"/>
              </a:lnSpc>
              <a:spcAft>
                <a:spcPts val="600"/>
              </a:spcAft>
              <a:defRPr/>
            </a:pPr>
            <a:r>
              <a:rPr lang="en-US" sz="3200" b="1">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Lịch sử phát triển lãnh thổ lâu đời</a:t>
            </a:r>
          </a:p>
        </p:txBody>
      </p:sp>
      <p:sp>
        <p:nvSpPr>
          <p:cNvPr id="14" name="Hộp Văn bản 19">
            <a:extLst>
              <a:ext uri="{FF2B5EF4-FFF2-40B4-BE49-F238E27FC236}">
                <a16:creationId xmlns:a16="http://schemas.microsoft.com/office/drawing/2014/main" id="{078CA2E9-0B06-43B0-B856-13B8E82532DA}"/>
              </a:ext>
            </a:extLst>
          </p:cNvPr>
          <p:cNvSpPr txBox="1"/>
          <p:nvPr/>
        </p:nvSpPr>
        <p:spPr>
          <a:xfrm>
            <a:off x="2014200" y="3100556"/>
            <a:ext cx="10285898" cy="1326517"/>
          </a:xfrm>
          <a:prstGeom prst="rect">
            <a:avLst/>
          </a:prstGeom>
          <a:noFill/>
        </p:spPr>
        <p:txBody>
          <a:bodyPr wrap="square">
            <a:spAutoFit/>
          </a:bodyPr>
          <a:lstStyle/>
          <a:p>
            <a:pPr>
              <a:lnSpc>
                <a:spcPct val="120000"/>
              </a:lnSpc>
              <a:spcAft>
                <a:spcPts val="600"/>
              </a:spcAft>
              <a:defRPr/>
            </a:pPr>
            <a:r>
              <a:rPr lang="en-US" sz="3200" b="1">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Nằm ở vị trí tiếp giáp của 2 vành đai sinh khoáng lớn trên </a:t>
            </a:r>
          </a:p>
          <a:p>
            <a:pPr>
              <a:lnSpc>
                <a:spcPct val="120000"/>
              </a:lnSpc>
              <a:spcAft>
                <a:spcPts val="600"/>
              </a:spcAft>
              <a:defRPr/>
            </a:pPr>
            <a:r>
              <a:rPr lang="en-US" sz="3200" b="1">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thế giới: Địa Trung Hải và Thái bình Dương</a:t>
            </a:r>
          </a:p>
        </p:txBody>
      </p:sp>
      <p:sp>
        <p:nvSpPr>
          <p:cNvPr id="15" name="Hộp Văn bản 21">
            <a:extLst>
              <a:ext uri="{FF2B5EF4-FFF2-40B4-BE49-F238E27FC236}">
                <a16:creationId xmlns:a16="http://schemas.microsoft.com/office/drawing/2014/main" id="{5A39208F-80ED-4B70-81B4-95C4B9B2A950}"/>
              </a:ext>
            </a:extLst>
          </p:cNvPr>
          <p:cNvSpPr txBox="1"/>
          <p:nvPr/>
        </p:nvSpPr>
        <p:spPr>
          <a:xfrm>
            <a:off x="2014200" y="4795281"/>
            <a:ext cx="8958600" cy="658642"/>
          </a:xfrm>
          <a:prstGeom prst="rect">
            <a:avLst/>
          </a:prstGeom>
          <a:noFill/>
        </p:spPr>
        <p:txBody>
          <a:bodyPr wrap="square">
            <a:spAutoFit/>
          </a:bodyPr>
          <a:lstStyle/>
          <a:p>
            <a:pPr>
              <a:lnSpc>
                <a:spcPct val="120000"/>
              </a:lnSpc>
              <a:spcAft>
                <a:spcPts val="600"/>
              </a:spcAft>
              <a:defRPr/>
            </a:pPr>
            <a:r>
              <a:rPr lang="en-US" sz="3200" b="1">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Quá trình phát hiện, thăm dò ngày càng hiệu quả</a:t>
            </a:r>
          </a:p>
        </p:txBody>
      </p:sp>
      <p:pic>
        <p:nvPicPr>
          <p:cNvPr id="16" name="Hình ảnh 1">
            <a:extLst>
              <a:ext uri="{FF2B5EF4-FFF2-40B4-BE49-F238E27FC236}">
                <a16:creationId xmlns:a16="http://schemas.microsoft.com/office/drawing/2014/main" id="{1FD7C89B-BA5B-4A4C-AFD9-69A9A1950BC4}"/>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103072" y="1982613"/>
            <a:ext cx="872142" cy="872142"/>
          </a:xfrm>
          <a:prstGeom prst="rect">
            <a:avLst/>
          </a:prstGeom>
        </p:spPr>
      </p:pic>
      <p:pic>
        <p:nvPicPr>
          <p:cNvPr id="17" name="Hình ảnh 23">
            <a:extLst>
              <a:ext uri="{FF2B5EF4-FFF2-40B4-BE49-F238E27FC236}">
                <a16:creationId xmlns:a16="http://schemas.microsoft.com/office/drawing/2014/main" id="{8BC36A02-A7FC-40F1-897D-95814646D150}"/>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81807" y="4688531"/>
            <a:ext cx="872142" cy="872142"/>
          </a:xfrm>
          <a:prstGeom prst="rect">
            <a:avLst/>
          </a:prstGeom>
        </p:spPr>
      </p:pic>
      <p:pic>
        <p:nvPicPr>
          <p:cNvPr id="18" name="Hình ảnh 24">
            <a:extLst>
              <a:ext uri="{FF2B5EF4-FFF2-40B4-BE49-F238E27FC236}">
                <a16:creationId xmlns:a16="http://schemas.microsoft.com/office/drawing/2014/main" id="{D7090E66-DA3F-4C37-99D1-1608E3DCEC7C}"/>
              </a:ext>
            </a:extLst>
          </p:cNvPr>
          <p:cNvPicPr>
            <a:picLocks noChangeAspect="1"/>
          </p:cNvPicPr>
          <p:nvPr/>
        </p:nvPicPr>
        <p:blipFill>
          <a:blip r:embed="rId2">
            <a:lum bright="70000" contrast="-70000"/>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81807" y="3331095"/>
            <a:ext cx="872142" cy="872142"/>
          </a:xfrm>
          <a:prstGeom prst="rect">
            <a:avLst/>
          </a:prstGeom>
        </p:spPr>
      </p:pic>
    </p:spTree>
    <p:extLst>
      <p:ext uri="{BB962C8B-B14F-4D97-AF65-F5344CB8AC3E}">
        <p14:creationId xmlns:p14="http://schemas.microsoft.com/office/powerpoint/2010/main" val="803669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0000">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14:bounceEnd="60000">
                                          <p:cBhvr additive="base">
                                            <p:cTn id="17" dur="1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8" dur="1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60000">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14:bounceEnd="60000">
                                          <p:cBhvr additive="base">
                                            <p:cTn id="21" dur="1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22"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14:presetBounceEnd="6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60000">
                                          <p:cBhvr additive="base">
                                            <p:cTn id="27" dur="1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28" dur="1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0000">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14:bounceEnd="60000">
                                          <p:cBhvr additive="base">
                                            <p:cTn id="31" dur="1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32"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500" fill="hold"/>
                                            <p:tgtEl>
                                              <p:spTgt spid="16"/>
                                            </p:tgtEl>
                                            <p:attrNameLst>
                                              <p:attrName>ppt_x</p:attrName>
                                            </p:attrNameLst>
                                          </p:cBhvr>
                                          <p:tavLst>
                                            <p:tav tm="0">
                                              <p:val>
                                                <p:strVal val="#ppt_x"/>
                                              </p:val>
                                            </p:tav>
                                            <p:tav tm="100000">
                                              <p:val>
                                                <p:strVal val="#ppt_x"/>
                                              </p:val>
                                            </p:tav>
                                          </p:tavLst>
                                        </p:anim>
                                        <p:anim calcmode="lin" valueType="num">
                                          <p:cBhvr additive="base">
                                            <p:cTn id="8" dur="1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500" fill="hold"/>
                                            <p:tgtEl>
                                              <p:spTgt spid="13"/>
                                            </p:tgtEl>
                                            <p:attrNameLst>
                                              <p:attrName>ppt_x</p:attrName>
                                            </p:attrNameLst>
                                          </p:cBhvr>
                                          <p:tavLst>
                                            <p:tav tm="0">
                                              <p:val>
                                                <p:strVal val="#ppt_x"/>
                                              </p:val>
                                            </p:tav>
                                            <p:tav tm="100000">
                                              <p:val>
                                                <p:strVal val="#ppt_x"/>
                                              </p:val>
                                            </p:tav>
                                          </p:tavLst>
                                        </p:anim>
                                        <p:anim calcmode="lin" valueType="num">
                                          <p:cBhvr additive="base">
                                            <p:cTn id="12" dur="1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500" fill="hold"/>
                                            <p:tgtEl>
                                              <p:spTgt spid="18"/>
                                            </p:tgtEl>
                                            <p:attrNameLst>
                                              <p:attrName>ppt_x</p:attrName>
                                            </p:attrNameLst>
                                          </p:cBhvr>
                                          <p:tavLst>
                                            <p:tav tm="0">
                                              <p:val>
                                                <p:strVal val="#ppt_x"/>
                                              </p:val>
                                            </p:tav>
                                            <p:tav tm="100000">
                                              <p:val>
                                                <p:strVal val="#ppt_x"/>
                                              </p:val>
                                            </p:tav>
                                          </p:tavLst>
                                        </p:anim>
                                        <p:anim calcmode="lin" valueType="num">
                                          <p:cBhvr additive="base">
                                            <p:cTn id="18" dur="1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1500" fill="hold"/>
                                            <p:tgtEl>
                                              <p:spTgt spid="14"/>
                                            </p:tgtEl>
                                            <p:attrNameLst>
                                              <p:attrName>ppt_x</p:attrName>
                                            </p:attrNameLst>
                                          </p:cBhvr>
                                          <p:tavLst>
                                            <p:tav tm="0">
                                              <p:val>
                                                <p:strVal val="#ppt_x"/>
                                              </p:val>
                                            </p:tav>
                                            <p:tav tm="100000">
                                              <p:val>
                                                <p:strVal val="#ppt_x"/>
                                              </p:val>
                                            </p:tav>
                                          </p:tavLst>
                                        </p:anim>
                                        <p:anim calcmode="lin" valueType="num">
                                          <p:cBhvr additive="base">
                                            <p:cTn id="22" dur="1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500" fill="hold"/>
                                            <p:tgtEl>
                                              <p:spTgt spid="17"/>
                                            </p:tgtEl>
                                            <p:attrNameLst>
                                              <p:attrName>ppt_x</p:attrName>
                                            </p:attrNameLst>
                                          </p:cBhvr>
                                          <p:tavLst>
                                            <p:tav tm="0">
                                              <p:val>
                                                <p:strVal val="#ppt_x"/>
                                              </p:val>
                                            </p:tav>
                                            <p:tav tm="100000">
                                              <p:val>
                                                <p:strVal val="#ppt_x"/>
                                              </p:val>
                                            </p:tav>
                                          </p:tavLst>
                                        </p:anim>
                                        <p:anim calcmode="lin" valueType="num">
                                          <p:cBhvr additive="base">
                                            <p:cTn id="28" dur="1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500" fill="hold"/>
                                            <p:tgtEl>
                                              <p:spTgt spid="15"/>
                                            </p:tgtEl>
                                            <p:attrNameLst>
                                              <p:attrName>ppt_x</p:attrName>
                                            </p:attrNameLst>
                                          </p:cBhvr>
                                          <p:tavLst>
                                            <p:tav tm="0">
                                              <p:val>
                                                <p:strVal val="#ppt_x"/>
                                              </p:val>
                                            </p:tav>
                                            <p:tav tm="100000">
                                              <p:val>
                                                <p:strVal val="#ppt_x"/>
                                              </p:val>
                                            </p:tav>
                                          </p:tavLst>
                                        </p:anim>
                                        <p:anim calcmode="lin" valueType="num">
                                          <p:cBhvr additive="base">
                                            <p:cTn id="32"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95730-A503-475C-B015-68233D215315}"/>
              </a:ext>
            </a:extLst>
          </p:cNvPr>
          <p:cNvSpPr txBox="1"/>
          <p:nvPr/>
        </p:nvSpPr>
        <p:spPr>
          <a:xfrm>
            <a:off x="1271464" y="459186"/>
            <a:ext cx="6264696" cy="1384995"/>
          </a:xfrm>
          <a:prstGeom prst="rect">
            <a:avLst/>
          </a:prstGeom>
          <a:noFill/>
        </p:spPr>
        <p:txBody>
          <a:bodyPr wrap="square" rtlCol="0">
            <a:spAutoFit/>
          </a:bodyPr>
          <a:lstStyle/>
          <a:p>
            <a:pPr algn="ctr"/>
            <a:r>
              <a:rPr lang="vi-VN" sz="2800" b="1">
                <a:solidFill>
                  <a:schemeClr val="bg1"/>
                </a:solidFill>
                <a:latin typeface="#9Slide02 Noi dung dai" panose="02000000000000000000" pitchFamily="2" charset="0"/>
                <a:ea typeface="#9Slide02 Noi dung dai" panose="02000000000000000000" pitchFamily="2" charset="0"/>
              </a:rPr>
              <a:t>2</a:t>
            </a:r>
            <a:r>
              <a:rPr lang="en-US" sz="2800" b="1">
                <a:solidFill>
                  <a:schemeClr val="bg1"/>
                </a:solidFill>
                <a:latin typeface="#9Slide02 Noi dung dai" panose="02000000000000000000" pitchFamily="2" charset="0"/>
                <a:ea typeface="#9Slide02 Noi dung dai" panose="02000000000000000000" pitchFamily="2" charset="0"/>
              </a:rPr>
              <a:t>. Đặc điểm phân bố các loại khoáng sản chủ yếu</a:t>
            </a:r>
          </a:p>
          <a:p>
            <a:pPr algn="ctr"/>
            <a:endParaRPr lang="en-US" sz="2800" b="1">
              <a:solidFill>
                <a:schemeClr val="bg1"/>
              </a:solidFill>
              <a:latin typeface="#9Slide02 Noi dung dai" panose="02000000000000000000" pitchFamily="2" charset="0"/>
              <a:ea typeface="#9Slide02 Noi dung dai" panose="02000000000000000000" pitchFamily="2" charset="0"/>
            </a:endParaRPr>
          </a:p>
        </p:txBody>
      </p:sp>
      <p:pic>
        <p:nvPicPr>
          <p:cNvPr id="35" name="Hình ảnh 4">
            <a:extLst>
              <a:ext uri="{FF2B5EF4-FFF2-40B4-BE49-F238E27FC236}">
                <a16:creationId xmlns:a16="http://schemas.microsoft.com/office/drawing/2014/main" id="{6E2CDDCE-3337-4A8E-9466-DA8D8E5C01F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264840" y="260648"/>
            <a:ext cx="1228552" cy="1228552"/>
          </a:xfrm>
          <a:prstGeom prst="rect">
            <a:avLst/>
          </a:prstGeom>
        </p:spPr>
      </p:pic>
      <p:pic>
        <p:nvPicPr>
          <p:cNvPr id="3" name="Picture 2">
            <a:extLst>
              <a:ext uri="{FF2B5EF4-FFF2-40B4-BE49-F238E27FC236}">
                <a16:creationId xmlns:a16="http://schemas.microsoft.com/office/drawing/2014/main" id="{2D637189-62B4-495E-A408-A2BC0D99E5B9}"/>
              </a:ext>
            </a:extLst>
          </p:cNvPr>
          <p:cNvPicPr>
            <a:picLocks noChangeAspect="1"/>
          </p:cNvPicPr>
          <p:nvPr/>
        </p:nvPicPr>
        <p:blipFill>
          <a:blip r:embed="rId4"/>
          <a:stretch>
            <a:fillRect/>
          </a:stretch>
        </p:blipFill>
        <p:spPr>
          <a:xfrm>
            <a:off x="7928508" y="425094"/>
            <a:ext cx="3840813" cy="5944115"/>
          </a:xfrm>
          <a:prstGeom prst="rect">
            <a:avLst/>
          </a:prstGeom>
        </p:spPr>
      </p:pic>
      <p:graphicFrame>
        <p:nvGraphicFramePr>
          <p:cNvPr id="4" name="Table 5">
            <a:extLst>
              <a:ext uri="{FF2B5EF4-FFF2-40B4-BE49-F238E27FC236}">
                <a16:creationId xmlns:a16="http://schemas.microsoft.com/office/drawing/2014/main" id="{AD5BA480-0C0A-4877-972C-8E6A5E49DEE5}"/>
              </a:ext>
            </a:extLst>
          </p:cNvPr>
          <p:cNvGraphicFramePr>
            <a:graphicFrameLocks noGrp="1"/>
          </p:cNvGraphicFramePr>
          <p:nvPr>
            <p:extLst>
              <p:ext uri="{D42A27DB-BD31-4B8C-83A1-F6EECF244321}">
                <p14:modId xmlns:p14="http://schemas.microsoft.com/office/powerpoint/2010/main" val="3817166961"/>
              </p:ext>
            </p:extLst>
          </p:nvPr>
        </p:nvGraphicFramePr>
        <p:xfrm>
          <a:off x="422679" y="2829965"/>
          <a:ext cx="7329505" cy="3510230"/>
        </p:xfrm>
        <a:graphic>
          <a:graphicData uri="http://schemas.openxmlformats.org/drawingml/2006/table">
            <a:tbl>
              <a:tblPr firstRow="1" bandRow="1">
                <a:tableStyleId>{5C22544A-7EE6-4342-B048-85BDC9FD1C3A}</a:tableStyleId>
              </a:tblPr>
              <a:tblGrid>
                <a:gridCol w="2072467">
                  <a:extLst>
                    <a:ext uri="{9D8B030D-6E8A-4147-A177-3AD203B41FA5}">
                      <a16:colId xmlns:a16="http://schemas.microsoft.com/office/drawing/2014/main" val="1860200319"/>
                    </a:ext>
                  </a:extLst>
                </a:gridCol>
                <a:gridCol w="2052261">
                  <a:extLst>
                    <a:ext uri="{9D8B030D-6E8A-4147-A177-3AD203B41FA5}">
                      <a16:colId xmlns:a16="http://schemas.microsoft.com/office/drawing/2014/main" val="2135645004"/>
                    </a:ext>
                  </a:extLst>
                </a:gridCol>
                <a:gridCol w="3204777">
                  <a:extLst>
                    <a:ext uri="{9D8B030D-6E8A-4147-A177-3AD203B41FA5}">
                      <a16:colId xmlns:a16="http://schemas.microsoft.com/office/drawing/2014/main" val="3043311375"/>
                    </a:ext>
                  </a:extLst>
                </a:gridCol>
              </a:tblGrid>
              <a:tr h="443565">
                <a:tc>
                  <a:txBody>
                    <a:bodyPr/>
                    <a:lstStyle/>
                    <a:p>
                      <a:pPr algn="ctr"/>
                      <a:r>
                        <a:rPr lang="vi-VN" sz="2200">
                          <a:solidFill>
                            <a:srgbClr val="215968"/>
                          </a:solidFill>
                          <a:latin typeface="#9Slide02 Noi dung rat dai" panose="02000000000000000000" pitchFamily="2" charset="0"/>
                          <a:ea typeface="#9Slide02 Noi dung rat dai" panose="02000000000000000000" pitchFamily="2" charset="0"/>
                        </a:rPr>
                        <a:t>Tên khoáng sản</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rgbClr val="FFFF00"/>
                    </a:solidFill>
                  </a:tcPr>
                </a:tc>
                <a:tc>
                  <a:txBody>
                    <a:bodyPr/>
                    <a:lstStyle/>
                    <a:p>
                      <a:pPr algn="ctr"/>
                      <a:r>
                        <a:rPr lang="vi-VN" sz="2200">
                          <a:solidFill>
                            <a:srgbClr val="215968"/>
                          </a:solidFill>
                          <a:latin typeface="#9Slide02 Noi dung rat dai" panose="02000000000000000000" pitchFamily="2" charset="0"/>
                          <a:ea typeface="#9Slide02 Noi dung rat dai" panose="02000000000000000000" pitchFamily="2" charset="0"/>
                        </a:rPr>
                        <a:t>Trữ lượng</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rgbClr val="FFFF00"/>
                    </a:solidFill>
                  </a:tcPr>
                </a:tc>
                <a:tc>
                  <a:txBody>
                    <a:bodyPr/>
                    <a:lstStyle/>
                    <a:p>
                      <a:pPr algn="ctr"/>
                      <a:r>
                        <a:rPr lang="vi-VN" sz="2200">
                          <a:solidFill>
                            <a:srgbClr val="215968"/>
                          </a:solidFill>
                          <a:latin typeface="#9Slide02 Noi dung rat dai" panose="02000000000000000000" pitchFamily="2" charset="0"/>
                          <a:ea typeface="#9Slide02 Noi dung rat dai" panose="02000000000000000000" pitchFamily="2" charset="0"/>
                        </a:rPr>
                        <a:t>Phân bố</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rgbClr val="FFFF00"/>
                    </a:solidFill>
                  </a:tcPr>
                </a:tc>
                <a:extLst>
                  <a:ext uri="{0D108BD9-81ED-4DB2-BD59-A6C34878D82A}">
                    <a16:rowId xmlns:a16="http://schemas.microsoft.com/office/drawing/2014/main" val="1554514021"/>
                  </a:ext>
                </a:extLst>
              </a:tr>
              <a:tr h="438095">
                <a:tc>
                  <a:txBody>
                    <a:bodyPr/>
                    <a:lstStyle/>
                    <a:p>
                      <a:r>
                        <a:rPr lang="en-US" sz="2200">
                          <a:solidFill>
                            <a:srgbClr val="215968"/>
                          </a:solidFill>
                          <a:latin typeface="#9Slide02 Noi dung rat dai" panose="02000000000000000000" pitchFamily="2" charset="0"/>
                          <a:ea typeface="#9Slide02 Noi dung rat dai" panose="02000000000000000000" pitchFamily="2" charset="0"/>
                        </a:rPr>
                        <a:t>Than đá</a:t>
                      </a: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3190272791"/>
                  </a:ext>
                </a:extLst>
              </a:tr>
              <a:tr h="438095">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Dầu mỏ, khí TN</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1805621920"/>
                  </a:ext>
                </a:extLst>
              </a:tr>
              <a:tr h="438095">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Bô-xít</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3118768554"/>
                  </a:ext>
                </a:extLst>
              </a:tr>
              <a:tr h="438095">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Sắt</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455933396"/>
                  </a:ext>
                </a:extLst>
              </a:tr>
              <a:tr h="438095">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A-pa-tít</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395572908"/>
                  </a:ext>
                </a:extLst>
              </a:tr>
              <a:tr h="438095">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Ti-tan</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631431088"/>
                  </a:ext>
                </a:extLst>
              </a:tr>
              <a:tr h="438095">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Đá vôi</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2369500038"/>
                  </a:ext>
                </a:extLst>
              </a:tr>
            </a:tbl>
          </a:graphicData>
        </a:graphic>
      </p:graphicFrame>
      <p:sp>
        <p:nvSpPr>
          <p:cNvPr id="7" name="TextBox 6">
            <a:extLst>
              <a:ext uri="{FF2B5EF4-FFF2-40B4-BE49-F238E27FC236}">
                <a16:creationId xmlns:a16="http://schemas.microsoft.com/office/drawing/2014/main" id="{7330D7D3-7EF7-4A9D-A6CA-CC7745E62998}"/>
              </a:ext>
            </a:extLst>
          </p:cNvPr>
          <p:cNvSpPr txBox="1"/>
          <p:nvPr/>
        </p:nvSpPr>
        <p:spPr>
          <a:xfrm>
            <a:off x="422679" y="1687738"/>
            <a:ext cx="7233108" cy="830997"/>
          </a:xfrm>
          <a:prstGeom prst="rect">
            <a:avLst/>
          </a:prstGeom>
          <a:solidFill>
            <a:schemeClr val="bg1"/>
          </a:solidFill>
        </p:spPr>
        <p:txBody>
          <a:bodyPr wrap="square" rtlCol="0">
            <a:spAutoFit/>
          </a:bodyPr>
          <a:lstStyle/>
          <a:p>
            <a:pPr algn="ctr"/>
            <a:r>
              <a:rPr lang="vi-VN" sz="2400">
                <a:solidFill>
                  <a:srgbClr val="006666"/>
                </a:solidFill>
                <a:latin typeface="#9Slide02 Noi dung rat dai" panose="02000000000000000000" pitchFamily="2" charset="0"/>
                <a:ea typeface="#9Slide02 Noi dung rat dai" panose="02000000000000000000" pitchFamily="2" charset="0"/>
              </a:rPr>
              <a:t>Nhiệm vụ: Dựa vào H3.3, thông tin SGK, em hãy hoàn thành thông tin phiếu học tập sau.</a:t>
            </a:r>
            <a:endParaRPr lang="en-US" sz="2400">
              <a:solidFill>
                <a:srgbClr val="006666"/>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754892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475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17547-1A3C-4B1E-8E59-C70D2C32CC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4750" y1="31100" x2="34750" y2="31100"/>
                        <a14:foregroundMark x1="37000" y1="29850" x2="37000" y2="29850"/>
                        <a14:foregroundMark x1="31900" y1="85850" x2="31900" y2="85850"/>
                        <a14:foregroundMark x1="45400" y1="85850" x2="45400" y2="85850"/>
                        <a14:foregroundMark x1="45400" y1="85850" x2="45400" y2="85850"/>
                        <a14:foregroundMark x1="48550" y1="87150" x2="48550" y2="87150"/>
                        <a14:foregroundMark x1="36850" y1="29850" x2="36850" y2="29850"/>
                        <a14:foregroundMark x1="36850" y1="29850" x2="36850" y2="29850"/>
                      </a14:backgroundRemoval>
                    </a14:imgEffect>
                  </a14:imgLayer>
                </a14:imgProps>
              </a:ext>
            </a:extLst>
          </a:blip>
          <a:stretch>
            <a:fillRect/>
          </a:stretch>
        </p:blipFill>
        <p:spPr>
          <a:xfrm>
            <a:off x="-348568" y="5437020"/>
            <a:ext cx="1584176" cy="1584176"/>
          </a:xfrm>
          <a:prstGeom prst="rect">
            <a:avLst/>
          </a:prstGeom>
        </p:spPr>
      </p:pic>
      <p:graphicFrame>
        <p:nvGraphicFramePr>
          <p:cNvPr id="6" name="Table 5">
            <a:extLst>
              <a:ext uri="{FF2B5EF4-FFF2-40B4-BE49-F238E27FC236}">
                <a16:creationId xmlns:a16="http://schemas.microsoft.com/office/drawing/2014/main" id="{A1B06A90-075F-4238-AA98-F7327BFA0A40}"/>
              </a:ext>
            </a:extLst>
          </p:cNvPr>
          <p:cNvGraphicFramePr>
            <a:graphicFrameLocks noGrp="1"/>
          </p:cNvGraphicFramePr>
          <p:nvPr>
            <p:extLst>
              <p:ext uri="{D42A27DB-BD31-4B8C-83A1-F6EECF244321}">
                <p14:modId xmlns:p14="http://schemas.microsoft.com/office/powerpoint/2010/main" val="2307654714"/>
              </p:ext>
            </p:extLst>
          </p:nvPr>
        </p:nvGraphicFramePr>
        <p:xfrm>
          <a:off x="443520" y="538957"/>
          <a:ext cx="11161239" cy="5780085"/>
        </p:xfrm>
        <a:graphic>
          <a:graphicData uri="http://schemas.openxmlformats.org/drawingml/2006/table">
            <a:tbl>
              <a:tblPr firstRow="1" bandRow="1">
                <a:tableStyleId>{5C22544A-7EE6-4342-B048-85BDC9FD1C3A}</a:tableStyleId>
              </a:tblPr>
              <a:tblGrid>
                <a:gridCol w="2319219">
                  <a:extLst>
                    <a:ext uri="{9D8B030D-6E8A-4147-A177-3AD203B41FA5}">
                      <a16:colId xmlns:a16="http://schemas.microsoft.com/office/drawing/2014/main" val="1860200319"/>
                    </a:ext>
                  </a:extLst>
                </a:gridCol>
                <a:gridCol w="3111848">
                  <a:extLst>
                    <a:ext uri="{9D8B030D-6E8A-4147-A177-3AD203B41FA5}">
                      <a16:colId xmlns:a16="http://schemas.microsoft.com/office/drawing/2014/main" val="2135645004"/>
                    </a:ext>
                  </a:extLst>
                </a:gridCol>
                <a:gridCol w="5730172">
                  <a:extLst>
                    <a:ext uri="{9D8B030D-6E8A-4147-A177-3AD203B41FA5}">
                      <a16:colId xmlns:a16="http://schemas.microsoft.com/office/drawing/2014/main" val="3043311375"/>
                    </a:ext>
                  </a:extLst>
                </a:gridCol>
              </a:tblGrid>
              <a:tr h="527448">
                <a:tc>
                  <a:txBody>
                    <a:bodyPr/>
                    <a:lstStyle/>
                    <a:p>
                      <a:pPr algn="ctr"/>
                      <a:r>
                        <a:rPr lang="vi-VN" sz="2200">
                          <a:solidFill>
                            <a:srgbClr val="215968"/>
                          </a:solidFill>
                          <a:latin typeface="#9Slide02 Noi dung rat dai" panose="02000000000000000000" pitchFamily="2" charset="0"/>
                          <a:ea typeface="#9Slide02 Noi dung rat dai" panose="02000000000000000000" pitchFamily="2" charset="0"/>
                        </a:rPr>
                        <a:t>Tên khoáng sản</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rgbClr val="FFFF00"/>
                    </a:solidFill>
                  </a:tcPr>
                </a:tc>
                <a:tc>
                  <a:txBody>
                    <a:bodyPr/>
                    <a:lstStyle/>
                    <a:p>
                      <a:pPr algn="ctr"/>
                      <a:r>
                        <a:rPr lang="vi-VN" sz="2200">
                          <a:solidFill>
                            <a:srgbClr val="215968"/>
                          </a:solidFill>
                          <a:latin typeface="#9Slide02 Noi dung rat dai" panose="02000000000000000000" pitchFamily="2" charset="0"/>
                          <a:ea typeface="#9Slide02 Noi dung rat dai" panose="02000000000000000000" pitchFamily="2" charset="0"/>
                        </a:rPr>
                        <a:t>Trữ lượng</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rgbClr val="FFFF00"/>
                    </a:solidFill>
                  </a:tcPr>
                </a:tc>
                <a:tc>
                  <a:txBody>
                    <a:bodyPr/>
                    <a:lstStyle/>
                    <a:p>
                      <a:pPr algn="ctr"/>
                      <a:r>
                        <a:rPr lang="vi-VN" sz="2200">
                          <a:solidFill>
                            <a:srgbClr val="215968"/>
                          </a:solidFill>
                          <a:latin typeface="#9Slide02 Noi dung rat dai" panose="02000000000000000000" pitchFamily="2" charset="0"/>
                          <a:ea typeface="#9Slide02 Noi dung rat dai" panose="02000000000000000000" pitchFamily="2" charset="0"/>
                        </a:rPr>
                        <a:t>Phân bố</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rgbClr val="FFFF00"/>
                    </a:solidFill>
                  </a:tcPr>
                </a:tc>
                <a:extLst>
                  <a:ext uri="{0D108BD9-81ED-4DB2-BD59-A6C34878D82A}">
                    <a16:rowId xmlns:a16="http://schemas.microsoft.com/office/drawing/2014/main" val="1554514021"/>
                  </a:ext>
                </a:extLst>
              </a:tr>
              <a:tr h="623144">
                <a:tc>
                  <a:txBody>
                    <a:bodyPr/>
                    <a:lstStyle/>
                    <a:p>
                      <a:r>
                        <a:rPr lang="en-US" sz="2200">
                          <a:solidFill>
                            <a:srgbClr val="215968"/>
                          </a:solidFill>
                          <a:latin typeface="#9Slide02 Noi dung rat dai" panose="02000000000000000000" pitchFamily="2" charset="0"/>
                          <a:ea typeface="#9Slide02 Noi dung rat dai" panose="02000000000000000000" pitchFamily="2" charset="0"/>
                        </a:rPr>
                        <a:t>Than đá</a:t>
                      </a: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3190272791"/>
                  </a:ext>
                </a:extLst>
              </a:tr>
              <a:tr h="904197">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Dầu mỏ, khí TN</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1805621920"/>
                  </a:ext>
                </a:extLst>
              </a:tr>
              <a:tr h="828848">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Bô-xít</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3118768554"/>
                  </a:ext>
                </a:extLst>
              </a:tr>
              <a:tr h="724112">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Sắt</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455933396"/>
                  </a:ext>
                </a:extLst>
              </a:tr>
              <a:tr h="724112">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A-pa-tít</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395572908"/>
                  </a:ext>
                </a:extLst>
              </a:tr>
              <a:tr h="724112">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Ti-tan</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631431088"/>
                  </a:ext>
                </a:extLst>
              </a:tr>
              <a:tr h="724112">
                <a:tc>
                  <a:txBody>
                    <a:bodyPr/>
                    <a:lstStyle/>
                    <a:p>
                      <a:r>
                        <a:rPr lang="vi-VN" sz="2200">
                          <a:solidFill>
                            <a:srgbClr val="215968"/>
                          </a:solidFill>
                          <a:latin typeface="#9Slide02 Noi dung rat dai" panose="02000000000000000000" pitchFamily="2" charset="0"/>
                          <a:ea typeface="#9Slide02 Noi dung rat dai" panose="02000000000000000000" pitchFamily="2" charset="0"/>
                        </a:rPr>
                        <a:t>Đá vôi</a:t>
                      </a:r>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tc>
                  <a:txBody>
                    <a:bodyPr/>
                    <a:lstStyle/>
                    <a:p>
                      <a:endParaRPr lang="en-US" sz="2200">
                        <a:solidFill>
                          <a:srgbClr val="215968"/>
                        </a:solidFill>
                        <a:latin typeface="#9Slide02 Noi dung rat dai" panose="02000000000000000000" pitchFamily="2" charset="0"/>
                        <a:ea typeface="#9Slide02 Noi dung rat dai" panose="02000000000000000000" pitchFamily="2" charset="0"/>
                      </a:endParaRPr>
                    </a:p>
                  </a:txBody>
                  <a:tcPr>
                    <a:lnL w="19050" cap="flat" cmpd="sng" algn="ctr">
                      <a:solidFill>
                        <a:srgbClr val="215968"/>
                      </a:solidFill>
                      <a:prstDash val="solid"/>
                      <a:round/>
                      <a:headEnd type="none" w="med" len="med"/>
                      <a:tailEnd type="none" w="med" len="med"/>
                    </a:lnL>
                    <a:lnR w="19050" cap="flat" cmpd="sng" algn="ctr">
                      <a:solidFill>
                        <a:srgbClr val="215968"/>
                      </a:solidFill>
                      <a:prstDash val="solid"/>
                      <a:round/>
                      <a:headEnd type="none" w="med" len="med"/>
                      <a:tailEnd type="none" w="med" len="med"/>
                    </a:lnR>
                    <a:lnT w="19050" cap="flat" cmpd="sng" algn="ctr">
                      <a:solidFill>
                        <a:srgbClr val="215968"/>
                      </a:solidFill>
                      <a:prstDash val="solid"/>
                      <a:round/>
                      <a:headEnd type="none" w="med" len="med"/>
                      <a:tailEnd type="none" w="med" len="med"/>
                    </a:lnT>
                    <a:lnB w="19050" cap="flat" cmpd="sng" algn="ctr">
                      <a:solidFill>
                        <a:srgbClr val="215968"/>
                      </a:solidFill>
                      <a:prstDash val="solid"/>
                      <a:round/>
                      <a:headEnd type="none" w="med" len="med"/>
                      <a:tailEnd type="none" w="med" len="med"/>
                    </a:lnB>
                    <a:solidFill>
                      <a:schemeClr val="bg1"/>
                    </a:solidFill>
                  </a:tcPr>
                </a:tc>
                <a:extLst>
                  <a:ext uri="{0D108BD9-81ED-4DB2-BD59-A6C34878D82A}">
                    <a16:rowId xmlns:a16="http://schemas.microsoft.com/office/drawing/2014/main" val="2369500038"/>
                  </a:ext>
                </a:extLst>
              </a:tr>
            </a:tbl>
          </a:graphicData>
        </a:graphic>
      </p:graphicFrame>
      <p:sp>
        <p:nvSpPr>
          <p:cNvPr id="5" name="Rectangle 4">
            <a:extLst>
              <a:ext uri="{FF2B5EF4-FFF2-40B4-BE49-F238E27FC236}">
                <a16:creationId xmlns:a16="http://schemas.microsoft.com/office/drawing/2014/main" id="{14EDBBBB-B22D-45AC-A72D-7240ED304D7E}"/>
              </a:ext>
            </a:extLst>
          </p:cNvPr>
          <p:cNvSpPr/>
          <p:nvPr/>
        </p:nvSpPr>
        <p:spPr>
          <a:xfrm>
            <a:off x="2935738" y="1175267"/>
            <a:ext cx="2020105" cy="461665"/>
          </a:xfrm>
          <a:prstGeom prst="rect">
            <a:avLst/>
          </a:prstGeom>
        </p:spPr>
        <p:txBody>
          <a:bodyPr wrap="non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7 tỉ tấn</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7" name="Rectangle 6">
            <a:extLst>
              <a:ext uri="{FF2B5EF4-FFF2-40B4-BE49-F238E27FC236}">
                <a16:creationId xmlns:a16="http://schemas.microsoft.com/office/drawing/2014/main" id="{19929E02-316A-425D-9627-24CD29D68E8C}"/>
              </a:ext>
            </a:extLst>
          </p:cNvPr>
          <p:cNvSpPr/>
          <p:nvPr/>
        </p:nvSpPr>
        <p:spPr>
          <a:xfrm>
            <a:off x="6049234" y="1180631"/>
            <a:ext cx="3914854" cy="461665"/>
          </a:xfrm>
          <a:prstGeom prst="rect">
            <a:avLst/>
          </a:prstGeom>
        </p:spPr>
        <p:txBody>
          <a:bodyPr wrap="non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Chủ yếu ở bể than Quảng Ninh.</a:t>
            </a:r>
            <a:endParaRPr lang="en-US"/>
          </a:p>
        </p:txBody>
      </p:sp>
      <p:sp>
        <p:nvSpPr>
          <p:cNvPr id="9" name="Rectangle 8">
            <a:extLst>
              <a:ext uri="{FF2B5EF4-FFF2-40B4-BE49-F238E27FC236}">
                <a16:creationId xmlns:a16="http://schemas.microsoft.com/office/drawing/2014/main" id="{212BE23D-28E4-4245-A2B8-3CD903C3E8A5}"/>
              </a:ext>
            </a:extLst>
          </p:cNvPr>
          <p:cNvSpPr/>
          <p:nvPr/>
        </p:nvSpPr>
        <p:spPr>
          <a:xfrm>
            <a:off x="2935738" y="1787657"/>
            <a:ext cx="3096345" cy="830997"/>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10 tỉ tấn dầu quy đổi</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8" name="Rectangle 7">
            <a:extLst>
              <a:ext uri="{FF2B5EF4-FFF2-40B4-BE49-F238E27FC236}">
                <a16:creationId xmlns:a16="http://schemas.microsoft.com/office/drawing/2014/main" id="{A5196EB6-848C-4EB0-A11A-02D77E602919}"/>
              </a:ext>
            </a:extLst>
          </p:cNvPr>
          <p:cNvSpPr/>
          <p:nvPr/>
        </p:nvSpPr>
        <p:spPr>
          <a:xfrm>
            <a:off x="5986387" y="1906903"/>
            <a:ext cx="6096000" cy="461665"/>
          </a:xfrm>
          <a:prstGeom prst="rect">
            <a:avLst/>
          </a:prstGeom>
        </p:spPr>
        <p:txBody>
          <a:bodyPr>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Chủ yếu ở vùng thềm lục địa phía đông nam.</a:t>
            </a:r>
            <a:endParaRPr lang="en-US"/>
          </a:p>
        </p:txBody>
      </p:sp>
      <p:sp>
        <p:nvSpPr>
          <p:cNvPr id="12" name="Rectangle 11">
            <a:extLst>
              <a:ext uri="{FF2B5EF4-FFF2-40B4-BE49-F238E27FC236}">
                <a16:creationId xmlns:a16="http://schemas.microsoft.com/office/drawing/2014/main" id="{D5906929-0F2E-4C78-97C9-272D65B27F76}"/>
              </a:ext>
            </a:extLst>
          </p:cNvPr>
          <p:cNvSpPr/>
          <p:nvPr/>
        </p:nvSpPr>
        <p:spPr>
          <a:xfrm>
            <a:off x="2940797" y="2738358"/>
            <a:ext cx="3096345" cy="461665"/>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9,6 tỉ tấn</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11" name="Rectangle 10">
            <a:extLst>
              <a:ext uri="{FF2B5EF4-FFF2-40B4-BE49-F238E27FC236}">
                <a16:creationId xmlns:a16="http://schemas.microsoft.com/office/drawing/2014/main" id="{23C13BFF-FFC2-49EC-8031-6220C083B1EE}"/>
              </a:ext>
            </a:extLst>
          </p:cNvPr>
          <p:cNvSpPr/>
          <p:nvPr/>
        </p:nvSpPr>
        <p:spPr>
          <a:xfrm>
            <a:off x="5986387" y="2612059"/>
            <a:ext cx="5616624" cy="830997"/>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Tập trung ở Tây Nguyên ngoài ra còn </a:t>
            </a:r>
          </a:p>
          <a:p>
            <a:r>
              <a:rPr lang="vi-VN" sz="2400">
                <a:solidFill>
                  <a:srgbClr val="FF0000"/>
                </a:solidFill>
                <a:latin typeface="#9Slide02 Noi dung rat dai" panose="02000000000000000000" pitchFamily="2" charset="0"/>
                <a:ea typeface="#9Slide02 Noi dung rat dai" panose="02000000000000000000" pitchFamily="2" charset="0"/>
              </a:rPr>
              <a:t>có ở một số tỉnh phía bắc.</a:t>
            </a:r>
            <a:endParaRPr lang="en-US"/>
          </a:p>
        </p:txBody>
      </p:sp>
      <p:sp>
        <p:nvSpPr>
          <p:cNvPr id="14" name="Rectangle 13">
            <a:extLst>
              <a:ext uri="{FF2B5EF4-FFF2-40B4-BE49-F238E27FC236}">
                <a16:creationId xmlns:a16="http://schemas.microsoft.com/office/drawing/2014/main" id="{0621CF3B-4376-4FBD-99B4-55758A363A7A}"/>
              </a:ext>
            </a:extLst>
          </p:cNvPr>
          <p:cNvSpPr/>
          <p:nvPr/>
        </p:nvSpPr>
        <p:spPr>
          <a:xfrm>
            <a:off x="2935737" y="3470426"/>
            <a:ext cx="3096345" cy="461665"/>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1,1 tỉ tấn</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13" name="Rectangle 12">
            <a:extLst>
              <a:ext uri="{FF2B5EF4-FFF2-40B4-BE49-F238E27FC236}">
                <a16:creationId xmlns:a16="http://schemas.microsoft.com/office/drawing/2014/main" id="{15424BA9-5D25-4727-842C-04C343056EDC}"/>
              </a:ext>
            </a:extLst>
          </p:cNvPr>
          <p:cNvSpPr/>
          <p:nvPr/>
        </p:nvSpPr>
        <p:spPr>
          <a:xfrm>
            <a:off x="5969235" y="3410509"/>
            <a:ext cx="5816001" cy="800219"/>
          </a:xfrm>
          <a:prstGeom prst="rect">
            <a:avLst/>
          </a:prstGeom>
        </p:spPr>
        <p:txBody>
          <a:bodyPr wrap="square">
            <a:spAutoFit/>
          </a:bodyPr>
          <a:lstStyle/>
          <a:p>
            <a:r>
              <a:rPr lang="vi-VN" sz="2300">
                <a:solidFill>
                  <a:srgbClr val="FF0000"/>
                </a:solidFill>
                <a:latin typeface="#9Slide02 Noi dung rat dai" panose="02000000000000000000" pitchFamily="2" charset="0"/>
                <a:ea typeface="#9Slide02 Noi dung rat dai" panose="02000000000000000000" pitchFamily="2" charset="0"/>
              </a:rPr>
              <a:t>Chủ yếu ở khu vực Đông Bắc (Thái Nguyên, Lào Cai, Hà Giang),... và Bắc Trung Bộ (Hà Tĩnh).</a:t>
            </a:r>
            <a:endParaRPr lang="en-US" sz="2300"/>
          </a:p>
        </p:txBody>
      </p:sp>
      <p:sp>
        <p:nvSpPr>
          <p:cNvPr id="16" name="Rectangle 15">
            <a:extLst>
              <a:ext uri="{FF2B5EF4-FFF2-40B4-BE49-F238E27FC236}">
                <a16:creationId xmlns:a16="http://schemas.microsoft.com/office/drawing/2014/main" id="{943008D1-7D75-4905-A48C-97F321310601}"/>
              </a:ext>
            </a:extLst>
          </p:cNvPr>
          <p:cNvSpPr/>
          <p:nvPr/>
        </p:nvSpPr>
        <p:spPr>
          <a:xfrm>
            <a:off x="2903277" y="4208572"/>
            <a:ext cx="3096345" cy="461665"/>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2 tỉ tấn</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15" name="Rectangle 14">
            <a:extLst>
              <a:ext uri="{FF2B5EF4-FFF2-40B4-BE49-F238E27FC236}">
                <a16:creationId xmlns:a16="http://schemas.microsoft.com/office/drawing/2014/main" id="{A9C33436-71FF-4C79-B01F-AE08A225C28F}"/>
              </a:ext>
            </a:extLst>
          </p:cNvPr>
          <p:cNvSpPr/>
          <p:nvPr/>
        </p:nvSpPr>
        <p:spPr>
          <a:xfrm>
            <a:off x="5999622" y="4342633"/>
            <a:ext cx="2638864" cy="461665"/>
          </a:xfrm>
          <a:prstGeom prst="rect">
            <a:avLst/>
          </a:prstGeom>
        </p:spPr>
        <p:txBody>
          <a:bodyPr wrap="non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Tập trung ở Lào Cai.</a:t>
            </a:r>
            <a:endParaRPr lang="en-US"/>
          </a:p>
        </p:txBody>
      </p:sp>
      <p:sp>
        <p:nvSpPr>
          <p:cNvPr id="18" name="Rectangle 17">
            <a:extLst>
              <a:ext uri="{FF2B5EF4-FFF2-40B4-BE49-F238E27FC236}">
                <a16:creationId xmlns:a16="http://schemas.microsoft.com/office/drawing/2014/main" id="{5232C9A0-CE20-4196-8424-C35E8AACF8CA}"/>
              </a:ext>
            </a:extLst>
          </p:cNvPr>
          <p:cNvSpPr/>
          <p:nvPr/>
        </p:nvSpPr>
        <p:spPr>
          <a:xfrm>
            <a:off x="2887291" y="5706129"/>
            <a:ext cx="3096345" cy="461665"/>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8 tỉ tấn</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19" name="Rectangle 18">
            <a:extLst>
              <a:ext uri="{FF2B5EF4-FFF2-40B4-BE49-F238E27FC236}">
                <a16:creationId xmlns:a16="http://schemas.microsoft.com/office/drawing/2014/main" id="{0E03BA78-951E-4D06-B113-3C6B371C9FD0}"/>
              </a:ext>
            </a:extLst>
          </p:cNvPr>
          <p:cNvSpPr/>
          <p:nvPr/>
        </p:nvSpPr>
        <p:spPr>
          <a:xfrm>
            <a:off x="2914979" y="4975355"/>
            <a:ext cx="3096345" cy="461665"/>
          </a:xfrm>
          <a:prstGeom prst="rect">
            <a:avLst/>
          </a:prstGeom>
        </p:spPr>
        <p:txBody>
          <a:bodyPr wrap="square">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Khoảng 663 triệu tấn</a:t>
            </a:r>
            <a:endParaRPr lang="en-US" sz="2400">
              <a:solidFill>
                <a:srgbClr val="FF0000"/>
              </a:solidFill>
              <a:latin typeface="#9Slide02 Noi dung rat dai" panose="02000000000000000000" pitchFamily="2" charset="0"/>
              <a:ea typeface="#9Slide02 Noi dung rat dai" panose="02000000000000000000" pitchFamily="2" charset="0"/>
            </a:endParaRPr>
          </a:p>
        </p:txBody>
      </p:sp>
      <p:sp>
        <p:nvSpPr>
          <p:cNvPr id="17" name="Rectangle 16">
            <a:extLst>
              <a:ext uri="{FF2B5EF4-FFF2-40B4-BE49-F238E27FC236}">
                <a16:creationId xmlns:a16="http://schemas.microsoft.com/office/drawing/2014/main" id="{E3B54999-CB85-4F4A-8C00-6D5D11A871F3}"/>
              </a:ext>
            </a:extLst>
          </p:cNvPr>
          <p:cNvSpPr/>
          <p:nvPr/>
        </p:nvSpPr>
        <p:spPr>
          <a:xfrm>
            <a:off x="5936775" y="4839353"/>
            <a:ext cx="6096000" cy="830997"/>
          </a:xfrm>
          <a:prstGeom prst="rect">
            <a:avLst/>
          </a:prstGeom>
        </p:spPr>
        <p:txBody>
          <a:bodyPr>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Rải rác ở ven biển từ Quảng Ninh đến Bà Rịa - Vũng Tàu.</a:t>
            </a:r>
            <a:endParaRPr lang="en-US"/>
          </a:p>
        </p:txBody>
      </p:sp>
      <p:sp>
        <p:nvSpPr>
          <p:cNvPr id="20" name="Rectangle 19">
            <a:extLst>
              <a:ext uri="{FF2B5EF4-FFF2-40B4-BE49-F238E27FC236}">
                <a16:creationId xmlns:a16="http://schemas.microsoft.com/office/drawing/2014/main" id="{26C53ED7-A7EA-4BED-B195-D85E313360B2}"/>
              </a:ext>
            </a:extLst>
          </p:cNvPr>
          <p:cNvSpPr/>
          <p:nvPr/>
        </p:nvSpPr>
        <p:spPr>
          <a:xfrm>
            <a:off x="5936775" y="5753131"/>
            <a:ext cx="6096000" cy="461665"/>
          </a:xfrm>
          <a:prstGeom prst="rect">
            <a:avLst/>
          </a:prstGeom>
        </p:spPr>
        <p:txBody>
          <a:bodyPr>
            <a:spAutoFit/>
          </a:bodyPr>
          <a:lstStyle/>
          <a:p>
            <a:r>
              <a:rPr lang="vi-VN" sz="2400">
                <a:solidFill>
                  <a:srgbClr val="FF0000"/>
                </a:solidFill>
                <a:latin typeface="#9Slide02 Noi dung rat dai" panose="02000000000000000000" pitchFamily="2" charset="0"/>
                <a:ea typeface="#9Slide02 Noi dung rat dai" panose="02000000000000000000" pitchFamily="2" charset="0"/>
              </a:rPr>
              <a:t>Chủ yếu ở vùng núi phía Bắc và Bắc Trung Bộ.</a:t>
            </a:r>
            <a:endParaRPr lang="en-US"/>
          </a:p>
        </p:txBody>
      </p:sp>
    </p:spTree>
    <p:extLst>
      <p:ext uri="{BB962C8B-B14F-4D97-AF65-F5344CB8AC3E}">
        <p14:creationId xmlns:p14="http://schemas.microsoft.com/office/powerpoint/2010/main" val="37443573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barn(inVertical)">
                                      <p:cBhvr>
                                        <p:cTn id="7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8" grpId="0"/>
      <p:bldP spid="12" grpId="0"/>
      <p:bldP spid="11" grpId="0"/>
      <p:bldP spid="14" grpId="0"/>
      <p:bldP spid="13" grpId="0"/>
      <p:bldP spid="16" grpId="0"/>
      <p:bldP spid="15" grpId="0"/>
      <p:bldP spid="18" grpId="0"/>
      <p:bldP spid="19"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903671" y="559820"/>
            <a:ext cx="9029700" cy="1304423"/>
          </a:xfrm>
          <a:custGeom>
            <a:avLst/>
            <a:gdLst>
              <a:gd name="connsiteX0" fmla="*/ 0 w 9029700"/>
              <a:gd name="connsiteY0" fmla="*/ 217408 h 1304423"/>
              <a:gd name="connsiteX1" fmla="*/ 217408 w 9029700"/>
              <a:gd name="connsiteY1" fmla="*/ 0 h 1304423"/>
              <a:gd name="connsiteX2" fmla="*/ 962298 w 9029700"/>
              <a:gd name="connsiteY2" fmla="*/ 0 h 1304423"/>
              <a:gd name="connsiteX3" fmla="*/ 1449341 w 9029700"/>
              <a:gd name="connsiteY3" fmla="*/ 0 h 1304423"/>
              <a:gd name="connsiteX4" fmla="*/ 1850436 w 9029700"/>
              <a:gd name="connsiteY4" fmla="*/ 0 h 1304423"/>
              <a:gd name="connsiteX5" fmla="*/ 2509377 w 9029700"/>
              <a:gd name="connsiteY5" fmla="*/ 0 h 1304423"/>
              <a:gd name="connsiteX6" fmla="*/ 2996420 w 9029700"/>
              <a:gd name="connsiteY6" fmla="*/ 0 h 1304423"/>
              <a:gd name="connsiteX7" fmla="*/ 3741310 w 9029700"/>
              <a:gd name="connsiteY7" fmla="*/ 0 h 1304423"/>
              <a:gd name="connsiteX8" fmla="*/ 4142405 w 9029700"/>
              <a:gd name="connsiteY8" fmla="*/ 0 h 1304423"/>
              <a:gd name="connsiteX9" fmla="*/ 4887295 w 9029700"/>
              <a:gd name="connsiteY9" fmla="*/ 0 h 1304423"/>
              <a:gd name="connsiteX10" fmla="*/ 5202441 w 9029700"/>
              <a:gd name="connsiteY10" fmla="*/ 0 h 1304423"/>
              <a:gd name="connsiteX11" fmla="*/ 5775433 w 9029700"/>
              <a:gd name="connsiteY11" fmla="*/ 0 h 1304423"/>
              <a:gd name="connsiteX12" fmla="*/ 6348425 w 9029700"/>
              <a:gd name="connsiteY12" fmla="*/ 0 h 1304423"/>
              <a:gd name="connsiteX13" fmla="*/ 6835469 w 9029700"/>
              <a:gd name="connsiteY13" fmla="*/ 0 h 1304423"/>
              <a:gd name="connsiteX14" fmla="*/ 7580359 w 9029700"/>
              <a:gd name="connsiteY14" fmla="*/ 0 h 1304423"/>
              <a:gd name="connsiteX15" fmla="*/ 8325249 w 9029700"/>
              <a:gd name="connsiteY15" fmla="*/ 0 h 1304423"/>
              <a:gd name="connsiteX16" fmla="*/ 8812292 w 9029700"/>
              <a:gd name="connsiteY16" fmla="*/ 0 h 1304423"/>
              <a:gd name="connsiteX17" fmla="*/ 9029700 w 9029700"/>
              <a:gd name="connsiteY17" fmla="*/ 217408 h 1304423"/>
              <a:gd name="connsiteX18" fmla="*/ 9029700 w 9029700"/>
              <a:gd name="connsiteY18" fmla="*/ 660908 h 1304423"/>
              <a:gd name="connsiteX19" fmla="*/ 9029700 w 9029700"/>
              <a:gd name="connsiteY19" fmla="*/ 1087015 h 1304423"/>
              <a:gd name="connsiteX20" fmla="*/ 8812292 w 9029700"/>
              <a:gd name="connsiteY20" fmla="*/ 1304423 h 1304423"/>
              <a:gd name="connsiteX21" fmla="*/ 8153351 w 9029700"/>
              <a:gd name="connsiteY21" fmla="*/ 1304423 h 1304423"/>
              <a:gd name="connsiteX22" fmla="*/ 7752256 w 9029700"/>
              <a:gd name="connsiteY22" fmla="*/ 1304423 h 1304423"/>
              <a:gd name="connsiteX23" fmla="*/ 7179264 w 9029700"/>
              <a:gd name="connsiteY23" fmla="*/ 1304423 h 1304423"/>
              <a:gd name="connsiteX24" fmla="*/ 6864118 w 9029700"/>
              <a:gd name="connsiteY24" fmla="*/ 1304423 h 1304423"/>
              <a:gd name="connsiteX25" fmla="*/ 6548973 w 9029700"/>
              <a:gd name="connsiteY25" fmla="*/ 1304423 h 1304423"/>
              <a:gd name="connsiteX26" fmla="*/ 5975980 w 9029700"/>
              <a:gd name="connsiteY26" fmla="*/ 1304423 h 1304423"/>
              <a:gd name="connsiteX27" fmla="*/ 5574886 w 9029700"/>
              <a:gd name="connsiteY27" fmla="*/ 1304423 h 1304423"/>
              <a:gd name="connsiteX28" fmla="*/ 4915945 w 9029700"/>
              <a:gd name="connsiteY28" fmla="*/ 1304423 h 1304423"/>
              <a:gd name="connsiteX29" fmla="*/ 4514850 w 9029700"/>
              <a:gd name="connsiteY29" fmla="*/ 1304423 h 1304423"/>
              <a:gd name="connsiteX30" fmla="*/ 3855909 w 9029700"/>
              <a:gd name="connsiteY30" fmla="*/ 1304423 h 1304423"/>
              <a:gd name="connsiteX31" fmla="*/ 3540763 w 9029700"/>
              <a:gd name="connsiteY31" fmla="*/ 1304423 h 1304423"/>
              <a:gd name="connsiteX32" fmla="*/ 2881822 w 9029700"/>
              <a:gd name="connsiteY32" fmla="*/ 1304423 h 1304423"/>
              <a:gd name="connsiteX33" fmla="*/ 2480727 w 9029700"/>
              <a:gd name="connsiteY33" fmla="*/ 1304423 h 1304423"/>
              <a:gd name="connsiteX34" fmla="*/ 2165582 w 9029700"/>
              <a:gd name="connsiteY34" fmla="*/ 1304423 h 1304423"/>
              <a:gd name="connsiteX35" fmla="*/ 1764487 w 9029700"/>
              <a:gd name="connsiteY35" fmla="*/ 1304423 h 1304423"/>
              <a:gd name="connsiteX36" fmla="*/ 1105546 w 9029700"/>
              <a:gd name="connsiteY36" fmla="*/ 1304423 h 1304423"/>
              <a:gd name="connsiteX37" fmla="*/ 704451 w 9029700"/>
              <a:gd name="connsiteY37" fmla="*/ 1304423 h 1304423"/>
              <a:gd name="connsiteX38" fmla="*/ 217408 w 9029700"/>
              <a:gd name="connsiteY38" fmla="*/ 1304423 h 1304423"/>
              <a:gd name="connsiteX39" fmla="*/ 0 w 9029700"/>
              <a:gd name="connsiteY39" fmla="*/ 1087015 h 1304423"/>
              <a:gd name="connsiteX40" fmla="*/ 0 w 9029700"/>
              <a:gd name="connsiteY40" fmla="*/ 643515 h 1304423"/>
              <a:gd name="connsiteX41" fmla="*/ 0 w 9029700"/>
              <a:gd name="connsiteY41"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29700" h="1304423" extrusionOk="0">
                <a:moveTo>
                  <a:pt x="0" y="217408"/>
                </a:moveTo>
                <a:cubicBezTo>
                  <a:pt x="-9705" y="91351"/>
                  <a:pt x="83213" y="5301"/>
                  <a:pt x="217408" y="0"/>
                </a:cubicBezTo>
                <a:cubicBezTo>
                  <a:pt x="456528" y="-77765"/>
                  <a:pt x="677030" y="42712"/>
                  <a:pt x="962298" y="0"/>
                </a:cubicBezTo>
                <a:cubicBezTo>
                  <a:pt x="1247566" y="-42712"/>
                  <a:pt x="1209774" y="32618"/>
                  <a:pt x="1449341" y="0"/>
                </a:cubicBezTo>
                <a:cubicBezTo>
                  <a:pt x="1688908" y="-32618"/>
                  <a:pt x="1750706" y="39477"/>
                  <a:pt x="1850436" y="0"/>
                </a:cubicBezTo>
                <a:cubicBezTo>
                  <a:pt x="1950167" y="-39477"/>
                  <a:pt x="2254580" y="37212"/>
                  <a:pt x="2509377" y="0"/>
                </a:cubicBezTo>
                <a:cubicBezTo>
                  <a:pt x="2764174" y="-37212"/>
                  <a:pt x="2769989" y="10831"/>
                  <a:pt x="2996420" y="0"/>
                </a:cubicBezTo>
                <a:cubicBezTo>
                  <a:pt x="3222851" y="-10831"/>
                  <a:pt x="3371528" y="35873"/>
                  <a:pt x="3741310" y="0"/>
                </a:cubicBezTo>
                <a:cubicBezTo>
                  <a:pt x="4111092" y="-35873"/>
                  <a:pt x="4038273" y="46387"/>
                  <a:pt x="4142405" y="0"/>
                </a:cubicBezTo>
                <a:cubicBezTo>
                  <a:pt x="4246537" y="-46387"/>
                  <a:pt x="4576951" y="1936"/>
                  <a:pt x="4887295" y="0"/>
                </a:cubicBezTo>
                <a:cubicBezTo>
                  <a:pt x="5197639" y="-1936"/>
                  <a:pt x="5092627" y="22888"/>
                  <a:pt x="5202441" y="0"/>
                </a:cubicBezTo>
                <a:cubicBezTo>
                  <a:pt x="5312255" y="-22888"/>
                  <a:pt x="5574327" y="3793"/>
                  <a:pt x="5775433" y="0"/>
                </a:cubicBezTo>
                <a:cubicBezTo>
                  <a:pt x="5976539" y="-3793"/>
                  <a:pt x="6087374" y="11977"/>
                  <a:pt x="6348425" y="0"/>
                </a:cubicBezTo>
                <a:cubicBezTo>
                  <a:pt x="6609476" y="-11977"/>
                  <a:pt x="6616951" y="55363"/>
                  <a:pt x="6835469" y="0"/>
                </a:cubicBezTo>
                <a:cubicBezTo>
                  <a:pt x="7053987" y="-55363"/>
                  <a:pt x="7328515" y="16293"/>
                  <a:pt x="7580359" y="0"/>
                </a:cubicBezTo>
                <a:cubicBezTo>
                  <a:pt x="7832203" y="-16293"/>
                  <a:pt x="8170123" y="21336"/>
                  <a:pt x="8325249" y="0"/>
                </a:cubicBezTo>
                <a:cubicBezTo>
                  <a:pt x="8480375" y="-21336"/>
                  <a:pt x="8643365" y="231"/>
                  <a:pt x="8812292" y="0"/>
                </a:cubicBezTo>
                <a:cubicBezTo>
                  <a:pt x="8918513" y="-13049"/>
                  <a:pt x="9014741" y="74976"/>
                  <a:pt x="9029700" y="217408"/>
                </a:cubicBezTo>
                <a:cubicBezTo>
                  <a:pt x="9055671" y="421278"/>
                  <a:pt x="9015990" y="470304"/>
                  <a:pt x="9029700" y="660908"/>
                </a:cubicBezTo>
                <a:cubicBezTo>
                  <a:pt x="9043410" y="851512"/>
                  <a:pt x="9018534" y="892870"/>
                  <a:pt x="9029700" y="1087015"/>
                </a:cubicBezTo>
                <a:cubicBezTo>
                  <a:pt x="8997468" y="1208413"/>
                  <a:pt x="8948679" y="1275011"/>
                  <a:pt x="8812292" y="1304423"/>
                </a:cubicBezTo>
                <a:cubicBezTo>
                  <a:pt x="8524188" y="1359103"/>
                  <a:pt x="8344760" y="1226403"/>
                  <a:pt x="8153351" y="1304423"/>
                </a:cubicBezTo>
                <a:cubicBezTo>
                  <a:pt x="7961942" y="1382443"/>
                  <a:pt x="7843034" y="1260606"/>
                  <a:pt x="7752256" y="1304423"/>
                </a:cubicBezTo>
                <a:cubicBezTo>
                  <a:pt x="7661479" y="1348240"/>
                  <a:pt x="7309506" y="1253824"/>
                  <a:pt x="7179264" y="1304423"/>
                </a:cubicBezTo>
                <a:cubicBezTo>
                  <a:pt x="7049022" y="1355022"/>
                  <a:pt x="6948206" y="1281809"/>
                  <a:pt x="6864118" y="1304423"/>
                </a:cubicBezTo>
                <a:cubicBezTo>
                  <a:pt x="6780030" y="1327037"/>
                  <a:pt x="6653187" y="1298490"/>
                  <a:pt x="6548973" y="1304423"/>
                </a:cubicBezTo>
                <a:cubicBezTo>
                  <a:pt x="6444760" y="1310356"/>
                  <a:pt x="6199082" y="1273975"/>
                  <a:pt x="5975980" y="1304423"/>
                </a:cubicBezTo>
                <a:cubicBezTo>
                  <a:pt x="5752878" y="1334871"/>
                  <a:pt x="5666123" y="1268338"/>
                  <a:pt x="5574886" y="1304423"/>
                </a:cubicBezTo>
                <a:cubicBezTo>
                  <a:pt x="5483649" y="1340508"/>
                  <a:pt x="5237032" y="1266901"/>
                  <a:pt x="4915945" y="1304423"/>
                </a:cubicBezTo>
                <a:cubicBezTo>
                  <a:pt x="4594858" y="1341945"/>
                  <a:pt x="4683844" y="1262251"/>
                  <a:pt x="4514850" y="1304423"/>
                </a:cubicBezTo>
                <a:cubicBezTo>
                  <a:pt x="4345857" y="1346595"/>
                  <a:pt x="4003807" y="1240960"/>
                  <a:pt x="3855909" y="1304423"/>
                </a:cubicBezTo>
                <a:cubicBezTo>
                  <a:pt x="3708011" y="1367886"/>
                  <a:pt x="3610656" y="1285908"/>
                  <a:pt x="3540763" y="1304423"/>
                </a:cubicBezTo>
                <a:cubicBezTo>
                  <a:pt x="3470870" y="1322938"/>
                  <a:pt x="3160060" y="1254873"/>
                  <a:pt x="2881822" y="1304423"/>
                </a:cubicBezTo>
                <a:cubicBezTo>
                  <a:pt x="2603584" y="1353973"/>
                  <a:pt x="2590688" y="1287437"/>
                  <a:pt x="2480727" y="1304423"/>
                </a:cubicBezTo>
                <a:cubicBezTo>
                  <a:pt x="2370766" y="1321409"/>
                  <a:pt x="2314767" y="1299767"/>
                  <a:pt x="2165582" y="1304423"/>
                </a:cubicBezTo>
                <a:cubicBezTo>
                  <a:pt x="2016398" y="1309079"/>
                  <a:pt x="1914678" y="1264937"/>
                  <a:pt x="1764487" y="1304423"/>
                </a:cubicBezTo>
                <a:cubicBezTo>
                  <a:pt x="1614296" y="1343909"/>
                  <a:pt x="1358207" y="1275811"/>
                  <a:pt x="1105546" y="1304423"/>
                </a:cubicBezTo>
                <a:cubicBezTo>
                  <a:pt x="852885" y="1333035"/>
                  <a:pt x="862038" y="1303166"/>
                  <a:pt x="704451" y="1304423"/>
                </a:cubicBezTo>
                <a:cubicBezTo>
                  <a:pt x="546865" y="1305680"/>
                  <a:pt x="367579" y="1247282"/>
                  <a:pt x="217408" y="1304423"/>
                </a:cubicBezTo>
                <a:cubicBezTo>
                  <a:pt x="100694" y="1305089"/>
                  <a:pt x="-16898" y="1217997"/>
                  <a:pt x="0" y="1087015"/>
                </a:cubicBezTo>
                <a:cubicBezTo>
                  <a:pt x="-28197" y="963533"/>
                  <a:pt x="31296" y="847781"/>
                  <a:pt x="0" y="643515"/>
                </a:cubicBezTo>
                <a:cubicBezTo>
                  <a:pt x="-31296" y="439249"/>
                  <a:pt x="10102" y="393073"/>
                  <a:pt x="0" y="217408"/>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noProof="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6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a:t>
            </a:r>
            <a:r>
              <a:rPr lang="en-US" sz="36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Vấn đề sử</a:t>
            </a:r>
            <a:r>
              <a:rPr kumimoji="0" lang="vi-VN" sz="36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dụng </a:t>
            </a:r>
            <a:r>
              <a:rPr kumimoji="0" lang="en-US" sz="36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hợp lí tài nguyên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khoáng sản</a:t>
            </a:r>
            <a:endParaRPr kumimoji="0" lang="en-US" sz="36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501085" y="332656"/>
            <a:ext cx="1758752" cy="1758752"/>
          </a:xfrm>
          <a:prstGeom prst="rect">
            <a:avLst/>
          </a:prstGeom>
        </p:spPr>
      </p:pic>
      <p:pic>
        <p:nvPicPr>
          <p:cNvPr id="12" name="Hình ảnh 3">
            <a:extLst>
              <a:ext uri="{FF2B5EF4-FFF2-40B4-BE49-F238E27FC236}">
                <a16:creationId xmlns:a16="http://schemas.microsoft.com/office/drawing/2014/main" id="{31813406-8741-4CCE-8933-8D7ACED7FAA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366176" y="1628799"/>
            <a:ext cx="5729823" cy="5729823"/>
          </a:xfrm>
          <a:prstGeom prst="rect">
            <a:avLst/>
          </a:prstGeom>
        </p:spPr>
      </p:pic>
      <p:pic>
        <p:nvPicPr>
          <p:cNvPr id="19" name="Hình ảnh 5">
            <a:extLst>
              <a:ext uri="{FF2B5EF4-FFF2-40B4-BE49-F238E27FC236}">
                <a16:creationId xmlns:a16="http://schemas.microsoft.com/office/drawing/2014/main" id="{2768D63F-0117-4CFF-9CF4-F325E4B2BC5C}"/>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15" b="89915" l="3385" r="93385">
                        <a14:foregroundMark x1="9077" y1="72991" x2="9077" y2="72991"/>
                        <a14:foregroundMark x1="6308" y1="59145" x2="6308" y2="59145"/>
                        <a14:foregroundMark x1="3385" y1="75043" x2="3385" y2="75043"/>
                        <a14:foregroundMark x1="91231" y1="74359" x2="91231" y2="74359"/>
                        <a14:foregroundMark x1="93385" y1="56752" x2="93385" y2="56752"/>
                      </a14:backgroundRemoval>
                    </a14:imgEffect>
                  </a14:imgLayer>
                </a14:imgProps>
              </a:ext>
            </a:extLst>
          </a:blip>
          <a:stretch>
            <a:fillRect/>
          </a:stretch>
        </p:blipFill>
        <p:spPr>
          <a:xfrm>
            <a:off x="6611615" y="2091407"/>
            <a:ext cx="4357648" cy="3921883"/>
          </a:xfrm>
          <a:prstGeom prst="rect">
            <a:avLst/>
          </a:prstGeom>
        </p:spPr>
      </p:pic>
    </p:spTree>
    <p:extLst>
      <p:ext uri="{BB962C8B-B14F-4D97-AF65-F5344CB8AC3E}">
        <p14:creationId xmlns:p14="http://schemas.microsoft.com/office/powerpoint/2010/main" val="1983417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19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Ảnh Động Powerpoint Đẹp ❤️ Tải 777+ Hình Động PPT Cute">
            <a:extLst>
              <a:ext uri="{FF2B5EF4-FFF2-40B4-BE49-F238E27FC236}">
                <a16:creationId xmlns:a16="http://schemas.microsoft.com/office/drawing/2014/main" id="{E465203E-1F69-45EA-8F61-33C7FD00956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6683" y="548680"/>
            <a:ext cx="1981200" cy="1606378"/>
          </a:xfrm>
          <a:prstGeom prst="rect">
            <a:avLst/>
          </a:prstGeom>
          <a:noFill/>
          <a:extLst>
            <a:ext uri="{909E8E84-426E-40DD-AFC4-6F175D3DCCD1}">
              <a14:hiddenFill xmlns:a14="http://schemas.microsoft.com/office/drawing/2010/main">
                <a:solidFill>
                  <a:srgbClr val="FFFFFF"/>
                </a:solidFill>
              </a14:hiddenFill>
            </a:ext>
          </a:extLst>
        </p:spPr>
      </p:pic>
      <p:sp>
        <p:nvSpPr>
          <p:cNvPr id="7" name="Hộp Văn bản 2">
            <a:extLst>
              <a:ext uri="{FF2B5EF4-FFF2-40B4-BE49-F238E27FC236}">
                <a16:creationId xmlns:a16="http://schemas.microsoft.com/office/drawing/2014/main" id="{E074D17D-B144-4596-A485-59F3A08166FF}"/>
              </a:ext>
            </a:extLst>
          </p:cNvPr>
          <p:cNvSpPr txBox="1"/>
          <p:nvPr/>
        </p:nvSpPr>
        <p:spPr>
          <a:xfrm>
            <a:off x="562683" y="2271712"/>
            <a:ext cx="2329200" cy="3927169"/>
          </a:xfrm>
          <a:prstGeom prst="roundRect">
            <a:avLst/>
          </a:prstGeom>
          <a:noFill/>
          <a:ln w="38100">
            <a:no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lang="en-US" sz="2800">
                <a:solidFill>
                  <a:schemeClr val="bg1"/>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Vai trò của tài nguyên khoáng sản đối với sự phát triển KTXH của nước ta</a:t>
            </a:r>
            <a:r>
              <a:rPr kumimoji="0" lang="en-US" sz="2800" b="0" i="0" u="none" strike="noStrike" kern="1200" cap="none" spc="0" normalizeH="0" baseline="0" noProof="0">
                <a:ln>
                  <a:noFill/>
                </a:ln>
                <a:solidFill>
                  <a:schemeClr val="bg1"/>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a:t>
            </a:r>
          </a:p>
        </p:txBody>
      </p:sp>
      <p:pic>
        <p:nvPicPr>
          <p:cNvPr id="8" name="Hình ảnh 3">
            <a:extLst>
              <a:ext uri="{FF2B5EF4-FFF2-40B4-BE49-F238E27FC236}">
                <a16:creationId xmlns:a16="http://schemas.microsoft.com/office/drawing/2014/main" id="{025E2C0B-6B9B-433E-BC7C-314FDA6D28D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68" b="95270" l="3784" r="96757">
                        <a14:foregroundMark x1="23243" y1="21284" x2="23243" y2="21284"/>
                        <a14:foregroundMark x1="4054" y1="26014" x2="4054" y2="26014"/>
                        <a14:foregroundMark x1="12973" y1="29730" x2="12973" y2="29730"/>
                        <a14:foregroundMark x1="24324" y1="29054" x2="24324" y2="29054"/>
                        <a14:foregroundMark x1="35946" y1="27703" x2="35946" y2="27703"/>
                        <a14:foregroundMark x1="49189" y1="27027" x2="49189" y2="27027"/>
                        <a14:foregroundMark x1="14054" y1="10473" x2="15135" y2="10811"/>
                        <a14:foregroundMark x1="27297" y1="8446" x2="27297" y2="8446"/>
                        <a14:foregroundMark x1="45676" y1="6081" x2="42162" y2="5743"/>
                        <a14:foregroundMark x1="38649" y1="9797" x2="42703" y2="5405"/>
                        <a14:foregroundMark x1="51622" y1="9797" x2="55676" y2="11486"/>
                        <a14:foregroundMark x1="68378" y1="19932" x2="68378" y2="19932"/>
                        <a14:foregroundMark x1="72703" y1="36824" x2="72703" y2="36824"/>
                        <a14:foregroundMark x1="92432" y1="48986" x2="92432" y2="48986"/>
                        <a14:foregroundMark x1="71892" y1="95608" x2="71892" y2="95608"/>
                        <a14:foregroundMark x1="96757" y1="49324" x2="96757" y2="49324"/>
                        <a14:foregroundMark x1="71081" y1="38514" x2="71081" y2="38514"/>
                      </a14:backgroundRemoval>
                    </a14:imgEffect>
                    <a14:imgEffect>
                      <a14:colorTemperature colorTemp="8800"/>
                    </a14:imgEffect>
                  </a14:imgLayer>
                </a14:imgProps>
              </a:ext>
            </a:extLst>
          </a:blip>
          <a:stretch>
            <a:fillRect/>
          </a:stretch>
        </p:blipFill>
        <p:spPr>
          <a:xfrm>
            <a:off x="3359696" y="724144"/>
            <a:ext cx="1492948" cy="1194358"/>
          </a:xfrm>
          <a:prstGeom prst="rect">
            <a:avLst/>
          </a:prstGeom>
        </p:spPr>
      </p:pic>
      <p:pic>
        <p:nvPicPr>
          <p:cNvPr id="9" name="Hình ảnh 4">
            <a:extLst>
              <a:ext uri="{FF2B5EF4-FFF2-40B4-BE49-F238E27FC236}">
                <a16:creationId xmlns:a16="http://schemas.microsoft.com/office/drawing/2014/main" id="{CB778404-812C-4FF0-8CBB-D1AD1646F2E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flipH="1">
            <a:off x="3611329" y="2400302"/>
            <a:ext cx="1890318" cy="1768067"/>
          </a:xfrm>
          <a:prstGeom prst="rect">
            <a:avLst/>
          </a:prstGeom>
        </p:spPr>
      </p:pic>
      <p:pic>
        <p:nvPicPr>
          <p:cNvPr id="13" name="Hình ảnh 7">
            <a:extLst>
              <a:ext uri="{FF2B5EF4-FFF2-40B4-BE49-F238E27FC236}">
                <a16:creationId xmlns:a16="http://schemas.microsoft.com/office/drawing/2014/main" id="{87E52236-2D32-4813-8CD2-1A32537053FE}"/>
              </a:ext>
            </a:extLst>
          </p:cNvPr>
          <p:cNvPicPr>
            <a:picLocks noChangeAspect="1"/>
          </p:cNvPicPr>
          <p:nvPr/>
        </p:nvPicPr>
        <p:blipFill>
          <a:blip r:embed="rId7"/>
          <a:stretch>
            <a:fillRect/>
          </a:stretch>
        </p:blipFill>
        <p:spPr>
          <a:xfrm>
            <a:off x="6781800" y="1673339"/>
            <a:ext cx="4610100" cy="2590800"/>
          </a:xfrm>
          <a:prstGeom prst="rect">
            <a:avLst/>
          </a:prstGeom>
        </p:spPr>
      </p:pic>
      <p:sp>
        <p:nvSpPr>
          <p:cNvPr id="14" name="Hình chữ nhật: Góc Tròn 6">
            <a:extLst>
              <a:ext uri="{FF2B5EF4-FFF2-40B4-BE49-F238E27FC236}">
                <a16:creationId xmlns:a16="http://schemas.microsoft.com/office/drawing/2014/main" id="{AAF64FAC-4BB0-4C83-8C68-06B6BC86D3D1}"/>
              </a:ext>
            </a:extLst>
          </p:cNvPr>
          <p:cNvSpPr/>
          <p:nvPr/>
        </p:nvSpPr>
        <p:spPr>
          <a:xfrm>
            <a:off x="3274828" y="2005012"/>
            <a:ext cx="2514600" cy="533400"/>
          </a:xfrm>
          <a:custGeom>
            <a:avLst/>
            <a:gdLst>
              <a:gd name="connsiteX0" fmla="*/ 0 w 2514600"/>
              <a:gd name="connsiteY0" fmla="*/ 266700 h 533400"/>
              <a:gd name="connsiteX1" fmla="*/ 266700 w 2514600"/>
              <a:gd name="connsiteY1" fmla="*/ 0 h 533400"/>
              <a:gd name="connsiteX2" fmla="*/ 722376 w 2514600"/>
              <a:gd name="connsiteY2" fmla="*/ 0 h 533400"/>
              <a:gd name="connsiteX3" fmla="*/ 1217676 w 2514600"/>
              <a:gd name="connsiteY3" fmla="*/ 0 h 533400"/>
              <a:gd name="connsiteX4" fmla="*/ 1693164 w 2514600"/>
              <a:gd name="connsiteY4" fmla="*/ 0 h 533400"/>
              <a:gd name="connsiteX5" fmla="*/ 2247900 w 2514600"/>
              <a:gd name="connsiteY5" fmla="*/ 0 h 533400"/>
              <a:gd name="connsiteX6" fmla="*/ 2514600 w 2514600"/>
              <a:gd name="connsiteY6" fmla="*/ 266700 h 533400"/>
              <a:gd name="connsiteX7" fmla="*/ 2514600 w 2514600"/>
              <a:gd name="connsiteY7" fmla="*/ 266700 h 533400"/>
              <a:gd name="connsiteX8" fmla="*/ 2247900 w 2514600"/>
              <a:gd name="connsiteY8" fmla="*/ 533400 h 533400"/>
              <a:gd name="connsiteX9" fmla="*/ 1772412 w 2514600"/>
              <a:gd name="connsiteY9" fmla="*/ 533400 h 533400"/>
              <a:gd name="connsiteX10" fmla="*/ 1277112 w 2514600"/>
              <a:gd name="connsiteY10" fmla="*/ 533400 h 533400"/>
              <a:gd name="connsiteX11" fmla="*/ 841248 w 2514600"/>
              <a:gd name="connsiteY11" fmla="*/ 533400 h 533400"/>
              <a:gd name="connsiteX12" fmla="*/ 266700 w 2514600"/>
              <a:gd name="connsiteY12" fmla="*/ 533400 h 533400"/>
              <a:gd name="connsiteX13" fmla="*/ 0 w 2514600"/>
              <a:gd name="connsiteY13" fmla="*/ 2667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4600" h="533400" fill="none" extrusionOk="0">
                <a:moveTo>
                  <a:pt x="0" y="266700"/>
                </a:moveTo>
                <a:cubicBezTo>
                  <a:pt x="28555" y="94404"/>
                  <a:pt x="128410" y="-42353"/>
                  <a:pt x="266700" y="0"/>
                </a:cubicBezTo>
                <a:cubicBezTo>
                  <a:pt x="438825" y="-4778"/>
                  <a:pt x="572666" y="26193"/>
                  <a:pt x="722376" y="0"/>
                </a:cubicBezTo>
                <a:cubicBezTo>
                  <a:pt x="872086" y="-26193"/>
                  <a:pt x="1087427" y="42640"/>
                  <a:pt x="1217676" y="0"/>
                </a:cubicBezTo>
                <a:cubicBezTo>
                  <a:pt x="1347925" y="-42640"/>
                  <a:pt x="1555132" y="10391"/>
                  <a:pt x="1693164" y="0"/>
                </a:cubicBezTo>
                <a:cubicBezTo>
                  <a:pt x="1831196" y="-10391"/>
                  <a:pt x="2051867" y="63170"/>
                  <a:pt x="2247900" y="0"/>
                </a:cubicBezTo>
                <a:cubicBezTo>
                  <a:pt x="2423316" y="20897"/>
                  <a:pt x="2513150" y="153879"/>
                  <a:pt x="2514600" y="266700"/>
                </a:cubicBezTo>
                <a:lnTo>
                  <a:pt x="2514600" y="266700"/>
                </a:lnTo>
                <a:cubicBezTo>
                  <a:pt x="2527450" y="406372"/>
                  <a:pt x="2389082" y="543104"/>
                  <a:pt x="2247900" y="533400"/>
                </a:cubicBezTo>
                <a:cubicBezTo>
                  <a:pt x="2107880" y="553565"/>
                  <a:pt x="1918997" y="502602"/>
                  <a:pt x="1772412" y="533400"/>
                </a:cubicBezTo>
                <a:cubicBezTo>
                  <a:pt x="1625827" y="564198"/>
                  <a:pt x="1412902" y="477418"/>
                  <a:pt x="1277112" y="533400"/>
                </a:cubicBezTo>
                <a:cubicBezTo>
                  <a:pt x="1141322" y="589382"/>
                  <a:pt x="1032768" y="508271"/>
                  <a:pt x="841248" y="533400"/>
                </a:cubicBezTo>
                <a:cubicBezTo>
                  <a:pt x="649728" y="558529"/>
                  <a:pt x="480632" y="473944"/>
                  <a:pt x="266700" y="533400"/>
                </a:cubicBezTo>
                <a:cubicBezTo>
                  <a:pt x="109498" y="553290"/>
                  <a:pt x="-8907" y="402176"/>
                  <a:pt x="0" y="266700"/>
                </a:cubicBezTo>
                <a:close/>
              </a:path>
              <a:path w="2514600" h="533400" stroke="0" extrusionOk="0">
                <a:moveTo>
                  <a:pt x="0" y="266700"/>
                </a:moveTo>
                <a:cubicBezTo>
                  <a:pt x="-21615" y="106073"/>
                  <a:pt x="87290" y="12054"/>
                  <a:pt x="266700" y="0"/>
                </a:cubicBezTo>
                <a:cubicBezTo>
                  <a:pt x="381851" y="-14688"/>
                  <a:pt x="659965" y="2672"/>
                  <a:pt x="801624" y="0"/>
                </a:cubicBezTo>
                <a:cubicBezTo>
                  <a:pt x="943283" y="-2672"/>
                  <a:pt x="1134316" y="37067"/>
                  <a:pt x="1277112" y="0"/>
                </a:cubicBezTo>
                <a:cubicBezTo>
                  <a:pt x="1419908" y="-37067"/>
                  <a:pt x="1531867" y="35180"/>
                  <a:pt x="1732788" y="0"/>
                </a:cubicBezTo>
                <a:cubicBezTo>
                  <a:pt x="1933709" y="-35180"/>
                  <a:pt x="2093482" y="50041"/>
                  <a:pt x="2247900" y="0"/>
                </a:cubicBezTo>
                <a:cubicBezTo>
                  <a:pt x="2408165" y="-26694"/>
                  <a:pt x="2495157" y="116429"/>
                  <a:pt x="2514600" y="266700"/>
                </a:cubicBezTo>
                <a:lnTo>
                  <a:pt x="2514600" y="266700"/>
                </a:lnTo>
                <a:cubicBezTo>
                  <a:pt x="2512071" y="416375"/>
                  <a:pt x="2391891" y="501900"/>
                  <a:pt x="2247900" y="533400"/>
                </a:cubicBezTo>
                <a:cubicBezTo>
                  <a:pt x="2035176" y="591605"/>
                  <a:pt x="1877066" y="518964"/>
                  <a:pt x="1712976" y="533400"/>
                </a:cubicBezTo>
                <a:cubicBezTo>
                  <a:pt x="1548886" y="547836"/>
                  <a:pt x="1389419" y="483122"/>
                  <a:pt x="1257300" y="533400"/>
                </a:cubicBezTo>
                <a:cubicBezTo>
                  <a:pt x="1125181" y="583678"/>
                  <a:pt x="932986" y="479397"/>
                  <a:pt x="762000" y="533400"/>
                </a:cubicBezTo>
                <a:cubicBezTo>
                  <a:pt x="591014" y="587403"/>
                  <a:pt x="427751" y="496450"/>
                  <a:pt x="266700" y="533400"/>
                </a:cubicBezTo>
                <a:cubicBezTo>
                  <a:pt x="129972" y="549675"/>
                  <a:pt x="9451" y="425571"/>
                  <a:pt x="0" y="266700"/>
                </a:cubicBezTo>
                <a:close/>
              </a:path>
            </a:pathLst>
          </a:custGeom>
          <a:solidFill>
            <a:schemeClr val="bg1"/>
          </a:solidFill>
          <a:ln w="57150">
            <a:noFill/>
            <a:prstDash val="dashDot"/>
            <a:extLst>
              <a:ext uri="{C807C97D-BFC1-408E-A445-0C87EB9F89A2}">
                <ask:lineSketchStyleProps xmlns:ask="http://schemas.microsoft.com/office/drawing/2018/sketchyshapes" sd="1219033472">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00FF"/>
                </a:solidFill>
                <a:latin typeface="#9Slide03 Arima Madurai Black" panose="00000A00000000000000" pitchFamily="2" charset="0"/>
                <a:cs typeface="#9Slide03 Arima Madurai Black" panose="00000A00000000000000" pitchFamily="2" charset="0"/>
              </a:rPr>
              <a:t>Nguyên liệu</a:t>
            </a:r>
            <a:endParaRPr kumimoji="0" lang="en-US" sz="28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15" name="Hình chữ nhật: Góc Tròn 8">
            <a:extLst>
              <a:ext uri="{FF2B5EF4-FFF2-40B4-BE49-F238E27FC236}">
                <a16:creationId xmlns:a16="http://schemas.microsoft.com/office/drawing/2014/main" id="{47ED008C-821E-466F-A0EC-2CACB825EA2D}"/>
              </a:ext>
            </a:extLst>
          </p:cNvPr>
          <p:cNvSpPr/>
          <p:nvPr/>
        </p:nvSpPr>
        <p:spPr>
          <a:xfrm>
            <a:off x="3258561" y="4030258"/>
            <a:ext cx="2514600" cy="533400"/>
          </a:xfrm>
          <a:custGeom>
            <a:avLst/>
            <a:gdLst>
              <a:gd name="connsiteX0" fmla="*/ 0 w 2514600"/>
              <a:gd name="connsiteY0" fmla="*/ 266700 h 533400"/>
              <a:gd name="connsiteX1" fmla="*/ 266700 w 2514600"/>
              <a:gd name="connsiteY1" fmla="*/ 0 h 533400"/>
              <a:gd name="connsiteX2" fmla="*/ 722376 w 2514600"/>
              <a:gd name="connsiteY2" fmla="*/ 0 h 533400"/>
              <a:gd name="connsiteX3" fmla="*/ 1217676 w 2514600"/>
              <a:gd name="connsiteY3" fmla="*/ 0 h 533400"/>
              <a:gd name="connsiteX4" fmla="*/ 1693164 w 2514600"/>
              <a:gd name="connsiteY4" fmla="*/ 0 h 533400"/>
              <a:gd name="connsiteX5" fmla="*/ 2247900 w 2514600"/>
              <a:gd name="connsiteY5" fmla="*/ 0 h 533400"/>
              <a:gd name="connsiteX6" fmla="*/ 2514600 w 2514600"/>
              <a:gd name="connsiteY6" fmla="*/ 266700 h 533400"/>
              <a:gd name="connsiteX7" fmla="*/ 2514600 w 2514600"/>
              <a:gd name="connsiteY7" fmla="*/ 266700 h 533400"/>
              <a:gd name="connsiteX8" fmla="*/ 2247900 w 2514600"/>
              <a:gd name="connsiteY8" fmla="*/ 533400 h 533400"/>
              <a:gd name="connsiteX9" fmla="*/ 1772412 w 2514600"/>
              <a:gd name="connsiteY9" fmla="*/ 533400 h 533400"/>
              <a:gd name="connsiteX10" fmla="*/ 1277112 w 2514600"/>
              <a:gd name="connsiteY10" fmla="*/ 533400 h 533400"/>
              <a:gd name="connsiteX11" fmla="*/ 841248 w 2514600"/>
              <a:gd name="connsiteY11" fmla="*/ 533400 h 533400"/>
              <a:gd name="connsiteX12" fmla="*/ 266700 w 2514600"/>
              <a:gd name="connsiteY12" fmla="*/ 533400 h 533400"/>
              <a:gd name="connsiteX13" fmla="*/ 0 w 2514600"/>
              <a:gd name="connsiteY13" fmla="*/ 2667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4600" h="533400" fill="none" extrusionOk="0">
                <a:moveTo>
                  <a:pt x="0" y="266700"/>
                </a:moveTo>
                <a:cubicBezTo>
                  <a:pt x="28555" y="94404"/>
                  <a:pt x="128410" y="-42353"/>
                  <a:pt x="266700" y="0"/>
                </a:cubicBezTo>
                <a:cubicBezTo>
                  <a:pt x="438825" y="-4778"/>
                  <a:pt x="572666" y="26193"/>
                  <a:pt x="722376" y="0"/>
                </a:cubicBezTo>
                <a:cubicBezTo>
                  <a:pt x="872086" y="-26193"/>
                  <a:pt x="1087427" y="42640"/>
                  <a:pt x="1217676" y="0"/>
                </a:cubicBezTo>
                <a:cubicBezTo>
                  <a:pt x="1347925" y="-42640"/>
                  <a:pt x="1555132" y="10391"/>
                  <a:pt x="1693164" y="0"/>
                </a:cubicBezTo>
                <a:cubicBezTo>
                  <a:pt x="1831196" y="-10391"/>
                  <a:pt x="2051867" y="63170"/>
                  <a:pt x="2247900" y="0"/>
                </a:cubicBezTo>
                <a:cubicBezTo>
                  <a:pt x="2423316" y="20897"/>
                  <a:pt x="2513150" y="153879"/>
                  <a:pt x="2514600" y="266700"/>
                </a:cubicBezTo>
                <a:lnTo>
                  <a:pt x="2514600" y="266700"/>
                </a:lnTo>
                <a:cubicBezTo>
                  <a:pt x="2527450" y="406372"/>
                  <a:pt x="2389082" y="543104"/>
                  <a:pt x="2247900" y="533400"/>
                </a:cubicBezTo>
                <a:cubicBezTo>
                  <a:pt x="2107880" y="553565"/>
                  <a:pt x="1918997" y="502602"/>
                  <a:pt x="1772412" y="533400"/>
                </a:cubicBezTo>
                <a:cubicBezTo>
                  <a:pt x="1625827" y="564198"/>
                  <a:pt x="1412902" y="477418"/>
                  <a:pt x="1277112" y="533400"/>
                </a:cubicBezTo>
                <a:cubicBezTo>
                  <a:pt x="1141322" y="589382"/>
                  <a:pt x="1032768" y="508271"/>
                  <a:pt x="841248" y="533400"/>
                </a:cubicBezTo>
                <a:cubicBezTo>
                  <a:pt x="649728" y="558529"/>
                  <a:pt x="480632" y="473944"/>
                  <a:pt x="266700" y="533400"/>
                </a:cubicBezTo>
                <a:cubicBezTo>
                  <a:pt x="109498" y="553290"/>
                  <a:pt x="-8907" y="402176"/>
                  <a:pt x="0" y="266700"/>
                </a:cubicBezTo>
                <a:close/>
              </a:path>
              <a:path w="2514600" h="533400" stroke="0" extrusionOk="0">
                <a:moveTo>
                  <a:pt x="0" y="266700"/>
                </a:moveTo>
                <a:cubicBezTo>
                  <a:pt x="-21615" y="106073"/>
                  <a:pt x="87290" y="12054"/>
                  <a:pt x="266700" y="0"/>
                </a:cubicBezTo>
                <a:cubicBezTo>
                  <a:pt x="381851" y="-14688"/>
                  <a:pt x="659965" y="2672"/>
                  <a:pt x="801624" y="0"/>
                </a:cubicBezTo>
                <a:cubicBezTo>
                  <a:pt x="943283" y="-2672"/>
                  <a:pt x="1134316" y="37067"/>
                  <a:pt x="1277112" y="0"/>
                </a:cubicBezTo>
                <a:cubicBezTo>
                  <a:pt x="1419908" y="-37067"/>
                  <a:pt x="1531867" y="35180"/>
                  <a:pt x="1732788" y="0"/>
                </a:cubicBezTo>
                <a:cubicBezTo>
                  <a:pt x="1933709" y="-35180"/>
                  <a:pt x="2093482" y="50041"/>
                  <a:pt x="2247900" y="0"/>
                </a:cubicBezTo>
                <a:cubicBezTo>
                  <a:pt x="2408165" y="-26694"/>
                  <a:pt x="2495157" y="116429"/>
                  <a:pt x="2514600" y="266700"/>
                </a:cubicBezTo>
                <a:lnTo>
                  <a:pt x="2514600" y="266700"/>
                </a:lnTo>
                <a:cubicBezTo>
                  <a:pt x="2512071" y="416375"/>
                  <a:pt x="2391891" y="501900"/>
                  <a:pt x="2247900" y="533400"/>
                </a:cubicBezTo>
                <a:cubicBezTo>
                  <a:pt x="2035176" y="591605"/>
                  <a:pt x="1877066" y="518964"/>
                  <a:pt x="1712976" y="533400"/>
                </a:cubicBezTo>
                <a:cubicBezTo>
                  <a:pt x="1548886" y="547836"/>
                  <a:pt x="1389419" y="483122"/>
                  <a:pt x="1257300" y="533400"/>
                </a:cubicBezTo>
                <a:cubicBezTo>
                  <a:pt x="1125181" y="583678"/>
                  <a:pt x="932986" y="479397"/>
                  <a:pt x="762000" y="533400"/>
                </a:cubicBezTo>
                <a:cubicBezTo>
                  <a:pt x="591014" y="587403"/>
                  <a:pt x="427751" y="496450"/>
                  <a:pt x="266700" y="533400"/>
                </a:cubicBezTo>
                <a:cubicBezTo>
                  <a:pt x="129972" y="549675"/>
                  <a:pt x="9451" y="425571"/>
                  <a:pt x="0" y="266700"/>
                </a:cubicBezTo>
                <a:close/>
              </a:path>
            </a:pathLst>
          </a:custGeom>
          <a:solidFill>
            <a:schemeClr val="bg1"/>
          </a:solidFill>
          <a:ln w="57150">
            <a:noFill/>
            <a:prstDash val="dashDot"/>
            <a:extLst>
              <a:ext uri="{C807C97D-BFC1-408E-A445-0C87EB9F89A2}">
                <ask:lineSketchStyleProps xmlns:ask="http://schemas.microsoft.com/office/drawing/2018/sketchyshapes" sd="1219033472">
                  <a:prstGeom prst="roundRect">
                    <a:avLst>
                      <a:gd name="adj" fmla="val 50000"/>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a:solidFill>
                  <a:srgbClr val="0000FF"/>
                </a:solidFill>
                <a:latin typeface="#9Slide03 Arima Madurai Black" panose="00000A00000000000000" pitchFamily="2" charset="0"/>
                <a:cs typeface="#9Slide03 Arima Madurai Black" panose="00000A00000000000000" pitchFamily="2" charset="0"/>
              </a:rPr>
              <a:t>Nhiên liệu</a:t>
            </a:r>
            <a:endParaRPr kumimoji="0" lang="en-US" sz="28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cxnSp>
        <p:nvCxnSpPr>
          <p:cNvPr id="16" name="Đường kết nối: Cong 9">
            <a:extLst>
              <a:ext uri="{FF2B5EF4-FFF2-40B4-BE49-F238E27FC236}">
                <a16:creationId xmlns:a16="http://schemas.microsoft.com/office/drawing/2014/main" id="{92C332EC-D553-43D7-8E8D-CC72923BD2BE}"/>
              </a:ext>
            </a:extLst>
          </p:cNvPr>
          <p:cNvCxnSpPr>
            <a:stCxn id="14" idx="3"/>
            <a:endCxn id="13" idx="1"/>
          </p:cNvCxnSpPr>
          <p:nvPr/>
        </p:nvCxnSpPr>
        <p:spPr>
          <a:xfrm>
            <a:off x="5789428" y="2271712"/>
            <a:ext cx="992372" cy="697027"/>
          </a:xfrm>
          <a:prstGeom prst="curvedConnector3">
            <a:avLst/>
          </a:prstGeom>
          <a:ln w="28575">
            <a:solidFill>
              <a:schemeClr val="bg1"/>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Đường kết nối: Cong 11">
            <a:extLst>
              <a:ext uri="{FF2B5EF4-FFF2-40B4-BE49-F238E27FC236}">
                <a16:creationId xmlns:a16="http://schemas.microsoft.com/office/drawing/2014/main" id="{6E292097-F3FD-42A8-AE61-ACB4DC56B909}"/>
              </a:ext>
            </a:extLst>
          </p:cNvPr>
          <p:cNvCxnSpPr>
            <a:cxnSpLocks/>
          </p:cNvCxnSpPr>
          <p:nvPr/>
        </p:nvCxnSpPr>
        <p:spPr>
          <a:xfrm flipV="1">
            <a:off x="5773161" y="2943339"/>
            <a:ext cx="1008639" cy="1328219"/>
          </a:xfrm>
          <a:prstGeom prst="curvedConnector3">
            <a:avLst/>
          </a:prstGeom>
          <a:ln w="28575">
            <a:solidFill>
              <a:schemeClr val="bg1"/>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Hình chữ nhật: Góc Tròn 13">
            <a:extLst>
              <a:ext uri="{FF2B5EF4-FFF2-40B4-BE49-F238E27FC236}">
                <a16:creationId xmlns:a16="http://schemas.microsoft.com/office/drawing/2014/main" id="{0B80EB4D-F307-4F06-8795-A173D879B696}"/>
              </a:ext>
            </a:extLst>
          </p:cNvPr>
          <p:cNvSpPr/>
          <p:nvPr/>
        </p:nvSpPr>
        <p:spPr>
          <a:xfrm>
            <a:off x="7581900" y="763321"/>
            <a:ext cx="3009900" cy="649456"/>
          </a:xfrm>
          <a:custGeom>
            <a:avLst/>
            <a:gdLst>
              <a:gd name="connsiteX0" fmla="*/ 0 w 3009900"/>
              <a:gd name="connsiteY0" fmla="*/ 108245 h 649456"/>
              <a:gd name="connsiteX1" fmla="*/ 108245 w 3009900"/>
              <a:gd name="connsiteY1" fmla="*/ 0 h 649456"/>
              <a:gd name="connsiteX2" fmla="*/ 611059 w 3009900"/>
              <a:gd name="connsiteY2" fmla="*/ 0 h 649456"/>
              <a:gd name="connsiteX3" fmla="*/ 1169741 w 3009900"/>
              <a:gd name="connsiteY3" fmla="*/ 0 h 649456"/>
              <a:gd name="connsiteX4" fmla="*/ 1672555 w 3009900"/>
              <a:gd name="connsiteY4" fmla="*/ 0 h 649456"/>
              <a:gd name="connsiteX5" fmla="*/ 2231237 w 3009900"/>
              <a:gd name="connsiteY5" fmla="*/ 0 h 649456"/>
              <a:gd name="connsiteX6" fmla="*/ 2901655 w 3009900"/>
              <a:gd name="connsiteY6" fmla="*/ 0 h 649456"/>
              <a:gd name="connsiteX7" fmla="*/ 3009900 w 3009900"/>
              <a:gd name="connsiteY7" fmla="*/ 108245 h 649456"/>
              <a:gd name="connsiteX8" fmla="*/ 3009900 w 3009900"/>
              <a:gd name="connsiteY8" fmla="*/ 541211 h 649456"/>
              <a:gd name="connsiteX9" fmla="*/ 2901655 w 3009900"/>
              <a:gd name="connsiteY9" fmla="*/ 649456 h 649456"/>
              <a:gd name="connsiteX10" fmla="*/ 2370907 w 3009900"/>
              <a:gd name="connsiteY10" fmla="*/ 649456 h 649456"/>
              <a:gd name="connsiteX11" fmla="*/ 1896027 w 3009900"/>
              <a:gd name="connsiteY11" fmla="*/ 649456 h 649456"/>
              <a:gd name="connsiteX12" fmla="*/ 1309411 w 3009900"/>
              <a:gd name="connsiteY12" fmla="*/ 649456 h 649456"/>
              <a:gd name="connsiteX13" fmla="*/ 806597 w 3009900"/>
              <a:gd name="connsiteY13" fmla="*/ 649456 h 649456"/>
              <a:gd name="connsiteX14" fmla="*/ 108245 w 3009900"/>
              <a:gd name="connsiteY14" fmla="*/ 649456 h 649456"/>
              <a:gd name="connsiteX15" fmla="*/ 0 w 3009900"/>
              <a:gd name="connsiteY15" fmla="*/ 541211 h 649456"/>
              <a:gd name="connsiteX16" fmla="*/ 0 w 3009900"/>
              <a:gd name="connsiteY16" fmla="*/ 108245 h 64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900" h="649456" fill="none" extrusionOk="0">
                <a:moveTo>
                  <a:pt x="0" y="108245"/>
                </a:moveTo>
                <a:cubicBezTo>
                  <a:pt x="-2311" y="52596"/>
                  <a:pt x="58892" y="7750"/>
                  <a:pt x="108245" y="0"/>
                </a:cubicBezTo>
                <a:cubicBezTo>
                  <a:pt x="341860" y="-16039"/>
                  <a:pt x="471973" y="38563"/>
                  <a:pt x="611059" y="0"/>
                </a:cubicBezTo>
                <a:cubicBezTo>
                  <a:pt x="750145" y="-38563"/>
                  <a:pt x="983404" y="58570"/>
                  <a:pt x="1169741" y="0"/>
                </a:cubicBezTo>
                <a:cubicBezTo>
                  <a:pt x="1356078" y="-58570"/>
                  <a:pt x="1439407" y="23257"/>
                  <a:pt x="1672555" y="0"/>
                </a:cubicBezTo>
                <a:cubicBezTo>
                  <a:pt x="1905703" y="-23257"/>
                  <a:pt x="2031445" y="60174"/>
                  <a:pt x="2231237" y="0"/>
                </a:cubicBezTo>
                <a:cubicBezTo>
                  <a:pt x="2431029" y="-60174"/>
                  <a:pt x="2763620" y="79959"/>
                  <a:pt x="2901655" y="0"/>
                </a:cubicBezTo>
                <a:cubicBezTo>
                  <a:pt x="2964573" y="-9646"/>
                  <a:pt x="3014884" y="53852"/>
                  <a:pt x="3009900" y="108245"/>
                </a:cubicBezTo>
                <a:cubicBezTo>
                  <a:pt x="3045485" y="273262"/>
                  <a:pt x="2993403" y="337434"/>
                  <a:pt x="3009900" y="541211"/>
                </a:cubicBezTo>
                <a:cubicBezTo>
                  <a:pt x="3009305" y="588655"/>
                  <a:pt x="2970395" y="655100"/>
                  <a:pt x="2901655" y="649456"/>
                </a:cubicBezTo>
                <a:cubicBezTo>
                  <a:pt x="2779563" y="686237"/>
                  <a:pt x="2501736" y="633189"/>
                  <a:pt x="2370907" y="649456"/>
                </a:cubicBezTo>
                <a:cubicBezTo>
                  <a:pt x="2240078" y="665723"/>
                  <a:pt x="2015341" y="645044"/>
                  <a:pt x="1896027" y="649456"/>
                </a:cubicBezTo>
                <a:cubicBezTo>
                  <a:pt x="1776713" y="653868"/>
                  <a:pt x="1517856" y="619864"/>
                  <a:pt x="1309411" y="649456"/>
                </a:cubicBezTo>
                <a:cubicBezTo>
                  <a:pt x="1100966" y="679048"/>
                  <a:pt x="1044023" y="602436"/>
                  <a:pt x="806597" y="649456"/>
                </a:cubicBezTo>
                <a:cubicBezTo>
                  <a:pt x="569171" y="696476"/>
                  <a:pt x="337574" y="585851"/>
                  <a:pt x="108245" y="649456"/>
                </a:cubicBezTo>
                <a:cubicBezTo>
                  <a:pt x="48773" y="648104"/>
                  <a:pt x="-10965" y="600640"/>
                  <a:pt x="0" y="541211"/>
                </a:cubicBezTo>
                <a:cubicBezTo>
                  <a:pt x="-26816" y="414088"/>
                  <a:pt x="36710" y="317783"/>
                  <a:pt x="0" y="108245"/>
                </a:cubicBezTo>
                <a:close/>
              </a:path>
              <a:path w="3009900" h="649456" stroke="0" extrusionOk="0">
                <a:moveTo>
                  <a:pt x="0" y="108245"/>
                </a:moveTo>
                <a:cubicBezTo>
                  <a:pt x="-7464" y="43859"/>
                  <a:pt x="37165" y="4240"/>
                  <a:pt x="108245" y="0"/>
                </a:cubicBezTo>
                <a:cubicBezTo>
                  <a:pt x="263841" y="-7841"/>
                  <a:pt x="503677" y="48803"/>
                  <a:pt x="722795" y="0"/>
                </a:cubicBezTo>
                <a:cubicBezTo>
                  <a:pt x="941913" y="-48803"/>
                  <a:pt x="1103837" y="10841"/>
                  <a:pt x="1253543" y="0"/>
                </a:cubicBezTo>
                <a:cubicBezTo>
                  <a:pt x="1403249" y="-10841"/>
                  <a:pt x="1635599" y="33289"/>
                  <a:pt x="1756357" y="0"/>
                </a:cubicBezTo>
                <a:cubicBezTo>
                  <a:pt x="1877115" y="-33289"/>
                  <a:pt x="2096496" y="23981"/>
                  <a:pt x="2342973" y="0"/>
                </a:cubicBezTo>
                <a:cubicBezTo>
                  <a:pt x="2589450" y="-23981"/>
                  <a:pt x="2778095" y="40746"/>
                  <a:pt x="2901655" y="0"/>
                </a:cubicBezTo>
                <a:cubicBezTo>
                  <a:pt x="2968226" y="-11047"/>
                  <a:pt x="3002141" y="55281"/>
                  <a:pt x="3009900" y="108245"/>
                </a:cubicBezTo>
                <a:cubicBezTo>
                  <a:pt x="3040205" y="296564"/>
                  <a:pt x="2973790" y="395051"/>
                  <a:pt x="3009900" y="541211"/>
                </a:cubicBezTo>
                <a:cubicBezTo>
                  <a:pt x="3025734" y="604800"/>
                  <a:pt x="2952389" y="647993"/>
                  <a:pt x="2901655" y="649456"/>
                </a:cubicBezTo>
                <a:cubicBezTo>
                  <a:pt x="2748949" y="683249"/>
                  <a:pt x="2598993" y="601254"/>
                  <a:pt x="2342973" y="649456"/>
                </a:cubicBezTo>
                <a:cubicBezTo>
                  <a:pt x="2086953" y="697658"/>
                  <a:pt x="1949507" y="615961"/>
                  <a:pt x="1812225" y="649456"/>
                </a:cubicBezTo>
                <a:cubicBezTo>
                  <a:pt x="1674943" y="682951"/>
                  <a:pt x="1398335" y="633104"/>
                  <a:pt x="1197675" y="649456"/>
                </a:cubicBezTo>
                <a:cubicBezTo>
                  <a:pt x="997015" y="665808"/>
                  <a:pt x="775799" y="582641"/>
                  <a:pt x="583125" y="649456"/>
                </a:cubicBezTo>
                <a:cubicBezTo>
                  <a:pt x="390451" y="716271"/>
                  <a:pt x="256570" y="636855"/>
                  <a:pt x="108245" y="649456"/>
                </a:cubicBezTo>
                <a:cubicBezTo>
                  <a:pt x="35672" y="637404"/>
                  <a:pt x="-9630" y="586598"/>
                  <a:pt x="0" y="541211"/>
                </a:cubicBezTo>
                <a:cubicBezTo>
                  <a:pt x="-29608" y="420098"/>
                  <a:pt x="17779" y="243340"/>
                  <a:pt x="0" y="108245"/>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Công</a:t>
            </a:r>
            <a:r>
              <a:rPr kumimoji="0" lang="vi-VN" sz="32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nghiệp</a:t>
            </a:r>
            <a:endParaRPr kumimoji="0" lang="en-US"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20" name="Hình chữ nhật: Góc Tròn 14">
            <a:extLst>
              <a:ext uri="{FF2B5EF4-FFF2-40B4-BE49-F238E27FC236}">
                <a16:creationId xmlns:a16="http://schemas.microsoft.com/office/drawing/2014/main" id="{296B4621-1F41-4F45-B75F-51B8BFA06F93}"/>
              </a:ext>
            </a:extLst>
          </p:cNvPr>
          <p:cNvSpPr/>
          <p:nvPr/>
        </p:nvSpPr>
        <p:spPr>
          <a:xfrm>
            <a:off x="7824192" y="5006301"/>
            <a:ext cx="1531278" cy="1288551"/>
          </a:xfrm>
          <a:custGeom>
            <a:avLst/>
            <a:gdLst>
              <a:gd name="connsiteX0" fmla="*/ 0 w 1531278"/>
              <a:gd name="connsiteY0" fmla="*/ 214763 h 1288551"/>
              <a:gd name="connsiteX1" fmla="*/ 214763 w 1531278"/>
              <a:gd name="connsiteY1" fmla="*/ 0 h 1288551"/>
              <a:gd name="connsiteX2" fmla="*/ 776657 w 1531278"/>
              <a:gd name="connsiteY2" fmla="*/ 0 h 1288551"/>
              <a:gd name="connsiteX3" fmla="*/ 1316515 w 1531278"/>
              <a:gd name="connsiteY3" fmla="*/ 0 h 1288551"/>
              <a:gd name="connsiteX4" fmla="*/ 1531278 w 1531278"/>
              <a:gd name="connsiteY4" fmla="*/ 214763 h 1288551"/>
              <a:gd name="connsiteX5" fmla="*/ 1531278 w 1531278"/>
              <a:gd name="connsiteY5" fmla="*/ 627095 h 1288551"/>
              <a:gd name="connsiteX6" fmla="*/ 1531278 w 1531278"/>
              <a:gd name="connsiteY6" fmla="*/ 1073788 h 1288551"/>
              <a:gd name="connsiteX7" fmla="*/ 1316515 w 1531278"/>
              <a:gd name="connsiteY7" fmla="*/ 1288551 h 1288551"/>
              <a:gd name="connsiteX8" fmla="*/ 754621 w 1531278"/>
              <a:gd name="connsiteY8" fmla="*/ 1288551 h 1288551"/>
              <a:gd name="connsiteX9" fmla="*/ 214763 w 1531278"/>
              <a:gd name="connsiteY9" fmla="*/ 1288551 h 1288551"/>
              <a:gd name="connsiteX10" fmla="*/ 0 w 1531278"/>
              <a:gd name="connsiteY10" fmla="*/ 1073788 h 1288551"/>
              <a:gd name="connsiteX11" fmla="*/ 0 w 1531278"/>
              <a:gd name="connsiteY11" fmla="*/ 635685 h 1288551"/>
              <a:gd name="connsiteX12" fmla="*/ 0 w 1531278"/>
              <a:gd name="connsiteY12" fmla="*/ 214763 h 128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31278" h="1288551" fill="none" extrusionOk="0">
                <a:moveTo>
                  <a:pt x="0" y="214763"/>
                </a:moveTo>
                <a:cubicBezTo>
                  <a:pt x="-29306" y="100965"/>
                  <a:pt x="73041" y="-15947"/>
                  <a:pt x="214763" y="0"/>
                </a:cubicBezTo>
                <a:cubicBezTo>
                  <a:pt x="422010" y="-26963"/>
                  <a:pt x="638259" y="36327"/>
                  <a:pt x="776657" y="0"/>
                </a:cubicBezTo>
                <a:cubicBezTo>
                  <a:pt x="915055" y="-36327"/>
                  <a:pt x="1152984" y="57911"/>
                  <a:pt x="1316515" y="0"/>
                </a:cubicBezTo>
                <a:cubicBezTo>
                  <a:pt x="1420921" y="25397"/>
                  <a:pt x="1543502" y="105237"/>
                  <a:pt x="1531278" y="214763"/>
                </a:cubicBezTo>
                <a:cubicBezTo>
                  <a:pt x="1561866" y="394314"/>
                  <a:pt x="1498894" y="434573"/>
                  <a:pt x="1531278" y="627095"/>
                </a:cubicBezTo>
                <a:cubicBezTo>
                  <a:pt x="1563662" y="819617"/>
                  <a:pt x="1519850" y="975676"/>
                  <a:pt x="1531278" y="1073788"/>
                </a:cubicBezTo>
                <a:cubicBezTo>
                  <a:pt x="1544224" y="1218031"/>
                  <a:pt x="1415360" y="1298974"/>
                  <a:pt x="1316515" y="1288551"/>
                </a:cubicBezTo>
                <a:cubicBezTo>
                  <a:pt x="1076243" y="1294621"/>
                  <a:pt x="1033342" y="1239882"/>
                  <a:pt x="754621" y="1288551"/>
                </a:cubicBezTo>
                <a:cubicBezTo>
                  <a:pt x="475900" y="1337220"/>
                  <a:pt x="330341" y="1233655"/>
                  <a:pt x="214763" y="1288551"/>
                </a:cubicBezTo>
                <a:cubicBezTo>
                  <a:pt x="90067" y="1300768"/>
                  <a:pt x="-21162" y="1164319"/>
                  <a:pt x="0" y="1073788"/>
                </a:cubicBezTo>
                <a:cubicBezTo>
                  <a:pt x="-30109" y="945806"/>
                  <a:pt x="25781" y="761150"/>
                  <a:pt x="0" y="635685"/>
                </a:cubicBezTo>
                <a:cubicBezTo>
                  <a:pt x="-25781" y="510220"/>
                  <a:pt x="24886" y="330326"/>
                  <a:pt x="0" y="214763"/>
                </a:cubicBezTo>
                <a:close/>
              </a:path>
              <a:path w="1531278" h="1288551" stroke="0" extrusionOk="0">
                <a:moveTo>
                  <a:pt x="0" y="214763"/>
                </a:moveTo>
                <a:cubicBezTo>
                  <a:pt x="-3783" y="93819"/>
                  <a:pt x="90225" y="2225"/>
                  <a:pt x="214763" y="0"/>
                </a:cubicBezTo>
                <a:cubicBezTo>
                  <a:pt x="352744" y="-36047"/>
                  <a:pt x="515603" y="47434"/>
                  <a:pt x="787674" y="0"/>
                </a:cubicBezTo>
                <a:cubicBezTo>
                  <a:pt x="1059745" y="-47434"/>
                  <a:pt x="1149202" y="18008"/>
                  <a:pt x="1316515" y="0"/>
                </a:cubicBezTo>
                <a:cubicBezTo>
                  <a:pt x="1429276" y="-3200"/>
                  <a:pt x="1555483" y="107718"/>
                  <a:pt x="1531278" y="214763"/>
                </a:cubicBezTo>
                <a:cubicBezTo>
                  <a:pt x="1535724" y="311877"/>
                  <a:pt x="1502627" y="477720"/>
                  <a:pt x="1531278" y="627095"/>
                </a:cubicBezTo>
                <a:cubicBezTo>
                  <a:pt x="1559929" y="776470"/>
                  <a:pt x="1510731" y="910272"/>
                  <a:pt x="1531278" y="1073788"/>
                </a:cubicBezTo>
                <a:cubicBezTo>
                  <a:pt x="1529347" y="1173981"/>
                  <a:pt x="1429892" y="1295823"/>
                  <a:pt x="1316515" y="1288551"/>
                </a:cubicBezTo>
                <a:cubicBezTo>
                  <a:pt x="1187529" y="1326591"/>
                  <a:pt x="895333" y="1263276"/>
                  <a:pt x="787674" y="1288551"/>
                </a:cubicBezTo>
                <a:cubicBezTo>
                  <a:pt x="680015" y="1313826"/>
                  <a:pt x="463748" y="1278944"/>
                  <a:pt x="214763" y="1288551"/>
                </a:cubicBezTo>
                <a:cubicBezTo>
                  <a:pt x="114896" y="1316452"/>
                  <a:pt x="932" y="1202052"/>
                  <a:pt x="0" y="1073788"/>
                </a:cubicBezTo>
                <a:cubicBezTo>
                  <a:pt x="-19437" y="982999"/>
                  <a:pt x="2857" y="785691"/>
                  <a:pt x="0" y="670046"/>
                </a:cubicBezTo>
                <a:cubicBezTo>
                  <a:pt x="-2857" y="554401"/>
                  <a:pt x="8537" y="326432"/>
                  <a:pt x="0" y="214763"/>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Xuất</a:t>
            </a:r>
            <a:r>
              <a:rPr kumimoji="0" lang="vi-VN" sz="32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khẩu</a:t>
            </a:r>
            <a:endParaRPr kumimoji="0" lang="en-US" sz="32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cxnSp>
        <p:nvCxnSpPr>
          <p:cNvPr id="21" name="Đường kết nối: Cong 17">
            <a:extLst>
              <a:ext uri="{FF2B5EF4-FFF2-40B4-BE49-F238E27FC236}">
                <a16:creationId xmlns:a16="http://schemas.microsoft.com/office/drawing/2014/main" id="{30721C3E-BF9B-417D-B710-732A7351426A}"/>
              </a:ext>
            </a:extLst>
          </p:cNvPr>
          <p:cNvCxnSpPr>
            <a:cxnSpLocks/>
          </p:cNvCxnSpPr>
          <p:nvPr/>
        </p:nvCxnSpPr>
        <p:spPr>
          <a:xfrm>
            <a:off x="5469754" y="5366831"/>
            <a:ext cx="2354438" cy="293384"/>
          </a:xfrm>
          <a:prstGeom prst="curvedConnector3">
            <a:avLst>
              <a:gd name="adj1" fmla="val 50000"/>
            </a:avLst>
          </a:prstGeom>
          <a:ln w="28575">
            <a:solidFill>
              <a:schemeClr val="bg1"/>
            </a:solidFill>
            <a:prstDash val="dashDot"/>
            <a:tailEnd type="triangle"/>
          </a:ln>
        </p:spPr>
        <p:style>
          <a:lnRef idx="1">
            <a:schemeClr val="accent1"/>
          </a:lnRef>
          <a:fillRef idx="0">
            <a:schemeClr val="accent1"/>
          </a:fillRef>
          <a:effectRef idx="0">
            <a:schemeClr val="accent1"/>
          </a:effectRef>
          <a:fontRef idx="minor">
            <a:schemeClr val="tx1"/>
          </a:fontRef>
        </p:style>
      </p:cxnSp>
      <p:pic>
        <p:nvPicPr>
          <p:cNvPr id="22" name="Hình ảnh 24">
            <a:extLst>
              <a:ext uri="{FF2B5EF4-FFF2-40B4-BE49-F238E27FC236}">
                <a16:creationId xmlns:a16="http://schemas.microsoft.com/office/drawing/2014/main" id="{3DA81867-ABD8-4B1E-BFD0-27CF8BA1F04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528984" y="4797152"/>
            <a:ext cx="1793640" cy="1793640"/>
          </a:xfrm>
          <a:prstGeom prst="rect">
            <a:avLst/>
          </a:prstGeom>
        </p:spPr>
      </p:pic>
      <p:pic>
        <p:nvPicPr>
          <p:cNvPr id="23" name="Hình ảnh 15">
            <a:extLst>
              <a:ext uri="{FF2B5EF4-FFF2-40B4-BE49-F238E27FC236}">
                <a16:creationId xmlns:a16="http://schemas.microsoft.com/office/drawing/2014/main" id="{84A062BF-E53B-4CBD-AB76-1C8AF9EE034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4750" r="91583">
                        <a14:foregroundMark x1="10083" y1="41083" x2="10083" y2="41083"/>
                        <a14:foregroundMark x1="13083" y1="53500" x2="13500" y2="53500"/>
                        <a14:foregroundMark x1="6750" y1="41917" x2="6750" y2="41917"/>
                        <a14:foregroundMark x1="6917" y1="52583" x2="6917" y2="52583"/>
                        <a14:foregroundMark x1="4833" y1="50667" x2="4833" y2="50667"/>
                        <a14:foregroundMark x1="88667" y1="41083" x2="88667" y2="41083"/>
                        <a14:foregroundMark x1="91583" y1="22583" x2="91583" y2="22583"/>
                        <a14:foregroundMark x1="74500" y1="59500" x2="74917" y2="59500"/>
                        <a14:foregroundMark x1="70000" y1="61833" x2="70917" y2="61583"/>
                        <a14:foregroundMark x1="76250" y1="60333" x2="77000" y2="60667"/>
                        <a14:foregroundMark x1="56833" y1="76583" x2="56833" y2="76583"/>
                        <a14:foregroundMark x1="59833" y1="73833" x2="60250" y2="73583"/>
                        <a14:foregroundMark x1="60417" y1="73417" x2="60417" y2="73417"/>
                        <a14:foregroundMark x1="60250" y1="72833" x2="60250" y2="72833"/>
                        <a14:foregroundMark x1="58750" y1="73000" x2="58333" y2="73583"/>
                        <a14:foregroundMark x1="58167" y1="73583" x2="58167" y2="73583"/>
                        <a14:foregroundMark x1="56917" y1="73250" x2="56917" y2="73250"/>
                        <a14:foregroundMark x1="55417" y1="72667" x2="54667" y2="72500"/>
                        <a14:foregroundMark x1="50917" y1="72083" x2="33333" y2="75083"/>
                        <a14:foregroundMark x1="33333" y1="75083" x2="32083" y2="75917"/>
                        <a14:foregroundMark x1="34000" y1="73667" x2="34000" y2="73667"/>
                        <a14:foregroundMark x1="33417" y1="73000" x2="33417" y2="73000"/>
                        <a14:foregroundMark x1="33417" y1="73000" x2="33250" y2="71750"/>
                        <a14:foregroundMark x1="30917" y1="70583" x2="32583" y2="78500"/>
                        <a14:foregroundMark x1="32583" y1="78500" x2="38833" y2="75250"/>
                        <a14:foregroundMark x1="38833" y1="75250" x2="38833" y2="70250"/>
                        <a14:foregroundMark x1="57583" y1="72250" x2="59250" y2="79583"/>
                        <a14:foregroundMark x1="59250" y1="79583" x2="62917" y2="73583"/>
                        <a14:foregroundMark x1="62917" y1="73583" x2="60500" y2="72500"/>
                        <a14:foregroundMark x1="32250" y1="73250" x2="34583" y2="76667"/>
                        <a14:foregroundMark x1="14583" y1="54417" x2="14083" y2="53667"/>
                        <a14:foregroundMark x1="14250" y1="52000" x2="15000" y2="54500"/>
                        <a14:foregroundMark x1="9750" y1="51083" x2="13500" y2="55000"/>
                      </a14:backgroundRemoval>
                    </a14:imgEffect>
                  </a14:imgLayer>
                </a14:imgProps>
              </a:ext>
            </a:extLst>
          </a:blip>
          <a:stretch>
            <a:fillRect/>
          </a:stretch>
        </p:blipFill>
        <p:spPr>
          <a:xfrm>
            <a:off x="3488546" y="4494969"/>
            <a:ext cx="2260416" cy="2260416"/>
          </a:xfrm>
          <a:prstGeom prst="rect">
            <a:avLst/>
          </a:prstGeom>
        </p:spPr>
      </p:pic>
    </p:spTree>
    <p:extLst>
      <p:ext uri="{BB962C8B-B14F-4D97-AF65-F5344CB8AC3E}">
        <p14:creationId xmlns:p14="http://schemas.microsoft.com/office/powerpoint/2010/main" val="221049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par>
                                <p:cTn id="11" presetID="22" presetClass="entr" presetSubtype="8"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22" presetClass="entr" presetSubtype="8"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left)">
                                      <p:cBhvr>
                                        <p:cTn id="40" dur="500"/>
                                        <p:tgtEl>
                                          <p:spTgt spid="21"/>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199456" y="201191"/>
            <a:ext cx="9029700" cy="1373610"/>
          </a:xfrm>
          <a:custGeom>
            <a:avLst/>
            <a:gdLst>
              <a:gd name="connsiteX0" fmla="*/ 0 w 9029700"/>
              <a:gd name="connsiteY0" fmla="*/ 228940 h 1373610"/>
              <a:gd name="connsiteX1" fmla="*/ 228940 w 9029700"/>
              <a:gd name="connsiteY1" fmla="*/ 0 h 1373610"/>
              <a:gd name="connsiteX2" fmla="*/ 971831 w 9029700"/>
              <a:gd name="connsiteY2" fmla="*/ 0 h 1373610"/>
              <a:gd name="connsiteX3" fmla="*/ 1457568 w 9029700"/>
              <a:gd name="connsiteY3" fmla="*/ 0 h 1373610"/>
              <a:gd name="connsiteX4" fmla="*/ 1857586 w 9029700"/>
              <a:gd name="connsiteY4" fmla="*/ 0 h 1373610"/>
              <a:gd name="connsiteX5" fmla="*/ 2514759 w 9029700"/>
              <a:gd name="connsiteY5" fmla="*/ 0 h 1373610"/>
              <a:gd name="connsiteX6" fmla="*/ 3000495 w 9029700"/>
              <a:gd name="connsiteY6" fmla="*/ 0 h 1373610"/>
              <a:gd name="connsiteX7" fmla="*/ 3743386 w 9029700"/>
              <a:gd name="connsiteY7" fmla="*/ 0 h 1373610"/>
              <a:gd name="connsiteX8" fmla="*/ 4143404 w 9029700"/>
              <a:gd name="connsiteY8" fmla="*/ 0 h 1373610"/>
              <a:gd name="connsiteX9" fmla="*/ 4886296 w 9029700"/>
              <a:gd name="connsiteY9" fmla="*/ 0 h 1373610"/>
              <a:gd name="connsiteX10" fmla="*/ 5200596 w 9029700"/>
              <a:gd name="connsiteY10" fmla="*/ 0 h 1373610"/>
              <a:gd name="connsiteX11" fmla="*/ 5772050 w 9029700"/>
              <a:gd name="connsiteY11" fmla="*/ 0 h 1373610"/>
              <a:gd name="connsiteX12" fmla="*/ 6343505 w 9029700"/>
              <a:gd name="connsiteY12" fmla="*/ 0 h 1373610"/>
              <a:gd name="connsiteX13" fmla="*/ 6829241 w 9029700"/>
              <a:gd name="connsiteY13" fmla="*/ 0 h 1373610"/>
              <a:gd name="connsiteX14" fmla="*/ 7572132 w 9029700"/>
              <a:gd name="connsiteY14" fmla="*/ 0 h 1373610"/>
              <a:gd name="connsiteX15" fmla="*/ 8315024 w 9029700"/>
              <a:gd name="connsiteY15" fmla="*/ 0 h 1373610"/>
              <a:gd name="connsiteX16" fmla="*/ 8800760 w 9029700"/>
              <a:gd name="connsiteY16" fmla="*/ 0 h 1373610"/>
              <a:gd name="connsiteX17" fmla="*/ 9029700 w 9029700"/>
              <a:gd name="connsiteY17" fmla="*/ 228940 h 1373610"/>
              <a:gd name="connsiteX18" fmla="*/ 9029700 w 9029700"/>
              <a:gd name="connsiteY18" fmla="*/ 695962 h 1373610"/>
              <a:gd name="connsiteX19" fmla="*/ 9029700 w 9029700"/>
              <a:gd name="connsiteY19" fmla="*/ 1144670 h 1373610"/>
              <a:gd name="connsiteX20" fmla="*/ 8800760 w 9029700"/>
              <a:gd name="connsiteY20" fmla="*/ 1373610 h 1373610"/>
              <a:gd name="connsiteX21" fmla="*/ 8143587 w 9029700"/>
              <a:gd name="connsiteY21" fmla="*/ 1373610 h 1373610"/>
              <a:gd name="connsiteX22" fmla="*/ 7743569 w 9029700"/>
              <a:gd name="connsiteY22" fmla="*/ 1373610 h 1373610"/>
              <a:gd name="connsiteX23" fmla="*/ 7172114 w 9029700"/>
              <a:gd name="connsiteY23" fmla="*/ 1373610 h 1373610"/>
              <a:gd name="connsiteX24" fmla="*/ 6857814 w 9029700"/>
              <a:gd name="connsiteY24" fmla="*/ 1373610 h 1373610"/>
              <a:gd name="connsiteX25" fmla="*/ 6543514 w 9029700"/>
              <a:gd name="connsiteY25" fmla="*/ 1373610 h 1373610"/>
              <a:gd name="connsiteX26" fmla="*/ 5972059 w 9029700"/>
              <a:gd name="connsiteY26" fmla="*/ 1373610 h 1373610"/>
              <a:gd name="connsiteX27" fmla="*/ 5572041 w 9029700"/>
              <a:gd name="connsiteY27" fmla="*/ 1373610 h 1373610"/>
              <a:gd name="connsiteX28" fmla="*/ 4914868 w 9029700"/>
              <a:gd name="connsiteY28" fmla="*/ 1373610 h 1373610"/>
              <a:gd name="connsiteX29" fmla="*/ 4514850 w 9029700"/>
              <a:gd name="connsiteY29" fmla="*/ 1373610 h 1373610"/>
              <a:gd name="connsiteX30" fmla="*/ 3857677 w 9029700"/>
              <a:gd name="connsiteY30" fmla="*/ 1373610 h 1373610"/>
              <a:gd name="connsiteX31" fmla="*/ 3543377 w 9029700"/>
              <a:gd name="connsiteY31" fmla="*/ 1373610 h 1373610"/>
              <a:gd name="connsiteX32" fmla="*/ 2886204 w 9029700"/>
              <a:gd name="connsiteY32" fmla="*/ 1373610 h 1373610"/>
              <a:gd name="connsiteX33" fmla="*/ 2486186 w 9029700"/>
              <a:gd name="connsiteY33" fmla="*/ 1373610 h 1373610"/>
              <a:gd name="connsiteX34" fmla="*/ 2171886 w 9029700"/>
              <a:gd name="connsiteY34" fmla="*/ 1373610 h 1373610"/>
              <a:gd name="connsiteX35" fmla="*/ 1771868 w 9029700"/>
              <a:gd name="connsiteY35" fmla="*/ 1373610 h 1373610"/>
              <a:gd name="connsiteX36" fmla="*/ 1114695 w 9029700"/>
              <a:gd name="connsiteY36" fmla="*/ 1373610 h 1373610"/>
              <a:gd name="connsiteX37" fmla="*/ 714676 w 9029700"/>
              <a:gd name="connsiteY37" fmla="*/ 1373610 h 1373610"/>
              <a:gd name="connsiteX38" fmla="*/ 228940 w 9029700"/>
              <a:gd name="connsiteY38" fmla="*/ 1373610 h 1373610"/>
              <a:gd name="connsiteX39" fmla="*/ 0 w 9029700"/>
              <a:gd name="connsiteY39" fmla="*/ 1144670 h 1373610"/>
              <a:gd name="connsiteX40" fmla="*/ 0 w 9029700"/>
              <a:gd name="connsiteY40" fmla="*/ 677648 h 1373610"/>
              <a:gd name="connsiteX41" fmla="*/ 0 w 9029700"/>
              <a:gd name="connsiteY41" fmla="*/ 228940 h 137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29700" h="1373610" extrusionOk="0">
                <a:moveTo>
                  <a:pt x="0" y="228940"/>
                </a:moveTo>
                <a:cubicBezTo>
                  <a:pt x="-10833" y="95818"/>
                  <a:pt x="73404" y="10920"/>
                  <a:pt x="228940" y="0"/>
                </a:cubicBezTo>
                <a:cubicBezTo>
                  <a:pt x="488276" y="-45767"/>
                  <a:pt x="685671" y="17427"/>
                  <a:pt x="971831" y="0"/>
                </a:cubicBezTo>
                <a:cubicBezTo>
                  <a:pt x="1257991" y="-17427"/>
                  <a:pt x="1287357" y="8851"/>
                  <a:pt x="1457568" y="0"/>
                </a:cubicBezTo>
                <a:cubicBezTo>
                  <a:pt x="1627779" y="-8851"/>
                  <a:pt x="1666820" y="46402"/>
                  <a:pt x="1857586" y="0"/>
                </a:cubicBezTo>
                <a:cubicBezTo>
                  <a:pt x="2048352" y="-46402"/>
                  <a:pt x="2273884" y="61599"/>
                  <a:pt x="2514759" y="0"/>
                </a:cubicBezTo>
                <a:cubicBezTo>
                  <a:pt x="2755634" y="-61599"/>
                  <a:pt x="2761856" y="36021"/>
                  <a:pt x="3000495" y="0"/>
                </a:cubicBezTo>
                <a:cubicBezTo>
                  <a:pt x="3239134" y="-36021"/>
                  <a:pt x="3446650" y="28632"/>
                  <a:pt x="3743386" y="0"/>
                </a:cubicBezTo>
                <a:cubicBezTo>
                  <a:pt x="4040122" y="-28632"/>
                  <a:pt x="4019642" y="25984"/>
                  <a:pt x="4143404" y="0"/>
                </a:cubicBezTo>
                <a:cubicBezTo>
                  <a:pt x="4267166" y="-25984"/>
                  <a:pt x="4556455" y="20924"/>
                  <a:pt x="4886296" y="0"/>
                </a:cubicBezTo>
                <a:cubicBezTo>
                  <a:pt x="5216137" y="-20924"/>
                  <a:pt x="5060713" y="18227"/>
                  <a:pt x="5200596" y="0"/>
                </a:cubicBezTo>
                <a:cubicBezTo>
                  <a:pt x="5340479" y="-18227"/>
                  <a:pt x="5525194" y="60452"/>
                  <a:pt x="5772050" y="0"/>
                </a:cubicBezTo>
                <a:cubicBezTo>
                  <a:pt x="6018906" y="-60452"/>
                  <a:pt x="6223669" y="30544"/>
                  <a:pt x="6343505" y="0"/>
                </a:cubicBezTo>
                <a:cubicBezTo>
                  <a:pt x="6463341" y="-30544"/>
                  <a:pt x="6725639" y="35102"/>
                  <a:pt x="6829241" y="0"/>
                </a:cubicBezTo>
                <a:cubicBezTo>
                  <a:pt x="6932843" y="-35102"/>
                  <a:pt x="7319472" y="76808"/>
                  <a:pt x="7572132" y="0"/>
                </a:cubicBezTo>
                <a:cubicBezTo>
                  <a:pt x="7824792" y="-76808"/>
                  <a:pt x="7947526" y="60920"/>
                  <a:pt x="8315024" y="0"/>
                </a:cubicBezTo>
                <a:cubicBezTo>
                  <a:pt x="8682522" y="-60920"/>
                  <a:pt x="8639579" y="23984"/>
                  <a:pt x="8800760" y="0"/>
                </a:cubicBezTo>
                <a:cubicBezTo>
                  <a:pt x="8920940" y="-5898"/>
                  <a:pt x="9022790" y="92170"/>
                  <a:pt x="9029700" y="228940"/>
                </a:cubicBezTo>
                <a:cubicBezTo>
                  <a:pt x="9056473" y="402886"/>
                  <a:pt x="9024757" y="558987"/>
                  <a:pt x="9029700" y="695962"/>
                </a:cubicBezTo>
                <a:cubicBezTo>
                  <a:pt x="9034643" y="832937"/>
                  <a:pt x="8991146" y="1027206"/>
                  <a:pt x="9029700" y="1144670"/>
                </a:cubicBezTo>
                <a:cubicBezTo>
                  <a:pt x="9026739" y="1271232"/>
                  <a:pt x="8939356" y="1351698"/>
                  <a:pt x="8800760" y="1373610"/>
                </a:cubicBezTo>
                <a:cubicBezTo>
                  <a:pt x="8628856" y="1415511"/>
                  <a:pt x="8293864" y="1366358"/>
                  <a:pt x="8143587" y="1373610"/>
                </a:cubicBezTo>
                <a:cubicBezTo>
                  <a:pt x="7993310" y="1380862"/>
                  <a:pt x="7834878" y="1326232"/>
                  <a:pt x="7743569" y="1373610"/>
                </a:cubicBezTo>
                <a:cubicBezTo>
                  <a:pt x="7652260" y="1420988"/>
                  <a:pt x="7432270" y="1343402"/>
                  <a:pt x="7172114" y="1373610"/>
                </a:cubicBezTo>
                <a:cubicBezTo>
                  <a:pt x="6911958" y="1403818"/>
                  <a:pt x="6966039" y="1365234"/>
                  <a:pt x="6857814" y="1373610"/>
                </a:cubicBezTo>
                <a:cubicBezTo>
                  <a:pt x="6749589" y="1381986"/>
                  <a:pt x="6611265" y="1365720"/>
                  <a:pt x="6543514" y="1373610"/>
                </a:cubicBezTo>
                <a:cubicBezTo>
                  <a:pt x="6475763" y="1381500"/>
                  <a:pt x="6123775" y="1344679"/>
                  <a:pt x="5972059" y="1373610"/>
                </a:cubicBezTo>
                <a:cubicBezTo>
                  <a:pt x="5820344" y="1402541"/>
                  <a:pt x="5690044" y="1366978"/>
                  <a:pt x="5572041" y="1373610"/>
                </a:cubicBezTo>
                <a:cubicBezTo>
                  <a:pt x="5454038" y="1380242"/>
                  <a:pt x="5096762" y="1303615"/>
                  <a:pt x="4914868" y="1373610"/>
                </a:cubicBezTo>
                <a:cubicBezTo>
                  <a:pt x="4732974" y="1443605"/>
                  <a:pt x="4609719" y="1354686"/>
                  <a:pt x="4514850" y="1373610"/>
                </a:cubicBezTo>
                <a:cubicBezTo>
                  <a:pt x="4419981" y="1392534"/>
                  <a:pt x="4095140" y="1297300"/>
                  <a:pt x="3857677" y="1373610"/>
                </a:cubicBezTo>
                <a:cubicBezTo>
                  <a:pt x="3620214" y="1449920"/>
                  <a:pt x="3675974" y="1353944"/>
                  <a:pt x="3543377" y="1373610"/>
                </a:cubicBezTo>
                <a:cubicBezTo>
                  <a:pt x="3410780" y="1393276"/>
                  <a:pt x="3176850" y="1337506"/>
                  <a:pt x="2886204" y="1373610"/>
                </a:cubicBezTo>
                <a:cubicBezTo>
                  <a:pt x="2595558" y="1409714"/>
                  <a:pt x="2626136" y="1327582"/>
                  <a:pt x="2486186" y="1373610"/>
                </a:cubicBezTo>
                <a:cubicBezTo>
                  <a:pt x="2346236" y="1419638"/>
                  <a:pt x="2308923" y="1362337"/>
                  <a:pt x="2171886" y="1373610"/>
                </a:cubicBezTo>
                <a:cubicBezTo>
                  <a:pt x="2034849" y="1384883"/>
                  <a:pt x="1889710" y="1345031"/>
                  <a:pt x="1771868" y="1373610"/>
                </a:cubicBezTo>
                <a:cubicBezTo>
                  <a:pt x="1654026" y="1402189"/>
                  <a:pt x="1285913" y="1333627"/>
                  <a:pt x="1114695" y="1373610"/>
                </a:cubicBezTo>
                <a:cubicBezTo>
                  <a:pt x="943477" y="1413593"/>
                  <a:pt x="827531" y="1355887"/>
                  <a:pt x="714676" y="1373610"/>
                </a:cubicBezTo>
                <a:cubicBezTo>
                  <a:pt x="601821" y="1391333"/>
                  <a:pt x="443730" y="1331761"/>
                  <a:pt x="228940" y="1373610"/>
                </a:cubicBezTo>
                <a:cubicBezTo>
                  <a:pt x="107933" y="1374687"/>
                  <a:pt x="-9525" y="1277260"/>
                  <a:pt x="0" y="1144670"/>
                </a:cubicBezTo>
                <a:cubicBezTo>
                  <a:pt x="-22083" y="1033164"/>
                  <a:pt x="37767" y="785781"/>
                  <a:pt x="0" y="677648"/>
                </a:cubicBezTo>
                <a:cubicBezTo>
                  <a:pt x="-37767" y="569515"/>
                  <a:pt x="51047" y="435777"/>
                  <a:pt x="0" y="228940"/>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Vấn </a:t>
            </a: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đề s</a:t>
            </a:r>
            <a:r>
              <a:rPr lang="vi-VN"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ử dụng</a:t>
            </a:r>
            <a:r>
              <a:rPr kumimoji="0" lang="en-US" sz="32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endPar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407368" y="332656"/>
            <a:ext cx="1110680" cy="1110680"/>
          </a:xfrm>
          <a:prstGeom prst="rect">
            <a:avLst/>
          </a:prstGeom>
        </p:spPr>
      </p:pic>
      <p:sp>
        <p:nvSpPr>
          <p:cNvPr id="6" name="Hình chữ nhật: Góc Tròn 1">
            <a:extLst>
              <a:ext uri="{FF2B5EF4-FFF2-40B4-BE49-F238E27FC236}">
                <a16:creationId xmlns:a16="http://schemas.microsoft.com/office/drawing/2014/main" id="{387E10F8-87B6-4E95-8690-E397631C1871}"/>
              </a:ext>
            </a:extLst>
          </p:cNvPr>
          <p:cNvSpPr/>
          <p:nvPr/>
        </p:nvSpPr>
        <p:spPr>
          <a:xfrm>
            <a:off x="623392" y="1268760"/>
            <a:ext cx="10873208" cy="1872208"/>
          </a:xfrm>
          <a:custGeom>
            <a:avLst/>
            <a:gdLst>
              <a:gd name="connsiteX0" fmla="*/ 0 w 10873208"/>
              <a:gd name="connsiteY0" fmla="*/ 312041 h 1872208"/>
              <a:gd name="connsiteX1" fmla="*/ 312041 w 10873208"/>
              <a:gd name="connsiteY1" fmla="*/ 0 h 1872208"/>
              <a:gd name="connsiteX2" fmla="*/ 1086419 w 10873208"/>
              <a:gd name="connsiteY2" fmla="*/ 0 h 1872208"/>
              <a:gd name="connsiteX3" fmla="*/ 1553324 w 10873208"/>
              <a:gd name="connsiteY3" fmla="*/ 0 h 1872208"/>
              <a:gd name="connsiteX4" fmla="*/ 1917737 w 10873208"/>
              <a:gd name="connsiteY4" fmla="*/ 0 h 1872208"/>
              <a:gd name="connsiteX5" fmla="*/ 2589625 w 10873208"/>
              <a:gd name="connsiteY5" fmla="*/ 0 h 1872208"/>
              <a:gd name="connsiteX6" fmla="*/ 3056529 w 10873208"/>
              <a:gd name="connsiteY6" fmla="*/ 0 h 1872208"/>
              <a:gd name="connsiteX7" fmla="*/ 3830908 w 10873208"/>
              <a:gd name="connsiteY7" fmla="*/ 0 h 1872208"/>
              <a:gd name="connsiteX8" fmla="*/ 4195321 w 10873208"/>
              <a:gd name="connsiteY8" fmla="*/ 0 h 1872208"/>
              <a:gd name="connsiteX9" fmla="*/ 4969699 w 10873208"/>
              <a:gd name="connsiteY9" fmla="*/ 0 h 1872208"/>
              <a:gd name="connsiteX10" fmla="*/ 5231621 w 10873208"/>
              <a:gd name="connsiteY10" fmla="*/ 0 h 1872208"/>
              <a:gd name="connsiteX11" fmla="*/ 5801017 w 10873208"/>
              <a:gd name="connsiteY11" fmla="*/ 0 h 1872208"/>
              <a:gd name="connsiteX12" fmla="*/ 6370413 w 10873208"/>
              <a:gd name="connsiteY12" fmla="*/ 0 h 1872208"/>
              <a:gd name="connsiteX13" fmla="*/ 6837318 w 10873208"/>
              <a:gd name="connsiteY13" fmla="*/ 0 h 1872208"/>
              <a:gd name="connsiteX14" fmla="*/ 7611696 w 10873208"/>
              <a:gd name="connsiteY14" fmla="*/ 0 h 1872208"/>
              <a:gd name="connsiteX15" fmla="*/ 8386075 w 10873208"/>
              <a:gd name="connsiteY15" fmla="*/ 0 h 1872208"/>
              <a:gd name="connsiteX16" fmla="*/ 8750488 w 10873208"/>
              <a:gd name="connsiteY16" fmla="*/ 0 h 1872208"/>
              <a:gd name="connsiteX17" fmla="*/ 9319884 w 10873208"/>
              <a:gd name="connsiteY17" fmla="*/ 0 h 1872208"/>
              <a:gd name="connsiteX18" fmla="*/ 10561167 w 10873208"/>
              <a:gd name="connsiteY18" fmla="*/ 0 h 1872208"/>
              <a:gd name="connsiteX19" fmla="*/ 10873208 w 10873208"/>
              <a:gd name="connsiteY19" fmla="*/ 312041 h 1872208"/>
              <a:gd name="connsiteX20" fmla="*/ 10873208 w 10873208"/>
              <a:gd name="connsiteY20" fmla="*/ 690639 h 1872208"/>
              <a:gd name="connsiteX21" fmla="*/ 10873208 w 10873208"/>
              <a:gd name="connsiteY21" fmla="*/ 1131644 h 1872208"/>
              <a:gd name="connsiteX22" fmla="*/ 10873208 w 10873208"/>
              <a:gd name="connsiteY22" fmla="*/ 1560167 h 1872208"/>
              <a:gd name="connsiteX23" fmla="*/ 10561167 w 10873208"/>
              <a:gd name="connsiteY23" fmla="*/ 1872208 h 1872208"/>
              <a:gd name="connsiteX24" fmla="*/ 9889280 w 10873208"/>
              <a:gd name="connsiteY24" fmla="*/ 1872208 h 1872208"/>
              <a:gd name="connsiteX25" fmla="*/ 9627358 w 10873208"/>
              <a:gd name="connsiteY25" fmla="*/ 1872208 h 1872208"/>
              <a:gd name="connsiteX26" fmla="*/ 9057962 w 10873208"/>
              <a:gd name="connsiteY26" fmla="*/ 1872208 h 1872208"/>
              <a:gd name="connsiteX27" fmla="*/ 8693548 w 10873208"/>
              <a:gd name="connsiteY27" fmla="*/ 1872208 h 1872208"/>
              <a:gd name="connsiteX28" fmla="*/ 8021661 w 10873208"/>
              <a:gd name="connsiteY28" fmla="*/ 1872208 h 1872208"/>
              <a:gd name="connsiteX29" fmla="*/ 7657248 w 10873208"/>
              <a:gd name="connsiteY29" fmla="*/ 1872208 h 1872208"/>
              <a:gd name="connsiteX30" fmla="*/ 6985361 w 10873208"/>
              <a:gd name="connsiteY30" fmla="*/ 1872208 h 1872208"/>
              <a:gd name="connsiteX31" fmla="*/ 6723439 w 10873208"/>
              <a:gd name="connsiteY31" fmla="*/ 1872208 h 1872208"/>
              <a:gd name="connsiteX32" fmla="*/ 6051552 w 10873208"/>
              <a:gd name="connsiteY32" fmla="*/ 1872208 h 1872208"/>
              <a:gd name="connsiteX33" fmla="*/ 5687138 w 10873208"/>
              <a:gd name="connsiteY33" fmla="*/ 1872208 h 1872208"/>
              <a:gd name="connsiteX34" fmla="*/ 5425216 w 10873208"/>
              <a:gd name="connsiteY34" fmla="*/ 1872208 h 1872208"/>
              <a:gd name="connsiteX35" fmla="*/ 5060803 w 10873208"/>
              <a:gd name="connsiteY35" fmla="*/ 1872208 h 1872208"/>
              <a:gd name="connsiteX36" fmla="*/ 4388916 w 10873208"/>
              <a:gd name="connsiteY36" fmla="*/ 1872208 h 1872208"/>
              <a:gd name="connsiteX37" fmla="*/ 4024502 w 10873208"/>
              <a:gd name="connsiteY37" fmla="*/ 1872208 h 1872208"/>
              <a:gd name="connsiteX38" fmla="*/ 3762580 w 10873208"/>
              <a:gd name="connsiteY38" fmla="*/ 1872208 h 1872208"/>
              <a:gd name="connsiteX39" fmla="*/ 3398167 w 10873208"/>
              <a:gd name="connsiteY39" fmla="*/ 1872208 h 1872208"/>
              <a:gd name="connsiteX40" fmla="*/ 2931262 w 10873208"/>
              <a:gd name="connsiteY40" fmla="*/ 1872208 h 1872208"/>
              <a:gd name="connsiteX41" fmla="*/ 2361866 w 10873208"/>
              <a:gd name="connsiteY41" fmla="*/ 1872208 h 1872208"/>
              <a:gd name="connsiteX42" fmla="*/ 1997453 w 10873208"/>
              <a:gd name="connsiteY42" fmla="*/ 1872208 h 1872208"/>
              <a:gd name="connsiteX43" fmla="*/ 1223074 w 10873208"/>
              <a:gd name="connsiteY43" fmla="*/ 1872208 h 1872208"/>
              <a:gd name="connsiteX44" fmla="*/ 312041 w 10873208"/>
              <a:gd name="connsiteY44" fmla="*/ 1872208 h 1872208"/>
              <a:gd name="connsiteX45" fmla="*/ 0 w 10873208"/>
              <a:gd name="connsiteY45" fmla="*/ 1560167 h 1872208"/>
              <a:gd name="connsiteX46" fmla="*/ 0 w 10873208"/>
              <a:gd name="connsiteY46" fmla="*/ 1144125 h 1872208"/>
              <a:gd name="connsiteX47" fmla="*/ 0 w 10873208"/>
              <a:gd name="connsiteY47" fmla="*/ 715602 h 1872208"/>
              <a:gd name="connsiteX48" fmla="*/ 0 w 10873208"/>
              <a:gd name="connsiteY48" fmla="*/ 312041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873208" h="1872208" extrusionOk="0">
                <a:moveTo>
                  <a:pt x="0" y="312041"/>
                </a:moveTo>
                <a:cubicBezTo>
                  <a:pt x="-20986" y="126761"/>
                  <a:pt x="92271" y="17803"/>
                  <a:pt x="312041" y="0"/>
                </a:cubicBezTo>
                <a:cubicBezTo>
                  <a:pt x="555243" y="-43408"/>
                  <a:pt x="743449" y="71824"/>
                  <a:pt x="1086419" y="0"/>
                </a:cubicBezTo>
                <a:cubicBezTo>
                  <a:pt x="1429389" y="-71824"/>
                  <a:pt x="1343110" y="53319"/>
                  <a:pt x="1553324" y="0"/>
                </a:cubicBezTo>
                <a:cubicBezTo>
                  <a:pt x="1763538" y="-53319"/>
                  <a:pt x="1820828" y="43151"/>
                  <a:pt x="1917737" y="0"/>
                </a:cubicBezTo>
                <a:cubicBezTo>
                  <a:pt x="2014646" y="-43151"/>
                  <a:pt x="2262499" y="18624"/>
                  <a:pt x="2589625" y="0"/>
                </a:cubicBezTo>
                <a:cubicBezTo>
                  <a:pt x="2916751" y="-18624"/>
                  <a:pt x="2869288" y="39079"/>
                  <a:pt x="3056529" y="0"/>
                </a:cubicBezTo>
                <a:cubicBezTo>
                  <a:pt x="3243770" y="-39079"/>
                  <a:pt x="3515282" y="446"/>
                  <a:pt x="3830908" y="0"/>
                </a:cubicBezTo>
                <a:cubicBezTo>
                  <a:pt x="4146534" y="-446"/>
                  <a:pt x="4120880" y="10502"/>
                  <a:pt x="4195321" y="0"/>
                </a:cubicBezTo>
                <a:cubicBezTo>
                  <a:pt x="4269762" y="-10502"/>
                  <a:pt x="4810804" y="56714"/>
                  <a:pt x="4969699" y="0"/>
                </a:cubicBezTo>
                <a:cubicBezTo>
                  <a:pt x="5128594" y="-56714"/>
                  <a:pt x="5104439" y="29667"/>
                  <a:pt x="5231621" y="0"/>
                </a:cubicBezTo>
                <a:cubicBezTo>
                  <a:pt x="5358803" y="-29667"/>
                  <a:pt x="5638435" y="57929"/>
                  <a:pt x="5801017" y="0"/>
                </a:cubicBezTo>
                <a:cubicBezTo>
                  <a:pt x="5963599" y="-57929"/>
                  <a:pt x="6232149" y="50581"/>
                  <a:pt x="6370413" y="0"/>
                </a:cubicBezTo>
                <a:cubicBezTo>
                  <a:pt x="6508677" y="-50581"/>
                  <a:pt x="6641841" y="36913"/>
                  <a:pt x="6837318" y="0"/>
                </a:cubicBezTo>
                <a:cubicBezTo>
                  <a:pt x="7032795" y="-36913"/>
                  <a:pt x="7399790" y="10444"/>
                  <a:pt x="7611696" y="0"/>
                </a:cubicBezTo>
                <a:cubicBezTo>
                  <a:pt x="7823602" y="-10444"/>
                  <a:pt x="8123032" y="22051"/>
                  <a:pt x="8386075" y="0"/>
                </a:cubicBezTo>
                <a:cubicBezTo>
                  <a:pt x="8649118" y="-22051"/>
                  <a:pt x="8665458" y="4204"/>
                  <a:pt x="8750488" y="0"/>
                </a:cubicBezTo>
                <a:cubicBezTo>
                  <a:pt x="8835518" y="-4204"/>
                  <a:pt x="9124704" y="44525"/>
                  <a:pt x="9319884" y="0"/>
                </a:cubicBezTo>
                <a:cubicBezTo>
                  <a:pt x="9515064" y="-44525"/>
                  <a:pt x="10223290" y="65462"/>
                  <a:pt x="10561167" y="0"/>
                </a:cubicBezTo>
                <a:cubicBezTo>
                  <a:pt x="10729428" y="-12254"/>
                  <a:pt x="10881450" y="138032"/>
                  <a:pt x="10873208" y="312041"/>
                </a:cubicBezTo>
                <a:cubicBezTo>
                  <a:pt x="10916948" y="485601"/>
                  <a:pt x="10853985" y="594386"/>
                  <a:pt x="10873208" y="690639"/>
                </a:cubicBezTo>
                <a:cubicBezTo>
                  <a:pt x="10892431" y="786892"/>
                  <a:pt x="10869218" y="911655"/>
                  <a:pt x="10873208" y="1131644"/>
                </a:cubicBezTo>
                <a:cubicBezTo>
                  <a:pt x="10877198" y="1351633"/>
                  <a:pt x="10865232" y="1406705"/>
                  <a:pt x="10873208" y="1560167"/>
                </a:cubicBezTo>
                <a:cubicBezTo>
                  <a:pt x="10883500" y="1752881"/>
                  <a:pt x="10700307" y="1889713"/>
                  <a:pt x="10561167" y="1872208"/>
                </a:cubicBezTo>
                <a:cubicBezTo>
                  <a:pt x="10355668" y="1951399"/>
                  <a:pt x="10136187" y="1817311"/>
                  <a:pt x="9889280" y="1872208"/>
                </a:cubicBezTo>
                <a:cubicBezTo>
                  <a:pt x="9642373" y="1927105"/>
                  <a:pt x="9708755" y="1864982"/>
                  <a:pt x="9627358" y="1872208"/>
                </a:cubicBezTo>
                <a:cubicBezTo>
                  <a:pt x="9545961" y="1879434"/>
                  <a:pt x="9190066" y="1806458"/>
                  <a:pt x="9057962" y="1872208"/>
                </a:cubicBezTo>
                <a:cubicBezTo>
                  <a:pt x="8925858" y="1937958"/>
                  <a:pt x="8869733" y="1856416"/>
                  <a:pt x="8693548" y="1872208"/>
                </a:cubicBezTo>
                <a:cubicBezTo>
                  <a:pt x="8517363" y="1888000"/>
                  <a:pt x="8348546" y="1831745"/>
                  <a:pt x="8021661" y="1872208"/>
                </a:cubicBezTo>
                <a:cubicBezTo>
                  <a:pt x="7694776" y="1912671"/>
                  <a:pt x="7752186" y="1862265"/>
                  <a:pt x="7657248" y="1872208"/>
                </a:cubicBezTo>
                <a:cubicBezTo>
                  <a:pt x="7562310" y="1882151"/>
                  <a:pt x="7245439" y="1858423"/>
                  <a:pt x="6985361" y="1872208"/>
                </a:cubicBezTo>
                <a:cubicBezTo>
                  <a:pt x="6725283" y="1885993"/>
                  <a:pt x="6784149" y="1846637"/>
                  <a:pt x="6723439" y="1872208"/>
                </a:cubicBezTo>
                <a:cubicBezTo>
                  <a:pt x="6662729" y="1897779"/>
                  <a:pt x="6363989" y="1851890"/>
                  <a:pt x="6051552" y="1872208"/>
                </a:cubicBezTo>
                <a:cubicBezTo>
                  <a:pt x="5739115" y="1892526"/>
                  <a:pt x="5864511" y="1864643"/>
                  <a:pt x="5687138" y="1872208"/>
                </a:cubicBezTo>
                <a:cubicBezTo>
                  <a:pt x="5509765" y="1879773"/>
                  <a:pt x="5519354" y="1865751"/>
                  <a:pt x="5425216" y="1872208"/>
                </a:cubicBezTo>
                <a:cubicBezTo>
                  <a:pt x="5331078" y="1878665"/>
                  <a:pt x="5152331" y="1867791"/>
                  <a:pt x="5060803" y="1872208"/>
                </a:cubicBezTo>
                <a:cubicBezTo>
                  <a:pt x="4969275" y="1876625"/>
                  <a:pt x="4529647" y="1832443"/>
                  <a:pt x="4388916" y="1872208"/>
                </a:cubicBezTo>
                <a:cubicBezTo>
                  <a:pt x="4248185" y="1911973"/>
                  <a:pt x="4102279" y="1850788"/>
                  <a:pt x="4024502" y="1872208"/>
                </a:cubicBezTo>
                <a:cubicBezTo>
                  <a:pt x="3946725" y="1893628"/>
                  <a:pt x="3872819" y="1857886"/>
                  <a:pt x="3762580" y="1872208"/>
                </a:cubicBezTo>
                <a:cubicBezTo>
                  <a:pt x="3652341" y="1886530"/>
                  <a:pt x="3568972" y="1866108"/>
                  <a:pt x="3398167" y="1872208"/>
                </a:cubicBezTo>
                <a:cubicBezTo>
                  <a:pt x="3227362" y="1878308"/>
                  <a:pt x="3094351" y="1858385"/>
                  <a:pt x="2931262" y="1872208"/>
                </a:cubicBezTo>
                <a:cubicBezTo>
                  <a:pt x="2768173" y="1886031"/>
                  <a:pt x="2632041" y="1845199"/>
                  <a:pt x="2361866" y="1872208"/>
                </a:cubicBezTo>
                <a:cubicBezTo>
                  <a:pt x="2091691" y="1899217"/>
                  <a:pt x="2141343" y="1865570"/>
                  <a:pt x="1997453" y="1872208"/>
                </a:cubicBezTo>
                <a:cubicBezTo>
                  <a:pt x="1853563" y="1878846"/>
                  <a:pt x="1586165" y="1792047"/>
                  <a:pt x="1223074" y="1872208"/>
                </a:cubicBezTo>
                <a:cubicBezTo>
                  <a:pt x="859983" y="1952369"/>
                  <a:pt x="580539" y="1865992"/>
                  <a:pt x="312041" y="1872208"/>
                </a:cubicBezTo>
                <a:cubicBezTo>
                  <a:pt x="152684" y="1917769"/>
                  <a:pt x="18147" y="1740142"/>
                  <a:pt x="0" y="1560167"/>
                </a:cubicBezTo>
                <a:cubicBezTo>
                  <a:pt x="-34432" y="1460630"/>
                  <a:pt x="13701" y="1303636"/>
                  <a:pt x="0" y="1144125"/>
                </a:cubicBezTo>
                <a:cubicBezTo>
                  <a:pt x="-13701" y="984614"/>
                  <a:pt x="24946" y="916521"/>
                  <a:pt x="0" y="715602"/>
                </a:cubicBezTo>
                <a:cubicBezTo>
                  <a:pt x="-24946" y="514683"/>
                  <a:pt x="2599" y="426049"/>
                  <a:pt x="0" y="312041"/>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Hiện trạng khai thác và sử dụng tài nguyên khoáng sản</a:t>
            </a:r>
            <a:endPar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a:p>
            <a:pPr lvl="0" algn="just">
              <a:defRPr/>
            </a:pP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Nước ta có nguồn tài nguyên khoáng sản khá phong phú, đa dạng, nhiều loại khoáng sản có trữ lượng lớn, chất lượng tốt,…. =&gt; </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C</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ung cấp nguyên liệu, nhiên liệu cho nhiều ngành công nghiệp cũng như đảm bảo an ninh năng lượng cho quốc gia.</a:t>
            </a:r>
          </a:p>
        </p:txBody>
      </p:sp>
    </p:spTree>
    <p:extLst>
      <p:ext uri="{BB962C8B-B14F-4D97-AF65-F5344CB8AC3E}">
        <p14:creationId xmlns:p14="http://schemas.microsoft.com/office/powerpoint/2010/main" val="19747793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89C59D4D-4C46-44AF-B417-26C325240812}"/>
              </a:ext>
            </a:extLst>
          </p:cNvPr>
          <p:cNvSpPr/>
          <p:nvPr/>
        </p:nvSpPr>
        <p:spPr>
          <a:xfrm>
            <a:off x="841717" y="446356"/>
            <a:ext cx="3733800" cy="1304423"/>
          </a:xfrm>
          <a:custGeom>
            <a:avLst/>
            <a:gdLst>
              <a:gd name="connsiteX0" fmla="*/ 0 w 3733800"/>
              <a:gd name="connsiteY0" fmla="*/ 217408 h 1304423"/>
              <a:gd name="connsiteX1" fmla="*/ 217408 w 3733800"/>
              <a:gd name="connsiteY1" fmla="*/ 0 h 1304423"/>
              <a:gd name="connsiteX2" fmla="*/ 800229 w 3733800"/>
              <a:gd name="connsiteY2" fmla="*/ 0 h 1304423"/>
              <a:gd name="connsiteX3" fmla="*/ 1251090 w 3733800"/>
              <a:gd name="connsiteY3" fmla="*/ 0 h 1304423"/>
              <a:gd name="connsiteX4" fmla="*/ 1800920 w 3733800"/>
              <a:gd name="connsiteY4" fmla="*/ 0 h 1304423"/>
              <a:gd name="connsiteX5" fmla="*/ 2284771 w 3733800"/>
              <a:gd name="connsiteY5" fmla="*/ 0 h 1304423"/>
              <a:gd name="connsiteX6" fmla="*/ 2867592 w 3733800"/>
              <a:gd name="connsiteY6" fmla="*/ 0 h 1304423"/>
              <a:gd name="connsiteX7" fmla="*/ 3516392 w 3733800"/>
              <a:gd name="connsiteY7" fmla="*/ 0 h 1304423"/>
              <a:gd name="connsiteX8" fmla="*/ 3733800 w 3733800"/>
              <a:gd name="connsiteY8" fmla="*/ 217408 h 1304423"/>
              <a:gd name="connsiteX9" fmla="*/ 3733800 w 3733800"/>
              <a:gd name="connsiteY9" fmla="*/ 652212 h 1304423"/>
              <a:gd name="connsiteX10" fmla="*/ 3733800 w 3733800"/>
              <a:gd name="connsiteY10" fmla="*/ 1087015 h 1304423"/>
              <a:gd name="connsiteX11" fmla="*/ 3516392 w 3733800"/>
              <a:gd name="connsiteY11" fmla="*/ 1304423 h 1304423"/>
              <a:gd name="connsiteX12" fmla="*/ 2900582 w 3733800"/>
              <a:gd name="connsiteY12" fmla="*/ 1304423 h 1304423"/>
              <a:gd name="connsiteX13" fmla="*/ 2416731 w 3733800"/>
              <a:gd name="connsiteY13" fmla="*/ 1304423 h 1304423"/>
              <a:gd name="connsiteX14" fmla="*/ 1965870 w 3733800"/>
              <a:gd name="connsiteY14" fmla="*/ 1304423 h 1304423"/>
              <a:gd name="connsiteX15" fmla="*/ 1482019 w 3733800"/>
              <a:gd name="connsiteY15" fmla="*/ 1304423 h 1304423"/>
              <a:gd name="connsiteX16" fmla="*/ 965178 w 3733800"/>
              <a:gd name="connsiteY16" fmla="*/ 1304423 h 1304423"/>
              <a:gd name="connsiteX17" fmla="*/ 217408 w 3733800"/>
              <a:gd name="connsiteY17" fmla="*/ 1304423 h 1304423"/>
              <a:gd name="connsiteX18" fmla="*/ 0 w 3733800"/>
              <a:gd name="connsiteY18" fmla="*/ 1087015 h 1304423"/>
              <a:gd name="connsiteX19" fmla="*/ 0 w 3733800"/>
              <a:gd name="connsiteY19" fmla="*/ 634819 h 1304423"/>
              <a:gd name="connsiteX20" fmla="*/ 0 w 3733800"/>
              <a:gd name="connsiteY20" fmla="*/ 217408 h 130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33800" h="1304423" fill="none" extrusionOk="0">
                <a:moveTo>
                  <a:pt x="0" y="217408"/>
                </a:moveTo>
                <a:cubicBezTo>
                  <a:pt x="14491" y="126030"/>
                  <a:pt x="84507" y="6766"/>
                  <a:pt x="217408" y="0"/>
                </a:cubicBezTo>
                <a:cubicBezTo>
                  <a:pt x="449498" y="-15537"/>
                  <a:pt x="650403" y="6760"/>
                  <a:pt x="800229" y="0"/>
                </a:cubicBezTo>
                <a:cubicBezTo>
                  <a:pt x="950055" y="-6760"/>
                  <a:pt x="1081378" y="21612"/>
                  <a:pt x="1251090" y="0"/>
                </a:cubicBezTo>
                <a:cubicBezTo>
                  <a:pt x="1420802" y="-21612"/>
                  <a:pt x="1571642" y="36112"/>
                  <a:pt x="1800920" y="0"/>
                </a:cubicBezTo>
                <a:cubicBezTo>
                  <a:pt x="2030198" y="-36112"/>
                  <a:pt x="2116864" y="57437"/>
                  <a:pt x="2284771" y="0"/>
                </a:cubicBezTo>
                <a:cubicBezTo>
                  <a:pt x="2452678" y="-57437"/>
                  <a:pt x="2643669" y="66176"/>
                  <a:pt x="2867592" y="0"/>
                </a:cubicBezTo>
                <a:cubicBezTo>
                  <a:pt x="3091515" y="-66176"/>
                  <a:pt x="3310156" y="21824"/>
                  <a:pt x="3516392" y="0"/>
                </a:cubicBezTo>
                <a:cubicBezTo>
                  <a:pt x="3634556" y="5946"/>
                  <a:pt x="3727696" y="78116"/>
                  <a:pt x="3733800" y="217408"/>
                </a:cubicBezTo>
                <a:cubicBezTo>
                  <a:pt x="3765679" y="373920"/>
                  <a:pt x="3725868" y="508677"/>
                  <a:pt x="3733800" y="652212"/>
                </a:cubicBezTo>
                <a:cubicBezTo>
                  <a:pt x="3741732" y="795747"/>
                  <a:pt x="3693110" y="982837"/>
                  <a:pt x="3733800" y="1087015"/>
                </a:cubicBezTo>
                <a:cubicBezTo>
                  <a:pt x="3708481" y="1221283"/>
                  <a:pt x="3638932" y="1311113"/>
                  <a:pt x="3516392" y="1304423"/>
                </a:cubicBezTo>
                <a:cubicBezTo>
                  <a:pt x="3331598" y="1327206"/>
                  <a:pt x="3179800" y="1258604"/>
                  <a:pt x="2900582" y="1304423"/>
                </a:cubicBezTo>
                <a:cubicBezTo>
                  <a:pt x="2621364" y="1350242"/>
                  <a:pt x="2604868" y="1273361"/>
                  <a:pt x="2416731" y="1304423"/>
                </a:cubicBezTo>
                <a:cubicBezTo>
                  <a:pt x="2228594" y="1335485"/>
                  <a:pt x="2174924" y="1290802"/>
                  <a:pt x="1965870" y="1304423"/>
                </a:cubicBezTo>
                <a:cubicBezTo>
                  <a:pt x="1756816" y="1318044"/>
                  <a:pt x="1586052" y="1294627"/>
                  <a:pt x="1482019" y="1304423"/>
                </a:cubicBezTo>
                <a:cubicBezTo>
                  <a:pt x="1377986" y="1314219"/>
                  <a:pt x="1178495" y="1298358"/>
                  <a:pt x="965178" y="1304423"/>
                </a:cubicBezTo>
                <a:cubicBezTo>
                  <a:pt x="751861" y="1310488"/>
                  <a:pt x="465237" y="1246456"/>
                  <a:pt x="217408" y="1304423"/>
                </a:cubicBezTo>
                <a:cubicBezTo>
                  <a:pt x="83766" y="1317895"/>
                  <a:pt x="16388" y="1210764"/>
                  <a:pt x="0" y="1087015"/>
                </a:cubicBezTo>
                <a:cubicBezTo>
                  <a:pt x="-52402" y="979165"/>
                  <a:pt x="15385" y="820064"/>
                  <a:pt x="0" y="634819"/>
                </a:cubicBezTo>
                <a:cubicBezTo>
                  <a:pt x="-15385" y="449574"/>
                  <a:pt x="33204" y="326983"/>
                  <a:pt x="0" y="217408"/>
                </a:cubicBezTo>
                <a:close/>
              </a:path>
              <a:path w="3733800" h="1304423" stroke="0" extrusionOk="0">
                <a:moveTo>
                  <a:pt x="0" y="217408"/>
                </a:moveTo>
                <a:cubicBezTo>
                  <a:pt x="-9705" y="91351"/>
                  <a:pt x="83213" y="5301"/>
                  <a:pt x="217408" y="0"/>
                </a:cubicBezTo>
                <a:cubicBezTo>
                  <a:pt x="436564" y="-67572"/>
                  <a:pt x="567242" y="69147"/>
                  <a:pt x="833218" y="0"/>
                </a:cubicBezTo>
                <a:cubicBezTo>
                  <a:pt x="1099194" y="-69147"/>
                  <a:pt x="1160056" y="54915"/>
                  <a:pt x="1350059" y="0"/>
                </a:cubicBezTo>
                <a:cubicBezTo>
                  <a:pt x="1540062" y="-54915"/>
                  <a:pt x="1685388" y="25763"/>
                  <a:pt x="1833910" y="0"/>
                </a:cubicBezTo>
                <a:cubicBezTo>
                  <a:pt x="1982432" y="-25763"/>
                  <a:pt x="2181787" y="54412"/>
                  <a:pt x="2416731" y="0"/>
                </a:cubicBezTo>
                <a:cubicBezTo>
                  <a:pt x="2651675" y="-54412"/>
                  <a:pt x="2829702" y="13701"/>
                  <a:pt x="2933571" y="0"/>
                </a:cubicBezTo>
                <a:cubicBezTo>
                  <a:pt x="3037440" y="-13701"/>
                  <a:pt x="3261627" y="39225"/>
                  <a:pt x="3516392" y="0"/>
                </a:cubicBezTo>
                <a:cubicBezTo>
                  <a:pt x="3634944" y="-14487"/>
                  <a:pt x="3726087" y="108056"/>
                  <a:pt x="3733800" y="217408"/>
                </a:cubicBezTo>
                <a:cubicBezTo>
                  <a:pt x="3735430" y="355665"/>
                  <a:pt x="3718765" y="532111"/>
                  <a:pt x="3733800" y="634819"/>
                </a:cubicBezTo>
                <a:cubicBezTo>
                  <a:pt x="3748835" y="737527"/>
                  <a:pt x="3714235" y="896119"/>
                  <a:pt x="3733800" y="1087015"/>
                </a:cubicBezTo>
                <a:cubicBezTo>
                  <a:pt x="3742355" y="1219820"/>
                  <a:pt x="3638335" y="1323808"/>
                  <a:pt x="3516392" y="1304423"/>
                </a:cubicBezTo>
                <a:cubicBezTo>
                  <a:pt x="3295208" y="1348056"/>
                  <a:pt x="3191914" y="1263425"/>
                  <a:pt x="3065531" y="1304423"/>
                </a:cubicBezTo>
                <a:cubicBezTo>
                  <a:pt x="2939148" y="1345421"/>
                  <a:pt x="2684479" y="1243836"/>
                  <a:pt x="2449721" y="1304423"/>
                </a:cubicBezTo>
                <a:cubicBezTo>
                  <a:pt x="2214963" y="1365010"/>
                  <a:pt x="2063704" y="1296610"/>
                  <a:pt x="1965870" y="1304423"/>
                </a:cubicBezTo>
                <a:cubicBezTo>
                  <a:pt x="1868036" y="1312236"/>
                  <a:pt x="1639483" y="1296410"/>
                  <a:pt x="1416039" y="1304423"/>
                </a:cubicBezTo>
                <a:cubicBezTo>
                  <a:pt x="1192595" y="1312436"/>
                  <a:pt x="1084154" y="1263226"/>
                  <a:pt x="800229" y="1304423"/>
                </a:cubicBezTo>
                <a:cubicBezTo>
                  <a:pt x="516304" y="1345620"/>
                  <a:pt x="431535" y="1259212"/>
                  <a:pt x="217408" y="1304423"/>
                </a:cubicBezTo>
                <a:cubicBezTo>
                  <a:pt x="91901" y="1314143"/>
                  <a:pt x="22692" y="1223948"/>
                  <a:pt x="0" y="1087015"/>
                </a:cubicBezTo>
                <a:cubicBezTo>
                  <a:pt x="-36308" y="990041"/>
                  <a:pt x="4709" y="845395"/>
                  <a:pt x="0" y="669604"/>
                </a:cubicBezTo>
                <a:cubicBezTo>
                  <a:pt x="-4709" y="493813"/>
                  <a:pt x="4974" y="370047"/>
                  <a:pt x="0" y="217408"/>
                </a:cubicBezTo>
                <a:close/>
              </a:path>
            </a:pathLst>
          </a:custGeom>
          <a:solidFill>
            <a:schemeClr val="bg1"/>
          </a:solidFill>
          <a:ln w="57150" cap="flat" cmpd="sng" algn="ctr">
            <a:noFill/>
            <a:prstDash val="dashDot"/>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a:noFill/>
                </a:ln>
                <a:solidFill>
                  <a:srgbClr val="006699"/>
                </a:solidFill>
                <a:effectLst/>
                <a:uLnTx/>
                <a:uFillTx/>
                <a:latin typeface="#9Slide05 Claudia" pitchFamily="2" charset="0"/>
                <a:cs typeface="#9Slide03 Arima Madurai Black" panose="00000A00000000000000" pitchFamily="2" charset="0"/>
              </a:rPr>
              <a:t>Hoạt động nhóm</a:t>
            </a:r>
          </a:p>
        </p:txBody>
      </p:sp>
      <p:sp>
        <p:nvSpPr>
          <p:cNvPr id="5" name="Hình Bầu dục 4">
            <a:extLst>
              <a:ext uri="{FF2B5EF4-FFF2-40B4-BE49-F238E27FC236}">
                <a16:creationId xmlns:a16="http://schemas.microsoft.com/office/drawing/2014/main" id="{AC513219-8C3C-432D-AC44-C612FFB04DBF}"/>
              </a:ext>
            </a:extLst>
          </p:cNvPr>
          <p:cNvSpPr/>
          <p:nvPr/>
        </p:nvSpPr>
        <p:spPr>
          <a:xfrm>
            <a:off x="4141065" y="3232718"/>
            <a:ext cx="3467100" cy="3115051"/>
          </a:xfrm>
          <a:prstGeom prst="ellipse">
            <a:avLst/>
          </a:prstGeom>
          <a:solidFill>
            <a:srgbClr val="FFFF0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Hình Bầu dục 5">
            <a:extLst>
              <a:ext uri="{FF2B5EF4-FFF2-40B4-BE49-F238E27FC236}">
                <a16:creationId xmlns:a16="http://schemas.microsoft.com/office/drawing/2014/main" id="{05A8520E-B5A4-410D-A265-E52A06543C55}"/>
              </a:ext>
            </a:extLst>
          </p:cNvPr>
          <p:cNvSpPr/>
          <p:nvPr/>
        </p:nvSpPr>
        <p:spPr>
          <a:xfrm>
            <a:off x="635898" y="3264766"/>
            <a:ext cx="3297973" cy="3047836"/>
          </a:xfrm>
          <a:prstGeom prst="ellipse">
            <a:avLst/>
          </a:prstGeom>
          <a:solidFill>
            <a:srgbClr val="FF00FF"/>
          </a:solidFill>
          <a:ln w="12700" cap="flat" cmpd="sng" algn="ctr">
            <a:solidFill>
              <a:srgbClr val="FF66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Hình Bầu dục 6">
            <a:extLst>
              <a:ext uri="{FF2B5EF4-FFF2-40B4-BE49-F238E27FC236}">
                <a16:creationId xmlns:a16="http://schemas.microsoft.com/office/drawing/2014/main" id="{148DC420-CA30-43AE-AD29-F1EBF2BF598B}"/>
              </a:ext>
            </a:extLst>
          </p:cNvPr>
          <p:cNvSpPr/>
          <p:nvPr/>
        </p:nvSpPr>
        <p:spPr>
          <a:xfrm>
            <a:off x="815452" y="3440322"/>
            <a:ext cx="2938863" cy="2721575"/>
          </a:xfrm>
          <a:prstGeom prst="ellipse">
            <a:avLst/>
          </a:prstGeom>
          <a:solidFill>
            <a:sysClr val="window" lastClr="FFFFFF"/>
          </a:solid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FF6600"/>
                </a:solidFill>
                <a:effectLst/>
                <a:uLnTx/>
                <a:uFillTx/>
                <a:latin typeface="#9Slide05 Claudia" pitchFamily="2" charset="0"/>
                <a:sym typeface="Arial"/>
              </a:rPr>
              <a:t>Thực</a:t>
            </a:r>
            <a:r>
              <a:rPr kumimoji="0" lang="en-US" sz="2400" b="0" i="0" u="none" strike="noStrike" kern="0" cap="none" spc="0" normalizeH="0" noProof="0">
                <a:ln>
                  <a:noFill/>
                </a:ln>
                <a:solidFill>
                  <a:srgbClr val="FF6600"/>
                </a:solidFill>
                <a:effectLst/>
                <a:uLnTx/>
                <a:uFillTx/>
                <a:latin typeface="#9Slide05 Claudia" pitchFamily="2" charset="0"/>
                <a:sym typeface="Arial"/>
              </a:rPr>
              <a:t> trạng khai thác khoáng sản ở nước ta?</a:t>
            </a:r>
            <a:endParaRPr kumimoji="0" lang="en-US" sz="2400" b="0" i="0" u="none" strike="noStrike" kern="0" cap="none" spc="0" normalizeH="0" baseline="0" noProof="0">
              <a:ln>
                <a:noFill/>
              </a:ln>
              <a:solidFill>
                <a:srgbClr val="FF6600"/>
              </a:solidFill>
              <a:effectLst/>
              <a:uLnTx/>
              <a:uFillTx/>
              <a:latin typeface="#9Slide05 Claudia" pitchFamily="2" charset="0"/>
              <a:sym typeface="Arial"/>
            </a:endParaRPr>
          </a:p>
        </p:txBody>
      </p:sp>
      <p:sp>
        <p:nvSpPr>
          <p:cNvPr id="8" name="Hình Bầu dục 7">
            <a:extLst>
              <a:ext uri="{FF2B5EF4-FFF2-40B4-BE49-F238E27FC236}">
                <a16:creationId xmlns:a16="http://schemas.microsoft.com/office/drawing/2014/main" id="{8B545CAA-C229-4541-9965-31CF92E2DE45}"/>
              </a:ext>
            </a:extLst>
          </p:cNvPr>
          <p:cNvSpPr/>
          <p:nvPr/>
        </p:nvSpPr>
        <p:spPr>
          <a:xfrm>
            <a:off x="4368833" y="3461412"/>
            <a:ext cx="3044283" cy="2697782"/>
          </a:xfrm>
          <a:prstGeom prst="ellipse">
            <a:avLst/>
          </a:prstGeom>
          <a:solidFill>
            <a:sysClr val="window" lastClr="FFFFFF"/>
          </a:solid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008000"/>
                </a:solidFill>
                <a:latin typeface="#9Slide05 Claudia" pitchFamily="2" charset="0"/>
                <a:sym typeface="Arial"/>
              </a:rPr>
              <a:t>Hoạt động khai thác khoáng sản ảnh hưởng đến tài nguyên và môi trường như thế nào?</a:t>
            </a:r>
            <a:endParaRPr kumimoji="0" lang="en-US" sz="2400" b="0" i="0" u="none" strike="noStrike" kern="0" cap="none" spc="0" normalizeH="0" baseline="0" noProof="0">
              <a:ln>
                <a:noFill/>
              </a:ln>
              <a:solidFill>
                <a:srgbClr val="008000"/>
              </a:solidFill>
              <a:effectLst/>
              <a:uLnTx/>
              <a:uFillTx/>
              <a:latin typeface="#9Slide05 Claudia" pitchFamily="2" charset="0"/>
              <a:sym typeface="Arial"/>
            </a:endParaRPr>
          </a:p>
        </p:txBody>
      </p:sp>
      <p:sp>
        <p:nvSpPr>
          <p:cNvPr id="9" name="Hình Bầu dục 8">
            <a:extLst>
              <a:ext uri="{FF2B5EF4-FFF2-40B4-BE49-F238E27FC236}">
                <a16:creationId xmlns:a16="http://schemas.microsoft.com/office/drawing/2014/main" id="{1A83FDCB-7D98-493E-83B1-42B81373A36C}"/>
              </a:ext>
            </a:extLst>
          </p:cNvPr>
          <p:cNvSpPr/>
          <p:nvPr/>
        </p:nvSpPr>
        <p:spPr>
          <a:xfrm>
            <a:off x="8039100" y="3222951"/>
            <a:ext cx="3467100" cy="3115051"/>
          </a:xfrm>
          <a:prstGeom prst="ellipse">
            <a:avLst/>
          </a:prstGeom>
          <a:solidFill>
            <a:srgbClr val="00B050"/>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Hình Bầu dục 9">
            <a:extLst>
              <a:ext uri="{FF2B5EF4-FFF2-40B4-BE49-F238E27FC236}">
                <a16:creationId xmlns:a16="http://schemas.microsoft.com/office/drawing/2014/main" id="{DF618286-7701-4B2F-80A7-E8FDB5EC192B}"/>
              </a:ext>
            </a:extLst>
          </p:cNvPr>
          <p:cNvSpPr/>
          <p:nvPr/>
        </p:nvSpPr>
        <p:spPr>
          <a:xfrm>
            <a:off x="8229599" y="3452219"/>
            <a:ext cx="3044283" cy="2697782"/>
          </a:xfrm>
          <a:prstGeom prst="ellipse">
            <a:avLst/>
          </a:prstGeom>
          <a:solidFill>
            <a:sysClr val="window" lastClr="FFFFFF"/>
          </a:solidFill>
          <a:ln w="28575" cap="flat" cmpd="sng" algn="ctr">
            <a:solidFill>
              <a:srgbClr val="00B050"/>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sz="2400" kern="0">
                <a:solidFill>
                  <a:srgbClr val="FF0066"/>
                </a:solidFill>
                <a:latin typeface="#9Slide05 Claudia" pitchFamily="2" charset="0"/>
                <a:sym typeface="Arial"/>
              </a:rPr>
              <a:t>Biện </a:t>
            </a:r>
            <a:r>
              <a:rPr kumimoji="0" lang="en-US" sz="2400" b="0" i="0" u="none" strike="noStrike" kern="0" cap="none" spc="0" normalizeH="0" baseline="0" noProof="0">
                <a:ln>
                  <a:noFill/>
                </a:ln>
                <a:solidFill>
                  <a:srgbClr val="FF0066"/>
                </a:solidFill>
                <a:effectLst/>
                <a:uLnTx/>
                <a:uFillTx/>
                <a:latin typeface="#9Slide05 Claudia" pitchFamily="2" charset="0"/>
                <a:sym typeface="Arial"/>
              </a:rPr>
              <a:t>pháp để góp phần bảo vệ và khai thác h</a:t>
            </a:r>
            <a:r>
              <a:rPr lang="en-US" sz="2400" kern="0">
                <a:solidFill>
                  <a:srgbClr val="FF0066"/>
                </a:solidFill>
                <a:latin typeface="#9Slide05 Claudia" pitchFamily="2" charset="0"/>
                <a:sym typeface="Arial"/>
              </a:rPr>
              <a:t>ợp lí</a:t>
            </a:r>
            <a:r>
              <a:rPr kumimoji="0" lang="en-US" sz="2400" b="0" i="0" u="none" strike="noStrike" kern="0" cap="none" spc="0" normalizeH="0" baseline="0" noProof="0">
                <a:ln>
                  <a:noFill/>
                </a:ln>
                <a:solidFill>
                  <a:srgbClr val="FF0066"/>
                </a:solidFill>
                <a:effectLst/>
                <a:uLnTx/>
                <a:uFillTx/>
                <a:latin typeface="#9Slide05 Claudia" pitchFamily="2" charset="0"/>
                <a:sym typeface="Arial"/>
              </a:rPr>
              <a:t> TN khoáng sản</a:t>
            </a:r>
          </a:p>
        </p:txBody>
      </p:sp>
      <p:sp>
        <p:nvSpPr>
          <p:cNvPr id="13" name="Hộp Văn bản 12">
            <a:extLst>
              <a:ext uri="{FF2B5EF4-FFF2-40B4-BE49-F238E27FC236}">
                <a16:creationId xmlns:a16="http://schemas.microsoft.com/office/drawing/2014/main" id="{6F331336-2A2F-40D8-91F8-E3AB31689D16}"/>
              </a:ext>
            </a:extLst>
          </p:cNvPr>
          <p:cNvSpPr txBox="1"/>
          <p:nvPr/>
        </p:nvSpPr>
        <p:spPr>
          <a:xfrm>
            <a:off x="8723040" y="2573520"/>
            <a:ext cx="2057400" cy="492443"/>
          </a:xfrm>
          <a:prstGeom prst="rect">
            <a:avLst/>
          </a:prstGeom>
          <a:noFill/>
          <a:ln>
            <a:noFill/>
          </a:ln>
        </p:spPr>
        <p:txBody>
          <a:bodyPr wrap="square" lIns="0" tIns="0" rIns="0" bIns="0" rtlCol="0">
            <a:spAutoFit/>
          </a:bodyPr>
          <a:lstStyle/>
          <a:p>
            <a:pPr algn="l"/>
            <a:r>
              <a:rPr lang="en-US" sz="3200">
                <a:solidFill>
                  <a:schemeClr val="bg1"/>
                </a:solidFill>
                <a:latin typeface="#9Slide04 SFU Belle" panose="00000400000000000000" pitchFamily="2" charset="0"/>
              </a:rPr>
              <a:t>Nhóm 4,6</a:t>
            </a:r>
          </a:p>
        </p:txBody>
      </p:sp>
      <p:sp>
        <p:nvSpPr>
          <p:cNvPr id="16" name="Hộp Văn bản 15">
            <a:extLst>
              <a:ext uri="{FF2B5EF4-FFF2-40B4-BE49-F238E27FC236}">
                <a16:creationId xmlns:a16="http://schemas.microsoft.com/office/drawing/2014/main" id="{D8113748-9BBC-4D28-8C02-76382090BBFE}"/>
              </a:ext>
            </a:extLst>
          </p:cNvPr>
          <p:cNvSpPr txBox="1"/>
          <p:nvPr/>
        </p:nvSpPr>
        <p:spPr>
          <a:xfrm>
            <a:off x="4985615" y="2573178"/>
            <a:ext cx="2057400" cy="492443"/>
          </a:xfrm>
          <a:prstGeom prst="rect">
            <a:avLst/>
          </a:prstGeom>
          <a:noFill/>
          <a:ln>
            <a:noFill/>
          </a:ln>
        </p:spPr>
        <p:txBody>
          <a:bodyPr wrap="square" lIns="0" tIns="0" rIns="0" bIns="0" rtlCol="0">
            <a:spAutoFit/>
          </a:bodyPr>
          <a:lstStyle/>
          <a:p>
            <a:pPr algn="l"/>
            <a:r>
              <a:rPr lang="en-US" sz="3200">
                <a:solidFill>
                  <a:schemeClr val="bg1"/>
                </a:solidFill>
                <a:latin typeface="#9Slide04 SFU Belle" panose="00000400000000000000" pitchFamily="2" charset="0"/>
              </a:rPr>
              <a:t>Nhóm 2,5</a:t>
            </a:r>
          </a:p>
        </p:txBody>
      </p:sp>
      <p:sp>
        <p:nvSpPr>
          <p:cNvPr id="17" name="Hộp Văn bản 16">
            <a:extLst>
              <a:ext uri="{FF2B5EF4-FFF2-40B4-BE49-F238E27FC236}">
                <a16:creationId xmlns:a16="http://schemas.microsoft.com/office/drawing/2014/main" id="{F3D07A74-3498-44CA-A4FF-32786BD16012}"/>
              </a:ext>
            </a:extLst>
          </p:cNvPr>
          <p:cNvSpPr txBox="1"/>
          <p:nvPr/>
        </p:nvSpPr>
        <p:spPr>
          <a:xfrm>
            <a:off x="1347930" y="2526101"/>
            <a:ext cx="2057400" cy="492443"/>
          </a:xfrm>
          <a:prstGeom prst="rect">
            <a:avLst/>
          </a:prstGeom>
          <a:noFill/>
          <a:ln>
            <a:noFill/>
          </a:ln>
        </p:spPr>
        <p:txBody>
          <a:bodyPr wrap="square" lIns="0" tIns="0" rIns="0" bIns="0" rtlCol="0">
            <a:spAutoFit/>
          </a:bodyPr>
          <a:lstStyle/>
          <a:p>
            <a:pPr algn="l"/>
            <a:r>
              <a:rPr lang="en-US" sz="3200">
                <a:solidFill>
                  <a:schemeClr val="bg1"/>
                </a:solidFill>
                <a:latin typeface="#9Slide04 SFU Belle" panose="00000400000000000000" pitchFamily="2" charset="0"/>
              </a:rPr>
              <a:t>Nhóm 1,3</a:t>
            </a:r>
          </a:p>
        </p:txBody>
      </p:sp>
      <p:pic>
        <p:nvPicPr>
          <p:cNvPr id="15" name="3P">
            <a:hlinkClick r:id="" action="ppaction://media"/>
            <a:extLst>
              <a:ext uri="{FF2B5EF4-FFF2-40B4-BE49-F238E27FC236}">
                <a16:creationId xmlns:a16="http://schemas.microsoft.com/office/drawing/2014/main" id="{1F674DA3-1E68-4486-8376-317D9D54CF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88376" y="416888"/>
            <a:ext cx="2016224" cy="1170117"/>
          </a:xfrm>
          <a:prstGeom prst="rect">
            <a:avLst/>
          </a:prstGeom>
        </p:spPr>
      </p:pic>
    </p:spTree>
    <p:extLst>
      <p:ext uri="{BB962C8B-B14F-4D97-AF65-F5344CB8AC3E}">
        <p14:creationId xmlns:p14="http://schemas.microsoft.com/office/powerpoint/2010/main" val="3278515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8014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15"/>
                    </p:tgtEl>
                  </p:cond>
                </p:stCondLst>
                <p:endSync evt="end" delay="0">
                  <p:rtn val="all"/>
                </p:endSync>
                <p:childTnLst>
                  <p:par>
                    <p:cTn id="59" fill="hold">
                      <p:stCondLst>
                        <p:cond delay="indefinite"/>
                      </p:stCondLst>
                      <p:childTnLst>
                        <p:par>
                          <p:cTn id="60" fill="hold">
                            <p:stCondLst>
                              <p:cond delay="0"/>
                            </p:stCondLst>
                            <p:childTnLst>
                              <p:par>
                                <p:cTn id="61" presetID="2" presetClass="mediacall" presetSubtype="0" fill="hold" nodeType="clickEffect">
                                  <p:stCondLst>
                                    <p:cond delay="0"/>
                                  </p:stCondLst>
                                  <p:childTnLst>
                                    <p:cmd type="call" cmd="togglePause">
                                      <p:cBhvr>
                                        <p:cTn id="62" dur="1" fill="hold"/>
                                        <p:tgtEl>
                                          <p:spTgt spid="15"/>
                                        </p:tgtEl>
                                      </p:cBhvr>
                                    </p:cmd>
                                  </p:childTnLst>
                                </p:cTn>
                              </p:par>
                            </p:childTnLst>
                          </p:cTn>
                        </p:par>
                      </p:childTnLst>
                    </p:cTn>
                  </p:par>
                </p:childTnLst>
              </p:cTn>
              <p:nextCondLst>
                <p:cond evt="onClick" delay="0">
                  <p:tgtEl>
                    <p:spTgt spid="15"/>
                  </p:tgtEl>
                </p:cond>
              </p:nextCondLst>
            </p:seq>
            <p:video>
              <p:cMediaNode vol="80000">
                <p:cTn id="63" fill="hold" display="0">
                  <p:stCondLst>
                    <p:cond delay="indefinite"/>
                  </p:stCondLst>
                </p:cTn>
                <p:tgtEl>
                  <p:spTgt spid="15"/>
                </p:tgtEl>
              </p:cMediaNode>
            </p:video>
          </p:childTnLst>
        </p:cTn>
      </p:par>
    </p:tnLst>
    <p:bldLst>
      <p:bldP spid="5" grpId="0" animBg="1"/>
      <p:bldP spid="6" grpId="0" animBg="1"/>
      <p:bldP spid="7" grpId="0" animBg="1"/>
      <p:bldP spid="8" grpId="0" animBg="1"/>
      <p:bldP spid="9" grpId="0" animBg="1"/>
      <p:bldP spid="10" grpId="0" animBg="1"/>
      <p:bldP spid="13"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Động Powerpoint Đẹp ❤️ Tải 777+ Hình Động PPT Cute">
            <a:extLst>
              <a:ext uri="{FF2B5EF4-FFF2-40B4-BE49-F238E27FC236}">
                <a16:creationId xmlns:a16="http://schemas.microsoft.com/office/drawing/2014/main" id="{2ECCC358-A98E-4E00-898C-71CA54F6616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61575"/>
            <a:ext cx="1981200" cy="1606378"/>
          </a:xfrm>
          <a:prstGeom prst="rect">
            <a:avLst/>
          </a:prstGeom>
          <a:noFill/>
          <a:extLst>
            <a:ext uri="{909E8E84-426E-40DD-AFC4-6F175D3DCCD1}">
              <a14:hiddenFill xmlns:a14="http://schemas.microsoft.com/office/drawing/2010/main">
                <a:solidFill>
                  <a:srgbClr val="FFFFFF"/>
                </a:solidFill>
              </a14:hiddenFill>
            </a:ext>
          </a:extLst>
        </p:spPr>
      </p:pic>
      <p:sp>
        <p:nvSpPr>
          <p:cNvPr id="3" name="Hộp Văn bản 2">
            <a:extLst>
              <a:ext uri="{FF2B5EF4-FFF2-40B4-BE49-F238E27FC236}">
                <a16:creationId xmlns:a16="http://schemas.microsoft.com/office/drawing/2014/main" id="{E91CB38E-24DE-490E-A97C-51DB53FB1AAE}"/>
              </a:ext>
            </a:extLst>
          </p:cNvPr>
          <p:cNvSpPr txBox="1"/>
          <p:nvPr/>
        </p:nvSpPr>
        <p:spPr>
          <a:xfrm>
            <a:off x="2676600" y="470839"/>
            <a:ext cx="7610400" cy="1246299"/>
          </a:xfrm>
          <a:prstGeom prst="roundRect">
            <a:avLst/>
          </a:prstGeom>
          <a:solidFill>
            <a:srgbClr val="FFFFFF"/>
          </a:solidFill>
          <a:ln w="38100">
            <a:noFill/>
            <a:prstDash val="dashDot"/>
          </a:ln>
        </p:spPr>
        <p:txBody>
          <a:bodyPr wrap="square">
            <a:spAutoFit/>
          </a:bodyPr>
          <a:lstStyle/>
          <a:p>
            <a:pPr marL="0" marR="0" lvl="0" indent="0" algn="ctr" defTabSz="914400" rtl="0" eaLnBrk="1" fontAlgn="auto" latinLnBrk="0" hangingPunct="1">
              <a:lnSpc>
                <a:spcPct val="120000"/>
              </a:lnSpc>
              <a:spcBef>
                <a:spcPts val="0"/>
              </a:spcBef>
              <a:spcAft>
                <a:spcPts val="600"/>
              </a:spcAft>
              <a:buClrTx/>
              <a:buSzTx/>
              <a:buFontTx/>
              <a:buNone/>
              <a:tabLst/>
              <a:defRPr/>
            </a:pPr>
            <a:r>
              <a:rPr kumimoji="0" lang="en-US" sz="2800" b="0" i="0" u="none" strike="noStrike" kern="1200" cap="none" spc="0" normalizeH="0" baseline="0" noProof="0">
                <a:ln>
                  <a:noFill/>
                </a:ln>
                <a:solidFill>
                  <a:srgbClr val="006699"/>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Th</a:t>
            </a:r>
            <a:r>
              <a:rPr lang="en-US"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ực trạng khai thác </a:t>
            </a:r>
            <a:r>
              <a:rPr kumimoji="0" lang="en-US" sz="2800" b="0" i="0" u="none" strike="noStrike" kern="1200" cap="none" spc="0" normalizeH="0" baseline="0" noProof="0">
                <a:ln>
                  <a:noFill/>
                </a:ln>
                <a:solidFill>
                  <a:srgbClr val="006699"/>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tài nguyên khoáng sản </a:t>
            </a:r>
            <a:r>
              <a:rPr lang="en-US"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ở n</a:t>
            </a:r>
            <a:r>
              <a:rPr lang="vi-VN"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ư</a:t>
            </a:r>
            <a:r>
              <a:rPr lang="en-US" sz="2800">
                <a:solidFill>
                  <a:srgbClr val="006699"/>
                </a:solidFill>
                <a:latin typeface="#9Slide03 Arima Madurai Black" panose="00000A00000000000000" pitchFamily="2" charset="0"/>
                <a:ea typeface="#9Slide02 Noi dung dai" panose="02000000000000000000" pitchFamily="2" charset="0"/>
                <a:cs typeface="#9Slide03 Arima Madurai Black" panose="00000A00000000000000" pitchFamily="2" charset="0"/>
              </a:rPr>
              <a:t>ớc ta?</a:t>
            </a:r>
            <a:r>
              <a:rPr kumimoji="0" lang="en-US" sz="2800" b="0" i="0" u="none" strike="noStrike" kern="1200" cap="none" spc="0" normalizeH="0" baseline="0" noProof="0">
                <a:ln>
                  <a:noFill/>
                </a:ln>
                <a:solidFill>
                  <a:srgbClr val="006699"/>
                </a:solidFill>
                <a:effectLst/>
                <a:uLnTx/>
                <a:uFillTx/>
                <a:latin typeface="#9Slide03 Arima Madurai Black" panose="00000A00000000000000" pitchFamily="2" charset="0"/>
                <a:ea typeface="#9Slide02 Noi dung dai" panose="02000000000000000000" pitchFamily="2" charset="0"/>
                <a:cs typeface="#9Slide03 Arima Madurai Black" panose="00000A00000000000000" pitchFamily="2" charset="0"/>
              </a:rPr>
              <a:t> </a:t>
            </a:r>
          </a:p>
        </p:txBody>
      </p:sp>
      <p:sp>
        <p:nvSpPr>
          <p:cNvPr id="6" name="Hộp Văn bản 5">
            <a:extLst>
              <a:ext uri="{FF2B5EF4-FFF2-40B4-BE49-F238E27FC236}">
                <a16:creationId xmlns:a16="http://schemas.microsoft.com/office/drawing/2014/main" id="{5EB0B078-507B-478F-A65E-BB2AA5ACA247}"/>
              </a:ext>
            </a:extLst>
          </p:cNvPr>
          <p:cNvSpPr txBox="1"/>
          <p:nvPr/>
        </p:nvSpPr>
        <p:spPr>
          <a:xfrm>
            <a:off x="2182990" y="4029322"/>
            <a:ext cx="9620634" cy="523220"/>
          </a:xfrm>
          <a:prstGeom prst="rect">
            <a:avLst/>
          </a:prstGeom>
          <a:noFill/>
        </p:spPr>
        <p:txBody>
          <a:bodyPr wrap="square">
            <a:spAutoFit/>
          </a:bodyPr>
          <a:lstStyle/>
          <a:p>
            <a:pPr lvl="0">
              <a:spcAft>
                <a:spcPts val="600"/>
              </a:spcAft>
              <a:defRPr/>
            </a:pPr>
            <a:r>
              <a:rPr lang="en-US"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M</a:t>
            </a:r>
            <a:r>
              <a:rPr lang="vi-VN"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ột số loại khoáng sản bị khai thác quá mức dẫn tới nguy cơ cạn kiệt,</a:t>
            </a:r>
            <a:endParaRPr kumimoji="0" lang="en-US" sz="2800" b="0" i="0" u="none" strike="noStrike" kern="1200" cap="none" spc="0" normalizeH="0" noProof="0">
              <a:ln>
                <a:noFill/>
              </a:ln>
              <a:solidFill>
                <a:srgbClr val="FFFF00"/>
              </a:solidFill>
              <a:effectLst/>
              <a:uLnTx/>
              <a:uFillTx/>
              <a:latin typeface="#9Slide05 Fourth Light" panose="00000400000000000000" pitchFamily="2" charset="0"/>
              <a:ea typeface="#9Slide02 Noi dung dai" panose="02000000000000000000" pitchFamily="2" charset="0"/>
              <a:cs typeface="#9Slide03 Arima Madurai Black" panose="00000A00000000000000" pitchFamily="2" charset="0"/>
            </a:endParaRPr>
          </a:p>
        </p:txBody>
      </p:sp>
      <p:pic>
        <p:nvPicPr>
          <p:cNvPr id="7" name="Hình ảnh 6">
            <a:extLst>
              <a:ext uri="{FF2B5EF4-FFF2-40B4-BE49-F238E27FC236}">
                <a16:creationId xmlns:a16="http://schemas.microsoft.com/office/drawing/2014/main" id="{C6DD7357-3C2E-485F-AF49-EBACC8702DB5}"/>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0026" y="5157192"/>
            <a:ext cx="872142" cy="784655"/>
          </a:xfrm>
          <a:prstGeom prst="rect">
            <a:avLst/>
          </a:prstGeom>
        </p:spPr>
      </p:pic>
      <p:pic>
        <p:nvPicPr>
          <p:cNvPr id="8" name="Hình ảnh 7">
            <a:extLst>
              <a:ext uri="{FF2B5EF4-FFF2-40B4-BE49-F238E27FC236}">
                <a16:creationId xmlns:a16="http://schemas.microsoft.com/office/drawing/2014/main" id="{510E35BE-6C8F-451F-BDE6-5D25B15F9E74}"/>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0026" y="2598976"/>
            <a:ext cx="872142" cy="784655"/>
          </a:xfrm>
          <a:prstGeom prst="rect">
            <a:avLst/>
          </a:prstGeom>
        </p:spPr>
      </p:pic>
      <p:pic>
        <p:nvPicPr>
          <p:cNvPr id="9" name="Hình ảnh 8">
            <a:extLst>
              <a:ext uri="{FF2B5EF4-FFF2-40B4-BE49-F238E27FC236}">
                <a16:creationId xmlns:a16="http://schemas.microsoft.com/office/drawing/2014/main" id="{5F1C9DD5-7BB7-451B-944B-8E63612E2882}"/>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50026" y="3822326"/>
            <a:ext cx="872142" cy="784655"/>
          </a:xfrm>
          <a:prstGeom prst="rect">
            <a:avLst/>
          </a:prstGeom>
        </p:spPr>
      </p:pic>
      <p:sp>
        <p:nvSpPr>
          <p:cNvPr id="10" name="Hộp Văn bản 9">
            <a:extLst>
              <a:ext uri="{FF2B5EF4-FFF2-40B4-BE49-F238E27FC236}">
                <a16:creationId xmlns:a16="http://schemas.microsoft.com/office/drawing/2014/main" id="{12410CC8-5D1A-4F61-8B2D-6A655C65FFE4}"/>
              </a:ext>
            </a:extLst>
          </p:cNvPr>
          <p:cNvSpPr txBox="1"/>
          <p:nvPr/>
        </p:nvSpPr>
        <p:spPr>
          <a:xfrm>
            <a:off x="2129974" y="2647340"/>
            <a:ext cx="9726666" cy="954107"/>
          </a:xfrm>
          <a:prstGeom prst="rect">
            <a:avLst/>
          </a:prstGeom>
          <a:noFill/>
        </p:spPr>
        <p:txBody>
          <a:bodyPr wrap="square">
            <a:spAutoFit/>
          </a:bodyPr>
          <a:lstStyle/>
          <a:p>
            <a:pPr lvl="0">
              <a:spcAft>
                <a:spcPts val="600"/>
              </a:spcAft>
              <a:defRPr/>
            </a:pPr>
            <a:r>
              <a:rPr lang="en-US"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K</a:t>
            </a:r>
            <a:r>
              <a:rPr lang="vi-VN" sz="2800">
                <a:solidFill>
                  <a:srgbClr val="FFFF00"/>
                </a:solidFill>
                <a:latin typeface="#9Slide05 Fourth Light" panose="00000400000000000000" pitchFamily="2" charset="0"/>
                <a:ea typeface="#9Slide02 Noi dung dai" panose="02000000000000000000" pitchFamily="2" charset="0"/>
                <a:cs typeface="#9Slide03 Arima Madurai Black" panose="00000A00000000000000" pitchFamily="2" charset="0"/>
              </a:rPr>
              <a:t>hai thác và sử dụng còn chưa hợp lí, công nghệ khai thác còn lạc hậu,... gây lãng phí, ảnh hưởng xấu đến môi trường và phát triển bền vững</a:t>
            </a:r>
            <a:endParaRPr kumimoji="0" lang="en-US" sz="2800" b="0" i="0" u="none" strike="noStrike" kern="1200" cap="none" spc="0" normalizeH="0" noProof="0">
              <a:ln>
                <a:noFill/>
              </a:ln>
              <a:solidFill>
                <a:srgbClr val="FFFF00"/>
              </a:solidFill>
              <a:effectLst/>
              <a:uLnTx/>
              <a:uFillTx/>
              <a:latin typeface="#9Slide05 Fourth Light" panose="00000400000000000000" pitchFamily="2" charset="0"/>
              <a:ea typeface="#9Slide02 Noi dung dai" panose="02000000000000000000" pitchFamily="2" charset="0"/>
              <a:cs typeface="#9Slide03 Arima Madurai Black" panose="00000A00000000000000" pitchFamily="2" charset="0"/>
            </a:endParaRPr>
          </a:p>
        </p:txBody>
      </p:sp>
      <p:sp>
        <p:nvSpPr>
          <p:cNvPr id="14" name="Hộp Văn bản 9">
            <a:extLst>
              <a:ext uri="{FF2B5EF4-FFF2-40B4-BE49-F238E27FC236}">
                <a16:creationId xmlns:a16="http://schemas.microsoft.com/office/drawing/2014/main" id="{FEFA8CBF-B169-404C-8C8D-56DC26DF4E77}"/>
              </a:ext>
            </a:extLst>
          </p:cNvPr>
          <p:cNvSpPr txBox="1"/>
          <p:nvPr/>
        </p:nvSpPr>
        <p:spPr>
          <a:xfrm>
            <a:off x="2129974" y="5157192"/>
            <a:ext cx="8958600" cy="954107"/>
          </a:xfrm>
          <a:prstGeom prst="rect">
            <a:avLst/>
          </a:prstGeom>
          <a:noFill/>
        </p:spPr>
        <p:txBody>
          <a:bodyPr wrap="square">
            <a:spAutoFit/>
          </a:bodyPr>
          <a:lstStyle/>
          <a:p>
            <a:pPr marL="0" marR="0" lvl="0" indent="0" defTabSz="914400" rtl="0" eaLnBrk="1" fontAlgn="auto" latinLnBrk="0" hangingPunct="1">
              <a:spcBef>
                <a:spcPts val="0"/>
              </a:spcBef>
              <a:spcAft>
                <a:spcPts val="600"/>
              </a:spcAft>
              <a:buClrTx/>
              <a:buSzTx/>
              <a:buFontTx/>
              <a:buNone/>
              <a:tabLst/>
              <a:defRPr/>
            </a:pPr>
            <a:r>
              <a:rPr kumimoji="0" lang="en-US" sz="2800" b="0" i="0" u="none" strike="noStrike" kern="1200" cap="none" spc="0" normalizeH="0" noProof="0">
                <a:ln>
                  <a:noFill/>
                </a:ln>
                <a:solidFill>
                  <a:srgbClr val="FFFF00"/>
                </a:solidFill>
                <a:effectLst/>
                <a:uLnTx/>
                <a:uFillTx/>
                <a:latin typeface="#9Slide05 Fourth Light" panose="00000400000000000000" pitchFamily="2" charset="0"/>
                <a:ea typeface="#9Slide02 Noi dung dai" panose="02000000000000000000" pitchFamily="2" charset="0"/>
                <a:cs typeface="#9Slide03 Arima Madurai Black" panose="00000A00000000000000" pitchFamily="2" charset="0"/>
              </a:rPr>
              <a:t>Nhiều loại khoáng sản chưa được thăm dò, đánh giá đầy đủ tiềm năng, giá trị.</a:t>
            </a:r>
          </a:p>
        </p:txBody>
      </p:sp>
    </p:spTree>
    <p:extLst>
      <p:ext uri="{BB962C8B-B14F-4D97-AF65-F5344CB8AC3E}">
        <p14:creationId xmlns:p14="http://schemas.microsoft.com/office/powerpoint/2010/main" val="3473246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1847528" y="836712"/>
            <a:ext cx="4852906" cy="1046440"/>
          </a:xfrm>
          <a:prstGeom prst="rect">
            <a:avLst/>
          </a:prstGeom>
          <a:noFill/>
          <a:ln>
            <a:noFill/>
          </a:ln>
        </p:spPr>
        <p:txBody>
          <a:bodyPr wrap="square" rtlCol="0">
            <a:spAutoFit/>
          </a:bodyPr>
          <a:lstStyle/>
          <a:p>
            <a:pPr algn="ctr"/>
            <a:r>
              <a:rPr lang="vi-VN" sz="6200">
                <a:solidFill>
                  <a:schemeClr val="bg1"/>
                </a:solidFill>
                <a:latin typeface="#9Slide07 IcielCadena" panose="02000503000000020004" pitchFamily="2" charset="0"/>
              </a:rPr>
              <a:t>KHỞI ĐỘNG</a:t>
            </a:r>
            <a:endParaRPr lang="en-US" sz="6200">
              <a:solidFill>
                <a:schemeClr val="bg1"/>
              </a:solidFill>
              <a:latin typeface="#9Slide07 IcielCadena" panose="02000503000000020004" pitchFamily="2" charset="0"/>
            </a:endParaRPr>
          </a:p>
        </p:txBody>
      </p:sp>
      <p:sp>
        <p:nvSpPr>
          <p:cNvPr id="2" name="Rectangle: Rounded Corners 1">
            <a:extLst>
              <a:ext uri="{FF2B5EF4-FFF2-40B4-BE49-F238E27FC236}">
                <a16:creationId xmlns:a16="http://schemas.microsoft.com/office/drawing/2014/main" id="{CD2AEFD0-10F8-4737-BADE-2505CFD8BE99}"/>
              </a:ext>
            </a:extLst>
          </p:cNvPr>
          <p:cNvSpPr/>
          <p:nvPr/>
        </p:nvSpPr>
        <p:spPr>
          <a:xfrm>
            <a:off x="1078552" y="2996952"/>
            <a:ext cx="1584176" cy="151216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X</a:t>
            </a:r>
            <a:endParaRPr lang="en-US" sz="6600">
              <a:solidFill>
                <a:schemeClr val="bg1"/>
              </a:solidFill>
              <a:latin typeface="#9Slide07 IcielCadena" panose="02000503000000020004" pitchFamily="2" charset="0"/>
            </a:endParaRPr>
          </a:p>
        </p:txBody>
      </p:sp>
      <p:sp>
        <p:nvSpPr>
          <p:cNvPr id="38" name="Rectangle: Rounded Corners 37">
            <a:extLst>
              <a:ext uri="{FF2B5EF4-FFF2-40B4-BE49-F238E27FC236}">
                <a16:creationId xmlns:a16="http://schemas.microsoft.com/office/drawing/2014/main" id="{68BB0D0F-A6DE-46D3-BED4-CCF401D109D1}"/>
              </a:ext>
            </a:extLst>
          </p:cNvPr>
          <p:cNvSpPr/>
          <p:nvPr/>
        </p:nvSpPr>
        <p:spPr>
          <a:xfrm>
            <a:off x="2734736" y="3021464"/>
            <a:ext cx="1584176" cy="144524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Ế</a:t>
            </a:r>
            <a:endParaRPr lang="en-US" sz="6600">
              <a:solidFill>
                <a:schemeClr val="bg1"/>
              </a:solidFill>
              <a:latin typeface="#9Slide07 IcielCadena" panose="02000503000000020004" pitchFamily="2" charset="0"/>
            </a:endParaRPr>
          </a:p>
        </p:txBody>
      </p:sp>
      <p:sp>
        <p:nvSpPr>
          <p:cNvPr id="39" name="Rectangle: Rounded Corners 38">
            <a:extLst>
              <a:ext uri="{FF2B5EF4-FFF2-40B4-BE49-F238E27FC236}">
                <a16:creationId xmlns:a16="http://schemas.microsoft.com/office/drawing/2014/main" id="{AC83E589-A232-40CB-950F-2B2836168BB4}"/>
              </a:ext>
            </a:extLst>
          </p:cNvPr>
          <p:cNvSpPr/>
          <p:nvPr/>
        </p:nvSpPr>
        <p:spPr>
          <a:xfrm>
            <a:off x="4403144" y="3021464"/>
            <a:ext cx="1584176" cy="144524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P</a:t>
            </a:r>
            <a:endParaRPr lang="en-US" sz="6600">
              <a:solidFill>
                <a:schemeClr val="bg1"/>
              </a:solidFill>
              <a:latin typeface="#9Slide07 IcielCadena" panose="02000503000000020004" pitchFamily="2" charset="0"/>
            </a:endParaRPr>
          </a:p>
        </p:txBody>
      </p:sp>
      <p:sp>
        <p:nvSpPr>
          <p:cNvPr id="40" name="Rectangle: Rounded Corners 39">
            <a:extLst>
              <a:ext uri="{FF2B5EF4-FFF2-40B4-BE49-F238E27FC236}">
                <a16:creationId xmlns:a16="http://schemas.microsoft.com/office/drawing/2014/main" id="{2D1898EB-9B41-4F4D-987C-5388B94F2B88}"/>
              </a:ext>
            </a:extLst>
          </p:cNvPr>
          <p:cNvSpPr/>
          <p:nvPr/>
        </p:nvSpPr>
        <p:spPr>
          <a:xfrm>
            <a:off x="6071552" y="3021464"/>
            <a:ext cx="1584176" cy="144524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C</a:t>
            </a:r>
            <a:endParaRPr lang="en-US" sz="6600">
              <a:solidFill>
                <a:schemeClr val="bg1"/>
              </a:solidFill>
              <a:latin typeface="#9Slide07 IcielCadena" panose="02000503000000020004" pitchFamily="2" charset="0"/>
            </a:endParaRPr>
          </a:p>
        </p:txBody>
      </p:sp>
      <p:sp>
        <p:nvSpPr>
          <p:cNvPr id="41" name="Rectangle: Rounded Corners 40">
            <a:extLst>
              <a:ext uri="{FF2B5EF4-FFF2-40B4-BE49-F238E27FC236}">
                <a16:creationId xmlns:a16="http://schemas.microsoft.com/office/drawing/2014/main" id="{C7030A7B-3D10-4152-BABF-44F1301765A6}"/>
              </a:ext>
            </a:extLst>
          </p:cNvPr>
          <p:cNvSpPr/>
          <p:nvPr/>
        </p:nvSpPr>
        <p:spPr>
          <a:xfrm>
            <a:off x="7739960" y="3021464"/>
            <a:ext cx="1584176" cy="144524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H</a:t>
            </a:r>
            <a:endParaRPr lang="en-US" sz="6600">
              <a:solidFill>
                <a:schemeClr val="bg1"/>
              </a:solidFill>
              <a:latin typeface="#9Slide07 IcielCadena" panose="02000503000000020004" pitchFamily="2" charset="0"/>
            </a:endParaRPr>
          </a:p>
        </p:txBody>
      </p:sp>
      <p:sp>
        <p:nvSpPr>
          <p:cNvPr id="42" name="Rectangle: Rounded Corners 41">
            <a:extLst>
              <a:ext uri="{FF2B5EF4-FFF2-40B4-BE49-F238E27FC236}">
                <a16:creationId xmlns:a16="http://schemas.microsoft.com/office/drawing/2014/main" id="{2FEFADE3-02E6-40EF-A1FA-5498A1705D98}"/>
              </a:ext>
            </a:extLst>
          </p:cNvPr>
          <p:cNvSpPr/>
          <p:nvPr/>
        </p:nvSpPr>
        <p:spPr>
          <a:xfrm>
            <a:off x="9408368" y="3021464"/>
            <a:ext cx="1584176" cy="144524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Ữ</a:t>
            </a:r>
            <a:endParaRPr lang="en-US" sz="6600">
              <a:solidFill>
                <a:schemeClr val="bg1"/>
              </a:solidFill>
              <a:latin typeface="#9Slide07 IcielCadena" panose="02000503000000020004" pitchFamily="2" charset="0"/>
            </a:endParaRPr>
          </a:p>
        </p:txBody>
      </p:sp>
      <p:pic>
        <p:nvPicPr>
          <p:cNvPr id="43" name="图片 2">
            <a:extLst>
              <a:ext uri="{FF2B5EF4-FFF2-40B4-BE49-F238E27FC236}">
                <a16:creationId xmlns:a16="http://schemas.microsoft.com/office/drawing/2014/main" id="{AE074F0A-AB2E-4D1D-8A84-5AD48746CE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44472" y="4653136"/>
            <a:ext cx="2058349" cy="2058349"/>
          </a:xfrm>
          <a:prstGeom prst="rect">
            <a:avLst/>
          </a:prstGeom>
        </p:spPr>
      </p:pic>
      <p:pic>
        <p:nvPicPr>
          <p:cNvPr id="44" name="Picture 43">
            <a:extLst>
              <a:ext uri="{FF2B5EF4-FFF2-40B4-BE49-F238E27FC236}">
                <a16:creationId xmlns:a16="http://schemas.microsoft.com/office/drawing/2014/main" id="{90279EF1-2CFE-49E4-B3F8-0ECFC00713D9}"/>
              </a:ext>
            </a:extLst>
          </p:cNvPr>
          <p:cNvPicPr>
            <a:picLocks noChangeAspect="1"/>
          </p:cNvPicPr>
          <p:nvPr/>
        </p:nvPicPr>
        <p:blipFill>
          <a:blip r:embed="rId4">
            <a:clrChange>
              <a:clrFrom>
                <a:srgbClr val="F6F6F6"/>
              </a:clrFrom>
              <a:clrTo>
                <a:srgbClr val="F6F6F6">
                  <a:alpha val="0"/>
                </a:srgbClr>
              </a:clrTo>
            </a:clrChange>
          </a:blip>
          <a:stretch>
            <a:fillRect/>
          </a:stretch>
        </p:blipFill>
        <p:spPr>
          <a:xfrm>
            <a:off x="9947014" y="1757922"/>
            <a:ext cx="1440160" cy="1070150"/>
          </a:xfrm>
          <a:prstGeom prst="rect">
            <a:avLst/>
          </a:prstGeom>
        </p:spPr>
      </p:pic>
    </p:spTree>
    <p:extLst>
      <p:ext uri="{BB962C8B-B14F-4D97-AF65-F5344CB8AC3E}">
        <p14:creationId xmlns:p14="http://schemas.microsoft.com/office/powerpoint/2010/main" val="3238382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p:cTn id="13" dur="500" fill="hold"/>
                                        <p:tgtEl>
                                          <p:spTgt spid="38"/>
                                        </p:tgtEl>
                                        <p:attrNameLst>
                                          <p:attrName>ppt_w</p:attrName>
                                        </p:attrNameLst>
                                      </p:cBhvr>
                                      <p:tavLst>
                                        <p:tav tm="0">
                                          <p:val>
                                            <p:fltVal val="0"/>
                                          </p:val>
                                        </p:tav>
                                        <p:tav tm="100000">
                                          <p:val>
                                            <p:strVal val="#ppt_w"/>
                                          </p:val>
                                        </p:tav>
                                      </p:tavLst>
                                    </p:anim>
                                    <p:anim calcmode="lin" valueType="num">
                                      <p:cBhvr>
                                        <p:cTn id="14" dur="500" fill="hold"/>
                                        <p:tgtEl>
                                          <p:spTgt spid="38"/>
                                        </p:tgtEl>
                                        <p:attrNameLst>
                                          <p:attrName>ppt_h</p:attrName>
                                        </p:attrNameLst>
                                      </p:cBhvr>
                                      <p:tavLst>
                                        <p:tav tm="0">
                                          <p:val>
                                            <p:fltVal val="0"/>
                                          </p:val>
                                        </p:tav>
                                        <p:tav tm="100000">
                                          <p:val>
                                            <p:strVal val="#ppt_h"/>
                                          </p:val>
                                        </p:tav>
                                      </p:tavLst>
                                    </p:anim>
                                    <p:animEffect transition="in" filter="fade">
                                      <p:cBhvr>
                                        <p:cTn id="15" dur="500"/>
                                        <p:tgtEl>
                                          <p:spTgt spid="3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animEffect transition="in" filter="fade">
                                      <p:cBhvr>
                                        <p:cTn id="21" dur="500"/>
                                        <p:tgtEl>
                                          <p:spTgt spid="3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p:cTn id="25" dur="500" fill="hold"/>
                                        <p:tgtEl>
                                          <p:spTgt spid="40"/>
                                        </p:tgtEl>
                                        <p:attrNameLst>
                                          <p:attrName>ppt_w</p:attrName>
                                        </p:attrNameLst>
                                      </p:cBhvr>
                                      <p:tavLst>
                                        <p:tav tm="0">
                                          <p:val>
                                            <p:fltVal val="0"/>
                                          </p:val>
                                        </p:tav>
                                        <p:tav tm="100000">
                                          <p:val>
                                            <p:strVal val="#ppt_w"/>
                                          </p:val>
                                        </p:tav>
                                      </p:tavLst>
                                    </p:anim>
                                    <p:anim calcmode="lin" valueType="num">
                                      <p:cBhvr>
                                        <p:cTn id="26" dur="500" fill="hold"/>
                                        <p:tgtEl>
                                          <p:spTgt spid="40"/>
                                        </p:tgtEl>
                                        <p:attrNameLst>
                                          <p:attrName>ppt_h</p:attrName>
                                        </p:attrNameLst>
                                      </p:cBhvr>
                                      <p:tavLst>
                                        <p:tav tm="0">
                                          <p:val>
                                            <p:fltVal val="0"/>
                                          </p:val>
                                        </p:tav>
                                        <p:tav tm="100000">
                                          <p:val>
                                            <p:strVal val="#ppt_h"/>
                                          </p:val>
                                        </p:tav>
                                      </p:tavLst>
                                    </p:anim>
                                    <p:animEffect transition="in" filter="fade">
                                      <p:cBhvr>
                                        <p:cTn id="27" dur="500"/>
                                        <p:tgtEl>
                                          <p:spTgt spid="40"/>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500" fill="hold"/>
                                        <p:tgtEl>
                                          <p:spTgt spid="41"/>
                                        </p:tgtEl>
                                        <p:attrNameLst>
                                          <p:attrName>ppt_w</p:attrName>
                                        </p:attrNameLst>
                                      </p:cBhvr>
                                      <p:tavLst>
                                        <p:tav tm="0">
                                          <p:val>
                                            <p:fltVal val="0"/>
                                          </p:val>
                                        </p:tav>
                                        <p:tav tm="100000">
                                          <p:val>
                                            <p:strVal val="#ppt_w"/>
                                          </p:val>
                                        </p:tav>
                                      </p:tavLst>
                                    </p:anim>
                                    <p:anim calcmode="lin" valueType="num">
                                      <p:cBhvr>
                                        <p:cTn id="32" dur="500" fill="hold"/>
                                        <p:tgtEl>
                                          <p:spTgt spid="41"/>
                                        </p:tgtEl>
                                        <p:attrNameLst>
                                          <p:attrName>ppt_h</p:attrName>
                                        </p:attrNameLst>
                                      </p:cBhvr>
                                      <p:tavLst>
                                        <p:tav tm="0">
                                          <p:val>
                                            <p:fltVal val="0"/>
                                          </p:val>
                                        </p:tav>
                                        <p:tav tm="100000">
                                          <p:val>
                                            <p:strVal val="#ppt_h"/>
                                          </p:val>
                                        </p:tav>
                                      </p:tavLst>
                                    </p:anim>
                                    <p:animEffect transition="in" filter="fade">
                                      <p:cBhvr>
                                        <p:cTn id="33" dur="500"/>
                                        <p:tgtEl>
                                          <p:spTgt spid="41"/>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39" grpId="0" animBg="1"/>
      <p:bldP spid="40" grpId="0" animBg="1"/>
      <p:bldP spid="41"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199456" y="201191"/>
            <a:ext cx="9029700" cy="1373610"/>
          </a:xfrm>
          <a:custGeom>
            <a:avLst/>
            <a:gdLst>
              <a:gd name="connsiteX0" fmla="*/ 0 w 9029700"/>
              <a:gd name="connsiteY0" fmla="*/ 228940 h 1373610"/>
              <a:gd name="connsiteX1" fmla="*/ 228940 w 9029700"/>
              <a:gd name="connsiteY1" fmla="*/ 0 h 1373610"/>
              <a:gd name="connsiteX2" fmla="*/ 971831 w 9029700"/>
              <a:gd name="connsiteY2" fmla="*/ 0 h 1373610"/>
              <a:gd name="connsiteX3" fmla="*/ 1457568 w 9029700"/>
              <a:gd name="connsiteY3" fmla="*/ 0 h 1373610"/>
              <a:gd name="connsiteX4" fmla="*/ 1857586 w 9029700"/>
              <a:gd name="connsiteY4" fmla="*/ 0 h 1373610"/>
              <a:gd name="connsiteX5" fmla="*/ 2514759 w 9029700"/>
              <a:gd name="connsiteY5" fmla="*/ 0 h 1373610"/>
              <a:gd name="connsiteX6" fmla="*/ 3000495 w 9029700"/>
              <a:gd name="connsiteY6" fmla="*/ 0 h 1373610"/>
              <a:gd name="connsiteX7" fmla="*/ 3743386 w 9029700"/>
              <a:gd name="connsiteY7" fmla="*/ 0 h 1373610"/>
              <a:gd name="connsiteX8" fmla="*/ 4143404 w 9029700"/>
              <a:gd name="connsiteY8" fmla="*/ 0 h 1373610"/>
              <a:gd name="connsiteX9" fmla="*/ 4886296 w 9029700"/>
              <a:gd name="connsiteY9" fmla="*/ 0 h 1373610"/>
              <a:gd name="connsiteX10" fmla="*/ 5200596 w 9029700"/>
              <a:gd name="connsiteY10" fmla="*/ 0 h 1373610"/>
              <a:gd name="connsiteX11" fmla="*/ 5772050 w 9029700"/>
              <a:gd name="connsiteY11" fmla="*/ 0 h 1373610"/>
              <a:gd name="connsiteX12" fmla="*/ 6343505 w 9029700"/>
              <a:gd name="connsiteY12" fmla="*/ 0 h 1373610"/>
              <a:gd name="connsiteX13" fmla="*/ 6829241 w 9029700"/>
              <a:gd name="connsiteY13" fmla="*/ 0 h 1373610"/>
              <a:gd name="connsiteX14" fmla="*/ 7572132 w 9029700"/>
              <a:gd name="connsiteY14" fmla="*/ 0 h 1373610"/>
              <a:gd name="connsiteX15" fmla="*/ 8315024 w 9029700"/>
              <a:gd name="connsiteY15" fmla="*/ 0 h 1373610"/>
              <a:gd name="connsiteX16" fmla="*/ 8800760 w 9029700"/>
              <a:gd name="connsiteY16" fmla="*/ 0 h 1373610"/>
              <a:gd name="connsiteX17" fmla="*/ 9029700 w 9029700"/>
              <a:gd name="connsiteY17" fmla="*/ 228940 h 1373610"/>
              <a:gd name="connsiteX18" fmla="*/ 9029700 w 9029700"/>
              <a:gd name="connsiteY18" fmla="*/ 695962 h 1373610"/>
              <a:gd name="connsiteX19" fmla="*/ 9029700 w 9029700"/>
              <a:gd name="connsiteY19" fmla="*/ 1144670 h 1373610"/>
              <a:gd name="connsiteX20" fmla="*/ 8800760 w 9029700"/>
              <a:gd name="connsiteY20" fmla="*/ 1373610 h 1373610"/>
              <a:gd name="connsiteX21" fmla="*/ 8143587 w 9029700"/>
              <a:gd name="connsiteY21" fmla="*/ 1373610 h 1373610"/>
              <a:gd name="connsiteX22" fmla="*/ 7743569 w 9029700"/>
              <a:gd name="connsiteY22" fmla="*/ 1373610 h 1373610"/>
              <a:gd name="connsiteX23" fmla="*/ 7172114 w 9029700"/>
              <a:gd name="connsiteY23" fmla="*/ 1373610 h 1373610"/>
              <a:gd name="connsiteX24" fmla="*/ 6857814 w 9029700"/>
              <a:gd name="connsiteY24" fmla="*/ 1373610 h 1373610"/>
              <a:gd name="connsiteX25" fmla="*/ 6543514 w 9029700"/>
              <a:gd name="connsiteY25" fmla="*/ 1373610 h 1373610"/>
              <a:gd name="connsiteX26" fmla="*/ 5972059 w 9029700"/>
              <a:gd name="connsiteY26" fmla="*/ 1373610 h 1373610"/>
              <a:gd name="connsiteX27" fmla="*/ 5572041 w 9029700"/>
              <a:gd name="connsiteY27" fmla="*/ 1373610 h 1373610"/>
              <a:gd name="connsiteX28" fmla="*/ 4914868 w 9029700"/>
              <a:gd name="connsiteY28" fmla="*/ 1373610 h 1373610"/>
              <a:gd name="connsiteX29" fmla="*/ 4514850 w 9029700"/>
              <a:gd name="connsiteY29" fmla="*/ 1373610 h 1373610"/>
              <a:gd name="connsiteX30" fmla="*/ 3857677 w 9029700"/>
              <a:gd name="connsiteY30" fmla="*/ 1373610 h 1373610"/>
              <a:gd name="connsiteX31" fmla="*/ 3543377 w 9029700"/>
              <a:gd name="connsiteY31" fmla="*/ 1373610 h 1373610"/>
              <a:gd name="connsiteX32" fmla="*/ 2886204 w 9029700"/>
              <a:gd name="connsiteY32" fmla="*/ 1373610 h 1373610"/>
              <a:gd name="connsiteX33" fmla="*/ 2486186 w 9029700"/>
              <a:gd name="connsiteY33" fmla="*/ 1373610 h 1373610"/>
              <a:gd name="connsiteX34" fmla="*/ 2171886 w 9029700"/>
              <a:gd name="connsiteY34" fmla="*/ 1373610 h 1373610"/>
              <a:gd name="connsiteX35" fmla="*/ 1771868 w 9029700"/>
              <a:gd name="connsiteY35" fmla="*/ 1373610 h 1373610"/>
              <a:gd name="connsiteX36" fmla="*/ 1114695 w 9029700"/>
              <a:gd name="connsiteY36" fmla="*/ 1373610 h 1373610"/>
              <a:gd name="connsiteX37" fmla="*/ 714676 w 9029700"/>
              <a:gd name="connsiteY37" fmla="*/ 1373610 h 1373610"/>
              <a:gd name="connsiteX38" fmla="*/ 228940 w 9029700"/>
              <a:gd name="connsiteY38" fmla="*/ 1373610 h 1373610"/>
              <a:gd name="connsiteX39" fmla="*/ 0 w 9029700"/>
              <a:gd name="connsiteY39" fmla="*/ 1144670 h 1373610"/>
              <a:gd name="connsiteX40" fmla="*/ 0 w 9029700"/>
              <a:gd name="connsiteY40" fmla="*/ 677648 h 1373610"/>
              <a:gd name="connsiteX41" fmla="*/ 0 w 9029700"/>
              <a:gd name="connsiteY41" fmla="*/ 228940 h 137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29700" h="1373610" extrusionOk="0">
                <a:moveTo>
                  <a:pt x="0" y="228940"/>
                </a:moveTo>
                <a:cubicBezTo>
                  <a:pt x="-10833" y="95818"/>
                  <a:pt x="73404" y="10920"/>
                  <a:pt x="228940" y="0"/>
                </a:cubicBezTo>
                <a:cubicBezTo>
                  <a:pt x="488276" y="-45767"/>
                  <a:pt x="685671" y="17427"/>
                  <a:pt x="971831" y="0"/>
                </a:cubicBezTo>
                <a:cubicBezTo>
                  <a:pt x="1257991" y="-17427"/>
                  <a:pt x="1287357" y="8851"/>
                  <a:pt x="1457568" y="0"/>
                </a:cubicBezTo>
                <a:cubicBezTo>
                  <a:pt x="1627779" y="-8851"/>
                  <a:pt x="1666820" y="46402"/>
                  <a:pt x="1857586" y="0"/>
                </a:cubicBezTo>
                <a:cubicBezTo>
                  <a:pt x="2048352" y="-46402"/>
                  <a:pt x="2273884" y="61599"/>
                  <a:pt x="2514759" y="0"/>
                </a:cubicBezTo>
                <a:cubicBezTo>
                  <a:pt x="2755634" y="-61599"/>
                  <a:pt x="2761856" y="36021"/>
                  <a:pt x="3000495" y="0"/>
                </a:cubicBezTo>
                <a:cubicBezTo>
                  <a:pt x="3239134" y="-36021"/>
                  <a:pt x="3446650" y="28632"/>
                  <a:pt x="3743386" y="0"/>
                </a:cubicBezTo>
                <a:cubicBezTo>
                  <a:pt x="4040122" y="-28632"/>
                  <a:pt x="4019642" y="25984"/>
                  <a:pt x="4143404" y="0"/>
                </a:cubicBezTo>
                <a:cubicBezTo>
                  <a:pt x="4267166" y="-25984"/>
                  <a:pt x="4556455" y="20924"/>
                  <a:pt x="4886296" y="0"/>
                </a:cubicBezTo>
                <a:cubicBezTo>
                  <a:pt x="5216137" y="-20924"/>
                  <a:pt x="5060713" y="18227"/>
                  <a:pt x="5200596" y="0"/>
                </a:cubicBezTo>
                <a:cubicBezTo>
                  <a:pt x="5340479" y="-18227"/>
                  <a:pt x="5525194" y="60452"/>
                  <a:pt x="5772050" y="0"/>
                </a:cubicBezTo>
                <a:cubicBezTo>
                  <a:pt x="6018906" y="-60452"/>
                  <a:pt x="6223669" y="30544"/>
                  <a:pt x="6343505" y="0"/>
                </a:cubicBezTo>
                <a:cubicBezTo>
                  <a:pt x="6463341" y="-30544"/>
                  <a:pt x="6725639" y="35102"/>
                  <a:pt x="6829241" y="0"/>
                </a:cubicBezTo>
                <a:cubicBezTo>
                  <a:pt x="6932843" y="-35102"/>
                  <a:pt x="7319472" y="76808"/>
                  <a:pt x="7572132" y="0"/>
                </a:cubicBezTo>
                <a:cubicBezTo>
                  <a:pt x="7824792" y="-76808"/>
                  <a:pt x="7947526" y="60920"/>
                  <a:pt x="8315024" y="0"/>
                </a:cubicBezTo>
                <a:cubicBezTo>
                  <a:pt x="8682522" y="-60920"/>
                  <a:pt x="8639579" y="23984"/>
                  <a:pt x="8800760" y="0"/>
                </a:cubicBezTo>
                <a:cubicBezTo>
                  <a:pt x="8920940" y="-5898"/>
                  <a:pt x="9022790" y="92170"/>
                  <a:pt x="9029700" y="228940"/>
                </a:cubicBezTo>
                <a:cubicBezTo>
                  <a:pt x="9056473" y="402886"/>
                  <a:pt x="9024757" y="558987"/>
                  <a:pt x="9029700" y="695962"/>
                </a:cubicBezTo>
                <a:cubicBezTo>
                  <a:pt x="9034643" y="832937"/>
                  <a:pt x="8991146" y="1027206"/>
                  <a:pt x="9029700" y="1144670"/>
                </a:cubicBezTo>
                <a:cubicBezTo>
                  <a:pt x="9026739" y="1271232"/>
                  <a:pt x="8939356" y="1351698"/>
                  <a:pt x="8800760" y="1373610"/>
                </a:cubicBezTo>
                <a:cubicBezTo>
                  <a:pt x="8628856" y="1415511"/>
                  <a:pt x="8293864" y="1366358"/>
                  <a:pt x="8143587" y="1373610"/>
                </a:cubicBezTo>
                <a:cubicBezTo>
                  <a:pt x="7993310" y="1380862"/>
                  <a:pt x="7834878" y="1326232"/>
                  <a:pt x="7743569" y="1373610"/>
                </a:cubicBezTo>
                <a:cubicBezTo>
                  <a:pt x="7652260" y="1420988"/>
                  <a:pt x="7432270" y="1343402"/>
                  <a:pt x="7172114" y="1373610"/>
                </a:cubicBezTo>
                <a:cubicBezTo>
                  <a:pt x="6911958" y="1403818"/>
                  <a:pt x="6966039" y="1365234"/>
                  <a:pt x="6857814" y="1373610"/>
                </a:cubicBezTo>
                <a:cubicBezTo>
                  <a:pt x="6749589" y="1381986"/>
                  <a:pt x="6611265" y="1365720"/>
                  <a:pt x="6543514" y="1373610"/>
                </a:cubicBezTo>
                <a:cubicBezTo>
                  <a:pt x="6475763" y="1381500"/>
                  <a:pt x="6123775" y="1344679"/>
                  <a:pt x="5972059" y="1373610"/>
                </a:cubicBezTo>
                <a:cubicBezTo>
                  <a:pt x="5820344" y="1402541"/>
                  <a:pt x="5690044" y="1366978"/>
                  <a:pt x="5572041" y="1373610"/>
                </a:cubicBezTo>
                <a:cubicBezTo>
                  <a:pt x="5454038" y="1380242"/>
                  <a:pt x="5096762" y="1303615"/>
                  <a:pt x="4914868" y="1373610"/>
                </a:cubicBezTo>
                <a:cubicBezTo>
                  <a:pt x="4732974" y="1443605"/>
                  <a:pt x="4609719" y="1354686"/>
                  <a:pt x="4514850" y="1373610"/>
                </a:cubicBezTo>
                <a:cubicBezTo>
                  <a:pt x="4419981" y="1392534"/>
                  <a:pt x="4095140" y="1297300"/>
                  <a:pt x="3857677" y="1373610"/>
                </a:cubicBezTo>
                <a:cubicBezTo>
                  <a:pt x="3620214" y="1449920"/>
                  <a:pt x="3675974" y="1353944"/>
                  <a:pt x="3543377" y="1373610"/>
                </a:cubicBezTo>
                <a:cubicBezTo>
                  <a:pt x="3410780" y="1393276"/>
                  <a:pt x="3176850" y="1337506"/>
                  <a:pt x="2886204" y="1373610"/>
                </a:cubicBezTo>
                <a:cubicBezTo>
                  <a:pt x="2595558" y="1409714"/>
                  <a:pt x="2626136" y="1327582"/>
                  <a:pt x="2486186" y="1373610"/>
                </a:cubicBezTo>
                <a:cubicBezTo>
                  <a:pt x="2346236" y="1419638"/>
                  <a:pt x="2308923" y="1362337"/>
                  <a:pt x="2171886" y="1373610"/>
                </a:cubicBezTo>
                <a:cubicBezTo>
                  <a:pt x="2034849" y="1384883"/>
                  <a:pt x="1889710" y="1345031"/>
                  <a:pt x="1771868" y="1373610"/>
                </a:cubicBezTo>
                <a:cubicBezTo>
                  <a:pt x="1654026" y="1402189"/>
                  <a:pt x="1285913" y="1333627"/>
                  <a:pt x="1114695" y="1373610"/>
                </a:cubicBezTo>
                <a:cubicBezTo>
                  <a:pt x="943477" y="1413593"/>
                  <a:pt x="827531" y="1355887"/>
                  <a:pt x="714676" y="1373610"/>
                </a:cubicBezTo>
                <a:cubicBezTo>
                  <a:pt x="601821" y="1391333"/>
                  <a:pt x="443730" y="1331761"/>
                  <a:pt x="228940" y="1373610"/>
                </a:cubicBezTo>
                <a:cubicBezTo>
                  <a:pt x="107933" y="1374687"/>
                  <a:pt x="-9525" y="1277260"/>
                  <a:pt x="0" y="1144670"/>
                </a:cubicBezTo>
                <a:cubicBezTo>
                  <a:pt x="-22083" y="1033164"/>
                  <a:pt x="37767" y="785781"/>
                  <a:pt x="0" y="677648"/>
                </a:cubicBezTo>
                <a:cubicBezTo>
                  <a:pt x="-37767" y="569515"/>
                  <a:pt x="51047" y="435777"/>
                  <a:pt x="0" y="228940"/>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Vấn </a:t>
            </a: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đề s</a:t>
            </a:r>
            <a:r>
              <a:rPr lang="vi-VN"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ử dụng</a:t>
            </a:r>
            <a:r>
              <a:rPr kumimoji="0" lang="en-US" sz="32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endPar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407368" y="332656"/>
            <a:ext cx="1110680" cy="1110680"/>
          </a:xfrm>
          <a:prstGeom prst="rect">
            <a:avLst/>
          </a:prstGeom>
        </p:spPr>
      </p:pic>
      <p:sp>
        <p:nvSpPr>
          <p:cNvPr id="6" name="Hình chữ nhật: Góc Tròn 1">
            <a:extLst>
              <a:ext uri="{FF2B5EF4-FFF2-40B4-BE49-F238E27FC236}">
                <a16:creationId xmlns:a16="http://schemas.microsoft.com/office/drawing/2014/main" id="{387E10F8-87B6-4E95-8690-E397631C1871}"/>
              </a:ext>
            </a:extLst>
          </p:cNvPr>
          <p:cNvSpPr/>
          <p:nvPr/>
        </p:nvSpPr>
        <p:spPr>
          <a:xfrm>
            <a:off x="659396" y="1196752"/>
            <a:ext cx="10873208" cy="3600400"/>
          </a:xfrm>
          <a:custGeom>
            <a:avLst/>
            <a:gdLst>
              <a:gd name="connsiteX0" fmla="*/ 0 w 10873208"/>
              <a:gd name="connsiteY0" fmla="*/ 600079 h 3600400"/>
              <a:gd name="connsiteX1" fmla="*/ 600079 w 10873208"/>
              <a:gd name="connsiteY1" fmla="*/ 0 h 3600400"/>
              <a:gd name="connsiteX2" fmla="*/ 1362543 w 10873208"/>
              <a:gd name="connsiteY2" fmla="*/ 0 h 3600400"/>
              <a:gd name="connsiteX3" fmla="*/ 1834815 w 10873208"/>
              <a:gd name="connsiteY3" fmla="*/ 0 h 3600400"/>
              <a:gd name="connsiteX4" fmla="*/ 2210357 w 10873208"/>
              <a:gd name="connsiteY4" fmla="*/ 0 h 3600400"/>
              <a:gd name="connsiteX5" fmla="*/ 2876091 w 10873208"/>
              <a:gd name="connsiteY5" fmla="*/ 0 h 3600400"/>
              <a:gd name="connsiteX6" fmla="*/ 3348363 w 10873208"/>
              <a:gd name="connsiteY6" fmla="*/ 0 h 3600400"/>
              <a:gd name="connsiteX7" fmla="*/ 4110827 w 10873208"/>
              <a:gd name="connsiteY7" fmla="*/ 0 h 3600400"/>
              <a:gd name="connsiteX8" fmla="*/ 4486369 w 10873208"/>
              <a:gd name="connsiteY8" fmla="*/ 0 h 3600400"/>
              <a:gd name="connsiteX9" fmla="*/ 5248833 w 10873208"/>
              <a:gd name="connsiteY9" fmla="*/ 0 h 3600400"/>
              <a:gd name="connsiteX10" fmla="*/ 5527644 w 10873208"/>
              <a:gd name="connsiteY10" fmla="*/ 0 h 3600400"/>
              <a:gd name="connsiteX11" fmla="*/ 6096647 w 10873208"/>
              <a:gd name="connsiteY11" fmla="*/ 0 h 3600400"/>
              <a:gd name="connsiteX12" fmla="*/ 6665650 w 10873208"/>
              <a:gd name="connsiteY12" fmla="*/ 0 h 3600400"/>
              <a:gd name="connsiteX13" fmla="*/ 7137923 w 10873208"/>
              <a:gd name="connsiteY13" fmla="*/ 0 h 3600400"/>
              <a:gd name="connsiteX14" fmla="*/ 7900387 w 10873208"/>
              <a:gd name="connsiteY14" fmla="*/ 0 h 3600400"/>
              <a:gd name="connsiteX15" fmla="*/ 8662851 w 10873208"/>
              <a:gd name="connsiteY15" fmla="*/ 0 h 3600400"/>
              <a:gd name="connsiteX16" fmla="*/ 9038393 w 10873208"/>
              <a:gd name="connsiteY16" fmla="*/ 0 h 3600400"/>
              <a:gd name="connsiteX17" fmla="*/ 9607396 w 10873208"/>
              <a:gd name="connsiteY17" fmla="*/ 0 h 3600400"/>
              <a:gd name="connsiteX18" fmla="*/ 10273129 w 10873208"/>
              <a:gd name="connsiteY18" fmla="*/ 0 h 3600400"/>
              <a:gd name="connsiteX19" fmla="*/ 10873208 w 10873208"/>
              <a:gd name="connsiteY19" fmla="*/ 600079 h 3600400"/>
              <a:gd name="connsiteX20" fmla="*/ 10873208 w 10873208"/>
              <a:gd name="connsiteY20" fmla="*/ 1008120 h 3600400"/>
              <a:gd name="connsiteX21" fmla="*/ 10873208 w 10873208"/>
              <a:gd name="connsiteY21" fmla="*/ 1536173 h 3600400"/>
              <a:gd name="connsiteX22" fmla="*/ 10873208 w 10873208"/>
              <a:gd name="connsiteY22" fmla="*/ 2016222 h 3600400"/>
              <a:gd name="connsiteX23" fmla="*/ 10873208 w 10873208"/>
              <a:gd name="connsiteY23" fmla="*/ 2448265 h 3600400"/>
              <a:gd name="connsiteX24" fmla="*/ 10873208 w 10873208"/>
              <a:gd name="connsiteY24" fmla="*/ 3000321 h 3600400"/>
              <a:gd name="connsiteX25" fmla="*/ 10273129 w 10873208"/>
              <a:gd name="connsiteY25" fmla="*/ 3600400 h 3600400"/>
              <a:gd name="connsiteX26" fmla="*/ 9704126 w 10873208"/>
              <a:gd name="connsiteY26" fmla="*/ 3600400 h 3600400"/>
              <a:gd name="connsiteX27" fmla="*/ 9328584 w 10873208"/>
              <a:gd name="connsiteY27" fmla="*/ 3600400 h 3600400"/>
              <a:gd name="connsiteX28" fmla="*/ 8662851 w 10873208"/>
              <a:gd name="connsiteY28" fmla="*/ 3600400 h 3600400"/>
              <a:gd name="connsiteX29" fmla="*/ 8287309 w 10873208"/>
              <a:gd name="connsiteY29" fmla="*/ 3600400 h 3600400"/>
              <a:gd name="connsiteX30" fmla="*/ 7621575 w 10873208"/>
              <a:gd name="connsiteY30" fmla="*/ 3600400 h 3600400"/>
              <a:gd name="connsiteX31" fmla="*/ 7342764 w 10873208"/>
              <a:gd name="connsiteY31" fmla="*/ 3600400 h 3600400"/>
              <a:gd name="connsiteX32" fmla="*/ 6677030 w 10873208"/>
              <a:gd name="connsiteY32" fmla="*/ 3600400 h 3600400"/>
              <a:gd name="connsiteX33" fmla="*/ 6301488 w 10873208"/>
              <a:gd name="connsiteY33" fmla="*/ 3600400 h 3600400"/>
              <a:gd name="connsiteX34" fmla="*/ 6022677 w 10873208"/>
              <a:gd name="connsiteY34" fmla="*/ 3600400 h 3600400"/>
              <a:gd name="connsiteX35" fmla="*/ 5647135 w 10873208"/>
              <a:gd name="connsiteY35" fmla="*/ 3600400 h 3600400"/>
              <a:gd name="connsiteX36" fmla="*/ 4981402 w 10873208"/>
              <a:gd name="connsiteY36" fmla="*/ 3600400 h 3600400"/>
              <a:gd name="connsiteX37" fmla="*/ 4605860 w 10873208"/>
              <a:gd name="connsiteY37" fmla="*/ 3600400 h 3600400"/>
              <a:gd name="connsiteX38" fmla="*/ 4327048 w 10873208"/>
              <a:gd name="connsiteY38" fmla="*/ 3600400 h 3600400"/>
              <a:gd name="connsiteX39" fmla="*/ 3951506 w 10873208"/>
              <a:gd name="connsiteY39" fmla="*/ 3600400 h 3600400"/>
              <a:gd name="connsiteX40" fmla="*/ 3479234 w 10873208"/>
              <a:gd name="connsiteY40" fmla="*/ 3600400 h 3600400"/>
              <a:gd name="connsiteX41" fmla="*/ 2910231 w 10873208"/>
              <a:gd name="connsiteY41" fmla="*/ 3600400 h 3600400"/>
              <a:gd name="connsiteX42" fmla="*/ 2534689 w 10873208"/>
              <a:gd name="connsiteY42" fmla="*/ 3600400 h 3600400"/>
              <a:gd name="connsiteX43" fmla="*/ 1772225 w 10873208"/>
              <a:gd name="connsiteY43" fmla="*/ 3600400 h 3600400"/>
              <a:gd name="connsiteX44" fmla="*/ 1203222 w 10873208"/>
              <a:gd name="connsiteY44" fmla="*/ 3600400 h 3600400"/>
              <a:gd name="connsiteX45" fmla="*/ 600079 w 10873208"/>
              <a:gd name="connsiteY45" fmla="*/ 3600400 h 3600400"/>
              <a:gd name="connsiteX46" fmla="*/ 0 w 10873208"/>
              <a:gd name="connsiteY46" fmla="*/ 3000321 h 3600400"/>
              <a:gd name="connsiteX47" fmla="*/ 0 w 10873208"/>
              <a:gd name="connsiteY47" fmla="*/ 2472268 h 3600400"/>
              <a:gd name="connsiteX48" fmla="*/ 0 w 10873208"/>
              <a:gd name="connsiteY48" fmla="*/ 2040224 h 3600400"/>
              <a:gd name="connsiteX49" fmla="*/ 0 w 10873208"/>
              <a:gd name="connsiteY49" fmla="*/ 1560176 h 3600400"/>
              <a:gd name="connsiteX50" fmla="*/ 0 w 10873208"/>
              <a:gd name="connsiteY50" fmla="*/ 1152135 h 3600400"/>
              <a:gd name="connsiteX51" fmla="*/ 0 w 10873208"/>
              <a:gd name="connsiteY51" fmla="*/ 600079 h 36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73208" h="3600400" extrusionOk="0">
                <a:moveTo>
                  <a:pt x="0" y="600079"/>
                </a:moveTo>
                <a:cubicBezTo>
                  <a:pt x="-26964" y="252033"/>
                  <a:pt x="197110" y="26856"/>
                  <a:pt x="600079" y="0"/>
                </a:cubicBezTo>
                <a:cubicBezTo>
                  <a:pt x="767336" y="-21326"/>
                  <a:pt x="1130859" y="63184"/>
                  <a:pt x="1362543" y="0"/>
                </a:cubicBezTo>
                <a:cubicBezTo>
                  <a:pt x="1594227" y="-63184"/>
                  <a:pt x="1702321" y="52740"/>
                  <a:pt x="1834815" y="0"/>
                </a:cubicBezTo>
                <a:cubicBezTo>
                  <a:pt x="1967309" y="-52740"/>
                  <a:pt x="2122021" y="30210"/>
                  <a:pt x="2210357" y="0"/>
                </a:cubicBezTo>
                <a:cubicBezTo>
                  <a:pt x="2298693" y="-30210"/>
                  <a:pt x="2659614" y="76681"/>
                  <a:pt x="2876091" y="0"/>
                </a:cubicBezTo>
                <a:cubicBezTo>
                  <a:pt x="3092568" y="-76681"/>
                  <a:pt x="3221537" y="24280"/>
                  <a:pt x="3348363" y="0"/>
                </a:cubicBezTo>
                <a:cubicBezTo>
                  <a:pt x="3475189" y="-24280"/>
                  <a:pt x="3803382" y="67642"/>
                  <a:pt x="4110827" y="0"/>
                </a:cubicBezTo>
                <a:cubicBezTo>
                  <a:pt x="4418272" y="-67642"/>
                  <a:pt x="4397841" y="36802"/>
                  <a:pt x="4486369" y="0"/>
                </a:cubicBezTo>
                <a:cubicBezTo>
                  <a:pt x="4574897" y="-36802"/>
                  <a:pt x="4949834" y="74604"/>
                  <a:pt x="5248833" y="0"/>
                </a:cubicBezTo>
                <a:cubicBezTo>
                  <a:pt x="5547832" y="-74604"/>
                  <a:pt x="5410288" y="27566"/>
                  <a:pt x="5527644" y="0"/>
                </a:cubicBezTo>
                <a:cubicBezTo>
                  <a:pt x="5645000" y="-27566"/>
                  <a:pt x="5856634" y="51877"/>
                  <a:pt x="6096647" y="0"/>
                </a:cubicBezTo>
                <a:cubicBezTo>
                  <a:pt x="6336660" y="-51877"/>
                  <a:pt x="6404429" y="6186"/>
                  <a:pt x="6665650" y="0"/>
                </a:cubicBezTo>
                <a:cubicBezTo>
                  <a:pt x="6926871" y="-6186"/>
                  <a:pt x="7004616" y="22461"/>
                  <a:pt x="7137923" y="0"/>
                </a:cubicBezTo>
                <a:cubicBezTo>
                  <a:pt x="7271230" y="-22461"/>
                  <a:pt x="7713221" y="91289"/>
                  <a:pt x="7900387" y="0"/>
                </a:cubicBezTo>
                <a:cubicBezTo>
                  <a:pt x="8087553" y="-91289"/>
                  <a:pt x="8431255" y="67493"/>
                  <a:pt x="8662851" y="0"/>
                </a:cubicBezTo>
                <a:cubicBezTo>
                  <a:pt x="8894447" y="-67493"/>
                  <a:pt x="8928167" y="6536"/>
                  <a:pt x="9038393" y="0"/>
                </a:cubicBezTo>
                <a:cubicBezTo>
                  <a:pt x="9148619" y="-6536"/>
                  <a:pt x="9409017" y="1667"/>
                  <a:pt x="9607396" y="0"/>
                </a:cubicBezTo>
                <a:cubicBezTo>
                  <a:pt x="9805775" y="-1667"/>
                  <a:pt x="9953095" y="40667"/>
                  <a:pt x="10273129" y="0"/>
                </a:cubicBezTo>
                <a:cubicBezTo>
                  <a:pt x="10600107" y="-13343"/>
                  <a:pt x="10947287" y="253615"/>
                  <a:pt x="10873208" y="600079"/>
                </a:cubicBezTo>
                <a:cubicBezTo>
                  <a:pt x="10911791" y="720494"/>
                  <a:pt x="10825874" y="805327"/>
                  <a:pt x="10873208" y="1008120"/>
                </a:cubicBezTo>
                <a:cubicBezTo>
                  <a:pt x="10920542" y="1210913"/>
                  <a:pt x="10853990" y="1408211"/>
                  <a:pt x="10873208" y="1536173"/>
                </a:cubicBezTo>
                <a:cubicBezTo>
                  <a:pt x="10892426" y="1664135"/>
                  <a:pt x="10826853" y="1889400"/>
                  <a:pt x="10873208" y="2016222"/>
                </a:cubicBezTo>
                <a:cubicBezTo>
                  <a:pt x="10919563" y="2143044"/>
                  <a:pt x="10867506" y="2330797"/>
                  <a:pt x="10873208" y="2448265"/>
                </a:cubicBezTo>
                <a:cubicBezTo>
                  <a:pt x="10878910" y="2565733"/>
                  <a:pt x="10822159" y="2806308"/>
                  <a:pt x="10873208" y="3000321"/>
                </a:cubicBezTo>
                <a:cubicBezTo>
                  <a:pt x="10817440" y="3328579"/>
                  <a:pt x="10626688" y="3619466"/>
                  <a:pt x="10273129" y="3600400"/>
                </a:cubicBezTo>
                <a:cubicBezTo>
                  <a:pt x="10090441" y="3632840"/>
                  <a:pt x="9966108" y="3549664"/>
                  <a:pt x="9704126" y="3600400"/>
                </a:cubicBezTo>
                <a:cubicBezTo>
                  <a:pt x="9442144" y="3651136"/>
                  <a:pt x="9441269" y="3570913"/>
                  <a:pt x="9328584" y="3600400"/>
                </a:cubicBezTo>
                <a:cubicBezTo>
                  <a:pt x="9215899" y="3629887"/>
                  <a:pt x="8870252" y="3542592"/>
                  <a:pt x="8662851" y="3600400"/>
                </a:cubicBezTo>
                <a:cubicBezTo>
                  <a:pt x="8455450" y="3658208"/>
                  <a:pt x="8378936" y="3570868"/>
                  <a:pt x="8287309" y="3600400"/>
                </a:cubicBezTo>
                <a:cubicBezTo>
                  <a:pt x="8195682" y="3629932"/>
                  <a:pt x="7817584" y="3570418"/>
                  <a:pt x="7621575" y="3600400"/>
                </a:cubicBezTo>
                <a:cubicBezTo>
                  <a:pt x="7425566" y="3630382"/>
                  <a:pt x="7476846" y="3596072"/>
                  <a:pt x="7342764" y="3600400"/>
                </a:cubicBezTo>
                <a:cubicBezTo>
                  <a:pt x="7208682" y="3604728"/>
                  <a:pt x="6893186" y="3527207"/>
                  <a:pt x="6677030" y="3600400"/>
                </a:cubicBezTo>
                <a:cubicBezTo>
                  <a:pt x="6460874" y="3673593"/>
                  <a:pt x="6449577" y="3597726"/>
                  <a:pt x="6301488" y="3600400"/>
                </a:cubicBezTo>
                <a:cubicBezTo>
                  <a:pt x="6153399" y="3603074"/>
                  <a:pt x="6130486" y="3573492"/>
                  <a:pt x="6022677" y="3600400"/>
                </a:cubicBezTo>
                <a:cubicBezTo>
                  <a:pt x="5914868" y="3627308"/>
                  <a:pt x="5790717" y="3567610"/>
                  <a:pt x="5647135" y="3600400"/>
                </a:cubicBezTo>
                <a:cubicBezTo>
                  <a:pt x="5503553" y="3633190"/>
                  <a:pt x="5222726" y="3522243"/>
                  <a:pt x="4981402" y="3600400"/>
                </a:cubicBezTo>
                <a:cubicBezTo>
                  <a:pt x="4740078" y="3678557"/>
                  <a:pt x="4725164" y="3591005"/>
                  <a:pt x="4605860" y="3600400"/>
                </a:cubicBezTo>
                <a:cubicBezTo>
                  <a:pt x="4486556" y="3609795"/>
                  <a:pt x="4447716" y="3586662"/>
                  <a:pt x="4327048" y="3600400"/>
                </a:cubicBezTo>
                <a:cubicBezTo>
                  <a:pt x="4206380" y="3614138"/>
                  <a:pt x="4134451" y="3599885"/>
                  <a:pt x="3951506" y="3600400"/>
                </a:cubicBezTo>
                <a:cubicBezTo>
                  <a:pt x="3768561" y="3600915"/>
                  <a:pt x="3583372" y="3592854"/>
                  <a:pt x="3479234" y="3600400"/>
                </a:cubicBezTo>
                <a:cubicBezTo>
                  <a:pt x="3375096" y="3607946"/>
                  <a:pt x="3072213" y="3591481"/>
                  <a:pt x="2910231" y="3600400"/>
                </a:cubicBezTo>
                <a:cubicBezTo>
                  <a:pt x="2748249" y="3609319"/>
                  <a:pt x="2703590" y="3595007"/>
                  <a:pt x="2534689" y="3600400"/>
                </a:cubicBezTo>
                <a:cubicBezTo>
                  <a:pt x="2365788" y="3605793"/>
                  <a:pt x="2050001" y="3544838"/>
                  <a:pt x="1772225" y="3600400"/>
                </a:cubicBezTo>
                <a:cubicBezTo>
                  <a:pt x="1494449" y="3655962"/>
                  <a:pt x="1323571" y="3539685"/>
                  <a:pt x="1203222" y="3600400"/>
                </a:cubicBezTo>
                <a:cubicBezTo>
                  <a:pt x="1082873" y="3661115"/>
                  <a:pt x="862524" y="3552384"/>
                  <a:pt x="600079" y="3600400"/>
                </a:cubicBezTo>
                <a:cubicBezTo>
                  <a:pt x="210867" y="3534271"/>
                  <a:pt x="60904" y="3265836"/>
                  <a:pt x="0" y="3000321"/>
                </a:cubicBezTo>
                <a:cubicBezTo>
                  <a:pt x="-44595" y="2802918"/>
                  <a:pt x="28622" y="2653653"/>
                  <a:pt x="0" y="2472268"/>
                </a:cubicBezTo>
                <a:cubicBezTo>
                  <a:pt x="-28622" y="2290883"/>
                  <a:pt x="24674" y="2164221"/>
                  <a:pt x="0" y="2040224"/>
                </a:cubicBezTo>
                <a:cubicBezTo>
                  <a:pt x="-24674" y="1916227"/>
                  <a:pt x="5008" y="1729420"/>
                  <a:pt x="0" y="1560176"/>
                </a:cubicBezTo>
                <a:cubicBezTo>
                  <a:pt x="-5008" y="1390932"/>
                  <a:pt x="16751" y="1253086"/>
                  <a:pt x="0" y="1152135"/>
                </a:cubicBezTo>
                <a:cubicBezTo>
                  <a:pt x="-16751" y="1051184"/>
                  <a:pt x="52786" y="798499"/>
                  <a:pt x="0" y="600079"/>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Hiện trạng khai thác và sử dụng tài nguyên khoáng sản</a:t>
            </a:r>
            <a:endPar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a:p>
            <a:pPr lvl="0" algn="just">
              <a:defRPr/>
            </a:pP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Nước ta có nguồn tài nguyên khoáng sản khá phong phú, đa dạng, nhiều loại khoáng sản có trữ lượng lớn, chất lượng tốt,…. =&gt; </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C</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ung cấp nguyên liệu, nhiên liệu cho nhiều ngành công nghiệp cũng như đảm bảo an ninh năng lượng cho quốc gia.</a:t>
            </a:r>
          </a:p>
          <a:p>
            <a:pPr lvl="0" algn="just">
              <a:defRPr/>
            </a:pP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Tuy nhiên, việc khai thác và sử dụng còn chưa hợp lí, công nghệ khai thác còn lạc hậu,... gây lãng phí, ảnh hưởng xấu đến môi trường và phát triển bền vững. </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Một </a:t>
            </a: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số loại khoáng sản bị khai thác quá mức dẫn tới nguy cơ cạn kiệt</a:t>
            </a:r>
            <a:r>
              <a:rPr lang="en-US"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a:t>
            </a:r>
            <a:endParaRPr kumimoji="0" lang="en-US" sz="2400" b="0" i="0" u="none" strike="noStrike" kern="120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630287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anim calcmode="lin" valueType="num">
                                      <p:cBhvr>
                                        <p:cTn id="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733721C3-A29F-48DC-855D-1DDF01F591B4}"/>
              </a:ext>
            </a:extLst>
          </p:cNvPr>
          <p:cNvPicPr>
            <a:picLocks noChangeAspect="1"/>
          </p:cNvPicPr>
          <p:nvPr/>
        </p:nvPicPr>
        <p:blipFill>
          <a:blip r:embed="rId2"/>
          <a:stretch>
            <a:fillRect/>
          </a:stretch>
        </p:blipFill>
        <p:spPr>
          <a:xfrm>
            <a:off x="609600" y="370912"/>
            <a:ext cx="4686300" cy="6116175"/>
          </a:xfrm>
          <a:prstGeom prst="rect">
            <a:avLst/>
          </a:prstGeom>
        </p:spPr>
      </p:pic>
      <p:pic>
        <p:nvPicPr>
          <p:cNvPr id="6" name="Hình ảnh 5">
            <a:extLst>
              <a:ext uri="{FF2B5EF4-FFF2-40B4-BE49-F238E27FC236}">
                <a16:creationId xmlns:a16="http://schemas.microsoft.com/office/drawing/2014/main" id="{157ED9EA-AEC9-4940-A755-8735201B7CA0}"/>
              </a:ext>
            </a:extLst>
          </p:cNvPr>
          <p:cNvPicPr>
            <a:picLocks noChangeAspect="1"/>
          </p:cNvPicPr>
          <p:nvPr/>
        </p:nvPicPr>
        <p:blipFill>
          <a:blip r:embed="rId3"/>
          <a:stretch>
            <a:fillRect/>
          </a:stretch>
        </p:blipFill>
        <p:spPr>
          <a:xfrm>
            <a:off x="9003870" y="576064"/>
            <a:ext cx="2578530" cy="2348880"/>
          </a:xfrm>
          <a:prstGeom prst="rect">
            <a:avLst/>
          </a:prstGeom>
        </p:spPr>
      </p:pic>
      <p:pic>
        <p:nvPicPr>
          <p:cNvPr id="7" name="Picture 6">
            <a:extLst>
              <a:ext uri="{FF2B5EF4-FFF2-40B4-BE49-F238E27FC236}">
                <a16:creationId xmlns:a16="http://schemas.microsoft.com/office/drawing/2014/main" id="{FB12C43F-6546-42FC-9866-5C41F01CDB72}"/>
              </a:ext>
            </a:extLst>
          </p:cNvPr>
          <p:cNvPicPr>
            <a:picLocks noChangeAspect="1"/>
          </p:cNvPicPr>
          <p:nvPr/>
        </p:nvPicPr>
        <p:blipFill>
          <a:blip r:embed="rId4"/>
          <a:stretch>
            <a:fillRect/>
          </a:stretch>
        </p:blipFill>
        <p:spPr>
          <a:xfrm>
            <a:off x="6096000" y="576064"/>
            <a:ext cx="2348880" cy="2348880"/>
          </a:xfrm>
          <a:prstGeom prst="rect">
            <a:avLst/>
          </a:prstGeom>
        </p:spPr>
      </p:pic>
      <p:pic>
        <p:nvPicPr>
          <p:cNvPr id="8" name="Picture 7">
            <a:extLst>
              <a:ext uri="{FF2B5EF4-FFF2-40B4-BE49-F238E27FC236}">
                <a16:creationId xmlns:a16="http://schemas.microsoft.com/office/drawing/2014/main" id="{80BB61EC-0450-43BD-8E4C-D95EF7DEFAEC}"/>
              </a:ext>
            </a:extLst>
          </p:cNvPr>
          <p:cNvPicPr>
            <a:picLocks noChangeAspect="1"/>
          </p:cNvPicPr>
          <p:nvPr/>
        </p:nvPicPr>
        <p:blipFill>
          <a:blip r:embed="rId5"/>
          <a:stretch>
            <a:fillRect/>
          </a:stretch>
        </p:blipFill>
        <p:spPr>
          <a:xfrm>
            <a:off x="7464152" y="3605054"/>
            <a:ext cx="2852937" cy="2852937"/>
          </a:xfrm>
          <a:prstGeom prst="rect">
            <a:avLst/>
          </a:prstGeom>
        </p:spPr>
      </p:pic>
    </p:spTree>
    <p:extLst>
      <p:ext uri="{BB962C8B-B14F-4D97-AF65-F5344CB8AC3E}">
        <p14:creationId xmlns:p14="http://schemas.microsoft.com/office/powerpoint/2010/main" val="25674653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1">
            <a:extLst>
              <a:ext uri="{FF2B5EF4-FFF2-40B4-BE49-F238E27FC236}">
                <a16:creationId xmlns:a16="http://schemas.microsoft.com/office/drawing/2014/main" id="{DBAF6131-009F-4654-9AD1-0BDE3BAF635E}"/>
              </a:ext>
            </a:extLst>
          </p:cNvPr>
          <p:cNvSpPr/>
          <p:nvPr/>
        </p:nvSpPr>
        <p:spPr>
          <a:xfrm>
            <a:off x="1199456" y="201191"/>
            <a:ext cx="9029700" cy="1373610"/>
          </a:xfrm>
          <a:custGeom>
            <a:avLst/>
            <a:gdLst>
              <a:gd name="connsiteX0" fmla="*/ 0 w 9029700"/>
              <a:gd name="connsiteY0" fmla="*/ 228940 h 1373610"/>
              <a:gd name="connsiteX1" fmla="*/ 228940 w 9029700"/>
              <a:gd name="connsiteY1" fmla="*/ 0 h 1373610"/>
              <a:gd name="connsiteX2" fmla="*/ 971831 w 9029700"/>
              <a:gd name="connsiteY2" fmla="*/ 0 h 1373610"/>
              <a:gd name="connsiteX3" fmla="*/ 1457568 w 9029700"/>
              <a:gd name="connsiteY3" fmla="*/ 0 h 1373610"/>
              <a:gd name="connsiteX4" fmla="*/ 1857586 w 9029700"/>
              <a:gd name="connsiteY4" fmla="*/ 0 h 1373610"/>
              <a:gd name="connsiteX5" fmla="*/ 2514759 w 9029700"/>
              <a:gd name="connsiteY5" fmla="*/ 0 h 1373610"/>
              <a:gd name="connsiteX6" fmla="*/ 3000495 w 9029700"/>
              <a:gd name="connsiteY6" fmla="*/ 0 h 1373610"/>
              <a:gd name="connsiteX7" fmla="*/ 3743386 w 9029700"/>
              <a:gd name="connsiteY7" fmla="*/ 0 h 1373610"/>
              <a:gd name="connsiteX8" fmla="*/ 4143404 w 9029700"/>
              <a:gd name="connsiteY8" fmla="*/ 0 h 1373610"/>
              <a:gd name="connsiteX9" fmla="*/ 4886296 w 9029700"/>
              <a:gd name="connsiteY9" fmla="*/ 0 h 1373610"/>
              <a:gd name="connsiteX10" fmla="*/ 5200596 w 9029700"/>
              <a:gd name="connsiteY10" fmla="*/ 0 h 1373610"/>
              <a:gd name="connsiteX11" fmla="*/ 5772050 w 9029700"/>
              <a:gd name="connsiteY11" fmla="*/ 0 h 1373610"/>
              <a:gd name="connsiteX12" fmla="*/ 6343505 w 9029700"/>
              <a:gd name="connsiteY12" fmla="*/ 0 h 1373610"/>
              <a:gd name="connsiteX13" fmla="*/ 6829241 w 9029700"/>
              <a:gd name="connsiteY13" fmla="*/ 0 h 1373610"/>
              <a:gd name="connsiteX14" fmla="*/ 7572132 w 9029700"/>
              <a:gd name="connsiteY14" fmla="*/ 0 h 1373610"/>
              <a:gd name="connsiteX15" fmla="*/ 8315024 w 9029700"/>
              <a:gd name="connsiteY15" fmla="*/ 0 h 1373610"/>
              <a:gd name="connsiteX16" fmla="*/ 8800760 w 9029700"/>
              <a:gd name="connsiteY16" fmla="*/ 0 h 1373610"/>
              <a:gd name="connsiteX17" fmla="*/ 9029700 w 9029700"/>
              <a:gd name="connsiteY17" fmla="*/ 228940 h 1373610"/>
              <a:gd name="connsiteX18" fmla="*/ 9029700 w 9029700"/>
              <a:gd name="connsiteY18" fmla="*/ 695962 h 1373610"/>
              <a:gd name="connsiteX19" fmla="*/ 9029700 w 9029700"/>
              <a:gd name="connsiteY19" fmla="*/ 1144670 h 1373610"/>
              <a:gd name="connsiteX20" fmla="*/ 8800760 w 9029700"/>
              <a:gd name="connsiteY20" fmla="*/ 1373610 h 1373610"/>
              <a:gd name="connsiteX21" fmla="*/ 8143587 w 9029700"/>
              <a:gd name="connsiteY21" fmla="*/ 1373610 h 1373610"/>
              <a:gd name="connsiteX22" fmla="*/ 7743569 w 9029700"/>
              <a:gd name="connsiteY22" fmla="*/ 1373610 h 1373610"/>
              <a:gd name="connsiteX23" fmla="*/ 7172114 w 9029700"/>
              <a:gd name="connsiteY23" fmla="*/ 1373610 h 1373610"/>
              <a:gd name="connsiteX24" fmla="*/ 6857814 w 9029700"/>
              <a:gd name="connsiteY24" fmla="*/ 1373610 h 1373610"/>
              <a:gd name="connsiteX25" fmla="*/ 6543514 w 9029700"/>
              <a:gd name="connsiteY25" fmla="*/ 1373610 h 1373610"/>
              <a:gd name="connsiteX26" fmla="*/ 5972059 w 9029700"/>
              <a:gd name="connsiteY26" fmla="*/ 1373610 h 1373610"/>
              <a:gd name="connsiteX27" fmla="*/ 5572041 w 9029700"/>
              <a:gd name="connsiteY27" fmla="*/ 1373610 h 1373610"/>
              <a:gd name="connsiteX28" fmla="*/ 4914868 w 9029700"/>
              <a:gd name="connsiteY28" fmla="*/ 1373610 h 1373610"/>
              <a:gd name="connsiteX29" fmla="*/ 4514850 w 9029700"/>
              <a:gd name="connsiteY29" fmla="*/ 1373610 h 1373610"/>
              <a:gd name="connsiteX30" fmla="*/ 3857677 w 9029700"/>
              <a:gd name="connsiteY30" fmla="*/ 1373610 h 1373610"/>
              <a:gd name="connsiteX31" fmla="*/ 3543377 w 9029700"/>
              <a:gd name="connsiteY31" fmla="*/ 1373610 h 1373610"/>
              <a:gd name="connsiteX32" fmla="*/ 2886204 w 9029700"/>
              <a:gd name="connsiteY32" fmla="*/ 1373610 h 1373610"/>
              <a:gd name="connsiteX33" fmla="*/ 2486186 w 9029700"/>
              <a:gd name="connsiteY33" fmla="*/ 1373610 h 1373610"/>
              <a:gd name="connsiteX34" fmla="*/ 2171886 w 9029700"/>
              <a:gd name="connsiteY34" fmla="*/ 1373610 h 1373610"/>
              <a:gd name="connsiteX35" fmla="*/ 1771868 w 9029700"/>
              <a:gd name="connsiteY35" fmla="*/ 1373610 h 1373610"/>
              <a:gd name="connsiteX36" fmla="*/ 1114695 w 9029700"/>
              <a:gd name="connsiteY36" fmla="*/ 1373610 h 1373610"/>
              <a:gd name="connsiteX37" fmla="*/ 714676 w 9029700"/>
              <a:gd name="connsiteY37" fmla="*/ 1373610 h 1373610"/>
              <a:gd name="connsiteX38" fmla="*/ 228940 w 9029700"/>
              <a:gd name="connsiteY38" fmla="*/ 1373610 h 1373610"/>
              <a:gd name="connsiteX39" fmla="*/ 0 w 9029700"/>
              <a:gd name="connsiteY39" fmla="*/ 1144670 h 1373610"/>
              <a:gd name="connsiteX40" fmla="*/ 0 w 9029700"/>
              <a:gd name="connsiteY40" fmla="*/ 677648 h 1373610"/>
              <a:gd name="connsiteX41" fmla="*/ 0 w 9029700"/>
              <a:gd name="connsiteY41" fmla="*/ 228940 h 1373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029700" h="1373610" extrusionOk="0">
                <a:moveTo>
                  <a:pt x="0" y="228940"/>
                </a:moveTo>
                <a:cubicBezTo>
                  <a:pt x="-10833" y="95818"/>
                  <a:pt x="73404" y="10920"/>
                  <a:pt x="228940" y="0"/>
                </a:cubicBezTo>
                <a:cubicBezTo>
                  <a:pt x="488276" y="-45767"/>
                  <a:pt x="685671" y="17427"/>
                  <a:pt x="971831" y="0"/>
                </a:cubicBezTo>
                <a:cubicBezTo>
                  <a:pt x="1257991" y="-17427"/>
                  <a:pt x="1287357" y="8851"/>
                  <a:pt x="1457568" y="0"/>
                </a:cubicBezTo>
                <a:cubicBezTo>
                  <a:pt x="1627779" y="-8851"/>
                  <a:pt x="1666820" y="46402"/>
                  <a:pt x="1857586" y="0"/>
                </a:cubicBezTo>
                <a:cubicBezTo>
                  <a:pt x="2048352" y="-46402"/>
                  <a:pt x="2273884" y="61599"/>
                  <a:pt x="2514759" y="0"/>
                </a:cubicBezTo>
                <a:cubicBezTo>
                  <a:pt x="2755634" y="-61599"/>
                  <a:pt x="2761856" y="36021"/>
                  <a:pt x="3000495" y="0"/>
                </a:cubicBezTo>
                <a:cubicBezTo>
                  <a:pt x="3239134" y="-36021"/>
                  <a:pt x="3446650" y="28632"/>
                  <a:pt x="3743386" y="0"/>
                </a:cubicBezTo>
                <a:cubicBezTo>
                  <a:pt x="4040122" y="-28632"/>
                  <a:pt x="4019642" y="25984"/>
                  <a:pt x="4143404" y="0"/>
                </a:cubicBezTo>
                <a:cubicBezTo>
                  <a:pt x="4267166" y="-25984"/>
                  <a:pt x="4556455" y="20924"/>
                  <a:pt x="4886296" y="0"/>
                </a:cubicBezTo>
                <a:cubicBezTo>
                  <a:pt x="5216137" y="-20924"/>
                  <a:pt x="5060713" y="18227"/>
                  <a:pt x="5200596" y="0"/>
                </a:cubicBezTo>
                <a:cubicBezTo>
                  <a:pt x="5340479" y="-18227"/>
                  <a:pt x="5525194" y="60452"/>
                  <a:pt x="5772050" y="0"/>
                </a:cubicBezTo>
                <a:cubicBezTo>
                  <a:pt x="6018906" y="-60452"/>
                  <a:pt x="6223669" y="30544"/>
                  <a:pt x="6343505" y="0"/>
                </a:cubicBezTo>
                <a:cubicBezTo>
                  <a:pt x="6463341" y="-30544"/>
                  <a:pt x="6725639" y="35102"/>
                  <a:pt x="6829241" y="0"/>
                </a:cubicBezTo>
                <a:cubicBezTo>
                  <a:pt x="6932843" y="-35102"/>
                  <a:pt x="7319472" y="76808"/>
                  <a:pt x="7572132" y="0"/>
                </a:cubicBezTo>
                <a:cubicBezTo>
                  <a:pt x="7824792" y="-76808"/>
                  <a:pt x="7947526" y="60920"/>
                  <a:pt x="8315024" y="0"/>
                </a:cubicBezTo>
                <a:cubicBezTo>
                  <a:pt x="8682522" y="-60920"/>
                  <a:pt x="8639579" y="23984"/>
                  <a:pt x="8800760" y="0"/>
                </a:cubicBezTo>
                <a:cubicBezTo>
                  <a:pt x="8920940" y="-5898"/>
                  <a:pt x="9022790" y="92170"/>
                  <a:pt x="9029700" y="228940"/>
                </a:cubicBezTo>
                <a:cubicBezTo>
                  <a:pt x="9056473" y="402886"/>
                  <a:pt x="9024757" y="558987"/>
                  <a:pt x="9029700" y="695962"/>
                </a:cubicBezTo>
                <a:cubicBezTo>
                  <a:pt x="9034643" y="832937"/>
                  <a:pt x="8991146" y="1027206"/>
                  <a:pt x="9029700" y="1144670"/>
                </a:cubicBezTo>
                <a:cubicBezTo>
                  <a:pt x="9026739" y="1271232"/>
                  <a:pt x="8939356" y="1351698"/>
                  <a:pt x="8800760" y="1373610"/>
                </a:cubicBezTo>
                <a:cubicBezTo>
                  <a:pt x="8628856" y="1415511"/>
                  <a:pt x="8293864" y="1366358"/>
                  <a:pt x="8143587" y="1373610"/>
                </a:cubicBezTo>
                <a:cubicBezTo>
                  <a:pt x="7993310" y="1380862"/>
                  <a:pt x="7834878" y="1326232"/>
                  <a:pt x="7743569" y="1373610"/>
                </a:cubicBezTo>
                <a:cubicBezTo>
                  <a:pt x="7652260" y="1420988"/>
                  <a:pt x="7432270" y="1343402"/>
                  <a:pt x="7172114" y="1373610"/>
                </a:cubicBezTo>
                <a:cubicBezTo>
                  <a:pt x="6911958" y="1403818"/>
                  <a:pt x="6966039" y="1365234"/>
                  <a:pt x="6857814" y="1373610"/>
                </a:cubicBezTo>
                <a:cubicBezTo>
                  <a:pt x="6749589" y="1381986"/>
                  <a:pt x="6611265" y="1365720"/>
                  <a:pt x="6543514" y="1373610"/>
                </a:cubicBezTo>
                <a:cubicBezTo>
                  <a:pt x="6475763" y="1381500"/>
                  <a:pt x="6123775" y="1344679"/>
                  <a:pt x="5972059" y="1373610"/>
                </a:cubicBezTo>
                <a:cubicBezTo>
                  <a:pt x="5820344" y="1402541"/>
                  <a:pt x="5690044" y="1366978"/>
                  <a:pt x="5572041" y="1373610"/>
                </a:cubicBezTo>
                <a:cubicBezTo>
                  <a:pt x="5454038" y="1380242"/>
                  <a:pt x="5096762" y="1303615"/>
                  <a:pt x="4914868" y="1373610"/>
                </a:cubicBezTo>
                <a:cubicBezTo>
                  <a:pt x="4732974" y="1443605"/>
                  <a:pt x="4609719" y="1354686"/>
                  <a:pt x="4514850" y="1373610"/>
                </a:cubicBezTo>
                <a:cubicBezTo>
                  <a:pt x="4419981" y="1392534"/>
                  <a:pt x="4095140" y="1297300"/>
                  <a:pt x="3857677" y="1373610"/>
                </a:cubicBezTo>
                <a:cubicBezTo>
                  <a:pt x="3620214" y="1449920"/>
                  <a:pt x="3675974" y="1353944"/>
                  <a:pt x="3543377" y="1373610"/>
                </a:cubicBezTo>
                <a:cubicBezTo>
                  <a:pt x="3410780" y="1393276"/>
                  <a:pt x="3176850" y="1337506"/>
                  <a:pt x="2886204" y="1373610"/>
                </a:cubicBezTo>
                <a:cubicBezTo>
                  <a:pt x="2595558" y="1409714"/>
                  <a:pt x="2626136" y="1327582"/>
                  <a:pt x="2486186" y="1373610"/>
                </a:cubicBezTo>
                <a:cubicBezTo>
                  <a:pt x="2346236" y="1419638"/>
                  <a:pt x="2308923" y="1362337"/>
                  <a:pt x="2171886" y="1373610"/>
                </a:cubicBezTo>
                <a:cubicBezTo>
                  <a:pt x="2034849" y="1384883"/>
                  <a:pt x="1889710" y="1345031"/>
                  <a:pt x="1771868" y="1373610"/>
                </a:cubicBezTo>
                <a:cubicBezTo>
                  <a:pt x="1654026" y="1402189"/>
                  <a:pt x="1285913" y="1333627"/>
                  <a:pt x="1114695" y="1373610"/>
                </a:cubicBezTo>
                <a:cubicBezTo>
                  <a:pt x="943477" y="1413593"/>
                  <a:pt x="827531" y="1355887"/>
                  <a:pt x="714676" y="1373610"/>
                </a:cubicBezTo>
                <a:cubicBezTo>
                  <a:pt x="601821" y="1391333"/>
                  <a:pt x="443730" y="1331761"/>
                  <a:pt x="228940" y="1373610"/>
                </a:cubicBezTo>
                <a:cubicBezTo>
                  <a:pt x="107933" y="1374687"/>
                  <a:pt x="-9525" y="1277260"/>
                  <a:pt x="0" y="1144670"/>
                </a:cubicBezTo>
                <a:cubicBezTo>
                  <a:pt x="-22083" y="1033164"/>
                  <a:pt x="37767" y="785781"/>
                  <a:pt x="0" y="677648"/>
                </a:cubicBezTo>
                <a:cubicBezTo>
                  <a:pt x="-37767" y="569515"/>
                  <a:pt x="51047" y="435777"/>
                  <a:pt x="0" y="228940"/>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3</a:t>
            </a:r>
            <a:r>
              <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Vấn </a:t>
            </a:r>
            <a:r>
              <a:rPr lang="en-US"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đề s</a:t>
            </a:r>
            <a:r>
              <a:rPr lang="vi-VN" sz="3200">
                <a:solidFill>
                  <a:schemeClr val="bg1"/>
                </a:solidFill>
                <a:latin typeface="#9Slide02 Noi dung dai" panose="02000000000000000000" pitchFamily="2" charset="0"/>
                <a:ea typeface="#9Slide02 Noi dung dai" panose="02000000000000000000" pitchFamily="2" charset="0"/>
                <a:cs typeface="#9Slide03 Arima Madurai Black" panose="00000A00000000000000" pitchFamily="2" charset="0"/>
              </a:rPr>
              <a:t>ử dụng</a:t>
            </a:r>
            <a:r>
              <a:rPr kumimoji="0" lang="en-US" sz="3200" b="0" i="0" u="none" strike="noStrike" kern="1200" cap="none" spc="0" normalizeH="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rPr>
              <a:t> hợp lí tài nguyên khoáng sản</a:t>
            </a:r>
            <a:endParaRPr kumimoji="0" lang="en-US" sz="3200" b="0" i="0" u="none" strike="noStrike" kern="1200" cap="none" spc="0" normalizeH="0" baseline="0" noProof="0">
              <a:ln>
                <a:noFill/>
              </a:ln>
              <a:solidFill>
                <a:schemeClr val="bg1"/>
              </a:solidFill>
              <a:effectLst/>
              <a:uLnTx/>
              <a:uFillTx/>
              <a:latin typeface="#9Slide02 Noi dung dai" panose="02000000000000000000" pitchFamily="2" charset="0"/>
              <a:ea typeface="#9Slide02 Noi dung dai" panose="02000000000000000000" pitchFamily="2" charset="0"/>
              <a:cs typeface="#9Slide03 Arima Madurai Black" panose="00000A00000000000000" pitchFamily="2" charset="0"/>
            </a:endParaRPr>
          </a:p>
        </p:txBody>
      </p:sp>
      <p:pic>
        <p:nvPicPr>
          <p:cNvPr id="11" name="Hình ảnh 2">
            <a:extLst>
              <a:ext uri="{FF2B5EF4-FFF2-40B4-BE49-F238E27FC236}">
                <a16:creationId xmlns:a16="http://schemas.microsoft.com/office/drawing/2014/main" id="{EE10FC2F-0DC6-4FDA-9827-2669CCA9B2A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saturation sat="300000"/>
                    </a14:imgEffect>
                  </a14:imgLayer>
                </a14:imgProps>
              </a:ext>
            </a:extLst>
          </a:blip>
          <a:stretch>
            <a:fillRect/>
          </a:stretch>
        </p:blipFill>
        <p:spPr>
          <a:xfrm>
            <a:off x="407368" y="332656"/>
            <a:ext cx="1110680" cy="1110680"/>
          </a:xfrm>
          <a:prstGeom prst="rect">
            <a:avLst/>
          </a:prstGeom>
        </p:spPr>
      </p:pic>
      <p:sp>
        <p:nvSpPr>
          <p:cNvPr id="7" name="Hình chữ nhật: Góc Tròn 1">
            <a:extLst>
              <a:ext uri="{FF2B5EF4-FFF2-40B4-BE49-F238E27FC236}">
                <a16:creationId xmlns:a16="http://schemas.microsoft.com/office/drawing/2014/main" id="{76D95644-7ED9-4C25-9F19-8276E388A7C1}"/>
              </a:ext>
            </a:extLst>
          </p:cNvPr>
          <p:cNvSpPr/>
          <p:nvPr/>
        </p:nvSpPr>
        <p:spPr>
          <a:xfrm>
            <a:off x="659396" y="1196752"/>
            <a:ext cx="10873208" cy="4230463"/>
          </a:xfrm>
          <a:custGeom>
            <a:avLst/>
            <a:gdLst>
              <a:gd name="connsiteX0" fmla="*/ 0 w 10873208"/>
              <a:gd name="connsiteY0" fmla="*/ 705091 h 4230463"/>
              <a:gd name="connsiteX1" fmla="*/ 705091 w 10873208"/>
              <a:gd name="connsiteY1" fmla="*/ 0 h 4230463"/>
              <a:gd name="connsiteX2" fmla="*/ 1485791 w 10873208"/>
              <a:gd name="connsiteY2" fmla="*/ 0 h 4230463"/>
              <a:gd name="connsiteX3" fmla="*/ 1982600 w 10873208"/>
              <a:gd name="connsiteY3" fmla="*/ 0 h 4230463"/>
              <a:gd name="connsiteX4" fmla="*/ 2384778 w 10873208"/>
              <a:gd name="connsiteY4" fmla="*/ 0 h 4230463"/>
              <a:gd name="connsiteX5" fmla="*/ 3070848 w 10873208"/>
              <a:gd name="connsiteY5" fmla="*/ 0 h 4230463"/>
              <a:gd name="connsiteX6" fmla="*/ 3567656 w 10873208"/>
              <a:gd name="connsiteY6" fmla="*/ 0 h 4230463"/>
              <a:gd name="connsiteX7" fmla="*/ 4348356 w 10873208"/>
              <a:gd name="connsiteY7" fmla="*/ 0 h 4230463"/>
              <a:gd name="connsiteX8" fmla="*/ 4750535 w 10873208"/>
              <a:gd name="connsiteY8" fmla="*/ 0 h 4230463"/>
              <a:gd name="connsiteX9" fmla="*/ 5531234 w 10873208"/>
              <a:gd name="connsiteY9" fmla="*/ 0 h 4230463"/>
              <a:gd name="connsiteX10" fmla="*/ 5838783 w 10873208"/>
              <a:gd name="connsiteY10" fmla="*/ 0 h 4230463"/>
              <a:gd name="connsiteX11" fmla="*/ 6430222 w 10873208"/>
              <a:gd name="connsiteY11" fmla="*/ 0 h 4230463"/>
              <a:gd name="connsiteX12" fmla="*/ 7021661 w 10873208"/>
              <a:gd name="connsiteY12" fmla="*/ 0 h 4230463"/>
              <a:gd name="connsiteX13" fmla="*/ 7518470 w 10873208"/>
              <a:gd name="connsiteY13" fmla="*/ 0 h 4230463"/>
              <a:gd name="connsiteX14" fmla="*/ 8299169 w 10873208"/>
              <a:gd name="connsiteY14" fmla="*/ 0 h 4230463"/>
              <a:gd name="connsiteX15" fmla="*/ 9079869 w 10873208"/>
              <a:gd name="connsiteY15" fmla="*/ 0 h 4230463"/>
              <a:gd name="connsiteX16" fmla="*/ 9482048 w 10873208"/>
              <a:gd name="connsiteY16" fmla="*/ 0 h 4230463"/>
              <a:gd name="connsiteX17" fmla="*/ 10168117 w 10873208"/>
              <a:gd name="connsiteY17" fmla="*/ 0 h 4230463"/>
              <a:gd name="connsiteX18" fmla="*/ 10873208 w 10873208"/>
              <a:gd name="connsiteY18" fmla="*/ 705091 h 4230463"/>
              <a:gd name="connsiteX19" fmla="*/ 10873208 w 10873208"/>
              <a:gd name="connsiteY19" fmla="*/ 1297350 h 4230463"/>
              <a:gd name="connsiteX20" fmla="*/ 10873208 w 10873208"/>
              <a:gd name="connsiteY20" fmla="*/ 1805001 h 4230463"/>
              <a:gd name="connsiteX21" fmla="*/ 10873208 w 10873208"/>
              <a:gd name="connsiteY21" fmla="*/ 2425462 h 4230463"/>
              <a:gd name="connsiteX22" fmla="*/ 10873208 w 10873208"/>
              <a:gd name="connsiteY22" fmla="*/ 2989519 h 4230463"/>
              <a:gd name="connsiteX23" fmla="*/ 10873208 w 10873208"/>
              <a:gd name="connsiteY23" fmla="*/ 3525372 h 4230463"/>
              <a:gd name="connsiteX24" fmla="*/ 10168117 w 10873208"/>
              <a:gd name="connsiteY24" fmla="*/ 4230463 h 4230463"/>
              <a:gd name="connsiteX25" fmla="*/ 9576678 w 10873208"/>
              <a:gd name="connsiteY25" fmla="*/ 4230463 h 4230463"/>
              <a:gd name="connsiteX26" fmla="*/ 8985239 w 10873208"/>
              <a:gd name="connsiteY26" fmla="*/ 4230463 h 4230463"/>
              <a:gd name="connsiteX27" fmla="*/ 8583060 w 10873208"/>
              <a:gd name="connsiteY27" fmla="*/ 4230463 h 4230463"/>
              <a:gd name="connsiteX28" fmla="*/ 7896991 w 10873208"/>
              <a:gd name="connsiteY28" fmla="*/ 4230463 h 4230463"/>
              <a:gd name="connsiteX29" fmla="*/ 7494812 w 10873208"/>
              <a:gd name="connsiteY29" fmla="*/ 4230463 h 4230463"/>
              <a:gd name="connsiteX30" fmla="*/ 6808743 w 10873208"/>
              <a:gd name="connsiteY30" fmla="*/ 4230463 h 4230463"/>
              <a:gd name="connsiteX31" fmla="*/ 6501194 w 10873208"/>
              <a:gd name="connsiteY31" fmla="*/ 4230463 h 4230463"/>
              <a:gd name="connsiteX32" fmla="*/ 5815125 w 10873208"/>
              <a:gd name="connsiteY32" fmla="*/ 4230463 h 4230463"/>
              <a:gd name="connsiteX33" fmla="*/ 5412946 w 10873208"/>
              <a:gd name="connsiteY33" fmla="*/ 4230463 h 4230463"/>
              <a:gd name="connsiteX34" fmla="*/ 5105398 w 10873208"/>
              <a:gd name="connsiteY34" fmla="*/ 4230463 h 4230463"/>
              <a:gd name="connsiteX35" fmla="*/ 4703219 w 10873208"/>
              <a:gd name="connsiteY35" fmla="*/ 4230463 h 4230463"/>
              <a:gd name="connsiteX36" fmla="*/ 4017150 w 10873208"/>
              <a:gd name="connsiteY36" fmla="*/ 4230463 h 4230463"/>
              <a:gd name="connsiteX37" fmla="*/ 3614971 w 10873208"/>
              <a:gd name="connsiteY37" fmla="*/ 4230463 h 4230463"/>
              <a:gd name="connsiteX38" fmla="*/ 3307423 w 10873208"/>
              <a:gd name="connsiteY38" fmla="*/ 4230463 h 4230463"/>
              <a:gd name="connsiteX39" fmla="*/ 2905245 w 10873208"/>
              <a:gd name="connsiteY39" fmla="*/ 4230463 h 4230463"/>
              <a:gd name="connsiteX40" fmla="*/ 2408436 w 10873208"/>
              <a:gd name="connsiteY40" fmla="*/ 4230463 h 4230463"/>
              <a:gd name="connsiteX41" fmla="*/ 1816997 w 10873208"/>
              <a:gd name="connsiteY41" fmla="*/ 4230463 h 4230463"/>
              <a:gd name="connsiteX42" fmla="*/ 1414818 w 10873208"/>
              <a:gd name="connsiteY42" fmla="*/ 4230463 h 4230463"/>
              <a:gd name="connsiteX43" fmla="*/ 705091 w 10873208"/>
              <a:gd name="connsiteY43" fmla="*/ 4230463 h 4230463"/>
              <a:gd name="connsiteX44" fmla="*/ 0 w 10873208"/>
              <a:gd name="connsiteY44" fmla="*/ 3525372 h 4230463"/>
              <a:gd name="connsiteX45" fmla="*/ 0 w 10873208"/>
              <a:gd name="connsiteY45" fmla="*/ 3045924 h 4230463"/>
              <a:gd name="connsiteX46" fmla="*/ 0 w 10873208"/>
              <a:gd name="connsiteY46" fmla="*/ 2510071 h 4230463"/>
              <a:gd name="connsiteX47" fmla="*/ 0 w 10873208"/>
              <a:gd name="connsiteY47" fmla="*/ 1917812 h 4230463"/>
              <a:gd name="connsiteX48" fmla="*/ 0 w 10873208"/>
              <a:gd name="connsiteY48" fmla="*/ 1410161 h 4230463"/>
              <a:gd name="connsiteX49" fmla="*/ 0 w 10873208"/>
              <a:gd name="connsiteY49" fmla="*/ 705091 h 423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873208" h="4230463" extrusionOk="0">
                <a:moveTo>
                  <a:pt x="0" y="705091"/>
                </a:moveTo>
                <a:cubicBezTo>
                  <a:pt x="-78273" y="267400"/>
                  <a:pt x="232818" y="31099"/>
                  <a:pt x="705091" y="0"/>
                </a:cubicBezTo>
                <a:cubicBezTo>
                  <a:pt x="947838" y="-37685"/>
                  <a:pt x="1304613" y="30137"/>
                  <a:pt x="1485791" y="0"/>
                </a:cubicBezTo>
                <a:cubicBezTo>
                  <a:pt x="1666969" y="-30137"/>
                  <a:pt x="1777218" y="12858"/>
                  <a:pt x="1982600" y="0"/>
                </a:cubicBezTo>
                <a:cubicBezTo>
                  <a:pt x="2187982" y="-12858"/>
                  <a:pt x="2255915" y="31542"/>
                  <a:pt x="2384778" y="0"/>
                </a:cubicBezTo>
                <a:cubicBezTo>
                  <a:pt x="2513641" y="-31542"/>
                  <a:pt x="2780734" y="6179"/>
                  <a:pt x="3070848" y="0"/>
                </a:cubicBezTo>
                <a:cubicBezTo>
                  <a:pt x="3360962" y="-6179"/>
                  <a:pt x="3363980" y="44923"/>
                  <a:pt x="3567656" y="0"/>
                </a:cubicBezTo>
                <a:cubicBezTo>
                  <a:pt x="3771332" y="-44923"/>
                  <a:pt x="4157375" y="59843"/>
                  <a:pt x="4348356" y="0"/>
                </a:cubicBezTo>
                <a:cubicBezTo>
                  <a:pt x="4539337" y="-59843"/>
                  <a:pt x="4666029" y="15659"/>
                  <a:pt x="4750535" y="0"/>
                </a:cubicBezTo>
                <a:cubicBezTo>
                  <a:pt x="4835041" y="-15659"/>
                  <a:pt x="5208487" y="50167"/>
                  <a:pt x="5531234" y="0"/>
                </a:cubicBezTo>
                <a:cubicBezTo>
                  <a:pt x="5853981" y="-50167"/>
                  <a:pt x="5751527" y="32393"/>
                  <a:pt x="5838783" y="0"/>
                </a:cubicBezTo>
                <a:cubicBezTo>
                  <a:pt x="5926039" y="-32393"/>
                  <a:pt x="6202248" y="53891"/>
                  <a:pt x="6430222" y="0"/>
                </a:cubicBezTo>
                <a:cubicBezTo>
                  <a:pt x="6658196" y="-53891"/>
                  <a:pt x="6880640" y="32257"/>
                  <a:pt x="7021661" y="0"/>
                </a:cubicBezTo>
                <a:cubicBezTo>
                  <a:pt x="7162682" y="-32257"/>
                  <a:pt x="7339858" y="45693"/>
                  <a:pt x="7518470" y="0"/>
                </a:cubicBezTo>
                <a:cubicBezTo>
                  <a:pt x="7697082" y="-45693"/>
                  <a:pt x="8091711" y="88905"/>
                  <a:pt x="8299169" y="0"/>
                </a:cubicBezTo>
                <a:cubicBezTo>
                  <a:pt x="8506627" y="-88905"/>
                  <a:pt x="8808629" y="67529"/>
                  <a:pt x="9079869" y="0"/>
                </a:cubicBezTo>
                <a:cubicBezTo>
                  <a:pt x="9351109" y="-67529"/>
                  <a:pt x="9368221" y="25471"/>
                  <a:pt x="9482048" y="0"/>
                </a:cubicBezTo>
                <a:cubicBezTo>
                  <a:pt x="9595875" y="-25471"/>
                  <a:pt x="9828821" y="21548"/>
                  <a:pt x="10168117" y="0"/>
                </a:cubicBezTo>
                <a:cubicBezTo>
                  <a:pt x="10506313" y="-104399"/>
                  <a:pt x="10877288" y="260490"/>
                  <a:pt x="10873208" y="705091"/>
                </a:cubicBezTo>
                <a:cubicBezTo>
                  <a:pt x="10910641" y="881180"/>
                  <a:pt x="10845933" y="1146478"/>
                  <a:pt x="10873208" y="1297350"/>
                </a:cubicBezTo>
                <a:cubicBezTo>
                  <a:pt x="10900483" y="1448222"/>
                  <a:pt x="10870157" y="1698881"/>
                  <a:pt x="10873208" y="1805001"/>
                </a:cubicBezTo>
                <a:cubicBezTo>
                  <a:pt x="10876259" y="1911121"/>
                  <a:pt x="10872787" y="2121537"/>
                  <a:pt x="10873208" y="2425462"/>
                </a:cubicBezTo>
                <a:cubicBezTo>
                  <a:pt x="10873629" y="2729387"/>
                  <a:pt x="10809149" y="2734767"/>
                  <a:pt x="10873208" y="2989519"/>
                </a:cubicBezTo>
                <a:cubicBezTo>
                  <a:pt x="10937267" y="3244271"/>
                  <a:pt x="10863385" y="3284799"/>
                  <a:pt x="10873208" y="3525372"/>
                </a:cubicBezTo>
                <a:cubicBezTo>
                  <a:pt x="10869910" y="3825848"/>
                  <a:pt x="10575752" y="4234263"/>
                  <a:pt x="10168117" y="4230463"/>
                </a:cubicBezTo>
                <a:cubicBezTo>
                  <a:pt x="10040793" y="4275271"/>
                  <a:pt x="9720618" y="4161238"/>
                  <a:pt x="9576678" y="4230463"/>
                </a:cubicBezTo>
                <a:cubicBezTo>
                  <a:pt x="9432738" y="4299688"/>
                  <a:pt x="9250463" y="4198600"/>
                  <a:pt x="8985239" y="4230463"/>
                </a:cubicBezTo>
                <a:cubicBezTo>
                  <a:pt x="8720015" y="4262326"/>
                  <a:pt x="8664726" y="4216496"/>
                  <a:pt x="8583060" y="4230463"/>
                </a:cubicBezTo>
                <a:cubicBezTo>
                  <a:pt x="8501394" y="4244430"/>
                  <a:pt x="8128048" y="4217951"/>
                  <a:pt x="7896991" y="4230463"/>
                </a:cubicBezTo>
                <a:cubicBezTo>
                  <a:pt x="7665934" y="4242975"/>
                  <a:pt x="7624078" y="4220686"/>
                  <a:pt x="7494812" y="4230463"/>
                </a:cubicBezTo>
                <a:cubicBezTo>
                  <a:pt x="7365546" y="4240240"/>
                  <a:pt x="7123592" y="4191530"/>
                  <a:pt x="6808743" y="4230463"/>
                </a:cubicBezTo>
                <a:cubicBezTo>
                  <a:pt x="6493894" y="4269396"/>
                  <a:pt x="6575391" y="4200997"/>
                  <a:pt x="6501194" y="4230463"/>
                </a:cubicBezTo>
                <a:cubicBezTo>
                  <a:pt x="6426997" y="4259929"/>
                  <a:pt x="6103932" y="4204054"/>
                  <a:pt x="5815125" y="4230463"/>
                </a:cubicBezTo>
                <a:cubicBezTo>
                  <a:pt x="5526318" y="4256872"/>
                  <a:pt x="5502863" y="4205928"/>
                  <a:pt x="5412946" y="4230463"/>
                </a:cubicBezTo>
                <a:cubicBezTo>
                  <a:pt x="5323029" y="4254998"/>
                  <a:pt x="5199318" y="4217405"/>
                  <a:pt x="5105398" y="4230463"/>
                </a:cubicBezTo>
                <a:cubicBezTo>
                  <a:pt x="5011478" y="4243521"/>
                  <a:pt x="4897690" y="4187847"/>
                  <a:pt x="4703219" y="4230463"/>
                </a:cubicBezTo>
                <a:cubicBezTo>
                  <a:pt x="4508748" y="4273079"/>
                  <a:pt x="4303642" y="4205678"/>
                  <a:pt x="4017150" y="4230463"/>
                </a:cubicBezTo>
                <a:cubicBezTo>
                  <a:pt x="3730658" y="4255248"/>
                  <a:pt x="3708446" y="4202319"/>
                  <a:pt x="3614971" y="4230463"/>
                </a:cubicBezTo>
                <a:cubicBezTo>
                  <a:pt x="3521496" y="4258607"/>
                  <a:pt x="3415855" y="4215235"/>
                  <a:pt x="3307423" y="4230463"/>
                </a:cubicBezTo>
                <a:cubicBezTo>
                  <a:pt x="3198991" y="4245691"/>
                  <a:pt x="3084642" y="4197756"/>
                  <a:pt x="2905245" y="4230463"/>
                </a:cubicBezTo>
                <a:cubicBezTo>
                  <a:pt x="2725848" y="4263170"/>
                  <a:pt x="2611492" y="4200150"/>
                  <a:pt x="2408436" y="4230463"/>
                </a:cubicBezTo>
                <a:cubicBezTo>
                  <a:pt x="2205380" y="4260776"/>
                  <a:pt x="1945465" y="4193040"/>
                  <a:pt x="1816997" y="4230463"/>
                </a:cubicBezTo>
                <a:cubicBezTo>
                  <a:pt x="1688529" y="4267886"/>
                  <a:pt x="1510876" y="4196443"/>
                  <a:pt x="1414818" y="4230463"/>
                </a:cubicBezTo>
                <a:cubicBezTo>
                  <a:pt x="1318760" y="4264483"/>
                  <a:pt x="884271" y="4218632"/>
                  <a:pt x="705091" y="4230463"/>
                </a:cubicBezTo>
                <a:cubicBezTo>
                  <a:pt x="258829" y="4128916"/>
                  <a:pt x="-94298" y="3958608"/>
                  <a:pt x="0" y="3525372"/>
                </a:cubicBezTo>
                <a:cubicBezTo>
                  <a:pt x="-53154" y="3353136"/>
                  <a:pt x="16530" y="3225566"/>
                  <a:pt x="0" y="3045924"/>
                </a:cubicBezTo>
                <a:cubicBezTo>
                  <a:pt x="-16530" y="2866282"/>
                  <a:pt x="64009" y="2740947"/>
                  <a:pt x="0" y="2510071"/>
                </a:cubicBezTo>
                <a:cubicBezTo>
                  <a:pt x="-64009" y="2279195"/>
                  <a:pt x="37962" y="2076096"/>
                  <a:pt x="0" y="1917812"/>
                </a:cubicBezTo>
                <a:cubicBezTo>
                  <a:pt x="-37962" y="1759528"/>
                  <a:pt x="36594" y="1553058"/>
                  <a:pt x="0" y="1410161"/>
                </a:cubicBezTo>
                <a:cubicBezTo>
                  <a:pt x="-36594" y="1267264"/>
                  <a:pt x="23296" y="980035"/>
                  <a:pt x="0" y="705091"/>
                </a:cubicBezTo>
                <a:close/>
              </a:path>
            </a:pathLst>
          </a:custGeom>
          <a:noFill/>
          <a:ln w="57150">
            <a:no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400">
                <a:solidFill>
                  <a:srgbClr val="FFFF00"/>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Giải pháp sử dụng hợp lí tài nguyên khoáng sản</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Phát triển các hoạt động điều tra, thăm dò; khai thác, chế biến; giảm thiểu tác động tiêu cực đến môi trường sinh thái và cảnh quan.</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Đẩy mạnh đầu tư, hình thành ngành khai thác, chế biến đồng bộ, hiệu quả với công nghệ tiên tiến, thiết bị hiện đại.</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Phát triển công nghiệp chế biến các loại khoáng sản, hạn chế xuất khẩu khoáng sản thô.</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Bảo vệ khoáng sản chưa khai thác và sử dụng tiết kiệm tài nguyên khoáng sản.</a:t>
            </a:r>
          </a:p>
          <a:p>
            <a:pPr lvl="0" algn="just">
              <a:defRPr/>
            </a:pPr>
            <a:r>
              <a:rPr lang="vi-VN" sz="2400">
                <a:solidFill>
                  <a:schemeClr val="bg1"/>
                </a:solidFill>
                <a:latin typeface="#9Slide02 Noi dung rat dai" panose="02000000000000000000" pitchFamily="2" charset="0"/>
                <a:ea typeface="#9Slide02 Noi dung rat dai" panose="02000000000000000000" pitchFamily="2" charset="0"/>
                <a:cs typeface="#9Slide03 Arima Madurai Black" panose="00000A00000000000000" pitchFamily="2" charset="0"/>
              </a:rPr>
              <a:t>+ Tổ chức tuyên truyền, phổ biến, giáo dục pháp luật trong hoạt động khai thác và sử dụng khoáng sản.</a:t>
            </a:r>
            <a:endParaRPr kumimoji="0" lang="en-US" sz="2400" b="0" i="0" u="none" strike="noStrike" kern="1200" cap="none" spc="0" normalizeH="0" baseline="0" noProof="0">
              <a:ln>
                <a:noFill/>
              </a:ln>
              <a:solidFill>
                <a:schemeClr val="bg1"/>
              </a:solidFill>
              <a:effectLst/>
              <a:uLnTx/>
              <a:uFillTx/>
              <a:latin typeface="#9Slide02 Noi dung rat dai" panose="02000000000000000000" pitchFamily="2" charset="0"/>
              <a:ea typeface="#9Slide02 Noi dung rat dai" panose="020000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571437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68ED570B-6961-4F08-855E-B114C9997A92}"/>
              </a:ext>
            </a:extLst>
          </p:cNvPr>
          <p:cNvSpPr/>
          <p:nvPr/>
        </p:nvSpPr>
        <p:spPr>
          <a:xfrm>
            <a:off x="479376" y="241300"/>
            <a:ext cx="11506200" cy="62523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rgbClr val="FF0066"/>
              </a:solidFill>
              <a:latin typeface="#9Slide03 Arima Madurai" panose="00000500000000000000" pitchFamily="2" charset="0"/>
              <a:cs typeface="#9Slide03 Arima Madurai" panose="00000500000000000000" pitchFamily="2" charset="0"/>
            </a:endParaRPr>
          </a:p>
        </p:txBody>
      </p:sp>
      <p:sp>
        <p:nvSpPr>
          <p:cNvPr id="4" name="Hộp Văn bản 3">
            <a:extLst>
              <a:ext uri="{FF2B5EF4-FFF2-40B4-BE49-F238E27FC236}">
                <a16:creationId xmlns:a16="http://schemas.microsoft.com/office/drawing/2014/main" id="{C6D75A36-20CD-4440-B972-5EBAD5118CE3}"/>
              </a:ext>
            </a:extLst>
          </p:cNvPr>
          <p:cNvSpPr txBox="1"/>
          <p:nvPr/>
        </p:nvSpPr>
        <p:spPr>
          <a:xfrm>
            <a:off x="3162300" y="4701579"/>
            <a:ext cx="3848100" cy="1384995"/>
          </a:xfrm>
          <a:custGeom>
            <a:avLst/>
            <a:gdLst>
              <a:gd name="connsiteX0" fmla="*/ 0 w 3848100"/>
              <a:gd name="connsiteY0" fmla="*/ 0 h 1384995"/>
              <a:gd name="connsiteX1" fmla="*/ 511248 w 3848100"/>
              <a:gd name="connsiteY1" fmla="*/ 0 h 1384995"/>
              <a:gd name="connsiteX2" fmla="*/ 1022495 w 3848100"/>
              <a:gd name="connsiteY2" fmla="*/ 0 h 1384995"/>
              <a:gd name="connsiteX3" fmla="*/ 1610705 w 3848100"/>
              <a:gd name="connsiteY3" fmla="*/ 0 h 1384995"/>
              <a:gd name="connsiteX4" fmla="*/ 2083471 w 3848100"/>
              <a:gd name="connsiteY4" fmla="*/ 0 h 1384995"/>
              <a:gd name="connsiteX5" fmla="*/ 2633200 w 3848100"/>
              <a:gd name="connsiteY5" fmla="*/ 0 h 1384995"/>
              <a:gd name="connsiteX6" fmla="*/ 3221409 w 3848100"/>
              <a:gd name="connsiteY6" fmla="*/ 0 h 1384995"/>
              <a:gd name="connsiteX7" fmla="*/ 3848100 w 3848100"/>
              <a:gd name="connsiteY7" fmla="*/ 0 h 1384995"/>
              <a:gd name="connsiteX8" fmla="*/ 3848100 w 3848100"/>
              <a:gd name="connsiteY8" fmla="*/ 489365 h 1384995"/>
              <a:gd name="connsiteX9" fmla="*/ 3848100 w 3848100"/>
              <a:gd name="connsiteY9" fmla="*/ 951030 h 1384995"/>
              <a:gd name="connsiteX10" fmla="*/ 3848100 w 3848100"/>
              <a:gd name="connsiteY10" fmla="*/ 1384995 h 1384995"/>
              <a:gd name="connsiteX11" fmla="*/ 3336852 w 3848100"/>
              <a:gd name="connsiteY11" fmla="*/ 1384995 h 1384995"/>
              <a:gd name="connsiteX12" fmla="*/ 2787124 w 3848100"/>
              <a:gd name="connsiteY12" fmla="*/ 1384995 h 1384995"/>
              <a:gd name="connsiteX13" fmla="*/ 2352838 w 3848100"/>
              <a:gd name="connsiteY13" fmla="*/ 1384995 h 1384995"/>
              <a:gd name="connsiteX14" fmla="*/ 1880072 w 3848100"/>
              <a:gd name="connsiteY14" fmla="*/ 1384995 h 1384995"/>
              <a:gd name="connsiteX15" fmla="*/ 1253381 w 3848100"/>
              <a:gd name="connsiteY15" fmla="*/ 1384995 h 1384995"/>
              <a:gd name="connsiteX16" fmla="*/ 703653 w 3848100"/>
              <a:gd name="connsiteY16" fmla="*/ 1384995 h 1384995"/>
              <a:gd name="connsiteX17" fmla="*/ 0 w 3848100"/>
              <a:gd name="connsiteY17" fmla="*/ 1384995 h 1384995"/>
              <a:gd name="connsiteX18" fmla="*/ 0 w 3848100"/>
              <a:gd name="connsiteY18" fmla="*/ 909480 h 1384995"/>
              <a:gd name="connsiteX19" fmla="*/ 0 w 3848100"/>
              <a:gd name="connsiteY19" fmla="*/ 420115 h 1384995"/>
              <a:gd name="connsiteX20" fmla="*/ 0 w 3848100"/>
              <a:gd name="connsiteY20"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8100" h="1384995" extrusionOk="0">
                <a:moveTo>
                  <a:pt x="0" y="0"/>
                </a:moveTo>
                <a:cubicBezTo>
                  <a:pt x="228315" y="-42428"/>
                  <a:pt x="326369" y="20330"/>
                  <a:pt x="511248" y="0"/>
                </a:cubicBezTo>
                <a:cubicBezTo>
                  <a:pt x="696127" y="-20330"/>
                  <a:pt x="915000" y="17733"/>
                  <a:pt x="1022495" y="0"/>
                </a:cubicBezTo>
                <a:cubicBezTo>
                  <a:pt x="1129990" y="-17733"/>
                  <a:pt x="1322336" y="47582"/>
                  <a:pt x="1610705" y="0"/>
                </a:cubicBezTo>
                <a:cubicBezTo>
                  <a:pt x="1899074" y="-47582"/>
                  <a:pt x="1928829" y="29473"/>
                  <a:pt x="2083471" y="0"/>
                </a:cubicBezTo>
                <a:cubicBezTo>
                  <a:pt x="2238113" y="-29473"/>
                  <a:pt x="2455730" y="27049"/>
                  <a:pt x="2633200" y="0"/>
                </a:cubicBezTo>
                <a:cubicBezTo>
                  <a:pt x="2810670" y="-27049"/>
                  <a:pt x="3029408" y="34992"/>
                  <a:pt x="3221409" y="0"/>
                </a:cubicBezTo>
                <a:cubicBezTo>
                  <a:pt x="3413410" y="-34992"/>
                  <a:pt x="3560059" y="28323"/>
                  <a:pt x="3848100" y="0"/>
                </a:cubicBezTo>
                <a:cubicBezTo>
                  <a:pt x="3853283" y="152998"/>
                  <a:pt x="3817436" y="261266"/>
                  <a:pt x="3848100" y="489365"/>
                </a:cubicBezTo>
                <a:cubicBezTo>
                  <a:pt x="3878764" y="717465"/>
                  <a:pt x="3822975" y="738437"/>
                  <a:pt x="3848100" y="951030"/>
                </a:cubicBezTo>
                <a:cubicBezTo>
                  <a:pt x="3873225" y="1163623"/>
                  <a:pt x="3844689" y="1200639"/>
                  <a:pt x="3848100" y="1384995"/>
                </a:cubicBezTo>
                <a:cubicBezTo>
                  <a:pt x="3698735" y="1434762"/>
                  <a:pt x="3520969" y="1381104"/>
                  <a:pt x="3336852" y="1384995"/>
                </a:cubicBezTo>
                <a:cubicBezTo>
                  <a:pt x="3152735" y="1388886"/>
                  <a:pt x="3010196" y="1319739"/>
                  <a:pt x="2787124" y="1384995"/>
                </a:cubicBezTo>
                <a:cubicBezTo>
                  <a:pt x="2564052" y="1450251"/>
                  <a:pt x="2515935" y="1374491"/>
                  <a:pt x="2352838" y="1384995"/>
                </a:cubicBezTo>
                <a:cubicBezTo>
                  <a:pt x="2189741" y="1395499"/>
                  <a:pt x="2059990" y="1341446"/>
                  <a:pt x="1880072" y="1384995"/>
                </a:cubicBezTo>
                <a:cubicBezTo>
                  <a:pt x="1700154" y="1428544"/>
                  <a:pt x="1556956" y="1315308"/>
                  <a:pt x="1253381" y="1384995"/>
                </a:cubicBezTo>
                <a:cubicBezTo>
                  <a:pt x="949806" y="1454682"/>
                  <a:pt x="828125" y="1377082"/>
                  <a:pt x="703653" y="1384995"/>
                </a:cubicBezTo>
                <a:cubicBezTo>
                  <a:pt x="579181" y="1392908"/>
                  <a:pt x="345061" y="1345270"/>
                  <a:pt x="0" y="1384995"/>
                </a:cubicBezTo>
                <a:cubicBezTo>
                  <a:pt x="-32533" y="1171341"/>
                  <a:pt x="2032" y="1005868"/>
                  <a:pt x="0" y="909480"/>
                </a:cubicBezTo>
                <a:cubicBezTo>
                  <a:pt x="-2032" y="813093"/>
                  <a:pt x="41835" y="556581"/>
                  <a:pt x="0" y="420115"/>
                </a:cubicBezTo>
                <a:cubicBezTo>
                  <a:pt x="-41835" y="283649"/>
                  <a:pt x="27011" y="134166"/>
                  <a:pt x="0" y="0"/>
                </a:cubicBezTo>
                <a:close/>
              </a:path>
            </a:pathLst>
          </a:custGeom>
          <a:noFill/>
          <a:ln w="28575">
            <a:solidFill>
              <a:srgbClr val="008000"/>
            </a:solidFill>
            <a:prstDash val="dashDot"/>
            <a:extLst>
              <a:ext uri="{C807C97D-BFC1-408E-A445-0C87EB9F89A2}">
                <ask:lineSketchStyleProps xmlns:ask="http://schemas.microsoft.com/office/drawing/2018/sketchyshapes" sd="2283831121">
                  <a:prstGeom prst="rect">
                    <a:avLst/>
                  </a:prstGeom>
                  <ask:type>
                    <ask:lineSketchScribble/>
                  </ask:type>
                </ask:lineSketchStyleProps>
              </a:ext>
            </a:extLst>
          </a:ln>
        </p:spPr>
        <p:txBody>
          <a:bodyPr wrap="square" rtlCol="0">
            <a:spAutoFit/>
          </a:bodyPr>
          <a:lstStyle/>
          <a:p>
            <a:pPr algn="ctr"/>
            <a:r>
              <a:rPr lang="en-US" sz="2800" b="1">
                <a:solidFill>
                  <a:srgbClr val="FF0066"/>
                </a:solidFill>
                <a:latin typeface="#9Slide03 Arima Madurai" panose="00000500000000000000" pitchFamily="2" charset="0"/>
                <a:cs typeface="#9Slide03 Arima Madurai" panose="00000500000000000000" pitchFamily="2" charset="0"/>
              </a:rPr>
              <a:t>Khoáng sản - tài nguyên không thể phục hồi.</a:t>
            </a:r>
          </a:p>
        </p:txBody>
      </p:sp>
      <p:cxnSp>
        <p:nvCxnSpPr>
          <p:cNvPr id="9" name="Đường kết nối: Cong 8">
            <a:extLst>
              <a:ext uri="{FF2B5EF4-FFF2-40B4-BE49-F238E27FC236}">
                <a16:creationId xmlns:a16="http://schemas.microsoft.com/office/drawing/2014/main" id="{0F627867-4802-482C-AB93-008BF97EED62}"/>
              </a:ext>
            </a:extLst>
          </p:cNvPr>
          <p:cNvCxnSpPr>
            <a:cxnSpLocks/>
          </p:cNvCxnSpPr>
          <p:nvPr/>
        </p:nvCxnSpPr>
        <p:spPr>
          <a:xfrm flipV="1">
            <a:off x="5031904" y="3428998"/>
            <a:ext cx="1978496" cy="1191769"/>
          </a:xfrm>
          <a:prstGeom prst="curvedConnector3">
            <a:avLst/>
          </a:prstGeom>
          <a:ln w="38100">
            <a:solidFill>
              <a:srgbClr val="FF660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Download Clock Alarm Material Watch Yellow Vector Design Clipart - Hình Đồng  Hồ Đẹp PNG Image with No Background - PNGkey.com">
            <a:extLst>
              <a:ext uri="{FF2B5EF4-FFF2-40B4-BE49-F238E27FC236}">
                <a16:creationId xmlns:a16="http://schemas.microsoft.com/office/drawing/2014/main" id="{D3984E81-E397-481F-A790-4C714ECF4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536" y="1753541"/>
            <a:ext cx="2473932" cy="2273057"/>
          </a:xfrm>
          <a:prstGeom prst="rect">
            <a:avLst/>
          </a:prstGeom>
          <a:noFill/>
          <a:extLst>
            <a:ext uri="{909E8E84-426E-40DD-AFC4-6F175D3DCCD1}">
              <a14:hiddenFill xmlns:a14="http://schemas.microsoft.com/office/drawing/2010/main">
                <a:solidFill>
                  <a:srgbClr val="FFFFFF"/>
                </a:solidFill>
              </a14:hiddenFill>
            </a:ext>
          </a:extLst>
        </p:spPr>
      </p:pic>
      <p:pic>
        <p:nvPicPr>
          <p:cNvPr id="12" name="Hình ảnh 11">
            <a:extLst>
              <a:ext uri="{FF2B5EF4-FFF2-40B4-BE49-F238E27FC236}">
                <a16:creationId xmlns:a16="http://schemas.microsoft.com/office/drawing/2014/main" id="{5B387A7B-CDC3-4FA0-8852-8031D0C7D5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387155" y="1404950"/>
            <a:ext cx="2403657" cy="2403657"/>
          </a:xfrm>
          <a:prstGeom prst="rect">
            <a:avLst/>
          </a:prstGeom>
        </p:spPr>
      </p:pic>
      <p:pic>
        <p:nvPicPr>
          <p:cNvPr id="1028" name="Picture 4" descr="Tài nguyên thiên nhiên (Natural resources) là gì? Vai trò trong phát triển  kinh tế">
            <a:extLst>
              <a:ext uri="{FF2B5EF4-FFF2-40B4-BE49-F238E27FC236}">
                <a16:creationId xmlns:a16="http://schemas.microsoft.com/office/drawing/2014/main" id="{336FA02D-C7F1-40ED-B16B-B3EF752F859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370" b="99087" l="10000" r="90000">
                        <a14:foregroundMark x1="28429" y1="5251" x2="28429" y2="5251"/>
                        <a14:foregroundMark x1="31000" y1="18721" x2="31000" y2="18721"/>
                        <a14:foregroundMark x1="48714" y1="6849" x2="49429" y2="6164"/>
                        <a14:foregroundMark x1="55857" y1="1826" x2="55857" y2="1826"/>
                        <a14:foregroundMark x1="67571" y1="7306" x2="67571" y2="7306"/>
                        <a14:foregroundMark x1="77000" y1="5936" x2="77000" y2="5936"/>
                        <a14:foregroundMark x1="61286" y1="48402" x2="61286" y2="48402"/>
                        <a14:foregroundMark x1="61429" y1="51598" x2="61429" y2="51598"/>
                        <a14:foregroundMark x1="53429" y1="72831" x2="53429" y2="72831"/>
                        <a14:foregroundMark x1="44286" y1="77397" x2="44286" y2="77397"/>
                        <a14:foregroundMark x1="63857" y1="54338" x2="63857" y2="54338"/>
                        <a14:foregroundMark x1="63571" y1="56164" x2="63571" y2="56164"/>
                        <a14:foregroundMark x1="61429" y1="60959" x2="61429" y2="60959"/>
                        <a14:foregroundMark x1="58714" y1="64384" x2="58714" y2="64384"/>
                        <a14:foregroundMark x1="75000" y1="64612" x2="73429" y2="67580"/>
                        <a14:foregroundMark x1="70571" y1="72831" x2="70571" y2="72831"/>
                        <a14:foregroundMark x1="43286" y1="77169" x2="43286" y2="77169"/>
                        <a14:foregroundMark x1="48143" y1="76712" x2="48143" y2="76712"/>
                        <a14:foregroundMark x1="44143" y1="94064" x2="44714" y2="94521"/>
                        <a14:foregroundMark x1="46000" y1="94977" x2="46000" y2="94977"/>
                        <a14:foregroundMark x1="57000" y1="91324" x2="57000" y2="91324"/>
                        <a14:foregroundMark x1="45857" y1="98630" x2="48857" y2="99087"/>
                        <a14:foregroundMark x1="50714" y1="93151" x2="50714" y2="93151"/>
                        <a14:foregroundMark x1="60286" y1="82877" x2="60286" y2="82877"/>
                        <a14:foregroundMark x1="64143" y1="85388" x2="64143" y2="85388"/>
                        <a14:foregroundMark x1="68857" y1="87671" x2="68857" y2="87671"/>
                        <a14:foregroundMark x1="59857" y1="79452" x2="60857" y2="80822"/>
                      </a14:backgroundRemoval>
                    </a14:imgEffect>
                  </a14:imgLayer>
                </a14:imgProps>
              </a:ext>
              <a:ext uri="{28A0092B-C50C-407E-A947-70E740481C1C}">
                <a14:useLocalDpi xmlns:a14="http://schemas.microsoft.com/office/drawing/2010/main" val="0"/>
              </a:ext>
            </a:extLst>
          </a:blip>
          <a:srcRect/>
          <a:stretch>
            <a:fillRect/>
          </a:stretch>
        </p:blipFill>
        <p:spPr bwMode="auto">
          <a:xfrm>
            <a:off x="9128901" y="1684044"/>
            <a:ext cx="2949379" cy="1845468"/>
          </a:xfrm>
          <a:prstGeom prst="rect">
            <a:avLst/>
          </a:prstGeom>
          <a:noFill/>
          <a:extLst>
            <a:ext uri="{909E8E84-426E-40DD-AFC4-6F175D3DCCD1}">
              <a14:hiddenFill xmlns:a14="http://schemas.microsoft.com/office/drawing/2010/main">
                <a:solidFill>
                  <a:srgbClr val="FFFFFF"/>
                </a:solidFill>
              </a14:hiddenFill>
            </a:ext>
          </a:extLst>
        </p:spPr>
      </p:pic>
      <p:sp>
        <p:nvSpPr>
          <p:cNvPr id="13" name="Mũi tên: Phải 12">
            <a:extLst>
              <a:ext uri="{FF2B5EF4-FFF2-40B4-BE49-F238E27FC236}">
                <a16:creationId xmlns:a16="http://schemas.microsoft.com/office/drawing/2014/main" id="{A54A0E31-C637-429A-B2CC-A8E9C8DC8171}"/>
              </a:ext>
            </a:extLst>
          </p:cNvPr>
          <p:cNvSpPr/>
          <p:nvPr/>
        </p:nvSpPr>
        <p:spPr>
          <a:xfrm>
            <a:off x="8737237" y="2205747"/>
            <a:ext cx="607185" cy="533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Đường kết nối: Cong 7">
            <a:extLst>
              <a:ext uri="{FF2B5EF4-FFF2-40B4-BE49-F238E27FC236}">
                <a16:creationId xmlns:a16="http://schemas.microsoft.com/office/drawing/2014/main" id="{206A9E64-D11C-4025-A4AA-696524539E05}"/>
              </a:ext>
            </a:extLst>
          </p:cNvPr>
          <p:cNvCxnSpPr>
            <a:cxnSpLocks/>
          </p:cNvCxnSpPr>
          <p:nvPr/>
        </p:nvCxnSpPr>
        <p:spPr>
          <a:xfrm rot="16200000" flipV="1">
            <a:off x="3802272" y="3470038"/>
            <a:ext cx="1327496" cy="973961"/>
          </a:xfrm>
          <a:prstGeom prst="curvedConnector3">
            <a:avLst/>
          </a:prstGeom>
          <a:ln w="38100">
            <a:solidFill>
              <a:srgbClr val="FF66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9" name="Hình chữ nhật: Góc Tròn 18">
            <a:extLst>
              <a:ext uri="{FF2B5EF4-FFF2-40B4-BE49-F238E27FC236}">
                <a16:creationId xmlns:a16="http://schemas.microsoft.com/office/drawing/2014/main" id="{B1A606D3-FBAA-4890-BB18-3ABFE85C3968}"/>
              </a:ext>
            </a:extLst>
          </p:cNvPr>
          <p:cNvSpPr/>
          <p:nvPr/>
        </p:nvSpPr>
        <p:spPr>
          <a:xfrm>
            <a:off x="1575487" y="622696"/>
            <a:ext cx="2717041" cy="880269"/>
          </a:xfrm>
          <a:custGeom>
            <a:avLst/>
            <a:gdLst>
              <a:gd name="connsiteX0" fmla="*/ 0 w 2717041"/>
              <a:gd name="connsiteY0" fmla="*/ 146714 h 880269"/>
              <a:gd name="connsiteX1" fmla="*/ 146714 w 2717041"/>
              <a:gd name="connsiteY1" fmla="*/ 0 h 880269"/>
              <a:gd name="connsiteX2" fmla="*/ 582964 w 2717041"/>
              <a:gd name="connsiteY2" fmla="*/ 0 h 880269"/>
              <a:gd name="connsiteX3" fmla="*/ 1067687 w 2717041"/>
              <a:gd name="connsiteY3" fmla="*/ 0 h 880269"/>
              <a:gd name="connsiteX4" fmla="*/ 1503937 w 2717041"/>
              <a:gd name="connsiteY4" fmla="*/ 0 h 880269"/>
              <a:gd name="connsiteX5" fmla="*/ 1988660 w 2717041"/>
              <a:gd name="connsiteY5" fmla="*/ 0 h 880269"/>
              <a:gd name="connsiteX6" fmla="*/ 2570327 w 2717041"/>
              <a:gd name="connsiteY6" fmla="*/ 0 h 880269"/>
              <a:gd name="connsiteX7" fmla="*/ 2717041 w 2717041"/>
              <a:gd name="connsiteY7" fmla="*/ 146714 h 880269"/>
              <a:gd name="connsiteX8" fmla="*/ 2717041 w 2717041"/>
              <a:gd name="connsiteY8" fmla="*/ 733555 h 880269"/>
              <a:gd name="connsiteX9" fmla="*/ 2570327 w 2717041"/>
              <a:gd name="connsiteY9" fmla="*/ 880269 h 880269"/>
              <a:gd name="connsiteX10" fmla="*/ 2109841 w 2717041"/>
              <a:gd name="connsiteY10" fmla="*/ 880269 h 880269"/>
              <a:gd name="connsiteX11" fmla="*/ 1697826 w 2717041"/>
              <a:gd name="connsiteY11" fmla="*/ 880269 h 880269"/>
              <a:gd name="connsiteX12" fmla="*/ 1188868 w 2717041"/>
              <a:gd name="connsiteY12" fmla="*/ 880269 h 880269"/>
              <a:gd name="connsiteX13" fmla="*/ 752617 w 2717041"/>
              <a:gd name="connsiteY13" fmla="*/ 880269 h 880269"/>
              <a:gd name="connsiteX14" fmla="*/ 146714 w 2717041"/>
              <a:gd name="connsiteY14" fmla="*/ 880269 h 880269"/>
              <a:gd name="connsiteX15" fmla="*/ 0 w 2717041"/>
              <a:gd name="connsiteY15" fmla="*/ 733555 h 880269"/>
              <a:gd name="connsiteX16" fmla="*/ 0 w 2717041"/>
              <a:gd name="connsiteY16" fmla="*/ 146714 h 8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7041" h="880269" fill="none" extrusionOk="0">
                <a:moveTo>
                  <a:pt x="0" y="146714"/>
                </a:moveTo>
                <a:cubicBezTo>
                  <a:pt x="-1653" y="68642"/>
                  <a:pt x="79733" y="10438"/>
                  <a:pt x="146714" y="0"/>
                </a:cubicBezTo>
                <a:cubicBezTo>
                  <a:pt x="341839" y="-4957"/>
                  <a:pt x="443333" y="25298"/>
                  <a:pt x="582964" y="0"/>
                </a:cubicBezTo>
                <a:cubicBezTo>
                  <a:pt x="722595" y="-25298"/>
                  <a:pt x="827200" y="23768"/>
                  <a:pt x="1067687" y="0"/>
                </a:cubicBezTo>
                <a:cubicBezTo>
                  <a:pt x="1308174" y="-23768"/>
                  <a:pt x="1320889" y="31743"/>
                  <a:pt x="1503937" y="0"/>
                </a:cubicBezTo>
                <a:cubicBezTo>
                  <a:pt x="1686985" y="-31743"/>
                  <a:pt x="1838298" y="20970"/>
                  <a:pt x="1988660" y="0"/>
                </a:cubicBezTo>
                <a:cubicBezTo>
                  <a:pt x="2139022" y="-20970"/>
                  <a:pt x="2383892" y="40774"/>
                  <a:pt x="2570327" y="0"/>
                </a:cubicBezTo>
                <a:cubicBezTo>
                  <a:pt x="2652431" y="-3308"/>
                  <a:pt x="2728776" y="78374"/>
                  <a:pt x="2717041" y="146714"/>
                </a:cubicBezTo>
                <a:cubicBezTo>
                  <a:pt x="2769485" y="340365"/>
                  <a:pt x="2650792" y="529952"/>
                  <a:pt x="2717041" y="733555"/>
                </a:cubicBezTo>
                <a:cubicBezTo>
                  <a:pt x="2716927" y="812213"/>
                  <a:pt x="2667414" y="890386"/>
                  <a:pt x="2570327" y="880269"/>
                </a:cubicBezTo>
                <a:cubicBezTo>
                  <a:pt x="2399947" y="895080"/>
                  <a:pt x="2231770" y="866488"/>
                  <a:pt x="2109841" y="880269"/>
                </a:cubicBezTo>
                <a:cubicBezTo>
                  <a:pt x="1987912" y="894050"/>
                  <a:pt x="1802985" y="855841"/>
                  <a:pt x="1697826" y="880269"/>
                </a:cubicBezTo>
                <a:cubicBezTo>
                  <a:pt x="1592667" y="904697"/>
                  <a:pt x="1395923" y="856441"/>
                  <a:pt x="1188868" y="880269"/>
                </a:cubicBezTo>
                <a:cubicBezTo>
                  <a:pt x="981813" y="904097"/>
                  <a:pt x="893829" y="871199"/>
                  <a:pt x="752617" y="880269"/>
                </a:cubicBezTo>
                <a:cubicBezTo>
                  <a:pt x="611405" y="889339"/>
                  <a:pt x="332094" y="859961"/>
                  <a:pt x="146714" y="880269"/>
                </a:cubicBezTo>
                <a:cubicBezTo>
                  <a:pt x="70722" y="858289"/>
                  <a:pt x="-17964" y="814004"/>
                  <a:pt x="0" y="733555"/>
                </a:cubicBezTo>
                <a:cubicBezTo>
                  <a:pt x="-57914" y="539872"/>
                  <a:pt x="56585" y="372197"/>
                  <a:pt x="0" y="146714"/>
                </a:cubicBezTo>
                <a:close/>
              </a:path>
              <a:path w="2717041" h="880269" stroke="0" extrusionOk="0">
                <a:moveTo>
                  <a:pt x="0" y="146714"/>
                </a:moveTo>
                <a:cubicBezTo>
                  <a:pt x="-2234" y="64308"/>
                  <a:pt x="58146" y="2830"/>
                  <a:pt x="146714" y="0"/>
                </a:cubicBezTo>
                <a:cubicBezTo>
                  <a:pt x="290027" y="-34009"/>
                  <a:pt x="494124" y="61877"/>
                  <a:pt x="679909" y="0"/>
                </a:cubicBezTo>
                <a:cubicBezTo>
                  <a:pt x="865694" y="-61877"/>
                  <a:pt x="912963" y="29227"/>
                  <a:pt x="1140395" y="0"/>
                </a:cubicBezTo>
                <a:cubicBezTo>
                  <a:pt x="1367827" y="-29227"/>
                  <a:pt x="1447353" y="27849"/>
                  <a:pt x="1576646" y="0"/>
                </a:cubicBezTo>
                <a:cubicBezTo>
                  <a:pt x="1705939" y="-27849"/>
                  <a:pt x="1835559" y="19560"/>
                  <a:pt x="2085604" y="0"/>
                </a:cubicBezTo>
                <a:cubicBezTo>
                  <a:pt x="2335649" y="-19560"/>
                  <a:pt x="2329994" y="36541"/>
                  <a:pt x="2570327" y="0"/>
                </a:cubicBezTo>
                <a:cubicBezTo>
                  <a:pt x="2656711" y="-8717"/>
                  <a:pt x="2709642" y="72188"/>
                  <a:pt x="2717041" y="146714"/>
                </a:cubicBezTo>
                <a:cubicBezTo>
                  <a:pt x="2775123" y="269369"/>
                  <a:pt x="2712217" y="533117"/>
                  <a:pt x="2717041" y="733555"/>
                </a:cubicBezTo>
                <a:cubicBezTo>
                  <a:pt x="2730653" y="817856"/>
                  <a:pt x="2647797" y="879693"/>
                  <a:pt x="2570327" y="880269"/>
                </a:cubicBezTo>
                <a:cubicBezTo>
                  <a:pt x="2464391" y="894327"/>
                  <a:pt x="2286792" y="823730"/>
                  <a:pt x="2085604" y="880269"/>
                </a:cubicBezTo>
                <a:cubicBezTo>
                  <a:pt x="1884416" y="936808"/>
                  <a:pt x="1785782" y="870376"/>
                  <a:pt x="1625118" y="880269"/>
                </a:cubicBezTo>
                <a:cubicBezTo>
                  <a:pt x="1464454" y="890162"/>
                  <a:pt x="1201446" y="868391"/>
                  <a:pt x="1091923" y="880269"/>
                </a:cubicBezTo>
                <a:cubicBezTo>
                  <a:pt x="982401" y="892147"/>
                  <a:pt x="797249" y="849735"/>
                  <a:pt x="558728" y="880269"/>
                </a:cubicBezTo>
                <a:cubicBezTo>
                  <a:pt x="320208" y="910803"/>
                  <a:pt x="239418" y="842122"/>
                  <a:pt x="146714" y="880269"/>
                </a:cubicBezTo>
                <a:cubicBezTo>
                  <a:pt x="59510" y="874450"/>
                  <a:pt x="-7701" y="803070"/>
                  <a:pt x="0" y="733555"/>
                </a:cubicBezTo>
                <a:cubicBezTo>
                  <a:pt x="-63969" y="613182"/>
                  <a:pt x="50468" y="386897"/>
                  <a:pt x="0" y="146714"/>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Thời</a:t>
            </a:r>
            <a:r>
              <a:rPr kumimoji="0" lang="en-US" sz="26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gian hình thành lâu dài </a:t>
            </a:r>
            <a:endPar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20" name="Hình chữ nhật: Góc Tròn 19">
            <a:extLst>
              <a:ext uri="{FF2B5EF4-FFF2-40B4-BE49-F238E27FC236}">
                <a16:creationId xmlns:a16="http://schemas.microsoft.com/office/drawing/2014/main" id="{1D2E065D-2FC1-4826-B1F6-609B2A89331B}"/>
              </a:ext>
            </a:extLst>
          </p:cNvPr>
          <p:cNvSpPr/>
          <p:nvPr/>
        </p:nvSpPr>
        <p:spPr>
          <a:xfrm>
            <a:off x="7770380" y="622696"/>
            <a:ext cx="2717041" cy="880269"/>
          </a:xfrm>
          <a:custGeom>
            <a:avLst/>
            <a:gdLst>
              <a:gd name="connsiteX0" fmla="*/ 0 w 2717041"/>
              <a:gd name="connsiteY0" fmla="*/ 146714 h 880269"/>
              <a:gd name="connsiteX1" fmla="*/ 146714 w 2717041"/>
              <a:gd name="connsiteY1" fmla="*/ 0 h 880269"/>
              <a:gd name="connsiteX2" fmla="*/ 582964 w 2717041"/>
              <a:gd name="connsiteY2" fmla="*/ 0 h 880269"/>
              <a:gd name="connsiteX3" fmla="*/ 1067687 w 2717041"/>
              <a:gd name="connsiteY3" fmla="*/ 0 h 880269"/>
              <a:gd name="connsiteX4" fmla="*/ 1503937 w 2717041"/>
              <a:gd name="connsiteY4" fmla="*/ 0 h 880269"/>
              <a:gd name="connsiteX5" fmla="*/ 1988660 w 2717041"/>
              <a:gd name="connsiteY5" fmla="*/ 0 h 880269"/>
              <a:gd name="connsiteX6" fmla="*/ 2570327 w 2717041"/>
              <a:gd name="connsiteY6" fmla="*/ 0 h 880269"/>
              <a:gd name="connsiteX7" fmla="*/ 2717041 w 2717041"/>
              <a:gd name="connsiteY7" fmla="*/ 146714 h 880269"/>
              <a:gd name="connsiteX8" fmla="*/ 2717041 w 2717041"/>
              <a:gd name="connsiteY8" fmla="*/ 733555 h 880269"/>
              <a:gd name="connsiteX9" fmla="*/ 2570327 w 2717041"/>
              <a:gd name="connsiteY9" fmla="*/ 880269 h 880269"/>
              <a:gd name="connsiteX10" fmla="*/ 2109841 w 2717041"/>
              <a:gd name="connsiteY10" fmla="*/ 880269 h 880269"/>
              <a:gd name="connsiteX11" fmla="*/ 1697826 w 2717041"/>
              <a:gd name="connsiteY11" fmla="*/ 880269 h 880269"/>
              <a:gd name="connsiteX12" fmla="*/ 1188868 w 2717041"/>
              <a:gd name="connsiteY12" fmla="*/ 880269 h 880269"/>
              <a:gd name="connsiteX13" fmla="*/ 752617 w 2717041"/>
              <a:gd name="connsiteY13" fmla="*/ 880269 h 880269"/>
              <a:gd name="connsiteX14" fmla="*/ 146714 w 2717041"/>
              <a:gd name="connsiteY14" fmla="*/ 880269 h 880269"/>
              <a:gd name="connsiteX15" fmla="*/ 0 w 2717041"/>
              <a:gd name="connsiteY15" fmla="*/ 733555 h 880269"/>
              <a:gd name="connsiteX16" fmla="*/ 0 w 2717041"/>
              <a:gd name="connsiteY16" fmla="*/ 146714 h 880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17041" h="880269" fill="none" extrusionOk="0">
                <a:moveTo>
                  <a:pt x="0" y="146714"/>
                </a:moveTo>
                <a:cubicBezTo>
                  <a:pt x="-1653" y="68642"/>
                  <a:pt x="79733" y="10438"/>
                  <a:pt x="146714" y="0"/>
                </a:cubicBezTo>
                <a:cubicBezTo>
                  <a:pt x="341839" y="-4957"/>
                  <a:pt x="443333" y="25298"/>
                  <a:pt x="582964" y="0"/>
                </a:cubicBezTo>
                <a:cubicBezTo>
                  <a:pt x="722595" y="-25298"/>
                  <a:pt x="827200" y="23768"/>
                  <a:pt x="1067687" y="0"/>
                </a:cubicBezTo>
                <a:cubicBezTo>
                  <a:pt x="1308174" y="-23768"/>
                  <a:pt x="1320889" y="31743"/>
                  <a:pt x="1503937" y="0"/>
                </a:cubicBezTo>
                <a:cubicBezTo>
                  <a:pt x="1686985" y="-31743"/>
                  <a:pt x="1838298" y="20970"/>
                  <a:pt x="1988660" y="0"/>
                </a:cubicBezTo>
                <a:cubicBezTo>
                  <a:pt x="2139022" y="-20970"/>
                  <a:pt x="2383892" y="40774"/>
                  <a:pt x="2570327" y="0"/>
                </a:cubicBezTo>
                <a:cubicBezTo>
                  <a:pt x="2652431" y="-3308"/>
                  <a:pt x="2728776" y="78374"/>
                  <a:pt x="2717041" y="146714"/>
                </a:cubicBezTo>
                <a:cubicBezTo>
                  <a:pt x="2769485" y="340365"/>
                  <a:pt x="2650792" y="529952"/>
                  <a:pt x="2717041" y="733555"/>
                </a:cubicBezTo>
                <a:cubicBezTo>
                  <a:pt x="2716927" y="812213"/>
                  <a:pt x="2667414" y="890386"/>
                  <a:pt x="2570327" y="880269"/>
                </a:cubicBezTo>
                <a:cubicBezTo>
                  <a:pt x="2399947" y="895080"/>
                  <a:pt x="2231770" y="866488"/>
                  <a:pt x="2109841" y="880269"/>
                </a:cubicBezTo>
                <a:cubicBezTo>
                  <a:pt x="1987912" y="894050"/>
                  <a:pt x="1802985" y="855841"/>
                  <a:pt x="1697826" y="880269"/>
                </a:cubicBezTo>
                <a:cubicBezTo>
                  <a:pt x="1592667" y="904697"/>
                  <a:pt x="1395923" y="856441"/>
                  <a:pt x="1188868" y="880269"/>
                </a:cubicBezTo>
                <a:cubicBezTo>
                  <a:pt x="981813" y="904097"/>
                  <a:pt x="893829" y="871199"/>
                  <a:pt x="752617" y="880269"/>
                </a:cubicBezTo>
                <a:cubicBezTo>
                  <a:pt x="611405" y="889339"/>
                  <a:pt x="332094" y="859961"/>
                  <a:pt x="146714" y="880269"/>
                </a:cubicBezTo>
                <a:cubicBezTo>
                  <a:pt x="70722" y="858289"/>
                  <a:pt x="-17964" y="814004"/>
                  <a:pt x="0" y="733555"/>
                </a:cubicBezTo>
                <a:cubicBezTo>
                  <a:pt x="-57914" y="539872"/>
                  <a:pt x="56585" y="372197"/>
                  <a:pt x="0" y="146714"/>
                </a:cubicBezTo>
                <a:close/>
              </a:path>
              <a:path w="2717041" h="880269" stroke="0" extrusionOk="0">
                <a:moveTo>
                  <a:pt x="0" y="146714"/>
                </a:moveTo>
                <a:cubicBezTo>
                  <a:pt x="-2234" y="64308"/>
                  <a:pt x="58146" y="2830"/>
                  <a:pt x="146714" y="0"/>
                </a:cubicBezTo>
                <a:cubicBezTo>
                  <a:pt x="290027" y="-34009"/>
                  <a:pt x="494124" y="61877"/>
                  <a:pt x="679909" y="0"/>
                </a:cubicBezTo>
                <a:cubicBezTo>
                  <a:pt x="865694" y="-61877"/>
                  <a:pt x="912963" y="29227"/>
                  <a:pt x="1140395" y="0"/>
                </a:cubicBezTo>
                <a:cubicBezTo>
                  <a:pt x="1367827" y="-29227"/>
                  <a:pt x="1447353" y="27849"/>
                  <a:pt x="1576646" y="0"/>
                </a:cubicBezTo>
                <a:cubicBezTo>
                  <a:pt x="1705939" y="-27849"/>
                  <a:pt x="1835559" y="19560"/>
                  <a:pt x="2085604" y="0"/>
                </a:cubicBezTo>
                <a:cubicBezTo>
                  <a:pt x="2335649" y="-19560"/>
                  <a:pt x="2329994" y="36541"/>
                  <a:pt x="2570327" y="0"/>
                </a:cubicBezTo>
                <a:cubicBezTo>
                  <a:pt x="2656711" y="-8717"/>
                  <a:pt x="2709642" y="72188"/>
                  <a:pt x="2717041" y="146714"/>
                </a:cubicBezTo>
                <a:cubicBezTo>
                  <a:pt x="2775123" y="269369"/>
                  <a:pt x="2712217" y="533117"/>
                  <a:pt x="2717041" y="733555"/>
                </a:cubicBezTo>
                <a:cubicBezTo>
                  <a:pt x="2730653" y="817856"/>
                  <a:pt x="2647797" y="879693"/>
                  <a:pt x="2570327" y="880269"/>
                </a:cubicBezTo>
                <a:cubicBezTo>
                  <a:pt x="2464391" y="894327"/>
                  <a:pt x="2286792" y="823730"/>
                  <a:pt x="2085604" y="880269"/>
                </a:cubicBezTo>
                <a:cubicBezTo>
                  <a:pt x="1884416" y="936808"/>
                  <a:pt x="1785782" y="870376"/>
                  <a:pt x="1625118" y="880269"/>
                </a:cubicBezTo>
                <a:cubicBezTo>
                  <a:pt x="1464454" y="890162"/>
                  <a:pt x="1201446" y="868391"/>
                  <a:pt x="1091923" y="880269"/>
                </a:cubicBezTo>
                <a:cubicBezTo>
                  <a:pt x="982401" y="892147"/>
                  <a:pt x="797249" y="849735"/>
                  <a:pt x="558728" y="880269"/>
                </a:cubicBezTo>
                <a:cubicBezTo>
                  <a:pt x="320208" y="910803"/>
                  <a:pt x="239418" y="842122"/>
                  <a:pt x="146714" y="880269"/>
                </a:cubicBezTo>
                <a:cubicBezTo>
                  <a:pt x="59510" y="874450"/>
                  <a:pt x="-7701" y="803070"/>
                  <a:pt x="0" y="733555"/>
                </a:cubicBezTo>
                <a:cubicBezTo>
                  <a:pt x="-63969" y="613182"/>
                  <a:pt x="50468" y="386897"/>
                  <a:pt x="0" y="146714"/>
                </a:cubicBezTo>
                <a:close/>
              </a:path>
            </a:pathLst>
          </a:custGeom>
          <a:solidFill>
            <a:srgbClr val="FFFF00"/>
          </a:solidFill>
          <a:ln w="57150">
            <a:solidFill>
              <a:srgbClr val="FFFF00"/>
            </a:solidFill>
            <a:prstDash val="dashDot"/>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Dân</a:t>
            </a:r>
            <a:r>
              <a:rPr kumimoji="0" lang="en-US" sz="2600" b="0" i="0" u="none" strike="noStrike" kern="1200" cap="none" spc="0" normalizeH="0" noProof="0">
                <a:ln>
                  <a:noFill/>
                </a:ln>
                <a:solidFill>
                  <a:srgbClr val="0000FF"/>
                </a:solidFill>
                <a:effectLst/>
                <a:uLnTx/>
                <a:uFillTx/>
                <a:latin typeface="#9Slide03 Arima Madurai Black" panose="00000A00000000000000" pitchFamily="2" charset="0"/>
                <a:cs typeface="#9Slide03 Arima Madurai Black" panose="00000A00000000000000" pitchFamily="2" charset="0"/>
              </a:rPr>
              <a:t> số đông tăng nhanh</a:t>
            </a:r>
            <a:endParaRPr kumimoji="0" lang="en-US" sz="2600" b="0" i="0" u="none" strike="noStrike" kern="1200" cap="none" spc="0" normalizeH="0" baseline="0" noProof="0">
              <a:ln>
                <a:noFill/>
              </a:ln>
              <a:solidFill>
                <a:srgbClr val="0000FF"/>
              </a:solidFill>
              <a:effectLst/>
              <a:uLnTx/>
              <a:uFillTx/>
              <a:latin typeface="#9Slide03 Arima Madurai Black" panose="00000A00000000000000" pitchFamily="2" charset="0"/>
              <a:cs typeface="#9Slide03 Arima Madurai Black" panose="00000A00000000000000" pitchFamily="2" charset="0"/>
            </a:endParaRPr>
          </a:p>
        </p:txBody>
      </p:sp>
      <p:sp>
        <p:nvSpPr>
          <p:cNvPr id="23" name="Mũi tên: Phải 22">
            <a:extLst>
              <a:ext uri="{FF2B5EF4-FFF2-40B4-BE49-F238E27FC236}">
                <a16:creationId xmlns:a16="http://schemas.microsoft.com/office/drawing/2014/main" id="{AF474FE5-5535-4400-A443-404B4476084C}"/>
              </a:ext>
            </a:extLst>
          </p:cNvPr>
          <p:cNvSpPr/>
          <p:nvPr/>
        </p:nvSpPr>
        <p:spPr>
          <a:xfrm>
            <a:off x="7240419" y="5091234"/>
            <a:ext cx="607185" cy="533400"/>
          </a:xfrm>
          <a:prstGeom prst="rightArrow">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8000"/>
              </a:solidFill>
            </a:endParaRPr>
          </a:p>
        </p:txBody>
      </p:sp>
      <p:sp>
        <p:nvSpPr>
          <p:cNvPr id="25" name="Hộp Văn bản 24">
            <a:extLst>
              <a:ext uri="{FF2B5EF4-FFF2-40B4-BE49-F238E27FC236}">
                <a16:creationId xmlns:a16="http://schemas.microsoft.com/office/drawing/2014/main" id="{7BCD587B-B291-40A9-97B0-1CFB8AA275B5}"/>
              </a:ext>
            </a:extLst>
          </p:cNvPr>
          <p:cNvSpPr txBox="1"/>
          <p:nvPr/>
        </p:nvSpPr>
        <p:spPr>
          <a:xfrm>
            <a:off x="7847604" y="4534446"/>
            <a:ext cx="342900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8000"/>
                </a:solidFill>
                <a:effectLst/>
                <a:uLnTx/>
                <a:uFillTx/>
                <a:latin typeface="#9Slide05 Claudia" pitchFamily="2" charset="0"/>
                <a:cs typeface="#9Slide03 Arima Madurai" panose="00000500000000000000" pitchFamily="2" charset="0"/>
              </a:rPr>
              <a:t>Cần phải khai thác hợp lí, sử dụng tiết kiệm và hiệu quả.</a:t>
            </a:r>
          </a:p>
        </p:txBody>
      </p:sp>
      <p:pic>
        <p:nvPicPr>
          <p:cNvPr id="14" name="Picture 2" descr="Ảnh Động Powerpoint Đẹp ❤️ Tải 777+ Hình Động PPT Cute">
            <a:extLst>
              <a:ext uri="{FF2B5EF4-FFF2-40B4-BE49-F238E27FC236}">
                <a16:creationId xmlns:a16="http://schemas.microsoft.com/office/drawing/2014/main" id="{E2A93D78-D23E-4CE8-AF8C-541AEB90ADE5}"/>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0803" y="4761693"/>
            <a:ext cx="1276699" cy="1192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212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barn(inVertical)">
                                      <p:cBhvr>
                                        <p:cTn id="32" dur="500"/>
                                        <p:tgtEl>
                                          <p:spTgt spid="10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20" grpId="0" animBg="1"/>
      <p:bldP spid="23" grpId="0" animBg="1"/>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1703512" y="764704"/>
            <a:ext cx="4852906" cy="1046440"/>
          </a:xfrm>
          <a:prstGeom prst="rect">
            <a:avLst/>
          </a:prstGeom>
          <a:noFill/>
          <a:ln>
            <a:noFill/>
          </a:ln>
        </p:spPr>
        <p:txBody>
          <a:bodyPr wrap="square" rtlCol="0">
            <a:spAutoFit/>
          </a:bodyPr>
          <a:lstStyle/>
          <a:p>
            <a:pPr algn="ctr"/>
            <a:r>
              <a:rPr lang="en-US" sz="6200">
                <a:solidFill>
                  <a:schemeClr val="bg1"/>
                </a:solidFill>
                <a:latin typeface="#9Slide07 IcielCadena" panose="02000503000000020004" pitchFamily="2" charset="0"/>
              </a:rPr>
              <a:t>LUYỆN TẬP</a:t>
            </a:r>
          </a:p>
        </p:txBody>
      </p:sp>
      <p:sp>
        <p:nvSpPr>
          <p:cNvPr id="13" name="Rectangle 12">
            <a:extLst>
              <a:ext uri="{FF2B5EF4-FFF2-40B4-BE49-F238E27FC236}">
                <a16:creationId xmlns:a16="http://schemas.microsoft.com/office/drawing/2014/main" id="{AA709B76-E3C9-4A7D-AA8F-76A958AAFE34}"/>
              </a:ext>
            </a:extLst>
          </p:cNvPr>
          <p:cNvSpPr/>
          <p:nvPr/>
        </p:nvSpPr>
        <p:spPr>
          <a:xfrm>
            <a:off x="6556418" y="1541819"/>
            <a:ext cx="3582739" cy="2042173"/>
          </a:xfrm>
          <a:prstGeom prst="rect">
            <a:avLst/>
          </a:prstGeom>
          <a:noFill/>
          <a:ln>
            <a:noFill/>
          </a:ln>
        </p:spPr>
        <p:txBody>
          <a:bodyPr wrap="none" lIns="68580" tIns="34290" rIns="68580" bIns="34290" numCol="1">
            <a:prstTxWarp prst="textDeflate">
              <a:avLst/>
            </a:prstTxWarp>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12700" cmpd="sng">
                  <a:solidFill>
                    <a:srgbClr val="FFC000"/>
                  </a:solidFill>
                  <a:prstDash val="solid"/>
                </a:ln>
                <a:solidFill>
                  <a:srgbClr val="FFFF00"/>
                </a:solidFill>
                <a:effectLst/>
                <a:uLnTx/>
                <a:uFillTx/>
                <a:latin typeface="SVN-Blade Runner" panose="02040603050506020204" pitchFamily="18" charset="0"/>
                <a:ea typeface="Tahoma" panose="020B0604030504040204" pitchFamily="34" charset="0"/>
                <a:cs typeface="Tahoma" panose="020B0604030504040204" pitchFamily="34" charset="0"/>
              </a:rPr>
              <a:t>TRÒ CH</a:t>
            </a:r>
            <a:r>
              <a:rPr kumimoji="0" lang="vi-VN" sz="7200" b="1" i="0" u="none" strike="noStrike" kern="0" cap="none" spc="0" normalizeH="0" baseline="0" noProof="0" dirty="0">
                <a:ln w="12700" cmpd="sng">
                  <a:solidFill>
                    <a:srgbClr val="FFC000"/>
                  </a:solidFill>
                  <a:prstDash val="solid"/>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7200" b="1" i="0" u="none" strike="noStrike" kern="0" cap="none" spc="0" normalizeH="0" baseline="0" noProof="0" dirty="0">
                <a:ln w="12700" cmpd="sng">
                  <a:solidFill>
                    <a:srgbClr val="FFC000"/>
                  </a:solidFill>
                  <a:prstDash val="solid"/>
                </a:ln>
                <a:solidFill>
                  <a:srgbClr val="FFFF00"/>
                </a:solidFill>
                <a:effectLst/>
                <a:uLnTx/>
                <a:uFillTx/>
                <a:latin typeface="SVN-Blade Runner" panose="02040603050506020204" pitchFamily="18" charset="0"/>
                <a:ea typeface="Tahoma" panose="020B0604030504040204" pitchFamily="34" charset="0"/>
                <a:cs typeface="Tahoma" panose="020B0604030504040204" pitchFamily="34" charset="0"/>
              </a:rPr>
              <a:t>I</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7200" b="1" i="0" u="none" strike="noStrike" kern="0" cap="none" spc="0" normalizeH="0" baseline="0" noProof="0" dirty="0">
                <a:ln w="12700" cmpd="sng">
                  <a:solidFill>
                    <a:srgbClr val="FFC000"/>
                  </a:solidFill>
                  <a:prstDash val="solid"/>
                </a:ln>
                <a:solidFill>
                  <a:srgbClr val="FFFF00"/>
                </a:solidFill>
                <a:effectLst/>
                <a:uLnTx/>
                <a:uFillTx/>
                <a:latin typeface="SVN-Blade Runner" panose="02040603050506020204" pitchFamily="18" charset="0"/>
                <a:ea typeface="Tahoma" panose="020B0604030504040204" pitchFamily="34" charset="0"/>
                <a:cs typeface="Tahoma" panose="020B0604030504040204" pitchFamily="34" charset="0"/>
              </a:rPr>
              <a:t> ĐÀO VÀNG</a:t>
            </a:r>
          </a:p>
        </p:txBody>
      </p:sp>
      <p:sp>
        <p:nvSpPr>
          <p:cNvPr id="16" name="Rectangle 15">
            <a:extLst>
              <a:ext uri="{FF2B5EF4-FFF2-40B4-BE49-F238E27FC236}">
                <a16:creationId xmlns:a16="http://schemas.microsoft.com/office/drawing/2014/main" id="{2CDC996C-305A-46AB-9D4E-87EE0ADBDDDB}"/>
              </a:ext>
            </a:extLst>
          </p:cNvPr>
          <p:cNvSpPr/>
          <p:nvPr/>
        </p:nvSpPr>
        <p:spPr>
          <a:xfrm>
            <a:off x="7092248" y="4941168"/>
            <a:ext cx="2846179" cy="807913"/>
          </a:xfrm>
          <a:prstGeom prst="rect">
            <a:avLst/>
          </a:prstGeom>
          <a:solidFill>
            <a:sysClr val="window" lastClr="FFFFFF"/>
          </a:solidFill>
          <a:ln>
            <a:noFill/>
          </a:ln>
        </p:spPr>
        <p:txBody>
          <a:bodyPr wrap="square" lIns="68580" tIns="34290" rIns="68580" bIns="3429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a:ln w="12700" cmpd="sng">
                  <a:noFill/>
                  <a:prstDash val="solid"/>
                </a:ln>
                <a:solidFill>
                  <a:srgbClr val="006666"/>
                </a:solidFill>
                <a:effectLst/>
                <a:uLnTx/>
                <a:uFillTx/>
                <a:cs typeface="Lucida Sans Unicode" panose="020B0602030504020204" pitchFamily="34" charset="0"/>
              </a:rPr>
              <a:t>BẮT ĐẦU</a:t>
            </a:r>
          </a:p>
        </p:txBody>
      </p:sp>
      <p:pic>
        <p:nvPicPr>
          <p:cNvPr id="17" name="Crystal">
            <a:hlinkClick r:id="" action="ppaction://media"/>
            <a:extLst>
              <a:ext uri="{FF2B5EF4-FFF2-40B4-BE49-F238E27FC236}">
                <a16:creationId xmlns:a16="http://schemas.microsoft.com/office/drawing/2014/main" id="{04A68E8D-F25A-4CCB-9DD8-43B312A8DB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81227" y="8085543"/>
            <a:ext cx="457200" cy="457200"/>
          </a:xfrm>
          <a:prstGeom prst="rect">
            <a:avLst/>
          </a:prstGeom>
        </p:spPr>
      </p:pic>
      <p:pic>
        <p:nvPicPr>
          <p:cNvPr id="3" name="Picture 2">
            <a:extLst>
              <a:ext uri="{FF2B5EF4-FFF2-40B4-BE49-F238E27FC236}">
                <a16:creationId xmlns:a16="http://schemas.microsoft.com/office/drawing/2014/main" id="{E85DFE74-71FF-4F5D-9BCD-06930C14E09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78" b="91556" l="5333" r="95556">
                        <a14:foregroundMark x1="23556" y1="64889" x2="23556" y2="64889"/>
                        <a14:foregroundMark x1="14222" y1="82222" x2="14222" y2="82222"/>
                        <a14:foregroundMark x1="14222" y1="82222" x2="14222" y2="82222"/>
                        <a14:foregroundMark x1="44444" y1="89778" x2="44444" y2="89778"/>
                        <a14:foregroundMark x1="44444" y1="89778" x2="44444" y2="89778"/>
                        <a14:foregroundMark x1="87111" y1="26222" x2="87111" y2="26222"/>
                        <a14:foregroundMark x1="87111" y1="26222" x2="87111" y2="26222"/>
                        <a14:foregroundMark x1="73333" y1="22667" x2="85333" y2="32444"/>
                        <a14:foregroundMark x1="85333" y1="32444" x2="88889" y2="31111"/>
                        <a14:foregroundMark x1="89778" y1="16889" x2="89778" y2="16889"/>
                        <a14:foregroundMark x1="89778" y1="16889" x2="89778" y2="16889"/>
                        <a14:foregroundMark x1="89778" y1="16889" x2="89778" y2="16889"/>
                        <a14:foregroundMark x1="95556" y1="32000" x2="95556" y2="32000"/>
                        <a14:foregroundMark x1="11556" y1="83556" x2="11556" y2="83556"/>
                        <a14:foregroundMark x1="11556" y1="83556" x2="11556" y2="83556"/>
                        <a14:foregroundMark x1="11556" y1="83556" x2="11556" y2="83556"/>
                        <a14:foregroundMark x1="11556" y1="83556" x2="11556" y2="83556"/>
                        <a14:foregroundMark x1="11556" y1="83556" x2="11556" y2="83556"/>
                        <a14:foregroundMark x1="17333" y1="68000" x2="17333" y2="68000"/>
                        <a14:foregroundMark x1="17333" y1="68000" x2="17333" y2="68000"/>
                        <a14:foregroundMark x1="17333" y1="68000" x2="17333" y2="68000"/>
                        <a14:foregroundMark x1="17333" y1="68000" x2="17333" y2="68000"/>
                        <a14:foregroundMark x1="20444" y1="84000" x2="20444" y2="84000"/>
                        <a14:foregroundMark x1="20444" y1="84000" x2="20444" y2="84000"/>
                        <a14:foregroundMark x1="20444" y1="84000" x2="20444" y2="84000"/>
                        <a14:foregroundMark x1="37778" y1="91556" x2="37778" y2="91556"/>
                        <a14:foregroundMark x1="37778" y1="91556" x2="37778" y2="91556"/>
                        <a14:foregroundMark x1="5333" y1="86222" x2="5333" y2="86222"/>
                        <a14:foregroundMark x1="9778" y1="77333" x2="9778" y2="77333"/>
                        <a14:foregroundMark x1="9778" y1="77333" x2="9778" y2="77333"/>
                        <a14:foregroundMark x1="7556" y1="88444" x2="7556" y2="88444"/>
                        <a14:foregroundMark x1="7556" y1="88444" x2="7556" y2="88444"/>
                        <a14:foregroundMark x1="8000" y1="77333" x2="8000" y2="86667"/>
                      </a14:backgroundRemoval>
                    </a14:imgEffect>
                  </a14:imgLayer>
                </a14:imgProps>
              </a:ext>
            </a:extLst>
          </a:blip>
          <a:stretch>
            <a:fillRect/>
          </a:stretch>
        </p:blipFill>
        <p:spPr>
          <a:xfrm>
            <a:off x="1429672" y="1391449"/>
            <a:ext cx="4641059" cy="4641059"/>
          </a:xfrm>
          <a:prstGeom prst="rect">
            <a:avLst/>
          </a:prstGeom>
        </p:spPr>
      </p:pic>
      <p:pic>
        <p:nvPicPr>
          <p:cNvPr id="21" name="Picture 20">
            <a:extLst>
              <a:ext uri="{FF2B5EF4-FFF2-40B4-BE49-F238E27FC236}">
                <a16:creationId xmlns:a16="http://schemas.microsoft.com/office/drawing/2014/main" id="{B405F9B5-4F81-4EBD-811E-D93D1B84BB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71657" y="3897399"/>
            <a:ext cx="568936" cy="610481"/>
          </a:xfrm>
          <a:prstGeom prst="rect">
            <a:avLst/>
          </a:prstGeom>
        </p:spPr>
      </p:pic>
      <p:pic>
        <p:nvPicPr>
          <p:cNvPr id="22" name="Picture 21">
            <a:extLst>
              <a:ext uri="{FF2B5EF4-FFF2-40B4-BE49-F238E27FC236}">
                <a16:creationId xmlns:a16="http://schemas.microsoft.com/office/drawing/2014/main" id="{4E52025A-E285-4587-9C0A-22738579EB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12224" y="3410637"/>
            <a:ext cx="687800" cy="556242"/>
          </a:xfrm>
          <a:prstGeom prst="rect">
            <a:avLst/>
          </a:prstGeom>
        </p:spPr>
      </p:pic>
    </p:spTree>
    <p:extLst>
      <p:ext uri="{BB962C8B-B14F-4D97-AF65-F5344CB8AC3E}">
        <p14:creationId xmlns:p14="http://schemas.microsoft.com/office/powerpoint/2010/main" val="3860075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par>
                                <p:cTn id="8" presetID="1" presetClass="mediacall" presetSubtype="0" fill="hold" nodeType="withEffect">
                                  <p:stCondLst>
                                    <p:cond delay="0"/>
                                  </p:stCondLst>
                                  <p:childTnLst>
                                    <p:cmd type="call" cmd="playFrom(0.0)">
                                      <p:cBhvr>
                                        <p:cTn id="9" dur="223921" fill="hold"/>
                                        <p:tgtEl>
                                          <p:spTgt spid="17"/>
                                        </p:tgtEl>
                                      </p:cBhvr>
                                    </p:cmd>
                                  </p:childTnLst>
                                </p:cTn>
                              </p:par>
                              <p:par>
                                <p:cTn id="10" presetID="42" presetClass="path" presetSubtype="0" repeatCount="indefinite" decel="100000" fill="hold" nodeType="withEffect">
                                  <p:stCondLst>
                                    <p:cond delay="0"/>
                                  </p:stCondLst>
                                  <p:childTnLst>
                                    <p:animMotion origin="layout" path="M 4.16667E-7 -1.48148E-6 L 4.16667E-7 0.00741 " pathEditMode="relative" rAng="0" ptsTypes="AA">
                                      <p:cBhvr>
                                        <p:cTn id="11" dur="1000" fill="hold"/>
                                        <p:tgtEl>
                                          <p:spTgt spid="22"/>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audio>
              <p:cMediaNode vol="51515">
                <p:cTn id="12" fill="hold" display="0">
                  <p:stCondLst>
                    <p:cond delay="indefinite"/>
                  </p:stCondLst>
                  <p:endCondLst>
                    <p:cond evt="onStopAudio" delay="0">
                      <p:tgtEl>
                        <p:sldTgt/>
                      </p:tgtEl>
                    </p:cond>
                  </p:endCondLst>
                </p:cTn>
                <p:tgtEl>
                  <p:spTgt spid="17"/>
                </p:tgtEl>
              </p:cMediaNode>
            </p:audio>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2" y="1565078"/>
            <a:ext cx="568936" cy="610481"/>
          </a:xfrm>
          <a:prstGeom prst="rect">
            <a:avLst/>
          </a:prstGeom>
        </p:spPr>
      </p:pic>
      <p:cxnSp>
        <p:nvCxnSpPr>
          <p:cNvPr id="106" name="Straight Connector 105"/>
          <p:cNvCxnSpPr>
            <a:cxnSpLocks/>
          </p:cNvCxnSpPr>
          <p:nvPr/>
        </p:nvCxnSpPr>
        <p:spPr>
          <a:xfrm flipH="1">
            <a:off x="3379413" y="1886141"/>
            <a:ext cx="2577103" cy="196411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74484"/>
            <a:ext cx="987638" cy="813887"/>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118624"/>
            <a:ext cx="457200" cy="4572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514661"/>
            <a:ext cx="457200" cy="4572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4316458" y="1912681"/>
            <a:ext cx="1646927" cy="305918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09C96DFA-0498-415B-A64F-347931DAAA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946818" y="4667250"/>
            <a:ext cx="739281" cy="609222"/>
          </a:xfrm>
          <a:prstGeom prst="rect">
            <a:avLst/>
          </a:prstGeom>
        </p:spPr>
      </p:pic>
      <p:sp>
        <p:nvSpPr>
          <p:cNvPr id="8" name="TextBox 7">
            <a:hlinkClick r:id="" action="ppaction://noaction"/>
            <a:extLst>
              <a:ext uri="{FF2B5EF4-FFF2-40B4-BE49-F238E27FC236}">
                <a16:creationId xmlns:a16="http://schemas.microsoft.com/office/drawing/2014/main" id="{6D2C7ADA-0FBF-400B-B751-9386D656BDA7}"/>
              </a:ext>
            </a:extLst>
          </p:cNvPr>
          <p:cNvSpPr txBox="1"/>
          <p:nvPr/>
        </p:nvSpPr>
        <p:spPr>
          <a:xfrm>
            <a:off x="2750890" y="2887568"/>
            <a:ext cx="1125629"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506131" y="1683434"/>
            <a:ext cx="1125629"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id="{A8BB3BB3-2DE1-4E9A-BFBD-1C12AA1BCD6B}"/>
              </a:ext>
            </a:extLst>
          </p:cNvPr>
          <p:cNvSpPr txBox="1"/>
          <p:nvPr/>
        </p:nvSpPr>
        <p:spPr>
          <a:xfrm>
            <a:off x="3619412" y="4107152"/>
            <a:ext cx="891591"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756203" y="1683434"/>
            <a:ext cx="891591"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56515" y="1912685"/>
            <a:ext cx="609958" cy="2799275"/>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339533" y="4542635"/>
            <a:ext cx="486911" cy="401250"/>
          </a:xfrm>
          <a:prstGeom prst="rect">
            <a:avLst/>
          </a:prstGeom>
        </p:spPr>
      </p:pic>
      <p:sp>
        <p:nvSpPr>
          <p:cNvPr id="65" name="TextBox 64">
            <a:hlinkClick r:id="rId13" action="ppaction://hlinksldjump"/>
            <a:extLst>
              <a:ext uri="{FF2B5EF4-FFF2-40B4-BE49-F238E27FC236}">
                <a16:creationId xmlns:a16="http://schemas.microsoft.com/office/drawing/2014/main" id="{2FB7674C-F729-49C6-89B2-2C769B66B565}"/>
              </a:ext>
            </a:extLst>
          </p:cNvPr>
          <p:cNvSpPr txBox="1"/>
          <p:nvPr/>
        </p:nvSpPr>
        <p:spPr>
          <a:xfrm>
            <a:off x="5679938" y="4181041"/>
            <a:ext cx="891591"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756203" y="1683434"/>
            <a:ext cx="891591"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49146" y="1895043"/>
            <a:ext cx="2396177" cy="307681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810130" y="4530824"/>
            <a:ext cx="1070382" cy="882074"/>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521761" y="1683434"/>
            <a:ext cx="1125629"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id="{89088168-F37F-4414-83D7-25D344CB8832}"/>
              </a:ext>
            </a:extLst>
          </p:cNvPr>
          <p:cNvCxnSpPr>
            <a:cxnSpLocks/>
          </p:cNvCxnSpPr>
          <p:nvPr/>
        </p:nvCxnSpPr>
        <p:spPr>
          <a:xfrm>
            <a:off x="6006581" y="1895047"/>
            <a:ext cx="2822960" cy="166509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96099" y="3408311"/>
            <a:ext cx="556664" cy="458732"/>
          </a:xfrm>
          <a:prstGeom prst="rect">
            <a:avLst/>
          </a:prstGeom>
        </p:spPr>
      </p:pic>
      <p:sp>
        <p:nvSpPr>
          <p:cNvPr id="100" name="TextBox 99">
            <a:hlinkClick r:id="" action="ppaction://noaction"/>
            <a:extLst>
              <a:ext uri="{FF2B5EF4-FFF2-40B4-BE49-F238E27FC236}">
                <a16:creationId xmlns:a16="http://schemas.microsoft.com/office/drawing/2014/main" id="{D1DF82DC-BEFB-41A7-AD35-7C5CE4B44277}"/>
              </a:ext>
            </a:extLst>
          </p:cNvPr>
          <p:cNvSpPr txBox="1"/>
          <p:nvPr/>
        </p:nvSpPr>
        <p:spPr>
          <a:xfrm>
            <a:off x="8471315" y="2856679"/>
            <a:ext cx="889987"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757403" y="1683434"/>
            <a:ext cx="889987"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FF00"/>
                </a:solidFill>
                <a:effectLst/>
                <a:uLnTx/>
                <a:uFillTx/>
                <a:latin typeface="Britannic Bold" panose="020B0903060703020204" pitchFamily="34" charset="0"/>
                <a:ea typeface="+mn-ea"/>
                <a:cs typeface="Champion Script" panose="020B0506030404030204" pitchFamily="34" charset="0"/>
              </a:rPr>
              <a:t>10$</a:t>
            </a: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4212503" y="1161766"/>
            <a:ext cx="880061" cy="934143"/>
          </a:xfrm>
          <a:prstGeom prst="rect">
            <a:avLst/>
          </a:prstGeom>
        </p:spPr>
      </p:pic>
      <p:pic>
        <p:nvPicPr>
          <p:cNvPr id="17" name="Picture 16">
            <a:hlinkClick r:id="rId16"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95731" y="1683439"/>
            <a:ext cx="606725" cy="492121"/>
          </a:xfrm>
          <a:prstGeom prst="rect">
            <a:avLst/>
          </a:prstGeom>
        </p:spPr>
      </p:pic>
      <p:sp>
        <p:nvSpPr>
          <p:cNvPr id="72" name="TextBox 71">
            <a:hlinkClick r:id="rId18" action="ppaction://hlinksldjump"/>
            <a:extLst>
              <a:ext uri="{FF2B5EF4-FFF2-40B4-BE49-F238E27FC236}">
                <a16:creationId xmlns:a16="http://schemas.microsoft.com/office/drawing/2014/main" id="{9AEB9DB1-3DBE-4B42-B829-AE6DA8A6C03E}"/>
              </a:ext>
            </a:extLst>
          </p:cNvPr>
          <p:cNvSpPr txBox="1"/>
          <p:nvPr/>
        </p:nvSpPr>
        <p:spPr>
          <a:xfrm>
            <a:off x="7913181" y="4000984"/>
            <a:ext cx="1125629" cy="553998"/>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00"/>
                </a:solidFill>
                <a:effectLst/>
                <a:uLnTx/>
                <a:uFillTx/>
                <a:latin typeface="Britannic Bold" panose="020B0903060703020204" pitchFamily="34" charset="0"/>
                <a:ea typeface="+mn-ea"/>
                <a:cs typeface="Champion Script" panose="020B0506030404030204" pitchFamily="34" charset="0"/>
              </a:rPr>
              <a:t>150$</a:t>
            </a:r>
          </a:p>
        </p:txBody>
      </p:sp>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32789" y="1078316"/>
            <a:ext cx="687800" cy="556242"/>
          </a:xfrm>
          <a:prstGeom prst="rect">
            <a:avLst/>
          </a:prstGeom>
        </p:spPr>
      </p:pic>
    </p:spTree>
    <p:extLst>
      <p:ext uri="{BB962C8B-B14F-4D97-AF65-F5344CB8AC3E}">
        <p14:creationId xmlns:p14="http://schemas.microsoft.com/office/powerpoint/2010/main" val="1698734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2999"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2999"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8999"/>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2999"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2999"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8999"/>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2999"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2999"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8999"/>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2999"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2999"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8999"/>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2999"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2999"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8999"/>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duotone>
              <a:prstClr val="black"/>
              <a:schemeClr val="accent3">
                <a:tint val="45000"/>
                <a:satMod val="400000"/>
              </a:schemeClr>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1703512" y="764704"/>
            <a:ext cx="4852906" cy="1046440"/>
          </a:xfrm>
          <a:prstGeom prst="rect">
            <a:avLst/>
          </a:prstGeom>
          <a:noFill/>
          <a:ln>
            <a:noFill/>
          </a:ln>
        </p:spPr>
        <p:txBody>
          <a:bodyPr wrap="square" rtlCol="0">
            <a:spAutoFit/>
          </a:bodyPr>
          <a:lstStyle/>
          <a:p>
            <a:pPr algn="ctr"/>
            <a:r>
              <a:rPr lang="en-US" sz="6200">
                <a:solidFill>
                  <a:schemeClr val="bg1"/>
                </a:solidFill>
                <a:latin typeface="#9Slide07 IcielCadena" panose="02000503000000020004" pitchFamily="2" charset="0"/>
              </a:rPr>
              <a:t>LUYỆN TẬP</a:t>
            </a:r>
          </a:p>
        </p:txBody>
      </p:sp>
      <p:sp>
        <p:nvSpPr>
          <p:cNvPr id="2" name="Rectangle: Rounded Corners 1">
            <a:extLst>
              <a:ext uri="{FF2B5EF4-FFF2-40B4-BE49-F238E27FC236}">
                <a16:creationId xmlns:a16="http://schemas.microsoft.com/office/drawing/2014/main" id="{CD2AEFD0-10F8-4737-BADE-2505CFD8BE99}"/>
              </a:ext>
            </a:extLst>
          </p:cNvPr>
          <p:cNvSpPr/>
          <p:nvPr/>
        </p:nvSpPr>
        <p:spPr>
          <a:xfrm>
            <a:off x="551384" y="2356996"/>
            <a:ext cx="2053555" cy="37107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6699"/>
                </a:solidFill>
                <a:latin typeface="#9Slide02 Noi dung rat dai" panose="02000000000000000000" pitchFamily="2" charset="0"/>
                <a:ea typeface="#9Slide02 Noi dung rat dai" panose="02000000000000000000" pitchFamily="2" charset="0"/>
              </a:rPr>
              <a:t>Hãy vẽ sơ đồ thể hiện sự đa dạng của tài nguyên khoáng sản Việt Nam.</a:t>
            </a:r>
            <a:endParaRPr lang="en-US" sz="2800">
              <a:solidFill>
                <a:srgbClr val="006699"/>
              </a:solidFill>
              <a:latin typeface="#9Slide02 Noi dung rat dai" panose="02000000000000000000" pitchFamily="2" charset="0"/>
              <a:ea typeface="#9Slide02 Noi dung rat dai" panose="02000000000000000000" pitchFamily="2" charset="0"/>
            </a:endParaRPr>
          </a:p>
        </p:txBody>
      </p:sp>
      <p:sp>
        <p:nvSpPr>
          <p:cNvPr id="3" name="Rectangle: Rounded Corners 2">
            <a:extLst>
              <a:ext uri="{FF2B5EF4-FFF2-40B4-BE49-F238E27FC236}">
                <a16:creationId xmlns:a16="http://schemas.microsoft.com/office/drawing/2014/main" id="{86BC4880-63DC-48D8-98A9-D986D132188A}"/>
              </a:ext>
            </a:extLst>
          </p:cNvPr>
          <p:cNvSpPr/>
          <p:nvPr/>
        </p:nvSpPr>
        <p:spPr>
          <a:xfrm>
            <a:off x="5698256" y="2055476"/>
            <a:ext cx="3384376"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Khoáng sản Việt Nam</a:t>
            </a:r>
          </a:p>
        </p:txBody>
      </p:sp>
      <p:sp>
        <p:nvSpPr>
          <p:cNvPr id="7" name="Rectangle: Rounded Corners 6">
            <a:extLst>
              <a:ext uri="{FF2B5EF4-FFF2-40B4-BE49-F238E27FC236}">
                <a16:creationId xmlns:a16="http://schemas.microsoft.com/office/drawing/2014/main" id="{055052B9-C3E2-4787-B6B7-27E52856402A}"/>
              </a:ext>
            </a:extLst>
          </p:cNvPr>
          <p:cNvSpPr/>
          <p:nvPr/>
        </p:nvSpPr>
        <p:spPr>
          <a:xfrm>
            <a:off x="2924015" y="3215081"/>
            <a:ext cx="1872208"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Năng l</a:t>
            </a:r>
            <a:r>
              <a:rPr lang="vi-VN" sz="2400">
                <a:latin typeface="#9Slide02 Noi dung rat dai" panose="02000000000000000000" pitchFamily="2" charset="0"/>
                <a:ea typeface="#9Slide02 Noi dung rat dai" panose="02000000000000000000" pitchFamily="2" charset="0"/>
              </a:rPr>
              <a:t>ư</a:t>
            </a:r>
            <a:r>
              <a:rPr lang="en-US" sz="2400">
                <a:latin typeface="#9Slide02 Noi dung rat dai" panose="02000000000000000000" pitchFamily="2" charset="0"/>
                <a:ea typeface="#9Slide02 Noi dung rat dai" panose="02000000000000000000" pitchFamily="2" charset="0"/>
              </a:rPr>
              <a:t>ợng</a:t>
            </a:r>
          </a:p>
        </p:txBody>
      </p:sp>
      <p:sp>
        <p:nvSpPr>
          <p:cNvPr id="8" name="Rectangle: Rounded Corners 7">
            <a:extLst>
              <a:ext uri="{FF2B5EF4-FFF2-40B4-BE49-F238E27FC236}">
                <a16:creationId xmlns:a16="http://schemas.microsoft.com/office/drawing/2014/main" id="{9B145916-6D90-4F15-95B1-C51EE369D615}"/>
              </a:ext>
            </a:extLst>
          </p:cNvPr>
          <p:cNvSpPr/>
          <p:nvPr/>
        </p:nvSpPr>
        <p:spPr>
          <a:xfrm>
            <a:off x="6454340" y="3284133"/>
            <a:ext cx="1872208"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Kim loại</a:t>
            </a:r>
          </a:p>
        </p:txBody>
      </p:sp>
      <p:sp>
        <p:nvSpPr>
          <p:cNvPr id="9" name="Rectangle: Rounded Corners 8">
            <a:extLst>
              <a:ext uri="{FF2B5EF4-FFF2-40B4-BE49-F238E27FC236}">
                <a16:creationId xmlns:a16="http://schemas.microsoft.com/office/drawing/2014/main" id="{868C8C71-2D11-469B-8503-EB76D7950F25}"/>
              </a:ext>
            </a:extLst>
          </p:cNvPr>
          <p:cNvSpPr/>
          <p:nvPr/>
        </p:nvSpPr>
        <p:spPr>
          <a:xfrm>
            <a:off x="9552384" y="3185955"/>
            <a:ext cx="1872208" cy="60304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9Slide02 Noi dung rat dai" panose="02000000000000000000" pitchFamily="2" charset="0"/>
                <a:ea typeface="#9Slide02 Noi dung rat dai" panose="02000000000000000000" pitchFamily="2" charset="0"/>
              </a:rPr>
              <a:t>Phi kim loại</a:t>
            </a:r>
          </a:p>
        </p:txBody>
      </p:sp>
      <p:sp>
        <p:nvSpPr>
          <p:cNvPr id="10" name="Rectangle: Rounded Corners 9">
            <a:extLst>
              <a:ext uri="{FF2B5EF4-FFF2-40B4-BE49-F238E27FC236}">
                <a16:creationId xmlns:a16="http://schemas.microsoft.com/office/drawing/2014/main" id="{D89D383C-50F9-414B-8BD9-8B07A459C3F3}"/>
              </a:ext>
            </a:extLst>
          </p:cNvPr>
          <p:cNvSpPr/>
          <p:nvPr/>
        </p:nvSpPr>
        <p:spPr>
          <a:xfrm>
            <a:off x="3007503" y="4033328"/>
            <a:ext cx="1872208" cy="1847562"/>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sp>
        <p:nvSpPr>
          <p:cNvPr id="12" name="Rectangle: Rounded Corners 11">
            <a:extLst>
              <a:ext uri="{FF2B5EF4-FFF2-40B4-BE49-F238E27FC236}">
                <a16:creationId xmlns:a16="http://schemas.microsoft.com/office/drawing/2014/main" id="{A64511D0-50A7-4871-AAE3-AFBCFFFF7D4A}"/>
              </a:ext>
            </a:extLst>
          </p:cNvPr>
          <p:cNvSpPr/>
          <p:nvPr/>
        </p:nvSpPr>
        <p:spPr>
          <a:xfrm>
            <a:off x="5282274" y="4195062"/>
            <a:ext cx="1669990" cy="1685827"/>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sp>
        <p:nvSpPr>
          <p:cNvPr id="13" name="Rectangle: Rounded Corners 12">
            <a:extLst>
              <a:ext uri="{FF2B5EF4-FFF2-40B4-BE49-F238E27FC236}">
                <a16:creationId xmlns:a16="http://schemas.microsoft.com/office/drawing/2014/main" id="{1D4D7A06-EAE7-47EA-ACD3-4EBDD12677E1}"/>
              </a:ext>
            </a:extLst>
          </p:cNvPr>
          <p:cNvSpPr/>
          <p:nvPr/>
        </p:nvSpPr>
        <p:spPr>
          <a:xfrm>
            <a:off x="7438038" y="4195061"/>
            <a:ext cx="1669990" cy="1685827"/>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sp>
        <p:nvSpPr>
          <p:cNvPr id="14" name="Rectangle: Rounded Corners 13">
            <a:extLst>
              <a:ext uri="{FF2B5EF4-FFF2-40B4-BE49-F238E27FC236}">
                <a16:creationId xmlns:a16="http://schemas.microsoft.com/office/drawing/2014/main" id="{B1693427-8539-44D4-A8FB-3F6C3E7ABA52}"/>
              </a:ext>
            </a:extLst>
          </p:cNvPr>
          <p:cNvSpPr/>
          <p:nvPr/>
        </p:nvSpPr>
        <p:spPr>
          <a:xfrm>
            <a:off x="9593802" y="4212364"/>
            <a:ext cx="1872208" cy="1685825"/>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9Slide02 Noi dung rat dai" panose="02000000000000000000" pitchFamily="2" charset="0"/>
              <a:ea typeface="#9Slide02 Noi dung rat dai" panose="02000000000000000000" pitchFamily="2" charset="0"/>
            </a:endParaRPr>
          </a:p>
        </p:txBody>
      </p:sp>
      <p:cxnSp>
        <p:nvCxnSpPr>
          <p:cNvPr id="5" name="Straight Arrow Connector 4">
            <a:extLst>
              <a:ext uri="{FF2B5EF4-FFF2-40B4-BE49-F238E27FC236}">
                <a16:creationId xmlns:a16="http://schemas.microsoft.com/office/drawing/2014/main" id="{32D8FBF0-3F60-4050-845A-0A4E08C5175A}"/>
              </a:ext>
            </a:extLst>
          </p:cNvPr>
          <p:cNvCxnSpPr>
            <a:stCxn id="3" idx="2"/>
            <a:endCxn id="7" idx="0"/>
          </p:cNvCxnSpPr>
          <p:nvPr/>
        </p:nvCxnSpPr>
        <p:spPr>
          <a:xfrm flipH="1">
            <a:off x="3860119" y="2658516"/>
            <a:ext cx="3530325" cy="556565"/>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9BCF0E6-5FC2-4D89-ADA1-549933D4D513}"/>
              </a:ext>
            </a:extLst>
          </p:cNvPr>
          <p:cNvCxnSpPr>
            <a:cxnSpLocks/>
            <a:stCxn id="3" idx="2"/>
            <a:endCxn id="8" idx="0"/>
          </p:cNvCxnSpPr>
          <p:nvPr/>
        </p:nvCxnSpPr>
        <p:spPr>
          <a:xfrm>
            <a:off x="7390444" y="2658516"/>
            <a:ext cx="0" cy="625617"/>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3F41B78-C95A-4BAE-94D1-E2629671AD18}"/>
              </a:ext>
            </a:extLst>
          </p:cNvPr>
          <p:cNvCxnSpPr>
            <a:cxnSpLocks/>
            <a:stCxn id="3" idx="2"/>
            <a:endCxn id="9" idx="0"/>
          </p:cNvCxnSpPr>
          <p:nvPr/>
        </p:nvCxnSpPr>
        <p:spPr>
          <a:xfrm>
            <a:off x="7390444" y="2658516"/>
            <a:ext cx="3098044" cy="527439"/>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EC3426-3500-44D4-AB5F-524012EE8623}"/>
              </a:ext>
            </a:extLst>
          </p:cNvPr>
          <p:cNvCxnSpPr>
            <a:cxnSpLocks/>
            <a:endCxn id="10" idx="0"/>
          </p:cNvCxnSpPr>
          <p:nvPr/>
        </p:nvCxnSpPr>
        <p:spPr>
          <a:xfrm>
            <a:off x="3943607" y="3788995"/>
            <a:ext cx="0" cy="244333"/>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F64961D-F32F-4900-B9AC-3B7EA24E0DDC}"/>
              </a:ext>
            </a:extLst>
          </p:cNvPr>
          <p:cNvCxnSpPr>
            <a:cxnSpLocks/>
            <a:stCxn id="8" idx="2"/>
            <a:endCxn id="13" idx="0"/>
          </p:cNvCxnSpPr>
          <p:nvPr/>
        </p:nvCxnSpPr>
        <p:spPr>
          <a:xfrm>
            <a:off x="7390444" y="3887173"/>
            <a:ext cx="882589" cy="307888"/>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1376DEE-0DA1-4CDF-86EC-7ED3C3654F10}"/>
              </a:ext>
            </a:extLst>
          </p:cNvPr>
          <p:cNvCxnSpPr>
            <a:cxnSpLocks/>
            <a:stCxn id="8" idx="2"/>
            <a:endCxn id="12" idx="0"/>
          </p:cNvCxnSpPr>
          <p:nvPr/>
        </p:nvCxnSpPr>
        <p:spPr>
          <a:xfrm flipH="1">
            <a:off x="6117269" y="3887173"/>
            <a:ext cx="1273175" cy="307889"/>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CA06091-8FB1-405C-A8DF-85393141E17B}"/>
              </a:ext>
            </a:extLst>
          </p:cNvPr>
          <p:cNvCxnSpPr>
            <a:cxnSpLocks/>
            <a:endCxn id="14" idx="0"/>
          </p:cNvCxnSpPr>
          <p:nvPr/>
        </p:nvCxnSpPr>
        <p:spPr>
          <a:xfrm>
            <a:off x="10496821" y="3768043"/>
            <a:ext cx="33085" cy="444321"/>
          </a:xfrm>
          <a:prstGeom prst="straightConnector1">
            <a:avLst/>
          </a:prstGeom>
          <a:ln w="19050">
            <a:solidFill>
              <a:srgbClr val="FFFF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338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49" r="60059" b="78900"/>
          <a:stretch/>
        </p:blipFill>
        <p:spPr>
          <a:xfrm rot="20703132">
            <a:off x="2818025" y="240419"/>
            <a:ext cx="1696736" cy="1605936"/>
          </a:xfrm>
          <a:prstGeom prst="rect">
            <a:avLst/>
          </a:prstGeom>
        </p:spPr>
      </p:pic>
      <p:sp>
        <p:nvSpPr>
          <p:cNvPr id="37" name="TextBox 36">
            <a:extLst>
              <a:ext uri="{FF2B5EF4-FFF2-40B4-BE49-F238E27FC236}">
                <a16:creationId xmlns:a16="http://schemas.microsoft.com/office/drawing/2014/main" id="{800C4998-D7EB-485E-A79E-67C61F50209F}"/>
              </a:ext>
            </a:extLst>
          </p:cNvPr>
          <p:cNvSpPr txBox="1"/>
          <p:nvPr/>
        </p:nvSpPr>
        <p:spPr>
          <a:xfrm>
            <a:off x="4151784" y="624827"/>
            <a:ext cx="4852906" cy="1046440"/>
          </a:xfrm>
          <a:prstGeom prst="rect">
            <a:avLst/>
          </a:prstGeom>
          <a:noFill/>
          <a:ln>
            <a:noFill/>
          </a:ln>
        </p:spPr>
        <p:txBody>
          <a:bodyPr wrap="square" rtlCol="0">
            <a:spAutoFit/>
          </a:bodyPr>
          <a:lstStyle/>
          <a:p>
            <a:pPr algn="ctr"/>
            <a:r>
              <a:rPr lang="en-US" sz="6200">
                <a:solidFill>
                  <a:srgbClr val="FFFF00"/>
                </a:solidFill>
                <a:latin typeface="#9Slide07 IcielCadena" panose="02000503000000020004" pitchFamily="2" charset="0"/>
              </a:rPr>
              <a:t>VẬN DỤNG</a:t>
            </a:r>
          </a:p>
        </p:txBody>
      </p:sp>
      <p:pic>
        <p:nvPicPr>
          <p:cNvPr id="6" name="Picture 2" descr="Think-Pair-Share Poster and Worksheet by Charlis Cunningham | TpT">
            <a:extLst>
              <a:ext uri="{FF2B5EF4-FFF2-40B4-BE49-F238E27FC236}">
                <a16:creationId xmlns:a16="http://schemas.microsoft.com/office/drawing/2014/main" id="{D97F020D-FD68-4B48-B98B-C899EE19EC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994" y="2457281"/>
            <a:ext cx="2571750"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5">
            <a:extLst>
              <a:ext uri="{FF2B5EF4-FFF2-40B4-BE49-F238E27FC236}">
                <a16:creationId xmlns:a16="http://schemas.microsoft.com/office/drawing/2014/main" id="{B77CF73E-8CD2-46EA-A602-FED2EED8F611}"/>
              </a:ext>
            </a:extLst>
          </p:cNvPr>
          <p:cNvSpPr/>
          <p:nvPr/>
        </p:nvSpPr>
        <p:spPr>
          <a:xfrm>
            <a:off x="3350977" y="3729303"/>
            <a:ext cx="8064896" cy="10287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6699"/>
                </a:solidFill>
                <a:effectLst/>
                <a:uLnTx/>
                <a:uFillTx/>
                <a:latin typeface="Times New Roman" panose="02020603050405020304" pitchFamily="18" charset="0"/>
                <a:ea typeface="+mn-ea"/>
                <a:cs typeface="Times New Roman" panose="02020603050405020304" pitchFamily="18" charset="0"/>
              </a:rPr>
              <a:t>Các loại khoáng sản đó có ý nghĩa đối với sự phát triển kinh tế của quê hương em như thế nào?</a:t>
            </a:r>
            <a:endParaRPr kumimoji="0" lang="vi-VN"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sp>
        <p:nvSpPr>
          <p:cNvPr id="8" name="Rounded Rectangle 6">
            <a:extLst>
              <a:ext uri="{FF2B5EF4-FFF2-40B4-BE49-F238E27FC236}">
                <a16:creationId xmlns:a16="http://schemas.microsoft.com/office/drawing/2014/main" id="{AFEC64B2-5937-47EC-9EA6-BBF0C25896E5}"/>
              </a:ext>
            </a:extLst>
          </p:cNvPr>
          <p:cNvSpPr/>
          <p:nvPr/>
        </p:nvSpPr>
        <p:spPr>
          <a:xfrm>
            <a:off x="3336665" y="2529282"/>
            <a:ext cx="8064896" cy="89971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6699"/>
                </a:solidFill>
                <a:effectLst/>
                <a:uLnTx/>
                <a:uFillTx/>
                <a:latin typeface="Times New Roman" panose="02020603050405020304" pitchFamily="18" charset="0"/>
                <a:ea typeface="+mn-ea"/>
                <a:cs typeface="Times New Roman" panose="02020603050405020304" pitchFamily="18" charset="0"/>
              </a:rPr>
              <a:t>Kể tên một số loại khoáng sản ở địa </a:t>
            </a:r>
            <a:r>
              <a:rPr kumimoji="0" lang="en-US" sz="2400" b="0" i="0" u="none" strike="noStrike" kern="1200" cap="none" spc="0" normalizeH="0" baseline="0" noProof="0">
                <a:ln>
                  <a:noFill/>
                </a:ln>
                <a:solidFill>
                  <a:srgbClr val="006699"/>
                </a:solidFill>
                <a:effectLst/>
                <a:uLnTx/>
                <a:uFillTx/>
                <a:latin typeface="Times New Roman" panose="02020603050405020304" pitchFamily="18" charset="0"/>
                <a:ea typeface="+mn-ea"/>
                <a:cs typeface="Times New Roman" panose="02020603050405020304" pitchFamily="18" charset="0"/>
              </a:rPr>
              <a:t>phương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em</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a:t>
            </a:r>
            <a:endParaRPr kumimoji="0" lang="vi-VN"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sp>
        <p:nvSpPr>
          <p:cNvPr id="9" name="Rounded Rectangle 7">
            <a:extLst>
              <a:ext uri="{FF2B5EF4-FFF2-40B4-BE49-F238E27FC236}">
                <a16:creationId xmlns:a16="http://schemas.microsoft.com/office/drawing/2014/main" id="{727289F5-EAAA-4A08-B4FD-18B8F432BB56}"/>
              </a:ext>
            </a:extLst>
          </p:cNvPr>
          <p:cNvSpPr/>
          <p:nvPr/>
        </p:nvSpPr>
        <p:spPr>
          <a:xfrm>
            <a:off x="3431704" y="4862870"/>
            <a:ext cx="7969857" cy="990600"/>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Trình</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bày</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trước</a:t>
            </a:r>
            <a:r>
              <a:rPr kumimoji="0" lang="en-US"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006699"/>
                </a:solidFill>
                <a:effectLst/>
                <a:uLnTx/>
                <a:uFillTx/>
                <a:latin typeface="Times New Roman" panose="02020603050405020304" pitchFamily="18" charset="0"/>
                <a:ea typeface="+mn-ea"/>
                <a:cs typeface="Times New Roman" panose="02020603050405020304" pitchFamily="18" charset="0"/>
              </a:rPr>
              <a:t>lớp</a:t>
            </a:r>
            <a:endParaRPr kumimoji="0" lang="vi-VN" sz="2400" b="0" i="0" u="none" strike="noStrike" kern="1200" cap="none" spc="0" normalizeH="0" baseline="0" noProof="0" dirty="0">
              <a:ln>
                <a:noFill/>
              </a:ln>
              <a:solidFill>
                <a:srgbClr val="006699"/>
              </a:solidFill>
              <a:effectLst/>
              <a:uLnTx/>
              <a:uFillTx/>
              <a:latin typeface="Times New Roman" panose="02020603050405020304" pitchFamily="18" charset="0"/>
              <a:ea typeface="+mn-ea"/>
              <a:cs typeface="Times New Roman" panose="02020603050405020304" pitchFamily="18" charset="0"/>
            </a:endParaRPr>
          </a:p>
        </p:txBody>
      </p:sp>
      <p:pic>
        <p:nvPicPr>
          <p:cNvPr id="43" name="图片 2">
            <a:extLst>
              <a:ext uri="{FF2B5EF4-FFF2-40B4-BE49-F238E27FC236}">
                <a16:creationId xmlns:a16="http://schemas.microsoft.com/office/drawing/2014/main" id="{AE074F0A-AB2E-4D1D-8A84-5AD48746C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49642" y="5058306"/>
            <a:ext cx="1653179" cy="1653179"/>
          </a:xfrm>
          <a:prstGeom prst="rect">
            <a:avLst/>
          </a:prstGeom>
        </p:spPr>
      </p:pic>
    </p:spTree>
    <p:extLst>
      <p:ext uri="{BB962C8B-B14F-4D97-AF65-F5344CB8AC3E}">
        <p14:creationId xmlns:p14="http://schemas.microsoft.com/office/powerpoint/2010/main" val="3285442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9309" y="2492896"/>
            <a:ext cx="4687071" cy="4687071"/>
          </a:xfrm>
          <a:prstGeom prst="rect">
            <a:avLst/>
          </a:prstGeom>
        </p:spPr>
      </p:pic>
      <p:pic>
        <p:nvPicPr>
          <p:cNvPr id="33" name="图片 57">
            <a:extLst>
              <a:ext uri="{FF2B5EF4-FFF2-40B4-BE49-F238E27FC236}">
                <a16:creationId xmlns:a16="http://schemas.microsoft.com/office/drawing/2014/main" id="{661A0F2C-2D6A-44F6-8964-597F3F9567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37" name="TextBox 36">
            <a:extLst>
              <a:ext uri="{FF2B5EF4-FFF2-40B4-BE49-F238E27FC236}">
                <a16:creationId xmlns:a16="http://schemas.microsoft.com/office/drawing/2014/main" id="{D33C1F48-53BD-46FE-9ED8-E3ED76E38B2E}"/>
              </a:ext>
            </a:extLst>
          </p:cNvPr>
          <p:cNvSpPr txBox="1"/>
          <p:nvPr/>
        </p:nvSpPr>
        <p:spPr>
          <a:xfrm>
            <a:off x="1218121" y="721599"/>
            <a:ext cx="7920880" cy="923330"/>
          </a:xfrm>
          <a:prstGeom prst="rect">
            <a:avLst/>
          </a:prstGeom>
          <a:noFill/>
          <a:ln>
            <a:noFill/>
          </a:ln>
        </p:spPr>
        <p:txBody>
          <a:bodyPr wrap="square" rtlCol="0">
            <a:spAutoFit/>
          </a:bodyPr>
          <a:lstStyle/>
          <a:p>
            <a:pPr algn="ctr"/>
            <a:r>
              <a:rPr lang="en-US" sz="5400">
                <a:solidFill>
                  <a:schemeClr val="bg1"/>
                </a:solidFill>
                <a:latin typeface="#9Slide07 IcielCadena" panose="02000503000000020004" pitchFamily="2" charset="0"/>
              </a:rPr>
              <a:t>H</a:t>
            </a:r>
            <a:r>
              <a:rPr lang="vi-VN" sz="5400">
                <a:solidFill>
                  <a:schemeClr val="bg1"/>
                </a:solidFill>
                <a:latin typeface="#9Slide07 IcielCadena" panose="02000503000000020004" pitchFamily="2" charset="0"/>
              </a:rPr>
              <a:t>Ư</a:t>
            </a:r>
            <a:r>
              <a:rPr lang="en-US" sz="5400">
                <a:solidFill>
                  <a:schemeClr val="bg1"/>
                </a:solidFill>
                <a:latin typeface="#9Slide07 IcielCadena" panose="02000503000000020004" pitchFamily="2" charset="0"/>
              </a:rPr>
              <a:t>ỚNG DẪN VỀ NHÀ</a:t>
            </a:r>
          </a:p>
        </p:txBody>
      </p:sp>
      <p:sp>
        <p:nvSpPr>
          <p:cNvPr id="39" name="Text Box 26">
            <a:extLst>
              <a:ext uri="{FF2B5EF4-FFF2-40B4-BE49-F238E27FC236}">
                <a16:creationId xmlns:a16="http://schemas.microsoft.com/office/drawing/2014/main" id="{D6C0D474-BEDE-4F80-99D8-57F3B9195E66}"/>
              </a:ext>
            </a:extLst>
          </p:cNvPr>
          <p:cNvSpPr txBox="1">
            <a:spLocks noChangeArrowheads="1"/>
          </p:cNvSpPr>
          <p:nvPr/>
        </p:nvSpPr>
        <p:spPr bwMode="auto">
          <a:xfrm>
            <a:off x="669530" y="2177888"/>
            <a:ext cx="774103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1" hangingPunct="1">
              <a:spcBef>
                <a:spcPct val="50000"/>
              </a:spcBef>
              <a:defRPr/>
            </a:pPr>
            <a:r>
              <a:rPr kumimoji="0" lang="en-US" altLang="vi-VN" sz="2800" b="0" i="0" u="none" strike="noStrike" kern="1200" cap="none" spc="0" normalizeH="0" baseline="0" noProof="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1</a:t>
            </a:r>
            <a:r>
              <a:rPr lang="en-US" altLang="vi-VN" sz="2800">
                <a:solidFill>
                  <a:srgbClr val="FFFF00"/>
                </a:solidFill>
                <a:latin typeface="#9Slide02 Noi dung rat dai" panose="02000000000000000000" pitchFamily="2" charset="0"/>
                <a:ea typeface="#9Slide02 Noi dung rat dai" panose="02000000000000000000" pitchFamily="2" charset="0"/>
                <a:cs typeface="Times New Roman" panose="02020603050405020304" pitchFamily="18" charset="0"/>
              </a:rPr>
              <a:t>. Thu thập thông tin về một loại khoáng sản chủ yếu của Việt Nam (Ý nghĩa, trữ lượng, phân bố, tình hình khai thác, sử dụng,...)</a:t>
            </a:r>
            <a:endParaRPr kumimoji="0" lang="en-US" altLang="vi-VN" sz="2800" b="0" i="0" u="none" strike="noStrike" kern="1200" cap="none" spc="0" normalizeH="0" baseline="0" noProof="0" dirty="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0" name="Text Box 27">
            <a:extLst>
              <a:ext uri="{FF2B5EF4-FFF2-40B4-BE49-F238E27FC236}">
                <a16:creationId xmlns:a16="http://schemas.microsoft.com/office/drawing/2014/main" id="{E5F1D9FA-FB61-4537-B0D1-21195BAD01E7}"/>
              </a:ext>
            </a:extLst>
          </p:cNvPr>
          <p:cNvSpPr txBox="1">
            <a:spLocks noChangeArrowheads="1"/>
          </p:cNvSpPr>
          <p:nvPr/>
        </p:nvSpPr>
        <p:spPr bwMode="auto">
          <a:xfrm>
            <a:off x="689119" y="3682981"/>
            <a:ext cx="91756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800" b="0" i="0" u="none" strike="noStrike" kern="1200" cap="none" spc="0" normalizeH="0" baseline="0" noProof="0" dirty="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2. </a:t>
            </a:r>
            <a:r>
              <a:rPr kumimoji="0" lang="en-US" altLang="vi-VN" sz="2800" b="0" i="0" u="none" strike="noStrike" kern="1200" cap="none" spc="0" normalizeH="0" baseline="0" noProof="0" dirty="0" err="1">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Tìm</a:t>
            </a:r>
            <a:r>
              <a:rPr kumimoji="0" lang="en-US" altLang="vi-VN" sz="2800" b="0" i="0" u="none" strike="noStrike" kern="1200" cap="none" spc="0" normalizeH="0" baseline="0" noProof="0" dirty="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altLang="vi-VN" sz="2800" b="0" i="0" u="none" strike="noStrike" kern="1200" cap="none" spc="0" normalizeH="0" baseline="0" noProof="0" err="1">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hiểu</a:t>
            </a:r>
            <a:r>
              <a:rPr kumimoji="0" lang="en-US" altLang="vi-VN" sz="2800" b="0" i="0" u="none" strike="noStrike" kern="1200" cap="none" spc="0" normalizeH="0" baseline="0" noProof="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bài</a:t>
            </a:r>
            <a:r>
              <a:rPr kumimoji="0" lang="vi-VN" altLang="vi-VN" sz="2800" b="0" i="0" u="none" strike="noStrike" kern="1200" cap="none" spc="0" normalizeH="0" baseline="0" noProof="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a:t>
            </a:r>
            <a:r>
              <a:rPr kumimoji="0" lang="en-US" altLang="vi-VN" sz="2800" b="0" i="0" u="none" strike="noStrike" kern="1200" cap="none" spc="0" normalizeH="0" baseline="0" noProof="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 mới</a:t>
            </a:r>
            <a:endParaRPr kumimoji="0" lang="en-US" altLang="vi-VN" sz="2800" b="0" i="0" u="none" strike="noStrike" kern="1200" cap="none" spc="0" normalizeH="0" baseline="0" noProof="0" dirty="0">
              <a:ln>
                <a:noFill/>
              </a:ln>
              <a:solidFill>
                <a:srgbClr val="FFFF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pic>
        <p:nvPicPr>
          <p:cNvPr id="2" name="Picture 1">
            <a:extLst>
              <a:ext uri="{FF2B5EF4-FFF2-40B4-BE49-F238E27FC236}">
                <a16:creationId xmlns:a16="http://schemas.microsoft.com/office/drawing/2014/main" id="{F1A415A3-3C5E-4865-A9EA-1C1435CEA3C2}"/>
              </a:ext>
            </a:extLst>
          </p:cNvPr>
          <p:cNvPicPr>
            <a:picLocks noChangeAspect="1"/>
          </p:cNvPicPr>
          <p:nvPr/>
        </p:nvPicPr>
        <p:blipFill>
          <a:blip r:embed="rId4"/>
          <a:stretch>
            <a:fillRect/>
          </a:stretch>
        </p:blipFill>
        <p:spPr>
          <a:xfrm>
            <a:off x="6096000" y="4029835"/>
            <a:ext cx="2372700" cy="2372700"/>
          </a:xfrm>
          <a:prstGeom prst="rect">
            <a:avLst/>
          </a:prstGeom>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 from="(-#ppt_w/2)" to="(#ppt_x)" calcmode="lin" valueType="num">
                                      <p:cBhvr>
                                        <p:cTn id="12" dur="600" fill="hold">
                                          <p:stCondLst>
                                            <p:cond delay="0"/>
                                          </p:stCondLst>
                                        </p:cTn>
                                        <p:tgtEl>
                                          <p:spTgt spid="39"/>
                                        </p:tgtEl>
                                        <p:attrNameLst>
                                          <p:attrName>ppt_x</p:attrName>
                                        </p:attrNameLst>
                                      </p:cBhvr>
                                    </p:anim>
                                    <p:anim from="0" to="-1.0" calcmode="lin" valueType="num">
                                      <p:cBhvr>
                                        <p:cTn id="13" dur="200" decel="50000" autoRev="1" fill="hold">
                                          <p:stCondLst>
                                            <p:cond delay="600"/>
                                          </p:stCondLst>
                                        </p:cTn>
                                        <p:tgtEl>
                                          <p:spTgt spid="39"/>
                                        </p:tgtEl>
                                        <p:attrNameLst>
                                          <p:attrName>xshear</p:attrName>
                                        </p:attrNameLst>
                                      </p:cBhvr>
                                    </p:anim>
                                    <p:animScale>
                                      <p:cBhvr>
                                        <p:cTn id="14" dur="200" decel="100000" autoRev="1" fill="hold">
                                          <p:stCondLst>
                                            <p:cond delay="600"/>
                                          </p:stCondLst>
                                        </p:cTn>
                                        <p:tgtEl>
                                          <p:spTgt spid="39"/>
                                        </p:tgtEl>
                                      </p:cBhvr>
                                      <p:from x="100000" y="100000"/>
                                      <p:to x="80000" y="100000"/>
                                    </p:animScale>
                                    <p:anim by="(#ppt_h/3+#ppt_w*0.1)" calcmode="lin" valueType="num">
                                      <p:cBhvr additive="sum">
                                        <p:cTn id="15" dur="200" decel="100000" autoRev="1" fill="hold">
                                          <p:stCondLst>
                                            <p:cond delay="600"/>
                                          </p:stCondLst>
                                        </p:cTn>
                                        <p:tgtEl>
                                          <p:spTgt spid="39"/>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30" presetClass="entr" presetSubtype="0" fill="hold" grpId="0" nodeType="click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800" decel="100000"/>
                                        <p:tgtEl>
                                          <p:spTgt spid="40"/>
                                        </p:tgtEl>
                                      </p:cBhvr>
                                    </p:animEffect>
                                    <p:anim calcmode="lin" valueType="num">
                                      <p:cBhvr>
                                        <p:cTn id="21" dur="800" decel="100000" fill="hold"/>
                                        <p:tgtEl>
                                          <p:spTgt spid="40"/>
                                        </p:tgtEl>
                                        <p:attrNameLst>
                                          <p:attrName>style.rotation</p:attrName>
                                        </p:attrNameLst>
                                      </p:cBhvr>
                                      <p:tavLst>
                                        <p:tav tm="0">
                                          <p:val>
                                            <p:fltVal val="-90"/>
                                          </p:val>
                                        </p:tav>
                                        <p:tav tm="100000">
                                          <p:val>
                                            <p:fltVal val="0"/>
                                          </p:val>
                                        </p:tav>
                                      </p:tavLst>
                                    </p:anim>
                                    <p:anim calcmode="lin" valueType="num">
                                      <p:cBhvr>
                                        <p:cTn id="22" dur="800" decel="100000" fill="hold"/>
                                        <p:tgtEl>
                                          <p:spTgt spid="40"/>
                                        </p:tgtEl>
                                        <p:attrNameLst>
                                          <p:attrName>ppt_x</p:attrName>
                                        </p:attrNameLst>
                                      </p:cBhvr>
                                      <p:tavLst>
                                        <p:tav tm="0">
                                          <p:val>
                                            <p:strVal val="#ppt_x+0.4"/>
                                          </p:val>
                                        </p:tav>
                                        <p:tav tm="100000">
                                          <p:val>
                                            <p:strVal val="#ppt_x-0.05"/>
                                          </p:val>
                                        </p:tav>
                                      </p:tavLst>
                                    </p:anim>
                                    <p:anim calcmode="lin" valueType="num">
                                      <p:cBhvr>
                                        <p:cTn id="23" dur="800" decel="100000" fill="hold"/>
                                        <p:tgtEl>
                                          <p:spTgt spid="40"/>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49471"/>
            <a:ext cx="3151886" cy="2694143"/>
          </a:xfrm>
          <a:prstGeom prst="rect">
            <a:avLst/>
          </a:prstGeom>
        </p:spPr>
      </p:pic>
      <p:sp>
        <p:nvSpPr>
          <p:cNvPr id="5" name="Rectangle 4"/>
          <p:cNvSpPr/>
          <p:nvPr/>
        </p:nvSpPr>
        <p:spPr>
          <a:xfrm>
            <a:off x="2796948" y="1344462"/>
            <a:ext cx="6621805" cy="15412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Nước ta có khoảng bao nhiêu loại khoáng sản?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5105400" y="3276600"/>
            <a:ext cx="2667000" cy="1295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0066"/>
                </a:solidFill>
                <a:effectLst/>
                <a:uLnTx/>
                <a:uFillTx/>
                <a:latin typeface="#9Slide05 Claudia" pitchFamily="2" charset="0"/>
                <a:ea typeface="+mn-ea"/>
                <a:cs typeface="Times New Roman" panose="02020603050405020304" pitchFamily="18" charset="0"/>
              </a:rPr>
              <a:t>Hơn</a:t>
            </a:r>
            <a:r>
              <a:rPr kumimoji="0" lang="en-US" sz="4400" b="0" i="0" u="none" strike="noStrike" kern="1200" cap="none" spc="0" normalizeH="0" noProof="0">
                <a:ln>
                  <a:noFill/>
                </a:ln>
                <a:solidFill>
                  <a:srgbClr val="FF0066"/>
                </a:solidFill>
                <a:effectLst/>
                <a:uLnTx/>
                <a:uFillTx/>
                <a:latin typeface="#9Slide05 Claudia" pitchFamily="2" charset="0"/>
                <a:ea typeface="+mn-ea"/>
                <a:cs typeface="Times New Roman" panose="02020603050405020304" pitchFamily="18" charset="0"/>
              </a:rPr>
              <a:t> </a:t>
            </a:r>
            <a:r>
              <a:rPr kumimoji="0" lang="en-US" sz="4400" b="0" i="0" u="none" strike="noStrike" kern="1200" cap="none" spc="0" normalizeH="0" baseline="0" noProof="0">
                <a:ln>
                  <a:noFill/>
                </a:ln>
                <a:solidFill>
                  <a:srgbClr val="FF0066"/>
                </a:solidFill>
                <a:effectLst/>
                <a:uLnTx/>
                <a:uFillTx/>
                <a:latin typeface="#9Slide05 Claudia" pitchFamily="2" charset="0"/>
                <a:ea typeface="+mn-ea"/>
                <a:cs typeface="Times New Roman" panose="02020603050405020304" pitchFamily="18" charset="0"/>
              </a:rPr>
              <a:t>60 loại</a:t>
            </a:r>
            <a:endParaRPr kumimoji="0" lang="en-US" sz="4400" b="0" i="0" u="none" strike="noStrike" kern="1200" cap="none" spc="0" normalizeH="0" baseline="0" noProof="0" dirty="0">
              <a:ln>
                <a:noFill/>
              </a:ln>
              <a:solidFill>
                <a:srgbClr val="FF0066"/>
              </a:solidFill>
              <a:effectLst/>
              <a:uLnTx/>
              <a:uFillTx/>
              <a:latin typeface="#9Slide05 Claudia" pitchFamily="2" charset="0"/>
              <a:ea typeface="+mn-ea"/>
              <a:cs typeface="Lucida Sans Unicode" panose="020B0602030504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744118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2" name="Rectangle: Rounded Corners 1">
            <a:extLst>
              <a:ext uri="{FF2B5EF4-FFF2-40B4-BE49-F238E27FC236}">
                <a16:creationId xmlns:a16="http://schemas.microsoft.com/office/drawing/2014/main" id="{CD2AEFD0-10F8-4737-BADE-2505CFD8BE99}"/>
              </a:ext>
            </a:extLst>
          </p:cNvPr>
          <p:cNvSpPr/>
          <p:nvPr/>
        </p:nvSpPr>
        <p:spPr>
          <a:xfrm>
            <a:off x="2491266" y="4071319"/>
            <a:ext cx="1436020" cy="133135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N</a:t>
            </a:r>
            <a:endParaRPr lang="en-US" sz="6600">
              <a:solidFill>
                <a:schemeClr val="bg1"/>
              </a:solidFill>
              <a:latin typeface="#9Slide07 IcielCadena" panose="02000503000000020004" pitchFamily="2" charset="0"/>
            </a:endParaRPr>
          </a:p>
        </p:txBody>
      </p:sp>
      <p:sp>
        <p:nvSpPr>
          <p:cNvPr id="38" name="Rectangle: Rounded Corners 37">
            <a:extLst>
              <a:ext uri="{FF2B5EF4-FFF2-40B4-BE49-F238E27FC236}">
                <a16:creationId xmlns:a16="http://schemas.microsoft.com/office/drawing/2014/main" id="{68BB0D0F-A6DE-46D3-BED4-CCF401D109D1}"/>
              </a:ext>
            </a:extLst>
          </p:cNvPr>
          <p:cNvSpPr/>
          <p:nvPr/>
        </p:nvSpPr>
        <p:spPr>
          <a:xfrm>
            <a:off x="727070" y="4067985"/>
            <a:ext cx="1436020" cy="13012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A</a:t>
            </a:r>
            <a:endParaRPr lang="en-US" sz="6600">
              <a:solidFill>
                <a:schemeClr val="bg1"/>
              </a:solidFill>
              <a:latin typeface="#9Slide07 IcielCadena" panose="02000503000000020004" pitchFamily="2" charset="0"/>
            </a:endParaRPr>
          </a:p>
        </p:txBody>
      </p:sp>
      <p:sp>
        <p:nvSpPr>
          <p:cNvPr id="39" name="Rectangle: Rounded Corners 38">
            <a:extLst>
              <a:ext uri="{FF2B5EF4-FFF2-40B4-BE49-F238E27FC236}">
                <a16:creationId xmlns:a16="http://schemas.microsoft.com/office/drawing/2014/main" id="{AC83E589-A232-40CB-950F-2B2836168BB4}"/>
              </a:ext>
            </a:extLst>
          </p:cNvPr>
          <p:cNvSpPr/>
          <p:nvPr/>
        </p:nvSpPr>
        <p:spPr>
          <a:xfrm>
            <a:off x="4331610" y="4101449"/>
            <a:ext cx="1436020" cy="130122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H</a:t>
            </a:r>
            <a:endParaRPr lang="en-US" sz="6600">
              <a:solidFill>
                <a:schemeClr val="bg1"/>
              </a:solidFill>
              <a:latin typeface="#9Slide07 IcielCadena" panose="02000503000000020004" pitchFamily="2" charset="0"/>
            </a:endParaRPr>
          </a:p>
        </p:txBody>
      </p:sp>
      <p:sp>
        <p:nvSpPr>
          <p:cNvPr id="40" name="Rectangle: Rounded Corners 39">
            <a:extLst>
              <a:ext uri="{FF2B5EF4-FFF2-40B4-BE49-F238E27FC236}">
                <a16:creationId xmlns:a16="http://schemas.microsoft.com/office/drawing/2014/main" id="{2D1898EB-9B41-4F4D-987C-5388B94F2B88}"/>
              </a:ext>
            </a:extLst>
          </p:cNvPr>
          <p:cNvSpPr/>
          <p:nvPr/>
        </p:nvSpPr>
        <p:spPr>
          <a:xfrm>
            <a:off x="6177778" y="4127841"/>
            <a:ext cx="1436020" cy="130122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Á</a:t>
            </a:r>
            <a:endParaRPr lang="en-US" sz="6600">
              <a:solidFill>
                <a:schemeClr val="bg1"/>
              </a:solidFill>
              <a:latin typeface="#9Slide07 IcielCadena" panose="02000503000000020004" pitchFamily="2" charset="0"/>
            </a:endParaRPr>
          </a:p>
        </p:txBody>
      </p:sp>
      <p:sp>
        <p:nvSpPr>
          <p:cNvPr id="41" name="Rectangle: Rounded Corners 40">
            <a:extLst>
              <a:ext uri="{FF2B5EF4-FFF2-40B4-BE49-F238E27FC236}">
                <a16:creationId xmlns:a16="http://schemas.microsoft.com/office/drawing/2014/main" id="{C7030A7B-3D10-4152-BABF-44F1301765A6}"/>
              </a:ext>
            </a:extLst>
          </p:cNvPr>
          <p:cNvSpPr/>
          <p:nvPr/>
        </p:nvSpPr>
        <p:spPr>
          <a:xfrm>
            <a:off x="10020242" y="4063897"/>
            <a:ext cx="1436020" cy="130122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Đ</a:t>
            </a:r>
            <a:endParaRPr lang="en-US" sz="6600">
              <a:solidFill>
                <a:schemeClr val="bg1"/>
              </a:solidFill>
              <a:latin typeface="#9Slide07 IcielCadena" panose="02000503000000020004" pitchFamily="2" charset="0"/>
            </a:endParaRPr>
          </a:p>
        </p:txBody>
      </p:sp>
      <p:sp>
        <p:nvSpPr>
          <p:cNvPr id="42" name="Rectangle: Rounded Corners 41">
            <a:extLst>
              <a:ext uri="{FF2B5EF4-FFF2-40B4-BE49-F238E27FC236}">
                <a16:creationId xmlns:a16="http://schemas.microsoft.com/office/drawing/2014/main" id="{2FEFADE3-02E6-40EF-A1FA-5498A1705D98}"/>
              </a:ext>
            </a:extLst>
          </p:cNvPr>
          <p:cNvSpPr/>
          <p:nvPr/>
        </p:nvSpPr>
        <p:spPr>
          <a:xfrm>
            <a:off x="8179898" y="4084717"/>
            <a:ext cx="1436020" cy="130122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T</a:t>
            </a:r>
            <a:endParaRPr lang="en-US" sz="6600">
              <a:solidFill>
                <a:schemeClr val="bg1"/>
              </a:solidFill>
              <a:latin typeface="#9Slide07 IcielCadena" panose="02000503000000020004" pitchFamily="2" charset="0"/>
            </a:endParaRPr>
          </a:p>
        </p:txBody>
      </p:sp>
      <p:pic>
        <p:nvPicPr>
          <p:cNvPr id="10" name="图片 2">
            <a:extLst>
              <a:ext uri="{FF2B5EF4-FFF2-40B4-BE49-F238E27FC236}">
                <a16:creationId xmlns:a16="http://schemas.microsoft.com/office/drawing/2014/main" id="{335605C3-7899-4B4F-B6DF-D78313A111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38252" y="5298587"/>
            <a:ext cx="1626301" cy="1626301"/>
          </a:xfrm>
          <a:prstGeom prst="rect">
            <a:avLst/>
          </a:prstGeom>
        </p:spPr>
      </p:pic>
      <p:sp>
        <p:nvSpPr>
          <p:cNvPr id="11" name="TextBox 10">
            <a:extLst>
              <a:ext uri="{FF2B5EF4-FFF2-40B4-BE49-F238E27FC236}">
                <a16:creationId xmlns:a16="http://schemas.microsoft.com/office/drawing/2014/main" id="{A82F05F3-030C-4288-AC82-19E0E6B48265}"/>
              </a:ext>
            </a:extLst>
          </p:cNvPr>
          <p:cNvSpPr txBox="1"/>
          <p:nvPr/>
        </p:nvSpPr>
        <p:spPr>
          <a:xfrm>
            <a:off x="911424" y="908720"/>
            <a:ext cx="4852906" cy="923330"/>
          </a:xfrm>
          <a:prstGeom prst="rect">
            <a:avLst/>
          </a:prstGeom>
          <a:noFill/>
          <a:ln>
            <a:noFill/>
          </a:ln>
        </p:spPr>
        <p:txBody>
          <a:bodyPr wrap="square" rtlCol="0">
            <a:spAutoFit/>
          </a:bodyPr>
          <a:lstStyle/>
          <a:p>
            <a:pPr algn="ctr"/>
            <a:r>
              <a:rPr lang="vi-VN" sz="5400">
                <a:solidFill>
                  <a:schemeClr val="bg1"/>
                </a:solidFill>
                <a:latin typeface="#9Slide07 IcielCadena" panose="02000503000000020004" pitchFamily="2" charset="0"/>
              </a:rPr>
              <a:t>XẾP CHỮ</a:t>
            </a:r>
            <a:endParaRPr lang="en-US" sz="5400">
              <a:solidFill>
                <a:schemeClr val="bg1"/>
              </a:solidFill>
              <a:latin typeface="#9Slide07 IcielCadena" panose="02000503000000020004" pitchFamily="2" charset="0"/>
            </a:endParaRPr>
          </a:p>
        </p:txBody>
      </p:sp>
      <p:sp>
        <p:nvSpPr>
          <p:cNvPr id="15" name="Rectangle 14">
            <a:extLst>
              <a:ext uri="{FF2B5EF4-FFF2-40B4-BE49-F238E27FC236}">
                <a16:creationId xmlns:a16="http://schemas.microsoft.com/office/drawing/2014/main" id="{263FD955-9A2F-4997-8CA7-83746C5E2869}"/>
              </a:ext>
            </a:extLst>
          </p:cNvPr>
          <p:cNvSpPr/>
          <p:nvPr/>
        </p:nvSpPr>
        <p:spPr>
          <a:xfrm>
            <a:off x="727070" y="2768239"/>
            <a:ext cx="10729192" cy="791736"/>
          </a:xfrm>
          <a:prstGeom prst="rect">
            <a:avLst/>
          </a:prstGeom>
          <a:blipFill dpi="0" rotWithShape="1">
            <a:blip r:embed="rId5"/>
            <a:srcRect/>
            <a:tile tx="0" ty="0" sx="100000" sy="100000" flip="none" algn="tl"/>
          </a:blip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C2928C2-9A7D-45DE-B4FF-42204E96D195}"/>
              </a:ext>
            </a:extLst>
          </p:cNvPr>
          <p:cNvPicPr>
            <a:picLocks noChangeAspect="1"/>
          </p:cNvPicPr>
          <p:nvPr/>
        </p:nvPicPr>
        <p:blipFill>
          <a:blip r:embed="rId6">
            <a:clrChange>
              <a:clrFrom>
                <a:srgbClr val="F6F6F6"/>
              </a:clrFrom>
              <a:clrTo>
                <a:srgbClr val="F6F6F6">
                  <a:alpha val="0"/>
                </a:srgbClr>
              </a:clrTo>
            </a:clrChange>
          </a:blip>
          <a:stretch>
            <a:fillRect/>
          </a:stretch>
        </p:blipFill>
        <p:spPr>
          <a:xfrm>
            <a:off x="10016102" y="1492879"/>
            <a:ext cx="1440160" cy="1070150"/>
          </a:xfrm>
          <a:prstGeom prst="rect">
            <a:avLst/>
          </a:prstGeom>
        </p:spPr>
      </p:pic>
      <p:sp>
        <p:nvSpPr>
          <p:cNvPr id="17" name="TextBox 16">
            <a:extLst>
              <a:ext uri="{FF2B5EF4-FFF2-40B4-BE49-F238E27FC236}">
                <a16:creationId xmlns:a16="http://schemas.microsoft.com/office/drawing/2014/main" id="{625BA6A6-01DF-4989-8D35-05AB016F98D0}"/>
              </a:ext>
            </a:extLst>
          </p:cNvPr>
          <p:cNvSpPr txBox="1"/>
          <p:nvPr/>
        </p:nvSpPr>
        <p:spPr>
          <a:xfrm rot="708437">
            <a:off x="6591095" y="1230209"/>
            <a:ext cx="4927416" cy="830997"/>
          </a:xfrm>
          <a:prstGeom prst="rect">
            <a:avLst/>
          </a:prstGeom>
          <a:noFill/>
          <a:ln>
            <a:noFill/>
          </a:ln>
        </p:spPr>
        <p:txBody>
          <a:bodyPr wrap="square" rtlCol="0">
            <a:spAutoFit/>
          </a:bodyPr>
          <a:lstStyle/>
          <a:p>
            <a:pPr algn="ctr"/>
            <a:r>
              <a:rPr lang="vi-VN" sz="4800">
                <a:solidFill>
                  <a:srgbClr val="FFFF00"/>
                </a:solidFill>
                <a:latin typeface="#9Slide03 Oswald SemiBold" panose="00000700000000000000" pitchFamily="2" charset="0"/>
              </a:rPr>
              <a:t>Hết giờ</a:t>
            </a:r>
            <a:endParaRPr lang="en-US" sz="4800">
              <a:solidFill>
                <a:srgbClr val="FFFF00"/>
              </a:solidFill>
              <a:latin typeface="#9Slide03 Oswald SemiBold" panose="00000700000000000000" pitchFamily="2" charset="0"/>
            </a:endParaRPr>
          </a:p>
        </p:txBody>
      </p:sp>
    </p:spTree>
    <p:extLst>
      <p:ext uri="{BB962C8B-B14F-4D97-AF65-F5344CB8AC3E}">
        <p14:creationId xmlns:p14="http://schemas.microsoft.com/office/powerpoint/2010/main" val="167152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15"/>
                                        </p:tgtEl>
                                      </p:cBhvr>
                                    </p:animEffect>
                                    <p:set>
                                      <p:cBhvr>
                                        <p:cTn id="7" dur="1" fill="hold">
                                          <p:stCondLst>
                                            <p:cond delay="4999"/>
                                          </p:stCondLst>
                                        </p:cTn>
                                        <p:tgtEl>
                                          <p:spTgt spid="15"/>
                                        </p:tgtEl>
                                        <p:attrNameLst>
                                          <p:attrName>style.visibility</p:attrName>
                                        </p:attrNameLst>
                                      </p:cBhvr>
                                      <p:to>
                                        <p:strVal val="hidden"/>
                                      </p:to>
                                    </p:set>
                                  </p:childTnLst>
                                </p:cTn>
                              </p:par>
                            </p:childTnLst>
                          </p:cTn>
                        </p:par>
                        <p:par>
                          <p:cTn id="8" fill="hold">
                            <p:stCondLst>
                              <p:cond delay="5000"/>
                            </p:stCondLst>
                            <p:childTnLst>
                              <p:par>
                                <p:cTn id="9" presetID="53" presetClass="entr" presetSubtype="16"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animEffect transition="in" filter="fade">
                                      <p:cBhvr>
                                        <p:cTn id="13"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5"/>
                  </p:tgtEl>
                </p:cond>
              </p:nextCondLst>
            </p:seq>
          </p:childTnLst>
        </p:cTn>
      </p:par>
    </p:tnLst>
    <p:bldLst>
      <p:bldP spid="15" grpId="0" animBg="1"/>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796948" y="1344462"/>
            <a:ext cx="6621805" cy="15412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Quy mô các mỏ khoáng sản ở nước ta?</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2" name="TextBox 1"/>
          <p:cNvSpPr txBox="1"/>
          <p:nvPr/>
        </p:nvSpPr>
        <p:spPr>
          <a:xfrm>
            <a:off x="5029201" y="3349470"/>
            <a:ext cx="184731" cy="369332"/>
          </a:xfrm>
          <a:prstGeom prst="rect">
            <a:avLst/>
          </a:prstGeom>
          <a:noFill/>
        </p:spPr>
        <p:txBody>
          <a:bodyPr wrap="none" rtlCol="0">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Lucida Sans Unicode" panose="020B0602030504020204" pitchFamily="34" charset="0"/>
            </a:endParaRPr>
          </a:p>
        </p:txBody>
      </p:sp>
      <p:sp>
        <p:nvSpPr>
          <p:cNvPr id="3" name="Rectangle 2"/>
          <p:cNvSpPr/>
          <p:nvPr/>
        </p:nvSpPr>
        <p:spPr>
          <a:xfrm>
            <a:off x="5105400" y="3276600"/>
            <a:ext cx="24384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Chủ</a:t>
            </a:r>
            <a:r>
              <a:rPr kumimoji="0" lang="en-US" sz="2800" b="0" i="0" u="none" strike="noStrike" kern="1200" cap="none" spc="0" normalizeH="0" noProof="0">
                <a:ln>
                  <a:noFill/>
                </a:ln>
                <a:solidFill>
                  <a:srgbClr val="FF0066"/>
                </a:solidFill>
                <a:effectLst/>
                <a:uLnTx/>
                <a:uFillTx/>
                <a:latin typeface="Times New Roman" panose="02020603050405020304" pitchFamily="18" charset="0"/>
                <a:ea typeface="+mn-ea"/>
                <a:cs typeface="Times New Roman" panose="02020603050405020304" pitchFamily="18" charset="0"/>
              </a:rPr>
              <a:t> yếu có quy mô </a:t>
            </a:r>
            <a:r>
              <a:rPr kumimoji="0" 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vừa và nhỏ</a:t>
            </a:r>
            <a:endParaRPr kumimoji="0" 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pic>
        <p:nvPicPr>
          <p:cNvPr id="7" name="Picture 3">
            <a:hlinkClick r:id="rId3" action="ppaction://hlinksldjump"/>
            <a:extLst>
              <a:ext uri="{FF2B5EF4-FFF2-40B4-BE49-F238E27FC236}">
                <a16:creationId xmlns:a16="http://schemas.microsoft.com/office/drawing/2014/main" id="{0B9E2181-6702-49D8-B74D-D110A4FABC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49471"/>
            <a:ext cx="3151886" cy="2694143"/>
          </a:xfrm>
          <a:prstGeom prst="rect">
            <a:avLst/>
          </a:prstGeom>
        </p:spPr>
      </p:pic>
    </p:spTree>
    <p:extLst>
      <p:ext uri="{BB962C8B-B14F-4D97-AF65-F5344CB8AC3E}">
        <p14:creationId xmlns:p14="http://schemas.microsoft.com/office/powerpoint/2010/main" val="2891051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2796948" y="1344462"/>
            <a:ext cx="6621805" cy="15412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Tên bộ luật quy định về vấn đề khai thác, sử dụng và bảo vệ tài nguyên khoáng sản?</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5105400" y="3276600"/>
            <a:ext cx="2667000" cy="990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FF0066"/>
                </a:solidFill>
                <a:effectLst/>
                <a:uLnTx/>
                <a:uFillTx/>
                <a:latin typeface="Times New Roman" panose="02020603050405020304" pitchFamily="18" charset="0"/>
                <a:ea typeface="+mn-ea"/>
                <a:cs typeface="Times New Roman" panose="02020603050405020304" pitchFamily="18" charset="0"/>
              </a:rPr>
              <a:t>Luật khoáng sản</a:t>
            </a:r>
            <a:endParaRPr kumimoji="0" lang="en-US" sz="2800" b="0" i="0" u="none" strike="noStrike" kern="1200" cap="none" spc="0" normalizeH="0" baseline="0" noProof="0" dirty="0">
              <a:ln>
                <a:noFill/>
              </a:ln>
              <a:solidFill>
                <a:srgbClr val="FF0066"/>
              </a:solidFill>
              <a:effectLst/>
              <a:uLnTx/>
              <a:uFillTx/>
              <a:latin typeface="Times New Roman"/>
              <a:ea typeface="+mn-ea"/>
              <a:cs typeface="Lucida Sans Unicode" panose="020B0602030504020204" pitchFamily="34" charset="0"/>
            </a:endParaRPr>
          </a:p>
          <a:p>
            <a:pPr marL="0" marR="0" lvl="0" indent="0" algn="ctr" defTabSz="449263"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endParaRPr>
          </a:p>
        </p:txBody>
      </p:sp>
      <p:pic>
        <p:nvPicPr>
          <p:cNvPr id="8" name="Picture 3">
            <a:hlinkClick r:id="rId3" action="ppaction://hlinksldjump"/>
            <a:extLst>
              <a:ext uri="{FF2B5EF4-FFF2-40B4-BE49-F238E27FC236}">
                <a16:creationId xmlns:a16="http://schemas.microsoft.com/office/drawing/2014/main" id="{6464DE71-E1BA-4EBB-B6D8-D60501C4690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49471"/>
            <a:ext cx="3151886" cy="2694143"/>
          </a:xfrm>
          <a:prstGeom prst="rect">
            <a:avLst/>
          </a:prstGeom>
        </p:spPr>
      </p:pic>
    </p:spTree>
    <p:extLst>
      <p:ext uri="{BB962C8B-B14F-4D97-AF65-F5344CB8AC3E}">
        <p14:creationId xmlns:p14="http://schemas.microsoft.com/office/powerpoint/2010/main" val="94665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57">
            <a:extLst>
              <a:ext uri="{FF2B5EF4-FFF2-40B4-BE49-F238E27FC236}">
                <a16:creationId xmlns:a16="http://schemas.microsoft.com/office/drawing/2014/main" id="{AB294ABF-1775-4B97-AC0A-1D583062E9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049" r="60059" b="78900"/>
          <a:stretch/>
        </p:blipFill>
        <p:spPr>
          <a:xfrm rot="20703132">
            <a:off x="369753" y="380296"/>
            <a:ext cx="1696736" cy="1605936"/>
          </a:xfrm>
          <a:prstGeom prst="rect">
            <a:avLst/>
          </a:prstGeom>
        </p:spPr>
      </p:pic>
      <p:sp>
        <p:nvSpPr>
          <p:cNvPr id="2" name="Rectangle: Rounded Corners 1">
            <a:extLst>
              <a:ext uri="{FF2B5EF4-FFF2-40B4-BE49-F238E27FC236}">
                <a16:creationId xmlns:a16="http://schemas.microsoft.com/office/drawing/2014/main" id="{CD2AEFD0-10F8-4737-BADE-2505CFD8BE99}"/>
              </a:ext>
            </a:extLst>
          </p:cNvPr>
          <p:cNvSpPr/>
          <p:nvPr/>
        </p:nvSpPr>
        <p:spPr>
          <a:xfrm>
            <a:off x="6118515" y="2829273"/>
            <a:ext cx="1436020" cy="133135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N</a:t>
            </a:r>
            <a:endParaRPr lang="en-US" sz="6600">
              <a:solidFill>
                <a:schemeClr val="bg1"/>
              </a:solidFill>
              <a:latin typeface="#9Slide07 IcielCadena" panose="02000503000000020004" pitchFamily="2" charset="0"/>
            </a:endParaRPr>
          </a:p>
        </p:txBody>
      </p:sp>
      <p:sp>
        <p:nvSpPr>
          <p:cNvPr id="38" name="Rectangle: Rounded Corners 37">
            <a:extLst>
              <a:ext uri="{FF2B5EF4-FFF2-40B4-BE49-F238E27FC236}">
                <a16:creationId xmlns:a16="http://schemas.microsoft.com/office/drawing/2014/main" id="{68BB0D0F-A6DE-46D3-BED4-CCF401D109D1}"/>
              </a:ext>
            </a:extLst>
          </p:cNvPr>
          <p:cNvSpPr/>
          <p:nvPr/>
        </p:nvSpPr>
        <p:spPr>
          <a:xfrm>
            <a:off x="4328310" y="2859402"/>
            <a:ext cx="1436020" cy="1301224"/>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A</a:t>
            </a:r>
            <a:endParaRPr lang="en-US" sz="6600">
              <a:solidFill>
                <a:schemeClr val="bg1"/>
              </a:solidFill>
              <a:latin typeface="#9Slide07 IcielCadena" panose="02000503000000020004" pitchFamily="2" charset="0"/>
            </a:endParaRPr>
          </a:p>
        </p:txBody>
      </p:sp>
      <p:sp>
        <p:nvSpPr>
          <p:cNvPr id="39" name="Rectangle: Rounded Corners 38">
            <a:extLst>
              <a:ext uri="{FF2B5EF4-FFF2-40B4-BE49-F238E27FC236}">
                <a16:creationId xmlns:a16="http://schemas.microsoft.com/office/drawing/2014/main" id="{AC83E589-A232-40CB-950F-2B2836168BB4}"/>
              </a:ext>
            </a:extLst>
          </p:cNvPr>
          <p:cNvSpPr/>
          <p:nvPr/>
        </p:nvSpPr>
        <p:spPr>
          <a:xfrm>
            <a:off x="2639616" y="2859564"/>
            <a:ext cx="1436020" cy="130122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H</a:t>
            </a:r>
            <a:endParaRPr lang="en-US" sz="6600">
              <a:solidFill>
                <a:schemeClr val="bg1"/>
              </a:solidFill>
              <a:latin typeface="#9Slide07 IcielCadena" panose="02000503000000020004" pitchFamily="2" charset="0"/>
            </a:endParaRPr>
          </a:p>
        </p:txBody>
      </p:sp>
      <p:sp>
        <p:nvSpPr>
          <p:cNvPr id="40" name="Rectangle: Rounded Corners 39">
            <a:extLst>
              <a:ext uri="{FF2B5EF4-FFF2-40B4-BE49-F238E27FC236}">
                <a16:creationId xmlns:a16="http://schemas.microsoft.com/office/drawing/2014/main" id="{2D1898EB-9B41-4F4D-987C-5388B94F2B88}"/>
              </a:ext>
            </a:extLst>
          </p:cNvPr>
          <p:cNvSpPr/>
          <p:nvPr/>
        </p:nvSpPr>
        <p:spPr>
          <a:xfrm>
            <a:off x="9711861" y="2752492"/>
            <a:ext cx="1436020" cy="1301224"/>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Á</a:t>
            </a:r>
            <a:endParaRPr lang="en-US" sz="6600">
              <a:solidFill>
                <a:schemeClr val="bg1"/>
              </a:solidFill>
              <a:latin typeface="#9Slide07 IcielCadena" panose="02000503000000020004" pitchFamily="2" charset="0"/>
            </a:endParaRPr>
          </a:p>
        </p:txBody>
      </p:sp>
      <p:sp>
        <p:nvSpPr>
          <p:cNvPr id="41" name="Rectangle: Rounded Corners 40">
            <a:extLst>
              <a:ext uri="{FF2B5EF4-FFF2-40B4-BE49-F238E27FC236}">
                <a16:creationId xmlns:a16="http://schemas.microsoft.com/office/drawing/2014/main" id="{C7030A7B-3D10-4152-BABF-44F1301765A6}"/>
              </a:ext>
            </a:extLst>
          </p:cNvPr>
          <p:cNvSpPr/>
          <p:nvPr/>
        </p:nvSpPr>
        <p:spPr>
          <a:xfrm>
            <a:off x="7915188" y="2778388"/>
            <a:ext cx="1436020" cy="1301224"/>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Đ</a:t>
            </a:r>
            <a:endParaRPr lang="en-US" sz="6600">
              <a:solidFill>
                <a:schemeClr val="bg1"/>
              </a:solidFill>
              <a:latin typeface="#9Slide07 IcielCadena" panose="02000503000000020004" pitchFamily="2" charset="0"/>
            </a:endParaRPr>
          </a:p>
        </p:txBody>
      </p:sp>
      <p:sp>
        <p:nvSpPr>
          <p:cNvPr id="42" name="Rectangle: Rounded Corners 41">
            <a:extLst>
              <a:ext uri="{FF2B5EF4-FFF2-40B4-BE49-F238E27FC236}">
                <a16:creationId xmlns:a16="http://schemas.microsoft.com/office/drawing/2014/main" id="{2FEFADE3-02E6-40EF-A1FA-5498A1705D98}"/>
              </a:ext>
            </a:extLst>
          </p:cNvPr>
          <p:cNvSpPr/>
          <p:nvPr/>
        </p:nvSpPr>
        <p:spPr>
          <a:xfrm>
            <a:off x="911424" y="2878766"/>
            <a:ext cx="1436020" cy="130122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a:solidFill>
                  <a:schemeClr val="bg1"/>
                </a:solidFill>
                <a:latin typeface="#9Slide07 IcielCadena" panose="02000503000000020004" pitchFamily="2" charset="0"/>
              </a:rPr>
              <a:t>T</a:t>
            </a:r>
            <a:endParaRPr lang="en-US" sz="6600">
              <a:solidFill>
                <a:schemeClr val="bg1"/>
              </a:solidFill>
              <a:latin typeface="#9Slide07 IcielCadena" panose="02000503000000020004" pitchFamily="2" charset="0"/>
            </a:endParaRPr>
          </a:p>
        </p:txBody>
      </p:sp>
      <p:pic>
        <p:nvPicPr>
          <p:cNvPr id="10" name="图片 2">
            <a:extLst>
              <a:ext uri="{FF2B5EF4-FFF2-40B4-BE49-F238E27FC236}">
                <a16:creationId xmlns:a16="http://schemas.microsoft.com/office/drawing/2014/main" id="{335605C3-7899-4B4F-B6DF-D78313A111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38252" y="5298587"/>
            <a:ext cx="1626301" cy="1626301"/>
          </a:xfrm>
          <a:prstGeom prst="rect">
            <a:avLst/>
          </a:prstGeom>
        </p:spPr>
      </p:pic>
      <p:sp>
        <p:nvSpPr>
          <p:cNvPr id="11" name="TextBox 10">
            <a:extLst>
              <a:ext uri="{FF2B5EF4-FFF2-40B4-BE49-F238E27FC236}">
                <a16:creationId xmlns:a16="http://schemas.microsoft.com/office/drawing/2014/main" id="{A82F05F3-030C-4288-AC82-19E0E6B48265}"/>
              </a:ext>
            </a:extLst>
          </p:cNvPr>
          <p:cNvSpPr txBox="1"/>
          <p:nvPr/>
        </p:nvSpPr>
        <p:spPr>
          <a:xfrm>
            <a:off x="911424" y="908720"/>
            <a:ext cx="4852906" cy="923330"/>
          </a:xfrm>
          <a:prstGeom prst="rect">
            <a:avLst/>
          </a:prstGeom>
          <a:noFill/>
          <a:ln>
            <a:noFill/>
          </a:ln>
        </p:spPr>
        <p:txBody>
          <a:bodyPr wrap="square" rtlCol="0">
            <a:spAutoFit/>
          </a:bodyPr>
          <a:lstStyle/>
          <a:p>
            <a:pPr algn="ctr"/>
            <a:r>
              <a:rPr lang="vi-VN" sz="5400">
                <a:solidFill>
                  <a:schemeClr val="bg1"/>
                </a:solidFill>
                <a:latin typeface="#9Slide07 IcielCadena" panose="02000503000000020004" pitchFamily="2" charset="0"/>
              </a:rPr>
              <a:t>XẾP CHỮ</a:t>
            </a:r>
            <a:endParaRPr lang="en-US" sz="5400">
              <a:solidFill>
                <a:schemeClr val="bg1"/>
              </a:solidFill>
              <a:latin typeface="#9Slide07 IcielCadena" panose="02000503000000020004" pitchFamily="2" charset="0"/>
            </a:endParaRPr>
          </a:p>
        </p:txBody>
      </p:sp>
    </p:spTree>
    <p:extLst>
      <p:ext uri="{BB962C8B-B14F-4D97-AF65-F5344CB8AC3E}">
        <p14:creationId xmlns:p14="http://schemas.microsoft.com/office/powerpoint/2010/main" val="965935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17547-1A3C-4B1E-8E59-C70D2C32CC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4750" y1="31100" x2="34750" y2="31100"/>
                        <a14:foregroundMark x1="37000" y1="29850" x2="37000" y2="29850"/>
                        <a14:foregroundMark x1="31900" y1="85850" x2="31900" y2="85850"/>
                        <a14:foregroundMark x1="45400" y1="85850" x2="45400" y2="85850"/>
                        <a14:foregroundMark x1="45400" y1="85850" x2="45400" y2="85850"/>
                        <a14:foregroundMark x1="48550" y1="87150" x2="48550" y2="87150"/>
                        <a14:foregroundMark x1="36850" y1="29850" x2="36850" y2="29850"/>
                        <a14:foregroundMark x1="36850" y1="29850" x2="36850" y2="29850"/>
                      </a14:backgroundRemoval>
                    </a14:imgEffect>
                  </a14:imgLayer>
                </a14:imgProps>
              </a:ext>
            </a:extLst>
          </a:blip>
          <a:stretch>
            <a:fillRect/>
          </a:stretch>
        </p:blipFill>
        <p:spPr>
          <a:xfrm>
            <a:off x="-1058192" y="2132856"/>
            <a:ext cx="5112568" cy="5112568"/>
          </a:xfrm>
          <a:prstGeom prst="rect">
            <a:avLst/>
          </a:prstGeom>
        </p:spPr>
      </p:pic>
      <p:sp>
        <p:nvSpPr>
          <p:cNvPr id="10" name="TextBox 9">
            <a:extLst>
              <a:ext uri="{FF2B5EF4-FFF2-40B4-BE49-F238E27FC236}">
                <a16:creationId xmlns:a16="http://schemas.microsoft.com/office/drawing/2014/main" id="{769EDD74-019F-4EE0-8324-8351425520F8}"/>
              </a:ext>
            </a:extLst>
          </p:cNvPr>
          <p:cNvSpPr txBox="1"/>
          <p:nvPr/>
        </p:nvSpPr>
        <p:spPr>
          <a:xfrm>
            <a:off x="3647728" y="1268760"/>
            <a:ext cx="7704856" cy="3293209"/>
          </a:xfrm>
          <a:prstGeom prst="rect">
            <a:avLst/>
          </a:prstGeom>
          <a:noFill/>
          <a:ln>
            <a:noFill/>
          </a:ln>
        </p:spPr>
        <p:txBody>
          <a:bodyPr wrap="square" rtlCol="0">
            <a:spAutoFit/>
          </a:bodyPr>
          <a:lstStyle/>
          <a:p>
            <a:r>
              <a:rPr lang="vi-VN" sz="4800">
                <a:solidFill>
                  <a:srgbClr val="FFFF00"/>
                </a:solidFill>
                <a:latin typeface="#9Slide07 IcielCadena" panose="02000503000000020004" pitchFamily="2" charset="0"/>
              </a:rPr>
              <a:t>BÀI 3: </a:t>
            </a:r>
          </a:p>
          <a:p>
            <a:pPr algn="ctr"/>
            <a:r>
              <a:rPr lang="vi-VN" sz="8000" b="1">
                <a:solidFill>
                  <a:schemeClr val="bg1"/>
                </a:solidFill>
                <a:latin typeface="#9Slide02 Noi dung rat dai" panose="02000000000000000000" pitchFamily="2" charset="0"/>
                <a:ea typeface="#9Slide02 Noi dung rat dai" panose="02000000000000000000" pitchFamily="2" charset="0"/>
              </a:rPr>
              <a:t>KHOÁNG SẢN VIỆT NAM </a:t>
            </a:r>
            <a:endParaRPr lang="en-US" sz="8000" b="1">
              <a:solidFill>
                <a:schemeClr val="bg1"/>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529724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817547-1A3C-4B1E-8E59-C70D2C32CC7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34750" y1="31100" x2="34750" y2="31100"/>
                        <a14:foregroundMark x1="37000" y1="29850" x2="37000" y2="29850"/>
                        <a14:foregroundMark x1="31900" y1="85850" x2="31900" y2="85850"/>
                        <a14:foregroundMark x1="45400" y1="85850" x2="45400" y2="85850"/>
                        <a14:foregroundMark x1="45400" y1="85850" x2="45400" y2="85850"/>
                        <a14:foregroundMark x1="48550" y1="87150" x2="48550" y2="87150"/>
                        <a14:foregroundMark x1="36850" y1="29850" x2="36850" y2="29850"/>
                        <a14:foregroundMark x1="36850" y1="29850" x2="36850" y2="29850"/>
                      </a14:backgroundRemoval>
                    </a14:imgEffect>
                  </a14:imgLayer>
                </a14:imgProps>
              </a:ext>
            </a:extLst>
          </a:blip>
          <a:stretch>
            <a:fillRect/>
          </a:stretch>
        </p:blipFill>
        <p:spPr>
          <a:xfrm>
            <a:off x="-240704" y="5085184"/>
            <a:ext cx="1584176" cy="1584176"/>
          </a:xfrm>
          <a:prstGeom prst="rect">
            <a:avLst/>
          </a:prstGeom>
        </p:spPr>
      </p:pic>
      <p:grpSp>
        <p:nvGrpSpPr>
          <p:cNvPr id="9" name="组合 2">
            <a:extLst>
              <a:ext uri="{FF2B5EF4-FFF2-40B4-BE49-F238E27FC236}">
                <a16:creationId xmlns:a16="http://schemas.microsoft.com/office/drawing/2014/main" id="{1AAFFF08-0F3B-4388-9586-D611DBEE3003}"/>
              </a:ext>
            </a:extLst>
          </p:cNvPr>
          <p:cNvGrpSpPr/>
          <p:nvPr/>
        </p:nvGrpSpPr>
        <p:grpSpPr>
          <a:xfrm>
            <a:off x="1" y="476671"/>
            <a:ext cx="10920536" cy="500350"/>
            <a:chOff x="6539493" y="1367805"/>
            <a:chExt cx="4378428" cy="575375"/>
          </a:xfrm>
        </p:grpSpPr>
        <p:sp>
          <p:nvSpPr>
            <p:cNvPr id="14" name="任意多边形: 形状 44">
              <a:extLst>
                <a:ext uri="{FF2B5EF4-FFF2-40B4-BE49-F238E27FC236}">
                  <a16:creationId xmlns:a16="http://schemas.microsoft.com/office/drawing/2014/main" id="{8221F227-0C4F-4018-A99A-B1FAD9960996}"/>
                </a:ext>
              </a:extLst>
            </p:cNvPr>
            <p:cNvSpPr/>
            <p:nvPr/>
          </p:nvSpPr>
          <p:spPr>
            <a:xfrm>
              <a:off x="6645080" y="1367805"/>
              <a:ext cx="4272841" cy="57537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a:solidFill>
                  <a:srgbClr val="215968"/>
                </a:solidFill>
                <a:latin typeface="#9Slide02 Noi dung dai" panose="02000000000000000000" pitchFamily="2" charset="0"/>
              </a:endParaRPr>
            </a:p>
          </p:txBody>
        </p:sp>
        <p:sp>
          <p:nvSpPr>
            <p:cNvPr id="12" name="文本框 69">
              <a:extLst>
                <a:ext uri="{FF2B5EF4-FFF2-40B4-BE49-F238E27FC236}">
                  <a16:creationId xmlns:a16="http://schemas.microsoft.com/office/drawing/2014/main" id="{2892F265-AF08-4596-B864-3000F27085BE}"/>
                </a:ext>
              </a:extLst>
            </p:cNvPr>
            <p:cNvSpPr txBox="1"/>
            <p:nvPr/>
          </p:nvSpPr>
          <p:spPr>
            <a:xfrm>
              <a:off x="6539493" y="1412291"/>
              <a:ext cx="2953894" cy="530889"/>
            </a:xfrm>
            <a:prstGeom prst="rect">
              <a:avLst/>
            </a:prstGeom>
            <a:noFill/>
          </p:spPr>
          <p:txBody>
            <a:bodyPr wrap="square" rtlCol="0">
              <a:spAutoFit/>
            </a:bodyPr>
            <a:lstStyle/>
            <a:p>
              <a:pPr algn="ctr"/>
              <a:r>
                <a:rPr lang="vi-VN" altLang="zh-CN" sz="2400" b="1">
                  <a:solidFill>
                    <a:schemeClr val="bg1"/>
                  </a:solidFill>
                  <a:latin typeface="#9Slide02 Noi dung dai" panose="02000000000000000000" pitchFamily="2" charset="0"/>
                  <a:ea typeface="#9Slide02 Noi dung dai" panose="02000000000000000000" pitchFamily="2" charset="0"/>
                </a:rPr>
                <a:t>1. Đặc điểm chung của khoáng sản Việt Nam</a:t>
              </a:r>
              <a:endParaRPr lang="zh-CN" altLang="en-US" sz="2400" b="1" dirty="0">
                <a:solidFill>
                  <a:schemeClr val="bg1"/>
                </a:solidFill>
                <a:latin typeface="#9Slide02 Noi dung dai" panose="02000000000000000000" pitchFamily="2" charset="0"/>
                <a:ea typeface="字体视界-熊孩子体" panose="02000500000000000000" pitchFamily="2" charset="-122"/>
              </a:endParaRPr>
            </a:p>
          </p:txBody>
        </p:sp>
      </p:grpSp>
      <p:sp>
        <p:nvSpPr>
          <p:cNvPr id="35" name="Đám mây 2">
            <a:extLst>
              <a:ext uri="{FF2B5EF4-FFF2-40B4-BE49-F238E27FC236}">
                <a16:creationId xmlns:a16="http://schemas.microsoft.com/office/drawing/2014/main" id="{4EB852E2-DB49-4672-A9D2-882D8409E691}"/>
              </a:ext>
            </a:extLst>
          </p:cNvPr>
          <p:cNvSpPr/>
          <p:nvPr/>
        </p:nvSpPr>
        <p:spPr bwMode="auto">
          <a:xfrm>
            <a:off x="983432" y="2276665"/>
            <a:ext cx="5112568" cy="2832998"/>
          </a:xfrm>
          <a:prstGeom prst="cloud">
            <a:avLst/>
          </a:prstGeom>
          <a:solidFill>
            <a:sysClr val="window" lastClr="FFFFFF"/>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449263" fontAlgn="base">
              <a:spcBef>
                <a:spcPct val="0"/>
              </a:spcBef>
              <a:spcAft>
                <a:spcPct val="0"/>
              </a:spcAft>
              <a:buClr>
                <a:srgbClr val="000000"/>
              </a:buClr>
              <a:buSzPct val="100000"/>
              <a:buFont typeface="Times New Roman" pitchFamily="16" charset="0"/>
              <a:buNone/>
              <a:defRPr/>
            </a:pPr>
            <a:r>
              <a:rPr lang="vi-VN" sz="2400" kern="0">
                <a:solidFill>
                  <a:srgbClr val="006699"/>
                </a:solidFill>
                <a:latin typeface="#9Slide05 Lobster" panose="02000506000000020003" pitchFamily="2" charset="0"/>
                <a:cs typeface="Lucida Sans Unicode" charset="0"/>
              </a:rPr>
              <a:t>D</a:t>
            </a:r>
            <a:r>
              <a:rPr lang="en-US" sz="2400" kern="0">
                <a:solidFill>
                  <a:srgbClr val="006699"/>
                </a:solidFill>
                <a:latin typeface="#9Slide05 Lobster" panose="02000506000000020003" pitchFamily="2" charset="0"/>
                <a:cs typeface="Lucida Sans Unicode" charset="0"/>
              </a:rPr>
              <a:t>ựa vào H</a:t>
            </a:r>
            <a:r>
              <a:rPr lang="vi-VN" sz="2400" kern="0">
                <a:solidFill>
                  <a:srgbClr val="006699"/>
                </a:solidFill>
                <a:latin typeface="#9Slide05 Lobster" panose="02000506000000020003" pitchFamily="2" charset="0"/>
                <a:cs typeface="Lucida Sans Unicode" charset="0"/>
              </a:rPr>
              <a:t>3</a:t>
            </a:r>
            <a:r>
              <a:rPr lang="en-US" sz="2400" kern="0">
                <a:solidFill>
                  <a:srgbClr val="006699"/>
                </a:solidFill>
                <a:latin typeface="#9Slide05 Lobster" panose="02000506000000020003" pitchFamily="2" charset="0"/>
                <a:cs typeface="Lucida Sans Unicode" charset="0"/>
              </a:rPr>
              <a:t>.</a:t>
            </a:r>
            <a:r>
              <a:rPr lang="vi-VN" sz="2400" kern="0">
                <a:solidFill>
                  <a:srgbClr val="006699"/>
                </a:solidFill>
                <a:latin typeface="#9Slide05 Lobster" panose="02000506000000020003" pitchFamily="2" charset="0"/>
                <a:cs typeface="Lucida Sans Unicode" charset="0"/>
              </a:rPr>
              <a:t>3</a:t>
            </a:r>
            <a:r>
              <a:rPr lang="en-US" sz="2400" kern="0">
                <a:solidFill>
                  <a:srgbClr val="006699"/>
                </a:solidFill>
                <a:latin typeface="#9Slide05 Lobster" panose="02000506000000020003" pitchFamily="2" charset="0"/>
                <a:cs typeface="Lucida Sans Unicode" charset="0"/>
              </a:rPr>
              <a:t>, thông tin SGK, em hãy nêu các đặc điểm chung của tài nguyên khoáng sản </a:t>
            </a:r>
            <a:r>
              <a:rPr lang="vi-VN" sz="2400" kern="0">
                <a:solidFill>
                  <a:srgbClr val="006699"/>
                </a:solidFill>
                <a:latin typeface="#9Slide05 Lobster" panose="02000506000000020003" pitchFamily="2" charset="0"/>
                <a:cs typeface="Lucida Sans Unicode" charset="0"/>
              </a:rPr>
              <a:t>Việt Nam</a:t>
            </a:r>
            <a:r>
              <a:rPr lang="en-US" sz="2400" kern="0">
                <a:solidFill>
                  <a:srgbClr val="006699"/>
                </a:solidFill>
                <a:latin typeface="#9Slide05 Lobster" panose="02000506000000020003" pitchFamily="2" charset="0"/>
                <a:cs typeface="Lucida Sans Unicode" charset="0"/>
              </a:rPr>
              <a:t>?</a:t>
            </a:r>
          </a:p>
        </p:txBody>
      </p:sp>
      <p:pic>
        <p:nvPicPr>
          <p:cNvPr id="4" name="Picture 3">
            <a:extLst>
              <a:ext uri="{FF2B5EF4-FFF2-40B4-BE49-F238E27FC236}">
                <a16:creationId xmlns:a16="http://schemas.microsoft.com/office/drawing/2014/main" id="{23BD8B3C-28A8-4D4D-9436-AC8043080FF2}"/>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896200" y="444660"/>
            <a:ext cx="3837977" cy="5943382"/>
          </a:xfrm>
          <a:prstGeom prst="rect">
            <a:avLst/>
          </a:prstGeom>
        </p:spPr>
      </p:pic>
    </p:spTree>
    <p:extLst>
      <p:ext uri="{BB962C8B-B14F-4D97-AF65-F5344CB8AC3E}">
        <p14:creationId xmlns:p14="http://schemas.microsoft.com/office/powerpoint/2010/main" val="3510770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9">
            <a:extLst>
              <a:ext uri="{FF2B5EF4-FFF2-40B4-BE49-F238E27FC236}">
                <a16:creationId xmlns:a16="http://schemas.microsoft.com/office/drawing/2014/main" id="{40F56A2B-2FC1-443A-8524-E740EA7EE5E5}"/>
              </a:ext>
            </a:extLst>
          </p:cNvPr>
          <p:cNvGrpSpPr/>
          <p:nvPr/>
        </p:nvGrpSpPr>
        <p:grpSpPr>
          <a:xfrm>
            <a:off x="4007768" y="2008470"/>
            <a:ext cx="3495799" cy="3833136"/>
            <a:chOff x="267460" y="1844824"/>
            <a:chExt cx="3234820" cy="4104456"/>
          </a:xfrm>
        </p:grpSpPr>
        <p:sp>
          <p:nvSpPr>
            <p:cNvPr id="23" name="矩形: 圆角 22">
              <a:extLst>
                <a:ext uri="{FF2B5EF4-FFF2-40B4-BE49-F238E27FC236}">
                  <a16:creationId xmlns:a16="http://schemas.microsoft.com/office/drawing/2014/main" id="{3D9EF974-C07F-4D58-AAD9-06272F627F57}"/>
                </a:ext>
              </a:extLst>
            </p:cNvPr>
            <p:cNvSpPr/>
            <p:nvPr/>
          </p:nvSpPr>
          <p:spPr>
            <a:xfrm>
              <a:off x="1247725" y="1917280"/>
              <a:ext cx="2124694" cy="4032000"/>
            </a:xfrm>
            <a:prstGeom prst="roundRect">
              <a:avLst>
                <a:gd name="adj" fmla="val 10679"/>
              </a:avLst>
            </a:prstGeom>
            <a:noFill/>
            <a:ln>
              <a:solidFill>
                <a:srgbClr val="B7C6E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5DDE69AF-F8A0-4714-BBCF-FFEC1F027E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60" y="4162125"/>
              <a:ext cx="1700808" cy="1700808"/>
            </a:xfrm>
            <a:prstGeom prst="rect">
              <a:avLst/>
            </a:prstGeom>
          </p:spPr>
        </p:pic>
        <p:grpSp>
          <p:nvGrpSpPr>
            <p:cNvPr id="27" name="组合 26">
              <a:extLst>
                <a:ext uri="{FF2B5EF4-FFF2-40B4-BE49-F238E27FC236}">
                  <a16:creationId xmlns:a16="http://schemas.microsoft.com/office/drawing/2014/main" id="{4CC8EF36-EFA2-4689-B828-18F4B5D9857F}"/>
                </a:ext>
              </a:extLst>
            </p:cNvPr>
            <p:cNvGrpSpPr/>
            <p:nvPr/>
          </p:nvGrpSpPr>
          <p:grpSpPr>
            <a:xfrm>
              <a:off x="2170175" y="1844824"/>
              <a:ext cx="1332105" cy="1080633"/>
              <a:chOff x="2423333" y="1939545"/>
              <a:chExt cx="1332105" cy="1080633"/>
            </a:xfrm>
          </p:grpSpPr>
          <p:sp>
            <p:nvSpPr>
              <p:cNvPr id="24" name="椭圆 23">
                <a:extLst>
                  <a:ext uri="{FF2B5EF4-FFF2-40B4-BE49-F238E27FC236}">
                    <a16:creationId xmlns:a16="http://schemas.microsoft.com/office/drawing/2014/main" id="{B4755034-D6BE-40FB-986D-5CF97F769262}"/>
                  </a:ext>
                </a:extLst>
              </p:cNvPr>
              <p:cNvSpPr/>
              <p:nvPr/>
            </p:nvSpPr>
            <p:spPr>
              <a:xfrm>
                <a:off x="3479365" y="1975588"/>
                <a:ext cx="171891" cy="171891"/>
              </a:xfrm>
              <a:prstGeom prst="ellipse">
                <a:avLst/>
              </a:prstGeom>
              <a:solidFill>
                <a:srgbClr val="FFD3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a:extLst>
                  <a:ext uri="{FF2B5EF4-FFF2-40B4-BE49-F238E27FC236}">
                    <a16:creationId xmlns:a16="http://schemas.microsoft.com/office/drawing/2014/main" id="{BEC4719F-5E83-4819-A711-8BDC85F9D3BA}"/>
                  </a:ext>
                </a:extLst>
              </p:cNvPr>
              <p:cNvSpPr/>
              <p:nvPr/>
            </p:nvSpPr>
            <p:spPr>
              <a:xfrm>
                <a:off x="2423333" y="1939545"/>
                <a:ext cx="217185" cy="217185"/>
              </a:xfrm>
              <a:prstGeom prst="ellipse">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椭圆 25">
                <a:extLst>
                  <a:ext uri="{FF2B5EF4-FFF2-40B4-BE49-F238E27FC236}">
                    <a16:creationId xmlns:a16="http://schemas.microsoft.com/office/drawing/2014/main" id="{A4A96EE4-D465-4BEE-AEE4-B687B4274162}"/>
                  </a:ext>
                </a:extLst>
              </p:cNvPr>
              <p:cNvSpPr/>
              <p:nvPr/>
            </p:nvSpPr>
            <p:spPr>
              <a:xfrm>
                <a:off x="3547075" y="2811815"/>
                <a:ext cx="208363" cy="208363"/>
              </a:xfrm>
              <a:prstGeom prst="ellipse">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53" name="组合 29">
            <a:extLst>
              <a:ext uri="{FF2B5EF4-FFF2-40B4-BE49-F238E27FC236}">
                <a16:creationId xmlns:a16="http://schemas.microsoft.com/office/drawing/2014/main" id="{94445EF0-33A2-4A5A-9C02-6EC95AF56B49}"/>
              </a:ext>
            </a:extLst>
          </p:cNvPr>
          <p:cNvGrpSpPr/>
          <p:nvPr/>
        </p:nvGrpSpPr>
        <p:grpSpPr>
          <a:xfrm>
            <a:off x="120429" y="1908717"/>
            <a:ext cx="3426709" cy="3939196"/>
            <a:chOff x="267460" y="1844824"/>
            <a:chExt cx="3234820" cy="4104456"/>
          </a:xfrm>
        </p:grpSpPr>
        <p:sp>
          <p:nvSpPr>
            <p:cNvPr id="58" name="矩形: 圆角 22">
              <a:extLst>
                <a:ext uri="{FF2B5EF4-FFF2-40B4-BE49-F238E27FC236}">
                  <a16:creationId xmlns:a16="http://schemas.microsoft.com/office/drawing/2014/main" id="{E209067C-0EDD-4C90-9602-5B45BDFDDE6B}"/>
                </a:ext>
              </a:extLst>
            </p:cNvPr>
            <p:cNvSpPr/>
            <p:nvPr/>
          </p:nvSpPr>
          <p:spPr>
            <a:xfrm>
              <a:off x="1247725" y="1917280"/>
              <a:ext cx="2124694" cy="4032000"/>
            </a:xfrm>
            <a:prstGeom prst="roundRect">
              <a:avLst>
                <a:gd name="adj" fmla="val 10679"/>
              </a:avLst>
            </a:prstGeom>
            <a:noFill/>
            <a:ln>
              <a:solidFill>
                <a:srgbClr val="B7C6E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图片 20">
              <a:extLst>
                <a:ext uri="{FF2B5EF4-FFF2-40B4-BE49-F238E27FC236}">
                  <a16:creationId xmlns:a16="http://schemas.microsoft.com/office/drawing/2014/main" id="{4F7E9685-05E4-4623-939D-FA674A324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60" y="4162125"/>
              <a:ext cx="1700808" cy="1700808"/>
            </a:xfrm>
            <a:prstGeom prst="rect">
              <a:avLst/>
            </a:prstGeom>
          </p:spPr>
        </p:pic>
        <p:grpSp>
          <p:nvGrpSpPr>
            <p:cNvPr id="60" name="组合 26">
              <a:extLst>
                <a:ext uri="{FF2B5EF4-FFF2-40B4-BE49-F238E27FC236}">
                  <a16:creationId xmlns:a16="http://schemas.microsoft.com/office/drawing/2014/main" id="{AAD62131-1941-4AE6-BCCA-AACD241DB49E}"/>
                </a:ext>
              </a:extLst>
            </p:cNvPr>
            <p:cNvGrpSpPr/>
            <p:nvPr/>
          </p:nvGrpSpPr>
          <p:grpSpPr>
            <a:xfrm>
              <a:off x="2170175" y="1844824"/>
              <a:ext cx="1332105" cy="1080633"/>
              <a:chOff x="2423333" y="1939545"/>
              <a:chExt cx="1332105" cy="1080633"/>
            </a:xfrm>
          </p:grpSpPr>
          <p:sp>
            <p:nvSpPr>
              <p:cNvPr id="61" name="椭圆 23">
                <a:extLst>
                  <a:ext uri="{FF2B5EF4-FFF2-40B4-BE49-F238E27FC236}">
                    <a16:creationId xmlns:a16="http://schemas.microsoft.com/office/drawing/2014/main" id="{2325BE33-F20E-49DC-9D91-ABDD67EACDFC}"/>
                  </a:ext>
                </a:extLst>
              </p:cNvPr>
              <p:cNvSpPr/>
              <p:nvPr/>
            </p:nvSpPr>
            <p:spPr>
              <a:xfrm>
                <a:off x="3479365" y="1975588"/>
                <a:ext cx="171891" cy="171891"/>
              </a:xfrm>
              <a:prstGeom prst="ellipse">
                <a:avLst/>
              </a:prstGeom>
              <a:solidFill>
                <a:srgbClr val="FFD3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椭圆 24">
                <a:extLst>
                  <a:ext uri="{FF2B5EF4-FFF2-40B4-BE49-F238E27FC236}">
                    <a16:creationId xmlns:a16="http://schemas.microsoft.com/office/drawing/2014/main" id="{25FBC0CB-A2FC-49AF-BEF2-278CFA13C075}"/>
                  </a:ext>
                </a:extLst>
              </p:cNvPr>
              <p:cNvSpPr/>
              <p:nvPr/>
            </p:nvSpPr>
            <p:spPr>
              <a:xfrm>
                <a:off x="2423333" y="1939545"/>
                <a:ext cx="217185" cy="217185"/>
              </a:xfrm>
              <a:prstGeom prst="ellipse">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3" name="椭圆 25">
                <a:extLst>
                  <a:ext uri="{FF2B5EF4-FFF2-40B4-BE49-F238E27FC236}">
                    <a16:creationId xmlns:a16="http://schemas.microsoft.com/office/drawing/2014/main" id="{249E8FA9-D71E-4BB7-B246-560DBE7447EE}"/>
                  </a:ext>
                </a:extLst>
              </p:cNvPr>
              <p:cNvSpPr/>
              <p:nvPr/>
            </p:nvSpPr>
            <p:spPr>
              <a:xfrm>
                <a:off x="3547075" y="2811815"/>
                <a:ext cx="208363" cy="208363"/>
              </a:xfrm>
              <a:prstGeom prst="ellipse">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64" name="组合 29">
            <a:extLst>
              <a:ext uri="{FF2B5EF4-FFF2-40B4-BE49-F238E27FC236}">
                <a16:creationId xmlns:a16="http://schemas.microsoft.com/office/drawing/2014/main" id="{21B671B2-FEA4-4435-8D6B-638FBA4F9A59}"/>
              </a:ext>
            </a:extLst>
          </p:cNvPr>
          <p:cNvGrpSpPr/>
          <p:nvPr/>
        </p:nvGrpSpPr>
        <p:grpSpPr>
          <a:xfrm>
            <a:off x="7881124" y="2036045"/>
            <a:ext cx="3306827" cy="3888432"/>
            <a:chOff x="267460" y="1844824"/>
            <a:chExt cx="3234820" cy="4104456"/>
          </a:xfrm>
        </p:grpSpPr>
        <p:sp>
          <p:nvSpPr>
            <p:cNvPr id="65" name="矩形: 圆角 22">
              <a:extLst>
                <a:ext uri="{FF2B5EF4-FFF2-40B4-BE49-F238E27FC236}">
                  <a16:creationId xmlns:a16="http://schemas.microsoft.com/office/drawing/2014/main" id="{2629F477-45BB-4A5A-BEBF-D80055660DA3}"/>
                </a:ext>
              </a:extLst>
            </p:cNvPr>
            <p:cNvSpPr/>
            <p:nvPr/>
          </p:nvSpPr>
          <p:spPr>
            <a:xfrm>
              <a:off x="1247725" y="1917280"/>
              <a:ext cx="2124694" cy="4032000"/>
            </a:xfrm>
            <a:prstGeom prst="roundRect">
              <a:avLst>
                <a:gd name="adj" fmla="val 10679"/>
              </a:avLst>
            </a:prstGeom>
            <a:noFill/>
            <a:ln>
              <a:solidFill>
                <a:srgbClr val="B7C6E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6" name="图片 20">
              <a:extLst>
                <a:ext uri="{FF2B5EF4-FFF2-40B4-BE49-F238E27FC236}">
                  <a16:creationId xmlns:a16="http://schemas.microsoft.com/office/drawing/2014/main" id="{5E45BF15-4EF5-4FE1-8B1B-238E21F637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460" y="4162125"/>
              <a:ext cx="1700808" cy="1700808"/>
            </a:xfrm>
            <a:prstGeom prst="rect">
              <a:avLst/>
            </a:prstGeom>
          </p:spPr>
        </p:pic>
        <p:grpSp>
          <p:nvGrpSpPr>
            <p:cNvPr id="67" name="组合 26">
              <a:extLst>
                <a:ext uri="{FF2B5EF4-FFF2-40B4-BE49-F238E27FC236}">
                  <a16:creationId xmlns:a16="http://schemas.microsoft.com/office/drawing/2014/main" id="{66D856A4-B7EE-42C5-8F43-6C36292C96AB}"/>
                </a:ext>
              </a:extLst>
            </p:cNvPr>
            <p:cNvGrpSpPr/>
            <p:nvPr/>
          </p:nvGrpSpPr>
          <p:grpSpPr>
            <a:xfrm>
              <a:off x="2170175" y="1844824"/>
              <a:ext cx="1332105" cy="1080633"/>
              <a:chOff x="2423333" y="1939545"/>
              <a:chExt cx="1332105" cy="1080633"/>
            </a:xfrm>
          </p:grpSpPr>
          <p:sp>
            <p:nvSpPr>
              <p:cNvPr id="68" name="椭圆 23">
                <a:extLst>
                  <a:ext uri="{FF2B5EF4-FFF2-40B4-BE49-F238E27FC236}">
                    <a16:creationId xmlns:a16="http://schemas.microsoft.com/office/drawing/2014/main" id="{78967720-A990-4310-8A14-57020F435FD7}"/>
                  </a:ext>
                </a:extLst>
              </p:cNvPr>
              <p:cNvSpPr/>
              <p:nvPr/>
            </p:nvSpPr>
            <p:spPr>
              <a:xfrm>
                <a:off x="3479365" y="1975588"/>
                <a:ext cx="171891" cy="171891"/>
              </a:xfrm>
              <a:prstGeom prst="ellipse">
                <a:avLst/>
              </a:prstGeom>
              <a:solidFill>
                <a:srgbClr val="FFD33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椭圆 24">
                <a:extLst>
                  <a:ext uri="{FF2B5EF4-FFF2-40B4-BE49-F238E27FC236}">
                    <a16:creationId xmlns:a16="http://schemas.microsoft.com/office/drawing/2014/main" id="{4BC336BD-D5D6-4C31-9220-F1F49E68CF81}"/>
                  </a:ext>
                </a:extLst>
              </p:cNvPr>
              <p:cNvSpPr/>
              <p:nvPr/>
            </p:nvSpPr>
            <p:spPr>
              <a:xfrm>
                <a:off x="2423333" y="1939545"/>
                <a:ext cx="217185" cy="217185"/>
              </a:xfrm>
              <a:prstGeom prst="ellipse">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椭圆 25">
                <a:extLst>
                  <a:ext uri="{FF2B5EF4-FFF2-40B4-BE49-F238E27FC236}">
                    <a16:creationId xmlns:a16="http://schemas.microsoft.com/office/drawing/2014/main" id="{F4D997CC-372C-41E6-98F9-B71F28A0DAC8}"/>
                  </a:ext>
                </a:extLst>
              </p:cNvPr>
              <p:cNvSpPr/>
              <p:nvPr/>
            </p:nvSpPr>
            <p:spPr>
              <a:xfrm>
                <a:off x="3547075" y="2811815"/>
                <a:ext cx="208363" cy="208363"/>
              </a:xfrm>
              <a:prstGeom prst="ellipse">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2" name="TextBox 1">
            <a:extLst>
              <a:ext uri="{FF2B5EF4-FFF2-40B4-BE49-F238E27FC236}">
                <a16:creationId xmlns:a16="http://schemas.microsoft.com/office/drawing/2014/main" id="{DAA95730-A503-475C-B015-68233D215315}"/>
              </a:ext>
            </a:extLst>
          </p:cNvPr>
          <p:cNvSpPr txBox="1"/>
          <p:nvPr/>
        </p:nvSpPr>
        <p:spPr>
          <a:xfrm>
            <a:off x="1325173" y="2484026"/>
            <a:ext cx="1849482" cy="1631216"/>
          </a:xfrm>
          <a:prstGeom prst="rect">
            <a:avLst/>
          </a:prstGeom>
          <a:noFill/>
        </p:spPr>
        <p:txBody>
          <a:bodyPr wrap="square" rtlCol="0">
            <a:spAutoFit/>
          </a:bodyPr>
          <a:lstStyle/>
          <a:p>
            <a:pPr algn="ctr"/>
            <a:r>
              <a:rPr lang="vi-VN" sz="2800" b="1">
                <a:solidFill>
                  <a:srgbClr val="FFFF00"/>
                </a:solidFill>
                <a:latin typeface="#9Slide02 Noi dung dai" panose="02000000000000000000" pitchFamily="2" charset="0"/>
                <a:ea typeface="#9Slide02 Noi dung dai" panose="02000000000000000000" pitchFamily="2" charset="0"/>
              </a:rPr>
              <a:t>Cơ cấu </a:t>
            </a:r>
            <a:r>
              <a:rPr lang="en-US" sz="2400" b="1">
                <a:solidFill>
                  <a:schemeClr val="bg1"/>
                </a:solidFill>
                <a:latin typeface="#9Slide02 Noi dung dai" panose="02000000000000000000" pitchFamily="2" charset="0"/>
                <a:ea typeface="#9Slide02 Noi dung dai" panose="02000000000000000000" pitchFamily="2" charset="0"/>
              </a:rPr>
              <a:t>Khá phong phú và đa dạng</a:t>
            </a:r>
            <a:endParaRPr lang="en-US" sz="2800" b="1">
              <a:solidFill>
                <a:schemeClr val="bg1"/>
              </a:solidFill>
              <a:latin typeface="#9Slide02 Noi dung dai" panose="02000000000000000000" pitchFamily="2" charset="0"/>
              <a:ea typeface="#9Slide02 Noi dung dai" panose="02000000000000000000" pitchFamily="2" charset="0"/>
            </a:endParaRPr>
          </a:p>
        </p:txBody>
      </p:sp>
      <p:sp>
        <p:nvSpPr>
          <p:cNvPr id="72" name="TextBox 71">
            <a:extLst>
              <a:ext uri="{FF2B5EF4-FFF2-40B4-BE49-F238E27FC236}">
                <a16:creationId xmlns:a16="http://schemas.microsoft.com/office/drawing/2014/main" id="{287E9902-E61F-4317-97FD-90237B84EAF8}"/>
              </a:ext>
            </a:extLst>
          </p:cNvPr>
          <p:cNvSpPr txBox="1"/>
          <p:nvPr/>
        </p:nvSpPr>
        <p:spPr>
          <a:xfrm>
            <a:off x="5287776" y="2428798"/>
            <a:ext cx="1849482" cy="2000548"/>
          </a:xfrm>
          <a:prstGeom prst="rect">
            <a:avLst/>
          </a:prstGeom>
          <a:noFill/>
        </p:spPr>
        <p:txBody>
          <a:bodyPr wrap="square" rtlCol="0">
            <a:spAutoFit/>
          </a:bodyPr>
          <a:lstStyle/>
          <a:p>
            <a:pPr algn="ctr"/>
            <a:r>
              <a:rPr lang="vi-VN" sz="2800" b="1">
                <a:solidFill>
                  <a:srgbClr val="FFFF00"/>
                </a:solidFill>
                <a:latin typeface="#9Slide02 Noi dung dai" panose="02000000000000000000" pitchFamily="2" charset="0"/>
                <a:ea typeface="#9Slide02 Noi dung dai" panose="02000000000000000000" pitchFamily="2" charset="0"/>
              </a:rPr>
              <a:t>Trữ lượng</a:t>
            </a:r>
          </a:p>
          <a:p>
            <a:pPr algn="ctr"/>
            <a:r>
              <a:rPr lang="en-US" sz="2400" b="1">
                <a:solidFill>
                  <a:schemeClr val="bg1"/>
                </a:solidFill>
                <a:latin typeface="#9Slide02 Noi dung dai" panose="02000000000000000000" pitchFamily="2" charset="0"/>
                <a:ea typeface="#9Slide02 Noi dung dai" panose="02000000000000000000" pitchFamily="2" charset="0"/>
              </a:rPr>
              <a:t>Các mỏ có quy mô trung bình và nhỏ</a:t>
            </a:r>
          </a:p>
        </p:txBody>
      </p:sp>
      <p:sp>
        <p:nvSpPr>
          <p:cNvPr id="73" name="TextBox 72">
            <a:extLst>
              <a:ext uri="{FF2B5EF4-FFF2-40B4-BE49-F238E27FC236}">
                <a16:creationId xmlns:a16="http://schemas.microsoft.com/office/drawing/2014/main" id="{AA30711F-40BC-42ED-B8A6-A7A8A0F60E57}"/>
              </a:ext>
            </a:extLst>
          </p:cNvPr>
          <p:cNvSpPr txBox="1"/>
          <p:nvPr/>
        </p:nvSpPr>
        <p:spPr>
          <a:xfrm>
            <a:off x="9095265" y="2290989"/>
            <a:ext cx="1849482" cy="2739211"/>
          </a:xfrm>
          <a:prstGeom prst="rect">
            <a:avLst/>
          </a:prstGeom>
          <a:noFill/>
        </p:spPr>
        <p:txBody>
          <a:bodyPr wrap="square" rtlCol="0">
            <a:spAutoFit/>
          </a:bodyPr>
          <a:lstStyle/>
          <a:p>
            <a:pPr algn="ctr"/>
            <a:r>
              <a:rPr lang="en-US" sz="2800" b="1">
                <a:solidFill>
                  <a:srgbClr val="FFFF00"/>
                </a:solidFill>
                <a:latin typeface="#9Slide02 Noi dung dai" panose="02000000000000000000" pitchFamily="2" charset="0"/>
                <a:ea typeface="#9Slide02 Noi dung dai" panose="02000000000000000000" pitchFamily="2" charset="0"/>
              </a:rPr>
              <a:t>Phân bố </a:t>
            </a:r>
            <a:endParaRPr lang="vi-VN" sz="2400" b="1">
              <a:solidFill>
                <a:schemeClr val="bg1"/>
              </a:solidFill>
              <a:latin typeface="#9Slide02 Noi dung dai" panose="02000000000000000000" pitchFamily="2" charset="0"/>
              <a:ea typeface="#9Slide02 Noi dung dai" panose="02000000000000000000" pitchFamily="2" charset="0"/>
            </a:endParaRPr>
          </a:p>
          <a:p>
            <a:pPr algn="ctr"/>
            <a:r>
              <a:rPr lang="vi-VN" sz="2400" b="1">
                <a:solidFill>
                  <a:schemeClr val="bg1"/>
                </a:solidFill>
                <a:latin typeface="#9Slide02 Noi dung dai" panose="02000000000000000000" pitchFamily="2" charset="0"/>
                <a:ea typeface="#9Slide02 Noi dung dai" panose="02000000000000000000" pitchFamily="2" charset="0"/>
              </a:rPr>
              <a:t>Ở nhiều nơi, nhưng tập trung ở miền Trung, miền Bắc và Tây Nguyên</a:t>
            </a:r>
            <a:endParaRPr lang="en-US" sz="2800" b="1">
              <a:solidFill>
                <a:schemeClr val="bg1"/>
              </a:solidFill>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4135737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fade">
                                      <p:cBhvr>
                                        <p:cTn id="19" dur="1000"/>
                                        <p:tgtEl>
                                          <p:spTgt spid="72"/>
                                        </p:tgtEl>
                                      </p:cBhvr>
                                    </p:animEffect>
                                    <p:anim calcmode="lin" valueType="num">
                                      <p:cBhvr>
                                        <p:cTn id="20" dur="1000" fill="hold"/>
                                        <p:tgtEl>
                                          <p:spTgt spid="72"/>
                                        </p:tgtEl>
                                        <p:attrNameLst>
                                          <p:attrName>ppt_x</p:attrName>
                                        </p:attrNameLst>
                                      </p:cBhvr>
                                      <p:tavLst>
                                        <p:tav tm="0">
                                          <p:val>
                                            <p:strVal val="#ppt_x"/>
                                          </p:val>
                                        </p:tav>
                                        <p:tav tm="100000">
                                          <p:val>
                                            <p:strVal val="#ppt_x"/>
                                          </p:val>
                                        </p:tav>
                                      </p:tavLst>
                                    </p:anim>
                                    <p:anim calcmode="lin" valueType="num">
                                      <p:cBhvr>
                                        <p:cTn id="21" dur="1000" fill="hold"/>
                                        <p:tgtEl>
                                          <p:spTgt spid="7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3"/>
                                        </p:tgtEl>
                                        <p:attrNameLst>
                                          <p:attrName>style.visibility</p:attrName>
                                        </p:attrNameLst>
                                      </p:cBhvr>
                                      <p:to>
                                        <p:strVal val="visible"/>
                                      </p:to>
                                    </p:set>
                                    <p:animEffect transition="in" filter="fade">
                                      <p:cBhvr>
                                        <p:cTn id="36" dur="1000"/>
                                        <p:tgtEl>
                                          <p:spTgt spid="73"/>
                                        </p:tgtEl>
                                      </p:cBhvr>
                                    </p:animEffect>
                                    <p:anim calcmode="lin" valueType="num">
                                      <p:cBhvr>
                                        <p:cTn id="37" dur="1000" fill="hold"/>
                                        <p:tgtEl>
                                          <p:spTgt spid="73"/>
                                        </p:tgtEl>
                                        <p:attrNameLst>
                                          <p:attrName>ppt_x</p:attrName>
                                        </p:attrNameLst>
                                      </p:cBhvr>
                                      <p:tavLst>
                                        <p:tav tm="0">
                                          <p:val>
                                            <p:strVal val="#ppt_x"/>
                                          </p:val>
                                        </p:tav>
                                        <p:tav tm="100000">
                                          <p:val>
                                            <p:strVal val="#ppt_x"/>
                                          </p:val>
                                        </p:tav>
                                      </p:tavLst>
                                    </p:anim>
                                    <p:anim calcmode="lin" valueType="num">
                                      <p:cBhvr>
                                        <p:cTn id="38"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2" grpId="0"/>
      <p:bldP spid="7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A95730-A503-475C-B015-68233D215315}"/>
              </a:ext>
            </a:extLst>
          </p:cNvPr>
          <p:cNvSpPr txBox="1"/>
          <p:nvPr/>
        </p:nvSpPr>
        <p:spPr>
          <a:xfrm>
            <a:off x="1489860" y="1861786"/>
            <a:ext cx="1849482" cy="2492990"/>
          </a:xfrm>
          <a:prstGeom prst="rect">
            <a:avLst/>
          </a:prstGeom>
          <a:noFill/>
        </p:spPr>
        <p:txBody>
          <a:bodyPr wrap="square" rtlCol="0">
            <a:spAutoFit/>
          </a:bodyPr>
          <a:lstStyle/>
          <a:p>
            <a:pPr algn="ctr"/>
            <a:r>
              <a:rPr lang="en-US" sz="2600" b="1">
                <a:solidFill>
                  <a:schemeClr val="bg1"/>
                </a:solidFill>
                <a:latin typeface="#9Slide02 Noi dung dai" panose="02000000000000000000" pitchFamily="2" charset="0"/>
                <a:ea typeface="#9Slide02 Noi dung dai" panose="02000000000000000000" pitchFamily="2" charset="0"/>
              </a:rPr>
              <a:t>Tài nguyên khoáng sản n</a:t>
            </a:r>
            <a:r>
              <a:rPr lang="vi-VN" sz="2600" b="1">
                <a:solidFill>
                  <a:schemeClr val="bg1"/>
                </a:solidFill>
                <a:latin typeface="#9Slide02 Noi dung dai" panose="02000000000000000000" pitchFamily="2" charset="0"/>
                <a:ea typeface="#9Slide02 Noi dung dai" panose="02000000000000000000" pitchFamily="2" charset="0"/>
              </a:rPr>
              <a:t>ư</a:t>
            </a:r>
            <a:r>
              <a:rPr lang="en-US" sz="2600" b="1">
                <a:solidFill>
                  <a:schemeClr val="bg1"/>
                </a:solidFill>
                <a:latin typeface="#9Slide02 Noi dung dai" panose="02000000000000000000" pitchFamily="2" charset="0"/>
                <a:ea typeface="#9Slide02 Noi dung dai" panose="02000000000000000000" pitchFamily="2" charset="0"/>
              </a:rPr>
              <a:t>ớc ta khá phong phú và đa dạng</a:t>
            </a:r>
          </a:p>
        </p:txBody>
      </p:sp>
      <p:pic>
        <p:nvPicPr>
          <p:cNvPr id="28" name="Picture 2" descr="Entrada de la mina de dibujos animados con minero de oro con pala | Vector  Premium">
            <a:extLst>
              <a:ext uri="{FF2B5EF4-FFF2-40B4-BE49-F238E27FC236}">
                <a16:creationId xmlns:a16="http://schemas.microsoft.com/office/drawing/2014/main" id="{D1420E6C-AAF4-475A-83B5-0B177F4DCE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360" b="92611" l="8871" r="91129">
                        <a14:foregroundMark x1="30645" y1="38916" x2="30645" y2="38916"/>
                        <a14:foregroundMark x1="13306" y1="62069" x2="13306" y2="62069"/>
                        <a14:foregroundMark x1="13306" y1="62069" x2="13306" y2="62069"/>
                        <a14:foregroundMark x1="36694" y1="93103" x2="36694" y2="93103"/>
                        <a14:foregroundMark x1="36694" y1="93103" x2="36694" y2="93103"/>
                        <a14:foregroundMark x1="36694" y1="93103" x2="36694" y2="93103"/>
                        <a14:foregroundMark x1="68952" y1="15271" x2="68952" y2="15271"/>
                        <a14:foregroundMark x1="36290" y1="74877" x2="36290" y2="74877"/>
                        <a14:foregroundMark x1="36290" y1="74877" x2="36290" y2="74877"/>
                        <a14:foregroundMark x1="91129" y1="28571" x2="91129" y2="2857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115588" y="2788884"/>
            <a:ext cx="1620419" cy="1326392"/>
          </a:xfrm>
          <a:prstGeom prst="rect">
            <a:avLst/>
          </a:prstGeom>
          <a:noFill/>
          <a:extLst>
            <a:ext uri="{909E8E84-426E-40DD-AFC4-6F175D3DCCD1}">
              <a14:hiddenFill xmlns:a14="http://schemas.microsoft.com/office/drawing/2010/main">
                <a:solidFill>
                  <a:srgbClr val="FFFFFF"/>
                </a:solidFill>
              </a14:hiddenFill>
            </a:ext>
          </a:extLst>
        </p:spPr>
      </p:pic>
      <p:pic>
        <p:nvPicPr>
          <p:cNvPr id="29" name="Hình ảnh 2">
            <a:extLst>
              <a:ext uri="{FF2B5EF4-FFF2-40B4-BE49-F238E27FC236}">
                <a16:creationId xmlns:a16="http://schemas.microsoft.com/office/drawing/2014/main" id="{C55AC4EA-D108-40D3-8539-EFC608D4AEB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85" b="89862" l="6615" r="90000">
                        <a14:foregroundMark x1="6615" y1="42857" x2="6615" y2="42857"/>
                        <a14:foregroundMark x1="20769" y1="72965" x2="25692" y2="74347"/>
                      </a14:backgroundRemoval>
                    </a14:imgEffect>
                  </a14:imgLayer>
                </a14:imgProps>
              </a:ext>
            </a:extLst>
          </a:blip>
          <a:stretch>
            <a:fillRect/>
          </a:stretch>
        </p:blipFill>
        <p:spPr>
          <a:xfrm>
            <a:off x="4312088" y="1280801"/>
            <a:ext cx="1459145" cy="1461390"/>
          </a:xfrm>
          <a:prstGeom prst="rect">
            <a:avLst/>
          </a:prstGeom>
        </p:spPr>
      </p:pic>
      <p:sp>
        <p:nvSpPr>
          <p:cNvPr id="32" name="Hình chữ nhật: Góc Tròn 5">
            <a:extLst>
              <a:ext uri="{FF2B5EF4-FFF2-40B4-BE49-F238E27FC236}">
                <a16:creationId xmlns:a16="http://schemas.microsoft.com/office/drawing/2014/main" id="{0EF1B40C-4D7B-422E-9B52-4E182422EE12}"/>
              </a:ext>
            </a:extLst>
          </p:cNvPr>
          <p:cNvSpPr/>
          <p:nvPr/>
        </p:nvSpPr>
        <p:spPr>
          <a:xfrm>
            <a:off x="5452504" y="3074745"/>
            <a:ext cx="6000488" cy="780047"/>
          </a:xfrm>
          <a:custGeom>
            <a:avLst/>
            <a:gdLst>
              <a:gd name="connsiteX0" fmla="*/ 0 w 6000488"/>
              <a:gd name="connsiteY0" fmla="*/ 130010 h 780047"/>
              <a:gd name="connsiteX1" fmla="*/ 130010 w 6000488"/>
              <a:gd name="connsiteY1" fmla="*/ 0 h 780047"/>
              <a:gd name="connsiteX2" fmla="*/ 818866 w 6000488"/>
              <a:gd name="connsiteY2" fmla="*/ 0 h 780047"/>
              <a:gd name="connsiteX3" fmla="*/ 1335508 w 6000488"/>
              <a:gd name="connsiteY3" fmla="*/ 0 h 780047"/>
              <a:gd name="connsiteX4" fmla="*/ 1794746 w 6000488"/>
              <a:gd name="connsiteY4" fmla="*/ 0 h 780047"/>
              <a:gd name="connsiteX5" fmla="*/ 2426197 w 6000488"/>
              <a:gd name="connsiteY5" fmla="*/ 0 h 780047"/>
              <a:gd name="connsiteX6" fmla="*/ 2942839 w 6000488"/>
              <a:gd name="connsiteY6" fmla="*/ 0 h 780047"/>
              <a:gd name="connsiteX7" fmla="*/ 3631695 w 6000488"/>
              <a:gd name="connsiteY7" fmla="*/ 0 h 780047"/>
              <a:gd name="connsiteX8" fmla="*/ 4090933 w 6000488"/>
              <a:gd name="connsiteY8" fmla="*/ 0 h 780047"/>
              <a:gd name="connsiteX9" fmla="*/ 4779789 w 6000488"/>
              <a:gd name="connsiteY9" fmla="*/ 0 h 780047"/>
              <a:gd name="connsiteX10" fmla="*/ 5181622 w 6000488"/>
              <a:gd name="connsiteY10" fmla="*/ 0 h 780047"/>
              <a:gd name="connsiteX11" fmla="*/ 5870478 w 6000488"/>
              <a:gd name="connsiteY11" fmla="*/ 0 h 780047"/>
              <a:gd name="connsiteX12" fmla="*/ 6000488 w 6000488"/>
              <a:gd name="connsiteY12" fmla="*/ 130010 h 780047"/>
              <a:gd name="connsiteX13" fmla="*/ 6000488 w 6000488"/>
              <a:gd name="connsiteY13" fmla="*/ 650037 h 780047"/>
              <a:gd name="connsiteX14" fmla="*/ 5870478 w 6000488"/>
              <a:gd name="connsiteY14" fmla="*/ 780047 h 780047"/>
              <a:gd name="connsiteX15" fmla="*/ 5296431 w 6000488"/>
              <a:gd name="connsiteY15" fmla="*/ 780047 h 780047"/>
              <a:gd name="connsiteX16" fmla="*/ 4607575 w 6000488"/>
              <a:gd name="connsiteY16" fmla="*/ 780047 h 780047"/>
              <a:gd name="connsiteX17" fmla="*/ 4033528 w 6000488"/>
              <a:gd name="connsiteY17" fmla="*/ 780047 h 780047"/>
              <a:gd name="connsiteX18" fmla="*/ 3631695 w 6000488"/>
              <a:gd name="connsiteY18" fmla="*/ 780047 h 780047"/>
              <a:gd name="connsiteX19" fmla="*/ 3172458 w 6000488"/>
              <a:gd name="connsiteY19" fmla="*/ 780047 h 780047"/>
              <a:gd name="connsiteX20" fmla="*/ 2483602 w 6000488"/>
              <a:gd name="connsiteY20" fmla="*/ 780047 h 780047"/>
              <a:gd name="connsiteX21" fmla="*/ 1909555 w 6000488"/>
              <a:gd name="connsiteY21" fmla="*/ 780047 h 780047"/>
              <a:gd name="connsiteX22" fmla="*/ 1450318 w 6000488"/>
              <a:gd name="connsiteY22" fmla="*/ 780047 h 780047"/>
              <a:gd name="connsiteX23" fmla="*/ 876271 w 6000488"/>
              <a:gd name="connsiteY23" fmla="*/ 780047 h 780047"/>
              <a:gd name="connsiteX24" fmla="*/ 130010 w 6000488"/>
              <a:gd name="connsiteY24" fmla="*/ 780047 h 780047"/>
              <a:gd name="connsiteX25" fmla="*/ 0 w 6000488"/>
              <a:gd name="connsiteY25" fmla="*/ 650037 h 780047"/>
              <a:gd name="connsiteX26" fmla="*/ 0 w 6000488"/>
              <a:gd name="connsiteY26" fmla="*/ 130010 h 78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00488" h="780047" extrusionOk="0">
                <a:moveTo>
                  <a:pt x="0" y="130010"/>
                </a:moveTo>
                <a:cubicBezTo>
                  <a:pt x="-9578" y="52299"/>
                  <a:pt x="55100" y="1166"/>
                  <a:pt x="130010" y="0"/>
                </a:cubicBezTo>
                <a:cubicBezTo>
                  <a:pt x="341452" y="-2301"/>
                  <a:pt x="517503" y="53803"/>
                  <a:pt x="818866" y="0"/>
                </a:cubicBezTo>
                <a:cubicBezTo>
                  <a:pt x="1120229" y="-53803"/>
                  <a:pt x="1212787" y="2515"/>
                  <a:pt x="1335508" y="0"/>
                </a:cubicBezTo>
                <a:cubicBezTo>
                  <a:pt x="1458229" y="-2515"/>
                  <a:pt x="1646465" y="2769"/>
                  <a:pt x="1794746" y="0"/>
                </a:cubicBezTo>
                <a:cubicBezTo>
                  <a:pt x="1943027" y="-2769"/>
                  <a:pt x="2113628" y="17402"/>
                  <a:pt x="2426197" y="0"/>
                </a:cubicBezTo>
                <a:cubicBezTo>
                  <a:pt x="2738766" y="-17402"/>
                  <a:pt x="2720592" y="15558"/>
                  <a:pt x="2942839" y="0"/>
                </a:cubicBezTo>
                <a:cubicBezTo>
                  <a:pt x="3165086" y="-15558"/>
                  <a:pt x="3287797" y="35705"/>
                  <a:pt x="3631695" y="0"/>
                </a:cubicBezTo>
                <a:cubicBezTo>
                  <a:pt x="3975593" y="-35705"/>
                  <a:pt x="3940997" y="24093"/>
                  <a:pt x="4090933" y="0"/>
                </a:cubicBezTo>
                <a:cubicBezTo>
                  <a:pt x="4240869" y="-24093"/>
                  <a:pt x="4635557" y="65705"/>
                  <a:pt x="4779789" y="0"/>
                </a:cubicBezTo>
                <a:cubicBezTo>
                  <a:pt x="4924021" y="-65705"/>
                  <a:pt x="4995744" y="7321"/>
                  <a:pt x="5181622" y="0"/>
                </a:cubicBezTo>
                <a:cubicBezTo>
                  <a:pt x="5367500" y="-7321"/>
                  <a:pt x="5617154" y="40450"/>
                  <a:pt x="5870478" y="0"/>
                </a:cubicBezTo>
                <a:cubicBezTo>
                  <a:pt x="5952469" y="15166"/>
                  <a:pt x="6002290" y="76868"/>
                  <a:pt x="6000488" y="130010"/>
                </a:cubicBezTo>
                <a:cubicBezTo>
                  <a:pt x="6050629" y="267956"/>
                  <a:pt x="5975985" y="495768"/>
                  <a:pt x="6000488" y="650037"/>
                </a:cubicBezTo>
                <a:cubicBezTo>
                  <a:pt x="6008448" y="711959"/>
                  <a:pt x="5939834" y="779101"/>
                  <a:pt x="5870478" y="780047"/>
                </a:cubicBezTo>
                <a:cubicBezTo>
                  <a:pt x="5643345" y="820732"/>
                  <a:pt x="5446741" y="725987"/>
                  <a:pt x="5296431" y="780047"/>
                </a:cubicBezTo>
                <a:cubicBezTo>
                  <a:pt x="5146121" y="834107"/>
                  <a:pt x="4927825" y="744344"/>
                  <a:pt x="4607575" y="780047"/>
                </a:cubicBezTo>
                <a:cubicBezTo>
                  <a:pt x="4287325" y="815750"/>
                  <a:pt x="4222338" y="764100"/>
                  <a:pt x="4033528" y="780047"/>
                </a:cubicBezTo>
                <a:cubicBezTo>
                  <a:pt x="3844718" y="795994"/>
                  <a:pt x="3801038" y="745426"/>
                  <a:pt x="3631695" y="780047"/>
                </a:cubicBezTo>
                <a:cubicBezTo>
                  <a:pt x="3462352" y="814668"/>
                  <a:pt x="3356686" y="779154"/>
                  <a:pt x="3172458" y="780047"/>
                </a:cubicBezTo>
                <a:cubicBezTo>
                  <a:pt x="2988230" y="780940"/>
                  <a:pt x="2652089" y="747038"/>
                  <a:pt x="2483602" y="780047"/>
                </a:cubicBezTo>
                <a:cubicBezTo>
                  <a:pt x="2315115" y="813056"/>
                  <a:pt x="2035748" y="755562"/>
                  <a:pt x="1909555" y="780047"/>
                </a:cubicBezTo>
                <a:cubicBezTo>
                  <a:pt x="1783362" y="804532"/>
                  <a:pt x="1571086" y="769847"/>
                  <a:pt x="1450318" y="780047"/>
                </a:cubicBezTo>
                <a:cubicBezTo>
                  <a:pt x="1329550" y="790247"/>
                  <a:pt x="1069395" y="763583"/>
                  <a:pt x="876271" y="780047"/>
                </a:cubicBezTo>
                <a:cubicBezTo>
                  <a:pt x="683147" y="796511"/>
                  <a:pt x="412865" y="734608"/>
                  <a:pt x="130010" y="780047"/>
                </a:cubicBezTo>
                <a:cubicBezTo>
                  <a:pt x="59513" y="776030"/>
                  <a:pt x="5919" y="728240"/>
                  <a:pt x="0" y="650037"/>
                </a:cubicBezTo>
                <a:cubicBezTo>
                  <a:pt x="-36234" y="400008"/>
                  <a:pt x="8412" y="258923"/>
                  <a:pt x="0" y="130010"/>
                </a:cubicBezTo>
                <a:close/>
              </a:path>
            </a:pathLst>
          </a:custGeom>
          <a:noFill/>
          <a:ln w="57150" cap="flat" cmpd="sng" algn="ctr">
            <a:noFill/>
            <a:prstDash val="dashDot"/>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kern="0">
                <a:solidFill>
                  <a:srgbClr val="FFFF00"/>
                </a:solidFill>
                <a:latin typeface="#9Slide03 Arima Madurai Black" panose="00000A00000000000000" pitchFamily="2" charset="0"/>
                <a:cs typeface="#9Slide03 Arima Madurai Black" panose="00000A00000000000000" pitchFamily="2" charset="0"/>
              </a:rPr>
              <a:t>Trên 5</a:t>
            </a:r>
            <a:r>
              <a:rPr kumimoji="0" lang="en-US" sz="2800" b="0" i="0" u="none" strike="noStrike" kern="0" cap="none" spc="0" normalizeH="0" baseline="0" noProof="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000 mỏ</a:t>
            </a:r>
            <a:r>
              <a:rPr kumimoji="0" lang="en-US" sz="2800" b="0" i="0" u="none" strike="noStrike" kern="0" cap="none" spc="0" normalizeH="0" noProof="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 và </a:t>
            </a:r>
            <a:r>
              <a:rPr kumimoji="0" lang="en-US" sz="2800" b="0" i="0" u="none" strike="noStrike" kern="0" cap="none" spc="0" normalizeH="0" baseline="0" noProof="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điểm quặng</a:t>
            </a:r>
          </a:p>
        </p:txBody>
      </p:sp>
      <p:sp>
        <p:nvSpPr>
          <p:cNvPr id="33" name="Hình chữ nhật: Góc Tròn 6">
            <a:extLst>
              <a:ext uri="{FF2B5EF4-FFF2-40B4-BE49-F238E27FC236}">
                <a16:creationId xmlns:a16="http://schemas.microsoft.com/office/drawing/2014/main" id="{AA8D9DF0-61BA-49C9-A6D5-22DB92A2C860}"/>
              </a:ext>
            </a:extLst>
          </p:cNvPr>
          <p:cNvSpPr/>
          <p:nvPr/>
        </p:nvSpPr>
        <p:spPr>
          <a:xfrm>
            <a:off x="5437158" y="1655849"/>
            <a:ext cx="5241892" cy="780047"/>
          </a:xfrm>
          <a:custGeom>
            <a:avLst/>
            <a:gdLst>
              <a:gd name="connsiteX0" fmla="*/ 0 w 5241892"/>
              <a:gd name="connsiteY0" fmla="*/ 130010 h 780047"/>
              <a:gd name="connsiteX1" fmla="*/ 130010 w 5241892"/>
              <a:gd name="connsiteY1" fmla="*/ 0 h 780047"/>
              <a:gd name="connsiteX2" fmla="*/ 783189 w 5241892"/>
              <a:gd name="connsiteY2" fmla="*/ 0 h 780047"/>
              <a:gd name="connsiteX3" fmla="*/ 1286911 w 5241892"/>
              <a:gd name="connsiteY3" fmla="*/ 0 h 780047"/>
              <a:gd name="connsiteX4" fmla="*/ 1740815 w 5241892"/>
              <a:gd name="connsiteY4" fmla="*/ 0 h 780047"/>
              <a:gd name="connsiteX5" fmla="*/ 2344175 w 5241892"/>
              <a:gd name="connsiteY5" fmla="*/ 0 h 780047"/>
              <a:gd name="connsiteX6" fmla="*/ 2847898 w 5241892"/>
              <a:gd name="connsiteY6" fmla="*/ 0 h 780047"/>
              <a:gd name="connsiteX7" fmla="*/ 3501077 w 5241892"/>
              <a:gd name="connsiteY7" fmla="*/ 0 h 780047"/>
              <a:gd name="connsiteX8" fmla="*/ 3954981 w 5241892"/>
              <a:gd name="connsiteY8" fmla="*/ 0 h 780047"/>
              <a:gd name="connsiteX9" fmla="*/ 4608159 w 5241892"/>
              <a:gd name="connsiteY9" fmla="*/ 0 h 780047"/>
              <a:gd name="connsiteX10" fmla="*/ 5111882 w 5241892"/>
              <a:gd name="connsiteY10" fmla="*/ 0 h 780047"/>
              <a:gd name="connsiteX11" fmla="*/ 5241892 w 5241892"/>
              <a:gd name="connsiteY11" fmla="*/ 130010 h 780047"/>
              <a:gd name="connsiteX12" fmla="*/ 5241892 w 5241892"/>
              <a:gd name="connsiteY12" fmla="*/ 650037 h 780047"/>
              <a:gd name="connsiteX13" fmla="*/ 5111882 w 5241892"/>
              <a:gd name="connsiteY13" fmla="*/ 780047 h 780047"/>
              <a:gd name="connsiteX14" fmla="*/ 4558341 w 5241892"/>
              <a:gd name="connsiteY14" fmla="*/ 780047 h 780047"/>
              <a:gd name="connsiteX15" fmla="*/ 4004799 w 5241892"/>
              <a:gd name="connsiteY15" fmla="*/ 780047 h 780047"/>
              <a:gd name="connsiteX16" fmla="*/ 3351621 w 5241892"/>
              <a:gd name="connsiteY16" fmla="*/ 780047 h 780047"/>
              <a:gd name="connsiteX17" fmla="*/ 2798079 w 5241892"/>
              <a:gd name="connsiteY17" fmla="*/ 780047 h 780047"/>
              <a:gd name="connsiteX18" fmla="*/ 2393994 w 5241892"/>
              <a:gd name="connsiteY18" fmla="*/ 780047 h 780047"/>
              <a:gd name="connsiteX19" fmla="*/ 1940090 w 5241892"/>
              <a:gd name="connsiteY19" fmla="*/ 780047 h 780047"/>
              <a:gd name="connsiteX20" fmla="*/ 1286911 w 5241892"/>
              <a:gd name="connsiteY20" fmla="*/ 780047 h 780047"/>
              <a:gd name="connsiteX21" fmla="*/ 733370 w 5241892"/>
              <a:gd name="connsiteY21" fmla="*/ 780047 h 780047"/>
              <a:gd name="connsiteX22" fmla="*/ 130010 w 5241892"/>
              <a:gd name="connsiteY22" fmla="*/ 780047 h 780047"/>
              <a:gd name="connsiteX23" fmla="*/ 0 w 5241892"/>
              <a:gd name="connsiteY23" fmla="*/ 650037 h 780047"/>
              <a:gd name="connsiteX24" fmla="*/ 0 w 5241892"/>
              <a:gd name="connsiteY24" fmla="*/ 130010 h 78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41892" h="780047" extrusionOk="0">
                <a:moveTo>
                  <a:pt x="0" y="130010"/>
                </a:moveTo>
                <a:cubicBezTo>
                  <a:pt x="-9578" y="52299"/>
                  <a:pt x="55100" y="1166"/>
                  <a:pt x="130010" y="0"/>
                </a:cubicBezTo>
                <a:cubicBezTo>
                  <a:pt x="428446" y="-956"/>
                  <a:pt x="513447" y="19263"/>
                  <a:pt x="783189" y="0"/>
                </a:cubicBezTo>
                <a:cubicBezTo>
                  <a:pt x="1052931" y="-19263"/>
                  <a:pt x="1138587" y="4087"/>
                  <a:pt x="1286911" y="0"/>
                </a:cubicBezTo>
                <a:cubicBezTo>
                  <a:pt x="1435235" y="-4087"/>
                  <a:pt x="1582244" y="23660"/>
                  <a:pt x="1740815" y="0"/>
                </a:cubicBezTo>
                <a:cubicBezTo>
                  <a:pt x="1899386" y="-23660"/>
                  <a:pt x="2106719" y="1600"/>
                  <a:pt x="2344175" y="0"/>
                </a:cubicBezTo>
                <a:cubicBezTo>
                  <a:pt x="2581631" y="-1600"/>
                  <a:pt x="2695269" y="24551"/>
                  <a:pt x="2847898" y="0"/>
                </a:cubicBezTo>
                <a:cubicBezTo>
                  <a:pt x="3000527" y="-24551"/>
                  <a:pt x="3252285" y="16605"/>
                  <a:pt x="3501077" y="0"/>
                </a:cubicBezTo>
                <a:cubicBezTo>
                  <a:pt x="3749869" y="-16605"/>
                  <a:pt x="3831249" y="6290"/>
                  <a:pt x="3954981" y="0"/>
                </a:cubicBezTo>
                <a:cubicBezTo>
                  <a:pt x="4078713" y="-6290"/>
                  <a:pt x="4395349" y="13029"/>
                  <a:pt x="4608159" y="0"/>
                </a:cubicBezTo>
                <a:cubicBezTo>
                  <a:pt x="4820969" y="-13029"/>
                  <a:pt x="4903031" y="49878"/>
                  <a:pt x="5111882" y="0"/>
                </a:cubicBezTo>
                <a:cubicBezTo>
                  <a:pt x="5168968" y="-842"/>
                  <a:pt x="5242663" y="56093"/>
                  <a:pt x="5241892" y="130010"/>
                </a:cubicBezTo>
                <a:cubicBezTo>
                  <a:pt x="5246420" y="387310"/>
                  <a:pt x="5221672" y="403128"/>
                  <a:pt x="5241892" y="650037"/>
                </a:cubicBezTo>
                <a:cubicBezTo>
                  <a:pt x="5248165" y="729525"/>
                  <a:pt x="5186268" y="777786"/>
                  <a:pt x="5111882" y="780047"/>
                </a:cubicBezTo>
                <a:cubicBezTo>
                  <a:pt x="4944033" y="799743"/>
                  <a:pt x="4784009" y="768069"/>
                  <a:pt x="4558341" y="780047"/>
                </a:cubicBezTo>
                <a:cubicBezTo>
                  <a:pt x="4332673" y="792025"/>
                  <a:pt x="4160326" y="756740"/>
                  <a:pt x="4004799" y="780047"/>
                </a:cubicBezTo>
                <a:cubicBezTo>
                  <a:pt x="3849272" y="803354"/>
                  <a:pt x="3597174" y="727791"/>
                  <a:pt x="3351621" y="780047"/>
                </a:cubicBezTo>
                <a:cubicBezTo>
                  <a:pt x="3106068" y="832303"/>
                  <a:pt x="2936805" y="760009"/>
                  <a:pt x="2798079" y="780047"/>
                </a:cubicBezTo>
                <a:cubicBezTo>
                  <a:pt x="2659353" y="800085"/>
                  <a:pt x="2544823" y="748652"/>
                  <a:pt x="2393994" y="780047"/>
                </a:cubicBezTo>
                <a:cubicBezTo>
                  <a:pt x="2243166" y="811442"/>
                  <a:pt x="2158842" y="745005"/>
                  <a:pt x="1940090" y="780047"/>
                </a:cubicBezTo>
                <a:cubicBezTo>
                  <a:pt x="1721338" y="815089"/>
                  <a:pt x="1544883" y="773841"/>
                  <a:pt x="1286911" y="780047"/>
                </a:cubicBezTo>
                <a:cubicBezTo>
                  <a:pt x="1028939" y="786253"/>
                  <a:pt x="909028" y="759706"/>
                  <a:pt x="733370" y="780047"/>
                </a:cubicBezTo>
                <a:cubicBezTo>
                  <a:pt x="557712" y="800388"/>
                  <a:pt x="426318" y="709574"/>
                  <a:pt x="130010" y="780047"/>
                </a:cubicBezTo>
                <a:cubicBezTo>
                  <a:pt x="57987" y="774109"/>
                  <a:pt x="13118" y="724575"/>
                  <a:pt x="0" y="650037"/>
                </a:cubicBezTo>
                <a:cubicBezTo>
                  <a:pt x="-9801" y="486816"/>
                  <a:pt x="40897" y="368083"/>
                  <a:pt x="0" y="130010"/>
                </a:cubicBezTo>
                <a:close/>
              </a:path>
            </a:pathLst>
          </a:custGeom>
          <a:noFill/>
          <a:ln w="57150" cap="flat" cmpd="sng" algn="ctr">
            <a:noFill/>
            <a:prstDash val="dashDot"/>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Hơn</a:t>
            </a:r>
            <a:r>
              <a:rPr kumimoji="0" lang="en-US" sz="2800" b="0" i="0" u="none" strike="noStrike" kern="0" cap="none" spc="0" normalizeH="0" noProof="0" dirty="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60 </a:t>
            </a:r>
            <a:r>
              <a:rPr kumimoji="0" lang="en-US" sz="2800" b="0" i="0" u="none" strike="noStrike" kern="0" cap="none" spc="0" normalizeH="0" baseline="0" noProof="0" dirty="0" err="1">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loại</a:t>
            </a:r>
            <a:r>
              <a:rPr kumimoji="0" lang="en-US" sz="2800" b="0" i="0" u="none" strike="noStrike" kern="0" cap="none" spc="0" normalizeH="0" baseline="0" noProof="0" dirty="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khoáng</a:t>
            </a:r>
            <a:r>
              <a:rPr kumimoji="0" lang="en-US" sz="2800" b="0" i="0" u="none" strike="noStrike" kern="0" cap="none" spc="0" normalizeH="0" baseline="0" noProof="0" dirty="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 </a:t>
            </a:r>
            <a:r>
              <a:rPr kumimoji="0" lang="en-US" sz="2800" b="0" i="0" u="none" strike="noStrike" kern="0" cap="none" spc="0" normalizeH="0" baseline="0" noProof="0" dirty="0" err="1">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sản</a:t>
            </a:r>
            <a:endParaRPr kumimoji="0" lang="en-US" sz="2800" b="0" i="0" u="none" strike="noStrike" kern="0" cap="none" spc="0" normalizeH="0" baseline="0" noProof="0" dirty="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4" name="Hình chữ nhật: Góc Tròn 7">
            <a:extLst>
              <a:ext uri="{FF2B5EF4-FFF2-40B4-BE49-F238E27FC236}">
                <a16:creationId xmlns:a16="http://schemas.microsoft.com/office/drawing/2014/main" id="{63A6E07C-C3D0-4A09-B0FF-B2F55DB4AE16}"/>
              </a:ext>
            </a:extLst>
          </p:cNvPr>
          <p:cNvSpPr/>
          <p:nvPr/>
        </p:nvSpPr>
        <p:spPr>
          <a:xfrm>
            <a:off x="5174588" y="4797152"/>
            <a:ext cx="7017412" cy="780047"/>
          </a:xfrm>
          <a:custGeom>
            <a:avLst/>
            <a:gdLst>
              <a:gd name="connsiteX0" fmla="*/ 0 w 7017412"/>
              <a:gd name="connsiteY0" fmla="*/ 130010 h 780047"/>
              <a:gd name="connsiteX1" fmla="*/ 130010 w 7017412"/>
              <a:gd name="connsiteY1" fmla="*/ 0 h 780047"/>
              <a:gd name="connsiteX2" fmla="*/ 828274 w 7017412"/>
              <a:gd name="connsiteY2" fmla="*/ 0 h 780047"/>
              <a:gd name="connsiteX3" fmla="*/ 1323816 w 7017412"/>
              <a:gd name="connsiteY3" fmla="*/ 0 h 780047"/>
              <a:gd name="connsiteX4" fmla="*/ 1751784 w 7017412"/>
              <a:gd name="connsiteY4" fmla="*/ 0 h 780047"/>
              <a:gd name="connsiteX5" fmla="*/ 2382474 w 7017412"/>
              <a:gd name="connsiteY5" fmla="*/ 0 h 780047"/>
              <a:gd name="connsiteX6" fmla="*/ 2878016 w 7017412"/>
              <a:gd name="connsiteY6" fmla="*/ 0 h 780047"/>
              <a:gd name="connsiteX7" fmla="*/ 3576280 w 7017412"/>
              <a:gd name="connsiteY7" fmla="*/ 0 h 780047"/>
              <a:gd name="connsiteX8" fmla="*/ 4004248 w 7017412"/>
              <a:gd name="connsiteY8" fmla="*/ 0 h 780047"/>
              <a:gd name="connsiteX9" fmla="*/ 4702512 w 7017412"/>
              <a:gd name="connsiteY9" fmla="*/ 0 h 780047"/>
              <a:gd name="connsiteX10" fmla="*/ 5062906 w 7017412"/>
              <a:gd name="connsiteY10" fmla="*/ 0 h 780047"/>
              <a:gd name="connsiteX11" fmla="*/ 5626022 w 7017412"/>
              <a:gd name="connsiteY11" fmla="*/ 0 h 780047"/>
              <a:gd name="connsiteX12" fmla="*/ 6189138 w 7017412"/>
              <a:gd name="connsiteY12" fmla="*/ 0 h 780047"/>
              <a:gd name="connsiteX13" fmla="*/ 6887402 w 7017412"/>
              <a:gd name="connsiteY13" fmla="*/ 0 h 780047"/>
              <a:gd name="connsiteX14" fmla="*/ 7017412 w 7017412"/>
              <a:gd name="connsiteY14" fmla="*/ 130010 h 780047"/>
              <a:gd name="connsiteX15" fmla="*/ 7017412 w 7017412"/>
              <a:gd name="connsiteY15" fmla="*/ 650037 h 780047"/>
              <a:gd name="connsiteX16" fmla="*/ 6887402 w 7017412"/>
              <a:gd name="connsiteY16" fmla="*/ 780047 h 780047"/>
              <a:gd name="connsiteX17" fmla="*/ 6256712 w 7017412"/>
              <a:gd name="connsiteY17" fmla="*/ 780047 h 780047"/>
              <a:gd name="connsiteX18" fmla="*/ 5896318 w 7017412"/>
              <a:gd name="connsiteY18" fmla="*/ 780047 h 780047"/>
              <a:gd name="connsiteX19" fmla="*/ 5468350 w 7017412"/>
              <a:gd name="connsiteY19" fmla="*/ 780047 h 780047"/>
              <a:gd name="connsiteX20" fmla="*/ 4770086 w 7017412"/>
              <a:gd name="connsiteY20" fmla="*/ 780047 h 780047"/>
              <a:gd name="connsiteX21" fmla="*/ 4206970 w 7017412"/>
              <a:gd name="connsiteY21" fmla="*/ 780047 h 780047"/>
              <a:gd name="connsiteX22" fmla="*/ 3779002 w 7017412"/>
              <a:gd name="connsiteY22" fmla="*/ 780047 h 780047"/>
              <a:gd name="connsiteX23" fmla="*/ 3215886 w 7017412"/>
              <a:gd name="connsiteY23" fmla="*/ 780047 h 780047"/>
              <a:gd name="connsiteX24" fmla="*/ 2855491 w 7017412"/>
              <a:gd name="connsiteY24" fmla="*/ 780047 h 780047"/>
              <a:gd name="connsiteX25" fmla="*/ 2495097 w 7017412"/>
              <a:gd name="connsiteY25" fmla="*/ 780047 h 780047"/>
              <a:gd name="connsiteX26" fmla="*/ 1931981 w 7017412"/>
              <a:gd name="connsiteY26" fmla="*/ 780047 h 780047"/>
              <a:gd name="connsiteX27" fmla="*/ 1504013 w 7017412"/>
              <a:gd name="connsiteY27" fmla="*/ 780047 h 780047"/>
              <a:gd name="connsiteX28" fmla="*/ 873323 w 7017412"/>
              <a:gd name="connsiteY28" fmla="*/ 780047 h 780047"/>
              <a:gd name="connsiteX29" fmla="*/ 130010 w 7017412"/>
              <a:gd name="connsiteY29" fmla="*/ 780047 h 780047"/>
              <a:gd name="connsiteX30" fmla="*/ 0 w 7017412"/>
              <a:gd name="connsiteY30" fmla="*/ 650037 h 780047"/>
              <a:gd name="connsiteX31" fmla="*/ 0 w 7017412"/>
              <a:gd name="connsiteY31" fmla="*/ 130010 h 78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17412" h="780047" extrusionOk="0">
                <a:moveTo>
                  <a:pt x="0" y="130010"/>
                </a:moveTo>
                <a:cubicBezTo>
                  <a:pt x="-9578" y="52299"/>
                  <a:pt x="55100" y="1166"/>
                  <a:pt x="130010" y="0"/>
                </a:cubicBezTo>
                <a:cubicBezTo>
                  <a:pt x="270119" y="-62425"/>
                  <a:pt x="634857" y="54912"/>
                  <a:pt x="828274" y="0"/>
                </a:cubicBezTo>
                <a:cubicBezTo>
                  <a:pt x="1021691" y="-54912"/>
                  <a:pt x="1154496" y="42839"/>
                  <a:pt x="1323816" y="0"/>
                </a:cubicBezTo>
                <a:cubicBezTo>
                  <a:pt x="1493136" y="-42839"/>
                  <a:pt x="1571127" y="20004"/>
                  <a:pt x="1751784" y="0"/>
                </a:cubicBezTo>
                <a:cubicBezTo>
                  <a:pt x="1932441" y="-20004"/>
                  <a:pt x="2236874" y="52378"/>
                  <a:pt x="2382474" y="0"/>
                </a:cubicBezTo>
                <a:cubicBezTo>
                  <a:pt x="2528074" y="-52378"/>
                  <a:pt x="2701825" y="54798"/>
                  <a:pt x="2878016" y="0"/>
                </a:cubicBezTo>
                <a:cubicBezTo>
                  <a:pt x="3054207" y="-54798"/>
                  <a:pt x="3321399" y="82167"/>
                  <a:pt x="3576280" y="0"/>
                </a:cubicBezTo>
                <a:cubicBezTo>
                  <a:pt x="3831161" y="-82167"/>
                  <a:pt x="3834989" y="23280"/>
                  <a:pt x="4004248" y="0"/>
                </a:cubicBezTo>
                <a:cubicBezTo>
                  <a:pt x="4173507" y="-23280"/>
                  <a:pt x="4414407" y="38321"/>
                  <a:pt x="4702512" y="0"/>
                </a:cubicBezTo>
                <a:cubicBezTo>
                  <a:pt x="4990617" y="-38321"/>
                  <a:pt x="4888216" y="9204"/>
                  <a:pt x="5062906" y="0"/>
                </a:cubicBezTo>
                <a:cubicBezTo>
                  <a:pt x="5237596" y="-9204"/>
                  <a:pt x="5507811" y="55881"/>
                  <a:pt x="5626022" y="0"/>
                </a:cubicBezTo>
                <a:cubicBezTo>
                  <a:pt x="5744233" y="-55881"/>
                  <a:pt x="6018705" y="50285"/>
                  <a:pt x="6189138" y="0"/>
                </a:cubicBezTo>
                <a:cubicBezTo>
                  <a:pt x="6359571" y="-50285"/>
                  <a:pt x="6545693" y="61209"/>
                  <a:pt x="6887402" y="0"/>
                </a:cubicBezTo>
                <a:cubicBezTo>
                  <a:pt x="6965478" y="7685"/>
                  <a:pt x="7019995" y="55946"/>
                  <a:pt x="7017412" y="130010"/>
                </a:cubicBezTo>
                <a:cubicBezTo>
                  <a:pt x="7020587" y="288321"/>
                  <a:pt x="7011400" y="526064"/>
                  <a:pt x="7017412" y="650037"/>
                </a:cubicBezTo>
                <a:cubicBezTo>
                  <a:pt x="7006038" y="711123"/>
                  <a:pt x="6952322" y="769758"/>
                  <a:pt x="6887402" y="780047"/>
                </a:cubicBezTo>
                <a:cubicBezTo>
                  <a:pt x="6684608" y="854736"/>
                  <a:pt x="6444729" y="713184"/>
                  <a:pt x="6256712" y="780047"/>
                </a:cubicBezTo>
                <a:cubicBezTo>
                  <a:pt x="6068695" y="846910"/>
                  <a:pt x="6029922" y="741078"/>
                  <a:pt x="5896318" y="780047"/>
                </a:cubicBezTo>
                <a:cubicBezTo>
                  <a:pt x="5762714" y="819016"/>
                  <a:pt x="5603324" y="738250"/>
                  <a:pt x="5468350" y="780047"/>
                </a:cubicBezTo>
                <a:cubicBezTo>
                  <a:pt x="5333376" y="821844"/>
                  <a:pt x="5103155" y="741682"/>
                  <a:pt x="4770086" y="780047"/>
                </a:cubicBezTo>
                <a:cubicBezTo>
                  <a:pt x="4437017" y="818412"/>
                  <a:pt x="4406161" y="767779"/>
                  <a:pt x="4206970" y="780047"/>
                </a:cubicBezTo>
                <a:cubicBezTo>
                  <a:pt x="4007779" y="792315"/>
                  <a:pt x="3898903" y="752428"/>
                  <a:pt x="3779002" y="780047"/>
                </a:cubicBezTo>
                <a:cubicBezTo>
                  <a:pt x="3659101" y="807666"/>
                  <a:pt x="3375314" y="734269"/>
                  <a:pt x="3215886" y="780047"/>
                </a:cubicBezTo>
                <a:cubicBezTo>
                  <a:pt x="3056458" y="825825"/>
                  <a:pt x="2986321" y="740919"/>
                  <a:pt x="2855491" y="780047"/>
                </a:cubicBezTo>
                <a:cubicBezTo>
                  <a:pt x="2724661" y="819175"/>
                  <a:pt x="2607335" y="767637"/>
                  <a:pt x="2495097" y="780047"/>
                </a:cubicBezTo>
                <a:cubicBezTo>
                  <a:pt x="2382859" y="792457"/>
                  <a:pt x="2157291" y="718118"/>
                  <a:pt x="1931981" y="780047"/>
                </a:cubicBezTo>
                <a:cubicBezTo>
                  <a:pt x="1706671" y="841976"/>
                  <a:pt x="1683085" y="759070"/>
                  <a:pt x="1504013" y="780047"/>
                </a:cubicBezTo>
                <a:cubicBezTo>
                  <a:pt x="1324941" y="801024"/>
                  <a:pt x="1070400" y="734158"/>
                  <a:pt x="873323" y="780047"/>
                </a:cubicBezTo>
                <a:cubicBezTo>
                  <a:pt x="676246" y="825936"/>
                  <a:pt x="439971" y="748385"/>
                  <a:pt x="130010" y="780047"/>
                </a:cubicBezTo>
                <a:cubicBezTo>
                  <a:pt x="56935" y="784012"/>
                  <a:pt x="-825" y="719242"/>
                  <a:pt x="0" y="650037"/>
                </a:cubicBezTo>
                <a:cubicBezTo>
                  <a:pt x="-28553" y="436616"/>
                  <a:pt x="13265" y="302617"/>
                  <a:pt x="0" y="130010"/>
                </a:cubicBezTo>
                <a:close/>
              </a:path>
            </a:pathLst>
          </a:custGeom>
          <a:noFill/>
          <a:ln w="57150" cap="flat" cmpd="sng" algn="ctr">
            <a:noFill/>
            <a:prstDash val="dashDot"/>
            <a:miter lim="800000"/>
            <a:extLst>
              <a:ext uri="{C807C97D-BFC1-408E-A445-0C87EB9F89A2}">
                <ask:lineSketchStyleProps xmlns:ask="http://schemas.microsoft.com/office/drawing/2018/sketchyshapes" sd="1219033472">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Có</a:t>
            </a:r>
            <a:r>
              <a:rPr kumimoji="0" lang="en-US" sz="2800" b="0" i="0" u="none" strike="noStrike" kern="0" cap="none" spc="0" normalizeH="0" noProof="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rPr>
              <a:t> đủ các nhóm khoáng sản chính</a:t>
            </a:r>
            <a:endParaRPr kumimoji="0" lang="en-US" sz="2800" b="0" i="0" u="none" strike="noStrike" kern="0" cap="none" spc="0" normalizeH="0" baseline="0" noProof="0">
              <a:ln>
                <a:noFill/>
              </a:ln>
              <a:solidFill>
                <a:srgbClr val="FFFF00"/>
              </a:solidFill>
              <a:effectLst/>
              <a:uLnTx/>
              <a:uFillTx/>
              <a:latin typeface="#9Slide03 Arima Madurai Black" panose="00000A00000000000000" pitchFamily="2" charset="0"/>
              <a:ea typeface="+mn-ea"/>
              <a:cs typeface="#9Slide03 Arima Madurai Black" panose="00000A00000000000000" pitchFamily="2" charset="0"/>
            </a:endParaRPr>
          </a:p>
        </p:txBody>
      </p:sp>
      <p:sp>
        <p:nvSpPr>
          <p:cNvPr id="3" name="Rectangle: Rounded Corners 2">
            <a:extLst>
              <a:ext uri="{FF2B5EF4-FFF2-40B4-BE49-F238E27FC236}">
                <a16:creationId xmlns:a16="http://schemas.microsoft.com/office/drawing/2014/main" id="{EEF78E91-CE88-4542-A1DF-9349F16BD31A}"/>
              </a:ext>
            </a:extLst>
          </p:cNvPr>
          <p:cNvSpPr/>
          <p:nvPr/>
        </p:nvSpPr>
        <p:spPr>
          <a:xfrm>
            <a:off x="1199457" y="1525385"/>
            <a:ext cx="2376264" cy="3271767"/>
          </a:xfrm>
          <a:prstGeom prst="roundRect">
            <a:avLst/>
          </a:prstGeom>
          <a:noFill/>
          <a:ln>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40EF13-8A1F-4119-ABF6-3F8DFF9A925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26923" y1="31786" x2="26923" y2="31786"/>
                        <a14:foregroundMark x1="38077" y1="41429" x2="38077" y2="41429"/>
                        <a14:foregroundMark x1="24231" y1="44286" x2="24231" y2="44286"/>
                      </a14:backgroundRemoval>
                    </a14:imgEffect>
                    <a14:imgEffect>
                      <a14:saturation sat="200000"/>
                    </a14:imgEffect>
                  </a14:imgLayer>
                </a14:imgProps>
              </a:ext>
            </a:extLst>
          </a:blip>
          <a:stretch>
            <a:fillRect/>
          </a:stretch>
        </p:blipFill>
        <p:spPr>
          <a:xfrm>
            <a:off x="4184361" y="4299500"/>
            <a:ext cx="1714600" cy="1846493"/>
          </a:xfrm>
          <a:prstGeom prst="rect">
            <a:avLst/>
          </a:prstGeom>
        </p:spPr>
      </p:pic>
      <p:sp>
        <p:nvSpPr>
          <p:cNvPr id="10" name="Hình chữ nhật: Góc Tròn 1">
            <a:extLst>
              <a:ext uri="{FF2B5EF4-FFF2-40B4-BE49-F238E27FC236}">
                <a16:creationId xmlns:a16="http://schemas.microsoft.com/office/drawing/2014/main" id="{1AD3D72E-655C-47AB-B60B-C11B4AEB53EC}"/>
              </a:ext>
            </a:extLst>
          </p:cNvPr>
          <p:cNvSpPr/>
          <p:nvPr/>
        </p:nvSpPr>
        <p:spPr>
          <a:xfrm>
            <a:off x="1060261" y="313604"/>
            <a:ext cx="10392731" cy="1093871"/>
          </a:xfrm>
          <a:prstGeom prst="roundRect">
            <a:avLst/>
          </a:prstGeom>
          <a:noFill/>
          <a:ln w="57150">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srgbClr val="FFFF00"/>
                </a:solidFill>
                <a:latin typeface="#9Slide01 Tieu de ngan" panose="00000700000000000000" pitchFamily="2" charset="0"/>
                <a:cs typeface="#9Slide03 Arima Madurai Black" panose="00000A00000000000000" pitchFamily="2" charset="0"/>
              </a:rPr>
              <a:t>Chứng</a:t>
            </a:r>
            <a:r>
              <a:rPr lang="en-US" sz="4400" dirty="0">
                <a:solidFill>
                  <a:srgbClr val="FFFF00"/>
                </a:solidFill>
                <a:latin typeface="#9Slide01 Tieu de ngan" panose="00000700000000000000" pitchFamily="2" charset="0"/>
                <a:cs typeface="#9Slide03 Arima Madurai Black" panose="00000A00000000000000" pitchFamily="2" charset="0"/>
              </a:rPr>
              <a:t> </a:t>
            </a:r>
            <a:r>
              <a:rPr lang="en-US" sz="4400" dirty="0" err="1">
                <a:solidFill>
                  <a:srgbClr val="FFFF00"/>
                </a:solidFill>
                <a:latin typeface="#9Slide01 Tieu de ngan" panose="00000700000000000000" pitchFamily="2" charset="0"/>
                <a:cs typeface="#9Slide03 Arima Madurai Black" panose="00000A00000000000000" pitchFamily="2" charset="0"/>
              </a:rPr>
              <a:t>minh</a:t>
            </a:r>
            <a:r>
              <a:rPr lang="en-US" sz="4400" dirty="0">
                <a:solidFill>
                  <a:srgbClr val="FFFF00"/>
                </a:solidFill>
                <a:latin typeface="#9Slide01 Tieu de ngan" panose="000007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Việt</a:t>
            </a:r>
            <a:r>
              <a:rPr lang="en-US" sz="3600" dirty="0">
                <a:solidFill>
                  <a:schemeClr val="bg1"/>
                </a:solidFill>
                <a:latin typeface="#9Slide03 Arima Madurai Black" panose="00000A00000000000000" pitchFamily="2" charset="0"/>
                <a:cs typeface="#9Slide03 Arima Madurai Black" panose="00000A00000000000000" pitchFamily="2" charset="0"/>
              </a:rPr>
              <a:t> Nam </a:t>
            </a:r>
            <a:r>
              <a:rPr lang="en-US" sz="3600" dirty="0" err="1">
                <a:solidFill>
                  <a:schemeClr val="bg1"/>
                </a:solidFill>
                <a:latin typeface="#9Slide03 Arima Madurai Black" panose="00000A00000000000000" pitchFamily="2" charset="0"/>
                <a:cs typeface="#9Slide03 Arima Madurai Black" panose="00000A00000000000000" pitchFamily="2" charset="0"/>
              </a:rPr>
              <a:t>là</a:t>
            </a:r>
            <a:r>
              <a:rPr lang="en-US" sz="3600" dirty="0">
                <a:solidFill>
                  <a:schemeClr val="bg1"/>
                </a:solidFill>
                <a:latin typeface="#9Slide03 Arima Madurai Black" panose="00000A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quốc</a:t>
            </a:r>
            <a:r>
              <a:rPr lang="en-US" sz="3600" dirty="0">
                <a:solidFill>
                  <a:schemeClr val="bg1"/>
                </a:solidFill>
                <a:latin typeface="#9Slide03 Arima Madurai Black" panose="00000A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gia</a:t>
            </a:r>
            <a:r>
              <a:rPr lang="en-US" sz="3600" dirty="0">
                <a:solidFill>
                  <a:schemeClr val="bg1"/>
                </a:solidFill>
                <a:latin typeface="#9Slide03 Arima Madurai Black" panose="00000A00000000000000" pitchFamily="2" charset="0"/>
                <a:cs typeface="#9Slide03 Arima Madurai Black" panose="00000A00000000000000" pitchFamily="2" charset="0"/>
              </a:rPr>
              <a:t> </a:t>
            </a:r>
            <a:r>
              <a:rPr lang="en-US" sz="4800" dirty="0" err="1">
                <a:solidFill>
                  <a:srgbClr val="FFFF00"/>
                </a:solidFill>
                <a:latin typeface="#9Slide01 Tieu de ngan" panose="00000700000000000000" pitchFamily="2" charset="0"/>
                <a:cs typeface="#9Slide03 Arima Madurai Black" panose="00000A00000000000000" pitchFamily="2" charset="0"/>
              </a:rPr>
              <a:t>giàu</a:t>
            </a:r>
            <a:r>
              <a:rPr lang="en-US" sz="3600" dirty="0">
                <a:solidFill>
                  <a:srgbClr val="FFFF00"/>
                </a:solidFill>
                <a:latin typeface="#9Slide03 Arima Madurai Black" panose="00000A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tài</a:t>
            </a:r>
            <a:r>
              <a:rPr lang="en-US" sz="3600" dirty="0">
                <a:solidFill>
                  <a:schemeClr val="bg1"/>
                </a:solidFill>
                <a:latin typeface="#9Slide03 Arima Madurai Black" panose="00000A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nguyên</a:t>
            </a:r>
            <a:r>
              <a:rPr lang="en-US" sz="3600" dirty="0">
                <a:solidFill>
                  <a:schemeClr val="bg1"/>
                </a:solidFill>
                <a:latin typeface="#9Slide03 Arima Madurai Black" panose="00000A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khoáng</a:t>
            </a:r>
            <a:r>
              <a:rPr lang="en-US" sz="3600" dirty="0">
                <a:solidFill>
                  <a:schemeClr val="bg1"/>
                </a:solidFill>
                <a:latin typeface="#9Slide03 Arima Madurai Black" panose="00000A00000000000000" pitchFamily="2" charset="0"/>
                <a:cs typeface="#9Slide03 Arima Madurai Black" panose="00000A00000000000000" pitchFamily="2" charset="0"/>
              </a:rPr>
              <a:t> </a:t>
            </a:r>
            <a:r>
              <a:rPr lang="en-US" sz="3600" dirty="0" err="1">
                <a:solidFill>
                  <a:schemeClr val="bg1"/>
                </a:solidFill>
                <a:latin typeface="#9Slide03 Arima Madurai Black" panose="00000A00000000000000" pitchFamily="2" charset="0"/>
                <a:cs typeface="#9Slide03 Arima Madurai Black" panose="00000A00000000000000" pitchFamily="2" charset="0"/>
              </a:rPr>
              <a:t>sản</a:t>
            </a:r>
            <a:r>
              <a:rPr kumimoji="0" lang="en-US" sz="3600" b="0" i="0" u="none" strike="noStrike" kern="1200" cap="none" spc="0" normalizeH="0" baseline="0" noProof="0" dirty="0">
                <a:ln>
                  <a:noFill/>
                </a:ln>
                <a:solidFill>
                  <a:schemeClr val="bg1"/>
                </a:solidFill>
                <a:effectLst/>
                <a:uLnTx/>
                <a:uFillTx/>
                <a:latin typeface="#9Slide03 Arima Madurai Black" panose="00000A00000000000000" pitchFamily="2" charset="0"/>
                <a:ea typeface="+mn-ea"/>
                <a:cs typeface="#9Slide03 Arima Madurai Black" panose="00000A00000000000000" pitchFamily="2" charset="0"/>
              </a:rPr>
              <a:t> </a:t>
            </a:r>
          </a:p>
        </p:txBody>
      </p:sp>
    </p:spTree>
    <p:extLst>
      <p:ext uri="{BB962C8B-B14F-4D97-AF65-F5344CB8AC3E}">
        <p14:creationId xmlns:p14="http://schemas.microsoft.com/office/powerpoint/2010/main" val="12995545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anim calcmode="lin" valueType="num">
                                      <p:cBhvr>
                                        <p:cTn id="37" dur="1000" fill="hold"/>
                                        <p:tgtEl>
                                          <p:spTgt spid="34"/>
                                        </p:tgtEl>
                                        <p:attrNameLst>
                                          <p:attrName>ppt_x</p:attrName>
                                        </p:attrNameLst>
                                      </p:cBhvr>
                                      <p:tavLst>
                                        <p:tav tm="0">
                                          <p:val>
                                            <p:strVal val="#ppt_x"/>
                                          </p:val>
                                        </p:tav>
                                        <p:tav tm="100000">
                                          <p:val>
                                            <p:strVal val="#ppt_x"/>
                                          </p:val>
                                        </p:tav>
                                      </p:tavLst>
                                    </p:anim>
                                    <p:anim calcmode="lin" valueType="num">
                                      <p:cBhvr>
                                        <p:cTn id="38" dur="1000" fill="hold"/>
                                        <p:tgtEl>
                                          <p:spTgt spid="34"/>
                                        </p:tgtEl>
                                        <p:attrNameLst>
                                          <p:attrName>ppt_y</p:attrName>
                                        </p:attrNameLst>
                                      </p:cBhvr>
                                      <p:tavLst>
                                        <p:tav tm="0">
                                          <p:val>
                                            <p:strVal val="#ppt_y+.1"/>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Hình chữ nhật 2">
            <a:extLst>
              <a:ext uri="{FF2B5EF4-FFF2-40B4-BE49-F238E27FC236}">
                <a16:creationId xmlns:a16="http://schemas.microsoft.com/office/drawing/2014/main" id="{307F358C-13BC-43D4-A7FA-33742A69CD6A}"/>
              </a:ext>
            </a:extLst>
          </p:cNvPr>
          <p:cNvSpPr/>
          <p:nvPr/>
        </p:nvSpPr>
        <p:spPr>
          <a:xfrm>
            <a:off x="4497547" y="4419594"/>
            <a:ext cx="3820718" cy="1953168"/>
          </a:xfrm>
          <a:prstGeom prst="rect">
            <a:avLst/>
          </a:prstGeom>
          <a:solidFill>
            <a:sysClr val="window" lastClr="FFFFFF"/>
          </a:solidFill>
          <a:ln w="381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6" name="Hình chữ nhật 29">
            <a:extLst>
              <a:ext uri="{FF2B5EF4-FFF2-40B4-BE49-F238E27FC236}">
                <a16:creationId xmlns:a16="http://schemas.microsoft.com/office/drawing/2014/main" id="{9E8A137E-25DA-4610-A2EC-2BA8C9675FBA}"/>
              </a:ext>
            </a:extLst>
          </p:cNvPr>
          <p:cNvSpPr/>
          <p:nvPr/>
        </p:nvSpPr>
        <p:spPr>
          <a:xfrm>
            <a:off x="9293324" y="4471842"/>
            <a:ext cx="2178424" cy="1943196"/>
          </a:xfrm>
          <a:prstGeom prst="rect">
            <a:avLst/>
          </a:prstGeom>
          <a:solidFill>
            <a:sysClr val="window" lastClr="FFFFFF"/>
          </a:solidFill>
          <a:ln w="381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7" name="Picture 2" descr="Green House Icon Royalty Free Cliparts, Vectors, And Stock Illustration.  Image 11660653.">
            <a:extLst>
              <a:ext uri="{FF2B5EF4-FFF2-40B4-BE49-F238E27FC236}">
                <a16:creationId xmlns:a16="http://schemas.microsoft.com/office/drawing/2014/main" id="{5E671A04-CA06-4836-A74D-A2E12C5F480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9692" l="0" r="100000"/>
                    </a14:imgEffect>
                  </a14:imgLayer>
                </a14:imgProps>
              </a:ext>
              <a:ext uri="{28A0092B-C50C-407E-A947-70E740481C1C}">
                <a14:useLocalDpi xmlns:a14="http://schemas.microsoft.com/office/drawing/2010/main" val="0"/>
              </a:ext>
            </a:extLst>
          </a:blip>
          <a:srcRect/>
          <a:stretch>
            <a:fillRect/>
          </a:stretch>
        </p:blipFill>
        <p:spPr bwMode="auto">
          <a:xfrm>
            <a:off x="899989" y="2243193"/>
            <a:ext cx="2435369" cy="243536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8F4B3225-8BEB-4893-B0CB-0DE90A6C5610}"/>
              </a:ext>
            </a:extLst>
          </p:cNvPr>
          <p:cNvPicPr>
            <a:picLocks noChangeAspect="1"/>
          </p:cNvPicPr>
          <p:nvPr/>
        </p:nvPicPr>
        <p:blipFill>
          <a:blip r:embed="rId4"/>
          <a:stretch>
            <a:fillRect/>
          </a:stretch>
        </p:blipFill>
        <p:spPr>
          <a:xfrm>
            <a:off x="5041351" y="2184885"/>
            <a:ext cx="2437263" cy="2429922"/>
          </a:xfrm>
          <a:prstGeom prst="rect">
            <a:avLst/>
          </a:prstGeom>
        </p:spPr>
      </p:pic>
      <p:pic>
        <p:nvPicPr>
          <p:cNvPr id="59" name="Picture 58">
            <a:extLst>
              <a:ext uri="{FF2B5EF4-FFF2-40B4-BE49-F238E27FC236}">
                <a16:creationId xmlns:a16="http://schemas.microsoft.com/office/drawing/2014/main" id="{3BE89C59-0410-4092-95D1-D82FA19920E1}"/>
              </a:ext>
            </a:extLst>
          </p:cNvPr>
          <p:cNvPicPr>
            <a:picLocks noChangeAspect="1"/>
          </p:cNvPicPr>
          <p:nvPr/>
        </p:nvPicPr>
        <p:blipFill>
          <a:blip r:embed="rId4"/>
          <a:stretch>
            <a:fillRect/>
          </a:stretch>
        </p:blipFill>
        <p:spPr>
          <a:xfrm>
            <a:off x="9120327" y="2294478"/>
            <a:ext cx="2437263" cy="2429922"/>
          </a:xfrm>
          <a:prstGeom prst="rect">
            <a:avLst/>
          </a:prstGeom>
        </p:spPr>
      </p:pic>
      <p:sp>
        <p:nvSpPr>
          <p:cNvPr id="60" name="Hình chữ nhật 1">
            <a:extLst>
              <a:ext uri="{FF2B5EF4-FFF2-40B4-BE49-F238E27FC236}">
                <a16:creationId xmlns:a16="http://schemas.microsoft.com/office/drawing/2014/main" id="{6E09D447-F12A-42D8-A9CE-16E7127C3C27}"/>
              </a:ext>
            </a:extLst>
          </p:cNvPr>
          <p:cNvSpPr/>
          <p:nvPr/>
        </p:nvSpPr>
        <p:spPr>
          <a:xfrm>
            <a:off x="1151905" y="4154917"/>
            <a:ext cx="1881972" cy="382383"/>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mn-ea"/>
                <a:cs typeface="+mn-cs"/>
              </a:rPr>
              <a:t>Năng lượng</a:t>
            </a:r>
            <a:endParaRPr kumimoji="0" lang="en-US" sz="24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61" name="Hình chữ nhật 26">
            <a:extLst>
              <a:ext uri="{FF2B5EF4-FFF2-40B4-BE49-F238E27FC236}">
                <a16:creationId xmlns:a16="http://schemas.microsoft.com/office/drawing/2014/main" id="{D44923AB-3371-447A-8FCB-605AD7128901}"/>
              </a:ext>
            </a:extLst>
          </p:cNvPr>
          <p:cNvSpPr/>
          <p:nvPr/>
        </p:nvSpPr>
        <p:spPr>
          <a:xfrm>
            <a:off x="9397972" y="4077391"/>
            <a:ext cx="1881972" cy="382383"/>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mn-ea"/>
                <a:cs typeface="+mn-cs"/>
              </a:rPr>
              <a:t>Phi kim loại</a:t>
            </a:r>
            <a:endParaRPr kumimoji="0" lang="en-US" sz="24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62" name="Hình chữ nhật 27">
            <a:extLst>
              <a:ext uri="{FF2B5EF4-FFF2-40B4-BE49-F238E27FC236}">
                <a16:creationId xmlns:a16="http://schemas.microsoft.com/office/drawing/2014/main" id="{7A1C6265-A941-4D59-A110-38FB240845FA}"/>
              </a:ext>
            </a:extLst>
          </p:cNvPr>
          <p:cNvSpPr/>
          <p:nvPr/>
        </p:nvSpPr>
        <p:spPr>
          <a:xfrm>
            <a:off x="5476513" y="4074973"/>
            <a:ext cx="1610087" cy="381020"/>
          </a:xfrm>
          <a:prstGeom prst="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00"/>
                </a:solidFill>
                <a:effectLst/>
                <a:uLnTx/>
                <a:uFillTx/>
                <a:latin typeface="Arial" panose="020B0604020202020204" pitchFamily="34" charset="0"/>
                <a:ea typeface="+mn-ea"/>
                <a:cs typeface="+mn-cs"/>
              </a:rPr>
              <a:t>Kim loại</a:t>
            </a:r>
            <a:endParaRPr kumimoji="0" lang="en-US" sz="24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63" name="Hình chữ nhật 32">
            <a:extLst>
              <a:ext uri="{FF2B5EF4-FFF2-40B4-BE49-F238E27FC236}">
                <a16:creationId xmlns:a16="http://schemas.microsoft.com/office/drawing/2014/main" id="{12A6632B-69A2-431E-A753-E0823A327278}"/>
              </a:ext>
            </a:extLst>
          </p:cNvPr>
          <p:cNvSpPr/>
          <p:nvPr/>
        </p:nvSpPr>
        <p:spPr>
          <a:xfrm>
            <a:off x="1060391" y="4561898"/>
            <a:ext cx="2104691" cy="1757955"/>
          </a:xfrm>
          <a:prstGeom prst="rect">
            <a:avLst/>
          </a:prstGeom>
          <a:solidFill>
            <a:sysClr val="window" lastClr="FFFFFF"/>
          </a:solidFill>
          <a:ln w="38100" cap="flat" cmpd="sng" algn="ctr">
            <a:solidFill>
              <a:srgbClr val="000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64" name="Đường nối Thẳng 6">
            <a:extLst>
              <a:ext uri="{FF2B5EF4-FFF2-40B4-BE49-F238E27FC236}">
                <a16:creationId xmlns:a16="http://schemas.microsoft.com/office/drawing/2014/main" id="{85213606-D9B1-4E42-84B1-97F765978601}"/>
              </a:ext>
            </a:extLst>
          </p:cNvPr>
          <p:cNvCxnSpPr>
            <a:cxnSpLocks/>
          </p:cNvCxnSpPr>
          <p:nvPr/>
        </p:nvCxnSpPr>
        <p:spPr>
          <a:xfrm>
            <a:off x="6387975" y="4471842"/>
            <a:ext cx="22489" cy="1900920"/>
          </a:xfrm>
          <a:prstGeom prst="line">
            <a:avLst/>
          </a:prstGeom>
          <a:noFill/>
          <a:ln w="28575" cap="flat" cmpd="sng" algn="ctr">
            <a:solidFill>
              <a:srgbClr val="0000FF"/>
            </a:solidFill>
            <a:prstDash val="solid"/>
            <a:miter lim="800000"/>
          </a:ln>
          <a:effectLst/>
        </p:spPr>
      </p:cxnSp>
      <p:sp>
        <p:nvSpPr>
          <p:cNvPr id="65" name="Hình chữ nhật 34">
            <a:extLst>
              <a:ext uri="{FF2B5EF4-FFF2-40B4-BE49-F238E27FC236}">
                <a16:creationId xmlns:a16="http://schemas.microsoft.com/office/drawing/2014/main" id="{5D9418A9-DFAB-42F6-A699-A6FB83085DF5}"/>
              </a:ext>
            </a:extLst>
          </p:cNvPr>
          <p:cNvSpPr/>
          <p:nvPr/>
        </p:nvSpPr>
        <p:spPr>
          <a:xfrm>
            <a:off x="6496306" y="4565508"/>
            <a:ext cx="1779845" cy="38102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rgbClr val="0000FF"/>
                </a:solidFill>
                <a:effectLst/>
                <a:uLnTx/>
                <a:uFillTx/>
                <a:latin typeface="Arial" panose="020B0604020202020204" pitchFamily="34" charset="0"/>
                <a:ea typeface="+mn-ea"/>
                <a:cs typeface="+mn-cs"/>
              </a:rPr>
              <a:t>Kim loại màu</a:t>
            </a:r>
            <a:endParaRPr kumimoji="0" lang="en-US" sz="2000" b="0" i="0" u="none" strike="noStrike" kern="0" cap="none" spc="0" normalizeH="0" baseline="0" noProof="0">
              <a:ln>
                <a:noFill/>
              </a:ln>
              <a:solidFill>
                <a:srgbClr val="0000FF"/>
              </a:solidFill>
              <a:effectLst/>
              <a:uLnTx/>
              <a:uFillTx/>
              <a:latin typeface="Calibri" panose="020F0502020204030204"/>
              <a:ea typeface="+mn-ea"/>
              <a:cs typeface="+mn-cs"/>
            </a:endParaRPr>
          </a:p>
        </p:txBody>
      </p:sp>
      <p:sp>
        <p:nvSpPr>
          <p:cNvPr id="66" name="Hình chữ nhật 35">
            <a:extLst>
              <a:ext uri="{FF2B5EF4-FFF2-40B4-BE49-F238E27FC236}">
                <a16:creationId xmlns:a16="http://schemas.microsoft.com/office/drawing/2014/main" id="{D89635DE-1AE9-4BC0-BDAD-89CA7010C7CD}"/>
              </a:ext>
            </a:extLst>
          </p:cNvPr>
          <p:cNvSpPr/>
          <p:nvPr/>
        </p:nvSpPr>
        <p:spPr>
          <a:xfrm>
            <a:off x="4542747" y="4565508"/>
            <a:ext cx="1786064" cy="37022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srgbClr val="0000FF"/>
                </a:solidFill>
                <a:effectLst/>
                <a:uLnTx/>
                <a:uFillTx/>
                <a:latin typeface="Arial" panose="020B0604020202020204" pitchFamily="34" charset="0"/>
                <a:ea typeface="+mn-ea"/>
                <a:cs typeface="+mn-cs"/>
              </a:rPr>
              <a:t>Kim loại đen</a:t>
            </a:r>
            <a:endParaRPr kumimoji="0" lang="en-US" sz="2000" b="0" i="0" u="none" strike="noStrike" kern="0" cap="none" spc="0" normalizeH="0" baseline="0" noProof="0">
              <a:ln>
                <a:noFill/>
              </a:ln>
              <a:solidFill>
                <a:srgbClr val="0000FF"/>
              </a:solidFill>
              <a:effectLst/>
              <a:uLnTx/>
              <a:uFillTx/>
              <a:latin typeface="Calibri" panose="020F0502020204030204"/>
              <a:ea typeface="+mn-ea"/>
              <a:cs typeface="+mn-cs"/>
            </a:endParaRPr>
          </a:p>
        </p:txBody>
      </p:sp>
      <p:sp>
        <p:nvSpPr>
          <p:cNvPr id="67" name="TextBox 8">
            <a:extLst>
              <a:ext uri="{FF2B5EF4-FFF2-40B4-BE49-F238E27FC236}">
                <a16:creationId xmlns:a16="http://schemas.microsoft.com/office/drawing/2014/main" id="{89206281-A83F-4796-BBB2-DB4EF68032B9}"/>
              </a:ext>
            </a:extLst>
          </p:cNvPr>
          <p:cNvSpPr txBox="1"/>
          <p:nvPr/>
        </p:nvSpPr>
        <p:spPr>
          <a:xfrm>
            <a:off x="3398905" y="413411"/>
            <a:ext cx="5933774" cy="523220"/>
          </a:xfrm>
          <a:prstGeom prst="rect">
            <a:avLst/>
          </a:prstGeom>
          <a:noFill/>
          <a:ln>
            <a:noFill/>
          </a:ln>
        </p:spPr>
        <p:txBody>
          <a:bodyPr wrap="square" rtlCol="0">
            <a:spAutoFit/>
          </a:bodyPr>
          <a:lstStyle/>
          <a:p>
            <a:pPr algn="ctr">
              <a:defRPr/>
            </a:pP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Trò</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chơi</a:t>
            </a:r>
            <a:r>
              <a:rPr lang="en-US" sz="2800" dirty="0">
                <a:solidFill>
                  <a:schemeClr val="bg1"/>
                </a:solidFill>
                <a:latin typeface="Times New Roman" pitchFamily="18" charset="0"/>
                <a:cs typeface="Times New Roman" pitchFamily="18" charset="0"/>
              </a:rPr>
              <a:t> “ </a:t>
            </a:r>
            <a:r>
              <a:rPr lang="en-US" sz="2800" b="1">
                <a:solidFill>
                  <a:schemeClr val="bg1"/>
                </a:solidFill>
                <a:latin typeface="Times New Roman" pitchFamily="18" charset="0"/>
                <a:cs typeface="Times New Roman" pitchFamily="18" charset="0"/>
              </a:rPr>
              <a:t>TÌM NHÀ CHO TỚ</a:t>
            </a:r>
            <a:r>
              <a:rPr lang="en-US" sz="2800">
                <a:solidFill>
                  <a:schemeClr val="bg1"/>
                </a:solidFill>
                <a:latin typeface="Times New Roman" pitchFamily="18" charset="0"/>
                <a:cs typeface="Times New Roman" pitchFamily="18" charset="0"/>
              </a:rPr>
              <a:t>”</a:t>
            </a:r>
            <a:endParaRPr lang="en-US" sz="2800" dirty="0">
              <a:solidFill>
                <a:schemeClr val="bg1"/>
              </a:solidFill>
              <a:latin typeface="Times New Roman" pitchFamily="18" charset="0"/>
              <a:cs typeface="Times New Roman" pitchFamily="18" charset="0"/>
            </a:endParaRPr>
          </a:p>
        </p:txBody>
      </p:sp>
      <p:pic>
        <p:nvPicPr>
          <p:cNvPr id="68" name="Picture 9">
            <a:extLst>
              <a:ext uri="{FF2B5EF4-FFF2-40B4-BE49-F238E27FC236}">
                <a16:creationId xmlns:a16="http://schemas.microsoft.com/office/drawing/2014/main" id="{977288B2-C16B-4B73-BADB-685B9998981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976265" y="48182"/>
            <a:ext cx="1180932" cy="1025546"/>
          </a:xfrm>
          <a:prstGeom prst="rect">
            <a:avLst/>
          </a:prstGeom>
        </p:spPr>
      </p:pic>
      <p:sp>
        <p:nvSpPr>
          <p:cNvPr id="69" name="Rounded Rectangle 14">
            <a:extLst>
              <a:ext uri="{FF2B5EF4-FFF2-40B4-BE49-F238E27FC236}">
                <a16:creationId xmlns:a16="http://schemas.microsoft.com/office/drawing/2014/main" id="{10EFECF2-2863-4937-9939-8D8FD9A6FA8A}"/>
              </a:ext>
            </a:extLst>
          </p:cNvPr>
          <p:cNvSpPr/>
          <p:nvPr/>
        </p:nvSpPr>
        <p:spPr>
          <a:xfrm>
            <a:off x="2488095" y="1881780"/>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Đồng</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0" name="Rounded Rectangle 15">
            <a:extLst>
              <a:ext uri="{FF2B5EF4-FFF2-40B4-BE49-F238E27FC236}">
                <a16:creationId xmlns:a16="http://schemas.microsoft.com/office/drawing/2014/main" id="{ABD49C79-ECD2-440F-8A75-AF21542962E0}"/>
              </a:ext>
            </a:extLst>
          </p:cNvPr>
          <p:cNvSpPr/>
          <p:nvPr/>
        </p:nvSpPr>
        <p:spPr>
          <a:xfrm>
            <a:off x="782102" y="1849613"/>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Sắt</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1" name="Rounded Rectangle 16">
            <a:extLst>
              <a:ext uri="{FF2B5EF4-FFF2-40B4-BE49-F238E27FC236}">
                <a16:creationId xmlns:a16="http://schemas.microsoft.com/office/drawing/2014/main" id="{E80D8A31-046B-4ACC-B567-20846EF51553}"/>
              </a:ext>
            </a:extLst>
          </p:cNvPr>
          <p:cNvSpPr/>
          <p:nvPr/>
        </p:nvSpPr>
        <p:spPr>
          <a:xfrm>
            <a:off x="6629400" y="1022053"/>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Vàng</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2" name="Rounded Rectangle 17">
            <a:extLst>
              <a:ext uri="{FF2B5EF4-FFF2-40B4-BE49-F238E27FC236}">
                <a16:creationId xmlns:a16="http://schemas.microsoft.com/office/drawing/2014/main" id="{2DDF74C3-48FC-4594-A3EC-64D697A1846C}"/>
              </a:ext>
            </a:extLst>
          </p:cNvPr>
          <p:cNvSpPr/>
          <p:nvPr/>
        </p:nvSpPr>
        <p:spPr>
          <a:xfrm>
            <a:off x="4497547" y="1038002"/>
            <a:ext cx="1346976"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Chì</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3" name="Rounded Rectangle 18">
            <a:extLst>
              <a:ext uri="{FF2B5EF4-FFF2-40B4-BE49-F238E27FC236}">
                <a16:creationId xmlns:a16="http://schemas.microsoft.com/office/drawing/2014/main" id="{32DA3E34-44B5-4B30-974B-3B4D7FD09B37}"/>
              </a:ext>
            </a:extLst>
          </p:cNvPr>
          <p:cNvSpPr/>
          <p:nvPr/>
        </p:nvSpPr>
        <p:spPr>
          <a:xfrm>
            <a:off x="765761" y="1044648"/>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Than đá</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4" name="Rounded Rectangle 19">
            <a:extLst>
              <a:ext uri="{FF2B5EF4-FFF2-40B4-BE49-F238E27FC236}">
                <a16:creationId xmlns:a16="http://schemas.microsoft.com/office/drawing/2014/main" id="{2F1003AF-F839-47CB-B1AE-C2D697EC6E87}"/>
              </a:ext>
            </a:extLst>
          </p:cNvPr>
          <p:cNvSpPr/>
          <p:nvPr/>
        </p:nvSpPr>
        <p:spPr>
          <a:xfrm>
            <a:off x="2427015" y="1044649"/>
            <a:ext cx="1628897"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Kim cương</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5" name="Rounded Rectangle 20">
            <a:extLst>
              <a:ext uri="{FF2B5EF4-FFF2-40B4-BE49-F238E27FC236}">
                <a16:creationId xmlns:a16="http://schemas.microsoft.com/office/drawing/2014/main" id="{7D05DE26-1C28-4A2C-BD73-D1EDE97DA5A4}"/>
              </a:ext>
            </a:extLst>
          </p:cNvPr>
          <p:cNvSpPr/>
          <p:nvPr/>
        </p:nvSpPr>
        <p:spPr>
          <a:xfrm>
            <a:off x="4447558" y="1888611"/>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Cát, sỏi</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6" name="Rounded Rectangle 21">
            <a:extLst>
              <a:ext uri="{FF2B5EF4-FFF2-40B4-BE49-F238E27FC236}">
                <a16:creationId xmlns:a16="http://schemas.microsoft.com/office/drawing/2014/main" id="{21370856-94F0-4369-AD77-1D6353F23C4F}"/>
              </a:ext>
            </a:extLst>
          </p:cNvPr>
          <p:cNvSpPr/>
          <p:nvPr/>
        </p:nvSpPr>
        <p:spPr>
          <a:xfrm>
            <a:off x="6629400" y="1804362"/>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Apatit</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7" name="Rounded Rectangle 16">
            <a:extLst>
              <a:ext uri="{FF2B5EF4-FFF2-40B4-BE49-F238E27FC236}">
                <a16:creationId xmlns:a16="http://schemas.microsoft.com/office/drawing/2014/main" id="{B2850BF4-4BFD-4474-98B2-B2BFA23FBC04}"/>
              </a:ext>
            </a:extLst>
          </p:cNvPr>
          <p:cNvSpPr/>
          <p:nvPr/>
        </p:nvSpPr>
        <p:spPr>
          <a:xfrm>
            <a:off x="8418010" y="1038002"/>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Dầu mỏ</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8" name="Rounded Rectangle 16">
            <a:extLst>
              <a:ext uri="{FF2B5EF4-FFF2-40B4-BE49-F238E27FC236}">
                <a16:creationId xmlns:a16="http://schemas.microsoft.com/office/drawing/2014/main" id="{9558547F-33D9-4130-8F58-4A7627BE8D3A}"/>
              </a:ext>
            </a:extLst>
          </p:cNvPr>
          <p:cNvSpPr/>
          <p:nvPr/>
        </p:nvSpPr>
        <p:spPr>
          <a:xfrm>
            <a:off x="8428669" y="1804362"/>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400" kern="0">
                <a:solidFill>
                  <a:srgbClr val="FF0066"/>
                </a:solidFill>
                <a:latin typeface="#9Slide05 Fourth Medium" panose="00000600000000000000" pitchFamily="2" charset="0"/>
                <a:cs typeface="Times New Roman" panose="02020603050405020304" pitchFamily="18" charset="0"/>
              </a:rPr>
              <a:t>Man-g</a:t>
            </a: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an</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79" name="Rounded Rectangle 16">
            <a:extLst>
              <a:ext uri="{FF2B5EF4-FFF2-40B4-BE49-F238E27FC236}">
                <a16:creationId xmlns:a16="http://schemas.microsoft.com/office/drawing/2014/main" id="{0716970D-F0DC-417A-A7B1-1A8E90898F11}"/>
              </a:ext>
            </a:extLst>
          </p:cNvPr>
          <p:cNvSpPr/>
          <p:nvPr/>
        </p:nvSpPr>
        <p:spPr>
          <a:xfrm>
            <a:off x="10137473" y="1022053"/>
            <a:ext cx="1597327"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Thạch anh</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sp>
        <p:nvSpPr>
          <p:cNvPr id="80" name="Rounded Rectangle 16">
            <a:extLst>
              <a:ext uri="{FF2B5EF4-FFF2-40B4-BE49-F238E27FC236}">
                <a16:creationId xmlns:a16="http://schemas.microsoft.com/office/drawing/2014/main" id="{13A8B348-6342-4FA2-A08F-1CC35906ACCC}"/>
              </a:ext>
            </a:extLst>
          </p:cNvPr>
          <p:cNvSpPr/>
          <p:nvPr/>
        </p:nvSpPr>
        <p:spPr>
          <a:xfrm>
            <a:off x="10124773" y="1802074"/>
            <a:ext cx="1346975" cy="425747"/>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srgbClr val="FF0066"/>
                </a:solidFill>
                <a:effectLst/>
                <a:uLnTx/>
                <a:uFillTx/>
                <a:latin typeface="#9Slide05 Fourth Medium" panose="00000600000000000000" pitchFamily="2" charset="0"/>
                <a:ea typeface="+mn-ea"/>
                <a:cs typeface="Times New Roman" panose="02020603050405020304" pitchFamily="18" charset="0"/>
              </a:rPr>
              <a:t>Khí đốt</a:t>
            </a:r>
            <a:endParaRPr kumimoji="0" lang="en-US" sz="2400" b="0" i="0" u="none" strike="noStrike" kern="0" cap="none" spc="0" normalizeH="0" baseline="0" noProof="0" dirty="0">
              <a:ln>
                <a:noFill/>
              </a:ln>
              <a:solidFill>
                <a:srgbClr val="FF0066"/>
              </a:solidFill>
              <a:effectLst/>
              <a:uLnTx/>
              <a:uFillTx/>
              <a:latin typeface="#9Slide05 Fourth Medium" panose="00000600000000000000" pitchFamily="2" charset="0"/>
              <a:ea typeface="+mn-ea"/>
              <a:cs typeface="Times New Roman" panose="02020603050405020304" pitchFamily="18" charset="0"/>
            </a:endParaRPr>
          </a:p>
        </p:txBody>
      </p:sp>
      <p:pic>
        <p:nvPicPr>
          <p:cNvPr id="86" name="Hình ảnh 39">
            <a:extLst>
              <a:ext uri="{FF2B5EF4-FFF2-40B4-BE49-F238E27FC236}">
                <a16:creationId xmlns:a16="http://schemas.microsoft.com/office/drawing/2014/main" id="{49196D8F-30D3-40BA-BB3C-CB99DD0A540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88" b="90000" l="10000" r="90000">
                        <a14:foregroundMark x1="45625" y1="10781" x2="45625" y2="10781"/>
                        <a14:foregroundMark x1="50156" y1="9688" x2="50156" y2="9688"/>
                        <a14:foregroundMark x1="53594" y1="75938" x2="53594" y2="75938"/>
                        <a14:foregroundMark x1="54375" y1="75938" x2="54375" y2="75938"/>
                        <a14:foregroundMark x1="36094" y1="75156" x2="36094" y2="75156"/>
                        <a14:foregroundMark x1="44531" y1="71250" x2="44531" y2="71250"/>
                        <a14:foregroundMark x1="54063" y1="68594" x2="54063" y2="68594"/>
                        <a14:foregroundMark x1="57188" y1="68594" x2="57188" y2="68594"/>
                        <a14:foregroundMark x1="57188" y1="68594" x2="57188" y2="68594"/>
                        <a14:foregroundMark x1="44844" y1="72031" x2="44844" y2="72031"/>
                        <a14:foregroundMark x1="50625" y1="72813" x2="51719" y2="72813"/>
                        <a14:foregroundMark x1="37969" y1="72031" x2="37969" y2="72031"/>
                        <a14:foregroundMark x1="56406" y1="69063" x2="56406" y2="69063"/>
                        <a14:foregroundMark x1="35625" y1="72500" x2="35625" y2="72500"/>
                        <a14:foregroundMark x1="38750" y1="72500" x2="38750" y2="72500"/>
                        <a14:foregroundMark x1="62031" y1="83906" x2="62031" y2="83906"/>
                        <a14:foregroundMark x1="65469" y1="83906" x2="65469" y2="83906"/>
                        <a14:foregroundMark x1="44063" y1="62813" x2="44063" y2="62813"/>
                        <a14:foregroundMark x1="48281" y1="70156" x2="48281" y2="70156"/>
                        <a14:foregroundMark x1="45938" y1="72031" x2="45938" y2="72031"/>
                        <a14:foregroundMark x1="65156" y1="86563" x2="65156" y2="86563"/>
                        <a14:foregroundMark x1="65469" y1="82344" x2="65469" y2="82344"/>
                      </a14:backgroundRemoval>
                    </a14:imgEffect>
                  </a14:imgLayer>
                </a14:imgProps>
              </a:ext>
            </a:extLst>
          </a:blip>
          <a:stretch>
            <a:fillRect/>
          </a:stretch>
        </p:blipFill>
        <p:spPr>
          <a:xfrm>
            <a:off x="1525808" y="2940808"/>
            <a:ext cx="1134165" cy="1134165"/>
          </a:xfrm>
          <a:prstGeom prst="rect">
            <a:avLst/>
          </a:prstGeom>
        </p:spPr>
      </p:pic>
      <p:pic>
        <p:nvPicPr>
          <p:cNvPr id="87" name="Hình ảnh 46">
            <a:extLst>
              <a:ext uri="{FF2B5EF4-FFF2-40B4-BE49-F238E27FC236}">
                <a16:creationId xmlns:a16="http://schemas.microsoft.com/office/drawing/2014/main" id="{838361BD-9BB9-41BB-A289-E456EEFE030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88" b="90000" l="10000" r="90000">
                        <a14:foregroundMark x1="45625" y1="10781" x2="45625" y2="10781"/>
                        <a14:foregroundMark x1="50156" y1="9688" x2="50156" y2="9688"/>
                        <a14:foregroundMark x1="53594" y1="75938" x2="53594" y2="75938"/>
                        <a14:foregroundMark x1="54375" y1="75938" x2="54375" y2="75938"/>
                        <a14:foregroundMark x1="36094" y1="75156" x2="36094" y2="75156"/>
                        <a14:foregroundMark x1="44531" y1="71250" x2="44531" y2="71250"/>
                        <a14:foregroundMark x1="54063" y1="68594" x2="54063" y2="68594"/>
                        <a14:foregroundMark x1="57188" y1="68594" x2="57188" y2="68594"/>
                        <a14:foregroundMark x1="57188" y1="68594" x2="57188" y2="68594"/>
                        <a14:foregroundMark x1="44844" y1="72031" x2="44844" y2="72031"/>
                        <a14:foregroundMark x1="50625" y1="72813" x2="51719" y2="72813"/>
                        <a14:foregroundMark x1="37969" y1="72031" x2="37969" y2="72031"/>
                        <a14:foregroundMark x1="56406" y1="69063" x2="56406" y2="69063"/>
                        <a14:foregroundMark x1="35625" y1="72500" x2="35625" y2="72500"/>
                        <a14:foregroundMark x1="38750" y1="72500" x2="38750" y2="72500"/>
                        <a14:foregroundMark x1="62031" y1="83906" x2="62031" y2="83906"/>
                        <a14:foregroundMark x1="65469" y1="83906" x2="65469" y2="83906"/>
                        <a14:foregroundMark x1="44063" y1="62813" x2="44063" y2="62813"/>
                        <a14:foregroundMark x1="48281" y1="70156" x2="48281" y2="70156"/>
                        <a14:foregroundMark x1="45938" y1="72031" x2="45938" y2="72031"/>
                        <a14:foregroundMark x1="65156" y1="86563" x2="65156" y2="86563"/>
                        <a14:foregroundMark x1="65469" y1="82344" x2="65469" y2="82344"/>
                      </a14:backgroundRemoval>
                    </a14:imgEffect>
                  </a14:imgLayer>
                </a14:imgProps>
              </a:ext>
            </a:extLst>
          </a:blip>
          <a:stretch>
            <a:fillRect/>
          </a:stretch>
        </p:blipFill>
        <p:spPr>
          <a:xfrm>
            <a:off x="9685113" y="2782390"/>
            <a:ext cx="1340867" cy="1340867"/>
          </a:xfrm>
          <a:prstGeom prst="rect">
            <a:avLst/>
          </a:prstGeom>
        </p:spPr>
      </p:pic>
      <p:pic>
        <p:nvPicPr>
          <p:cNvPr id="88" name="Hình ảnh 47">
            <a:extLst>
              <a:ext uri="{FF2B5EF4-FFF2-40B4-BE49-F238E27FC236}">
                <a16:creationId xmlns:a16="http://schemas.microsoft.com/office/drawing/2014/main" id="{BAC11504-3830-4DCA-A86D-4EB0EEEB0C6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88" b="90000" l="10000" r="90000">
                        <a14:foregroundMark x1="45625" y1="10781" x2="45625" y2="10781"/>
                        <a14:foregroundMark x1="50156" y1="9688" x2="50156" y2="9688"/>
                        <a14:foregroundMark x1="53594" y1="75938" x2="53594" y2="75938"/>
                        <a14:foregroundMark x1="54375" y1="75938" x2="54375" y2="75938"/>
                        <a14:foregroundMark x1="36094" y1="75156" x2="36094" y2="75156"/>
                        <a14:foregroundMark x1="44531" y1="71250" x2="44531" y2="71250"/>
                        <a14:foregroundMark x1="54063" y1="68594" x2="54063" y2="68594"/>
                        <a14:foregroundMark x1="57188" y1="68594" x2="57188" y2="68594"/>
                        <a14:foregroundMark x1="57188" y1="68594" x2="57188" y2="68594"/>
                        <a14:foregroundMark x1="44844" y1="72031" x2="44844" y2="72031"/>
                        <a14:foregroundMark x1="50625" y1="72813" x2="51719" y2="72813"/>
                        <a14:foregroundMark x1="37969" y1="72031" x2="37969" y2="72031"/>
                        <a14:foregroundMark x1="56406" y1="69063" x2="56406" y2="69063"/>
                        <a14:foregroundMark x1="35625" y1="72500" x2="35625" y2="72500"/>
                        <a14:foregroundMark x1="38750" y1="72500" x2="38750" y2="72500"/>
                        <a14:foregroundMark x1="62031" y1="83906" x2="62031" y2="83906"/>
                        <a14:foregroundMark x1="65469" y1="83906" x2="65469" y2="83906"/>
                        <a14:foregroundMark x1="44063" y1="62813" x2="44063" y2="62813"/>
                        <a14:foregroundMark x1="48281" y1="70156" x2="48281" y2="70156"/>
                        <a14:foregroundMark x1="45938" y1="72031" x2="45938" y2="72031"/>
                        <a14:foregroundMark x1="65156" y1="86563" x2="65156" y2="86563"/>
                        <a14:foregroundMark x1="65469" y1="82344" x2="65469" y2="82344"/>
                      </a14:backgroundRemoval>
                    </a14:imgEffect>
                  </a14:imgLayer>
                </a14:imgProps>
              </a:ext>
            </a:extLst>
          </a:blip>
          <a:stretch>
            <a:fillRect/>
          </a:stretch>
        </p:blipFill>
        <p:spPr>
          <a:xfrm>
            <a:off x="5611122" y="2790443"/>
            <a:ext cx="1340867" cy="1340867"/>
          </a:xfrm>
          <a:prstGeom prst="rect">
            <a:avLst/>
          </a:prstGeom>
        </p:spPr>
      </p:pic>
    </p:spTree>
    <p:extLst>
      <p:ext uri="{BB962C8B-B14F-4D97-AF65-F5344CB8AC3E}">
        <p14:creationId xmlns:p14="http://schemas.microsoft.com/office/powerpoint/2010/main" val="36133186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barn(inVertical)">
                                      <p:cBhvr>
                                        <p:cTn id="10" dur="500"/>
                                        <p:tgtEl>
                                          <p:spTgt spid="6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barn(inVertical)">
                                      <p:cBhvr>
                                        <p:cTn id="13" dur="500"/>
                                        <p:tgtEl>
                                          <p:spTgt spid="63"/>
                                        </p:tgtEl>
                                      </p:cBhvr>
                                    </p:animEffect>
                                  </p:childTnLst>
                                </p:cTn>
                              </p:par>
                              <p:par>
                                <p:cTn id="14" presetID="16" presetClass="entr" presetSubtype="2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barn(inVertical)">
                                      <p:cBhvr>
                                        <p:cTn id="16" dur="500"/>
                                        <p:tgtEl>
                                          <p:spTgt spid="5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barn(inVertical)">
                                      <p:cBhvr>
                                        <p:cTn id="19" dur="500"/>
                                        <p:tgtEl>
                                          <p:spTgt spid="6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barn(inVertical)">
                                      <p:cBhvr>
                                        <p:cTn id="22" dur="500"/>
                                        <p:tgtEl>
                                          <p:spTgt spid="65"/>
                                        </p:tgtEl>
                                      </p:cBhvr>
                                    </p:animEffect>
                                  </p:childTnLst>
                                </p:cTn>
                              </p:par>
                              <p:par>
                                <p:cTn id="23" presetID="16" presetClass="entr" presetSubtype="21"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barn(inVertical)">
                                      <p:cBhvr>
                                        <p:cTn id="25" dur="500"/>
                                        <p:tgtEl>
                                          <p:spTgt spid="6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Vertical)">
                                      <p:cBhvr>
                                        <p:cTn id="28" dur="500"/>
                                        <p:tgtEl>
                                          <p:spTgt spid="5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barn(inVertical)">
                                      <p:cBhvr>
                                        <p:cTn id="31" dur="500"/>
                                        <p:tgtEl>
                                          <p:spTgt spid="66"/>
                                        </p:tgtEl>
                                      </p:cBhvr>
                                    </p:animEffect>
                                  </p:childTnLst>
                                </p:cTn>
                              </p:par>
                              <p:par>
                                <p:cTn id="32" presetID="16" presetClass="entr" presetSubtype="21"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barn(inVertical)">
                                      <p:cBhvr>
                                        <p:cTn id="34" dur="500"/>
                                        <p:tgtEl>
                                          <p:spTgt spid="5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barn(inVertical)">
                                      <p:cBhvr>
                                        <p:cTn id="37" dur="500"/>
                                        <p:tgtEl>
                                          <p:spTgt spid="61"/>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barn(inVertical)">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0" nodeType="clickEffect">
                                  <p:stCondLst>
                                    <p:cond delay="0"/>
                                  </p:stCondLst>
                                  <p:childTnLst>
                                    <p:animMotion origin="layout" path="M 1.25E-6 -3.33333E-6 L 0.03216 0.54653 " pathEditMode="relative" rAng="0" ptsTypes="AA">
                                      <p:cBhvr>
                                        <p:cTn id="44" dur="2000" fill="hold"/>
                                        <p:tgtEl>
                                          <p:spTgt spid="73"/>
                                        </p:tgtEl>
                                        <p:attrNameLst>
                                          <p:attrName>ppt_x</p:attrName>
                                          <p:attrName>ppt_y</p:attrName>
                                        </p:attrNameLst>
                                      </p:cBhvr>
                                      <p:rCtr x="1602" y="27315"/>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0" nodeType="clickEffect">
                                  <p:stCondLst>
                                    <p:cond delay="0"/>
                                  </p:stCondLst>
                                  <p:childTnLst>
                                    <p:animMotion origin="layout" path="M -3.125E-6 2.59259E-6 L -0.5957 0.61759 " pathEditMode="relative" rAng="0" ptsTypes="AA">
                                      <p:cBhvr>
                                        <p:cTn id="48" dur="2000" fill="hold"/>
                                        <p:tgtEl>
                                          <p:spTgt spid="77"/>
                                        </p:tgtEl>
                                        <p:attrNameLst>
                                          <p:attrName>ppt_x</p:attrName>
                                          <p:attrName>ppt_y</p:attrName>
                                        </p:attrNameLst>
                                      </p:cBhvr>
                                      <p:rCtr x="-29792" y="30880"/>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0" nodeType="clickEffect">
                                  <p:stCondLst>
                                    <p:cond delay="0"/>
                                  </p:stCondLst>
                                  <p:childTnLst>
                                    <p:animMotion origin="layout" path="M 2.91667E-6 0 L -0.73568 0.59468 " pathEditMode="relative" rAng="0" ptsTypes="AA">
                                      <p:cBhvr>
                                        <p:cTn id="52" dur="2000" fill="hold"/>
                                        <p:tgtEl>
                                          <p:spTgt spid="80"/>
                                        </p:tgtEl>
                                        <p:attrNameLst>
                                          <p:attrName>ppt_x</p:attrName>
                                          <p:attrName>ppt_y</p:attrName>
                                        </p:attrNameLst>
                                      </p:cBhvr>
                                      <p:rCtr x="-36784" y="29722"/>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1.04167E-6 -4.44444E-6 L 0.31849 0.46713 " pathEditMode="relative" rAng="0" ptsTypes="AA">
                                      <p:cBhvr>
                                        <p:cTn id="56" dur="2000" fill="hold"/>
                                        <p:tgtEl>
                                          <p:spTgt spid="70"/>
                                        </p:tgtEl>
                                        <p:attrNameLst>
                                          <p:attrName>ppt_x</p:attrName>
                                          <p:attrName>ppt_y</p:attrName>
                                        </p:attrNameLst>
                                      </p:cBhvr>
                                      <p:rCtr x="15924" y="23356"/>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0" nodeType="clickEffect">
                                  <p:stCondLst>
                                    <p:cond delay="0"/>
                                  </p:stCondLst>
                                  <p:childTnLst>
                                    <p:animMotion origin="layout" path="M -4.375E-6 -2.96296E-6 L -0.30169 0.55672 " pathEditMode="relative" rAng="0" ptsTypes="AA">
                                      <p:cBhvr>
                                        <p:cTn id="60" dur="2000" fill="hold"/>
                                        <p:tgtEl>
                                          <p:spTgt spid="78"/>
                                        </p:tgtEl>
                                        <p:attrNameLst>
                                          <p:attrName>ppt_x</p:attrName>
                                          <p:attrName>ppt_y</p:attrName>
                                        </p:attrNameLst>
                                      </p:cBhvr>
                                      <p:rCtr x="-15091" y="27824"/>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0" nodeType="clickEffect">
                                  <p:stCondLst>
                                    <p:cond delay="0"/>
                                  </p:stCondLst>
                                  <p:childTnLst>
                                    <p:animMotion origin="layout" path="M 1.45833E-6 2.59259E-6 L 0.17096 0.57384 " pathEditMode="relative" rAng="0" ptsTypes="AA">
                                      <p:cBhvr>
                                        <p:cTn id="64" dur="2000" fill="hold"/>
                                        <p:tgtEl>
                                          <p:spTgt spid="72"/>
                                        </p:tgtEl>
                                        <p:attrNameLst>
                                          <p:attrName>ppt_x</p:attrName>
                                          <p:attrName>ppt_y</p:attrName>
                                        </p:attrNameLst>
                                      </p:cBhvr>
                                      <p:rCtr x="8542" y="28681"/>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0" nodeType="clickEffect">
                                  <p:stCondLst>
                                    <p:cond delay="0"/>
                                  </p:stCondLst>
                                  <p:childTnLst>
                                    <p:animMotion origin="layout" path="M 1.66667E-6 -2.59259E-6 L -0.00794 0.65324 " pathEditMode="relative" rAng="0" ptsTypes="AA">
                                      <p:cBhvr>
                                        <p:cTn id="68" dur="2000" fill="hold"/>
                                        <p:tgtEl>
                                          <p:spTgt spid="71"/>
                                        </p:tgtEl>
                                        <p:attrNameLst>
                                          <p:attrName>ppt_x</p:attrName>
                                          <p:attrName>ppt_y</p:attrName>
                                        </p:attrNameLst>
                                      </p:cBhvr>
                                      <p:rCtr x="-404" y="3266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0" nodeType="clickEffect">
                                  <p:stCondLst>
                                    <p:cond delay="0"/>
                                  </p:stCondLst>
                                  <p:childTnLst>
                                    <p:animMotion origin="layout" path="M -4.79167E-6 -4.07407E-6 L 0.32917 0.59468 " pathEditMode="relative" rAng="0" ptsTypes="AA">
                                      <p:cBhvr>
                                        <p:cTn id="72" dur="2000" fill="hold"/>
                                        <p:tgtEl>
                                          <p:spTgt spid="69"/>
                                        </p:tgtEl>
                                        <p:attrNameLst>
                                          <p:attrName>ppt_x</p:attrName>
                                          <p:attrName>ppt_y</p:attrName>
                                        </p:attrNameLst>
                                      </p:cBhvr>
                                      <p:rCtr x="16458" y="29722"/>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0" nodeType="clickEffect">
                                  <p:stCondLst>
                                    <p:cond delay="0"/>
                                  </p:stCondLst>
                                  <p:childTnLst>
                                    <p:animMotion origin="layout" path="M 4.58333E-6 -3.33333E-6 L 0.58776 0.53635 " pathEditMode="relative" rAng="0" ptsTypes="AA">
                                      <p:cBhvr>
                                        <p:cTn id="76" dur="2000" fill="hold"/>
                                        <p:tgtEl>
                                          <p:spTgt spid="74"/>
                                        </p:tgtEl>
                                        <p:attrNameLst>
                                          <p:attrName>ppt_x</p:attrName>
                                          <p:attrName>ppt_y</p:attrName>
                                        </p:attrNameLst>
                                      </p:cBhvr>
                                      <p:rCtr x="29388" y="26806"/>
                                    </p:animMotion>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grpId="0" nodeType="clickEffect">
                                  <p:stCondLst>
                                    <p:cond delay="0"/>
                                  </p:stCondLst>
                                  <p:childTnLst>
                                    <p:animMotion origin="layout" path="M -2.08333E-6 -1.48148E-6 L 0.4237 0.48357 " pathEditMode="relative" rAng="0" ptsTypes="AA">
                                      <p:cBhvr>
                                        <p:cTn id="80" dur="2000" fill="hold"/>
                                        <p:tgtEl>
                                          <p:spTgt spid="75"/>
                                        </p:tgtEl>
                                        <p:attrNameLst>
                                          <p:attrName>ppt_x</p:attrName>
                                          <p:attrName>ppt_y</p:attrName>
                                        </p:attrNameLst>
                                      </p:cBhvr>
                                      <p:rCtr x="21185" y="24167"/>
                                    </p:animMotion>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0" nodeType="clickEffect">
                                  <p:stCondLst>
                                    <p:cond delay="0"/>
                                  </p:stCondLst>
                                  <p:childTnLst>
                                    <p:animMotion origin="layout" path="M 1.66667E-6 -2.96296E-6 L 0.24948 0.5544 " pathEditMode="relative" rAng="0" ptsTypes="AA">
                                      <p:cBhvr>
                                        <p:cTn id="84" dur="2000" fill="hold"/>
                                        <p:tgtEl>
                                          <p:spTgt spid="76"/>
                                        </p:tgtEl>
                                        <p:attrNameLst>
                                          <p:attrName>ppt_x</p:attrName>
                                          <p:attrName>ppt_y</p:attrName>
                                        </p:attrNameLst>
                                      </p:cBhvr>
                                      <p:rCtr x="12474" y="27708"/>
                                    </p:animMotion>
                                  </p:childTnLst>
                                </p:cTn>
                              </p:par>
                            </p:childTnLst>
                          </p:cTn>
                        </p:par>
                      </p:childTnLst>
                    </p:cTn>
                  </p:par>
                  <p:par>
                    <p:cTn id="85" fill="hold">
                      <p:stCondLst>
                        <p:cond delay="indefinite"/>
                      </p:stCondLst>
                      <p:childTnLst>
                        <p:par>
                          <p:cTn id="86" fill="hold">
                            <p:stCondLst>
                              <p:cond delay="0"/>
                            </p:stCondLst>
                            <p:childTnLst>
                              <p:par>
                                <p:cTn id="87" presetID="42" presetClass="path" presetSubtype="0" accel="50000" decel="50000" fill="hold" grpId="0" nodeType="clickEffect">
                                  <p:stCondLst>
                                    <p:cond delay="0"/>
                                  </p:stCondLst>
                                  <p:childTnLst>
                                    <p:animMotion origin="layout" path="M 4.79167E-6 -2.59259E-6 L -0.04493 0.73102 " pathEditMode="relative" rAng="0" ptsTypes="AA">
                                      <p:cBhvr>
                                        <p:cTn id="88" dur="2000" fill="hold"/>
                                        <p:tgtEl>
                                          <p:spTgt spid="79"/>
                                        </p:tgtEl>
                                        <p:attrNameLst>
                                          <p:attrName>ppt_x</p:attrName>
                                          <p:attrName>ppt_y</p:attrName>
                                        </p:attrNameLst>
                                      </p:cBhvr>
                                      <p:rCtr x="-2253" y="36551"/>
                                    </p:animMotion>
                                  </p:childTnLst>
                                </p:cTn>
                              </p:par>
                              <p:par>
                                <p:cTn id="89" presetID="26" presetClass="entr" presetSubtype="0" fill="hold" nodeType="withEffect">
                                  <p:stCondLst>
                                    <p:cond delay="100"/>
                                  </p:stCondLst>
                                  <p:childTnLst>
                                    <p:set>
                                      <p:cBhvr>
                                        <p:cTn id="90" dur="1" fill="hold">
                                          <p:stCondLst>
                                            <p:cond delay="0"/>
                                          </p:stCondLst>
                                        </p:cTn>
                                        <p:tgtEl>
                                          <p:spTgt spid="86"/>
                                        </p:tgtEl>
                                        <p:attrNameLst>
                                          <p:attrName>style.visibility</p:attrName>
                                        </p:attrNameLst>
                                      </p:cBhvr>
                                      <p:to>
                                        <p:strVal val="visible"/>
                                      </p:to>
                                    </p:set>
                                    <p:animEffect transition="in" filter="wipe(down)">
                                      <p:cBhvr>
                                        <p:cTn id="91" dur="580">
                                          <p:stCondLst>
                                            <p:cond delay="0"/>
                                          </p:stCondLst>
                                        </p:cTn>
                                        <p:tgtEl>
                                          <p:spTgt spid="86"/>
                                        </p:tgtEl>
                                      </p:cBhvr>
                                    </p:animEffect>
                                    <p:anim calcmode="lin" valueType="num">
                                      <p:cBhvr>
                                        <p:cTn id="92" dur="1822" tmFilter="0,0; 0.14,0.36; 0.43,0.73; 0.71,0.91; 1.0,1.0">
                                          <p:stCondLst>
                                            <p:cond delay="0"/>
                                          </p:stCondLst>
                                        </p:cTn>
                                        <p:tgtEl>
                                          <p:spTgt spid="86"/>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86"/>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86"/>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86"/>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86"/>
                                        </p:tgtEl>
                                        <p:attrNameLst>
                                          <p:attrName>ppt_y</p:attrName>
                                        </p:attrNameLst>
                                      </p:cBhvr>
                                      <p:tavLst>
                                        <p:tav tm="0" fmla="#ppt_y-sin(pi*$)/81">
                                          <p:val>
                                            <p:fltVal val="0"/>
                                          </p:val>
                                        </p:tav>
                                        <p:tav tm="100000">
                                          <p:val>
                                            <p:fltVal val="1"/>
                                          </p:val>
                                        </p:tav>
                                      </p:tavLst>
                                    </p:anim>
                                    <p:animScale>
                                      <p:cBhvr>
                                        <p:cTn id="97" dur="26">
                                          <p:stCondLst>
                                            <p:cond delay="650"/>
                                          </p:stCondLst>
                                        </p:cTn>
                                        <p:tgtEl>
                                          <p:spTgt spid="86"/>
                                        </p:tgtEl>
                                      </p:cBhvr>
                                      <p:to x="100000" y="60000"/>
                                    </p:animScale>
                                    <p:animScale>
                                      <p:cBhvr>
                                        <p:cTn id="98" dur="166" decel="50000">
                                          <p:stCondLst>
                                            <p:cond delay="676"/>
                                          </p:stCondLst>
                                        </p:cTn>
                                        <p:tgtEl>
                                          <p:spTgt spid="86"/>
                                        </p:tgtEl>
                                      </p:cBhvr>
                                      <p:to x="100000" y="100000"/>
                                    </p:animScale>
                                    <p:animScale>
                                      <p:cBhvr>
                                        <p:cTn id="99" dur="26">
                                          <p:stCondLst>
                                            <p:cond delay="1312"/>
                                          </p:stCondLst>
                                        </p:cTn>
                                        <p:tgtEl>
                                          <p:spTgt spid="86"/>
                                        </p:tgtEl>
                                      </p:cBhvr>
                                      <p:to x="100000" y="80000"/>
                                    </p:animScale>
                                    <p:animScale>
                                      <p:cBhvr>
                                        <p:cTn id="100" dur="166" decel="50000">
                                          <p:stCondLst>
                                            <p:cond delay="1338"/>
                                          </p:stCondLst>
                                        </p:cTn>
                                        <p:tgtEl>
                                          <p:spTgt spid="86"/>
                                        </p:tgtEl>
                                      </p:cBhvr>
                                      <p:to x="100000" y="100000"/>
                                    </p:animScale>
                                    <p:animScale>
                                      <p:cBhvr>
                                        <p:cTn id="101" dur="26">
                                          <p:stCondLst>
                                            <p:cond delay="1642"/>
                                          </p:stCondLst>
                                        </p:cTn>
                                        <p:tgtEl>
                                          <p:spTgt spid="86"/>
                                        </p:tgtEl>
                                      </p:cBhvr>
                                      <p:to x="100000" y="90000"/>
                                    </p:animScale>
                                    <p:animScale>
                                      <p:cBhvr>
                                        <p:cTn id="102" dur="166" decel="50000">
                                          <p:stCondLst>
                                            <p:cond delay="1668"/>
                                          </p:stCondLst>
                                        </p:cTn>
                                        <p:tgtEl>
                                          <p:spTgt spid="86"/>
                                        </p:tgtEl>
                                      </p:cBhvr>
                                      <p:to x="100000" y="100000"/>
                                    </p:animScale>
                                    <p:animScale>
                                      <p:cBhvr>
                                        <p:cTn id="103" dur="26">
                                          <p:stCondLst>
                                            <p:cond delay="1808"/>
                                          </p:stCondLst>
                                        </p:cTn>
                                        <p:tgtEl>
                                          <p:spTgt spid="86"/>
                                        </p:tgtEl>
                                      </p:cBhvr>
                                      <p:to x="100000" y="95000"/>
                                    </p:animScale>
                                    <p:animScale>
                                      <p:cBhvr>
                                        <p:cTn id="104" dur="166" decel="50000">
                                          <p:stCondLst>
                                            <p:cond delay="1834"/>
                                          </p:stCondLst>
                                        </p:cTn>
                                        <p:tgtEl>
                                          <p:spTgt spid="86"/>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88"/>
                                        </p:tgtEl>
                                        <p:attrNameLst>
                                          <p:attrName>style.visibility</p:attrName>
                                        </p:attrNameLst>
                                      </p:cBhvr>
                                      <p:to>
                                        <p:strVal val="visible"/>
                                      </p:to>
                                    </p:set>
                                    <p:animEffect transition="in" filter="wipe(down)">
                                      <p:cBhvr>
                                        <p:cTn id="107" dur="580">
                                          <p:stCondLst>
                                            <p:cond delay="0"/>
                                          </p:stCondLst>
                                        </p:cTn>
                                        <p:tgtEl>
                                          <p:spTgt spid="88"/>
                                        </p:tgtEl>
                                      </p:cBhvr>
                                    </p:animEffect>
                                    <p:anim calcmode="lin" valueType="num">
                                      <p:cBhvr>
                                        <p:cTn id="108" dur="1822" tmFilter="0,0; 0.14,0.36; 0.43,0.73; 0.71,0.91; 1.0,1.0">
                                          <p:stCondLst>
                                            <p:cond delay="0"/>
                                          </p:stCondLst>
                                        </p:cTn>
                                        <p:tgtEl>
                                          <p:spTgt spid="88"/>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88"/>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88"/>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88"/>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88"/>
                                        </p:tgtEl>
                                        <p:attrNameLst>
                                          <p:attrName>ppt_y</p:attrName>
                                        </p:attrNameLst>
                                      </p:cBhvr>
                                      <p:tavLst>
                                        <p:tav tm="0" fmla="#ppt_y-sin(pi*$)/81">
                                          <p:val>
                                            <p:fltVal val="0"/>
                                          </p:val>
                                        </p:tav>
                                        <p:tav tm="100000">
                                          <p:val>
                                            <p:fltVal val="1"/>
                                          </p:val>
                                        </p:tav>
                                      </p:tavLst>
                                    </p:anim>
                                    <p:animScale>
                                      <p:cBhvr>
                                        <p:cTn id="113" dur="26">
                                          <p:stCondLst>
                                            <p:cond delay="650"/>
                                          </p:stCondLst>
                                        </p:cTn>
                                        <p:tgtEl>
                                          <p:spTgt spid="88"/>
                                        </p:tgtEl>
                                      </p:cBhvr>
                                      <p:to x="100000" y="60000"/>
                                    </p:animScale>
                                    <p:animScale>
                                      <p:cBhvr>
                                        <p:cTn id="114" dur="166" decel="50000">
                                          <p:stCondLst>
                                            <p:cond delay="676"/>
                                          </p:stCondLst>
                                        </p:cTn>
                                        <p:tgtEl>
                                          <p:spTgt spid="88"/>
                                        </p:tgtEl>
                                      </p:cBhvr>
                                      <p:to x="100000" y="100000"/>
                                    </p:animScale>
                                    <p:animScale>
                                      <p:cBhvr>
                                        <p:cTn id="115" dur="26">
                                          <p:stCondLst>
                                            <p:cond delay="1312"/>
                                          </p:stCondLst>
                                        </p:cTn>
                                        <p:tgtEl>
                                          <p:spTgt spid="88"/>
                                        </p:tgtEl>
                                      </p:cBhvr>
                                      <p:to x="100000" y="80000"/>
                                    </p:animScale>
                                    <p:animScale>
                                      <p:cBhvr>
                                        <p:cTn id="116" dur="166" decel="50000">
                                          <p:stCondLst>
                                            <p:cond delay="1338"/>
                                          </p:stCondLst>
                                        </p:cTn>
                                        <p:tgtEl>
                                          <p:spTgt spid="88"/>
                                        </p:tgtEl>
                                      </p:cBhvr>
                                      <p:to x="100000" y="100000"/>
                                    </p:animScale>
                                    <p:animScale>
                                      <p:cBhvr>
                                        <p:cTn id="117" dur="26">
                                          <p:stCondLst>
                                            <p:cond delay="1642"/>
                                          </p:stCondLst>
                                        </p:cTn>
                                        <p:tgtEl>
                                          <p:spTgt spid="88"/>
                                        </p:tgtEl>
                                      </p:cBhvr>
                                      <p:to x="100000" y="90000"/>
                                    </p:animScale>
                                    <p:animScale>
                                      <p:cBhvr>
                                        <p:cTn id="118" dur="166" decel="50000">
                                          <p:stCondLst>
                                            <p:cond delay="1668"/>
                                          </p:stCondLst>
                                        </p:cTn>
                                        <p:tgtEl>
                                          <p:spTgt spid="88"/>
                                        </p:tgtEl>
                                      </p:cBhvr>
                                      <p:to x="100000" y="100000"/>
                                    </p:animScale>
                                    <p:animScale>
                                      <p:cBhvr>
                                        <p:cTn id="119" dur="26">
                                          <p:stCondLst>
                                            <p:cond delay="1808"/>
                                          </p:stCondLst>
                                        </p:cTn>
                                        <p:tgtEl>
                                          <p:spTgt spid="88"/>
                                        </p:tgtEl>
                                      </p:cBhvr>
                                      <p:to x="100000" y="95000"/>
                                    </p:animScale>
                                    <p:animScale>
                                      <p:cBhvr>
                                        <p:cTn id="120" dur="166" decel="50000">
                                          <p:stCondLst>
                                            <p:cond delay="1834"/>
                                          </p:stCondLst>
                                        </p:cTn>
                                        <p:tgtEl>
                                          <p:spTgt spid="88"/>
                                        </p:tgtEl>
                                      </p:cBhvr>
                                      <p:to x="100000" y="100000"/>
                                    </p:animScale>
                                  </p:childTnLst>
                                </p:cTn>
                              </p:par>
                              <p:par>
                                <p:cTn id="121" presetID="26" presetClass="entr" presetSubtype="0" fill="hold" nodeType="withEffect">
                                  <p:stCondLst>
                                    <p:cond delay="0"/>
                                  </p:stCondLst>
                                  <p:childTnLst>
                                    <p:set>
                                      <p:cBhvr>
                                        <p:cTn id="122" dur="1" fill="hold">
                                          <p:stCondLst>
                                            <p:cond delay="0"/>
                                          </p:stCondLst>
                                        </p:cTn>
                                        <p:tgtEl>
                                          <p:spTgt spid="87"/>
                                        </p:tgtEl>
                                        <p:attrNameLst>
                                          <p:attrName>style.visibility</p:attrName>
                                        </p:attrNameLst>
                                      </p:cBhvr>
                                      <p:to>
                                        <p:strVal val="visible"/>
                                      </p:to>
                                    </p:set>
                                    <p:animEffect transition="in" filter="wipe(down)">
                                      <p:cBhvr>
                                        <p:cTn id="123" dur="580">
                                          <p:stCondLst>
                                            <p:cond delay="0"/>
                                          </p:stCondLst>
                                        </p:cTn>
                                        <p:tgtEl>
                                          <p:spTgt spid="87"/>
                                        </p:tgtEl>
                                      </p:cBhvr>
                                    </p:animEffect>
                                    <p:anim calcmode="lin" valueType="num">
                                      <p:cBhvr>
                                        <p:cTn id="124" dur="1822"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125" dur="664"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26" dur="664" tmFilter="0, 0; 0.125,0.2665; 0.25,0.4; 0.375,0.465; 0.5,0.5;  0.625,0.535; 0.75,0.6; 0.875,0.7335; 1,1">
                                          <p:stCondLst>
                                            <p:cond delay="664"/>
                                          </p:stCondLst>
                                        </p:cTn>
                                        <p:tgtEl>
                                          <p:spTgt spid="87"/>
                                        </p:tgtEl>
                                        <p:attrNameLst>
                                          <p:attrName>ppt_y</p:attrName>
                                        </p:attrNameLst>
                                      </p:cBhvr>
                                      <p:tavLst>
                                        <p:tav tm="0" fmla="#ppt_y-sin(pi*$)/9">
                                          <p:val>
                                            <p:fltVal val="0"/>
                                          </p:val>
                                        </p:tav>
                                        <p:tav tm="100000">
                                          <p:val>
                                            <p:fltVal val="1"/>
                                          </p:val>
                                        </p:tav>
                                      </p:tavLst>
                                    </p:anim>
                                    <p:anim calcmode="lin" valueType="num">
                                      <p:cBhvr>
                                        <p:cTn id="127" dur="332" tmFilter="0, 0; 0.125,0.2665; 0.25,0.4; 0.375,0.465; 0.5,0.5;  0.625,0.535; 0.75,0.6; 0.875,0.7335; 1,1">
                                          <p:stCondLst>
                                            <p:cond delay="1324"/>
                                          </p:stCondLst>
                                        </p:cTn>
                                        <p:tgtEl>
                                          <p:spTgt spid="87"/>
                                        </p:tgtEl>
                                        <p:attrNameLst>
                                          <p:attrName>ppt_y</p:attrName>
                                        </p:attrNameLst>
                                      </p:cBhvr>
                                      <p:tavLst>
                                        <p:tav tm="0" fmla="#ppt_y-sin(pi*$)/27">
                                          <p:val>
                                            <p:fltVal val="0"/>
                                          </p:val>
                                        </p:tav>
                                        <p:tav tm="100000">
                                          <p:val>
                                            <p:fltVal val="1"/>
                                          </p:val>
                                        </p:tav>
                                      </p:tavLst>
                                    </p:anim>
                                    <p:anim calcmode="lin" valueType="num">
                                      <p:cBhvr>
                                        <p:cTn id="128" dur="164" tmFilter="0, 0; 0.125,0.2665; 0.25,0.4; 0.375,0.465; 0.5,0.5;  0.625,0.535; 0.75,0.6; 0.875,0.7335; 1,1">
                                          <p:stCondLst>
                                            <p:cond delay="1656"/>
                                          </p:stCondLst>
                                        </p:cTn>
                                        <p:tgtEl>
                                          <p:spTgt spid="87"/>
                                        </p:tgtEl>
                                        <p:attrNameLst>
                                          <p:attrName>ppt_y</p:attrName>
                                        </p:attrNameLst>
                                      </p:cBhvr>
                                      <p:tavLst>
                                        <p:tav tm="0" fmla="#ppt_y-sin(pi*$)/81">
                                          <p:val>
                                            <p:fltVal val="0"/>
                                          </p:val>
                                        </p:tav>
                                        <p:tav tm="100000">
                                          <p:val>
                                            <p:fltVal val="1"/>
                                          </p:val>
                                        </p:tav>
                                      </p:tavLst>
                                    </p:anim>
                                    <p:animScale>
                                      <p:cBhvr>
                                        <p:cTn id="129" dur="26">
                                          <p:stCondLst>
                                            <p:cond delay="650"/>
                                          </p:stCondLst>
                                        </p:cTn>
                                        <p:tgtEl>
                                          <p:spTgt spid="87"/>
                                        </p:tgtEl>
                                      </p:cBhvr>
                                      <p:to x="100000" y="60000"/>
                                    </p:animScale>
                                    <p:animScale>
                                      <p:cBhvr>
                                        <p:cTn id="130" dur="166" decel="50000">
                                          <p:stCondLst>
                                            <p:cond delay="676"/>
                                          </p:stCondLst>
                                        </p:cTn>
                                        <p:tgtEl>
                                          <p:spTgt spid="87"/>
                                        </p:tgtEl>
                                      </p:cBhvr>
                                      <p:to x="100000" y="100000"/>
                                    </p:animScale>
                                    <p:animScale>
                                      <p:cBhvr>
                                        <p:cTn id="131" dur="26">
                                          <p:stCondLst>
                                            <p:cond delay="1312"/>
                                          </p:stCondLst>
                                        </p:cTn>
                                        <p:tgtEl>
                                          <p:spTgt spid="87"/>
                                        </p:tgtEl>
                                      </p:cBhvr>
                                      <p:to x="100000" y="80000"/>
                                    </p:animScale>
                                    <p:animScale>
                                      <p:cBhvr>
                                        <p:cTn id="132" dur="166" decel="50000">
                                          <p:stCondLst>
                                            <p:cond delay="1338"/>
                                          </p:stCondLst>
                                        </p:cTn>
                                        <p:tgtEl>
                                          <p:spTgt spid="87"/>
                                        </p:tgtEl>
                                      </p:cBhvr>
                                      <p:to x="100000" y="100000"/>
                                    </p:animScale>
                                    <p:animScale>
                                      <p:cBhvr>
                                        <p:cTn id="133" dur="26">
                                          <p:stCondLst>
                                            <p:cond delay="1642"/>
                                          </p:stCondLst>
                                        </p:cTn>
                                        <p:tgtEl>
                                          <p:spTgt spid="87"/>
                                        </p:tgtEl>
                                      </p:cBhvr>
                                      <p:to x="100000" y="90000"/>
                                    </p:animScale>
                                    <p:animScale>
                                      <p:cBhvr>
                                        <p:cTn id="134" dur="166" decel="50000">
                                          <p:stCondLst>
                                            <p:cond delay="1668"/>
                                          </p:stCondLst>
                                        </p:cTn>
                                        <p:tgtEl>
                                          <p:spTgt spid="87"/>
                                        </p:tgtEl>
                                      </p:cBhvr>
                                      <p:to x="100000" y="100000"/>
                                    </p:animScale>
                                    <p:animScale>
                                      <p:cBhvr>
                                        <p:cTn id="135" dur="26">
                                          <p:stCondLst>
                                            <p:cond delay="1808"/>
                                          </p:stCondLst>
                                        </p:cTn>
                                        <p:tgtEl>
                                          <p:spTgt spid="87"/>
                                        </p:tgtEl>
                                      </p:cBhvr>
                                      <p:to x="100000" y="95000"/>
                                    </p:animScale>
                                    <p:animScale>
                                      <p:cBhvr>
                                        <p:cTn id="136" dur="166" decel="50000">
                                          <p:stCondLst>
                                            <p:cond delay="1834"/>
                                          </p:stCondLst>
                                        </p:cTn>
                                        <p:tgtEl>
                                          <p:spTgt spid="87"/>
                                        </p:tgtEl>
                                      </p:cBhvr>
                                      <p:to x="100000" y="100000"/>
                                    </p:animScale>
                                  </p:childTnLst>
                                </p:cTn>
                              </p:par>
                            </p:childTnLst>
                          </p:cTn>
                        </p:par>
                      </p:childTnLst>
                    </p:cTn>
                  </p:par>
                  <p:par>
                    <p:cTn id="137" fill="hold">
                      <p:stCondLst>
                        <p:cond delay="indefinite"/>
                      </p:stCondLst>
                      <p:childTnLst>
                        <p:par>
                          <p:cTn id="138" fill="hold">
                            <p:stCondLst>
                              <p:cond delay="0"/>
                            </p:stCondLst>
                            <p:childTnLst>
                              <p:par>
                                <p:cTn id="139" presetID="16" presetClass="exit" presetSubtype="21" fill="hold" nodeType="clickEffect">
                                  <p:stCondLst>
                                    <p:cond delay="0"/>
                                  </p:stCondLst>
                                  <p:childTnLst>
                                    <p:animEffect transition="out" filter="barn(inVertical)">
                                      <p:cBhvr>
                                        <p:cTn id="140" dur="500"/>
                                        <p:tgtEl>
                                          <p:spTgt spid="86"/>
                                        </p:tgtEl>
                                      </p:cBhvr>
                                    </p:animEffect>
                                    <p:set>
                                      <p:cBhvr>
                                        <p:cTn id="141" dur="1" fill="hold">
                                          <p:stCondLst>
                                            <p:cond delay="499"/>
                                          </p:stCondLst>
                                        </p:cTn>
                                        <p:tgtEl>
                                          <p:spTgt spid="86"/>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6" presetClass="exit" presetSubtype="21" fill="hold" nodeType="clickEffect">
                                  <p:stCondLst>
                                    <p:cond delay="0"/>
                                  </p:stCondLst>
                                  <p:childTnLst>
                                    <p:animEffect transition="out" filter="barn(inVertical)">
                                      <p:cBhvr>
                                        <p:cTn id="145" dur="500"/>
                                        <p:tgtEl>
                                          <p:spTgt spid="88"/>
                                        </p:tgtEl>
                                      </p:cBhvr>
                                    </p:animEffect>
                                    <p:set>
                                      <p:cBhvr>
                                        <p:cTn id="146" dur="1" fill="hold">
                                          <p:stCondLst>
                                            <p:cond delay="499"/>
                                          </p:stCondLst>
                                        </p:cTn>
                                        <p:tgtEl>
                                          <p:spTgt spid="8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6" presetClass="exit" presetSubtype="21" fill="hold" nodeType="clickEffect">
                                  <p:stCondLst>
                                    <p:cond delay="0"/>
                                  </p:stCondLst>
                                  <p:childTnLst>
                                    <p:animEffect transition="out" filter="barn(inVertical)">
                                      <p:cBhvr>
                                        <p:cTn id="150" dur="500"/>
                                        <p:tgtEl>
                                          <p:spTgt spid="87"/>
                                        </p:tgtEl>
                                      </p:cBhvr>
                                    </p:animEffect>
                                    <p:set>
                                      <p:cBhvr>
                                        <p:cTn id="151"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60" grpId="0" animBg="1"/>
      <p:bldP spid="61" grpId="0" animBg="1"/>
      <p:bldP spid="62" grpId="0" animBg="1"/>
      <p:bldP spid="63" grpId="0" animBg="1"/>
      <p:bldP spid="65" grpId="0" animBg="1"/>
      <p:bldP spid="66"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2231</TotalTime>
  <Words>1307</Words>
  <Application>Microsoft Office PowerPoint</Application>
  <PresentationFormat>Widescreen</PresentationFormat>
  <Paragraphs>181</Paragraphs>
  <Slides>31</Slides>
  <Notes>0</Notes>
  <HiddenSlides>0</HiddenSlides>
  <MMClips>5</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31</vt:i4>
      </vt:variant>
    </vt:vector>
  </HeadingPairs>
  <TitlesOfParts>
    <vt:vector size="55" baseType="lpstr">
      <vt:lpstr>等线</vt:lpstr>
      <vt:lpstr>微软雅黑</vt:lpstr>
      <vt:lpstr>#9Slide01 Tieu de ngan</vt:lpstr>
      <vt:lpstr>#9Slide02 Noi dung dai</vt:lpstr>
      <vt:lpstr>#9Slide02 Noi dung rat dai</vt:lpstr>
      <vt:lpstr>#9Slide03 Arima Madurai</vt:lpstr>
      <vt:lpstr>#9Slide03 Arima Madurai Black</vt:lpstr>
      <vt:lpstr>#9Slide03 Oswald SemiBold</vt:lpstr>
      <vt:lpstr>#9Slide04 SFU Belle</vt:lpstr>
      <vt:lpstr>#9Slide05 Claudia</vt:lpstr>
      <vt:lpstr>#9Slide05 Fourth Light</vt:lpstr>
      <vt:lpstr>#9Slide05 Fourth Medium</vt:lpstr>
      <vt:lpstr>#9Slide05 Lobster</vt:lpstr>
      <vt:lpstr>#9Slide05 Pattaya</vt:lpstr>
      <vt:lpstr>#9Slide07 IcielCadena</vt:lpstr>
      <vt:lpstr>Arial</vt:lpstr>
      <vt:lpstr>Britannic Bold</vt:lpstr>
      <vt:lpstr>Calibri</vt:lpstr>
      <vt:lpstr>Calibri Light</vt:lpstr>
      <vt:lpstr>SVN-Blade Runner</vt:lpstr>
      <vt:lpstr>Tahoma</vt:lpstr>
      <vt:lpstr>Times New Roman</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Thanh Bui</dc:creator>
  <cp:keywords>http:/www.ypppt.com</cp:keywords>
  <dc:description>9Slide.vn</dc:description>
  <cp:lastModifiedBy>Giáo viên 8B3 THCS Thanh Liệt</cp:lastModifiedBy>
  <cp:revision>192</cp:revision>
  <dcterms:created xsi:type="dcterms:W3CDTF">2020-02-01T02:54:32Z</dcterms:created>
  <dcterms:modified xsi:type="dcterms:W3CDTF">2024-12-08T16:02:43Z</dcterms:modified>
  <cp:category>9Slide.vn</cp:category>
</cp:coreProperties>
</file>