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7" r:id="rId3"/>
    <p:sldId id="257" r:id="rId4"/>
    <p:sldId id="268" r:id="rId5"/>
    <p:sldId id="269" r:id="rId6"/>
    <p:sldId id="270" r:id="rId7"/>
    <p:sldId id="271" r:id="rId8"/>
    <p:sldId id="258" r:id="rId9"/>
    <p:sldId id="260" r:id="rId10"/>
    <p:sldId id="266" r:id="rId11"/>
    <p:sldId id="261" r:id="rId12"/>
    <p:sldId id="272" r:id="rId13"/>
    <p:sldId id="259" r:id="rId14"/>
    <p:sldId id="274" r:id="rId15"/>
    <p:sldId id="275" r:id="rId16"/>
    <p:sldId id="273" r:id="rId17"/>
    <p:sldId id="262" r:id="rId18"/>
    <p:sldId id="263" r:id="rId19"/>
    <p:sldId id="276" r:id="rId20"/>
    <p:sldId id="264" r:id="rId21"/>
    <p:sldId id="265" r:id="rId22"/>
  </p:sldIdLst>
  <p:sldSz cx="18288000" cy="10287000"/>
  <p:notesSz cx="6858000" cy="9144000"/>
  <p:embeddedFontLst>
    <p:embeddedFont>
      <p:font typeface="Calibri" panose="020F0502020204030204" pitchFamily="34" charset="0"/>
      <p:regular r:id="rId23"/>
      <p:bold r:id="rId24"/>
      <p:italic r:id="rId25"/>
      <p:boldItalic r:id="rId26"/>
    </p:embeddedFont>
    <p:embeddedFont>
      <p:font typeface="Cambria Math" panose="02040503050406030204" pitchFamily="18"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E4E8"/>
    <a:srgbClr val="FFD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2" autoAdjust="0"/>
  </p:normalViewPr>
  <p:slideViewPr>
    <p:cSldViewPr>
      <p:cViewPr varScale="1">
        <p:scale>
          <a:sx n="48" d="100"/>
          <a:sy n="48" d="100"/>
        </p:scale>
        <p:origin x="84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9.png"/><Relationship Id="rId5" Type="http://schemas.openxmlformats.org/officeDocument/2006/relationships/image" Target="../media/image20.svg"/><Relationship Id="rId10" Type="http://schemas.openxmlformats.org/officeDocument/2006/relationships/image" Target="../media/image23.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8.svg"/><Relationship Id="rId2" Type="http://schemas.openxmlformats.org/officeDocument/2006/relationships/image" Target="../media/image17.png"/><Relationship Id="rId1" Type="http://schemas.openxmlformats.org/officeDocument/2006/relationships/slideLayout" Target="../slideLayouts/slideLayout7.xml"/><Relationship Id="rId11" Type="http://schemas.openxmlformats.org/officeDocument/2006/relationships/image" Target="../media/image19.png"/><Relationship Id="rId10"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8.svg"/><Relationship Id="rId2" Type="http://schemas.openxmlformats.org/officeDocument/2006/relationships/image" Target="../media/image17.png"/><Relationship Id="rId1" Type="http://schemas.openxmlformats.org/officeDocument/2006/relationships/slideLayout" Target="../slideLayouts/slideLayout7.xml"/><Relationship Id="rId11" Type="http://schemas.openxmlformats.org/officeDocument/2006/relationships/image" Target="../media/image20.png"/><Relationship Id="rId10"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13" Type="http://schemas.openxmlformats.org/officeDocument/2006/relationships/image" Target="../media/image8.svg"/><Relationship Id="rId3" Type="http://schemas.openxmlformats.org/officeDocument/2006/relationships/image" Target="../media/image4.svg"/><Relationship Id="rId12" Type="http://schemas.openxmlformats.org/officeDocument/2006/relationships/image" Target="../media/image16.png"/><Relationship Id="rId2" Type="http://schemas.openxmlformats.org/officeDocument/2006/relationships/image" Target="../media/image2.png"/><Relationship Id="rId16"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23.svg"/><Relationship Id="rId15" Type="http://schemas.openxmlformats.org/officeDocument/2006/relationships/image" Target="../media/image10.svg"/><Relationship Id="rId4" Type="http://schemas.openxmlformats.org/officeDocument/2006/relationships/image" Target="../media/image11.png"/><Relationship Id="rId14" Type="http://schemas.openxmlformats.org/officeDocument/2006/relationships/image" Target="../media/image15.png"/></Relationships>
</file>

<file path=ppt/slides/_rels/slide14.xml.rels><?xml version="1.0" encoding="UTF-8" standalone="yes"?>
<Relationships xmlns="http://schemas.openxmlformats.org/package/2006/relationships"><Relationship Id="rId13" Type="http://schemas.openxmlformats.org/officeDocument/2006/relationships/image" Target="../media/image8.svg"/><Relationship Id="rId3" Type="http://schemas.openxmlformats.org/officeDocument/2006/relationships/image" Target="../media/image4.svg"/><Relationship Id="rId12" Type="http://schemas.openxmlformats.org/officeDocument/2006/relationships/image" Target="../media/image16.png"/><Relationship Id="rId17" Type="http://schemas.openxmlformats.org/officeDocument/2006/relationships/image" Target="../media/image24.png"/><Relationship Id="rId2" Type="http://schemas.openxmlformats.org/officeDocument/2006/relationships/image" Target="../media/image2.png"/><Relationship Id="rId16" Type="http://schemas.openxmlformats.org/officeDocument/2006/relationships/image" Target="../media/image23.png"/><Relationship Id="rId1" Type="http://schemas.openxmlformats.org/officeDocument/2006/relationships/slideLayout" Target="../slideLayouts/slideLayout7.xml"/><Relationship Id="rId11" Type="http://schemas.openxmlformats.org/officeDocument/2006/relationships/image" Target="../media/image23.svg"/><Relationship Id="rId15" Type="http://schemas.openxmlformats.org/officeDocument/2006/relationships/image" Target="../media/image10.svg"/><Relationship Id="rId4" Type="http://schemas.openxmlformats.org/officeDocument/2006/relationships/image" Target="../media/image11.png"/><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13" Type="http://schemas.openxmlformats.org/officeDocument/2006/relationships/image" Target="../media/image8.svg"/><Relationship Id="rId3" Type="http://schemas.openxmlformats.org/officeDocument/2006/relationships/image" Target="../media/image4.svg"/><Relationship Id="rId12" Type="http://schemas.openxmlformats.org/officeDocument/2006/relationships/image" Target="../media/image16.png"/><Relationship Id="rId17" Type="http://schemas.openxmlformats.org/officeDocument/2006/relationships/image" Target="../media/image24.png"/><Relationship Id="rId2" Type="http://schemas.openxmlformats.org/officeDocument/2006/relationships/image" Target="../media/image2.png"/><Relationship Id="rId16" Type="http://schemas.openxmlformats.org/officeDocument/2006/relationships/image" Target="../media/image25.png"/><Relationship Id="rId1" Type="http://schemas.openxmlformats.org/officeDocument/2006/relationships/slideLayout" Target="../slideLayouts/slideLayout7.xml"/><Relationship Id="rId11" Type="http://schemas.openxmlformats.org/officeDocument/2006/relationships/image" Target="../media/image23.svg"/><Relationship Id="rId15" Type="http://schemas.openxmlformats.org/officeDocument/2006/relationships/image" Target="../media/image10.svg"/><Relationship Id="rId4" Type="http://schemas.openxmlformats.org/officeDocument/2006/relationships/image" Target="../media/image11.png"/><Relationship Id="rId1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11" Type="http://schemas.openxmlformats.org/officeDocument/2006/relationships/image" Target="../media/image23.sv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28.png"/><Relationship Id="rId3" Type="http://schemas.openxmlformats.org/officeDocument/2006/relationships/image" Target="../media/image4.svg"/><Relationship Id="rId12" Type="http://schemas.openxmlformats.org/officeDocument/2006/relationships/image" Target="../media/image43.svg"/><Relationship Id="rId2" Type="http://schemas.openxmlformats.org/officeDocument/2006/relationships/image" Target="../media/image2.png"/><Relationship Id="rId1" Type="http://schemas.openxmlformats.org/officeDocument/2006/relationships/slideLayout" Target="../slideLayouts/slideLayout7.xml"/><Relationship Id="rId11" Type="http://schemas.openxmlformats.org/officeDocument/2006/relationships/image" Target="../media/image27.png"/><Relationship Id="rId15" Type="http://schemas.openxmlformats.org/officeDocument/2006/relationships/image" Target="../media/image29.png"/><Relationship Id="rId10" Type="http://schemas.openxmlformats.org/officeDocument/2006/relationships/image" Target="../media/image16.svg"/><Relationship Id="rId4" Type="http://schemas.openxmlformats.org/officeDocument/2006/relationships/image" Target="../media/image26.png"/><Relationship Id="rId9" Type="http://schemas.openxmlformats.org/officeDocument/2006/relationships/image" Target="../media/image8.png"/><Relationship Id="rId14" Type="http://schemas.openxmlformats.org/officeDocument/2006/relationships/image" Target="../media/image45.svg"/></Relationships>
</file>

<file path=ppt/slides/_rels/slide18.xml.rels><?xml version="1.0" encoding="UTF-8" standalone="yes"?>
<Relationships xmlns="http://schemas.openxmlformats.org/package/2006/relationships"><Relationship Id="rId13" Type="http://schemas.openxmlformats.org/officeDocument/2006/relationships/image" Target="../media/image53.svg"/><Relationship Id="rId3" Type="http://schemas.openxmlformats.org/officeDocument/2006/relationships/image" Target="../media/image18.svg"/><Relationship Id="rId12" Type="http://schemas.openxmlformats.org/officeDocument/2006/relationships/image" Target="../media/image31.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51.svg"/><Relationship Id="rId5" Type="http://schemas.openxmlformats.org/officeDocument/2006/relationships/image" Target="../media/image20.svg"/><Relationship Id="rId15" Type="http://schemas.openxmlformats.org/officeDocument/2006/relationships/image" Target="../media/image33.png"/><Relationship Id="rId4" Type="http://schemas.openxmlformats.org/officeDocument/2006/relationships/image" Target="../media/image10.png"/><Relationship Id="rId1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7"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8.png"/><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3.svg"/><Relationship Id="rId18" Type="http://schemas.openxmlformats.org/officeDocument/2006/relationships/image" Target="../media/image5.svg"/><Relationship Id="rId3" Type="http://schemas.microsoft.com/office/2007/relationships/media" Target="../media/media2.mp3"/><Relationship Id="rId7" Type="http://schemas.openxmlformats.org/officeDocument/2006/relationships/image" Target="../media/image18.svg"/><Relationship Id="rId12" Type="http://schemas.openxmlformats.org/officeDocument/2006/relationships/image" Target="../media/image11.png"/><Relationship Id="rId17" Type="http://schemas.openxmlformats.org/officeDocument/2006/relationships/image" Target="../media/image14.png"/><Relationship Id="rId2" Type="http://schemas.openxmlformats.org/officeDocument/2006/relationships/audio" Target="../media/media1.mp3"/><Relationship Id="rId16" Type="http://schemas.openxmlformats.org/officeDocument/2006/relationships/image" Target="../media/image3.svg"/><Relationship Id="rId1" Type="http://schemas.microsoft.com/office/2007/relationships/media" Target="../media/media1.mp3"/><Relationship Id="rId6" Type="http://schemas.openxmlformats.org/officeDocument/2006/relationships/image" Target="../media/image9.png"/><Relationship Id="rId11" Type="http://schemas.openxmlformats.org/officeDocument/2006/relationships/image" Target="../media/image6.svg"/><Relationship Id="rId5" Type="http://schemas.openxmlformats.org/officeDocument/2006/relationships/slideLayout" Target="../slideLayouts/slideLayout7.xml"/><Relationship Id="rId15" Type="http://schemas.openxmlformats.org/officeDocument/2006/relationships/image" Target="../media/image13.png"/><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20.sv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8.svg"/><Relationship Id="rId17" Type="http://schemas.openxmlformats.org/officeDocument/2006/relationships/image" Target="../media/image6.svg"/><Relationship Id="rId2" Type="http://schemas.openxmlformats.org/officeDocument/2006/relationships/image" Target="../media/image17.png"/><Relationship Id="rId16" Type="http://schemas.openxmlformats.org/officeDocument/2006/relationships/image" Target="../media/image3.png"/><Relationship Id="rId1" Type="http://schemas.openxmlformats.org/officeDocument/2006/relationships/slideLayout" Target="../slideLayouts/slideLayout7.xml"/><Relationship Id="rId15" Type="http://schemas.openxmlformats.org/officeDocument/2006/relationships/image" Target="../media/image16.sv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6.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3.sv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3.svg"/><Relationship Id="rId18" Type="http://schemas.openxmlformats.org/officeDocument/2006/relationships/image" Target="../media/image5.svg"/><Relationship Id="rId3" Type="http://schemas.microsoft.com/office/2007/relationships/media" Target="../media/media2.mp3"/><Relationship Id="rId7" Type="http://schemas.openxmlformats.org/officeDocument/2006/relationships/image" Target="../media/image18.svg"/><Relationship Id="rId12" Type="http://schemas.openxmlformats.org/officeDocument/2006/relationships/image" Target="../media/image11.png"/><Relationship Id="rId17" Type="http://schemas.openxmlformats.org/officeDocument/2006/relationships/image" Target="../media/image14.png"/><Relationship Id="rId2" Type="http://schemas.openxmlformats.org/officeDocument/2006/relationships/audio" Target="../media/media1.mp3"/><Relationship Id="rId16" Type="http://schemas.openxmlformats.org/officeDocument/2006/relationships/image" Target="../media/image3.svg"/><Relationship Id="rId1" Type="http://schemas.microsoft.com/office/2007/relationships/media" Target="../media/media1.mp3"/><Relationship Id="rId6" Type="http://schemas.openxmlformats.org/officeDocument/2006/relationships/image" Target="../media/image9.png"/><Relationship Id="rId11" Type="http://schemas.openxmlformats.org/officeDocument/2006/relationships/image" Target="../media/image6.svg"/><Relationship Id="rId5" Type="http://schemas.openxmlformats.org/officeDocument/2006/relationships/slideLayout" Target="../slideLayouts/slideLayout7.xml"/><Relationship Id="rId15" Type="http://schemas.openxmlformats.org/officeDocument/2006/relationships/image" Target="../media/image13.png"/><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20.sv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3.svg"/><Relationship Id="rId18" Type="http://schemas.openxmlformats.org/officeDocument/2006/relationships/image" Target="../media/image5.svg"/><Relationship Id="rId3" Type="http://schemas.microsoft.com/office/2007/relationships/media" Target="../media/media2.mp3"/><Relationship Id="rId7" Type="http://schemas.openxmlformats.org/officeDocument/2006/relationships/image" Target="../media/image18.svg"/><Relationship Id="rId12" Type="http://schemas.openxmlformats.org/officeDocument/2006/relationships/image" Target="../media/image11.png"/><Relationship Id="rId17" Type="http://schemas.openxmlformats.org/officeDocument/2006/relationships/image" Target="../media/image14.png"/><Relationship Id="rId2" Type="http://schemas.openxmlformats.org/officeDocument/2006/relationships/audio" Target="../media/media1.mp3"/><Relationship Id="rId16" Type="http://schemas.openxmlformats.org/officeDocument/2006/relationships/image" Target="../media/image3.svg"/><Relationship Id="rId1" Type="http://schemas.microsoft.com/office/2007/relationships/media" Target="../media/media1.mp3"/><Relationship Id="rId6" Type="http://schemas.openxmlformats.org/officeDocument/2006/relationships/image" Target="../media/image9.png"/><Relationship Id="rId11" Type="http://schemas.openxmlformats.org/officeDocument/2006/relationships/image" Target="../media/image6.svg"/><Relationship Id="rId5" Type="http://schemas.openxmlformats.org/officeDocument/2006/relationships/slideLayout" Target="../slideLayouts/slideLayout7.xml"/><Relationship Id="rId15" Type="http://schemas.openxmlformats.org/officeDocument/2006/relationships/image" Target="../media/image13.png"/><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20.svg"/><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3.svg"/><Relationship Id="rId18" Type="http://schemas.openxmlformats.org/officeDocument/2006/relationships/image" Target="../media/image5.svg"/><Relationship Id="rId3" Type="http://schemas.microsoft.com/office/2007/relationships/media" Target="../media/media2.mp3"/><Relationship Id="rId7" Type="http://schemas.openxmlformats.org/officeDocument/2006/relationships/image" Target="../media/image18.svg"/><Relationship Id="rId12" Type="http://schemas.openxmlformats.org/officeDocument/2006/relationships/image" Target="../media/image11.png"/><Relationship Id="rId17" Type="http://schemas.openxmlformats.org/officeDocument/2006/relationships/image" Target="../media/image14.png"/><Relationship Id="rId2" Type="http://schemas.openxmlformats.org/officeDocument/2006/relationships/audio" Target="../media/media1.mp3"/><Relationship Id="rId16" Type="http://schemas.openxmlformats.org/officeDocument/2006/relationships/image" Target="../media/image3.svg"/><Relationship Id="rId1" Type="http://schemas.microsoft.com/office/2007/relationships/media" Target="../media/media1.mp3"/><Relationship Id="rId6" Type="http://schemas.openxmlformats.org/officeDocument/2006/relationships/image" Target="../media/image9.png"/><Relationship Id="rId11" Type="http://schemas.openxmlformats.org/officeDocument/2006/relationships/image" Target="../media/image6.svg"/><Relationship Id="rId5" Type="http://schemas.openxmlformats.org/officeDocument/2006/relationships/slideLayout" Target="../slideLayouts/slideLayout7.xml"/><Relationship Id="rId15" Type="http://schemas.openxmlformats.org/officeDocument/2006/relationships/image" Target="../media/image13.png"/><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20.svg"/><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3.svg"/><Relationship Id="rId18" Type="http://schemas.openxmlformats.org/officeDocument/2006/relationships/image" Target="../media/image5.svg"/><Relationship Id="rId3" Type="http://schemas.microsoft.com/office/2007/relationships/media" Target="../media/media2.mp3"/><Relationship Id="rId7" Type="http://schemas.openxmlformats.org/officeDocument/2006/relationships/image" Target="../media/image18.svg"/><Relationship Id="rId12" Type="http://schemas.openxmlformats.org/officeDocument/2006/relationships/image" Target="../media/image11.png"/><Relationship Id="rId17" Type="http://schemas.openxmlformats.org/officeDocument/2006/relationships/image" Target="../media/image14.png"/><Relationship Id="rId2" Type="http://schemas.openxmlformats.org/officeDocument/2006/relationships/audio" Target="../media/media1.mp3"/><Relationship Id="rId16" Type="http://schemas.openxmlformats.org/officeDocument/2006/relationships/image" Target="../media/image3.svg"/><Relationship Id="rId1" Type="http://schemas.microsoft.com/office/2007/relationships/media" Target="../media/media1.mp3"/><Relationship Id="rId6" Type="http://schemas.openxmlformats.org/officeDocument/2006/relationships/image" Target="../media/image9.png"/><Relationship Id="rId11" Type="http://schemas.openxmlformats.org/officeDocument/2006/relationships/image" Target="../media/image6.svg"/><Relationship Id="rId5" Type="http://schemas.openxmlformats.org/officeDocument/2006/relationships/slideLayout" Target="../slideLayouts/slideLayout7.xml"/><Relationship Id="rId15" Type="http://schemas.openxmlformats.org/officeDocument/2006/relationships/image" Target="../media/image13.png"/><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20.sv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6.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3.sv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svg"/><Relationship Id="rId10" Type="http://schemas.openxmlformats.org/officeDocument/2006/relationships/image" Target="../media/image28.sv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7"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8.png"/><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7D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6416" y="-244931"/>
            <a:ext cx="18626175" cy="1862617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759228" y="-484692"/>
            <a:ext cx="5932578" cy="516673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a:off x="-2375017" y="4682045"/>
            <a:ext cx="6807434" cy="592865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854961" y="6581695"/>
            <a:ext cx="3076308" cy="4086883"/>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842150" y="1394878"/>
            <a:ext cx="1570937" cy="1627147"/>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068145" y="7270690"/>
            <a:ext cx="1056056" cy="1093843"/>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26416" y="-266204"/>
            <a:ext cx="4119511" cy="3862041"/>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420069" flipH="1">
            <a:off x="999026" y="8235738"/>
            <a:ext cx="1673244" cy="3077874"/>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809292">
            <a:off x="15134522" y="-380286"/>
            <a:ext cx="2858334" cy="2868766"/>
          </a:xfrm>
          <a:prstGeom prst="rect">
            <a:avLst/>
          </a:prstGeom>
        </p:spPr>
      </p:pic>
      <p:sp>
        <p:nvSpPr>
          <p:cNvPr id="11" name="TextBox 11"/>
          <p:cNvSpPr txBox="1"/>
          <p:nvPr/>
        </p:nvSpPr>
        <p:spPr>
          <a:xfrm>
            <a:off x="1010564" y="2990945"/>
            <a:ext cx="16352214" cy="3248646"/>
          </a:xfrm>
          <a:prstGeom prst="rect">
            <a:avLst/>
          </a:prstGeom>
        </p:spPr>
        <p:txBody>
          <a:bodyPr wrap="square" lIns="0" tIns="0" rIns="0" bIns="0" rtlCol="0" anchor="t">
            <a:spAutoFit/>
          </a:bodyPr>
          <a:lstStyle/>
          <a:p>
            <a:pPr algn="ctr">
              <a:lnSpc>
                <a:spcPct val="150000"/>
              </a:lnSpc>
            </a:pPr>
            <a:r>
              <a:rPr lang="en-US" sz="7500" b="1" dirty="0" smtClean="0">
                <a:solidFill>
                  <a:schemeClr val="tx2">
                    <a:lumMod val="50000"/>
                  </a:schemeClr>
                </a:solidFill>
                <a:latin typeface="Arial" panose="020B0604020202020204" pitchFamily="34" charset="0"/>
                <a:cs typeface="Arial" panose="020B0604020202020204" pitchFamily="34" charset="0"/>
              </a:rPr>
              <a:t>NHIỆT LIỆT CHÀO MỪNG </a:t>
            </a:r>
          </a:p>
          <a:p>
            <a:pPr algn="ctr">
              <a:lnSpc>
                <a:spcPct val="150000"/>
              </a:lnSpc>
            </a:pPr>
            <a:r>
              <a:rPr lang="en-US" sz="7500" b="1" dirty="0" smtClean="0">
                <a:solidFill>
                  <a:schemeClr val="tx2">
                    <a:lumMod val="50000"/>
                  </a:schemeClr>
                </a:solidFill>
                <a:latin typeface="Arial" panose="020B0604020202020204" pitchFamily="34" charset="0"/>
                <a:cs typeface="Arial" panose="020B0604020202020204" pitchFamily="34" charset="0"/>
              </a:rPr>
              <a:t>CẢ LỚP ĐẾN VỚI TIẾT HỌC MỚI!</a:t>
            </a:r>
            <a:endParaRPr lang="en-US" sz="7500" b="1" dirty="0">
              <a:solidFill>
                <a:schemeClr val="tx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89624" y="7353300"/>
            <a:ext cx="3564215" cy="409092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691655" y="-1893076"/>
            <a:ext cx="5730992" cy="434513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9562551" flipH="1">
            <a:off x="57223" y="-432257"/>
            <a:ext cx="1188356" cy="2185939"/>
          </a:xfrm>
          <a:prstGeom prst="rect">
            <a:avLst/>
          </a:prstGeom>
        </p:spPr>
      </p:pic>
      <p:sp>
        <p:nvSpPr>
          <p:cNvPr id="10" name="Rectangle 9"/>
          <p:cNvSpPr/>
          <p:nvPr/>
        </p:nvSpPr>
        <p:spPr>
          <a:xfrm>
            <a:off x="1692538" y="693034"/>
            <a:ext cx="5298245" cy="1084079"/>
          </a:xfrm>
          <a:prstGeom prst="rect">
            <a:avLst/>
          </a:prstGeom>
        </p:spPr>
        <p:txBody>
          <a:bodyPr wrap="none">
            <a:spAutoFit/>
          </a:bodyPr>
          <a:lstStyle/>
          <a:p>
            <a:pPr algn="just">
              <a:lnSpc>
                <a:spcPct val="170000"/>
              </a:lnSpc>
            </a:pPr>
            <a:r>
              <a:rPr lang="en-US" sz="4400" b="1" u="sng" dirty="0" err="1">
                <a:solidFill>
                  <a:schemeClr val="accent4">
                    <a:lumMod val="50000"/>
                  </a:schemeClr>
                </a:solidFill>
                <a:latin typeface="Arial" panose="020B0604020202020204" pitchFamily="34" charset="0"/>
                <a:cs typeface="Arial" panose="020B0604020202020204" pitchFamily="34" charset="0"/>
              </a:rPr>
              <a:t>Bài</a:t>
            </a:r>
            <a:r>
              <a:rPr lang="en-US" sz="4400" b="1" u="sng" dirty="0">
                <a:solidFill>
                  <a:schemeClr val="accent4">
                    <a:lumMod val="50000"/>
                  </a:schemeClr>
                </a:solidFill>
                <a:latin typeface="Arial" panose="020B0604020202020204" pitchFamily="34" charset="0"/>
                <a:cs typeface="Arial" panose="020B0604020202020204" pitchFamily="34" charset="0"/>
              </a:rPr>
              <a:t> </a:t>
            </a:r>
            <a:r>
              <a:rPr lang="en-US" sz="4400" b="1" u="sng" dirty="0" smtClean="0">
                <a:solidFill>
                  <a:schemeClr val="accent4">
                    <a:lumMod val="50000"/>
                  </a:schemeClr>
                </a:solidFill>
                <a:latin typeface="Arial" panose="020B0604020202020204" pitchFamily="34" charset="0"/>
                <a:cs typeface="Arial" panose="020B0604020202020204" pitchFamily="34" charset="0"/>
              </a:rPr>
              <a:t>8.14 </a:t>
            </a:r>
            <a:r>
              <a:rPr lang="en-US" sz="4400" b="1" u="sng" dirty="0">
                <a:solidFill>
                  <a:schemeClr val="accent4">
                    <a:lumMod val="50000"/>
                  </a:schemeClr>
                </a:solidFill>
                <a:latin typeface="Arial" panose="020B0604020202020204" pitchFamily="34" charset="0"/>
                <a:cs typeface="Arial" panose="020B0604020202020204" pitchFamily="34" charset="0"/>
              </a:rPr>
              <a:t>(SGK-tr58)</a:t>
            </a:r>
          </a:p>
        </p:txBody>
      </p:sp>
      <p:sp>
        <p:nvSpPr>
          <p:cNvPr id="11" name="Rectangle 10"/>
          <p:cNvSpPr/>
          <p:nvPr/>
        </p:nvSpPr>
        <p:spPr>
          <a:xfrm>
            <a:off x="1692538" y="1899902"/>
            <a:ext cx="13547462" cy="6186309"/>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Một chiếc hộp đựng 7 tấm thẻ như nhau được ghi số 2; 3; 4; 5; 6; 7; 8. Rút ngẫu nhiên một tấm thẻ trong hộp. Tìm xác suất để rút được tấm thẻ</a:t>
            </a:r>
            <a:r>
              <a:rPr lang="vi-VN"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a:p>
            <a:pPr algn="just">
              <a:lnSpc>
                <a:spcPct val="150000"/>
              </a:lnSpc>
            </a:pPr>
            <a:r>
              <a:rPr lang="vi-VN" sz="4400" dirty="0">
                <a:latin typeface="Arial" panose="020B0604020202020204" pitchFamily="34" charset="0"/>
                <a:cs typeface="Arial" panose="020B0604020202020204" pitchFamily="34" charset="0"/>
              </a:rPr>
              <a:t>a) Ghi số nhỏ hơn 10</a:t>
            </a:r>
            <a:r>
              <a:rPr lang="vi-VN"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a:p>
            <a:pPr algn="just">
              <a:lnSpc>
                <a:spcPct val="150000"/>
              </a:lnSpc>
            </a:pPr>
            <a:r>
              <a:rPr lang="vi-VN" sz="4400" dirty="0">
                <a:latin typeface="Arial" panose="020B0604020202020204" pitchFamily="34" charset="0"/>
                <a:cs typeface="Arial" panose="020B0604020202020204" pitchFamily="34" charset="0"/>
              </a:rPr>
              <a:t>b) Ghi số 1</a:t>
            </a:r>
            <a:r>
              <a:rPr lang="vi-VN"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a:p>
            <a:pPr algn="just">
              <a:lnSpc>
                <a:spcPct val="150000"/>
              </a:lnSpc>
            </a:pPr>
            <a:r>
              <a:rPr lang="vi-VN" sz="4400" dirty="0">
                <a:latin typeface="Arial" panose="020B0604020202020204" pitchFamily="34" charset="0"/>
                <a:cs typeface="Arial" panose="020B0604020202020204" pitchFamily="34" charset="0"/>
              </a:rPr>
              <a:t>c) Ghi số 8.</a:t>
            </a:r>
            <a:endParaRPr lang="en-US" sz="440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11"/>
          <a:stretch>
            <a:fillRect/>
          </a:stretch>
        </p:blipFill>
        <p:spPr>
          <a:xfrm>
            <a:off x="8229600" y="5408422"/>
            <a:ext cx="8763000" cy="3889755"/>
          </a:xfrm>
          <a:prstGeom prst="rect">
            <a:avLst/>
          </a:prstGeom>
        </p:spPr>
      </p:pic>
    </p:spTree>
    <p:extLst>
      <p:ext uri="{BB962C8B-B14F-4D97-AF65-F5344CB8AC3E}">
        <p14:creationId xmlns:p14="http://schemas.microsoft.com/office/powerpoint/2010/main" val="2931379170"/>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E4E8"/>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1325922" y="-262515"/>
            <a:ext cx="3408003" cy="3911625"/>
          </a:xfrm>
          <a:prstGeom prst="rect">
            <a:avLst/>
          </a:prstGeom>
        </p:spPr>
      </p:pic>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523018" y="6884201"/>
            <a:ext cx="2902744" cy="3856302"/>
          </a:xfrm>
          <a:prstGeom prst="rect">
            <a:avLst/>
          </a:prstGeom>
        </p:spPr>
      </p:pic>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523018" y="-229713"/>
            <a:ext cx="3047032" cy="2856592"/>
          </a:xfrm>
          <a:prstGeom prst="rect">
            <a:avLst/>
          </a:prstGeom>
        </p:spPr>
      </p:pic>
      <p:sp>
        <p:nvSpPr>
          <p:cNvPr id="22" name="Oval Callout 21"/>
          <p:cNvSpPr/>
          <p:nvPr/>
        </p:nvSpPr>
        <p:spPr>
          <a:xfrm>
            <a:off x="8153400" y="570096"/>
            <a:ext cx="1828800" cy="1256974"/>
          </a:xfrm>
          <a:prstGeom prst="wedgeEllipseCallout">
            <a:avLst>
              <a:gd name="adj1" fmla="val 34723"/>
              <a:gd name="adj2" fmla="val 5555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solidFill>
                  <a:srgbClr val="C00000"/>
                </a:solidFill>
                <a:latin typeface="Arial" panose="020B0604020202020204" pitchFamily="34" charset="0"/>
                <a:cs typeface="Arial" panose="020B0604020202020204" pitchFamily="34" charset="0"/>
              </a:rPr>
              <a:t>Giải</a:t>
            </a:r>
            <a:endParaRPr lang="en-US" sz="4200" b="1" dirty="0">
              <a:solidFill>
                <a:srgbClr val="C00000"/>
              </a:solidFill>
              <a:latin typeface="Arial" panose="020B0604020202020204" pitchFamily="34" charset="0"/>
              <a:cs typeface="Arial" panose="020B0604020202020204" pitchFamily="34" charset="0"/>
            </a:endParaRPr>
          </a:p>
        </p:txBody>
      </p:sp>
      <p:sp>
        <p:nvSpPr>
          <p:cNvPr id="23" name="Rectangle 22"/>
          <p:cNvSpPr/>
          <p:nvPr/>
        </p:nvSpPr>
        <p:spPr>
          <a:xfrm>
            <a:off x="2212703" y="2117791"/>
            <a:ext cx="13484497" cy="2123658"/>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a) Biến để rút được tấm thẻ “ghi số nhỏ hơn 10” là biến cố chắc chắn, do đó xác xuất bằng 1</a:t>
            </a:r>
            <a:r>
              <a:rPr lang="vi-VN"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p:txBody>
      </p:sp>
      <p:sp>
        <p:nvSpPr>
          <p:cNvPr id="24" name="Rectangle 23"/>
          <p:cNvSpPr/>
          <p:nvPr/>
        </p:nvSpPr>
        <p:spPr>
          <a:xfrm>
            <a:off x="2209800" y="4319175"/>
            <a:ext cx="13541818" cy="2123658"/>
          </a:xfrm>
          <a:prstGeom prst="rect">
            <a:avLst/>
          </a:prstGeom>
        </p:spPr>
        <p:txBody>
          <a:bodyPr wrap="square">
            <a:spAutoFit/>
          </a:bodyPr>
          <a:lstStyle/>
          <a:p>
            <a:pPr lvl="0" algn="just">
              <a:lnSpc>
                <a:spcPct val="150000"/>
              </a:lnSpc>
            </a:pPr>
            <a:r>
              <a:rPr lang="vi-VN" sz="4400" dirty="0">
                <a:solidFill>
                  <a:prstClr val="black"/>
                </a:solidFill>
                <a:cs typeface="Arial" panose="020B0604020202020204" pitchFamily="34" charset="0"/>
              </a:rPr>
              <a:t>b) Biến để rút được tấm thẻ “ghi số 1” là biến cố không thể, do đó xác xuất bằng 0.</a:t>
            </a:r>
          </a:p>
        </p:txBody>
      </p:sp>
      <p:pic>
        <p:nvPicPr>
          <p:cNvPr id="25" name="Picture 24"/>
          <p:cNvPicPr>
            <a:picLocks noChangeAspect="1"/>
          </p:cNvPicPr>
          <p:nvPr/>
        </p:nvPicPr>
        <p:blipFill>
          <a:blip r:embed="rId11"/>
          <a:stretch>
            <a:fillRect/>
          </a:stretch>
        </p:blipFill>
        <p:spPr>
          <a:xfrm>
            <a:off x="5715000" y="6884201"/>
            <a:ext cx="6858000" cy="3044156"/>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anim calcmode="lin" valueType="num">
                                      <p:cBhvr>
                                        <p:cTn id="21" dur="500" fill="hold"/>
                                        <p:tgtEl>
                                          <p:spTgt spid="24"/>
                                        </p:tgtEl>
                                        <p:attrNameLst>
                                          <p:attrName>ppt_x</p:attrName>
                                        </p:attrNameLst>
                                      </p:cBhvr>
                                      <p:tavLst>
                                        <p:tav tm="0">
                                          <p:val>
                                            <p:strVal val="#ppt_x"/>
                                          </p:val>
                                        </p:tav>
                                        <p:tav tm="100000">
                                          <p:val>
                                            <p:strVal val="#ppt_x"/>
                                          </p:val>
                                        </p:tav>
                                      </p:tavLst>
                                    </p:anim>
                                    <p:anim calcmode="lin" valueType="num">
                                      <p:cBhvr>
                                        <p:cTn id="22"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E4E8"/>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1325922" y="-262515"/>
            <a:ext cx="3408003" cy="3911625"/>
          </a:xfrm>
          <a:prstGeom prst="rect">
            <a:avLst/>
          </a:prstGeom>
        </p:spPr>
      </p:pic>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990836" y="7505699"/>
            <a:ext cx="2434925" cy="3234803"/>
          </a:xfrm>
          <a:prstGeom prst="rect">
            <a:avLst/>
          </a:prstGeom>
        </p:spPr>
      </p:pic>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523018" y="-229713"/>
            <a:ext cx="3047032" cy="2856592"/>
          </a:xfrm>
          <a:prstGeom prst="rect">
            <a:avLst/>
          </a:prstGeom>
        </p:spPr>
      </p:pic>
      <p:sp>
        <p:nvSpPr>
          <p:cNvPr id="22" name="Oval Callout 21"/>
          <p:cNvSpPr/>
          <p:nvPr/>
        </p:nvSpPr>
        <p:spPr>
          <a:xfrm>
            <a:off x="8153400" y="570096"/>
            <a:ext cx="1828800" cy="1256974"/>
          </a:xfrm>
          <a:prstGeom prst="wedgeEllipseCallout">
            <a:avLst>
              <a:gd name="adj1" fmla="val 34723"/>
              <a:gd name="adj2" fmla="val 5555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solidFill>
                  <a:srgbClr val="C00000"/>
                </a:solidFill>
                <a:latin typeface="Arial" panose="020B0604020202020204" pitchFamily="34" charset="0"/>
                <a:cs typeface="Arial" panose="020B0604020202020204" pitchFamily="34" charset="0"/>
              </a:rPr>
              <a:t>Giải</a:t>
            </a:r>
            <a:endParaRPr lang="en-US" sz="4200" b="1" dirty="0">
              <a:solidFill>
                <a:srgbClr val="C00000"/>
              </a:solidFill>
              <a:latin typeface="Arial" panose="020B0604020202020204" pitchFamily="34" charset="0"/>
              <a:cs typeface="Arial" panose="020B0604020202020204" pitchFamily="34" charset="0"/>
            </a:endParaRPr>
          </a:p>
        </p:txBody>
      </p:sp>
      <p:grpSp>
        <p:nvGrpSpPr>
          <p:cNvPr id="5" name="Group 4"/>
          <p:cNvGrpSpPr/>
          <p:nvPr/>
        </p:nvGrpSpPr>
        <p:grpSpPr>
          <a:xfrm>
            <a:off x="1714500" y="1693297"/>
            <a:ext cx="14706600" cy="6123536"/>
            <a:chOff x="1981200" y="1827070"/>
            <a:chExt cx="14706600" cy="6123536"/>
          </a:xfrm>
        </p:grpSpPr>
        <p:sp>
          <p:nvSpPr>
            <p:cNvPr id="2" name="Rectangle 1"/>
            <p:cNvSpPr/>
            <p:nvPr/>
          </p:nvSpPr>
          <p:spPr>
            <a:xfrm>
              <a:off x="1981200" y="1827070"/>
              <a:ext cx="14706600" cy="6123536"/>
            </a:xfrm>
            <a:prstGeom prst="rect">
              <a:avLst/>
            </a:prstGeom>
          </p:spPr>
          <p:txBody>
            <a:bodyPr wrap="square">
              <a:spAutoFit/>
            </a:bodyPr>
            <a:lstStyle/>
            <a:p>
              <a:pPr algn="just">
                <a:lnSpc>
                  <a:spcPct val="13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 </a:t>
              </a:r>
              <a:r>
                <a:rPr lang="en-US" sz="4000" dirty="0" err="1">
                  <a:latin typeface="Arial" panose="020B0604020202020204" pitchFamily="34" charset="0"/>
                  <a:ea typeface="Calibri" panose="020F0502020204030204" pitchFamily="34" charset="0"/>
                  <a:cs typeface="Arial" panose="020B0604020202020204" pitchFamily="34" charset="0"/>
                </a:rPr>
                <a:t>Ghi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8.</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hộp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7 </a:t>
              </a:r>
              <a:r>
                <a:rPr lang="en-US" sz="4000" dirty="0" err="1">
                  <a:latin typeface="Arial" panose="020B0604020202020204" pitchFamily="34" charset="0"/>
                  <a:ea typeface="Calibri" panose="020F0502020204030204" pitchFamily="34" charset="0"/>
                  <a:cs typeface="Arial" panose="020B0604020202020204" pitchFamily="34" charset="0"/>
                </a:rPr>
                <a:t>tấm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thẻ</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nên</a:t>
              </a:r>
              <a:r>
                <a:rPr lang="en-US" sz="4000" dirty="0">
                  <a:latin typeface="Arial" panose="020B0604020202020204" pitchFamily="34" charset="0"/>
                  <a:ea typeface="Calibri" panose="020F0502020204030204" pitchFamily="34" charset="0"/>
                  <a:cs typeface="Arial" panose="020B0604020202020204" pitchFamily="34" charset="0"/>
                </a:rPr>
                <a:t> 7 </a:t>
              </a:r>
              <a:r>
                <a:rPr lang="en-US" sz="4000" dirty="0" err="1">
                  <a:latin typeface="Arial" panose="020B0604020202020204" pitchFamily="34" charset="0"/>
                  <a:ea typeface="Calibri" panose="020F0502020204030204" pitchFamily="34" charset="0"/>
                  <a:cs typeface="Arial" panose="020B0604020202020204" pitchFamily="34" charset="0"/>
                </a:rPr>
                <a:t>biến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năng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err="1">
                  <a:latin typeface="Arial" panose="020B0604020202020204" pitchFamily="34" charset="0"/>
                  <a:ea typeface="Calibri" panose="020F0502020204030204" pitchFamily="34" charset="0"/>
                  <a:cs typeface="Arial" panose="020B0604020202020204" pitchFamily="34" charset="0"/>
                </a:rPr>
                <a:t>Rút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tấm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thẻ</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ghi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2”</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err="1">
                  <a:latin typeface="Arial" panose="020B0604020202020204" pitchFamily="34" charset="0"/>
                  <a:ea typeface="Calibri" panose="020F0502020204030204" pitchFamily="34" charset="0"/>
                  <a:cs typeface="Arial" panose="020B0604020202020204" pitchFamily="34" charset="0"/>
                </a:rPr>
                <a:t>Rút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tấm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thẻ</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ghi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3”</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err="1">
                  <a:latin typeface="Arial" panose="020B0604020202020204" pitchFamily="34" charset="0"/>
                  <a:ea typeface="Calibri" panose="020F0502020204030204" pitchFamily="34" charset="0"/>
                  <a:cs typeface="Arial" panose="020B0604020202020204" pitchFamily="34" charset="0"/>
                </a:rPr>
                <a:t>Rút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tấm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thẻ</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ghi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4”</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err="1">
                  <a:latin typeface="Arial" panose="020B0604020202020204" pitchFamily="34" charset="0"/>
                  <a:ea typeface="Calibri" panose="020F0502020204030204" pitchFamily="34" charset="0"/>
                  <a:cs typeface="Arial" panose="020B0604020202020204" pitchFamily="34" charset="0"/>
                </a:rPr>
                <a:t>Rút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tấm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thẻ</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ghi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9601200" y="4281177"/>
              <a:ext cx="6781800" cy="3067506"/>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err="1">
                  <a:latin typeface="Arial" panose="020B0604020202020204" pitchFamily="34" charset="0"/>
                  <a:ea typeface="Calibri" panose="020F0502020204030204" pitchFamily="34" charset="0"/>
                  <a:cs typeface="Arial" panose="020B0604020202020204" pitchFamily="34" charset="0"/>
                </a:rPr>
                <a:t>Rút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tấm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thẻ</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ghi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6”</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err="1">
                  <a:latin typeface="Arial" panose="020B0604020202020204" pitchFamily="34" charset="0"/>
                  <a:ea typeface="Calibri" panose="020F0502020204030204" pitchFamily="34" charset="0"/>
                  <a:cs typeface="Arial" panose="020B0604020202020204" pitchFamily="34" charset="0"/>
                </a:rPr>
                <a:t>Rút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tấm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thẻ</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ghi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7”</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err="1">
                  <a:latin typeface="Arial" panose="020B0604020202020204" pitchFamily="34" charset="0"/>
                  <a:ea typeface="Calibri" panose="020F0502020204030204" pitchFamily="34" charset="0"/>
                  <a:cs typeface="Arial" panose="020B0604020202020204" pitchFamily="34" charset="0"/>
                </a:rPr>
                <a:t>Rút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tấm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thẻ</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ghi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8”</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6" name="Rectangle 5"/>
              <p:cNvSpPr/>
              <p:nvPr/>
            </p:nvSpPr>
            <p:spPr>
              <a:xfrm>
                <a:off x="1714500" y="7880316"/>
                <a:ext cx="14227618" cy="2136803"/>
              </a:xfrm>
              <a:prstGeom prst="rect">
                <a:avLst/>
              </a:prstGeom>
            </p:spPr>
            <p:txBody>
              <a:bodyPr wrap="square">
                <a:spAutoFit/>
              </a:bodyPr>
              <a:lstStyle/>
              <a:p>
                <a:pPr algn="just">
                  <a:lnSpc>
                    <a:spcPct val="13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Mặt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tấm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thẻ</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luôn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7 </a:t>
                </a:r>
                <a:r>
                  <a:rPr lang="en-US" sz="4000" dirty="0" err="1">
                    <a:latin typeface="Arial" panose="020B0604020202020204" pitchFamily="34" charset="0"/>
                    <a:ea typeface="Calibri" panose="020F0502020204030204" pitchFamily="34" charset="0"/>
                    <a:cs typeface="Arial" panose="020B0604020202020204" pitchFamily="34" charset="0"/>
                  </a:rPr>
                  <a:t>biến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này</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Vậy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xác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xuất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để</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rút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tấm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thẻ</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ghi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8”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effectLst/>
                            <a:latin typeface="Cambria Math" panose="02040503050406030204" pitchFamily="18" charset="0"/>
                            <a:ea typeface="Calibri" panose="020F0502020204030204" pitchFamily="34" charset="0"/>
                            <a:cs typeface="Arial" panose="020B0604020202020204" pitchFamily="34" charset="0"/>
                          </a:rPr>
                        </m:ctrlPr>
                      </m:fPr>
                      <m:num>
                        <m:r>
                          <a:rPr lang="en-US" sz="4400" i="1">
                            <a:effectLst/>
                            <a:latin typeface="Cambria Math" panose="02040503050406030204" pitchFamily="18" charset="0"/>
                            <a:ea typeface="Calibri" panose="020F0502020204030204" pitchFamily="34" charset="0"/>
                            <a:cs typeface="Arial" panose="020B0604020202020204" pitchFamily="34" charset="0"/>
                          </a:rPr>
                          <m:t>1</m:t>
                        </m:r>
                      </m:num>
                      <m:den>
                        <m:r>
                          <a:rPr lang="en-US" sz="4400" i="1">
                            <a:effectLst/>
                            <a:latin typeface="Cambria Math" panose="02040503050406030204" pitchFamily="18" charset="0"/>
                            <a:ea typeface="Calibri" panose="020F0502020204030204" pitchFamily="34" charset="0"/>
                            <a:cs typeface="Arial" panose="020B0604020202020204" pitchFamily="34" charset="0"/>
                          </a:rPr>
                          <m:t>7</m:t>
                        </m:r>
                      </m:den>
                    </m:f>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714500" y="7880316"/>
                <a:ext cx="14227618" cy="2136803"/>
              </a:xfrm>
              <a:prstGeom prst="rect">
                <a:avLst/>
              </a:prstGeom>
              <a:blipFill rotWithShape="0">
                <a:blip r:embed="rId11"/>
                <a:stretch>
                  <a:fillRect l="-1500" t="-286" r="-1542" b="-286"/>
                </a:stretch>
              </a:blipFill>
            </p:spPr>
            <p:txBody>
              <a:bodyPr/>
              <a:lstStyle/>
              <a:p>
                <a:r>
                  <a:rPr lang="en-US">
                    <a:noFill/>
                  </a:rPr>
                  <a:t> </a:t>
                </a:r>
              </a:p>
            </p:txBody>
          </p:sp>
        </mc:Fallback>
      </mc:AlternateContent>
    </p:spTree>
    <p:extLst>
      <p:ext uri="{BB962C8B-B14F-4D97-AF65-F5344CB8AC3E}">
        <p14:creationId xmlns:p14="http://schemas.microsoft.com/office/powerpoint/2010/main" val="209280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7D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690397" y="-454793"/>
            <a:ext cx="4608458" cy="4013548"/>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024246">
            <a:off x="-2375017" y="6943219"/>
            <a:ext cx="6807434" cy="5928656"/>
          </a:xfrm>
          <a:prstGeom prst="rect">
            <a:avLst/>
          </a:prstGeom>
        </p:spPr>
      </p:pic>
      <p:pic>
        <p:nvPicPr>
          <p:cNvPr id="23"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9562551" flipH="1">
            <a:off x="393777" y="-745642"/>
            <a:ext cx="1348927" cy="2481304"/>
          </a:xfrm>
          <a:prstGeom prst="rect">
            <a:avLst/>
          </a:prstGeom>
        </p:spPr>
      </p:pic>
      <p:pic>
        <p:nvPicPr>
          <p:cNvPr id="24" name="Picture 2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877465" y="593914"/>
            <a:ext cx="1381835" cy="1431280"/>
          </a:xfrm>
          <a:prstGeom prst="rect">
            <a:avLst/>
          </a:prstGeom>
        </p:spPr>
      </p:pic>
      <p:pic>
        <p:nvPicPr>
          <p:cNvPr id="25"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4724400" y="8295383"/>
            <a:ext cx="1754512" cy="1817291"/>
          </a:xfrm>
          <a:prstGeom prst="rect">
            <a:avLst/>
          </a:prstGeom>
        </p:spPr>
      </p:pic>
      <p:sp>
        <p:nvSpPr>
          <p:cNvPr id="26" name="TextBox 8">
            <a:extLst>
              <a:ext uri="{FF2B5EF4-FFF2-40B4-BE49-F238E27FC236}">
                <a16:creationId xmlns="" xmlns:a16="http://schemas.microsoft.com/office/drawing/2014/main" id="{A19ECB77-B032-4E88-B15F-FDAE0101D1A8}"/>
              </a:ext>
            </a:extLst>
          </p:cNvPr>
          <p:cNvSpPr txBox="1"/>
          <p:nvPr/>
        </p:nvSpPr>
        <p:spPr>
          <a:xfrm>
            <a:off x="4428893" y="919667"/>
            <a:ext cx="9058507" cy="702372"/>
          </a:xfrm>
          <a:prstGeom prst="rect">
            <a:avLst/>
          </a:prstGeom>
        </p:spPr>
        <p:txBody>
          <a:bodyPr wrap="square" lIns="0" tIns="0" rIns="0" bIns="0" rtlCol="0" anchor="t">
            <a:spAutoFit/>
          </a:bodyPr>
          <a:lstStyle/>
          <a:p>
            <a:pPr algn="ctr" defTabSz="609630">
              <a:lnSpc>
                <a:spcPts val="5334"/>
              </a:lnSpc>
              <a:spcBef>
                <a:spcPct val="0"/>
              </a:spcBef>
            </a:pPr>
            <a:r>
              <a:rPr lang="en-US" sz="6600" b="1" spc="-53" dirty="0" smtClean="0">
                <a:solidFill>
                  <a:srgbClr val="000000"/>
                </a:solidFill>
                <a:latin typeface="Arial" panose="020B0604020202020204" pitchFamily="34" charset="0"/>
                <a:cs typeface="Arial" panose="020B0604020202020204" pitchFamily="34" charset="0"/>
              </a:rPr>
              <a:t>VẬN DỤNG</a:t>
            </a:r>
            <a:endParaRPr lang="en-US" sz="6600" b="1" spc="-53" dirty="0">
              <a:solidFill>
                <a:srgbClr val="000000"/>
              </a:solidFill>
              <a:latin typeface="Arial" panose="020B0604020202020204" pitchFamily="34" charset="0"/>
              <a:cs typeface="Arial" panose="020B0604020202020204" pitchFamily="34" charset="0"/>
            </a:endParaRPr>
          </a:p>
        </p:txBody>
      </p:sp>
      <p:sp>
        <p:nvSpPr>
          <p:cNvPr id="27" name="Rectangle 26"/>
          <p:cNvSpPr/>
          <p:nvPr/>
        </p:nvSpPr>
        <p:spPr>
          <a:xfrm>
            <a:off x="1520802" y="1540579"/>
            <a:ext cx="5298245" cy="1243417"/>
          </a:xfrm>
          <a:prstGeom prst="rect">
            <a:avLst/>
          </a:prstGeom>
        </p:spPr>
        <p:txBody>
          <a:bodyPr wrap="none">
            <a:spAutoFit/>
          </a:bodyPr>
          <a:lstStyle/>
          <a:p>
            <a:pPr algn="just">
              <a:lnSpc>
                <a:spcPct val="170000"/>
              </a:lnSpc>
            </a:pPr>
            <a:r>
              <a:rPr lang="en-US" sz="4400" b="1" u="sng" dirty="0" err="1">
                <a:solidFill>
                  <a:schemeClr val="accent4">
                    <a:lumMod val="50000"/>
                  </a:schemeClr>
                </a:solidFill>
                <a:latin typeface="Arial" panose="020B0604020202020204" pitchFamily="34" charset="0"/>
                <a:cs typeface="Arial" panose="020B0604020202020204" pitchFamily="34" charset="0"/>
              </a:rPr>
              <a:t>Bài</a:t>
            </a:r>
            <a:r>
              <a:rPr lang="en-US" sz="4400" b="1" u="sng" dirty="0">
                <a:solidFill>
                  <a:schemeClr val="accent4">
                    <a:lumMod val="50000"/>
                  </a:schemeClr>
                </a:solidFill>
                <a:latin typeface="Arial" panose="020B0604020202020204" pitchFamily="34" charset="0"/>
                <a:cs typeface="Arial" panose="020B0604020202020204" pitchFamily="34" charset="0"/>
              </a:rPr>
              <a:t> </a:t>
            </a:r>
            <a:r>
              <a:rPr lang="en-US" sz="4400" b="1" u="sng" dirty="0" smtClean="0">
                <a:solidFill>
                  <a:schemeClr val="accent4">
                    <a:lumMod val="50000"/>
                  </a:schemeClr>
                </a:solidFill>
                <a:latin typeface="Arial" panose="020B0604020202020204" pitchFamily="34" charset="0"/>
                <a:cs typeface="Arial" panose="020B0604020202020204" pitchFamily="34" charset="0"/>
              </a:rPr>
              <a:t>8.15 </a:t>
            </a:r>
            <a:r>
              <a:rPr lang="en-US" sz="4400" b="1" u="sng" dirty="0">
                <a:solidFill>
                  <a:schemeClr val="accent4">
                    <a:lumMod val="50000"/>
                  </a:schemeClr>
                </a:solidFill>
                <a:latin typeface="Arial" panose="020B0604020202020204" pitchFamily="34" charset="0"/>
                <a:cs typeface="Arial" panose="020B0604020202020204" pitchFamily="34" charset="0"/>
              </a:rPr>
              <a:t>(SGK-tr58)</a:t>
            </a:r>
          </a:p>
        </p:txBody>
      </p:sp>
      <p:pic>
        <p:nvPicPr>
          <p:cNvPr id="29" name="Picture 28"/>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182600" y="4794718"/>
            <a:ext cx="4419600" cy="5223164"/>
          </a:xfrm>
          <a:prstGeom prst="rect">
            <a:avLst/>
          </a:prstGeom>
        </p:spPr>
      </p:pic>
      <p:grpSp>
        <p:nvGrpSpPr>
          <p:cNvPr id="31" name="Group 30"/>
          <p:cNvGrpSpPr/>
          <p:nvPr/>
        </p:nvGrpSpPr>
        <p:grpSpPr>
          <a:xfrm>
            <a:off x="1520802" y="2776542"/>
            <a:ext cx="15738498" cy="6216326"/>
            <a:chOff x="1520802" y="2646106"/>
            <a:chExt cx="15738498" cy="6216326"/>
          </a:xfrm>
        </p:grpSpPr>
        <p:sp>
          <p:nvSpPr>
            <p:cNvPr id="28" name="Rectangle 27"/>
            <p:cNvSpPr/>
            <p:nvPr/>
          </p:nvSpPr>
          <p:spPr>
            <a:xfrm>
              <a:off x="1520802" y="2646106"/>
              <a:ext cx="15738498" cy="6186309"/>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Một tấm bìa cứng hình tròn được chia làm 8 phần có diện tích bằng nhau và ghi số 1; 2; 3; 4; 5; 6; 7; 8 như Hình 8.4, được gắn vào trục quay có mũi tên ở tâm</a:t>
              </a:r>
              <a:r>
                <a:rPr lang="vi-VN"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a:p>
              <a:pPr algn="just">
                <a:lnSpc>
                  <a:spcPct val="150000"/>
                </a:lnSpc>
              </a:pPr>
              <a:r>
                <a:rPr lang="vi-VN" sz="4400" dirty="0">
                  <a:latin typeface="Arial" panose="020B0604020202020204" pitchFamily="34" charset="0"/>
                  <a:cs typeface="Arial" panose="020B0604020202020204" pitchFamily="34" charset="0"/>
                </a:rPr>
                <a:t>Bạn Việt quay tấm bìa</a:t>
              </a:r>
              <a:r>
                <a:rPr lang="vi-VN"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a:p>
              <a:pPr algn="just">
                <a:lnSpc>
                  <a:spcPct val="150000"/>
                </a:lnSpc>
              </a:pPr>
              <a:r>
                <a:rPr lang="vi-VN" sz="4400" dirty="0">
                  <a:latin typeface="Arial" panose="020B0604020202020204" pitchFamily="34" charset="0"/>
                  <a:cs typeface="Arial" panose="020B0604020202020204" pitchFamily="34" charset="0"/>
                </a:rPr>
                <a:t>a) Tìm xác suất để mũi tên chỉ vào hình quạt</a:t>
              </a:r>
              <a:r>
                <a:rPr lang="vi-VN"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4400" dirty="0">
                  <a:latin typeface="Arial" panose="020B0604020202020204" pitchFamily="34" charset="0"/>
                  <a:cs typeface="Arial" panose="020B0604020202020204" pitchFamily="34" charset="0"/>
                </a:rPr>
                <a:t>Ghi số lẻ</a:t>
              </a:r>
              <a:r>
                <a:rPr lang="vi-VN"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p:txBody>
        </p:sp>
        <p:sp>
          <p:nvSpPr>
            <p:cNvPr id="30" name="Rectangle 29"/>
            <p:cNvSpPr/>
            <p:nvPr/>
          </p:nvSpPr>
          <p:spPr>
            <a:xfrm>
              <a:off x="7806488" y="7754436"/>
              <a:ext cx="3021981" cy="1107996"/>
            </a:xfrm>
            <a:prstGeom prst="rect">
              <a:avLst/>
            </a:prstGeom>
          </p:spPr>
          <p:txBody>
            <a:bodyPr wrap="none">
              <a:spAutoFit/>
            </a:bodyPr>
            <a:lstStyle/>
            <a:p>
              <a:pPr marL="571500" lvl="0" indent="-571500" algn="just">
                <a:lnSpc>
                  <a:spcPct val="150000"/>
                </a:lnSpc>
                <a:buFont typeface="Arial" panose="020B0604020202020204" pitchFamily="34" charset="0"/>
                <a:buChar char="•"/>
              </a:pPr>
              <a:r>
                <a:rPr lang="vi-VN" sz="4400" dirty="0">
                  <a:solidFill>
                    <a:prstClr val="black"/>
                  </a:solidFill>
                  <a:cs typeface="Arial" panose="020B0604020202020204" pitchFamily="34" charset="0"/>
                </a:rPr>
                <a:t>Ghi số 6.</a:t>
              </a:r>
              <a:endParaRPr lang="en-US" sz="4400" dirty="0">
                <a:solidFill>
                  <a:prstClr val="black"/>
                </a:solidFill>
                <a:latin typeface="Arial" panose="020B0604020202020204" pitchFamily="34" charset="0"/>
                <a:cs typeface="Arial" panose="020B0604020202020204" pitchFamily="34" charset="0"/>
              </a:endParaRPr>
            </a:p>
          </p:txBody>
        </p:sp>
      </p:gr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anim calcmode="lin" valueType="num">
                                      <p:cBhvr>
                                        <p:cTn id="13" dur="500" fill="hold"/>
                                        <p:tgtEl>
                                          <p:spTgt spid="29"/>
                                        </p:tgtEl>
                                        <p:attrNameLst>
                                          <p:attrName>ppt_x</p:attrName>
                                        </p:attrNameLst>
                                      </p:cBhvr>
                                      <p:tavLst>
                                        <p:tav tm="0">
                                          <p:val>
                                            <p:strVal val="#ppt_x"/>
                                          </p:val>
                                        </p:tav>
                                        <p:tav tm="100000">
                                          <p:val>
                                            <p:strVal val="#ppt_x"/>
                                          </p:val>
                                        </p:tav>
                                      </p:tavLst>
                                    </p:anim>
                                    <p:anim calcmode="lin" valueType="num">
                                      <p:cBhvr>
                                        <p:cTn id="14" dur="5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anim calcmode="lin" valueType="num">
                                      <p:cBhvr>
                                        <p:cTn id="18" dur="500" fill="hold"/>
                                        <p:tgtEl>
                                          <p:spTgt spid="31"/>
                                        </p:tgtEl>
                                        <p:attrNameLst>
                                          <p:attrName>ppt_x</p:attrName>
                                        </p:attrNameLst>
                                      </p:cBhvr>
                                      <p:tavLst>
                                        <p:tav tm="0">
                                          <p:val>
                                            <p:strVal val="#ppt_x"/>
                                          </p:val>
                                        </p:tav>
                                        <p:tav tm="100000">
                                          <p:val>
                                            <p:strVal val="#ppt_x"/>
                                          </p:val>
                                        </p:tav>
                                      </p:tavLst>
                                    </p:anim>
                                    <p:anim calcmode="lin" valueType="num">
                                      <p:cBhvr>
                                        <p:cTn id="19"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7D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335050" y="-19050"/>
            <a:ext cx="2952949" cy="257175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024246">
            <a:off x="14233971" y="8428066"/>
            <a:ext cx="5252120" cy="4574119"/>
          </a:xfrm>
          <a:prstGeom prst="rect">
            <a:avLst/>
          </a:prstGeom>
        </p:spPr>
      </p:pic>
      <p:pic>
        <p:nvPicPr>
          <p:cNvPr id="23"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177471" flipH="1">
            <a:off x="-330726" y="8407466"/>
            <a:ext cx="1191112" cy="2191009"/>
          </a:xfrm>
          <a:prstGeom prst="rect">
            <a:avLst/>
          </a:prstGeom>
        </p:spPr>
      </p:pic>
      <p:pic>
        <p:nvPicPr>
          <p:cNvPr id="24" name="Picture 2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877465" y="593914"/>
            <a:ext cx="1381835" cy="1431280"/>
          </a:xfrm>
          <a:prstGeom prst="rect">
            <a:avLst/>
          </a:prstGeom>
        </p:spPr>
      </p:pic>
      <p:pic>
        <p:nvPicPr>
          <p:cNvPr id="25"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690397" y="9029700"/>
            <a:ext cx="1370631" cy="1419675"/>
          </a:xfrm>
          <a:prstGeom prst="rect">
            <a:avLst/>
          </a:prstGeom>
        </p:spPr>
      </p:pic>
      <p:sp>
        <p:nvSpPr>
          <p:cNvPr id="13" name="Oval Callout 12"/>
          <p:cNvSpPr/>
          <p:nvPr/>
        </p:nvSpPr>
        <p:spPr>
          <a:xfrm>
            <a:off x="8153400" y="346010"/>
            <a:ext cx="1676400" cy="1216090"/>
          </a:xfrm>
          <a:prstGeom prst="wedgeEllipseCallout">
            <a:avLst>
              <a:gd name="adj1" fmla="val 34723"/>
              <a:gd name="adj2" fmla="val 5555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b="1" dirty="0" err="1" smtClean="0">
                <a:solidFill>
                  <a:schemeClr val="tx2">
                    <a:lumMod val="50000"/>
                  </a:schemeClr>
                </a:solidFill>
                <a:latin typeface="Arial" panose="020B0604020202020204" pitchFamily="34" charset="0"/>
                <a:cs typeface="Arial" panose="020B0604020202020204" pitchFamily="34" charset="0"/>
              </a:rPr>
              <a:t>Giải</a:t>
            </a:r>
            <a:endParaRPr lang="en-US" sz="4000" b="1" dirty="0">
              <a:solidFill>
                <a:schemeClr val="tx2">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990600" y="1581150"/>
                <a:ext cx="16760466" cy="8239628"/>
              </a:xfrm>
              <a:prstGeom prst="rect">
                <a:avLst/>
              </a:prstGeom>
            </p:spPr>
            <p:txBody>
              <a:bodyPr wrap="square">
                <a:spAutoFit/>
              </a:bodyPr>
              <a:lstStyle/>
              <a:p>
                <a:pPr algn="just">
                  <a:lnSpc>
                    <a:spcPct val="13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a) Tìm xác suất để mũi tên chỉ vào hình quạt: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Aft>
                    <a:spcPts val="800"/>
                  </a:spcAft>
                </a:pPr>
                <a:r>
                  <a:rPr lang="nl-NL" sz="4000" b="1" dirty="0">
                    <a:effectLst/>
                    <a:latin typeface="Arial" panose="020B0604020202020204" pitchFamily="34" charset="0"/>
                    <a:ea typeface="Calibri" panose="020F0502020204030204" pitchFamily="34" charset="0"/>
                    <a:cs typeface="Arial" panose="020B0604020202020204" pitchFamily="34" charset="0"/>
                  </a:rPr>
                  <a:t>*  Ghi số </a:t>
                </a:r>
                <a:r>
                  <a:rPr lang="nl-NL" sz="4000" b="1" dirty="0" smtClean="0">
                    <a:effectLst/>
                    <a:latin typeface="Arial" panose="020B0604020202020204" pitchFamily="34" charset="0"/>
                    <a:ea typeface="Calibri" panose="020F0502020204030204" pitchFamily="34" charset="0"/>
                    <a:cs typeface="Arial" panose="020B0604020202020204" pitchFamily="34" charset="0"/>
                  </a:rPr>
                  <a:t>lẻ:</a:t>
                </a:r>
                <a:endParaRPr lang="en-US" sz="4000" b="1"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0000"/>
                  </a:lnSpc>
                  <a:spcAft>
                    <a:spcPts val="800"/>
                  </a:spcAft>
                  <a:buFont typeface="Arial" panose="020B0604020202020204" pitchFamily="34" charset="0"/>
                  <a:buChar char="•"/>
                </a:pPr>
                <a:r>
                  <a:rPr lang="nl-NL" sz="4000" dirty="0" smtClean="0">
                    <a:effectLst/>
                    <a:latin typeface="Arial" panose="020B0604020202020204" pitchFamily="34" charset="0"/>
                    <a:ea typeface="Calibri" panose="020F0502020204030204" pitchFamily="34" charset="0"/>
                    <a:cs typeface="Arial" panose="020B0604020202020204" pitchFamily="34" charset="0"/>
                  </a:rPr>
                  <a:t>Vì </a:t>
                </a:r>
                <a:r>
                  <a:rPr lang="nl-NL" sz="4000" dirty="0">
                    <a:effectLst/>
                    <a:latin typeface="Arial" panose="020B0604020202020204" pitchFamily="34" charset="0"/>
                    <a:ea typeface="Calibri" panose="020F0502020204030204" pitchFamily="34" charset="0"/>
                    <a:cs typeface="Arial" panose="020B0604020202020204" pitchFamily="34" charset="0"/>
                  </a:rPr>
                  <a:t>tấm bìa cứng được chia thành 8 phần bằng nhau nên các biến cố có đồng khả năng xảy ra. Mà trong 8 phần có ghi số thì có 4 số chẵn và 4 số lẻ. Nên các biến cố là:</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Biến cố “Mũi tên chỉ vào phần ghi số lẻ”</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Biến cố “Mũi tên chỉ vào phần ghi số chẵn”</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0000"/>
                  </a:lnSpc>
                  <a:spcAft>
                    <a:spcPts val="800"/>
                  </a:spcAft>
                  <a:buFont typeface="Arial" panose="020B0604020202020204" pitchFamily="34" charset="0"/>
                  <a:buChar char="•"/>
                </a:pPr>
                <a:r>
                  <a:rPr lang="nl-NL" sz="4000" dirty="0" smtClean="0">
                    <a:effectLst/>
                    <a:latin typeface="Arial" panose="020B0604020202020204" pitchFamily="34" charset="0"/>
                    <a:ea typeface="Calibri" panose="020F0502020204030204" pitchFamily="34" charset="0"/>
                    <a:cs typeface="Arial" panose="020B0604020202020204" pitchFamily="34" charset="0"/>
                  </a:rPr>
                  <a:t>Mặt </a:t>
                </a:r>
                <a:r>
                  <a:rPr lang="nl-NL" sz="4000" dirty="0">
                    <a:effectLst/>
                    <a:latin typeface="Arial" panose="020B0604020202020204" pitchFamily="34" charset="0"/>
                    <a:ea typeface="Calibri" panose="020F0502020204030204" pitchFamily="34" charset="0"/>
                    <a:cs typeface="Arial" panose="020B0604020202020204" pitchFamily="34" charset="0"/>
                  </a:rPr>
                  <a:t>khác tấm thẻ luôn xảy ra duy nhất một biến cố trong 2 biến cố này.</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Vậy: Xác xuất để quay mũi tên chỉ vào hình quạt có số lẻ là: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1</m:t>
                        </m:r>
                      </m:num>
                      <m:den>
                        <m:r>
                          <a:rPr lang="nl-NL" sz="4000" i="1">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990600" y="1581150"/>
                <a:ext cx="16760466" cy="8239628"/>
              </a:xfrm>
              <a:prstGeom prst="rect">
                <a:avLst/>
              </a:prstGeom>
              <a:blipFill rotWithShape="0">
                <a:blip r:embed="rId16"/>
                <a:stretch>
                  <a:fillRect l="-1310" t="-74" r="-1273"/>
                </a:stretch>
              </a:blipFill>
            </p:spPr>
            <p:txBody>
              <a:bodyPr/>
              <a:lstStyle/>
              <a:p>
                <a:r>
                  <a:rPr lang="en-US">
                    <a:noFill/>
                  </a:rPr>
                  <a:t> </a:t>
                </a:r>
              </a:p>
            </p:txBody>
          </p:sp>
        </mc:Fallback>
      </mc:AlternateContent>
      <p:pic>
        <p:nvPicPr>
          <p:cNvPr id="15" name="Picture 14"/>
          <p:cNvPicPr>
            <a:picLocks noChangeAspect="1"/>
          </p:cNvPicPr>
          <p:nvPr/>
        </p:nvPicPr>
        <p:blipFill rotWithShape="1">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b="13043"/>
          <a:stretch/>
        </p:blipFill>
        <p:spPr>
          <a:xfrm>
            <a:off x="12653842" y="504558"/>
            <a:ext cx="2731857" cy="2807454"/>
          </a:xfrm>
          <a:prstGeom prst="rect">
            <a:avLst/>
          </a:prstGeom>
        </p:spPr>
      </p:pic>
    </p:spTree>
    <p:extLst>
      <p:ext uri="{BB962C8B-B14F-4D97-AF65-F5344CB8AC3E}">
        <p14:creationId xmlns:p14="http://schemas.microsoft.com/office/powerpoint/2010/main" val="40203030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5"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vertical)">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7D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335050" y="-19050"/>
            <a:ext cx="2952949" cy="257175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024246">
            <a:off x="14233971" y="8428066"/>
            <a:ext cx="5252120" cy="4574119"/>
          </a:xfrm>
          <a:prstGeom prst="rect">
            <a:avLst/>
          </a:prstGeom>
        </p:spPr>
      </p:pic>
      <p:pic>
        <p:nvPicPr>
          <p:cNvPr id="23"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177471" flipH="1">
            <a:off x="-330726" y="8407466"/>
            <a:ext cx="1191112" cy="2191009"/>
          </a:xfrm>
          <a:prstGeom prst="rect">
            <a:avLst/>
          </a:prstGeom>
        </p:spPr>
      </p:pic>
      <p:pic>
        <p:nvPicPr>
          <p:cNvPr id="24" name="Picture 2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877465" y="593914"/>
            <a:ext cx="1381835" cy="1431280"/>
          </a:xfrm>
          <a:prstGeom prst="rect">
            <a:avLst/>
          </a:prstGeom>
        </p:spPr>
      </p:pic>
      <p:pic>
        <p:nvPicPr>
          <p:cNvPr id="25"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690397" y="9029700"/>
            <a:ext cx="1370631" cy="1419675"/>
          </a:xfrm>
          <a:prstGeom prst="rect">
            <a:avLst/>
          </a:prstGeom>
        </p:spPr>
      </p:pic>
      <p:sp>
        <p:nvSpPr>
          <p:cNvPr id="13" name="Oval Callout 12"/>
          <p:cNvSpPr/>
          <p:nvPr/>
        </p:nvSpPr>
        <p:spPr>
          <a:xfrm>
            <a:off x="8153400" y="346010"/>
            <a:ext cx="1676400" cy="1216090"/>
          </a:xfrm>
          <a:prstGeom prst="wedgeEllipseCallout">
            <a:avLst>
              <a:gd name="adj1" fmla="val 34723"/>
              <a:gd name="adj2" fmla="val 5555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b="1" dirty="0" err="1" smtClean="0">
                <a:solidFill>
                  <a:schemeClr val="tx2">
                    <a:lumMod val="50000"/>
                  </a:schemeClr>
                </a:solidFill>
                <a:latin typeface="Arial" panose="020B0604020202020204" pitchFamily="34" charset="0"/>
                <a:cs typeface="Arial" panose="020B0604020202020204" pitchFamily="34" charset="0"/>
              </a:rPr>
              <a:t>Giải</a:t>
            </a:r>
            <a:endParaRPr lang="en-US" sz="4000" b="1" dirty="0">
              <a:solidFill>
                <a:schemeClr val="tx2">
                  <a:lumMod val="50000"/>
                </a:schemeClr>
              </a:solidFill>
              <a:latin typeface="Arial" panose="020B0604020202020204" pitchFamily="34" charset="0"/>
              <a:cs typeface="Arial" panose="020B0604020202020204" pitchFamily="34" charset="0"/>
            </a:endParaRPr>
          </a:p>
        </p:txBody>
      </p:sp>
      <p:grpSp>
        <p:nvGrpSpPr>
          <p:cNvPr id="7" name="Group 6"/>
          <p:cNvGrpSpPr/>
          <p:nvPr/>
        </p:nvGrpSpPr>
        <p:grpSpPr>
          <a:xfrm>
            <a:off x="990600" y="1562100"/>
            <a:ext cx="16760466" cy="6710427"/>
            <a:chOff x="990600" y="1562100"/>
            <a:chExt cx="16760466" cy="6710427"/>
          </a:xfrm>
        </p:grpSpPr>
        <p:sp>
          <p:nvSpPr>
            <p:cNvPr id="4" name="Rectangle 3"/>
            <p:cNvSpPr/>
            <p:nvPr/>
          </p:nvSpPr>
          <p:spPr>
            <a:xfrm>
              <a:off x="990600" y="1562100"/>
              <a:ext cx="16760466" cy="6710427"/>
            </a:xfrm>
            <a:prstGeom prst="rect">
              <a:avLst/>
            </a:prstGeom>
          </p:spPr>
          <p:txBody>
            <a:bodyPr wrap="square">
              <a:spAutoFit/>
            </a:bodyPr>
            <a:lstStyle/>
            <a:p>
              <a:pPr algn="just">
                <a:lnSpc>
                  <a:spcPct val="130000"/>
                </a:lnSpc>
                <a:spcAft>
                  <a:spcPts val="800"/>
                </a:spcAft>
              </a:pPr>
              <a:r>
                <a:rPr lang="nl-NL" sz="3800" dirty="0">
                  <a:latin typeface="Arial" panose="020B0604020202020204" pitchFamily="34" charset="0"/>
                  <a:ea typeface="Calibri" panose="020F0502020204030204" pitchFamily="34" charset="0"/>
                  <a:cs typeface="Arial" panose="020B0604020202020204" pitchFamily="34" charset="0"/>
                </a:rPr>
                <a:t>a) Tìm xác suất để mũi tên chỉ vào hình quạt: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Aft>
                  <a:spcPts val="800"/>
                </a:spcAft>
              </a:pPr>
              <a:r>
                <a:rPr lang="nl-NL" sz="3800" b="1" dirty="0">
                  <a:effectLst/>
                  <a:latin typeface="Arial" panose="020B0604020202020204" pitchFamily="34" charset="0"/>
                  <a:ea typeface="Calibri" panose="020F0502020204030204" pitchFamily="34" charset="0"/>
                  <a:cs typeface="Arial" panose="020B0604020202020204" pitchFamily="34" charset="0"/>
                </a:rPr>
                <a:t>*  Ghi số </a:t>
              </a:r>
              <a:r>
                <a:rPr lang="nl-NL" sz="3800" b="1" dirty="0">
                  <a:latin typeface="Arial" panose="020B0604020202020204" pitchFamily="34" charset="0"/>
                  <a:ea typeface="Calibri" panose="020F0502020204030204" pitchFamily="34" charset="0"/>
                  <a:cs typeface="Arial" panose="020B0604020202020204" pitchFamily="34" charset="0"/>
                </a:rPr>
                <a:t>6</a:t>
              </a:r>
              <a:r>
                <a:rPr lang="nl-NL" sz="3800" b="1" dirty="0" smtClean="0">
                  <a:effectLst/>
                  <a:latin typeface="Arial" panose="020B0604020202020204" pitchFamily="34" charset="0"/>
                  <a:ea typeface="Calibri" panose="020F0502020204030204" pitchFamily="34" charset="0"/>
                  <a:cs typeface="Arial" panose="020B0604020202020204" pitchFamily="34" charset="0"/>
                </a:rPr>
                <a:t>:</a:t>
              </a:r>
              <a:endParaRPr lang="en-US" sz="3800" b="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Aft>
                  <a:spcPts val="800"/>
                </a:spcAft>
              </a:pPr>
              <a:r>
                <a:rPr lang="vi-VN" sz="3800" dirty="0">
                  <a:ea typeface="Calibri" panose="020F0502020204030204" pitchFamily="34" charset="0"/>
                  <a:cs typeface="Arial" panose="020B0604020202020204" pitchFamily="34" charset="0"/>
                </a:rPr>
                <a:t>Vì tấm bìa cứng được chia thành 8 phần bằng nhau nên các biến cố có đồng khả năng xảy ra là:</a:t>
              </a:r>
            </a:p>
            <a:p>
              <a:pPr marL="571500" indent="-571500" algn="just">
                <a:lnSpc>
                  <a:spcPct val="130000"/>
                </a:lnSpc>
                <a:spcAft>
                  <a:spcPts val="800"/>
                </a:spcAft>
                <a:buFont typeface="Arial" panose="020B0604020202020204" pitchFamily="34" charset="0"/>
                <a:buChar char="•"/>
              </a:pPr>
              <a:r>
                <a:rPr lang="vi-VN" sz="3800" dirty="0" smtClean="0">
                  <a:ea typeface="Calibri" panose="020F0502020204030204" pitchFamily="34" charset="0"/>
                  <a:cs typeface="Arial" panose="020B0604020202020204" pitchFamily="34" charset="0"/>
                </a:rPr>
                <a:t>“</a:t>
              </a:r>
              <a:r>
                <a:rPr lang="vi-VN" sz="3800" dirty="0">
                  <a:ea typeface="Calibri" panose="020F0502020204030204" pitchFamily="34" charset="0"/>
                  <a:cs typeface="Arial" panose="020B0604020202020204" pitchFamily="34" charset="0"/>
                </a:rPr>
                <a:t>Mũi tên chỉ vào phần ghi số 1”</a:t>
              </a:r>
            </a:p>
            <a:p>
              <a:pPr marL="571500" indent="-571500" algn="just">
                <a:lnSpc>
                  <a:spcPct val="130000"/>
                </a:lnSpc>
                <a:spcAft>
                  <a:spcPts val="800"/>
                </a:spcAft>
                <a:buFont typeface="Arial" panose="020B0604020202020204" pitchFamily="34" charset="0"/>
                <a:buChar char="•"/>
              </a:pPr>
              <a:r>
                <a:rPr lang="vi-VN" sz="3800" dirty="0" smtClean="0">
                  <a:ea typeface="Calibri" panose="020F0502020204030204" pitchFamily="34" charset="0"/>
                  <a:cs typeface="Arial" panose="020B0604020202020204" pitchFamily="34" charset="0"/>
                </a:rPr>
                <a:t>“</a:t>
              </a:r>
              <a:r>
                <a:rPr lang="vi-VN" sz="3800" dirty="0">
                  <a:ea typeface="Calibri" panose="020F0502020204030204" pitchFamily="34" charset="0"/>
                  <a:cs typeface="Arial" panose="020B0604020202020204" pitchFamily="34" charset="0"/>
                </a:rPr>
                <a:t>Mũi tên chỉ vào phần ghi số 2”</a:t>
              </a:r>
            </a:p>
            <a:p>
              <a:pPr marL="571500" indent="-571500" algn="just">
                <a:lnSpc>
                  <a:spcPct val="130000"/>
                </a:lnSpc>
                <a:spcAft>
                  <a:spcPts val="800"/>
                </a:spcAft>
                <a:buFont typeface="Arial" panose="020B0604020202020204" pitchFamily="34" charset="0"/>
                <a:buChar char="•"/>
              </a:pPr>
              <a:r>
                <a:rPr lang="vi-VN" sz="3800" dirty="0" smtClean="0">
                  <a:ea typeface="Calibri" panose="020F0502020204030204" pitchFamily="34" charset="0"/>
                  <a:cs typeface="Arial" panose="020B0604020202020204" pitchFamily="34" charset="0"/>
                </a:rPr>
                <a:t>“</a:t>
              </a:r>
              <a:r>
                <a:rPr lang="vi-VN" sz="3800" dirty="0">
                  <a:ea typeface="Calibri" panose="020F0502020204030204" pitchFamily="34" charset="0"/>
                  <a:cs typeface="Arial" panose="020B0604020202020204" pitchFamily="34" charset="0"/>
                </a:rPr>
                <a:t>Mũi tên chỉ vào phần ghi số 3”</a:t>
              </a:r>
            </a:p>
            <a:p>
              <a:pPr marL="571500" indent="-571500" algn="just">
                <a:lnSpc>
                  <a:spcPct val="130000"/>
                </a:lnSpc>
                <a:spcAft>
                  <a:spcPts val="800"/>
                </a:spcAft>
                <a:buFont typeface="Arial" panose="020B0604020202020204" pitchFamily="34" charset="0"/>
                <a:buChar char="•"/>
              </a:pPr>
              <a:r>
                <a:rPr lang="vi-VN" sz="3800" dirty="0" smtClean="0">
                  <a:ea typeface="Calibri" panose="020F0502020204030204" pitchFamily="34" charset="0"/>
                  <a:cs typeface="Arial" panose="020B0604020202020204" pitchFamily="34" charset="0"/>
                </a:rPr>
                <a:t>“</a:t>
              </a:r>
              <a:r>
                <a:rPr lang="vi-VN" sz="3800" dirty="0">
                  <a:ea typeface="Calibri" panose="020F0502020204030204" pitchFamily="34" charset="0"/>
                  <a:cs typeface="Arial" panose="020B0604020202020204" pitchFamily="34" charset="0"/>
                </a:rPr>
                <a:t>Mũi tên chỉ vào phần ghi số 4</a:t>
              </a:r>
              <a:r>
                <a:rPr lang="vi-VN" sz="3800" dirty="0" smtClean="0">
                  <a:ea typeface="Calibri" panose="020F0502020204030204" pitchFamily="34" charset="0"/>
                  <a:cs typeface="Arial" panose="020B0604020202020204" pitchFamily="34" charset="0"/>
                </a:rPr>
                <a:t>”</a:t>
              </a:r>
              <a:endParaRPr lang="vi-VN" sz="3800" dirty="0">
                <a:ea typeface="Calibri" panose="020F0502020204030204" pitchFamily="34" charset="0"/>
                <a:cs typeface="Arial" panose="020B0604020202020204" pitchFamily="34" charset="0"/>
              </a:endParaRPr>
            </a:p>
          </p:txBody>
        </p:sp>
        <p:sp>
          <p:nvSpPr>
            <p:cNvPr id="5" name="Rectangle 4"/>
            <p:cNvSpPr/>
            <p:nvPr/>
          </p:nvSpPr>
          <p:spPr>
            <a:xfrm>
              <a:off x="9370833" y="4884661"/>
              <a:ext cx="8134350" cy="3375732"/>
            </a:xfrm>
            <a:prstGeom prst="rect">
              <a:avLst/>
            </a:prstGeom>
          </p:spPr>
          <p:txBody>
            <a:bodyPr wrap="square">
              <a:spAutoFit/>
            </a:bodyPr>
            <a:lstStyle/>
            <a:p>
              <a:pPr marL="571500" indent="-571500" algn="just">
                <a:lnSpc>
                  <a:spcPct val="130000"/>
                </a:lnSpc>
                <a:spcAft>
                  <a:spcPts val="800"/>
                </a:spcAft>
                <a:buFont typeface="Arial" panose="020B0604020202020204" pitchFamily="34" charset="0"/>
                <a:buChar char="•"/>
              </a:pPr>
              <a:r>
                <a:rPr lang="nl-NL" sz="3800" dirty="0" smtClean="0">
                  <a:latin typeface="Arial" panose="020B0604020202020204" pitchFamily="34" charset="0"/>
                  <a:ea typeface="Calibri" panose="020F0502020204030204" pitchFamily="34" charset="0"/>
                  <a:cs typeface="Arial" panose="020B0604020202020204" pitchFamily="34" charset="0"/>
                </a:rPr>
                <a:t>“Mũi tên chỉ vào phần ghi số 5”</a:t>
              </a:r>
              <a:endParaRPr lang="en-US" sz="3800" dirty="0" smtClean="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30000"/>
                </a:lnSpc>
                <a:spcAft>
                  <a:spcPts val="800"/>
                </a:spcAft>
                <a:buFont typeface="Arial" panose="020B0604020202020204" pitchFamily="34" charset="0"/>
                <a:buChar char="•"/>
              </a:pPr>
              <a:r>
                <a:rPr lang="nl-NL" sz="3800" dirty="0" smtClean="0">
                  <a:latin typeface="Arial" panose="020B0604020202020204" pitchFamily="34" charset="0"/>
                  <a:ea typeface="Calibri" panose="020F0502020204030204" pitchFamily="34" charset="0"/>
                  <a:cs typeface="Arial" panose="020B0604020202020204" pitchFamily="34" charset="0"/>
                </a:rPr>
                <a:t>“Mũi tên chỉ vào phần ghi số 6”</a:t>
              </a:r>
              <a:endParaRPr lang="en-US" sz="3800" dirty="0" smtClean="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30000"/>
                </a:lnSpc>
                <a:spcAft>
                  <a:spcPts val="800"/>
                </a:spcAft>
                <a:buFont typeface="Arial" panose="020B0604020202020204" pitchFamily="34" charset="0"/>
                <a:buChar char="•"/>
              </a:pPr>
              <a:r>
                <a:rPr lang="nl-NL" sz="3800" dirty="0" smtClean="0">
                  <a:latin typeface="Arial" panose="020B0604020202020204" pitchFamily="34" charset="0"/>
                  <a:ea typeface="Calibri" panose="020F0502020204030204" pitchFamily="34" charset="0"/>
                  <a:cs typeface="Arial" panose="020B0604020202020204" pitchFamily="34" charset="0"/>
                </a:rPr>
                <a:t>“</a:t>
              </a:r>
              <a:r>
                <a:rPr lang="nl-NL" sz="3800" dirty="0">
                  <a:latin typeface="Arial" panose="020B0604020202020204" pitchFamily="34" charset="0"/>
                  <a:ea typeface="Calibri" panose="020F0502020204030204" pitchFamily="34" charset="0"/>
                  <a:cs typeface="Arial" panose="020B0604020202020204" pitchFamily="34" charset="0"/>
                </a:rPr>
                <a:t>Mũi tên chỉ vào phần ghi số 7”</a:t>
              </a:r>
              <a:endParaRPr lang="en-US" sz="3800" dirty="0">
                <a:latin typeface="Arial" panose="020B0604020202020204" pitchFamily="34" charset="0"/>
                <a:ea typeface="Calibri" panose="020F0502020204030204" pitchFamily="34" charset="0"/>
                <a:cs typeface="Times New Roman" panose="02020603050405020304" pitchFamily="18" charset="0"/>
              </a:endParaRPr>
            </a:p>
            <a:p>
              <a:pPr marL="571500" indent="-571500">
                <a:lnSpc>
                  <a:spcPct val="130000"/>
                </a:lnSpc>
                <a:buFont typeface="Arial" panose="020B0604020202020204" pitchFamily="34" charset="0"/>
                <a:buChar char="•"/>
              </a:pPr>
              <a:r>
                <a:rPr lang="nl-NL" sz="3800" dirty="0" smtClean="0">
                  <a:latin typeface="Arial" panose="020B0604020202020204" pitchFamily="34" charset="0"/>
                  <a:ea typeface="Calibri" panose="020F0502020204030204" pitchFamily="34" charset="0"/>
                </a:rPr>
                <a:t>“</a:t>
              </a:r>
              <a:r>
                <a:rPr lang="nl-NL" sz="3800" dirty="0">
                  <a:latin typeface="Arial" panose="020B0604020202020204" pitchFamily="34" charset="0"/>
                  <a:ea typeface="Calibri" panose="020F0502020204030204" pitchFamily="34" charset="0"/>
                </a:rPr>
                <a:t>Mũi tên chỉ vào phần ghi số 8”</a:t>
              </a:r>
              <a:endParaRPr lang="en-US" sz="3800" dirty="0"/>
            </a:p>
          </p:txBody>
        </p:sp>
      </p:grpSp>
      <mc:AlternateContent xmlns:mc="http://schemas.openxmlformats.org/markup-compatibility/2006" xmlns:a14="http://schemas.microsoft.com/office/drawing/2010/main">
        <mc:Choice Requires="a14">
          <p:sp>
            <p:nvSpPr>
              <p:cNvPr id="6" name="Rectangle 5"/>
              <p:cNvSpPr/>
              <p:nvPr/>
            </p:nvSpPr>
            <p:spPr>
              <a:xfrm>
                <a:off x="1009650" y="8436037"/>
                <a:ext cx="16703316" cy="1609351"/>
              </a:xfrm>
              <a:prstGeom prst="rect">
                <a:avLst/>
              </a:prstGeom>
            </p:spPr>
            <p:txBody>
              <a:bodyPr wrap="square">
                <a:spAutoFit/>
              </a:bodyPr>
              <a:lstStyle/>
              <a:p>
                <a:pPr algn="just">
                  <a:spcAft>
                    <a:spcPts val="800"/>
                  </a:spcAft>
                </a:pPr>
                <a:r>
                  <a:rPr lang="nl-NL" sz="3800" dirty="0">
                    <a:latin typeface="Arial" panose="020B0604020202020204" pitchFamily="34" charset="0"/>
                    <a:ea typeface="Calibri" panose="020F0502020204030204" pitchFamily="34" charset="0"/>
                    <a:cs typeface="Arial" panose="020B0604020202020204" pitchFamily="34" charset="0"/>
                  </a:rPr>
                  <a:t>Mặt khác tấm thẻ luôn xảy ra duy nhất một biến cố trong 8 biến cố này.</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800"/>
                  </a:spcAft>
                </a:pPr>
                <a:r>
                  <a:rPr lang="nl-NL" sz="3800" dirty="0">
                    <a:effectLst/>
                    <a:latin typeface="Arial" panose="020B0604020202020204" pitchFamily="34" charset="0"/>
                    <a:ea typeface="Calibri" panose="020F0502020204030204" pitchFamily="34" charset="0"/>
                    <a:cs typeface="Arial" panose="020B0604020202020204" pitchFamily="34" charset="0"/>
                  </a:rPr>
                  <a:t>Vậy: Xác xuất để quay “mũi tên chỉ vào hình quạt có ghi số 6” là: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nl-NL" sz="3800" i="1">
                            <a:effectLst/>
                            <a:latin typeface="Cambria Math" panose="02040503050406030204" pitchFamily="18" charset="0"/>
                            <a:ea typeface="Calibri" panose="020F0502020204030204" pitchFamily="34" charset="0"/>
                            <a:cs typeface="Arial" panose="020B0604020202020204" pitchFamily="34" charset="0"/>
                          </a:rPr>
                          <m:t>1</m:t>
                        </m:r>
                      </m:num>
                      <m:den>
                        <m:r>
                          <a:rPr lang="nl-NL" sz="3800" i="1">
                            <a:effectLst/>
                            <a:latin typeface="Cambria Math" panose="02040503050406030204" pitchFamily="18" charset="0"/>
                            <a:ea typeface="Calibri" panose="020F0502020204030204" pitchFamily="34" charset="0"/>
                            <a:cs typeface="Arial" panose="020B0604020202020204" pitchFamily="34" charset="0"/>
                          </a:rPr>
                          <m:t>8</m:t>
                        </m:r>
                      </m:den>
                    </m:f>
                  </m:oMath>
                </a14:m>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009650" y="8436037"/>
                <a:ext cx="16703316" cy="1609351"/>
              </a:xfrm>
              <a:prstGeom prst="rect">
                <a:avLst/>
              </a:prstGeom>
              <a:blipFill rotWithShape="0">
                <a:blip r:embed="rId16"/>
                <a:stretch>
                  <a:fillRect l="-1204" t="-6439" b="-5682"/>
                </a:stretch>
              </a:blipFill>
            </p:spPr>
            <p:txBody>
              <a:bodyPr/>
              <a:lstStyle/>
              <a:p>
                <a:r>
                  <a:rPr lang="en-US">
                    <a:noFill/>
                  </a:rPr>
                  <a:t> </a:t>
                </a:r>
              </a:p>
            </p:txBody>
          </p:sp>
        </mc:Fallback>
      </mc:AlternateContent>
      <p:pic>
        <p:nvPicPr>
          <p:cNvPr id="12" name="Picture 11"/>
          <p:cNvPicPr>
            <a:picLocks noChangeAspect="1"/>
          </p:cNvPicPr>
          <p:nvPr/>
        </p:nvPicPr>
        <p:blipFill rotWithShape="1">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b="13043"/>
          <a:stretch/>
        </p:blipFill>
        <p:spPr>
          <a:xfrm>
            <a:off x="12653842" y="504558"/>
            <a:ext cx="2731857" cy="2807454"/>
          </a:xfrm>
          <a:prstGeom prst="rect">
            <a:avLst/>
          </a:prstGeom>
        </p:spPr>
      </p:pic>
    </p:spTree>
    <p:extLst>
      <p:ext uri="{BB962C8B-B14F-4D97-AF65-F5344CB8AC3E}">
        <p14:creationId xmlns:p14="http://schemas.microsoft.com/office/powerpoint/2010/main" val="62617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7D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690397" y="-454793"/>
            <a:ext cx="4608458" cy="4013548"/>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024246">
            <a:off x="-2375017" y="6943219"/>
            <a:ext cx="6807434" cy="5928656"/>
          </a:xfrm>
          <a:prstGeom prst="rect">
            <a:avLst/>
          </a:prstGeom>
        </p:spPr>
      </p:pic>
      <p:pic>
        <p:nvPicPr>
          <p:cNvPr id="23"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9562551" flipH="1">
            <a:off x="393777" y="-745642"/>
            <a:ext cx="1348927" cy="2481304"/>
          </a:xfrm>
          <a:prstGeom prst="rect">
            <a:avLst/>
          </a:prstGeom>
        </p:spPr>
      </p:pic>
      <p:sp>
        <p:nvSpPr>
          <p:cNvPr id="4" name="Rectangle 3"/>
          <p:cNvSpPr/>
          <p:nvPr/>
        </p:nvSpPr>
        <p:spPr>
          <a:xfrm>
            <a:off x="838200" y="1274767"/>
            <a:ext cx="16928835" cy="8402300"/>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b) Biết rằng nếu mũi tên dừng ở hình quạt ghi số 1 hoặc 2 thì Việt nhận được 100 điểm; dừng ở hình quạt ghi số 3 hoặc 4 thì Việt nhận được 200 điểm; dừng ở hình quạt ghi số 5 hoặc 6 thì Việt nhận được 300 điểm; dừng ở hình quạt ghi số 7 hoặc 8 thì Việt nhận được 400 điểm.</a:t>
            </a:r>
          </a:p>
          <a:p>
            <a:pPr algn="just">
              <a:lnSpc>
                <a:spcPct val="150000"/>
              </a:lnSpc>
            </a:pPr>
            <a:r>
              <a:rPr lang="vi-VN" sz="4000" dirty="0" smtClean="0">
                <a:latin typeface="Arial" panose="020B0604020202020204" pitchFamily="34" charset="0"/>
                <a:cs typeface="Arial" panose="020B0604020202020204" pitchFamily="34" charset="0"/>
              </a:rPr>
              <a:t>Xét </a:t>
            </a:r>
            <a:r>
              <a:rPr lang="vi-VN" sz="4000" dirty="0">
                <a:latin typeface="Arial" panose="020B0604020202020204" pitchFamily="34" charset="0"/>
                <a:cs typeface="Arial" panose="020B0604020202020204" pitchFamily="34" charset="0"/>
              </a:rPr>
              <a:t>các biến cố sau:</a:t>
            </a:r>
          </a:p>
          <a:p>
            <a:pPr algn="just">
              <a:lnSpc>
                <a:spcPct val="150000"/>
              </a:lnSpc>
            </a:pPr>
            <a:r>
              <a:rPr lang="vi-VN" sz="4000" dirty="0" smtClean="0">
                <a:latin typeface="Arial" panose="020B0604020202020204" pitchFamily="34" charset="0"/>
                <a:cs typeface="Arial" panose="020B0604020202020204" pitchFamily="34" charset="0"/>
              </a:rPr>
              <a:t>A</a:t>
            </a:r>
            <a:r>
              <a:rPr lang="vi-VN" sz="4000" dirty="0">
                <a:latin typeface="Arial" panose="020B0604020202020204" pitchFamily="34" charset="0"/>
                <a:cs typeface="Arial" panose="020B0604020202020204" pitchFamily="34" charset="0"/>
              </a:rPr>
              <a:t>: “Việt nhận được 100 điểm”:                 C: </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Việt </a:t>
            </a:r>
            <a:r>
              <a:rPr lang="vi-VN" sz="4000" dirty="0">
                <a:latin typeface="Arial" panose="020B0604020202020204" pitchFamily="34" charset="0"/>
                <a:cs typeface="Arial" panose="020B0604020202020204" pitchFamily="34" charset="0"/>
              </a:rPr>
              <a:t>nhận được 300 điểm”:</a:t>
            </a:r>
          </a:p>
          <a:p>
            <a:pPr algn="just">
              <a:lnSpc>
                <a:spcPct val="150000"/>
              </a:lnSpc>
            </a:pPr>
            <a:r>
              <a:rPr lang="vi-VN" sz="4000" dirty="0" smtClean="0">
                <a:latin typeface="Arial" panose="020B0604020202020204" pitchFamily="34" charset="0"/>
                <a:cs typeface="Arial" panose="020B0604020202020204" pitchFamily="34" charset="0"/>
              </a:rPr>
              <a:t>B</a:t>
            </a:r>
            <a:r>
              <a:rPr lang="vi-VN"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Việt </a:t>
            </a:r>
            <a:r>
              <a:rPr lang="vi-VN" sz="4000" dirty="0">
                <a:latin typeface="Arial" panose="020B0604020202020204" pitchFamily="34" charset="0"/>
                <a:cs typeface="Arial" panose="020B0604020202020204" pitchFamily="34" charset="0"/>
              </a:rPr>
              <a:t>nhận được 200 điểm”;                 D: “Việt nhận được 400 điểm</a:t>
            </a:r>
            <a:r>
              <a:rPr lang="vi-VN"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4000" dirty="0" smtClean="0">
                <a:latin typeface="Arial" panose="020B0604020202020204" pitchFamily="34" charset="0"/>
                <a:cs typeface="Arial" panose="020B0604020202020204" pitchFamily="34" charset="0"/>
              </a:rPr>
              <a:t>Các </a:t>
            </a:r>
            <a:r>
              <a:rPr lang="vi-VN" sz="4000" dirty="0">
                <a:latin typeface="Arial" panose="020B0604020202020204" pitchFamily="34" charset="0"/>
                <a:cs typeface="Arial" panose="020B0604020202020204" pitchFamily="34" charset="0"/>
              </a:rPr>
              <a:t>biến cố A, B, C, D có đồng khả năng không? Vì sao?</a:t>
            </a:r>
          </a:p>
          <a:p>
            <a:pPr marL="571500" indent="-571500" algn="just">
              <a:lnSpc>
                <a:spcPct val="150000"/>
              </a:lnSpc>
              <a:buFont typeface="Arial" panose="020B0604020202020204" pitchFamily="34" charset="0"/>
              <a:buChar char="•"/>
            </a:pPr>
            <a:r>
              <a:rPr lang="vi-VN" sz="4000" dirty="0" smtClean="0">
                <a:latin typeface="Arial" panose="020B0604020202020204" pitchFamily="34" charset="0"/>
                <a:cs typeface="Arial" panose="020B0604020202020204" pitchFamily="34" charset="0"/>
              </a:rPr>
              <a:t>Tìm </a:t>
            </a:r>
            <a:r>
              <a:rPr lang="vi-VN" sz="4000" dirty="0">
                <a:latin typeface="Arial" panose="020B0604020202020204" pitchFamily="34" charset="0"/>
                <a:cs typeface="Arial" panose="020B0604020202020204" pitchFamily="34" charset="0"/>
              </a:rPr>
              <a:t>xác suất của các biến cố A, B, C và D.</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82565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7D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690397" y="-454793"/>
            <a:ext cx="4608458" cy="4013548"/>
          </a:xfrm>
          <a:prstGeom prst="rect">
            <a:avLst/>
          </a:prstGeom>
        </p:spPr>
      </p:pic>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397836">
            <a:off x="-2346478" y="6987110"/>
            <a:ext cx="7008628" cy="6103878"/>
          </a:xfrm>
          <a:prstGeom prst="rect">
            <a:avLst/>
          </a:prstGeom>
        </p:spPr>
      </p:pic>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97971">
            <a:off x="14968216" y="8376611"/>
            <a:ext cx="1444362" cy="1496044"/>
          </a:xfrm>
          <a:prstGeom prst="rect">
            <a:avLst/>
          </a:prstGeom>
        </p:spPr>
      </p:pic>
      <p:pic>
        <p:nvPicPr>
          <p:cNvPr id="19" name="Picture 19"/>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809292">
            <a:off x="15799815" y="103812"/>
            <a:ext cx="2184423" cy="2192395"/>
          </a:xfrm>
          <a:prstGeom prst="rect">
            <a:avLst/>
          </a:prstGeom>
        </p:spPr>
      </p:pic>
      <p:pic>
        <p:nvPicPr>
          <p:cNvPr id="20" name="Picture 20"/>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666740">
            <a:off x="482504" y="-609172"/>
            <a:ext cx="1670635" cy="2538258"/>
          </a:xfrm>
          <a:prstGeom prst="rect">
            <a:avLst/>
          </a:prstGeom>
        </p:spPr>
      </p:pic>
      <p:pic>
        <p:nvPicPr>
          <p:cNvPr id="26" name="Picture 26"/>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666740">
            <a:off x="-375431" y="-738337"/>
            <a:ext cx="1670635" cy="2538258"/>
          </a:xfrm>
          <a:prstGeom prst="rect">
            <a:avLst/>
          </a:prstGeom>
        </p:spPr>
      </p:pic>
      <p:sp>
        <p:nvSpPr>
          <p:cNvPr id="27" name="Oval Callout 26"/>
          <p:cNvSpPr/>
          <p:nvPr/>
        </p:nvSpPr>
        <p:spPr>
          <a:xfrm>
            <a:off x="8153400" y="346010"/>
            <a:ext cx="1676400" cy="1216090"/>
          </a:xfrm>
          <a:prstGeom prst="wedgeEllipseCallout">
            <a:avLst>
              <a:gd name="adj1" fmla="val 34723"/>
              <a:gd name="adj2" fmla="val 5555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b="1" dirty="0" err="1" smtClean="0">
                <a:solidFill>
                  <a:schemeClr val="tx2">
                    <a:lumMod val="50000"/>
                  </a:schemeClr>
                </a:solidFill>
                <a:latin typeface="Arial" panose="020B0604020202020204" pitchFamily="34" charset="0"/>
                <a:cs typeface="Arial" panose="020B0604020202020204" pitchFamily="34" charset="0"/>
              </a:rPr>
              <a:t>Giải</a:t>
            </a:r>
            <a:endParaRPr lang="en-US" sz="4000" b="1" dirty="0">
              <a:solidFill>
                <a:schemeClr val="tx2">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8" name="Rectangle 27"/>
              <p:cNvSpPr/>
              <p:nvPr/>
            </p:nvSpPr>
            <p:spPr>
              <a:xfrm>
                <a:off x="1371601" y="1778136"/>
                <a:ext cx="16002000" cy="7476855"/>
              </a:xfrm>
              <a:prstGeom prst="rect">
                <a:avLst/>
              </a:prstGeom>
            </p:spPr>
            <p:txBody>
              <a:bodyPr wrap="square">
                <a:spAutoFit/>
              </a:bodyPr>
              <a:lstStyle/>
              <a:p>
                <a:pPr algn="just">
                  <a:lnSpc>
                    <a:spcPct val="150000"/>
                  </a:lnSpc>
                  <a:spcAft>
                    <a:spcPts val="800"/>
                  </a:spcAft>
                </a:pPr>
                <a:r>
                  <a:rPr lang="nl-NL" sz="4000" dirty="0" smtClean="0">
                    <a:latin typeface="Arial" panose="020B0604020202020204" pitchFamily="34" charset="0"/>
                    <a:ea typeface="Calibri" panose="020F0502020204030204" pitchFamily="34" charset="0"/>
                    <a:cs typeface="Arial" panose="020B0604020202020204" pitchFamily="34" charset="0"/>
                  </a:rPr>
                  <a:t>b) </a:t>
                </a:r>
                <a:r>
                  <a:rPr lang="nl-NL" sz="4000" dirty="0">
                    <a:latin typeface="Arial" panose="020B0604020202020204" pitchFamily="34" charset="0"/>
                    <a:ea typeface="Calibri" panose="020F0502020204030204" pitchFamily="34" charset="0"/>
                    <a:cs typeface="Arial" panose="020B0604020202020204" pitchFamily="34" charset="0"/>
                  </a:rPr>
                  <a:t>Xét các biến cố sau:</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A: “Việt nhận được 100 điểm”:           </a:t>
                </a:r>
                <a:r>
                  <a:rPr lang="nl-NL" sz="4000" dirty="0" smtClean="0">
                    <a:effectLst/>
                    <a:latin typeface="Arial" panose="020B0604020202020204" pitchFamily="34" charset="0"/>
                    <a:ea typeface="Calibri" panose="020F0502020204030204" pitchFamily="34" charset="0"/>
                    <a:cs typeface="Arial" panose="020B0604020202020204" pitchFamily="34" charset="0"/>
                  </a:rPr>
                  <a:t>C</a:t>
                </a:r>
                <a:r>
                  <a:rPr lang="nl-NL" sz="4000" dirty="0">
                    <a:effectLst/>
                    <a:latin typeface="Arial" panose="020B0604020202020204" pitchFamily="34" charset="0"/>
                    <a:ea typeface="Calibri" panose="020F0502020204030204" pitchFamily="34" charset="0"/>
                    <a:cs typeface="Arial" panose="020B0604020202020204" pitchFamily="34" charset="0"/>
                  </a:rPr>
                  <a:t>: </a:t>
                </a:r>
                <a:r>
                  <a:rPr lang="nl-NL" sz="4000" dirty="0" smtClean="0">
                    <a:effectLst/>
                    <a:latin typeface="Arial" panose="020B0604020202020204" pitchFamily="34" charset="0"/>
                    <a:ea typeface="Calibri" panose="020F0502020204030204" pitchFamily="34" charset="0"/>
                    <a:cs typeface="Arial" panose="020B0604020202020204" pitchFamily="34" charset="0"/>
                  </a:rPr>
                  <a:t>“Việt </a:t>
                </a:r>
                <a:r>
                  <a:rPr lang="nl-NL" sz="4000" dirty="0">
                    <a:effectLst/>
                    <a:latin typeface="Arial" panose="020B0604020202020204" pitchFamily="34" charset="0"/>
                    <a:ea typeface="Calibri" panose="020F0502020204030204" pitchFamily="34" charset="0"/>
                    <a:cs typeface="Arial" panose="020B0604020202020204" pitchFamily="34" charset="0"/>
                  </a:rPr>
                  <a:t>nhận được 300 điểm</a:t>
                </a:r>
                <a:r>
                  <a:rPr lang="nl-NL"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B: </a:t>
                </a:r>
                <a:r>
                  <a:rPr lang="nl-NL" sz="4000" dirty="0" smtClean="0">
                    <a:effectLst/>
                    <a:latin typeface="Arial" panose="020B0604020202020204" pitchFamily="34" charset="0"/>
                    <a:ea typeface="Calibri" panose="020F0502020204030204" pitchFamily="34" charset="0"/>
                    <a:cs typeface="Arial" panose="020B0604020202020204" pitchFamily="34" charset="0"/>
                  </a:rPr>
                  <a:t>“Việt </a:t>
                </a:r>
                <a:r>
                  <a:rPr lang="nl-NL" sz="4000" dirty="0">
                    <a:effectLst/>
                    <a:latin typeface="Arial" panose="020B0604020202020204" pitchFamily="34" charset="0"/>
                    <a:ea typeface="Calibri" panose="020F0502020204030204" pitchFamily="34" charset="0"/>
                    <a:cs typeface="Arial" panose="020B0604020202020204" pitchFamily="34" charset="0"/>
                  </a:rPr>
                  <a:t>nhận được 200 điểm”;           </a:t>
                </a:r>
                <a:r>
                  <a:rPr lang="nl-NL" sz="4000" dirty="0" smtClean="0">
                    <a:effectLst/>
                    <a:latin typeface="Arial" panose="020B0604020202020204" pitchFamily="34" charset="0"/>
                    <a:ea typeface="Calibri" panose="020F0502020204030204" pitchFamily="34" charset="0"/>
                    <a:cs typeface="Arial" panose="020B0604020202020204" pitchFamily="34" charset="0"/>
                  </a:rPr>
                  <a:t>D</a:t>
                </a:r>
                <a:r>
                  <a:rPr lang="nl-NL" sz="4000" dirty="0">
                    <a:effectLst/>
                    <a:latin typeface="Arial" panose="020B0604020202020204" pitchFamily="34" charset="0"/>
                    <a:ea typeface="Calibri" panose="020F0502020204030204" pitchFamily="34" charset="0"/>
                    <a:cs typeface="Arial" panose="020B0604020202020204" pitchFamily="34" charset="0"/>
                  </a:rPr>
                  <a:t>: “Việt nhận được 400 điểm”.</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nl-NL" sz="4000" dirty="0" smtClean="0">
                    <a:effectLst/>
                    <a:latin typeface="Arial" panose="020B0604020202020204" pitchFamily="34" charset="0"/>
                    <a:ea typeface="Calibri" panose="020F0502020204030204" pitchFamily="34" charset="0"/>
                    <a:cs typeface="Arial" panose="020B0604020202020204" pitchFamily="34" charset="0"/>
                  </a:rPr>
                  <a:t>Vì </a:t>
                </a:r>
                <a:r>
                  <a:rPr lang="nl-NL" sz="4000" dirty="0">
                    <a:effectLst/>
                    <a:latin typeface="Arial" panose="020B0604020202020204" pitchFamily="34" charset="0"/>
                    <a:ea typeface="Calibri" panose="020F0502020204030204" pitchFamily="34" charset="0"/>
                    <a:cs typeface="Arial" panose="020B0604020202020204" pitchFamily="34" charset="0"/>
                  </a:rPr>
                  <a:t>hình quạt có 8 phần được chia bằng nhau và mỗi biến cố chiếm 2 phần bằng nhau nên các biến cố A, B, C, D có đồng khả </a:t>
                </a:r>
                <a:r>
                  <a:rPr lang="nl-NL" sz="4000" dirty="0" smtClean="0">
                    <a:effectLst/>
                    <a:latin typeface="Arial" panose="020B0604020202020204" pitchFamily="34" charset="0"/>
                    <a:ea typeface="Calibri" panose="020F0502020204030204" pitchFamily="34" charset="0"/>
                    <a:cs typeface="Arial" panose="020B0604020202020204" pitchFamily="34" charset="0"/>
                  </a:rPr>
                  <a:t>năng.</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nl-NL" sz="4000" dirty="0" smtClean="0">
                    <a:effectLst/>
                    <a:latin typeface="Arial" panose="020B0604020202020204" pitchFamily="34" charset="0"/>
                    <a:ea typeface="Calibri" panose="020F0502020204030204" pitchFamily="34" charset="0"/>
                    <a:cs typeface="Arial" panose="020B0604020202020204" pitchFamily="34" charset="0"/>
                  </a:rPr>
                  <a:t>Vì </a:t>
                </a:r>
                <a:r>
                  <a:rPr lang="nl-NL" sz="4000" dirty="0">
                    <a:effectLst/>
                    <a:latin typeface="Arial" panose="020B0604020202020204" pitchFamily="34" charset="0"/>
                    <a:ea typeface="Calibri" panose="020F0502020204030204" pitchFamily="34" charset="0"/>
                    <a:cs typeface="Arial" panose="020B0604020202020204" pitchFamily="34" charset="0"/>
                  </a:rPr>
                  <a:t>luôn xảy ra duy nhất một biến cố trong bốn biến cố này nên xác </a:t>
                </a:r>
                <a:r>
                  <a:rPr lang="nl-NL" sz="4000" dirty="0" smtClean="0">
                    <a:effectLst/>
                    <a:latin typeface="Arial" panose="020B0604020202020204" pitchFamily="34" charset="0"/>
                    <a:ea typeface="Calibri" panose="020F0502020204030204" pitchFamily="34" charset="0"/>
                    <a:cs typeface="Arial" panose="020B0604020202020204" pitchFamily="34" charset="0"/>
                  </a:rPr>
                  <a:t>suất </a:t>
                </a:r>
                <a:r>
                  <a:rPr lang="nl-NL" sz="4000" dirty="0">
                    <a:effectLst/>
                    <a:latin typeface="Arial" panose="020B0604020202020204" pitchFamily="34" charset="0"/>
                    <a:ea typeface="Calibri" panose="020F0502020204030204" pitchFamily="34" charset="0"/>
                    <a:cs typeface="Arial" panose="020B0604020202020204" pitchFamily="34" charset="0"/>
                  </a:rPr>
                  <a:t>của các biến cố A, B, C, D bằng nhau và bằng </a:t>
                </a:r>
                <a14:m>
                  <m:oMath xmlns:m="http://schemas.openxmlformats.org/officeDocument/2006/math">
                    <m:f>
                      <m:fPr>
                        <m:ctrlPr>
                          <a:rPr lang="en-US" sz="4400" i="1">
                            <a:effectLst/>
                            <a:latin typeface="Cambria Math" panose="02040503050406030204" pitchFamily="18" charset="0"/>
                            <a:ea typeface="Calibri" panose="020F0502020204030204" pitchFamily="34" charset="0"/>
                            <a:cs typeface="Arial" panose="020B0604020202020204" pitchFamily="34" charset="0"/>
                          </a:rPr>
                        </m:ctrlPr>
                      </m:fPr>
                      <m:num>
                        <m:r>
                          <a:rPr lang="nl-NL" sz="4400" i="1">
                            <a:effectLst/>
                            <a:latin typeface="Cambria Math" panose="02040503050406030204" pitchFamily="18" charset="0"/>
                            <a:ea typeface="Calibri" panose="020F0502020204030204" pitchFamily="34" charset="0"/>
                            <a:cs typeface="Arial" panose="020B0604020202020204" pitchFamily="34" charset="0"/>
                          </a:rPr>
                          <m:t>1</m:t>
                        </m:r>
                      </m:num>
                      <m:den>
                        <m:r>
                          <a:rPr lang="nl-NL" sz="4400" i="1">
                            <a:effectLst/>
                            <a:latin typeface="Cambria Math" panose="02040503050406030204" pitchFamily="18" charset="0"/>
                            <a:ea typeface="Calibri" panose="020F0502020204030204" pitchFamily="34" charset="0"/>
                            <a:cs typeface="Arial" panose="020B0604020202020204" pitchFamily="34" charset="0"/>
                          </a:rPr>
                          <m:t>4</m:t>
                        </m:r>
                      </m:den>
                    </m:f>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1371601" y="1778136"/>
                <a:ext cx="16002000" cy="7476855"/>
              </a:xfrm>
              <a:prstGeom prst="rect">
                <a:avLst/>
              </a:prstGeom>
              <a:blipFill rotWithShape="0">
                <a:blip r:embed="rId15"/>
                <a:stretch>
                  <a:fillRect l="-1333" r="-1333"/>
                </a:stretch>
              </a:blipFill>
            </p:spPr>
            <p:txBody>
              <a:bodyPr/>
              <a:lstStyle/>
              <a:p>
                <a:r>
                  <a:rPr lang="en-US">
                    <a:noFill/>
                  </a:rPr>
                  <a:t> </a:t>
                </a:r>
              </a:p>
            </p:txBody>
          </p:sp>
        </mc:Fallback>
      </mc:AlternateContent>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arn(inVertical)">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67340" y="7947263"/>
            <a:ext cx="4790370" cy="549827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487443" y="-2556761"/>
            <a:ext cx="6158771" cy="4669468"/>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846673" y="7646672"/>
            <a:ext cx="2825253" cy="2640328"/>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03473" y="-222027"/>
            <a:ext cx="2058915" cy="2709098"/>
          </a:xfrm>
          <a:prstGeom prst="rect">
            <a:avLst/>
          </a:prstGeom>
        </p:spPr>
      </p:pic>
      <p:grpSp>
        <p:nvGrpSpPr>
          <p:cNvPr id="25" name="Group 24"/>
          <p:cNvGrpSpPr/>
          <p:nvPr/>
        </p:nvGrpSpPr>
        <p:grpSpPr>
          <a:xfrm>
            <a:off x="6972300" y="994591"/>
            <a:ext cx="4343400" cy="738664"/>
            <a:chOff x="5943600" y="800100"/>
            <a:chExt cx="6477000" cy="738664"/>
          </a:xfrm>
        </p:grpSpPr>
        <p:sp>
          <p:nvSpPr>
            <p:cNvPr id="13" name="AutoShape 13"/>
            <p:cNvSpPr/>
            <p:nvPr/>
          </p:nvSpPr>
          <p:spPr>
            <a:xfrm>
              <a:off x="5943600" y="1181100"/>
              <a:ext cx="6477000" cy="0"/>
            </a:xfrm>
            <a:prstGeom prst="line">
              <a:avLst/>
            </a:prstGeom>
            <a:ln w="1019175" cap="rnd">
              <a:solidFill>
                <a:srgbClr val="C0E4E8"/>
              </a:solidFill>
              <a:prstDash val="solid"/>
              <a:headEnd type="none" w="sm" len="sm"/>
              <a:tailEnd type="none" w="sm" len="sm"/>
            </a:ln>
          </p:spPr>
        </p:sp>
        <p:sp>
          <p:nvSpPr>
            <p:cNvPr id="24" name="TextBox 23"/>
            <p:cNvSpPr txBox="1"/>
            <p:nvPr/>
          </p:nvSpPr>
          <p:spPr>
            <a:xfrm>
              <a:off x="6400800" y="800100"/>
              <a:ext cx="5562600" cy="738664"/>
            </a:xfrm>
            <a:prstGeom prst="rect">
              <a:avLst/>
            </a:prstGeom>
            <a:noFill/>
          </p:spPr>
          <p:txBody>
            <a:bodyPr wrap="square" rtlCol="0">
              <a:spAutoFit/>
            </a:bodyPr>
            <a:lstStyle/>
            <a:p>
              <a:pPr algn="ctr"/>
              <a:r>
                <a:rPr lang="en-US" sz="4200" b="1" dirty="0" err="1" smtClean="0">
                  <a:latin typeface="Arial" panose="020B0604020202020204" pitchFamily="34" charset="0"/>
                  <a:cs typeface="Arial" panose="020B0604020202020204" pitchFamily="34" charset="0"/>
                </a:rPr>
                <a:t>Bài</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tập</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thêm</a:t>
              </a:r>
              <a:endParaRPr lang="en-US" sz="42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6" name="Rectangle 25"/>
              <p:cNvSpPr/>
              <p:nvPr/>
            </p:nvSpPr>
            <p:spPr>
              <a:xfrm>
                <a:off x="2286000" y="2231663"/>
                <a:ext cx="13716000" cy="5415009"/>
              </a:xfrm>
              <a:prstGeom prst="rect">
                <a:avLst/>
              </a:prstGeom>
            </p:spPr>
            <p:txBody>
              <a:bodyPr wrap="square">
                <a:spAutoFit/>
              </a:bodyPr>
              <a:lstStyle/>
              <a:p>
                <a:pPr algn="just">
                  <a:lnSpc>
                    <a:spcPct val="150000"/>
                  </a:lnSpc>
                </a:pPr>
                <a:r>
                  <a:rPr lang="vi-VN" sz="4200" dirty="0" smtClean="0">
                    <a:latin typeface="Arial" panose="020B0604020202020204" pitchFamily="34" charset="0"/>
                    <a:cs typeface="Arial" panose="020B0604020202020204" pitchFamily="34" charset="0"/>
                  </a:rPr>
                  <a:t>Một chuyến xe khách có 28 hành khách nam và 31 hành khách nữ. Đến một bến xe có một số hành khách nữ xuống xe. Chọn ngẫu nhiên một hành khách còn lại trên xe. Biết rằng xác suất để chọn được hành khách nữ là </a:t>
                </a:r>
                <a14:m>
                  <m:oMath xmlns:m="http://schemas.openxmlformats.org/officeDocument/2006/math">
                    <m:f>
                      <m:fPr>
                        <m:ctrlPr>
                          <a:rPr lang="vi-VN"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m:t>
                        </m:r>
                      </m:den>
                    </m:f>
                  </m:oMath>
                </a14:m>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Hỏi có bao nhiêu hành khách nữ đã xuống xe? </a:t>
                </a:r>
                <a:endParaRPr lang="en-US" sz="4200" dirty="0">
                  <a:latin typeface="Arial" panose="020B0604020202020204" pitchFamily="34" charset="0"/>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2286000" y="2231663"/>
                <a:ext cx="13716000" cy="5415009"/>
              </a:xfrm>
              <a:prstGeom prst="rect">
                <a:avLst/>
              </a:prstGeom>
              <a:blipFill rotWithShape="0">
                <a:blip r:embed="rId14"/>
                <a:stretch>
                  <a:fillRect l="-1689" r="-1689" b="-4279"/>
                </a:stretch>
              </a:blipFill>
            </p:spPr>
            <p:txBody>
              <a:bodyPr/>
              <a:lstStyle/>
              <a:p>
                <a:r>
                  <a:rPr lang="en-US">
                    <a:noFill/>
                  </a:rPr>
                  <a:t> </a:t>
                </a:r>
              </a:p>
            </p:txBody>
          </p:sp>
        </mc:Fallback>
      </mc:AlternateContent>
      <p:pic>
        <p:nvPicPr>
          <p:cNvPr id="27" name="Picture 2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610600" y="8464643"/>
            <a:ext cx="3581400" cy="1778945"/>
          </a:xfrm>
          <a:prstGeom prst="rect">
            <a:avLst/>
          </a:prstGeom>
        </p:spPr>
      </p:pic>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strVal val="#ppt_w+.3"/>
                                          </p:val>
                                        </p:tav>
                                        <p:tav tm="100000">
                                          <p:val>
                                            <p:strVal val="#ppt_w"/>
                                          </p:val>
                                        </p:tav>
                                      </p:tavLst>
                                    </p:anim>
                                    <p:anim calcmode="lin" valueType="num">
                                      <p:cBhvr>
                                        <p:cTn id="15" dur="500" fill="hold"/>
                                        <p:tgtEl>
                                          <p:spTgt spid="26"/>
                                        </p:tgtEl>
                                        <p:attrNameLst>
                                          <p:attrName>ppt_h</p:attrName>
                                        </p:attrNameLst>
                                      </p:cBhvr>
                                      <p:tavLst>
                                        <p:tav tm="0">
                                          <p:val>
                                            <p:strVal val="#ppt_h"/>
                                          </p:val>
                                        </p:tav>
                                        <p:tav tm="100000">
                                          <p:val>
                                            <p:strVal val="#ppt_h"/>
                                          </p:val>
                                        </p:tav>
                                      </p:tavLst>
                                    </p:anim>
                                    <p:animEffect transition="in" filter="fade">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0332858" flipV="1">
            <a:off x="-607545" y="-2265652"/>
            <a:ext cx="5730992" cy="4345134"/>
          </a:xfrm>
          <a:prstGeom prst="rect">
            <a:avLst/>
          </a:prstGeom>
        </p:spPr>
      </p:pic>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6453" flipV="1">
            <a:off x="13364147" y="9153485"/>
            <a:ext cx="5730992" cy="4345134"/>
          </a:xfrm>
          <a:prstGeom prst="rect">
            <a:avLst/>
          </a:prstGeom>
        </p:spPr>
      </p:pic>
      <p:pic>
        <p:nvPicPr>
          <p:cNvPr id="23" name="Picture 2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09292">
            <a:off x="16310302" y="68561"/>
            <a:ext cx="1758064" cy="1764481"/>
          </a:xfrm>
          <a:prstGeom prst="rect">
            <a:avLst/>
          </a:prstGeom>
        </p:spPr>
      </p:pic>
      <p:sp>
        <p:nvSpPr>
          <p:cNvPr id="30" name="Oval Callout 29"/>
          <p:cNvSpPr/>
          <p:nvPr/>
        </p:nvSpPr>
        <p:spPr>
          <a:xfrm>
            <a:off x="8016857" y="571500"/>
            <a:ext cx="1828800" cy="1295400"/>
          </a:xfrm>
          <a:prstGeom prst="wedgeEllipseCallout">
            <a:avLst>
              <a:gd name="adj1" fmla="val 34723"/>
              <a:gd name="adj2" fmla="val 5555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solidFill>
                  <a:srgbClr val="C00000"/>
                </a:solidFill>
                <a:latin typeface="Arial" panose="020B0604020202020204" pitchFamily="34" charset="0"/>
                <a:cs typeface="Arial" panose="020B0604020202020204" pitchFamily="34" charset="0"/>
              </a:rPr>
              <a:t>Giải</a:t>
            </a:r>
            <a:endParaRPr lang="en-US" sz="42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600200" y="2235568"/>
                <a:ext cx="15240000" cy="6616555"/>
              </a:xfrm>
              <a:prstGeom prst="rect">
                <a:avLst/>
              </a:prstGeom>
            </p:spPr>
            <p:txBody>
              <a:bodyPr wrap="square">
                <a:spAutoFit/>
              </a:bodyPr>
              <a:lstStyle/>
              <a:p>
                <a:pPr algn="just">
                  <a:lnSpc>
                    <a:spcPct val="150000"/>
                  </a:lnSpc>
                  <a:spcAft>
                    <a:spcPts val="800"/>
                  </a:spcAft>
                </a:pP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Gọi số hành khách nữ xuống xe là n (người). Khi đó, trên xe còn 31 – n hành khách nữ và 28 hành khách nam.</a:t>
                </a:r>
                <a:endParaRPr lang="en-US" sz="4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nl-NL" sz="4200" dirty="0">
                    <a:solidFill>
                      <a:srgbClr val="000000"/>
                    </a:solidFill>
                    <a:effectLst/>
                    <a:latin typeface="Arial" panose="020B0604020202020204" pitchFamily="34" charset="0"/>
                    <a:ea typeface="Calibri" panose="020F0502020204030204" pitchFamily="34" charset="0"/>
                    <a:cs typeface="Arial" panose="020B0604020202020204" pitchFamily="34" charset="0"/>
                  </a:rPr>
                  <a:t>Xác suất để chọn được hành khách nữ là </a:t>
                </a:r>
                <a14:m>
                  <m:oMath xmlns:m="http://schemas.openxmlformats.org/officeDocument/2006/math">
                    <m:f>
                      <m:fPr>
                        <m:ctrlPr>
                          <a:rPr lang="en-US" sz="4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nl-NL" sz="4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oMath>
                </a14:m>
                <a:r>
                  <a:rPr lang="nl-NL" sz="4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nên số hành khách nữ còn lại trên xe bằng số hành khách nam. </a:t>
                </a:r>
                <a:endParaRPr lang="en-US" sz="4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 xmlns:m="http://schemas.openxmlformats.org/officeDocument/2006/math">
                    <m:r>
                      <a:rPr lang="nl-NL" sz="4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nl-NL" sz="4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31 – n = 28 </a:t>
                </a:r>
                <a14:m>
                  <m:oMath xmlns:m="http://schemas.openxmlformats.org/officeDocument/2006/math">
                    <m:r>
                      <a:rPr lang="nl-NL" sz="42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nl-NL" sz="4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 = 3.</a:t>
                </a:r>
                <a:endParaRPr lang="en-US" sz="4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nl-NL" sz="4200" dirty="0">
                    <a:solidFill>
                      <a:srgbClr val="000000"/>
                    </a:solidFill>
                    <a:effectLst/>
                    <a:latin typeface="Arial" panose="020B0604020202020204" pitchFamily="34" charset="0"/>
                    <a:ea typeface="Calibri" panose="020F0502020204030204" pitchFamily="34" charset="0"/>
                    <a:cs typeface="Arial" panose="020B0604020202020204" pitchFamily="34" charset="0"/>
                  </a:rPr>
                  <a:t>Vậy có 3 hành khách nữ đã xuống xe.</a:t>
                </a:r>
                <a:endParaRPr lang="en-US" sz="42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00200" y="2235568"/>
                <a:ext cx="15240000" cy="6616555"/>
              </a:xfrm>
              <a:prstGeom prst="rect">
                <a:avLst/>
              </a:prstGeom>
              <a:blipFill rotWithShape="0">
                <a:blip r:embed="rId7"/>
                <a:stretch>
                  <a:fillRect l="-1560" r="-1520" b="-1567"/>
                </a:stretch>
              </a:blipFill>
            </p:spPr>
            <p:txBody>
              <a:bodyPr/>
              <a:lstStyle/>
              <a:p>
                <a:r>
                  <a:rPr lang="en-US">
                    <a:noFill/>
                  </a:rPr>
                  <a:t> </a:t>
                </a:r>
              </a:p>
            </p:txBody>
          </p:sp>
        </mc:Fallback>
      </mc:AlternateContent>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563600" y="5905500"/>
            <a:ext cx="4408414" cy="4381500"/>
          </a:xfrm>
          <a:prstGeom prst="rect">
            <a:avLst/>
          </a:prstGeom>
        </p:spPr>
      </p:pic>
    </p:spTree>
    <p:extLst>
      <p:ext uri="{BB962C8B-B14F-4D97-AF65-F5344CB8AC3E}">
        <p14:creationId xmlns:p14="http://schemas.microsoft.com/office/powerpoint/2010/main" val="3080630802"/>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89624" y="4615234"/>
            <a:ext cx="5949755" cy="6828987"/>
          </a:xfrm>
          <a:prstGeom prst="rect">
            <a:avLst/>
          </a:prstGeom>
        </p:spPr>
      </p:pic>
      <p:pic>
        <p:nvPicPr>
          <p:cNvPr id="3"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691655" y="-1893076"/>
            <a:ext cx="5730992" cy="4345134"/>
          </a:xfrm>
          <a:prstGeom prst="rect">
            <a:avLst/>
          </a:prstGeom>
        </p:spPr>
      </p:pic>
      <p:pic>
        <p:nvPicPr>
          <p:cNvPr id="4" name="Picture 4"/>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942799" y="6364359"/>
            <a:ext cx="3345201" cy="4444108"/>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562551" flipH="1">
            <a:off x="488451" y="-821877"/>
            <a:ext cx="1673244" cy="3077874"/>
          </a:xfrm>
          <a:prstGeom prst="rect">
            <a:avLst/>
          </a:prstGeom>
        </p:spPr>
      </p:pic>
      <p:sp>
        <p:nvSpPr>
          <p:cNvPr id="10" name="TextBox 8">
            <a:extLst>
              <a:ext uri="{FF2B5EF4-FFF2-40B4-BE49-F238E27FC236}">
                <a16:creationId xmlns="" xmlns:a16="http://schemas.microsoft.com/office/drawing/2014/main" id="{A19ECB77-B032-4E88-B15F-FDAE0101D1A8}"/>
              </a:ext>
            </a:extLst>
          </p:cNvPr>
          <p:cNvSpPr txBox="1"/>
          <p:nvPr/>
        </p:nvSpPr>
        <p:spPr>
          <a:xfrm>
            <a:off x="4428893" y="919667"/>
            <a:ext cx="9966368" cy="679673"/>
          </a:xfrm>
          <a:prstGeom prst="rect">
            <a:avLst/>
          </a:prstGeom>
        </p:spPr>
        <p:txBody>
          <a:bodyPr wrap="square" lIns="0" tIns="0" rIns="0" bIns="0" rtlCol="0" anchor="t">
            <a:spAutoFit/>
          </a:bodyPr>
          <a:lstStyle/>
          <a:p>
            <a:pPr algn="ctr" defTabSz="609630">
              <a:lnSpc>
                <a:spcPts val="5334"/>
              </a:lnSpc>
              <a:spcBef>
                <a:spcPct val="0"/>
              </a:spcBef>
            </a:pPr>
            <a:r>
              <a:rPr lang="en-US" sz="6000" b="1" spc="-53" dirty="0">
                <a:solidFill>
                  <a:srgbClr val="000000"/>
                </a:solidFill>
                <a:latin typeface="Arial" panose="020B0604020202020204" pitchFamily="34" charset="0"/>
                <a:cs typeface="Arial" panose="020B0604020202020204" pitchFamily="34" charset="0"/>
              </a:rPr>
              <a:t>TRÒ CHƠI TRẮC NGHIỆM</a:t>
            </a:r>
          </a:p>
        </p:txBody>
      </p:sp>
      <p:sp>
        <p:nvSpPr>
          <p:cNvPr id="11" name="Câu hỏi">
            <a:extLst>
              <a:ext uri="{FF2B5EF4-FFF2-40B4-BE49-F238E27FC236}">
                <a16:creationId xmlns="" xmlns:a16="http://schemas.microsoft.com/office/drawing/2014/main" id="{4ADFFF1A-F500-CC57-185E-00F4826D0836}"/>
              </a:ext>
            </a:extLst>
          </p:cNvPr>
          <p:cNvSpPr/>
          <p:nvPr/>
        </p:nvSpPr>
        <p:spPr>
          <a:xfrm>
            <a:off x="1265097" y="1888734"/>
            <a:ext cx="16150438" cy="268605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smtClean="0">
                <a:solidFill>
                  <a:srgbClr val="C00000"/>
                </a:solidFill>
                <a:latin typeface="Arial" panose="020B0604020202020204" pitchFamily="34" charset="0"/>
                <a:cs typeface="Arial" panose="020B0604020202020204" pitchFamily="34" charset="0"/>
              </a:rPr>
              <a:t>Câu</a:t>
            </a:r>
            <a:r>
              <a:rPr lang="en-US" sz="4400" b="1" noProof="1" smtClean="0">
                <a:solidFill>
                  <a:srgbClr val="C00000"/>
                </a:solidFill>
                <a:latin typeface="Arial" panose="020B0604020202020204" pitchFamily="34" charset="0"/>
                <a:cs typeface="Arial" panose="020B0604020202020204" pitchFamily="34" charset="0"/>
              </a:rPr>
              <a:t> 1: </a:t>
            </a:r>
            <a:r>
              <a:rPr lang="nl-NL" sz="4400" dirty="0">
                <a:solidFill>
                  <a:schemeClr val="tx1"/>
                </a:solidFill>
                <a:latin typeface="Arial" panose="020B0604020202020204" pitchFamily="34" charset="0"/>
                <a:cs typeface="Arial" panose="020B0604020202020204" pitchFamily="34" charset="0"/>
              </a:rPr>
              <a:t>Biến cố </a:t>
            </a:r>
            <a:r>
              <a:rPr lang="nl-NL" sz="4400" dirty="0" smtClean="0">
                <a:solidFill>
                  <a:schemeClr val="tx1"/>
                </a:solidFill>
                <a:latin typeface="Arial" panose="020B0604020202020204" pitchFamily="34" charset="0"/>
                <a:cs typeface="Arial" panose="020B0604020202020204" pitchFamily="34" charset="0"/>
              </a:rPr>
              <a:t>“Nhiệt </a:t>
            </a:r>
            <a:r>
              <a:rPr lang="nl-NL" sz="4400" dirty="0">
                <a:solidFill>
                  <a:schemeClr val="tx1"/>
                </a:solidFill>
                <a:latin typeface="Arial" panose="020B0604020202020204" pitchFamily="34" charset="0"/>
                <a:cs typeface="Arial" panose="020B0604020202020204" pitchFamily="34" charset="0"/>
              </a:rPr>
              <a:t>độ cao nhất trong tháng Sáu năm sau tại Thành phố Hồ Chí Minh là </a:t>
            </a:r>
            <a:r>
              <a:rPr lang="nl-NL" sz="4400" dirty="0" smtClean="0">
                <a:solidFill>
                  <a:schemeClr val="tx1"/>
                </a:solidFill>
                <a:latin typeface="Arial" panose="020B0604020202020204" pitchFamily="34" charset="0"/>
                <a:cs typeface="Arial" panose="020B0604020202020204" pitchFamily="34" charset="0"/>
              </a:rPr>
              <a:t>10</a:t>
            </a:r>
            <a:r>
              <a:rPr lang="nl-NL" sz="4400" baseline="30000" dirty="0" smtClean="0">
                <a:solidFill>
                  <a:schemeClr val="tx1"/>
                </a:solidFill>
                <a:latin typeface="Arial" panose="020B0604020202020204" pitchFamily="34" charset="0"/>
                <a:cs typeface="Arial" panose="020B0604020202020204" pitchFamily="34" charset="0"/>
              </a:rPr>
              <a:t>o</a:t>
            </a:r>
            <a:r>
              <a:rPr lang="nl-NL" sz="4400" dirty="0" smtClean="0">
                <a:solidFill>
                  <a:schemeClr val="tx1"/>
                </a:solidFill>
                <a:latin typeface="Arial" panose="020B0604020202020204" pitchFamily="34" charset="0"/>
                <a:cs typeface="Arial" panose="020B0604020202020204" pitchFamily="34" charset="0"/>
              </a:rPr>
              <a:t>C” </a:t>
            </a:r>
            <a:r>
              <a:rPr lang="nl-NL" sz="4400" dirty="0">
                <a:solidFill>
                  <a:schemeClr val="tx1"/>
                </a:solidFill>
                <a:latin typeface="Arial" panose="020B0604020202020204" pitchFamily="34" charset="0"/>
                <a:cs typeface="Arial" panose="020B0604020202020204" pitchFamily="34" charset="0"/>
              </a:rPr>
              <a:t>là</a:t>
            </a:r>
            <a:r>
              <a:rPr lang="nl-NL" sz="4400" dirty="0" smtClean="0">
                <a:solidFill>
                  <a:schemeClr val="tx1"/>
                </a:solidFill>
                <a:latin typeface="Arial" panose="020B0604020202020204" pitchFamily="34" charset="0"/>
                <a:cs typeface="Arial" panose="020B0604020202020204" pitchFamily="34" charset="0"/>
              </a:rPr>
              <a:t>:</a:t>
            </a:r>
            <a:endParaRPr lang="en-US" sz="4400" dirty="0">
              <a:solidFill>
                <a:schemeClr val="tx1"/>
              </a:solidFill>
              <a:latin typeface="Arial" panose="020B0604020202020204" pitchFamily="34" charset="0"/>
              <a:cs typeface="Arial" panose="020B0604020202020204" pitchFamily="34" charset="0"/>
            </a:endParaRPr>
          </a:p>
        </p:txBody>
      </p:sp>
      <p:sp>
        <p:nvSpPr>
          <p:cNvPr id="12" name="Đáp án đúng">
            <a:extLst>
              <a:ext uri="{FF2B5EF4-FFF2-40B4-BE49-F238E27FC236}">
                <a16:creationId xmlns="" xmlns:a16="http://schemas.microsoft.com/office/drawing/2014/main" id="{8B66CBE4-2DB9-BCF7-D1C4-281B894BFE17}"/>
              </a:ext>
            </a:extLst>
          </p:cNvPr>
          <p:cNvSpPr/>
          <p:nvPr/>
        </p:nvSpPr>
        <p:spPr>
          <a:xfrm>
            <a:off x="9412077" y="4735427"/>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C</a:t>
            </a:r>
            <a:r>
              <a:rPr lang="en-US" sz="4400" noProof="1" smtClean="0">
                <a:solidFill>
                  <a:schemeClr val="tx1"/>
                </a:solidFill>
                <a:latin typeface="Arial" panose="020B0604020202020204" pitchFamily="34" charset="0"/>
                <a:cs typeface="Arial" panose="020B0604020202020204" pitchFamily="34" charset="0"/>
              </a:rPr>
              <a:t>. Biến cố không thể</a:t>
            </a:r>
            <a:endParaRPr lang="vi-VN" sz="4400" noProof="1">
              <a:solidFill>
                <a:schemeClr val="tx1"/>
              </a:solidFill>
              <a:latin typeface="Arial" panose="020B0604020202020204" pitchFamily="34" charset="0"/>
              <a:cs typeface="Arial" panose="020B0604020202020204" pitchFamily="34" charset="0"/>
            </a:endParaRPr>
          </a:p>
        </p:txBody>
      </p:sp>
      <p:sp>
        <p:nvSpPr>
          <p:cNvPr id="13" name="Đáp án sai 1">
            <a:extLst>
              <a:ext uri="{FF2B5EF4-FFF2-40B4-BE49-F238E27FC236}">
                <a16:creationId xmlns="" xmlns:a16="http://schemas.microsoft.com/office/drawing/2014/main" id="{3FCD9830-5FD1-BD44-878B-228BD96CE996}"/>
              </a:ext>
            </a:extLst>
          </p:cNvPr>
          <p:cNvSpPr/>
          <p:nvPr/>
        </p:nvSpPr>
        <p:spPr>
          <a:xfrm>
            <a:off x="1221486" y="7367716"/>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B. </a:t>
            </a:r>
            <a:r>
              <a:rPr lang="en-US" sz="4400" noProof="1" smtClean="0">
                <a:solidFill>
                  <a:schemeClr val="tx1"/>
                </a:solidFill>
                <a:latin typeface="Arial" panose="020B0604020202020204" pitchFamily="34" charset="0"/>
                <a:cs typeface="Arial" panose="020B0604020202020204" pitchFamily="34" charset="0"/>
              </a:rPr>
              <a:t>Biến cố ngẫu nhiên</a:t>
            </a:r>
            <a:endParaRPr lang="vi-VN" sz="4400" noProof="1">
              <a:solidFill>
                <a:schemeClr val="tx1"/>
              </a:solidFill>
              <a:latin typeface="Arial" panose="020B0604020202020204" pitchFamily="34" charset="0"/>
              <a:cs typeface="Arial" panose="020B0604020202020204" pitchFamily="34" charset="0"/>
            </a:endParaRPr>
          </a:p>
        </p:txBody>
      </p:sp>
      <p:sp>
        <p:nvSpPr>
          <p:cNvPr id="14" name="Đáp án sai 2">
            <a:extLst>
              <a:ext uri="{FF2B5EF4-FFF2-40B4-BE49-F238E27FC236}">
                <a16:creationId xmlns="" xmlns:a16="http://schemas.microsoft.com/office/drawing/2014/main" id="{6A919885-0285-0403-1E09-FA94D8BC080B}"/>
              </a:ext>
            </a:extLst>
          </p:cNvPr>
          <p:cNvSpPr/>
          <p:nvPr/>
        </p:nvSpPr>
        <p:spPr>
          <a:xfrm>
            <a:off x="1221486" y="4735427"/>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A</a:t>
            </a:r>
            <a:r>
              <a:rPr lang="en-US" sz="4400" noProof="1" smtClean="0">
                <a:solidFill>
                  <a:schemeClr val="tx1"/>
                </a:solidFill>
                <a:latin typeface="Arial" panose="020B0604020202020204" pitchFamily="34" charset="0"/>
                <a:cs typeface="Arial" panose="020B0604020202020204" pitchFamily="34" charset="0"/>
              </a:rPr>
              <a:t>. Biến cố chắc chắn</a:t>
            </a:r>
            <a:endParaRPr lang="vi-VN" sz="4400" noProof="1">
              <a:solidFill>
                <a:schemeClr val="tx1"/>
              </a:solidFill>
              <a:latin typeface="Arial" panose="020B0604020202020204" pitchFamily="34" charset="0"/>
              <a:cs typeface="Arial" panose="020B0604020202020204" pitchFamily="34" charset="0"/>
            </a:endParaRPr>
          </a:p>
        </p:txBody>
      </p:sp>
      <p:sp>
        <p:nvSpPr>
          <p:cNvPr id="15" name="Đáp án sai 3">
            <a:extLst>
              <a:ext uri="{FF2B5EF4-FFF2-40B4-BE49-F238E27FC236}">
                <a16:creationId xmlns="" xmlns:a16="http://schemas.microsoft.com/office/drawing/2014/main" id="{2E7D83A4-3758-8699-4DD0-010A80780539}"/>
              </a:ext>
            </a:extLst>
          </p:cNvPr>
          <p:cNvSpPr/>
          <p:nvPr/>
        </p:nvSpPr>
        <p:spPr>
          <a:xfrm>
            <a:off x="9412077" y="7367716"/>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D. </a:t>
            </a:r>
            <a:r>
              <a:rPr lang="en-US" sz="4400" noProof="1" smtClean="0">
                <a:solidFill>
                  <a:schemeClr val="tx1"/>
                </a:solidFill>
                <a:latin typeface="Arial" panose="020B0604020202020204" pitchFamily="34" charset="0"/>
                <a:cs typeface="Arial" panose="020B0604020202020204" pitchFamily="34" charset="0"/>
              </a:rPr>
              <a:t>Biến cố đồng khả năng</a:t>
            </a:r>
            <a:endParaRPr lang="vi-VN" sz="4400" noProof="1">
              <a:solidFill>
                <a:schemeClr val="tx1"/>
              </a:solidFill>
              <a:latin typeface="Arial" panose="020B0604020202020204" pitchFamily="34" charset="0"/>
              <a:cs typeface="Arial" panose="020B0604020202020204" pitchFamily="34" charset="0"/>
            </a:endParaRPr>
          </a:p>
        </p:txBody>
      </p:sp>
      <p:pic>
        <p:nvPicPr>
          <p:cNvPr id="16"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6442362" y="-637266"/>
            <a:ext cx="487363" cy="487363"/>
          </a:xfrm>
          <a:prstGeom prst="rect">
            <a:avLst/>
          </a:prstGeom>
        </p:spPr>
      </p:pic>
      <p:pic>
        <p:nvPicPr>
          <p:cNvPr id="17" name="Picture 5">
            <a:extLst>
              <a:ext uri="{FF2B5EF4-FFF2-40B4-BE49-F238E27FC236}">
                <a16:creationId xmlns="" xmlns:a16="http://schemas.microsoft.com/office/drawing/2014/main" id="{31EA41D2-9796-7E4F-2882-9DC49D5A8C0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6081829" y="5175420"/>
            <a:ext cx="1525919" cy="1328165"/>
          </a:xfrm>
          <a:prstGeom prst="rect">
            <a:avLst/>
          </a:prstGeom>
        </p:spPr>
      </p:pic>
      <p:pic>
        <p:nvPicPr>
          <p:cNvPr id="18" name="Picture 17">
            <a:extLst>
              <a:ext uri="{FF2B5EF4-FFF2-40B4-BE49-F238E27FC236}">
                <a16:creationId xmlns="" xmlns:a16="http://schemas.microsoft.com/office/drawing/2014/main" id="{4B31FD67-694B-8D1E-89C7-5C3C61578F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7728793" y="5200001"/>
            <a:ext cx="1520689" cy="1354795"/>
          </a:xfrm>
          <a:prstGeom prst="rect">
            <a:avLst/>
          </a:prstGeom>
        </p:spPr>
      </p:pic>
      <p:pic>
        <p:nvPicPr>
          <p:cNvPr id="19" name="Picture 10">
            <a:extLst>
              <a:ext uri="{FF2B5EF4-FFF2-40B4-BE49-F238E27FC236}">
                <a16:creationId xmlns="" xmlns:a16="http://schemas.microsoft.com/office/drawing/2014/main" id="{A47525BE-8DC6-1E4E-AED4-3C6DAB364A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5894846" y="7926143"/>
            <a:ext cx="1520689" cy="1354795"/>
          </a:xfrm>
          <a:prstGeom prst="rect">
            <a:avLst/>
          </a:prstGeom>
        </p:spPr>
      </p:pic>
      <p:pic>
        <p:nvPicPr>
          <p:cNvPr id="20" name="Picture 10">
            <a:extLst>
              <a:ext uri="{FF2B5EF4-FFF2-40B4-BE49-F238E27FC236}">
                <a16:creationId xmlns="" xmlns:a16="http://schemas.microsoft.com/office/drawing/2014/main" id="{65C423E0-743C-7316-FEF3-4CE8613F3E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7866850" y="7909015"/>
            <a:ext cx="1520689" cy="1354795"/>
          </a:xfrm>
          <a:prstGeom prst="rect">
            <a:avLst/>
          </a:prstGeom>
        </p:spPr>
      </p:pic>
      <p:pic>
        <p:nvPicPr>
          <p:cNvPr id="21"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7769225" y="-637266"/>
            <a:ext cx="487363" cy="487363"/>
          </a:xfrm>
          <a:prstGeom prst="rect">
            <a:avLst/>
          </a:prstGeom>
        </p:spPr>
      </p:pic>
    </p:spTree>
    <p:extLst>
      <p:ext uri="{BB962C8B-B14F-4D97-AF65-F5344CB8AC3E}">
        <p14:creationId xmlns:p14="http://schemas.microsoft.com/office/powerpoint/2010/main" val="32048279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2"/>
                                        </p:tgtEl>
                                        <p:attrNameLst>
                                          <p:attrName>fillcolor</p:attrName>
                                        </p:attrNameLst>
                                      </p:cBhvr>
                                      <p:to>
                                        <a:srgbClr val="92D050"/>
                                      </p:to>
                                    </p:animClr>
                                    <p:set>
                                      <p:cBhvr>
                                        <p:cTn id="29" dur="500" fill="hold"/>
                                        <p:tgtEl>
                                          <p:spTgt spid="12"/>
                                        </p:tgtEl>
                                        <p:attrNameLst>
                                          <p:attrName>fill.type</p:attrName>
                                        </p:attrNameLst>
                                      </p:cBhvr>
                                      <p:to>
                                        <p:strVal val="solid"/>
                                      </p:to>
                                    </p:set>
                                    <p:set>
                                      <p:cBhvr>
                                        <p:cTn id="30" dur="500" fill="hold"/>
                                        <p:tgtEl>
                                          <p:spTgt spid="1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6"/>
                                        </p:tgtEl>
                                      </p:cBhvr>
                                    </p:cmd>
                                  </p:childTnLst>
                                </p:cTn>
                              </p:par>
                              <p:par>
                                <p:cTn id="33" presetID="1" presetClass="entr" presetSubtype="0" fill="hold" nodeType="withEffect">
                                  <p:stCondLst>
                                    <p:cond delay="0"/>
                                  </p:stCondLst>
                                  <p:childTnLst>
                                    <p:set>
                                      <p:cBhvr>
                                        <p:cTn id="34" dur="1" fill="hold">
                                          <p:stCondLst>
                                            <p:cond delay="9"/>
                                          </p:stCondLst>
                                        </p:cTn>
                                        <p:tgtEl>
                                          <p:spTgt spid="1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2"/>
                                        </p:tgtEl>
                                      </p:cBhvr>
                                    </p:animEffect>
                                    <p:animScale>
                                      <p:cBhvr>
                                        <p:cTn id="3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3"/>
                                        </p:tgtEl>
                                        <p:attrNameLst>
                                          <p:attrName>fillcolor</p:attrName>
                                        </p:attrNameLst>
                                      </p:cBhvr>
                                      <p:to>
                                        <a:srgbClr val="D99694"/>
                                      </p:to>
                                    </p:animClr>
                                    <p:set>
                                      <p:cBhvr>
                                        <p:cTn id="43" dur="500" fill="hold"/>
                                        <p:tgtEl>
                                          <p:spTgt spid="13"/>
                                        </p:tgtEl>
                                        <p:attrNameLst>
                                          <p:attrName>fill.type</p:attrName>
                                        </p:attrNameLst>
                                      </p:cBhvr>
                                      <p:to>
                                        <p:strVal val="solid"/>
                                      </p:to>
                                    </p:set>
                                    <p:set>
                                      <p:cBhvr>
                                        <p:cTn id="44" dur="500" fill="hold"/>
                                        <p:tgtEl>
                                          <p:spTgt spid="1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1"/>
                                        </p:tgtEl>
                                      </p:cBhvr>
                                    </p:cmd>
                                  </p:childTnLst>
                                </p:cTn>
                              </p:par>
                              <p:par>
                                <p:cTn id="47" presetID="1"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cTn>
                              </p:par>
                            </p:childTnLst>
                          </p:cTn>
                        </p:par>
                      </p:childTnLst>
                    </p:cTn>
                  </p:par>
                </p:childTnLst>
              </p:cTn>
              <p:nextCondLst>
                <p:cond evt="onClick" delay="0">
                  <p:tgtEl>
                    <p:spTgt spid="13"/>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4"/>
                                        </p:tgtEl>
                                        <p:attrNameLst>
                                          <p:attrName>fillcolor</p:attrName>
                                        </p:attrNameLst>
                                      </p:cBhvr>
                                      <p:to>
                                        <a:srgbClr val="D99694"/>
                                      </p:to>
                                    </p:animClr>
                                    <p:set>
                                      <p:cBhvr>
                                        <p:cTn id="57" dur="500" fill="hold"/>
                                        <p:tgtEl>
                                          <p:spTgt spid="14"/>
                                        </p:tgtEl>
                                        <p:attrNameLst>
                                          <p:attrName>fill.type</p:attrName>
                                        </p:attrNameLst>
                                      </p:cBhvr>
                                      <p:to>
                                        <p:strVal val="solid"/>
                                      </p:to>
                                    </p:set>
                                    <p:set>
                                      <p:cBhvr>
                                        <p:cTn id="58" dur="5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1"/>
                                        </p:tgtEl>
                                      </p:cBhvr>
                                    </p:cmd>
                                  </p:childTnLst>
                                </p:cTn>
                              </p:par>
                              <p:par>
                                <p:cTn id="61" presetID="1" presetClass="entr" presetSubtype="0" fill="hold" nodeType="withEffect">
                                  <p:stCondLst>
                                    <p:cond delay="0"/>
                                  </p:stCondLst>
                                  <p:childTnLst>
                                    <p:set>
                                      <p:cBhvr>
                                        <p:cTn id="62" dur="1" fill="hold">
                                          <p:stCondLst>
                                            <p:cond delay="9"/>
                                          </p:stCondLst>
                                        </p:cTn>
                                        <p:tgtEl>
                                          <p:spTgt spid="1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14"/>
                                        </p:tgtEl>
                                      </p:cBhvr>
                                    </p:animEffect>
                                    <p:animScale>
                                      <p:cBhvr>
                                        <p:cTn id="6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66" restart="whenNotActive" fill="hold" evtFilter="cancelBubble" nodeType="interactiveSeq">
                <p:stCondLst>
                  <p:cond evt="onClick" delay="0">
                    <p:tgtEl>
                      <p:spTgt spid="1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5"/>
                                        </p:tgtEl>
                                        <p:attrNameLst>
                                          <p:attrName>fillcolor</p:attrName>
                                        </p:attrNameLst>
                                      </p:cBhvr>
                                      <p:to>
                                        <a:srgbClr val="D99694"/>
                                      </p:to>
                                    </p:animClr>
                                    <p:set>
                                      <p:cBhvr>
                                        <p:cTn id="71" dur="500" fill="hold"/>
                                        <p:tgtEl>
                                          <p:spTgt spid="15"/>
                                        </p:tgtEl>
                                        <p:attrNameLst>
                                          <p:attrName>fill.type</p:attrName>
                                        </p:attrNameLst>
                                      </p:cBhvr>
                                      <p:to>
                                        <p:strVal val="solid"/>
                                      </p:to>
                                    </p:set>
                                    <p:set>
                                      <p:cBhvr>
                                        <p:cTn id="72" dur="500" fill="hold"/>
                                        <p:tgtEl>
                                          <p:spTgt spid="1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1"/>
                                        </p:tgtEl>
                                      </p:cBhvr>
                                    </p:cmd>
                                  </p:childTnLst>
                                </p:cTn>
                              </p:par>
                              <p:par>
                                <p:cTn id="75" presetID="1" presetClass="entr" presetSubtype="0" fill="hold" nodeType="withEffect">
                                  <p:stCondLst>
                                    <p:cond delay="0"/>
                                  </p:stCondLst>
                                  <p:childTnLst>
                                    <p:set>
                                      <p:cBhvr>
                                        <p:cTn id="76" dur="1" fill="hold">
                                          <p:stCondLst>
                                            <p:cond delay="9"/>
                                          </p:stCondLst>
                                        </p:cTn>
                                        <p:tgtEl>
                                          <p:spTgt spid="1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15"/>
                                        </p:tgtEl>
                                      </p:cBhvr>
                                    </p:animEffect>
                                    <p:animScale>
                                      <p:cBhvr>
                                        <p:cTn id="79" dur="250" autoRev="1" fill="hold"/>
                                        <p:tgtEl>
                                          <p:spTgt spid="15"/>
                                        </p:tgtEl>
                                      </p:cBhvr>
                                      <p:by x="105000" y="105000"/>
                                    </p:animScale>
                                  </p:childTnLst>
                                </p:cTn>
                              </p:par>
                            </p:childTnLst>
                          </p:cTn>
                        </p:par>
                      </p:childTnLst>
                    </p:cTn>
                  </p:par>
                </p:childTnLst>
              </p:cTn>
              <p:nextCondLst>
                <p:cond evt="onClick" delay="0">
                  <p:tgtEl>
                    <p:spTgt spid="15"/>
                  </p:tgtEl>
                </p:cond>
              </p:nextCondLst>
            </p:seq>
            <p:audio>
              <p:cMediaNode vol="80000">
                <p:cTn id="80" fill="hold" display="0">
                  <p:stCondLst>
                    <p:cond delay="indefinite"/>
                  </p:stCondLst>
                  <p:endCondLst>
                    <p:cond evt="onStopAudio" delay="0">
                      <p:tgtEl>
                        <p:sldTgt/>
                      </p:tgtEl>
                    </p:cond>
                  </p:endCondLst>
                </p:cTn>
                <p:tgtEl>
                  <p:spTgt spid="16"/>
                </p:tgtEl>
              </p:cMediaNode>
            </p:audio>
            <p:audio>
              <p:cMediaNode vol="80000">
                <p:cTn id="81" fill="hold" display="0">
                  <p:stCondLst>
                    <p:cond delay="indefinite"/>
                  </p:stCondLst>
                  <p:endCondLst>
                    <p:cond evt="onStopAudio" delay="0">
                      <p:tgtEl>
                        <p:sldTgt/>
                      </p:tgtEl>
                    </p:cond>
                  </p:endCondLst>
                </p:cTn>
                <p:tgtEl>
                  <p:spTgt spid="21"/>
                </p:tgtEl>
              </p:cMediaNode>
            </p:audio>
          </p:childTnLst>
        </p:cTn>
      </p:par>
    </p:tnLst>
    <p:bldLst>
      <p:bldP spid="11" grpId="0"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E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43960">
            <a:off x="-2946115" y="369612"/>
            <a:ext cx="11093870" cy="1273328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8730195">
            <a:off x="15042647" y="-1822090"/>
            <a:ext cx="5778326" cy="6632225"/>
          </a:xfrm>
          <a:prstGeom prst="rect">
            <a:avLst/>
          </a:prstGeom>
        </p:spPr>
      </p:pic>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809292">
            <a:off x="14451304" y="665448"/>
            <a:ext cx="2976301" cy="2987163"/>
          </a:xfrm>
          <a:prstGeom prst="rect">
            <a:avLst/>
          </a:prstGeom>
        </p:spPr>
      </p:pic>
      <p:pic>
        <p:nvPicPr>
          <p:cNvPr id="21" name="Picture 2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479494" y="6646269"/>
            <a:ext cx="3017960" cy="4009367"/>
          </a:xfrm>
          <a:prstGeom prst="rect">
            <a:avLst/>
          </a:prstGeom>
        </p:spPr>
      </p:pic>
      <p:sp>
        <p:nvSpPr>
          <p:cNvPr id="22" name="TextBox 8">
            <a:extLst>
              <a:ext uri="{FF2B5EF4-FFF2-40B4-BE49-F238E27FC236}">
                <a16:creationId xmlns="" xmlns:a16="http://schemas.microsoft.com/office/drawing/2014/main" id="{A19ECB77-B032-4E88-B15F-FDAE0101D1A8}"/>
              </a:ext>
            </a:extLst>
          </p:cNvPr>
          <p:cNvSpPr txBox="1"/>
          <p:nvPr/>
        </p:nvSpPr>
        <p:spPr>
          <a:xfrm>
            <a:off x="4392232" y="1456657"/>
            <a:ext cx="9058507" cy="702372"/>
          </a:xfrm>
          <a:prstGeom prst="rect">
            <a:avLst/>
          </a:prstGeom>
        </p:spPr>
        <p:txBody>
          <a:bodyPr wrap="square" lIns="0" tIns="0" rIns="0" bIns="0" rtlCol="0" anchor="t">
            <a:spAutoFit/>
          </a:bodyPr>
          <a:lstStyle/>
          <a:p>
            <a:pPr algn="ctr" defTabSz="609630">
              <a:lnSpc>
                <a:spcPts val="5334"/>
              </a:lnSpc>
              <a:spcBef>
                <a:spcPct val="0"/>
              </a:spcBef>
            </a:pPr>
            <a:r>
              <a:rPr lang="en-US" sz="6600" b="1" spc="-53" dirty="0" smtClean="0">
                <a:solidFill>
                  <a:srgbClr val="000000"/>
                </a:solidFill>
                <a:latin typeface="Arial" panose="020B0604020202020204" pitchFamily="34" charset="0"/>
                <a:cs typeface="Arial" panose="020B0604020202020204" pitchFamily="34" charset="0"/>
              </a:rPr>
              <a:t>HƯỚNG DẪN VỀ NHÀ</a:t>
            </a:r>
            <a:endParaRPr lang="en-US" sz="6600" b="1" spc="-53" dirty="0">
              <a:solidFill>
                <a:srgbClr val="000000"/>
              </a:solidFill>
              <a:latin typeface="Arial" panose="020B0604020202020204" pitchFamily="34" charset="0"/>
              <a:cs typeface="Arial" panose="020B0604020202020204" pitchFamily="34" charset="0"/>
            </a:endParaRPr>
          </a:p>
        </p:txBody>
      </p:sp>
      <p:sp>
        <p:nvSpPr>
          <p:cNvPr id="23" name="Oval 22"/>
          <p:cNvSpPr/>
          <p:nvPr/>
        </p:nvSpPr>
        <p:spPr>
          <a:xfrm>
            <a:off x="5410200" y="3259714"/>
            <a:ext cx="1295400" cy="12954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01</a:t>
            </a:r>
            <a:endParaRPr lang="en-US" sz="4400" b="1" dirty="0">
              <a:latin typeface="Arial" panose="020B0604020202020204" pitchFamily="34" charset="0"/>
              <a:cs typeface="Arial" panose="020B0604020202020204" pitchFamily="34" charset="0"/>
            </a:endParaRPr>
          </a:p>
        </p:txBody>
      </p:sp>
      <p:sp>
        <p:nvSpPr>
          <p:cNvPr id="24" name="Oval 23"/>
          <p:cNvSpPr/>
          <p:nvPr/>
        </p:nvSpPr>
        <p:spPr>
          <a:xfrm>
            <a:off x="7010400" y="5215630"/>
            <a:ext cx="1295400" cy="12954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02</a:t>
            </a:r>
            <a:endParaRPr lang="en-US" sz="4400" b="1" dirty="0">
              <a:latin typeface="Arial" panose="020B0604020202020204" pitchFamily="34" charset="0"/>
              <a:cs typeface="Arial" panose="020B0604020202020204" pitchFamily="34" charset="0"/>
            </a:endParaRPr>
          </a:p>
        </p:txBody>
      </p:sp>
      <p:sp>
        <p:nvSpPr>
          <p:cNvPr id="25" name="Oval 24"/>
          <p:cNvSpPr/>
          <p:nvPr/>
        </p:nvSpPr>
        <p:spPr>
          <a:xfrm>
            <a:off x="7696794" y="7581900"/>
            <a:ext cx="1295400" cy="1295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03</a:t>
            </a:r>
            <a:endParaRPr lang="en-US" sz="4400" b="1" dirty="0">
              <a:latin typeface="Arial" panose="020B0604020202020204" pitchFamily="34" charset="0"/>
              <a:cs typeface="Arial" panose="020B0604020202020204" pitchFamily="34" charset="0"/>
            </a:endParaRPr>
          </a:p>
        </p:txBody>
      </p:sp>
      <p:sp>
        <p:nvSpPr>
          <p:cNvPr id="26" name="TextBox 25"/>
          <p:cNvSpPr txBox="1"/>
          <p:nvPr/>
        </p:nvSpPr>
        <p:spPr>
          <a:xfrm>
            <a:off x="7377646" y="3522693"/>
            <a:ext cx="7543800" cy="769441"/>
          </a:xfrm>
          <a:prstGeom prst="rect">
            <a:avLst/>
          </a:prstGeom>
          <a:noFill/>
        </p:spPr>
        <p:txBody>
          <a:bodyPr wrap="square" rtlCol="0">
            <a:spAutoFit/>
          </a:bodyPr>
          <a:lstStyle/>
          <a:p>
            <a:r>
              <a:rPr lang="en-US" sz="4400" dirty="0" err="1" smtClean="0">
                <a:latin typeface="Arial" panose="020B0604020202020204" pitchFamily="34" charset="0"/>
                <a:cs typeface="Arial" panose="020B0604020202020204" pitchFamily="34" charset="0"/>
              </a:rPr>
              <a:t>Ôn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kiến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thức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chương</a:t>
            </a:r>
            <a:r>
              <a:rPr lang="en-US" sz="4400" dirty="0" smtClean="0">
                <a:latin typeface="Arial" panose="020B0604020202020204" pitchFamily="34" charset="0"/>
                <a:cs typeface="Arial" panose="020B0604020202020204" pitchFamily="34" charset="0"/>
              </a:rPr>
              <a:t> VIII</a:t>
            </a:r>
            <a:endParaRPr lang="en-US" sz="4400" dirty="0">
              <a:latin typeface="Arial" panose="020B0604020202020204" pitchFamily="34" charset="0"/>
              <a:cs typeface="Arial" panose="020B0604020202020204" pitchFamily="34" charset="0"/>
            </a:endParaRPr>
          </a:p>
        </p:txBody>
      </p:sp>
      <p:sp>
        <p:nvSpPr>
          <p:cNvPr id="27" name="TextBox 26"/>
          <p:cNvSpPr txBox="1"/>
          <p:nvPr/>
        </p:nvSpPr>
        <p:spPr>
          <a:xfrm>
            <a:off x="8527631" y="5448795"/>
            <a:ext cx="7543800" cy="769441"/>
          </a:xfrm>
          <a:prstGeom prst="rect">
            <a:avLst/>
          </a:prstGeom>
          <a:noFill/>
        </p:spPr>
        <p:txBody>
          <a:bodyPr wrap="square" rtlCol="0">
            <a:spAutoFit/>
          </a:bodyPr>
          <a:lstStyle/>
          <a:p>
            <a:r>
              <a:rPr lang="en-US" sz="4400" dirty="0" err="1" smtClean="0">
                <a:latin typeface="Arial" panose="020B0604020202020204" pitchFamily="34" charset="0"/>
                <a:cs typeface="Arial" panose="020B0604020202020204" pitchFamily="34" charset="0"/>
              </a:rPr>
              <a:t>Hoàn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thành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SBT</a:t>
            </a:r>
            <a:endParaRPr lang="en-US" sz="4400" dirty="0">
              <a:latin typeface="Arial" panose="020B0604020202020204" pitchFamily="34" charset="0"/>
              <a:cs typeface="Arial" panose="020B0604020202020204" pitchFamily="34" charset="0"/>
            </a:endParaRPr>
          </a:p>
        </p:txBody>
      </p:sp>
      <p:sp>
        <p:nvSpPr>
          <p:cNvPr id="28" name="TextBox 27"/>
          <p:cNvSpPr txBox="1"/>
          <p:nvPr/>
        </p:nvSpPr>
        <p:spPr>
          <a:xfrm>
            <a:off x="9108330" y="7757523"/>
            <a:ext cx="7543800" cy="769441"/>
          </a:xfrm>
          <a:prstGeom prst="rect">
            <a:avLst/>
          </a:prstGeom>
          <a:noFill/>
        </p:spPr>
        <p:txBody>
          <a:bodyPr wrap="square" rtlCol="0">
            <a:spAutoFit/>
          </a:bodyPr>
          <a:lstStyle/>
          <a:p>
            <a:r>
              <a:rPr lang="en-US" sz="4400" dirty="0" err="1" smtClean="0">
                <a:latin typeface="Arial" panose="020B0604020202020204" pitchFamily="34" charset="0"/>
                <a:cs typeface="Arial" panose="020B0604020202020204" pitchFamily="34" charset="0"/>
              </a:rPr>
              <a:t>Chuẩn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bị</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 </a:t>
            </a:r>
            <a:r>
              <a:rPr lang="en-US" sz="4400" b="1" dirty="0" err="1" smtClean="0">
                <a:latin typeface="Arial" panose="020B0604020202020204" pitchFamily="34" charset="0"/>
                <a:cs typeface="Arial" panose="020B0604020202020204" pitchFamily="34" charset="0"/>
              </a:rPr>
              <a:t>Bài</a:t>
            </a:r>
            <a:r>
              <a:rPr lang="en-US" sz="4400" b="1" dirty="0" smtClean="0">
                <a:latin typeface="Arial" panose="020B0604020202020204" pitchFamily="34" charset="0"/>
                <a:cs typeface="Arial" panose="020B0604020202020204" pitchFamily="34" charset="0"/>
              </a:rPr>
              <a:t> 31</a:t>
            </a:r>
            <a:endParaRPr lang="en-US" sz="4400" b="1" dirty="0">
              <a:latin typeface="Arial" panose="020B0604020202020204" pitchFamily="34" charset="0"/>
              <a:cs typeface="Arial" panose="020B0604020202020204" pitchFamily="34" charset="0"/>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7D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6416" y="-244931"/>
            <a:ext cx="18626175" cy="1862617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024246">
            <a:off x="-2375017" y="6943219"/>
            <a:ext cx="6807434" cy="5928656"/>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82855" y="7441009"/>
            <a:ext cx="1754512" cy="181729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121524" y="-244931"/>
            <a:ext cx="4608458" cy="4013548"/>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308592" y="803775"/>
            <a:ext cx="1381835" cy="1431280"/>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9562551" flipH="1">
            <a:off x="488451" y="-821877"/>
            <a:ext cx="1673244" cy="3077874"/>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583839" y="6210959"/>
            <a:ext cx="3472564" cy="4613310"/>
          </a:xfrm>
          <a:prstGeom prst="rect">
            <a:avLst/>
          </a:prstGeom>
        </p:spPr>
      </p:pic>
      <p:sp>
        <p:nvSpPr>
          <p:cNvPr id="9" name="TextBox 9"/>
          <p:cNvSpPr txBox="1"/>
          <p:nvPr/>
        </p:nvSpPr>
        <p:spPr>
          <a:xfrm>
            <a:off x="1450863" y="2745754"/>
            <a:ext cx="14879622" cy="3693319"/>
          </a:xfrm>
          <a:prstGeom prst="rect">
            <a:avLst/>
          </a:prstGeom>
        </p:spPr>
        <p:txBody>
          <a:bodyPr lIns="0" tIns="0" rIns="0" bIns="0" rtlCol="0" anchor="t">
            <a:spAutoFit/>
          </a:bodyPr>
          <a:lstStyle/>
          <a:p>
            <a:pPr algn="ctr">
              <a:lnSpc>
                <a:spcPct val="150000"/>
              </a:lnSpc>
            </a:pPr>
            <a:r>
              <a:rPr lang="en-US" sz="8000" b="1" dirty="0" smtClean="0">
                <a:solidFill>
                  <a:schemeClr val="tx2">
                    <a:lumMod val="50000"/>
                  </a:schemeClr>
                </a:solidFill>
                <a:latin typeface="Arial" panose="020B0604020202020204" pitchFamily="34" charset="0"/>
                <a:cs typeface="Arial" panose="020B0604020202020204" pitchFamily="34" charset="0"/>
              </a:rPr>
              <a:t>CẢM ƠN SỰ CHÚ Ý </a:t>
            </a:r>
          </a:p>
          <a:p>
            <a:pPr algn="ctr">
              <a:lnSpc>
                <a:spcPct val="150000"/>
              </a:lnSpc>
            </a:pPr>
            <a:r>
              <a:rPr lang="en-US" sz="8000" b="1" dirty="0" smtClean="0">
                <a:solidFill>
                  <a:schemeClr val="tx2">
                    <a:lumMod val="50000"/>
                  </a:schemeClr>
                </a:solidFill>
                <a:latin typeface="Arial" panose="020B0604020202020204" pitchFamily="34" charset="0"/>
                <a:cs typeface="Arial" panose="020B0604020202020204" pitchFamily="34" charset="0"/>
              </a:rPr>
              <a:t>LẮNG NGHE CỦA CÁC EM!</a:t>
            </a:r>
            <a:endParaRPr lang="en-US" sz="8000" b="1" dirty="0">
              <a:solidFill>
                <a:schemeClr val="tx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89624" y="4615234"/>
            <a:ext cx="5949755" cy="6828987"/>
          </a:xfrm>
          <a:prstGeom prst="rect">
            <a:avLst/>
          </a:prstGeom>
        </p:spPr>
      </p:pic>
      <p:pic>
        <p:nvPicPr>
          <p:cNvPr id="3"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691655" y="-1893076"/>
            <a:ext cx="5730992" cy="4345134"/>
          </a:xfrm>
          <a:prstGeom prst="rect">
            <a:avLst/>
          </a:prstGeom>
        </p:spPr>
      </p:pic>
      <p:pic>
        <p:nvPicPr>
          <p:cNvPr id="4" name="Picture 4"/>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942799" y="6364359"/>
            <a:ext cx="3345201" cy="4444108"/>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562551" flipH="1">
            <a:off x="488451" y="-821877"/>
            <a:ext cx="1673244" cy="3077874"/>
          </a:xfrm>
          <a:prstGeom prst="rect">
            <a:avLst/>
          </a:prstGeom>
        </p:spPr>
      </p:pic>
      <p:sp>
        <p:nvSpPr>
          <p:cNvPr id="10" name="TextBox 8">
            <a:extLst>
              <a:ext uri="{FF2B5EF4-FFF2-40B4-BE49-F238E27FC236}">
                <a16:creationId xmlns="" xmlns:a16="http://schemas.microsoft.com/office/drawing/2014/main" id="{A19ECB77-B032-4E88-B15F-FDAE0101D1A8}"/>
              </a:ext>
            </a:extLst>
          </p:cNvPr>
          <p:cNvSpPr txBox="1"/>
          <p:nvPr/>
        </p:nvSpPr>
        <p:spPr>
          <a:xfrm>
            <a:off x="4428893" y="919667"/>
            <a:ext cx="9966368" cy="679673"/>
          </a:xfrm>
          <a:prstGeom prst="rect">
            <a:avLst/>
          </a:prstGeom>
        </p:spPr>
        <p:txBody>
          <a:bodyPr wrap="square" lIns="0" tIns="0" rIns="0" bIns="0" rtlCol="0" anchor="t">
            <a:spAutoFit/>
          </a:bodyPr>
          <a:lstStyle/>
          <a:p>
            <a:pPr algn="ctr" defTabSz="609630">
              <a:lnSpc>
                <a:spcPts val="5334"/>
              </a:lnSpc>
              <a:spcBef>
                <a:spcPct val="0"/>
              </a:spcBef>
            </a:pPr>
            <a:r>
              <a:rPr lang="en-US" sz="6000" b="1" spc="-53" dirty="0">
                <a:solidFill>
                  <a:srgbClr val="000000"/>
                </a:solidFill>
                <a:latin typeface="Arial" panose="020B0604020202020204" pitchFamily="34" charset="0"/>
                <a:cs typeface="Arial" panose="020B0604020202020204" pitchFamily="34" charset="0"/>
              </a:rPr>
              <a:t>TRÒ CHƠI TRẮC NGHIỆM</a:t>
            </a:r>
          </a:p>
        </p:txBody>
      </p:sp>
      <p:sp>
        <p:nvSpPr>
          <p:cNvPr id="11" name="Câu hỏi">
            <a:extLst>
              <a:ext uri="{FF2B5EF4-FFF2-40B4-BE49-F238E27FC236}">
                <a16:creationId xmlns="" xmlns:a16="http://schemas.microsoft.com/office/drawing/2014/main" id="{4ADFFF1A-F500-CC57-185E-00F4826D0836}"/>
              </a:ext>
            </a:extLst>
          </p:cNvPr>
          <p:cNvSpPr/>
          <p:nvPr/>
        </p:nvSpPr>
        <p:spPr>
          <a:xfrm>
            <a:off x="1265097" y="1888734"/>
            <a:ext cx="16150438" cy="268605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noProof="1" smtClean="0">
                <a:solidFill>
                  <a:srgbClr val="C00000"/>
                </a:solidFill>
                <a:latin typeface="Arial" panose="020B0604020202020204" pitchFamily="34" charset="0"/>
                <a:cs typeface="Arial" panose="020B0604020202020204" pitchFamily="34" charset="0"/>
              </a:rPr>
              <a:t>Câu</a:t>
            </a:r>
            <a:r>
              <a:rPr lang="en-US" sz="4400" b="1" noProof="1" smtClean="0">
                <a:solidFill>
                  <a:srgbClr val="C00000"/>
                </a:solidFill>
                <a:latin typeface="Arial" panose="020B0604020202020204" pitchFamily="34" charset="0"/>
                <a:cs typeface="Arial" panose="020B0604020202020204" pitchFamily="34" charset="0"/>
              </a:rPr>
              <a:t> 2: </a:t>
            </a:r>
            <a:r>
              <a:rPr lang="nl-NL" sz="4400" dirty="0">
                <a:solidFill>
                  <a:schemeClr val="tx1"/>
                </a:solidFill>
                <a:latin typeface="Arial" panose="020B0604020202020204" pitchFamily="34" charset="0"/>
                <a:cs typeface="Arial" panose="020B0604020202020204" pitchFamily="34" charset="0"/>
              </a:rPr>
              <a:t>Biến cố </a:t>
            </a:r>
            <a:r>
              <a:rPr lang="nl-NL" sz="4400" dirty="0" smtClean="0">
                <a:solidFill>
                  <a:schemeClr val="tx1"/>
                </a:solidFill>
                <a:latin typeface="Arial" panose="020B0604020202020204" pitchFamily="34" charset="0"/>
                <a:cs typeface="Arial" panose="020B0604020202020204" pitchFamily="34" charset="0"/>
              </a:rPr>
              <a:t>“Ngày </a:t>
            </a:r>
            <a:r>
              <a:rPr lang="nl-NL" sz="4400" dirty="0">
                <a:solidFill>
                  <a:schemeClr val="tx1"/>
                </a:solidFill>
                <a:latin typeface="Arial" panose="020B0604020202020204" pitchFamily="34" charset="0"/>
                <a:cs typeface="Arial" panose="020B0604020202020204" pitchFamily="34" charset="0"/>
              </a:rPr>
              <a:t>mai mưa rào và giông ở Hà </a:t>
            </a:r>
            <a:r>
              <a:rPr lang="nl-NL" sz="4400" dirty="0" smtClean="0">
                <a:solidFill>
                  <a:schemeClr val="tx1"/>
                </a:solidFill>
                <a:latin typeface="Arial" panose="020B0604020202020204" pitchFamily="34" charset="0"/>
                <a:cs typeface="Arial" panose="020B0604020202020204" pitchFamily="34" charset="0"/>
              </a:rPr>
              <a:t>Nội” </a:t>
            </a:r>
            <a:r>
              <a:rPr lang="nl-NL" sz="4400" dirty="0">
                <a:solidFill>
                  <a:schemeClr val="tx1"/>
                </a:solidFill>
                <a:latin typeface="Arial" panose="020B0604020202020204" pitchFamily="34" charset="0"/>
                <a:cs typeface="Arial" panose="020B0604020202020204" pitchFamily="34" charset="0"/>
              </a:rPr>
              <a:t>là</a:t>
            </a:r>
            <a:r>
              <a:rPr lang="nl-NL" sz="4400" dirty="0" smtClean="0">
                <a:solidFill>
                  <a:schemeClr val="tx1"/>
                </a:solidFill>
                <a:latin typeface="Arial" panose="020B0604020202020204" pitchFamily="34" charset="0"/>
                <a:cs typeface="Arial" panose="020B0604020202020204" pitchFamily="34" charset="0"/>
              </a:rPr>
              <a:t>:</a:t>
            </a:r>
            <a:endParaRPr lang="en-US" sz="4400" dirty="0">
              <a:solidFill>
                <a:schemeClr val="tx1"/>
              </a:solidFill>
              <a:latin typeface="Arial" panose="020B0604020202020204" pitchFamily="34" charset="0"/>
              <a:cs typeface="Arial" panose="020B0604020202020204" pitchFamily="34" charset="0"/>
            </a:endParaRPr>
          </a:p>
        </p:txBody>
      </p:sp>
      <p:sp>
        <p:nvSpPr>
          <p:cNvPr id="12" name="Đáp án đúng">
            <a:extLst>
              <a:ext uri="{FF2B5EF4-FFF2-40B4-BE49-F238E27FC236}">
                <a16:creationId xmlns="" xmlns:a16="http://schemas.microsoft.com/office/drawing/2014/main" id="{8B66CBE4-2DB9-BCF7-D1C4-281B894BFE17}"/>
              </a:ext>
            </a:extLst>
          </p:cNvPr>
          <p:cNvSpPr/>
          <p:nvPr/>
        </p:nvSpPr>
        <p:spPr>
          <a:xfrm>
            <a:off x="1221486" y="4755650"/>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A. </a:t>
            </a:r>
            <a:r>
              <a:rPr lang="en-US" sz="4400" noProof="1" smtClean="0">
                <a:solidFill>
                  <a:schemeClr val="tx1"/>
                </a:solidFill>
                <a:latin typeface="Arial" panose="020B0604020202020204" pitchFamily="34" charset="0"/>
                <a:cs typeface="Arial" panose="020B0604020202020204" pitchFamily="34" charset="0"/>
              </a:rPr>
              <a:t>Biến cố ngẫu nhiên</a:t>
            </a:r>
            <a:endParaRPr lang="vi-VN" sz="4400" noProof="1">
              <a:solidFill>
                <a:schemeClr val="tx1"/>
              </a:solidFill>
              <a:latin typeface="Arial" panose="020B0604020202020204" pitchFamily="34" charset="0"/>
              <a:cs typeface="Arial" panose="020B0604020202020204" pitchFamily="34" charset="0"/>
            </a:endParaRPr>
          </a:p>
        </p:txBody>
      </p:sp>
      <p:sp>
        <p:nvSpPr>
          <p:cNvPr id="13" name="Đáp án sai 1">
            <a:extLst>
              <a:ext uri="{FF2B5EF4-FFF2-40B4-BE49-F238E27FC236}">
                <a16:creationId xmlns="" xmlns:a16="http://schemas.microsoft.com/office/drawing/2014/main" id="{3FCD9830-5FD1-BD44-878B-228BD96CE996}"/>
              </a:ext>
            </a:extLst>
          </p:cNvPr>
          <p:cNvSpPr/>
          <p:nvPr/>
        </p:nvSpPr>
        <p:spPr>
          <a:xfrm>
            <a:off x="1221486" y="7367716"/>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B. </a:t>
            </a:r>
            <a:r>
              <a:rPr lang="en-US" sz="4400" noProof="1" smtClean="0">
                <a:solidFill>
                  <a:schemeClr val="tx1"/>
                </a:solidFill>
                <a:latin typeface="Arial" panose="020B0604020202020204" pitchFamily="34" charset="0"/>
                <a:cs typeface="Arial" panose="020B0604020202020204" pitchFamily="34" charset="0"/>
              </a:rPr>
              <a:t>Biến cố chắc chắn</a:t>
            </a:r>
            <a:endParaRPr lang="vi-VN" sz="4400" noProof="1">
              <a:solidFill>
                <a:schemeClr val="tx1"/>
              </a:solidFill>
              <a:latin typeface="Arial" panose="020B0604020202020204" pitchFamily="34" charset="0"/>
              <a:cs typeface="Arial" panose="020B0604020202020204" pitchFamily="34" charset="0"/>
            </a:endParaRPr>
          </a:p>
        </p:txBody>
      </p:sp>
      <p:sp>
        <p:nvSpPr>
          <p:cNvPr id="14" name="Đáp án sai 2">
            <a:extLst>
              <a:ext uri="{FF2B5EF4-FFF2-40B4-BE49-F238E27FC236}">
                <a16:creationId xmlns="" xmlns:a16="http://schemas.microsoft.com/office/drawing/2014/main" id="{6A919885-0285-0403-1E09-FA94D8BC080B}"/>
              </a:ext>
            </a:extLst>
          </p:cNvPr>
          <p:cNvSpPr/>
          <p:nvPr/>
        </p:nvSpPr>
        <p:spPr>
          <a:xfrm>
            <a:off x="9387539" y="4768350"/>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C. </a:t>
            </a:r>
            <a:r>
              <a:rPr lang="en-US" sz="4400" noProof="1" smtClean="0">
                <a:solidFill>
                  <a:schemeClr val="tx1"/>
                </a:solidFill>
                <a:latin typeface="Arial" panose="020B0604020202020204" pitchFamily="34" charset="0"/>
                <a:cs typeface="Arial" panose="020B0604020202020204" pitchFamily="34" charset="0"/>
              </a:rPr>
              <a:t>Biến cố đồng khả năng</a:t>
            </a:r>
            <a:endParaRPr lang="vi-VN" sz="4400" noProof="1">
              <a:solidFill>
                <a:schemeClr val="tx1"/>
              </a:solidFill>
              <a:latin typeface="Arial" panose="020B0604020202020204" pitchFamily="34" charset="0"/>
              <a:cs typeface="Arial" panose="020B0604020202020204" pitchFamily="34" charset="0"/>
            </a:endParaRPr>
          </a:p>
        </p:txBody>
      </p:sp>
      <p:sp>
        <p:nvSpPr>
          <p:cNvPr id="15" name="Đáp án sai 3">
            <a:extLst>
              <a:ext uri="{FF2B5EF4-FFF2-40B4-BE49-F238E27FC236}">
                <a16:creationId xmlns="" xmlns:a16="http://schemas.microsoft.com/office/drawing/2014/main" id="{2E7D83A4-3758-8699-4DD0-010A80780539}"/>
              </a:ext>
            </a:extLst>
          </p:cNvPr>
          <p:cNvSpPr/>
          <p:nvPr/>
        </p:nvSpPr>
        <p:spPr>
          <a:xfrm>
            <a:off x="9412077" y="7367716"/>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D. </a:t>
            </a:r>
            <a:r>
              <a:rPr lang="en-US" sz="4400" noProof="1" smtClean="0">
                <a:solidFill>
                  <a:schemeClr val="tx1"/>
                </a:solidFill>
                <a:latin typeface="Arial" panose="020B0604020202020204" pitchFamily="34" charset="0"/>
                <a:cs typeface="Arial" panose="020B0604020202020204" pitchFamily="34" charset="0"/>
              </a:rPr>
              <a:t>Biến cố không thể</a:t>
            </a:r>
            <a:endParaRPr lang="vi-VN" sz="4400" noProof="1">
              <a:solidFill>
                <a:schemeClr val="tx1"/>
              </a:solidFill>
              <a:latin typeface="Arial" panose="020B0604020202020204" pitchFamily="34" charset="0"/>
              <a:cs typeface="Arial" panose="020B0604020202020204" pitchFamily="34" charset="0"/>
            </a:endParaRPr>
          </a:p>
        </p:txBody>
      </p:sp>
      <p:pic>
        <p:nvPicPr>
          <p:cNvPr id="16"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6442362" y="-637266"/>
            <a:ext cx="487363" cy="487363"/>
          </a:xfrm>
          <a:prstGeom prst="rect">
            <a:avLst/>
          </a:prstGeom>
        </p:spPr>
      </p:pic>
      <p:pic>
        <p:nvPicPr>
          <p:cNvPr id="17" name="Picture 5">
            <a:extLst>
              <a:ext uri="{FF2B5EF4-FFF2-40B4-BE49-F238E27FC236}">
                <a16:creationId xmlns="" xmlns:a16="http://schemas.microsoft.com/office/drawing/2014/main" id="{31EA41D2-9796-7E4F-2882-9DC49D5A8C0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7891238" y="5195643"/>
            <a:ext cx="1525919" cy="1328165"/>
          </a:xfrm>
          <a:prstGeom prst="rect">
            <a:avLst/>
          </a:prstGeom>
        </p:spPr>
      </p:pic>
      <p:pic>
        <p:nvPicPr>
          <p:cNvPr id="18" name="Picture 17">
            <a:extLst>
              <a:ext uri="{FF2B5EF4-FFF2-40B4-BE49-F238E27FC236}">
                <a16:creationId xmlns="" xmlns:a16="http://schemas.microsoft.com/office/drawing/2014/main" id="{4B31FD67-694B-8D1E-89C7-5C3C61578F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5894846" y="5232924"/>
            <a:ext cx="1520689" cy="1354795"/>
          </a:xfrm>
          <a:prstGeom prst="rect">
            <a:avLst/>
          </a:prstGeom>
        </p:spPr>
      </p:pic>
      <p:pic>
        <p:nvPicPr>
          <p:cNvPr id="19" name="Picture 10">
            <a:extLst>
              <a:ext uri="{FF2B5EF4-FFF2-40B4-BE49-F238E27FC236}">
                <a16:creationId xmlns="" xmlns:a16="http://schemas.microsoft.com/office/drawing/2014/main" id="{A47525BE-8DC6-1E4E-AED4-3C6DAB364A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5894846" y="7926143"/>
            <a:ext cx="1520689" cy="1354795"/>
          </a:xfrm>
          <a:prstGeom prst="rect">
            <a:avLst/>
          </a:prstGeom>
        </p:spPr>
      </p:pic>
      <p:pic>
        <p:nvPicPr>
          <p:cNvPr id="20" name="Picture 10">
            <a:extLst>
              <a:ext uri="{FF2B5EF4-FFF2-40B4-BE49-F238E27FC236}">
                <a16:creationId xmlns="" xmlns:a16="http://schemas.microsoft.com/office/drawing/2014/main" id="{65C423E0-743C-7316-FEF3-4CE8613F3E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7866850" y="7909015"/>
            <a:ext cx="1520689" cy="1354795"/>
          </a:xfrm>
          <a:prstGeom prst="rect">
            <a:avLst/>
          </a:prstGeom>
        </p:spPr>
      </p:pic>
      <p:pic>
        <p:nvPicPr>
          <p:cNvPr id="21"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7769225" y="-637266"/>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2"/>
                                        </p:tgtEl>
                                        <p:attrNameLst>
                                          <p:attrName>fillcolor</p:attrName>
                                        </p:attrNameLst>
                                      </p:cBhvr>
                                      <p:to>
                                        <a:srgbClr val="92D050"/>
                                      </p:to>
                                    </p:animClr>
                                    <p:set>
                                      <p:cBhvr>
                                        <p:cTn id="29" dur="500" fill="hold"/>
                                        <p:tgtEl>
                                          <p:spTgt spid="12"/>
                                        </p:tgtEl>
                                        <p:attrNameLst>
                                          <p:attrName>fill.type</p:attrName>
                                        </p:attrNameLst>
                                      </p:cBhvr>
                                      <p:to>
                                        <p:strVal val="solid"/>
                                      </p:to>
                                    </p:set>
                                    <p:set>
                                      <p:cBhvr>
                                        <p:cTn id="30" dur="500" fill="hold"/>
                                        <p:tgtEl>
                                          <p:spTgt spid="1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6"/>
                                        </p:tgtEl>
                                      </p:cBhvr>
                                    </p:cmd>
                                  </p:childTnLst>
                                </p:cTn>
                              </p:par>
                              <p:par>
                                <p:cTn id="33" presetID="1" presetClass="entr" presetSubtype="0" fill="hold" nodeType="withEffect">
                                  <p:stCondLst>
                                    <p:cond delay="0"/>
                                  </p:stCondLst>
                                  <p:childTnLst>
                                    <p:set>
                                      <p:cBhvr>
                                        <p:cTn id="34" dur="1" fill="hold">
                                          <p:stCondLst>
                                            <p:cond delay="9"/>
                                          </p:stCondLst>
                                        </p:cTn>
                                        <p:tgtEl>
                                          <p:spTgt spid="1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2"/>
                                        </p:tgtEl>
                                      </p:cBhvr>
                                    </p:animEffect>
                                    <p:animScale>
                                      <p:cBhvr>
                                        <p:cTn id="3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3"/>
                                        </p:tgtEl>
                                        <p:attrNameLst>
                                          <p:attrName>fillcolor</p:attrName>
                                        </p:attrNameLst>
                                      </p:cBhvr>
                                      <p:to>
                                        <a:srgbClr val="D99694"/>
                                      </p:to>
                                    </p:animClr>
                                    <p:set>
                                      <p:cBhvr>
                                        <p:cTn id="43" dur="500" fill="hold"/>
                                        <p:tgtEl>
                                          <p:spTgt spid="13"/>
                                        </p:tgtEl>
                                        <p:attrNameLst>
                                          <p:attrName>fill.type</p:attrName>
                                        </p:attrNameLst>
                                      </p:cBhvr>
                                      <p:to>
                                        <p:strVal val="solid"/>
                                      </p:to>
                                    </p:set>
                                    <p:set>
                                      <p:cBhvr>
                                        <p:cTn id="44" dur="500" fill="hold"/>
                                        <p:tgtEl>
                                          <p:spTgt spid="1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1"/>
                                        </p:tgtEl>
                                      </p:cBhvr>
                                    </p:cmd>
                                  </p:childTnLst>
                                </p:cTn>
                              </p:par>
                              <p:par>
                                <p:cTn id="47" presetID="1"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cTn>
                              </p:par>
                            </p:childTnLst>
                          </p:cTn>
                        </p:par>
                      </p:childTnLst>
                    </p:cTn>
                  </p:par>
                </p:childTnLst>
              </p:cTn>
              <p:nextCondLst>
                <p:cond evt="onClick" delay="0">
                  <p:tgtEl>
                    <p:spTgt spid="13"/>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4"/>
                                        </p:tgtEl>
                                        <p:attrNameLst>
                                          <p:attrName>fillcolor</p:attrName>
                                        </p:attrNameLst>
                                      </p:cBhvr>
                                      <p:to>
                                        <a:srgbClr val="D99694"/>
                                      </p:to>
                                    </p:animClr>
                                    <p:set>
                                      <p:cBhvr>
                                        <p:cTn id="57" dur="500" fill="hold"/>
                                        <p:tgtEl>
                                          <p:spTgt spid="14"/>
                                        </p:tgtEl>
                                        <p:attrNameLst>
                                          <p:attrName>fill.type</p:attrName>
                                        </p:attrNameLst>
                                      </p:cBhvr>
                                      <p:to>
                                        <p:strVal val="solid"/>
                                      </p:to>
                                    </p:set>
                                    <p:set>
                                      <p:cBhvr>
                                        <p:cTn id="58" dur="5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1"/>
                                        </p:tgtEl>
                                      </p:cBhvr>
                                    </p:cmd>
                                  </p:childTnLst>
                                </p:cTn>
                              </p:par>
                              <p:par>
                                <p:cTn id="61" presetID="1" presetClass="entr" presetSubtype="0" fill="hold" nodeType="withEffect">
                                  <p:stCondLst>
                                    <p:cond delay="0"/>
                                  </p:stCondLst>
                                  <p:childTnLst>
                                    <p:set>
                                      <p:cBhvr>
                                        <p:cTn id="62" dur="1" fill="hold">
                                          <p:stCondLst>
                                            <p:cond delay="9"/>
                                          </p:stCondLst>
                                        </p:cTn>
                                        <p:tgtEl>
                                          <p:spTgt spid="1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14"/>
                                        </p:tgtEl>
                                      </p:cBhvr>
                                    </p:animEffect>
                                    <p:animScale>
                                      <p:cBhvr>
                                        <p:cTn id="6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66" restart="whenNotActive" fill="hold" evtFilter="cancelBubble" nodeType="interactiveSeq">
                <p:stCondLst>
                  <p:cond evt="onClick" delay="0">
                    <p:tgtEl>
                      <p:spTgt spid="1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5"/>
                                        </p:tgtEl>
                                        <p:attrNameLst>
                                          <p:attrName>fillcolor</p:attrName>
                                        </p:attrNameLst>
                                      </p:cBhvr>
                                      <p:to>
                                        <a:srgbClr val="D99694"/>
                                      </p:to>
                                    </p:animClr>
                                    <p:set>
                                      <p:cBhvr>
                                        <p:cTn id="71" dur="500" fill="hold"/>
                                        <p:tgtEl>
                                          <p:spTgt spid="15"/>
                                        </p:tgtEl>
                                        <p:attrNameLst>
                                          <p:attrName>fill.type</p:attrName>
                                        </p:attrNameLst>
                                      </p:cBhvr>
                                      <p:to>
                                        <p:strVal val="solid"/>
                                      </p:to>
                                    </p:set>
                                    <p:set>
                                      <p:cBhvr>
                                        <p:cTn id="72" dur="500" fill="hold"/>
                                        <p:tgtEl>
                                          <p:spTgt spid="1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1"/>
                                        </p:tgtEl>
                                      </p:cBhvr>
                                    </p:cmd>
                                  </p:childTnLst>
                                </p:cTn>
                              </p:par>
                              <p:par>
                                <p:cTn id="75" presetID="1" presetClass="entr" presetSubtype="0" fill="hold" nodeType="withEffect">
                                  <p:stCondLst>
                                    <p:cond delay="0"/>
                                  </p:stCondLst>
                                  <p:childTnLst>
                                    <p:set>
                                      <p:cBhvr>
                                        <p:cTn id="76" dur="1" fill="hold">
                                          <p:stCondLst>
                                            <p:cond delay="9"/>
                                          </p:stCondLst>
                                        </p:cTn>
                                        <p:tgtEl>
                                          <p:spTgt spid="1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15"/>
                                        </p:tgtEl>
                                      </p:cBhvr>
                                    </p:animEffect>
                                    <p:animScale>
                                      <p:cBhvr>
                                        <p:cTn id="79" dur="250" autoRev="1" fill="hold"/>
                                        <p:tgtEl>
                                          <p:spTgt spid="15"/>
                                        </p:tgtEl>
                                      </p:cBhvr>
                                      <p:by x="105000" y="105000"/>
                                    </p:animScale>
                                  </p:childTnLst>
                                </p:cTn>
                              </p:par>
                            </p:childTnLst>
                          </p:cTn>
                        </p:par>
                      </p:childTnLst>
                    </p:cTn>
                  </p:par>
                </p:childTnLst>
              </p:cTn>
              <p:nextCondLst>
                <p:cond evt="onClick" delay="0">
                  <p:tgtEl>
                    <p:spTgt spid="15"/>
                  </p:tgtEl>
                </p:cond>
              </p:nextCondLst>
            </p:seq>
            <p:audio>
              <p:cMediaNode vol="80000">
                <p:cTn id="80" fill="hold" display="0">
                  <p:stCondLst>
                    <p:cond delay="indefinite"/>
                  </p:stCondLst>
                  <p:endCondLst>
                    <p:cond evt="onStopAudio" delay="0">
                      <p:tgtEl>
                        <p:sldTgt/>
                      </p:tgtEl>
                    </p:cond>
                  </p:endCondLst>
                </p:cTn>
                <p:tgtEl>
                  <p:spTgt spid="16"/>
                </p:tgtEl>
              </p:cMediaNode>
            </p:audio>
            <p:audio>
              <p:cMediaNode vol="80000">
                <p:cTn id="81" fill="hold" display="0">
                  <p:stCondLst>
                    <p:cond delay="indefinite"/>
                  </p:stCondLst>
                  <p:endCondLst>
                    <p:cond evt="onStopAudio" delay="0">
                      <p:tgtEl>
                        <p:sldTgt/>
                      </p:tgtEl>
                    </p:cond>
                  </p:endCondLst>
                </p:cTn>
                <p:tgtEl>
                  <p:spTgt spid="21"/>
                </p:tgtEl>
              </p:cMediaNode>
            </p:audio>
          </p:childTnLst>
        </p:cTn>
      </p:par>
    </p:tnLst>
    <p:bldLst>
      <p:bldP spid="11" grpId="0"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89624" y="4615234"/>
            <a:ext cx="5949755" cy="6828987"/>
          </a:xfrm>
          <a:prstGeom prst="rect">
            <a:avLst/>
          </a:prstGeom>
        </p:spPr>
      </p:pic>
      <p:pic>
        <p:nvPicPr>
          <p:cNvPr id="3"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691655" y="-1893076"/>
            <a:ext cx="5730992" cy="4345134"/>
          </a:xfrm>
          <a:prstGeom prst="rect">
            <a:avLst/>
          </a:prstGeom>
        </p:spPr>
      </p:pic>
      <p:pic>
        <p:nvPicPr>
          <p:cNvPr id="4" name="Picture 4"/>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942799" y="6364359"/>
            <a:ext cx="3345201" cy="4444108"/>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562551" flipH="1">
            <a:off x="488451" y="-821877"/>
            <a:ext cx="1673244" cy="3077874"/>
          </a:xfrm>
          <a:prstGeom prst="rect">
            <a:avLst/>
          </a:prstGeom>
        </p:spPr>
      </p:pic>
      <p:sp>
        <p:nvSpPr>
          <p:cNvPr id="10" name="TextBox 8">
            <a:extLst>
              <a:ext uri="{FF2B5EF4-FFF2-40B4-BE49-F238E27FC236}">
                <a16:creationId xmlns="" xmlns:a16="http://schemas.microsoft.com/office/drawing/2014/main" id="{A19ECB77-B032-4E88-B15F-FDAE0101D1A8}"/>
              </a:ext>
            </a:extLst>
          </p:cNvPr>
          <p:cNvSpPr txBox="1"/>
          <p:nvPr/>
        </p:nvSpPr>
        <p:spPr>
          <a:xfrm>
            <a:off x="4428893" y="919667"/>
            <a:ext cx="9966368" cy="679673"/>
          </a:xfrm>
          <a:prstGeom prst="rect">
            <a:avLst/>
          </a:prstGeom>
        </p:spPr>
        <p:txBody>
          <a:bodyPr wrap="square" lIns="0" tIns="0" rIns="0" bIns="0" rtlCol="0" anchor="t">
            <a:spAutoFit/>
          </a:bodyPr>
          <a:lstStyle/>
          <a:p>
            <a:pPr algn="ctr" defTabSz="609630">
              <a:lnSpc>
                <a:spcPts val="5334"/>
              </a:lnSpc>
              <a:spcBef>
                <a:spcPct val="0"/>
              </a:spcBef>
            </a:pPr>
            <a:r>
              <a:rPr lang="en-US" sz="6000" b="1" spc="-53" dirty="0">
                <a:solidFill>
                  <a:srgbClr val="000000"/>
                </a:solidFill>
                <a:latin typeface="Arial" panose="020B0604020202020204" pitchFamily="34" charset="0"/>
                <a:cs typeface="Arial" panose="020B0604020202020204" pitchFamily="34" charset="0"/>
              </a:rPr>
              <a:t>TRÒ CHƠI TRẮC NGHIỆM</a:t>
            </a:r>
          </a:p>
        </p:txBody>
      </p:sp>
      <p:sp>
        <p:nvSpPr>
          <p:cNvPr id="11" name="Câu hỏi">
            <a:extLst>
              <a:ext uri="{FF2B5EF4-FFF2-40B4-BE49-F238E27FC236}">
                <a16:creationId xmlns="" xmlns:a16="http://schemas.microsoft.com/office/drawing/2014/main" id="{4ADFFF1A-F500-CC57-185E-00F4826D0836}"/>
              </a:ext>
            </a:extLst>
          </p:cNvPr>
          <p:cNvSpPr/>
          <p:nvPr/>
        </p:nvSpPr>
        <p:spPr>
          <a:xfrm>
            <a:off x="1265097" y="1888734"/>
            <a:ext cx="16150438" cy="268605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sz="4400" b="1" noProof="1" smtClean="0">
                <a:solidFill>
                  <a:srgbClr val="C00000"/>
                </a:solidFill>
                <a:latin typeface="Arial" panose="020B0604020202020204" pitchFamily="34" charset="0"/>
                <a:cs typeface="Arial" panose="020B0604020202020204" pitchFamily="34" charset="0"/>
              </a:rPr>
              <a:t>Câu</a:t>
            </a:r>
            <a:r>
              <a:rPr lang="en-US" sz="4400" b="1" noProof="1" smtClean="0">
                <a:solidFill>
                  <a:srgbClr val="C00000"/>
                </a:solidFill>
                <a:latin typeface="Arial" panose="020B0604020202020204" pitchFamily="34" charset="0"/>
                <a:cs typeface="Arial" panose="020B0604020202020204" pitchFamily="34" charset="0"/>
              </a:rPr>
              <a:t> 3: </a:t>
            </a:r>
            <a:r>
              <a:rPr lang="nl-NL" sz="4400" dirty="0">
                <a:solidFill>
                  <a:schemeClr val="tx1"/>
                </a:solidFill>
                <a:latin typeface="Arial" panose="020B0604020202020204" pitchFamily="34" charset="0"/>
                <a:cs typeface="Arial" panose="020B0604020202020204" pitchFamily="34" charset="0"/>
              </a:rPr>
              <a:t>Hai túi I và II chứa các tấm thẻ được ghi số 3; 4; 5; 6; 7. Từ mỗi túi rút ngẫu nhiên một tấm </a:t>
            </a:r>
            <a:r>
              <a:rPr lang="nl-NL" sz="4400" dirty="0" smtClean="0">
                <a:solidFill>
                  <a:schemeClr val="tx1"/>
                </a:solidFill>
                <a:latin typeface="Arial" panose="020B0604020202020204" pitchFamily="34" charset="0"/>
                <a:cs typeface="Arial" panose="020B0604020202020204" pitchFamily="34" charset="0"/>
              </a:rPr>
              <a:t>thẻ.</a:t>
            </a:r>
            <a:r>
              <a:rPr lang="en-US" sz="4400" dirty="0">
                <a:solidFill>
                  <a:schemeClr val="tx1"/>
                </a:solidFill>
                <a:latin typeface="Arial" panose="020B0604020202020204" pitchFamily="34" charset="0"/>
                <a:cs typeface="Arial" panose="020B0604020202020204" pitchFamily="34" charset="0"/>
              </a:rPr>
              <a:t> </a:t>
            </a:r>
            <a:r>
              <a:rPr lang="nl-NL" sz="4400" dirty="0" smtClean="0">
                <a:solidFill>
                  <a:schemeClr val="tx1"/>
                </a:solidFill>
                <a:latin typeface="Arial" panose="020B0604020202020204" pitchFamily="34" charset="0"/>
                <a:cs typeface="Arial" panose="020B0604020202020204" pitchFamily="34" charset="0"/>
              </a:rPr>
              <a:t>Xác </a:t>
            </a:r>
            <a:r>
              <a:rPr lang="nl-NL" sz="4400" dirty="0">
                <a:solidFill>
                  <a:schemeClr val="tx1"/>
                </a:solidFill>
                <a:latin typeface="Arial" panose="020B0604020202020204" pitchFamily="34" charset="0"/>
                <a:cs typeface="Arial" panose="020B0604020202020204" pitchFamily="34" charset="0"/>
              </a:rPr>
              <a:t>suất của biến cố </a:t>
            </a:r>
            <a:r>
              <a:rPr lang="nl-NL" sz="4400" dirty="0" smtClean="0">
                <a:solidFill>
                  <a:schemeClr val="tx1"/>
                </a:solidFill>
                <a:latin typeface="Arial" panose="020B0604020202020204" pitchFamily="34" charset="0"/>
                <a:cs typeface="Arial" panose="020B0604020202020204" pitchFamily="34" charset="0"/>
              </a:rPr>
              <a:t>“Tích </a:t>
            </a:r>
            <a:r>
              <a:rPr lang="nl-NL" sz="4400" dirty="0">
                <a:solidFill>
                  <a:schemeClr val="tx1"/>
                </a:solidFill>
                <a:latin typeface="Arial" panose="020B0604020202020204" pitchFamily="34" charset="0"/>
                <a:cs typeface="Arial" panose="020B0604020202020204" pitchFamily="34" charset="0"/>
              </a:rPr>
              <a:t>hai số ghi trên hai tấm thẻ lớn hơn </a:t>
            </a:r>
            <a:r>
              <a:rPr lang="nl-NL" sz="4400" dirty="0" smtClean="0">
                <a:solidFill>
                  <a:schemeClr val="tx1"/>
                </a:solidFill>
                <a:latin typeface="Arial" panose="020B0604020202020204" pitchFamily="34" charset="0"/>
                <a:cs typeface="Arial" panose="020B0604020202020204" pitchFamily="34" charset="0"/>
              </a:rPr>
              <a:t>8” bằng</a:t>
            </a:r>
            <a:endParaRPr lang="en-US" sz="4400" dirty="0">
              <a:solidFill>
                <a:schemeClr val="tx1"/>
              </a:solidFill>
              <a:latin typeface="Arial" panose="020B0604020202020204" pitchFamily="34" charset="0"/>
              <a:cs typeface="Arial" panose="020B0604020202020204" pitchFamily="34" charset="0"/>
            </a:endParaRPr>
          </a:p>
        </p:txBody>
      </p:sp>
      <p:sp>
        <p:nvSpPr>
          <p:cNvPr id="12" name="Đáp án đúng">
            <a:extLst>
              <a:ext uri="{FF2B5EF4-FFF2-40B4-BE49-F238E27FC236}">
                <a16:creationId xmlns="" xmlns:a16="http://schemas.microsoft.com/office/drawing/2014/main" id="{8B66CBE4-2DB9-BCF7-D1C4-281B894BFE17}"/>
              </a:ext>
            </a:extLst>
          </p:cNvPr>
          <p:cNvSpPr/>
          <p:nvPr/>
        </p:nvSpPr>
        <p:spPr>
          <a:xfrm>
            <a:off x="9412077" y="4735427"/>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C</a:t>
            </a:r>
            <a:r>
              <a:rPr lang="en-US" sz="4400" noProof="1" smtClean="0">
                <a:solidFill>
                  <a:schemeClr val="tx1"/>
                </a:solidFill>
                <a:latin typeface="Arial" panose="020B0604020202020204" pitchFamily="34" charset="0"/>
                <a:cs typeface="Arial" panose="020B0604020202020204" pitchFamily="34" charset="0"/>
              </a:rPr>
              <a:t>. 1</a:t>
            </a:r>
            <a:endParaRPr lang="vi-VN" sz="4400" noProof="1">
              <a:solidFill>
                <a:schemeClr val="tx1"/>
              </a:solidFill>
              <a:latin typeface="Arial" panose="020B0604020202020204" pitchFamily="34" charset="0"/>
              <a:cs typeface="Arial" panose="020B0604020202020204" pitchFamily="34" charset="0"/>
            </a:endParaRPr>
          </a:p>
        </p:txBody>
      </p:sp>
      <p:sp>
        <p:nvSpPr>
          <p:cNvPr id="13" name="Đáp án sai 1">
            <a:extLst>
              <a:ext uri="{FF2B5EF4-FFF2-40B4-BE49-F238E27FC236}">
                <a16:creationId xmlns="" xmlns:a16="http://schemas.microsoft.com/office/drawing/2014/main" id="{3FCD9830-5FD1-BD44-878B-228BD96CE996}"/>
              </a:ext>
            </a:extLst>
          </p:cNvPr>
          <p:cNvSpPr/>
          <p:nvPr/>
        </p:nvSpPr>
        <p:spPr>
          <a:xfrm>
            <a:off x="1221486" y="7367716"/>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B. 0,5</a:t>
            </a:r>
            <a:endParaRPr lang="vi-VN" sz="5400" noProof="1">
              <a:solidFill>
                <a:schemeClr val="tx1"/>
              </a:solidFill>
              <a:latin typeface="Arial" panose="020B0604020202020204" pitchFamily="34" charset="0"/>
              <a:cs typeface="Arial" panose="020B0604020202020204" pitchFamily="34" charset="0"/>
            </a:endParaRPr>
          </a:p>
        </p:txBody>
      </p:sp>
      <p:sp>
        <p:nvSpPr>
          <p:cNvPr id="14" name="Đáp án sai 2">
            <a:extLst>
              <a:ext uri="{FF2B5EF4-FFF2-40B4-BE49-F238E27FC236}">
                <a16:creationId xmlns="" xmlns:a16="http://schemas.microsoft.com/office/drawing/2014/main" id="{6A919885-0285-0403-1E09-FA94D8BC080B}"/>
              </a:ext>
            </a:extLst>
          </p:cNvPr>
          <p:cNvSpPr/>
          <p:nvPr/>
        </p:nvSpPr>
        <p:spPr>
          <a:xfrm>
            <a:off x="1221486" y="4735427"/>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A</a:t>
            </a:r>
            <a:r>
              <a:rPr lang="en-US" sz="4400" noProof="1" smtClean="0">
                <a:solidFill>
                  <a:schemeClr val="tx1"/>
                </a:solidFill>
                <a:latin typeface="Arial" panose="020B0604020202020204" pitchFamily="34" charset="0"/>
                <a:cs typeface="Arial" panose="020B0604020202020204" pitchFamily="34" charset="0"/>
              </a:rPr>
              <a:t>. 0</a:t>
            </a:r>
            <a:endParaRPr lang="vi-VN" sz="4400" noProof="1">
              <a:solidFill>
                <a:schemeClr val="tx1"/>
              </a:solidFill>
              <a:latin typeface="Arial" panose="020B0604020202020204" pitchFamily="34" charset="0"/>
              <a:cs typeface="Arial" panose="020B0604020202020204" pitchFamily="34" charset="0"/>
            </a:endParaRPr>
          </a:p>
        </p:txBody>
      </p:sp>
      <p:sp>
        <p:nvSpPr>
          <p:cNvPr id="15" name="Đáp án sai 3">
            <a:extLst>
              <a:ext uri="{FF2B5EF4-FFF2-40B4-BE49-F238E27FC236}">
                <a16:creationId xmlns="" xmlns:a16="http://schemas.microsoft.com/office/drawing/2014/main" id="{2E7D83A4-3758-8699-4DD0-010A80780539}"/>
              </a:ext>
            </a:extLst>
          </p:cNvPr>
          <p:cNvSpPr/>
          <p:nvPr/>
        </p:nvSpPr>
        <p:spPr>
          <a:xfrm>
            <a:off x="9412077" y="7367716"/>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D. </a:t>
            </a:r>
            <a:r>
              <a:rPr lang="en-US" sz="4400" noProof="1" smtClean="0">
                <a:solidFill>
                  <a:schemeClr val="tx1"/>
                </a:solidFill>
                <a:latin typeface="Arial" panose="020B0604020202020204" pitchFamily="34" charset="0"/>
                <a:cs typeface="Arial" panose="020B0604020202020204" pitchFamily="34" charset="0"/>
              </a:rPr>
              <a:t>0,25</a:t>
            </a:r>
            <a:endParaRPr lang="vi-VN" sz="4400" noProof="1">
              <a:solidFill>
                <a:schemeClr val="tx1"/>
              </a:solidFill>
              <a:latin typeface="Arial" panose="020B0604020202020204" pitchFamily="34" charset="0"/>
              <a:cs typeface="Arial" panose="020B0604020202020204" pitchFamily="34" charset="0"/>
            </a:endParaRPr>
          </a:p>
        </p:txBody>
      </p:sp>
      <p:pic>
        <p:nvPicPr>
          <p:cNvPr id="16"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6442362" y="-637266"/>
            <a:ext cx="487363" cy="487363"/>
          </a:xfrm>
          <a:prstGeom prst="rect">
            <a:avLst/>
          </a:prstGeom>
        </p:spPr>
      </p:pic>
      <p:pic>
        <p:nvPicPr>
          <p:cNvPr id="17" name="Picture 5">
            <a:extLst>
              <a:ext uri="{FF2B5EF4-FFF2-40B4-BE49-F238E27FC236}">
                <a16:creationId xmlns="" xmlns:a16="http://schemas.microsoft.com/office/drawing/2014/main" id="{31EA41D2-9796-7E4F-2882-9DC49D5A8C0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6081829" y="5175420"/>
            <a:ext cx="1525919" cy="1328165"/>
          </a:xfrm>
          <a:prstGeom prst="rect">
            <a:avLst/>
          </a:prstGeom>
        </p:spPr>
      </p:pic>
      <p:pic>
        <p:nvPicPr>
          <p:cNvPr id="18" name="Picture 17">
            <a:extLst>
              <a:ext uri="{FF2B5EF4-FFF2-40B4-BE49-F238E27FC236}">
                <a16:creationId xmlns="" xmlns:a16="http://schemas.microsoft.com/office/drawing/2014/main" id="{4B31FD67-694B-8D1E-89C7-5C3C61578F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7728793" y="5200001"/>
            <a:ext cx="1520689" cy="1354795"/>
          </a:xfrm>
          <a:prstGeom prst="rect">
            <a:avLst/>
          </a:prstGeom>
        </p:spPr>
      </p:pic>
      <p:pic>
        <p:nvPicPr>
          <p:cNvPr id="19" name="Picture 10">
            <a:extLst>
              <a:ext uri="{FF2B5EF4-FFF2-40B4-BE49-F238E27FC236}">
                <a16:creationId xmlns="" xmlns:a16="http://schemas.microsoft.com/office/drawing/2014/main" id="{A47525BE-8DC6-1E4E-AED4-3C6DAB364A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5894846" y="7926143"/>
            <a:ext cx="1520689" cy="1354795"/>
          </a:xfrm>
          <a:prstGeom prst="rect">
            <a:avLst/>
          </a:prstGeom>
        </p:spPr>
      </p:pic>
      <p:pic>
        <p:nvPicPr>
          <p:cNvPr id="20" name="Picture 10">
            <a:extLst>
              <a:ext uri="{FF2B5EF4-FFF2-40B4-BE49-F238E27FC236}">
                <a16:creationId xmlns="" xmlns:a16="http://schemas.microsoft.com/office/drawing/2014/main" id="{65C423E0-743C-7316-FEF3-4CE8613F3E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7866850" y="7909015"/>
            <a:ext cx="1520689" cy="1354795"/>
          </a:xfrm>
          <a:prstGeom prst="rect">
            <a:avLst/>
          </a:prstGeom>
        </p:spPr>
      </p:pic>
      <p:pic>
        <p:nvPicPr>
          <p:cNvPr id="21"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7769225" y="-637266"/>
            <a:ext cx="487363" cy="487363"/>
          </a:xfrm>
          <a:prstGeom prst="rect">
            <a:avLst/>
          </a:prstGeom>
        </p:spPr>
      </p:pic>
    </p:spTree>
    <p:extLst>
      <p:ext uri="{BB962C8B-B14F-4D97-AF65-F5344CB8AC3E}">
        <p14:creationId xmlns:p14="http://schemas.microsoft.com/office/powerpoint/2010/main" val="214833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2"/>
                                        </p:tgtEl>
                                        <p:attrNameLst>
                                          <p:attrName>fillcolor</p:attrName>
                                        </p:attrNameLst>
                                      </p:cBhvr>
                                      <p:to>
                                        <a:srgbClr val="92D050"/>
                                      </p:to>
                                    </p:animClr>
                                    <p:set>
                                      <p:cBhvr>
                                        <p:cTn id="29" dur="500" fill="hold"/>
                                        <p:tgtEl>
                                          <p:spTgt spid="12"/>
                                        </p:tgtEl>
                                        <p:attrNameLst>
                                          <p:attrName>fill.type</p:attrName>
                                        </p:attrNameLst>
                                      </p:cBhvr>
                                      <p:to>
                                        <p:strVal val="solid"/>
                                      </p:to>
                                    </p:set>
                                    <p:set>
                                      <p:cBhvr>
                                        <p:cTn id="30" dur="500" fill="hold"/>
                                        <p:tgtEl>
                                          <p:spTgt spid="1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6"/>
                                        </p:tgtEl>
                                      </p:cBhvr>
                                    </p:cmd>
                                  </p:childTnLst>
                                </p:cTn>
                              </p:par>
                              <p:par>
                                <p:cTn id="33" presetID="1" presetClass="entr" presetSubtype="0" fill="hold" nodeType="withEffect">
                                  <p:stCondLst>
                                    <p:cond delay="0"/>
                                  </p:stCondLst>
                                  <p:childTnLst>
                                    <p:set>
                                      <p:cBhvr>
                                        <p:cTn id="34" dur="1" fill="hold">
                                          <p:stCondLst>
                                            <p:cond delay="9"/>
                                          </p:stCondLst>
                                        </p:cTn>
                                        <p:tgtEl>
                                          <p:spTgt spid="1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2"/>
                                        </p:tgtEl>
                                      </p:cBhvr>
                                    </p:animEffect>
                                    <p:animScale>
                                      <p:cBhvr>
                                        <p:cTn id="3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3"/>
                                        </p:tgtEl>
                                        <p:attrNameLst>
                                          <p:attrName>fillcolor</p:attrName>
                                        </p:attrNameLst>
                                      </p:cBhvr>
                                      <p:to>
                                        <a:srgbClr val="D99694"/>
                                      </p:to>
                                    </p:animClr>
                                    <p:set>
                                      <p:cBhvr>
                                        <p:cTn id="43" dur="500" fill="hold"/>
                                        <p:tgtEl>
                                          <p:spTgt spid="13"/>
                                        </p:tgtEl>
                                        <p:attrNameLst>
                                          <p:attrName>fill.type</p:attrName>
                                        </p:attrNameLst>
                                      </p:cBhvr>
                                      <p:to>
                                        <p:strVal val="solid"/>
                                      </p:to>
                                    </p:set>
                                    <p:set>
                                      <p:cBhvr>
                                        <p:cTn id="44" dur="500" fill="hold"/>
                                        <p:tgtEl>
                                          <p:spTgt spid="1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1"/>
                                        </p:tgtEl>
                                      </p:cBhvr>
                                    </p:cmd>
                                  </p:childTnLst>
                                </p:cTn>
                              </p:par>
                              <p:par>
                                <p:cTn id="47" presetID="1"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cTn>
                              </p:par>
                            </p:childTnLst>
                          </p:cTn>
                        </p:par>
                      </p:childTnLst>
                    </p:cTn>
                  </p:par>
                </p:childTnLst>
              </p:cTn>
              <p:nextCondLst>
                <p:cond evt="onClick" delay="0">
                  <p:tgtEl>
                    <p:spTgt spid="13"/>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4"/>
                                        </p:tgtEl>
                                        <p:attrNameLst>
                                          <p:attrName>fillcolor</p:attrName>
                                        </p:attrNameLst>
                                      </p:cBhvr>
                                      <p:to>
                                        <a:srgbClr val="D99694"/>
                                      </p:to>
                                    </p:animClr>
                                    <p:set>
                                      <p:cBhvr>
                                        <p:cTn id="57" dur="500" fill="hold"/>
                                        <p:tgtEl>
                                          <p:spTgt spid="14"/>
                                        </p:tgtEl>
                                        <p:attrNameLst>
                                          <p:attrName>fill.type</p:attrName>
                                        </p:attrNameLst>
                                      </p:cBhvr>
                                      <p:to>
                                        <p:strVal val="solid"/>
                                      </p:to>
                                    </p:set>
                                    <p:set>
                                      <p:cBhvr>
                                        <p:cTn id="58" dur="5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1"/>
                                        </p:tgtEl>
                                      </p:cBhvr>
                                    </p:cmd>
                                  </p:childTnLst>
                                </p:cTn>
                              </p:par>
                              <p:par>
                                <p:cTn id="61" presetID="1" presetClass="entr" presetSubtype="0" fill="hold" nodeType="withEffect">
                                  <p:stCondLst>
                                    <p:cond delay="0"/>
                                  </p:stCondLst>
                                  <p:childTnLst>
                                    <p:set>
                                      <p:cBhvr>
                                        <p:cTn id="62" dur="1" fill="hold">
                                          <p:stCondLst>
                                            <p:cond delay="9"/>
                                          </p:stCondLst>
                                        </p:cTn>
                                        <p:tgtEl>
                                          <p:spTgt spid="1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14"/>
                                        </p:tgtEl>
                                      </p:cBhvr>
                                    </p:animEffect>
                                    <p:animScale>
                                      <p:cBhvr>
                                        <p:cTn id="6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66" restart="whenNotActive" fill="hold" evtFilter="cancelBubble" nodeType="interactiveSeq">
                <p:stCondLst>
                  <p:cond evt="onClick" delay="0">
                    <p:tgtEl>
                      <p:spTgt spid="1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5"/>
                                        </p:tgtEl>
                                        <p:attrNameLst>
                                          <p:attrName>fillcolor</p:attrName>
                                        </p:attrNameLst>
                                      </p:cBhvr>
                                      <p:to>
                                        <a:srgbClr val="D99694"/>
                                      </p:to>
                                    </p:animClr>
                                    <p:set>
                                      <p:cBhvr>
                                        <p:cTn id="71" dur="500" fill="hold"/>
                                        <p:tgtEl>
                                          <p:spTgt spid="15"/>
                                        </p:tgtEl>
                                        <p:attrNameLst>
                                          <p:attrName>fill.type</p:attrName>
                                        </p:attrNameLst>
                                      </p:cBhvr>
                                      <p:to>
                                        <p:strVal val="solid"/>
                                      </p:to>
                                    </p:set>
                                    <p:set>
                                      <p:cBhvr>
                                        <p:cTn id="72" dur="500" fill="hold"/>
                                        <p:tgtEl>
                                          <p:spTgt spid="1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1"/>
                                        </p:tgtEl>
                                      </p:cBhvr>
                                    </p:cmd>
                                  </p:childTnLst>
                                </p:cTn>
                              </p:par>
                              <p:par>
                                <p:cTn id="75" presetID="1" presetClass="entr" presetSubtype="0" fill="hold" nodeType="withEffect">
                                  <p:stCondLst>
                                    <p:cond delay="0"/>
                                  </p:stCondLst>
                                  <p:childTnLst>
                                    <p:set>
                                      <p:cBhvr>
                                        <p:cTn id="76" dur="1" fill="hold">
                                          <p:stCondLst>
                                            <p:cond delay="9"/>
                                          </p:stCondLst>
                                        </p:cTn>
                                        <p:tgtEl>
                                          <p:spTgt spid="1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15"/>
                                        </p:tgtEl>
                                      </p:cBhvr>
                                    </p:animEffect>
                                    <p:animScale>
                                      <p:cBhvr>
                                        <p:cTn id="79" dur="250" autoRev="1" fill="hold"/>
                                        <p:tgtEl>
                                          <p:spTgt spid="15"/>
                                        </p:tgtEl>
                                      </p:cBhvr>
                                      <p:by x="105000" y="105000"/>
                                    </p:animScale>
                                  </p:childTnLst>
                                </p:cTn>
                              </p:par>
                            </p:childTnLst>
                          </p:cTn>
                        </p:par>
                      </p:childTnLst>
                    </p:cTn>
                  </p:par>
                </p:childTnLst>
              </p:cTn>
              <p:nextCondLst>
                <p:cond evt="onClick" delay="0">
                  <p:tgtEl>
                    <p:spTgt spid="15"/>
                  </p:tgtEl>
                </p:cond>
              </p:nextCondLst>
            </p:seq>
            <p:audio>
              <p:cMediaNode vol="80000">
                <p:cTn id="80" fill="hold" display="0">
                  <p:stCondLst>
                    <p:cond delay="indefinite"/>
                  </p:stCondLst>
                  <p:endCondLst>
                    <p:cond evt="onStopAudio" delay="0">
                      <p:tgtEl>
                        <p:sldTgt/>
                      </p:tgtEl>
                    </p:cond>
                  </p:endCondLst>
                </p:cTn>
                <p:tgtEl>
                  <p:spTgt spid="16"/>
                </p:tgtEl>
              </p:cMediaNode>
            </p:audio>
            <p:audio>
              <p:cMediaNode vol="80000">
                <p:cTn id="81" fill="hold" display="0">
                  <p:stCondLst>
                    <p:cond delay="indefinite"/>
                  </p:stCondLst>
                  <p:endCondLst>
                    <p:cond evt="onStopAudio" delay="0">
                      <p:tgtEl>
                        <p:sldTgt/>
                      </p:tgtEl>
                    </p:cond>
                  </p:endCondLst>
                </p:cTn>
                <p:tgtEl>
                  <p:spTgt spid="21"/>
                </p:tgtEl>
              </p:cMediaNode>
            </p:audio>
          </p:childTnLst>
        </p:cTn>
      </p:par>
    </p:tnLst>
    <p:bldLst>
      <p:bldP spid="11" grpId="0"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89624" y="4615234"/>
            <a:ext cx="5949755" cy="6828987"/>
          </a:xfrm>
          <a:prstGeom prst="rect">
            <a:avLst/>
          </a:prstGeom>
        </p:spPr>
      </p:pic>
      <p:pic>
        <p:nvPicPr>
          <p:cNvPr id="3"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691655" y="-1893076"/>
            <a:ext cx="5730992" cy="4345134"/>
          </a:xfrm>
          <a:prstGeom prst="rect">
            <a:avLst/>
          </a:prstGeom>
        </p:spPr>
      </p:pic>
      <p:pic>
        <p:nvPicPr>
          <p:cNvPr id="4" name="Picture 4"/>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942799" y="6364359"/>
            <a:ext cx="3345201" cy="4444108"/>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562551" flipH="1">
            <a:off x="488451" y="-821877"/>
            <a:ext cx="1673244" cy="3077874"/>
          </a:xfrm>
          <a:prstGeom prst="rect">
            <a:avLst/>
          </a:prstGeom>
        </p:spPr>
      </p:pic>
      <p:sp>
        <p:nvSpPr>
          <p:cNvPr id="10" name="TextBox 8">
            <a:extLst>
              <a:ext uri="{FF2B5EF4-FFF2-40B4-BE49-F238E27FC236}">
                <a16:creationId xmlns="" xmlns:a16="http://schemas.microsoft.com/office/drawing/2014/main" id="{A19ECB77-B032-4E88-B15F-FDAE0101D1A8}"/>
              </a:ext>
            </a:extLst>
          </p:cNvPr>
          <p:cNvSpPr txBox="1"/>
          <p:nvPr/>
        </p:nvSpPr>
        <p:spPr>
          <a:xfrm>
            <a:off x="4428893" y="919667"/>
            <a:ext cx="9966368" cy="679673"/>
          </a:xfrm>
          <a:prstGeom prst="rect">
            <a:avLst/>
          </a:prstGeom>
        </p:spPr>
        <p:txBody>
          <a:bodyPr wrap="square" lIns="0" tIns="0" rIns="0" bIns="0" rtlCol="0" anchor="t">
            <a:spAutoFit/>
          </a:bodyPr>
          <a:lstStyle/>
          <a:p>
            <a:pPr algn="ctr" defTabSz="609630">
              <a:lnSpc>
                <a:spcPts val="5334"/>
              </a:lnSpc>
              <a:spcBef>
                <a:spcPct val="0"/>
              </a:spcBef>
            </a:pPr>
            <a:r>
              <a:rPr lang="en-US" sz="6000" b="1" spc="-53" dirty="0">
                <a:solidFill>
                  <a:srgbClr val="000000"/>
                </a:solidFill>
                <a:latin typeface="Arial" panose="020B0604020202020204" pitchFamily="34" charset="0"/>
                <a:cs typeface="Arial" panose="020B0604020202020204" pitchFamily="34" charset="0"/>
              </a:rPr>
              <a:t>TRÒ CHƠI TRẮC NGHIỆM</a:t>
            </a:r>
          </a:p>
        </p:txBody>
      </p:sp>
      <p:sp>
        <p:nvSpPr>
          <p:cNvPr id="11" name="Câu hỏi">
            <a:extLst>
              <a:ext uri="{FF2B5EF4-FFF2-40B4-BE49-F238E27FC236}">
                <a16:creationId xmlns="" xmlns:a16="http://schemas.microsoft.com/office/drawing/2014/main" id="{4ADFFF1A-F500-CC57-185E-00F4826D0836}"/>
              </a:ext>
            </a:extLst>
          </p:cNvPr>
          <p:cNvSpPr/>
          <p:nvPr/>
        </p:nvSpPr>
        <p:spPr>
          <a:xfrm>
            <a:off x="1265097" y="1888734"/>
            <a:ext cx="16150438" cy="268605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sz="4400" b="1" noProof="1" smtClean="0">
                <a:solidFill>
                  <a:srgbClr val="C00000"/>
                </a:solidFill>
                <a:latin typeface="Arial" panose="020B0604020202020204" pitchFamily="34" charset="0"/>
                <a:cs typeface="Arial" panose="020B0604020202020204" pitchFamily="34" charset="0"/>
              </a:rPr>
              <a:t>Câu</a:t>
            </a:r>
            <a:r>
              <a:rPr lang="en-US" sz="4400" b="1" noProof="1" smtClean="0">
                <a:solidFill>
                  <a:srgbClr val="C00000"/>
                </a:solidFill>
                <a:latin typeface="Arial" panose="020B0604020202020204" pitchFamily="34" charset="0"/>
                <a:cs typeface="Arial" panose="020B0604020202020204" pitchFamily="34" charset="0"/>
              </a:rPr>
              <a:t> 4: </a:t>
            </a:r>
            <a:r>
              <a:rPr lang="nl-NL" sz="4400" dirty="0">
                <a:solidFill>
                  <a:schemeClr val="tx1"/>
                </a:solidFill>
                <a:latin typeface="Arial" panose="020B0604020202020204" pitchFamily="34" charset="0"/>
                <a:cs typeface="Arial" panose="020B0604020202020204" pitchFamily="34" charset="0"/>
              </a:rPr>
              <a:t>Hai túi I và II chứa các tấm thẻ được ghi số 3; 4; 5; 6; 7. Từ mỗi túi rút ngẫu nhiên một tấm thẻ.</a:t>
            </a:r>
            <a:r>
              <a:rPr lang="en-US" sz="4400" dirty="0">
                <a:solidFill>
                  <a:schemeClr val="tx1"/>
                </a:solidFill>
                <a:latin typeface="Arial" panose="020B0604020202020204" pitchFamily="34" charset="0"/>
                <a:cs typeface="Arial" panose="020B0604020202020204" pitchFamily="34" charset="0"/>
              </a:rPr>
              <a:t> </a:t>
            </a:r>
            <a:r>
              <a:rPr lang="nl-NL" sz="4400" dirty="0">
                <a:solidFill>
                  <a:schemeClr val="tx1"/>
                </a:solidFill>
                <a:latin typeface="Arial" panose="020B0604020202020204" pitchFamily="34" charset="0"/>
                <a:cs typeface="Arial" panose="020B0604020202020204" pitchFamily="34" charset="0"/>
              </a:rPr>
              <a:t>Xác suất của biến cố </a:t>
            </a:r>
            <a:r>
              <a:rPr lang="nl-NL" sz="4400" dirty="0" smtClean="0">
                <a:solidFill>
                  <a:schemeClr val="tx1"/>
                </a:solidFill>
                <a:latin typeface="Arial" panose="020B0604020202020204" pitchFamily="34" charset="0"/>
                <a:cs typeface="Arial" panose="020B0604020202020204" pitchFamily="34" charset="0"/>
              </a:rPr>
              <a:t>“Tổng </a:t>
            </a:r>
            <a:r>
              <a:rPr lang="nl-NL" sz="4400" dirty="0">
                <a:solidFill>
                  <a:schemeClr val="tx1"/>
                </a:solidFill>
                <a:latin typeface="Arial" panose="020B0604020202020204" pitchFamily="34" charset="0"/>
                <a:cs typeface="Arial" panose="020B0604020202020204" pitchFamily="34" charset="0"/>
              </a:rPr>
              <a:t>hai số ghi trên hai tấm thẻ nhỏ hơn </a:t>
            </a:r>
            <a:r>
              <a:rPr lang="nl-NL" sz="4400" dirty="0" smtClean="0">
                <a:solidFill>
                  <a:schemeClr val="tx1"/>
                </a:solidFill>
                <a:latin typeface="Arial" panose="020B0604020202020204" pitchFamily="34" charset="0"/>
                <a:cs typeface="Arial" panose="020B0604020202020204" pitchFamily="34" charset="0"/>
              </a:rPr>
              <a:t>5” </a:t>
            </a:r>
            <a:r>
              <a:rPr lang="nl-NL" sz="4400" dirty="0">
                <a:solidFill>
                  <a:schemeClr val="tx1"/>
                </a:solidFill>
                <a:latin typeface="Arial" panose="020B0604020202020204" pitchFamily="34" charset="0"/>
                <a:cs typeface="Arial" panose="020B0604020202020204" pitchFamily="34" charset="0"/>
              </a:rPr>
              <a:t>bằng:</a:t>
            </a:r>
            <a:endParaRPr lang="en-US" sz="4400" dirty="0">
              <a:solidFill>
                <a:schemeClr val="tx1"/>
              </a:solidFill>
              <a:latin typeface="Arial" panose="020B0604020202020204" pitchFamily="34" charset="0"/>
              <a:cs typeface="Arial" panose="020B0604020202020204" pitchFamily="34" charset="0"/>
            </a:endParaRPr>
          </a:p>
        </p:txBody>
      </p:sp>
      <p:sp>
        <p:nvSpPr>
          <p:cNvPr id="12" name="Đáp án đúng">
            <a:extLst>
              <a:ext uri="{FF2B5EF4-FFF2-40B4-BE49-F238E27FC236}">
                <a16:creationId xmlns="" xmlns:a16="http://schemas.microsoft.com/office/drawing/2014/main" id="{8B66CBE4-2DB9-BCF7-D1C4-281B894BFE17}"/>
              </a:ext>
            </a:extLst>
          </p:cNvPr>
          <p:cNvSpPr/>
          <p:nvPr/>
        </p:nvSpPr>
        <p:spPr>
          <a:xfrm>
            <a:off x="1240144" y="7410973"/>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smtClean="0">
                <a:solidFill>
                  <a:schemeClr val="tx1"/>
                </a:solidFill>
                <a:latin typeface="Arial" panose="020B0604020202020204" pitchFamily="34" charset="0"/>
                <a:cs typeface="Arial" panose="020B0604020202020204" pitchFamily="34" charset="0"/>
              </a:rPr>
              <a:t>B. 0</a:t>
            </a:r>
            <a:endParaRPr lang="vi-VN" sz="4400" noProof="1">
              <a:solidFill>
                <a:schemeClr val="tx1"/>
              </a:solidFill>
              <a:latin typeface="Arial" panose="020B0604020202020204" pitchFamily="34" charset="0"/>
              <a:cs typeface="Arial" panose="020B0604020202020204" pitchFamily="34" charset="0"/>
            </a:endParaRPr>
          </a:p>
        </p:txBody>
      </p:sp>
      <p:sp>
        <p:nvSpPr>
          <p:cNvPr id="13" name="Đáp án sai 1">
            <a:extLst>
              <a:ext uri="{FF2B5EF4-FFF2-40B4-BE49-F238E27FC236}">
                <a16:creationId xmlns="" xmlns:a16="http://schemas.microsoft.com/office/drawing/2014/main" id="{3FCD9830-5FD1-BD44-878B-228BD96CE996}"/>
              </a:ext>
            </a:extLst>
          </p:cNvPr>
          <p:cNvSpPr/>
          <p:nvPr/>
        </p:nvSpPr>
        <p:spPr>
          <a:xfrm>
            <a:off x="1240144" y="4808795"/>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A</a:t>
            </a:r>
            <a:r>
              <a:rPr lang="en-US" sz="4400" noProof="1" smtClean="0">
                <a:solidFill>
                  <a:schemeClr val="tx1"/>
                </a:solidFill>
                <a:latin typeface="Arial" panose="020B0604020202020204" pitchFamily="34" charset="0"/>
                <a:cs typeface="Arial" panose="020B0604020202020204" pitchFamily="34" charset="0"/>
              </a:rPr>
              <a:t>. 1</a:t>
            </a:r>
            <a:endParaRPr lang="vi-VN" sz="4400" noProof="1">
              <a:solidFill>
                <a:schemeClr val="tx1"/>
              </a:solidFill>
              <a:latin typeface="Arial" panose="020B0604020202020204" pitchFamily="34" charset="0"/>
              <a:cs typeface="Arial" panose="020B0604020202020204" pitchFamily="34" charset="0"/>
            </a:endParaRPr>
          </a:p>
        </p:txBody>
      </p:sp>
      <p:sp>
        <p:nvSpPr>
          <p:cNvPr id="14" name="Đáp án sai 2">
            <a:extLst>
              <a:ext uri="{FF2B5EF4-FFF2-40B4-BE49-F238E27FC236}">
                <a16:creationId xmlns="" xmlns:a16="http://schemas.microsoft.com/office/drawing/2014/main" id="{6A919885-0285-0403-1E09-FA94D8BC080B}"/>
              </a:ext>
            </a:extLst>
          </p:cNvPr>
          <p:cNvSpPr/>
          <p:nvPr/>
        </p:nvSpPr>
        <p:spPr>
          <a:xfrm>
            <a:off x="9387539" y="4768350"/>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C. </a:t>
            </a:r>
            <a:r>
              <a:rPr lang="en-US" sz="4400" noProof="1" smtClean="0">
                <a:solidFill>
                  <a:schemeClr val="tx1"/>
                </a:solidFill>
                <a:latin typeface="Arial" panose="020B0604020202020204" pitchFamily="34" charset="0"/>
                <a:cs typeface="Arial" panose="020B0604020202020204" pitchFamily="34" charset="0"/>
              </a:rPr>
              <a:t>0,45</a:t>
            </a:r>
            <a:endParaRPr lang="vi-VN" sz="4400" noProof="1">
              <a:solidFill>
                <a:schemeClr val="tx1"/>
              </a:solidFill>
              <a:latin typeface="Arial" panose="020B0604020202020204" pitchFamily="34" charset="0"/>
              <a:cs typeface="Arial" panose="020B0604020202020204" pitchFamily="34" charset="0"/>
            </a:endParaRPr>
          </a:p>
        </p:txBody>
      </p:sp>
      <p:sp>
        <p:nvSpPr>
          <p:cNvPr id="15" name="Đáp án sai 3">
            <a:extLst>
              <a:ext uri="{FF2B5EF4-FFF2-40B4-BE49-F238E27FC236}">
                <a16:creationId xmlns="" xmlns:a16="http://schemas.microsoft.com/office/drawing/2014/main" id="{2E7D83A4-3758-8699-4DD0-010A80780539}"/>
              </a:ext>
            </a:extLst>
          </p:cNvPr>
          <p:cNvSpPr/>
          <p:nvPr/>
        </p:nvSpPr>
        <p:spPr>
          <a:xfrm>
            <a:off x="9412077" y="7367716"/>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D. </a:t>
            </a:r>
            <a:r>
              <a:rPr lang="en-US" sz="4400" noProof="1" smtClean="0">
                <a:solidFill>
                  <a:schemeClr val="tx1"/>
                </a:solidFill>
                <a:latin typeface="Arial" panose="020B0604020202020204" pitchFamily="34" charset="0"/>
                <a:cs typeface="Arial" panose="020B0604020202020204" pitchFamily="34" charset="0"/>
              </a:rPr>
              <a:t>0,5</a:t>
            </a:r>
            <a:endParaRPr lang="vi-VN" sz="4400" noProof="1">
              <a:solidFill>
                <a:schemeClr val="tx1"/>
              </a:solidFill>
              <a:latin typeface="Arial" panose="020B0604020202020204" pitchFamily="34" charset="0"/>
              <a:cs typeface="Arial" panose="020B0604020202020204" pitchFamily="34" charset="0"/>
            </a:endParaRPr>
          </a:p>
        </p:txBody>
      </p:sp>
      <p:pic>
        <p:nvPicPr>
          <p:cNvPr id="16"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6442362" y="-637266"/>
            <a:ext cx="487363" cy="487363"/>
          </a:xfrm>
          <a:prstGeom prst="rect">
            <a:avLst/>
          </a:prstGeom>
        </p:spPr>
      </p:pic>
      <p:pic>
        <p:nvPicPr>
          <p:cNvPr id="17" name="Picture 5">
            <a:extLst>
              <a:ext uri="{FF2B5EF4-FFF2-40B4-BE49-F238E27FC236}">
                <a16:creationId xmlns="" xmlns:a16="http://schemas.microsoft.com/office/drawing/2014/main" id="{31EA41D2-9796-7E4F-2882-9DC49D5A8C0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7909896" y="7850966"/>
            <a:ext cx="1525919" cy="1328165"/>
          </a:xfrm>
          <a:prstGeom prst="rect">
            <a:avLst/>
          </a:prstGeom>
        </p:spPr>
      </p:pic>
      <p:pic>
        <p:nvPicPr>
          <p:cNvPr id="18" name="Picture 17">
            <a:extLst>
              <a:ext uri="{FF2B5EF4-FFF2-40B4-BE49-F238E27FC236}">
                <a16:creationId xmlns="" xmlns:a16="http://schemas.microsoft.com/office/drawing/2014/main" id="{4B31FD67-694B-8D1E-89C7-5C3C61578F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5894846" y="5232924"/>
            <a:ext cx="1520689" cy="1354795"/>
          </a:xfrm>
          <a:prstGeom prst="rect">
            <a:avLst/>
          </a:prstGeom>
        </p:spPr>
      </p:pic>
      <p:pic>
        <p:nvPicPr>
          <p:cNvPr id="19" name="Picture 10">
            <a:extLst>
              <a:ext uri="{FF2B5EF4-FFF2-40B4-BE49-F238E27FC236}">
                <a16:creationId xmlns="" xmlns:a16="http://schemas.microsoft.com/office/drawing/2014/main" id="{A47525BE-8DC6-1E4E-AED4-3C6DAB364A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5894846" y="7926143"/>
            <a:ext cx="1520689" cy="1354795"/>
          </a:xfrm>
          <a:prstGeom prst="rect">
            <a:avLst/>
          </a:prstGeom>
        </p:spPr>
      </p:pic>
      <p:pic>
        <p:nvPicPr>
          <p:cNvPr id="20" name="Picture 10">
            <a:extLst>
              <a:ext uri="{FF2B5EF4-FFF2-40B4-BE49-F238E27FC236}">
                <a16:creationId xmlns="" xmlns:a16="http://schemas.microsoft.com/office/drawing/2014/main" id="{65C423E0-743C-7316-FEF3-4CE8613F3E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7885508" y="5350094"/>
            <a:ext cx="1520689" cy="1354795"/>
          </a:xfrm>
          <a:prstGeom prst="rect">
            <a:avLst/>
          </a:prstGeom>
        </p:spPr>
      </p:pic>
      <p:pic>
        <p:nvPicPr>
          <p:cNvPr id="21"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7769225" y="-637266"/>
            <a:ext cx="487363" cy="487363"/>
          </a:xfrm>
          <a:prstGeom prst="rect">
            <a:avLst/>
          </a:prstGeom>
        </p:spPr>
      </p:pic>
    </p:spTree>
    <p:extLst>
      <p:ext uri="{BB962C8B-B14F-4D97-AF65-F5344CB8AC3E}">
        <p14:creationId xmlns:p14="http://schemas.microsoft.com/office/powerpoint/2010/main" val="30573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2"/>
                                        </p:tgtEl>
                                        <p:attrNameLst>
                                          <p:attrName>fillcolor</p:attrName>
                                        </p:attrNameLst>
                                      </p:cBhvr>
                                      <p:to>
                                        <a:srgbClr val="92D050"/>
                                      </p:to>
                                    </p:animClr>
                                    <p:set>
                                      <p:cBhvr>
                                        <p:cTn id="29" dur="500" fill="hold"/>
                                        <p:tgtEl>
                                          <p:spTgt spid="12"/>
                                        </p:tgtEl>
                                        <p:attrNameLst>
                                          <p:attrName>fill.type</p:attrName>
                                        </p:attrNameLst>
                                      </p:cBhvr>
                                      <p:to>
                                        <p:strVal val="solid"/>
                                      </p:to>
                                    </p:set>
                                    <p:set>
                                      <p:cBhvr>
                                        <p:cTn id="30" dur="500" fill="hold"/>
                                        <p:tgtEl>
                                          <p:spTgt spid="1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6"/>
                                        </p:tgtEl>
                                      </p:cBhvr>
                                    </p:cmd>
                                  </p:childTnLst>
                                </p:cTn>
                              </p:par>
                              <p:par>
                                <p:cTn id="33" presetID="1" presetClass="entr" presetSubtype="0" fill="hold" nodeType="withEffect">
                                  <p:stCondLst>
                                    <p:cond delay="0"/>
                                  </p:stCondLst>
                                  <p:childTnLst>
                                    <p:set>
                                      <p:cBhvr>
                                        <p:cTn id="34" dur="1" fill="hold">
                                          <p:stCondLst>
                                            <p:cond delay="9"/>
                                          </p:stCondLst>
                                        </p:cTn>
                                        <p:tgtEl>
                                          <p:spTgt spid="1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2"/>
                                        </p:tgtEl>
                                      </p:cBhvr>
                                    </p:animEffect>
                                    <p:animScale>
                                      <p:cBhvr>
                                        <p:cTn id="3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3"/>
                                        </p:tgtEl>
                                        <p:attrNameLst>
                                          <p:attrName>fillcolor</p:attrName>
                                        </p:attrNameLst>
                                      </p:cBhvr>
                                      <p:to>
                                        <a:srgbClr val="D99694"/>
                                      </p:to>
                                    </p:animClr>
                                    <p:set>
                                      <p:cBhvr>
                                        <p:cTn id="43" dur="500" fill="hold"/>
                                        <p:tgtEl>
                                          <p:spTgt spid="13"/>
                                        </p:tgtEl>
                                        <p:attrNameLst>
                                          <p:attrName>fill.type</p:attrName>
                                        </p:attrNameLst>
                                      </p:cBhvr>
                                      <p:to>
                                        <p:strVal val="solid"/>
                                      </p:to>
                                    </p:set>
                                    <p:set>
                                      <p:cBhvr>
                                        <p:cTn id="44" dur="500" fill="hold"/>
                                        <p:tgtEl>
                                          <p:spTgt spid="1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1"/>
                                        </p:tgtEl>
                                      </p:cBhvr>
                                    </p:cmd>
                                  </p:childTnLst>
                                </p:cTn>
                              </p:par>
                              <p:par>
                                <p:cTn id="47" presetID="1"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cTn>
                              </p:par>
                            </p:childTnLst>
                          </p:cTn>
                        </p:par>
                      </p:childTnLst>
                    </p:cTn>
                  </p:par>
                </p:childTnLst>
              </p:cTn>
              <p:nextCondLst>
                <p:cond evt="onClick" delay="0">
                  <p:tgtEl>
                    <p:spTgt spid="13"/>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4"/>
                                        </p:tgtEl>
                                        <p:attrNameLst>
                                          <p:attrName>fillcolor</p:attrName>
                                        </p:attrNameLst>
                                      </p:cBhvr>
                                      <p:to>
                                        <a:srgbClr val="D99694"/>
                                      </p:to>
                                    </p:animClr>
                                    <p:set>
                                      <p:cBhvr>
                                        <p:cTn id="57" dur="500" fill="hold"/>
                                        <p:tgtEl>
                                          <p:spTgt spid="14"/>
                                        </p:tgtEl>
                                        <p:attrNameLst>
                                          <p:attrName>fill.type</p:attrName>
                                        </p:attrNameLst>
                                      </p:cBhvr>
                                      <p:to>
                                        <p:strVal val="solid"/>
                                      </p:to>
                                    </p:set>
                                    <p:set>
                                      <p:cBhvr>
                                        <p:cTn id="58" dur="5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1"/>
                                        </p:tgtEl>
                                      </p:cBhvr>
                                    </p:cmd>
                                  </p:childTnLst>
                                </p:cTn>
                              </p:par>
                              <p:par>
                                <p:cTn id="61" presetID="1" presetClass="entr" presetSubtype="0" fill="hold" nodeType="withEffect">
                                  <p:stCondLst>
                                    <p:cond delay="0"/>
                                  </p:stCondLst>
                                  <p:childTnLst>
                                    <p:set>
                                      <p:cBhvr>
                                        <p:cTn id="62" dur="1" fill="hold">
                                          <p:stCondLst>
                                            <p:cond delay="9"/>
                                          </p:stCondLst>
                                        </p:cTn>
                                        <p:tgtEl>
                                          <p:spTgt spid="1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14"/>
                                        </p:tgtEl>
                                      </p:cBhvr>
                                    </p:animEffect>
                                    <p:animScale>
                                      <p:cBhvr>
                                        <p:cTn id="6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66" restart="whenNotActive" fill="hold" evtFilter="cancelBubble" nodeType="interactiveSeq">
                <p:stCondLst>
                  <p:cond evt="onClick" delay="0">
                    <p:tgtEl>
                      <p:spTgt spid="1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5"/>
                                        </p:tgtEl>
                                        <p:attrNameLst>
                                          <p:attrName>fillcolor</p:attrName>
                                        </p:attrNameLst>
                                      </p:cBhvr>
                                      <p:to>
                                        <a:srgbClr val="D99694"/>
                                      </p:to>
                                    </p:animClr>
                                    <p:set>
                                      <p:cBhvr>
                                        <p:cTn id="71" dur="500" fill="hold"/>
                                        <p:tgtEl>
                                          <p:spTgt spid="15"/>
                                        </p:tgtEl>
                                        <p:attrNameLst>
                                          <p:attrName>fill.type</p:attrName>
                                        </p:attrNameLst>
                                      </p:cBhvr>
                                      <p:to>
                                        <p:strVal val="solid"/>
                                      </p:to>
                                    </p:set>
                                    <p:set>
                                      <p:cBhvr>
                                        <p:cTn id="72" dur="500" fill="hold"/>
                                        <p:tgtEl>
                                          <p:spTgt spid="1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1"/>
                                        </p:tgtEl>
                                      </p:cBhvr>
                                    </p:cmd>
                                  </p:childTnLst>
                                </p:cTn>
                              </p:par>
                              <p:par>
                                <p:cTn id="75" presetID="1" presetClass="entr" presetSubtype="0" fill="hold" nodeType="withEffect">
                                  <p:stCondLst>
                                    <p:cond delay="0"/>
                                  </p:stCondLst>
                                  <p:childTnLst>
                                    <p:set>
                                      <p:cBhvr>
                                        <p:cTn id="76" dur="1" fill="hold">
                                          <p:stCondLst>
                                            <p:cond delay="9"/>
                                          </p:stCondLst>
                                        </p:cTn>
                                        <p:tgtEl>
                                          <p:spTgt spid="1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15"/>
                                        </p:tgtEl>
                                      </p:cBhvr>
                                    </p:animEffect>
                                    <p:animScale>
                                      <p:cBhvr>
                                        <p:cTn id="79" dur="250" autoRev="1" fill="hold"/>
                                        <p:tgtEl>
                                          <p:spTgt spid="15"/>
                                        </p:tgtEl>
                                      </p:cBhvr>
                                      <p:by x="105000" y="105000"/>
                                    </p:animScale>
                                  </p:childTnLst>
                                </p:cTn>
                              </p:par>
                            </p:childTnLst>
                          </p:cTn>
                        </p:par>
                      </p:childTnLst>
                    </p:cTn>
                  </p:par>
                </p:childTnLst>
              </p:cTn>
              <p:nextCondLst>
                <p:cond evt="onClick" delay="0">
                  <p:tgtEl>
                    <p:spTgt spid="15"/>
                  </p:tgtEl>
                </p:cond>
              </p:nextCondLst>
            </p:seq>
            <p:audio>
              <p:cMediaNode vol="80000">
                <p:cTn id="80" fill="hold" display="0">
                  <p:stCondLst>
                    <p:cond delay="indefinite"/>
                  </p:stCondLst>
                  <p:endCondLst>
                    <p:cond evt="onStopAudio" delay="0">
                      <p:tgtEl>
                        <p:sldTgt/>
                      </p:tgtEl>
                    </p:cond>
                  </p:endCondLst>
                </p:cTn>
                <p:tgtEl>
                  <p:spTgt spid="16"/>
                </p:tgtEl>
              </p:cMediaNode>
            </p:audio>
            <p:audio>
              <p:cMediaNode vol="80000">
                <p:cTn id="81" fill="hold" display="0">
                  <p:stCondLst>
                    <p:cond delay="indefinite"/>
                  </p:stCondLst>
                  <p:endCondLst>
                    <p:cond evt="onStopAudio" delay="0">
                      <p:tgtEl>
                        <p:sldTgt/>
                      </p:tgtEl>
                    </p:cond>
                  </p:endCondLst>
                </p:cTn>
                <p:tgtEl>
                  <p:spTgt spid="21"/>
                </p:tgtEl>
              </p:cMediaNode>
            </p:audio>
          </p:childTnLst>
        </p:cTn>
      </p:par>
    </p:tnLst>
    <p:bldLst>
      <p:bldP spid="11" grpId="0"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89624" y="4615234"/>
            <a:ext cx="5949755" cy="6828987"/>
          </a:xfrm>
          <a:prstGeom prst="rect">
            <a:avLst/>
          </a:prstGeom>
        </p:spPr>
      </p:pic>
      <p:pic>
        <p:nvPicPr>
          <p:cNvPr id="3"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691655" y="-1893076"/>
            <a:ext cx="5730992" cy="4345134"/>
          </a:xfrm>
          <a:prstGeom prst="rect">
            <a:avLst/>
          </a:prstGeom>
        </p:spPr>
      </p:pic>
      <p:pic>
        <p:nvPicPr>
          <p:cNvPr id="4" name="Picture 4"/>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942799" y="6364359"/>
            <a:ext cx="3345201" cy="4444108"/>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562551" flipH="1">
            <a:off x="488451" y="-821877"/>
            <a:ext cx="1673244" cy="3077874"/>
          </a:xfrm>
          <a:prstGeom prst="rect">
            <a:avLst/>
          </a:prstGeom>
        </p:spPr>
      </p:pic>
      <p:sp>
        <p:nvSpPr>
          <p:cNvPr id="10" name="TextBox 8">
            <a:extLst>
              <a:ext uri="{FF2B5EF4-FFF2-40B4-BE49-F238E27FC236}">
                <a16:creationId xmlns="" xmlns:a16="http://schemas.microsoft.com/office/drawing/2014/main" id="{A19ECB77-B032-4E88-B15F-FDAE0101D1A8}"/>
              </a:ext>
            </a:extLst>
          </p:cNvPr>
          <p:cNvSpPr txBox="1"/>
          <p:nvPr/>
        </p:nvSpPr>
        <p:spPr>
          <a:xfrm>
            <a:off x="4428893" y="919667"/>
            <a:ext cx="9966368" cy="679673"/>
          </a:xfrm>
          <a:prstGeom prst="rect">
            <a:avLst/>
          </a:prstGeom>
        </p:spPr>
        <p:txBody>
          <a:bodyPr wrap="square" lIns="0" tIns="0" rIns="0" bIns="0" rtlCol="0" anchor="t">
            <a:spAutoFit/>
          </a:bodyPr>
          <a:lstStyle/>
          <a:p>
            <a:pPr algn="ctr" defTabSz="609630">
              <a:lnSpc>
                <a:spcPts val="5334"/>
              </a:lnSpc>
              <a:spcBef>
                <a:spcPct val="0"/>
              </a:spcBef>
            </a:pPr>
            <a:r>
              <a:rPr lang="en-US" sz="6000" b="1" spc="-53" dirty="0">
                <a:solidFill>
                  <a:srgbClr val="000000"/>
                </a:solidFill>
                <a:latin typeface="Arial" panose="020B0604020202020204" pitchFamily="34" charset="0"/>
                <a:cs typeface="Arial" panose="020B0604020202020204" pitchFamily="34" charset="0"/>
              </a:rPr>
              <a:t>TRÒ CHƠI TRẮC NGHIỆM</a:t>
            </a:r>
          </a:p>
        </p:txBody>
      </p:sp>
      <p:sp>
        <p:nvSpPr>
          <p:cNvPr id="11" name="Câu hỏi">
            <a:extLst>
              <a:ext uri="{FF2B5EF4-FFF2-40B4-BE49-F238E27FC236}">
                <a16:creationId xmlns="" xmlns:a16="http://schemas.microsoft.com/office/drawing/2014/main" id="{4ADFFF1A-F500-CC57-185E-00F4826D0836}"/>
              </a:ext>
            </a:extLst>
          </p:cNvPr>
          <p:cNvSpPr/>
          <p:nvPr/>
        </p:nvSpPr>
        <p:spPr>
          <a:xfrm>
            <a:off x="1265097" y="1888734"/>
            <a:ext cx="16150438" cy="268605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sz="4400" b="1" noProof="1" smtClean="0">
                <a:solidFill>
                  <a:srgbClr val="C00000"/>
                </a:solidFill>
                <a:latin typeface="Arial" panose="020B0604020202020204" pitchFamily="34" charset="0"/>
                <a:cs typeface="Arial" panose="020B0604020202020204" pitchFamily="34" charset="0"/>
              </a:rPr>
              <a:t>Câu</a:t>
            </a:r>
            <a:r>
              <a:rPr lang="en-US" sz="4400" b="1" noProof="1" smtClean="0">
                <a:solidFill>
                  <a:srgbClr val="C00000"/>
                </a:solidFill>
                <a:latin typeface="Arial" panose="020B0604020202020204" pitchFamily="34" charset="0"/>
                <a:cs typeface="Arial" panose="020B0604020202020204" pitchFamily="34" charset="0"/>
              </a:rPr>
              <a:t> 5: </a:t>
            </a:r>
            <a:r>
              <a:rPr lang="nl-NL" sz="4400" dirty="0">
                <a:solidFill>
                  <a:schemeClr val="tx1"/>
                </a:solidFill>
                <a:latin typeface="Arial" panose="020B0604020202020204" pitchFamily="34" charset="0"/>
                <a:cs typeface="Arial" panose="020B0604020202020204" pitchFamily="34" charset="0"/>
              </a:rPr>
              <a:t>Hai túi I và II chứa các tấm thẻ được ghi số 3; 4; 5; 6; 7. Từ mỗi túi rút ngẫu nhiên một tấm thẻ.</a:t>
            </a:r>
            <a:r>
              <a:rPr lang="en-US" sz="4400" dirty="0">
                <a:solidFill>
                  <a:schemeClr val="tx1"/>
                </a:solidFill>
                <a:latin typeface="Arial" panose="020B0604020202020204" pitchFamily="34" charset="0"/>
                <a:cs typeface="Arial" panose="020B0604020202020204" pitchFamily="34" charset="0"/>
              </a:rPr>
              <a:t> </a:t>
            </a:r>
            <a:r>
              <a:rPr lang="nl-NL" sz="4400" dirty="0">
                <a:solidFill>
                  <a:schemeClr val="tx1"/>
                </a:solidFill>
                <a:latin typeface="Arial" panose="020B0604020202020204" pitchFamily="34" charset="0"/>
                <a:cs typeface="Arial" panose="020B0604020202020204" pitchFamily="34" charset="0"/>
              </a:rPr>
              <a:t>Biến cố </a:t>
            </a:r>
            <a:r>
              <a:rPr lang="nl-NL" sz="4400" dirty="0" smtClean="0">
                <a:solidFill>
                  <a:schemeClr val="tx1"/>
                </a:solidFill>
                <a:latin typeface="Arial" panose="020B0604020202020204" pitchFamily="34" charset="0"/>
                <a:cs typeface="Arial" panose="020B0604020202020204" pitchFamily="34" charset="0"/>
              </a:rPr>
              <a:t>“Hiệu </a:t>
            </a:r>
            <a:r>
              <a:rPr lang="nl-NL" sz="4400" dirty="0">
                <a:solidFill>
                  <a:schemeClr val="tx1"/>
                </a:solidFill>
                <a:latin typeface="Arial" panose="020B0604020202020204" pitchFamily="34" charset="0"/>
                <a:cs typeface="Arial" panose="020B0604020202020204" pitchFamily="34" charset="0"/>
              </a:rPr>
              <a:t>hai số ghi trên hai  tấm thẻ là số </a:t>
            </a:r>
            <a:r>
              <a:rPr lang="nl-NL" sz="4400" dirty="0" smtClean="0">
                <a:solidFill>
                  <a:schemeClr val="tx1"/>
                </a:solidFill>
                <a:latin typeface="Arial" panose="020B0604020202020204" pitchFamily="34" charset="0"/>
                <a:cs typeface="Arial" panose="020B0604020202020204" pitchFamily="34" charset="0"/>
              </a:rPr>
              <a:t>chẵn” </a:t>
            </a:r>
            <a:r>
              <a:rPr lang="nl-NL" sz="4400" dirty="0">
                <a:solidFill>
                  <a:schemeClr val="tx1"/>
                </a:solidFill>
                <a:latin typeface="Arial" panose="020B0604020202020204" pitchFamily="34" charset="0"/>
                <a:cs typeface="Arial" panose="020B0604020202020204" pitchFamily="34" charset="0"/>
              </a:rPr>
              <a:t>là</a:t>
            </a:r>
            <a:r>
              <a:rPr lang="nl-NL" sz="4400" dirty="0" smtClean="0">
                <a:solidFill>
                  <a:schemeClr val="tx1"/>
                </a:solidFill>
                <a:latin typeface="Arial" panose="020B0604020202020204" pitchFamily="34" charset="0"/>
                <a:cs typeface="Arial" panose="020B0604020202020204" pitchFamily="34" charset="0"/>
              </a:rPr>
              <a:t>:</a:t>
            </a:r>
            <a:endParaRPr lang="en-US" sz="4400" dirty="0">
              <a:solidFill>
                <a:schemeClr val="tx1"/>
              </a:solidFill>
              <a:latin typeface="Arial" panose="020B0604020202020204" pitchFamily="34" charset="0"/>
              <a:cs typeface="Arial" panose="020B0604020202020204" pitchFamily="34" charset="0"/>
            </a:endParaRPr>
          </a:p>
        </p:txBody>
      </p:sp>
      <p:sp>
        <p:nvSpPr>
          <p:cNvPr id="12" name="Đáp án đúng">
            <a:extLst>
              <a:ext uri="{FF2B5EF4-FFF2-40B4-BE49-F238E27FC236}">
                <a16:creationId xmlns="" xmlns:a16="http://schemas.microsoft.com/office/drawing/2014/main" id="{8B66CBE4-2DB9-BCF7-D1C4-281B894BFE17}"/>
              </a:ext>
            </a:extLst>
          </p:cNvPr>
          <p:cNvSpPr/>
          <p:nvPr/>
        </p:nvSpPr>
        <p:spPr>
          <a:xfrm>
            <a:off x="1221486" y="4755650"/>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A. </a:t>
            </a:r>
            <a:r>
              <a:rPr lang="en-US" sz="4400" noProof="1" smtClean="0">
                <a:solidFill>
                  <a:schemeClr val="tx1"/>
                </a:solidFill>
                <a:latin typeface="Arial" panose="020B0604020202020204" pitchFamily="34" charset="0"/>
                <a:cs typeface="Arial" panose="020B0604020202020204" pitchFamily="34" charset="0"/>
              </a:rPr>
              <a:t>Biến cố ngẫu nhiên</a:t>
            </a:r>
            <a:endParaRPr lang="vi-VN" sz="4400" noProof="1">
              <a:solidFill>
                <a:schemeClr val="tx1"/>
              </a:solidFill>
              <a:latin typeface="Arial" panose="020B0604020202020204" pitchFamily="34" charset="0"/>
              <a:cs typeface="Arial" panose="020B0604020202020204" pitchFamily="34" charset="0"/>
            </a:endParaRPr>
          </a:p>
        </p:txBody>
      </p:sp>
      <p:sp>
        <p:nvSpPr>
          <p:cNvPr id="13" name="Đáp án sai 1">
            <a:extLst>
              <a:ext uri="{FF2B5EF4-FFF2-40B4-BE49-F238E27FC236}">
                <a16:creationId xmlns="" xmlns:a16="http://schemas.microsoft.com/office/drawing/2014/main" id="{3FCD9830-5FD1-BD44-878B-228BD96CE996}"/>
              </a:ext>
            </a:extLst>
          </p:cNvPr>
          <p:cNvSpPr/>
          <p:nvPr/>
        </p:nvSpPr>
        <p:spPr>
          <a:xfrm>
            <a:off x="1221486" y="7367716"/>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B. </a:t>
            </a:r>
            <a:r>
              <a:rPr lang="en-US" sz="4400" noProof="1" smtClean="0">
                <a:solidFill>
                  <a:schemeClr val="tx1"/>
                </a:solidFill>
                <a:latin typeface="Arial" panose="020B0604020202020204" pitchFamily="34" charset="0"/>
                <a:cs typeface="Arial" panose="020B0604020202020204" pitchFamily="34" charset="0"/>
              </a:rPr>
              <a:t>Biến cố chắc chắn</a:t>
            </a:r>
            <a:endParaRPr lang="vi-VN" sz="4400" noProof="1">
              <a:solidFill>
                <a:schemeClr val="tx1"/>
              </a:solidFill>
              <a:latin typeface="Arial" panose="020B0604020202020204" pitchFamily="34" charset="0"/>
              <a:cs typeface="Arial" panose="020B0604020202020204" pitchFamily="34" charset="0"/>
            </a:endParaRPr>
          </a:p>
        </p:txBody>
      </p:sp>
      <p:sp>
        <p:nvSpPr>
          <p:cNvPr id="14" name="Đáp án sai 2">
            <a:extLst>
              <a:ext uri="{FF2B5EF4-FFF2-40B4-BE49-F238E27FC236}">
                <a16:creationId xmlns="" xmlns:a16="http://schemas.microsoft.com/office/drawing/2014/main" id="{6A919885-0285-0403-1E09-FA94D8BC080B}"/>
              </a:ext>
            </a:extLst>
          </p:cNvPr>
          <p:cNvSpPr/>
          <p:nvPr/>
        </p:nvSpPr>
        <p:spPr>
          <a:xfrm>
            <a:off x="9387539" y="4768350"/>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C. </a:t>
            </a:r>
            <a:r>
              <a:rPr lang="en-US" sz="4400" noProof="1" smtClean="0">
                <a:solidFill>
                  <a:schemeClr val="tx1"/>
                </a:solidFill>
                <a:latin typeface="Arial" panose="020B0604020202020204" pitchFamily="34" charset="0"/>
                <a:cs typeface="Arial" panose="020B0604020202020204" pitchFamily="34" charset="0"/>
              </a:rPr>
              <a:t>Biến cố đồng khả năng</a:t>
            </a:r>
            <a:endParaRPr lang="vi-VN" sz="4400" noProof="1">
              <a:solidFill>
                <a:schemeClr val="tx1"/>
              </a:solidFill>
              <a:latin typeface="Arial" panose="020B0604020202020204" pitchFamily="34" charset="0"/>
              <a:cs typeface="Arial" panose="020B0604020202020204" pitchFamily="34" charset="0"/>
            </a:endParaRPr>
          </a:p>
        </p:txBody>
      </p:sp>
      <p:sp>
        <p:nvSpPr>
          <p:cNvPr id="15" name="Đáp án sai 3">
            <a:extLst>
              <a:ext uri="{FF2B5EF4-FFF2-40B4-BE49-F238E27FC236}">
                <a16:creationId xmlns="" xmlns:a16="http://schemas.microsoft.com/office/drawing/2014/main" id="{2E7D83A4-3758-8699-4DD0-010A80780539}"/>
              </a:ext>
            </a:extLst>
          </p:cNvPr>
          <p:cNvSpPr/>
          <p:nvPr/>
        </p:nvSpPr>
        <p:spPr>
          <a:xfrm>
            <a:off x="9412077" y="7367716"/>
            <a:ext cx="8042936" cy="247165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noProof="1">
                <a:solidFill>
                  <a:schemeClr val="tx1"/>
                </a:solidFill>
                <a:latin typeface="Arial" panose="020B0604020202020204" pitchFamily="34" charset="0"/>
                <a:cs typeface="Arial" panose="020B0604020202020204" pitchFamily="34" charset="0"/>
              </a:rPr>
              <a:t>D. </a:t>
            </a:r>
            <a:r>
              <a:rPr lang="en-US" sz="4400" noProof="1" smtClean="0">
                <a:solidFill>
                  <a:schemeClr val="tx1"/>
                </a:solidFill>
                <a:latin typeface="Arial" panose="020B0604020202020204" pitchFamily="34" charset="0"/>
                <a:cs typeface="Arial" panose="020B0604020202020204" pitchFamily="34" charset="0"/>
              </a:rPr>
              <a:t>Biến cố không thể</a:t>
            </a:r>
            <a:endParaRPr lang="vi-VN" sz="4400" noProof="1">
              <a:solidFill>
                <a:schemeClr val="tx1"/>
              </a:solidFill>
              <a:latin typeface="Arial" panose="020B0604020202020204" pitchFamily="34" charset="0"/>
              <a:cs typeface="Arial" panose="020B0604020202020204" pitchFamily="34" charset="0"/>
            </a:endParaRPr>
          </a:p>
        </p:txBody>
      </p:sp>
      <p:pic>
        <p:nvPicPr>
          <p:cNvPr id="16"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6442362" y="-637266"/>
            <a:ext cx="487363" cy="487363"/>
          </a:xfrm>
          <a:prstGeom prst="rect">
            <a:avLst/>
          </a:prstGeom>
        </p:spPr>
      </p:pic>
      <p:pic>
        <p:nvPicPr>
          <p:cNvPr id="17" name="Picture 5">
            <a:extLst>
              <a:ext uri="{FF2B5EF4-FFF2-40B4-BE49-F238E27FC236}">
                <a16:creationId xmlns="" xmlns:a16="http://schemas.microsoft.com/office/drawing/2014/main" id="{31EA41D2-9796-7E4F-2882-9DC49D5A8C0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7891238" y="5195643"/>
            <a:ext cx="1525919" cy="1328165"/>
          </a:xfrm>
          <a:prstGeom prst="rect">
            <a:avLst/>
          </a:prstGeom>
        </p:spPr>
      </p:pic>
      <p:pic>
        <p:nvPicPr>
          <p:cNvPr id="18" name="Picture 17">
            <a:extLst>
              <a:ext uri="{FF2B5EF4-FFF2-40B4-BE49-F238E27FC236}">
                <a16:creationId xmlns="" xmlns:a16="http://schemas.microsoft.com/office/drawing/2014/main" id="{4B31FD67-694B-8D1E-89C7-5C3C61578F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5894846" y="5232924"/>
            <a:ext cx="1520689" cy="1354795"/>
          </a:xfrm>
          <a:prstGeom prst="rect">
            <a:avLst/>
          </a:prstGeom>
        </p:spPr>
      </p:pic>
      <p:pic>
        <p:nvPicPr>
          <p:cNvPr id="19" name="Picture 10">
            <a:extLst>
              <a:ext uri="{FF2B5EF4-FFF2-40B4-BE49-F238E27FC236}">
                <a16:creationId xmlns="" xmlns:a16="http://schemas.microsoft.com/office/drawing/2014/main" id="{A47525BE-8DC6-1E4E-AED4-3C6DAB364A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5894846" y="7926143"/>
            <a:ext cx="1520689" cy="1354795"/>
          </a:xfrm>
          <a:prstGeom prst="rect">
            <a:avLst/>
          </a:prstGeom>
        </p:spPr>
      </p:pic>
      <p:pic>
        <p:nvPicPr>
          <p:cNvPr id="20" name="Picture 10">
            <a:extLst>
              <a:ext uri="{FF2B5EF4-FFF2-40B4-BE49-F238E27FC236}">
                <a16:creationId xmlns="" xmlns:a16="http://schemas.microsoft.com/office/drawing/2014/main" id="{65C423E0-743C-7316-FEF3-4CE8613F3E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7866850" y="7909015"/>
            <a:ext cx="1520689" cy="1354795"/>
          </a:xfrm>
          <a:prstGeom prst="rect">
            <a:avLst/>
          </a:prstGeom>
        </p:spPr>
      </p:pic>
      <p:pic>
        <p:nvPicPr>
          <p:cNvPr id="21"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7769225" y="-637266"/>
            <a:ext cx="487363" cy="487363"/>
          </a:xfrm>
          <a:prstGeom prst="rect">
            <a:avLst/>
          </a:prstGeom>
        </p:spPr>
      </p:pic>
    </p:spTree>
    <p:extLst>
      <p:ext uri="{BB962C8B-B14F-4D97-AF65-F5344CB8AC3E}">
        <p14:creationId xmlns:p14="http://schemas.microsoft.com/office/powerpoint/2010/main" val="60690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2"/>
                                        </p:tgtEl>
                                        <p:attrNameLst>
                                          <p:attrName>fillcolor</p:attrName>
                                        </p:attrNameLst>
                                      </p:cBhvr>
                                      <p:to>
                                        <a:srgbClr val="92D050"/>
                                      </p:to>
                                    </p:animClr>
                                    <p:set>
                                      <p:cBhvr>
                                        <p:cTn id="29" dur="500" fill="hold"/>
                                        <p:tgtEl>
                                          <p:spTgt spid="12"/>
                                        </p:tgtEl>
                                        <p:attrNameLst>
                                          <p:attrName>fill.type</p:attrName>
                                        </p:attrNameLst>
                                      </p:cBhvr>
                                      <p:to>
                                        <p:strVal val="solid"/>
                                      </p:to>
                                    </p:set>
                                    <p:set>
                                      <p:cBhvr>
                                        <p:cTn id="30" dur="500" fill="hold"/>
                                        <p:tgtEl>
                                          <p:spTgt spid="1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6"/>
                                        </p:tgtEl>
                                      </p:cBhvr>
                                    </p:cmd>
                                  </p:childTnLst>
                                </p:cTn>
                              </p:par>
                              <p:par>
                                <p:cTn id="33" presetID="1" presetClass="entr" presetSubtype="0" fill="hold" nodeType="withEffect">
                                  <p:stCondLst>
                                    <p:cond delay="0"/>
                                  </p:stCondLst>
                                  <p:childTnLst>
                                    <p:set>
                                      <p:cBhvr>
                                        <p:cTn id="34" dur="1" fill="hold">
                                          <p:stCondLst>
                                            <p:cond delay="9"/>
                                          </p:stCondLst>
                                        </p:cTn>
                                        <p:tgtEl>
                                          <p:spTgt spid="1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2"/>
                                        </p:tgtEl>
                                      </p:cBhvr>
                                    </p:animEffect>
                                    <p:animScale>
                                      <p:cBhvr>
                                        <p:cTn id="37"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3"/>
                                        </p:tgtEl>
                                        <p:attrNameLst>
                                          <p:attrName>fillcolor</p:attrName>
                                        </p:attrNameLst>
                                      </p:cBhvr>
                                      <p:to>
                                        <a:srgbClr val="D99694"/>
                                      </p:to>
                                    </p:animClr>
                                    <p:set>
                                      <p:cBhvr>
                                        <p:cTn id="43" dur="500" fill="hold"/>
                                        <p:tgtEl>
                                          <p:spTgt spid="13"/>
                                        </p:tgtEl>
                                        <p:attrNameLst>
                                          <p:attrName>fill.type</p:attrName>
                                        </p:attrNameLst>
                                      </p:cBhvr>
                                      <p:to>
                                        <p:strVal val="solid"/>
                                      </p:to>
                                    </p:set>
                                    <p:set>
                                      <p:cBhvr>
                                        <p:cTn id="44" dur="500" fill="hold"/>
                                        <p:tgtEl>
                                          <p:spTgt spid="1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1"/>
                                        </p:tgtEl>
                                      </p:cBhvr>
                                    </p:cmd>
                                  </p:childTnLst>
                                </p:cTn>
                              </p:par>
                              <p:par>
                                <p:cTn id="47" presetID="1"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cTn>
                              </p:par>
                            </p:childTnLst>
                          </p:cTn>
                        </p:par>
                      </p:childTnLst>
                    </p:cTn>
                  </p:par>
                </p:childTnLst>
              </p:cTn>
              <p:nextCondLst>
                <p:cond evt="onClick" delay="0">
                  <p:tgtEl>
                    <p:spTgt spid="13"/>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4"/>
                                        </p:tgtEl>
                                        <p:attrNameLst>
                                          <p:attrName>fillcolor</p:attrName>
                                        </p:attrNameLst>
                                      </p:cBhvr>
                                      <p:to>
                                        <a:srgbClr val="D99694"/>
                                      </p:to>
                                    </p:animClr>
                                    <p:set>
                                      <p:cBhvr>
                                        <p:cTn id="57" dur="500" fill="hold"/>
                                        <p:tgtEl>
                                          <p:spTgt spid="14"/>
                                        </p:tgtEl>
                                        <p:attrNameLst>
                                          <p:attrName>fill.type</p:attrName>
                                        </p:attrNameLst>
                                      </p:cBhvr>
                                      <p:to>
                                        <p:strVal val="solid"/>
                                      </p:to>
                                    </p:set>
                                    <p:set>
                                      <p:cBhvr>
                                        <p:cTn id="58" dur="5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1"/>
                                        </p:tgtEl>
                                      </p:cBhvr>
                                    </p:cmd>
                                  </p:childTnLst>
                                </p:cTn>
                              </p:par>
                              <p:par>
                                <p:cTn id="61" presetID="1" presetClass="entr" presetSubtype="0" fill="hold" nodeType="withEffect">
                                  <p:stCondLst>
                                    <p:cond delay="0"/>
                                  </p:stCondLst>
                                  <p:childTnLst>
                                    <p:set>
                                      <p:cBhvr>
                                        <p:cTn id="62" dur="1" fill="hold">
                                          <p:stCondLst>
                                            <p:cond delay="9"/>
                                          </p:stCondLst>
                                        </p:cTn>
                                        <p:tgtEl>
                                          <p:spTgt spid="1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14"/>
                                        </p:tgtEl>
                                      </p:cBhvr>
                                    </p:animEffect>
                                    <p:animScale>
                                      <p:cBhvr>
                                        <p:cTn id="6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66" restart="whenNotActive" fill="hold" evtFilter="cancelBubble" nodeType="interactiveSeq">
                <p:stCondLst>
                  <p:cond evt="onClick" delay="0">
                    <p:tgtEl>
                      <p:spTgt spid="1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5"/>
                                        </p:tgtEl>
                                        <p:attrNameLst>
                                          <p:attrName>fillcolor</p:attrName>
                                        </p:attrNameLst>
                                      </p:cBhvr>
                                      <p:to>
                                        <a:srgbClr val="D99694"/>
                                      </p:to>
                                    </p:animClr>
                                    <p:set>
                                      <p:cBhvr>
                                        <p:cTn id="71" dur="500" fill="hold"/>
                                        <p:tgtEl>
                                          <p:spTgt spid="15"/>
                                        </p:tgtEl>
                                        <p:attrNameLst>
                                          <p:attrName>fill.type</p:attrName>
                                        </p:attrNameLst>
                                      </p:cBhvr>
                                      <p:to>
                                        <p:strVal val="solid"/>
                                      </p:to>
                                    </p:set>
                                    <p:set>
                                      <p:cBhvr>
                                        <p:cTn id="72" dur="500" fill="hold"/>
                                        <p:tgtEl>
                                          <p:spTgt spid="1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1"/>
                                        </p:tgtEl>
                                      </p:cBhvr>
                                    </p:cmd>
                                  </p:childTnLst>
                                </p:cTn>
                              </p:par>
                              <p:par>
                                <p:cTn id="75" presetID="1" presetClass="entr" presetSubtype="0" fill="hold" nodeType="withEffect">
                                  <p:stCondLst>
                                    <p:cond delay="0"/>
                                  </p:stCondLst>
                                  <p:childTnLst>
                                    <p:set>
                                      <p:cBhvr>
                                        <p:cTn id="76" dur="1" fill="hold">
                                          <p:stCondLst>
                                            <p:cond delay="9"/>
                                          </p:stCondLst>
                                        </p:cTn>
                                        <p:tgtEl>
                                          <p:spTgt spid="1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15"/>
                                        </p:tgtEl>
                                      </p:cBhvr>
                                    </p:animEffect>
                                    <p:animScale>
                                      <p:cBhvr>
                                        <p:cTn id="79" dur="250" autoRev="1" fill="hold"/>
                                        <p:tgtEl>
                                          <p:spTgt spid="15"/>
                                        </p:tgtEl>
                                      </p:cBhvr>
                                      <p:by x="105000" y="105000"/>
                                    </p:animScale>
                                  </p:childTnLst>
                                </p:cTn>
                              </p:par>
                            </p:childTnLst>
                          </p:cTn>
                        </p:par>
                      </p:childTnLst>
                    </p:cTn>
                  </p:par>
                </p:childTnLst>
              </p:cTn>
              <p:nextCondLst>
                <p:cond evt="onClick" delay="0">
                  <p:tgtEl>
                    <p:spTgt spid="15"/>
                  </p:tgtEl>
                </p:cond>
              </p:nextCondLst>
            </p:seq>
            <p:audio>
              <p:cMediaNode vol="80000">
                <p:cTn id="80" fill="hold" display="0">
                  <p:stCondLst>
                    <p:cond delay="indefinite"/>
                  </p:stCondLst>
                  <p:endCondLst>
                    <p:cond evt="onStopAudio" delay="0">
                      <p:tgtEl>
                        <p:sldTgt/>
                      </p:tgtEl>
                    </p:cond>
                  </p:endCondLst>
                </p:cTn>
                <p:tgtEl>
                  <p:spTgt spid="16"/>
                </p:tgtEl>
              </p:cMediaNode>
            </p:audio>
            <p:audio>
              <p:cMediaNode vol="80000">
                <p:cTn id="81" fill="hold" display="0">
                  <p:stCondLst>
                    <p:cond delay="indefinite"/>
                  </p:stCondLst>
                  <p:endCondLst>
                    <p:cond evt="onStopAudio" delay="0">
                      <p:tgtEl>
                        <p:sldTgt/>
                      </p:tgtEl>
                    </p:cond>
                  </p:endCondLst>
                </p:cTn>
                <p:tgtEl>
                  <p:spTgt spid="21"/>
                </p:tgtEl>
              </p:cMediaNode>
            </p:audio>
          </p:childTnLst>
        </p:cTn>
      </p:par>
    </p:tnLst>
    <p:bldLst>
      <p:bldP spid="11" grpId="0"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7D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6416" y="-244931"/>
            <a:ext cx="18626175" cy="1862617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024246">
            <a:off x="-2375017" y="6943219"/>
            <a:ext cx="6807434" cy="5928656"/>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82855" y="7441009"/>
            <a:ext cx="1754512" cy="181729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121524" y="-244931"/>
            <a:ext cx="4608458" cy="4013548"/>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308592" y="803775"/>
            <a:ext cx="1381835" cy="1431280"/>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9562551" flipH="1">
            <a:off x="488451" y="-821877"/>
            <a:ext cx="1673244" cy="3077874"/>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583839" y="6210959"/>
            <a:ext cx="3472564" cy="4613310"/>
          </a:xfrm>
          <a:prstGeom prst="rect">
            <a:avLst/>
          </a:prstGeom>
        </p:spPr>
      </p:pic>
      <p:sp>
        <p:nvSpPr>
          <p:cNvPr id="9" name="TextBox 9"/>
          <p:cNvSpPr txBox="1"/>
          <p:nvPr/>
        </p:nvSpPr>
        <p:spPr>
          <a:xfrm>
            <a:off x="1746860" y="2729819"/>
            <a:ext cx="14879622" cy="3465179"/>
          </a:xfrm>
          <a:prstGeom prst="rect">
            <a:avLst/>
          </a:prstGeom>
        </p:spPr>
        <p:txBody>
          <a:bodyPr lIns="0" tIns="0" rIns="0" bIns="0" rtlCol="0" anchor="t">
            <a:spAutoFit/>
          </a:bodyPr>
          <a:lstStyle/>
          <a:p>
            <a:pPr algn="ctr">
              <a:lnSpc>
                <a:spcPct val="150000"/>
              </a:lnSpc>
            </a:pPr>
            <a:r>
              <a:rPr lang="en-US" sz="8000" b="1" dirty="0" smtClean="0">
                <a:solidFill>
                  <a:srgbClr val="000000"/>
                </a:solidFill>
                <a:latin typeface="Arial" panose="020B0604020202020204" pitchFamily="34" charset="0"/>
                <a:cs typeface="Arial" panose="020B0604020202020204" pitchFamily="34" charset="0"/>
              </a:rPr>
              <a:t>BÀI TẬP CUỐI CHƯƠNG </a:t>
            </a:r>
            <a:r>
              <a:rPr lang="en-US" sz="8000" b="1" dirty="0" smtClean="0">
                <a:solidFill>
                  <a:srgbClr val="000000"/>
                </a:solidFill>
                <a:latin typeface="Arial" panose="020B0604020202020204" pitchFamily="34" charset="0"/>
                <a:cs typeface="Arial" panose="020B0604020202020204" pitchFamily="34" charset="0"/>
              </a:rPr>
              <a:t>VIII</a:t>
            </a:r>
          </a:p>
          <a:p>
            <a:pPr algn="ctr">
              <a:lnSpc>
                <a:spcPct val="150000"/>
              </a:lnSpc>
            </a:pPr>
            <a:r>
              <a:rPr lang="en-US" sz="8000" b="1" dirty="0" smtClean="0">
                <a:solidFill>
                  <a:srgbClr val="000000"/>
                </a:solidFill>
                <a:latin typeface="Arial" panose="020B0604020202020204" pitchFamily="34" charset="0"/>
                <a:cs typeface="Arial" panose="020B0604020202020204" pitchFamily="34" charset="0"/>
              </a:rPr>
              <a:t>(1 </a:t>
            </a:r>
            <a:r>
              <a:rPr lang="en-US" sz="8000" b="1" dirty="0" err="1" smtClean="0">
                <a:solidFill>
                  <a:srgbClr val="000000"/>
                </a:solidFill>
                <a:latin typeface="Arial" panose="020B0604020202020204" pitchFamily="34" charset="0"/>
                <a:cs typeface="Arial" panose="020B0604020202020204" pitchFamily="34" charset="0"/>
              </a:rPr>
              <a:t>Tiết</a:t>
            </a:r>
            <a:r>
              <a:rPr lang="en-US" sz="8000" b="1" dirty="0" smtClean="0">
                <a:solidFill>
                  <a:srgbClr val="000000"/>
                </a:solidFill>
                <a:latin typeface="Arial" panose="020B0604020202020204" pitchFamily="34" charset="0"/>
                <a:cs typeface="Arial" panose="020B0604020202020204" pitchFamily="34" charset="0"/>
              </a:rPr>
              <a:t>)</a:t>
            </a:r>
            <a:endParaRPr lang="en-US" sz="80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7242119"/>
      </p:ext>
    </p:extLst>
  </p:cSld>
  <p:clrMapOvr>
    <a:masterClrMapping/>
  </p:clrMapOvr>
  <p:transition spd="med">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E4E8"/>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382999" y="7870397"/>
            <a:ext cx="1991067" cy="2645138"/>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2400" y="0"/>
            <a:ext cx="2286000" cy="2143125"/>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443960">
            <a:off x="-255162" y="7067665"/>
            <a:ext cx="5974719" cy="6857640"/>
          </a:xfrm>
          <a:prstGeom prst="rect">
            <a:avLst/>
          </a:prstGeom>
        </p:spPr>
      </p:pic>
      <p:sp>
        <p:nvSpPr>
          <p:cNvPr id="16" name="TextBox 8">
            <a:extLst>
              <a:ext uri="{FF2B5EF4-FFF2-40B4-BE49-F238E27FC236}">
                <a16:creationId xmlns="" xmlns:a16="http://schemas.microsoft.com/office/drawing/2014/main" id="{A19ECB77-B032-4E88-B15F-FDAE0101D1A8}"/>
              </a:ext>
            </a:extLst>
          </p:cNvPr>
          <p:cNvSpPr txBox="1"/>
          <p:nvPr/>
        </p:nvSpPr>
        <p:spPr>
          <a:xfrm>
            <a:off x="4428893" y="919667"/>
            <a:ext cx="9058507" cy="702372"/>
          </a:xfrm>
          <a:prstGeom prst="rect">
            <a:avLst/>
          </a:prstGeom>
        </p:spPr>
        <p:txBody>
          <a:bodyPr wrap="square" lIns="0" tIns="0" rIns="0" bIns="0" rtlCol="0" anchor="t">
            <a:spAutoFit/>
          </a:bodyPr>
          <a:lstStyle/>
          <a:p>
            <a:pPr algn="ctr" defTabSz="609630">
              <a:lnSpc>
                <a:spcPts val="5334"/>
              </a:lnSpc>
              <a:spcBef>
                <a:spcPct val="0"/>
              </a:spcBef>
            </a:pPr>
            <a:r>
              <a:rPr lang="en-US" sz="6600" b="1" spc="-53" dirty="0" smtClean="0">
                <a:solidFill>
                  <a:srgbClr val="000000"/>
                </a:solidFill>
                <a:latin typeface="Arial" panose="020B0604020202020204" pitchFamily="34" charset="0"/>
                <a:cs typeface="Arial" panose="020B0604020202020204" pitchFamily="34" charset="0"/>
              </a:rPr>
              <a:t>LUYỆN TẬP</a:t>
            </a:r>
            <a:endParaRPr lang="en-US" sz="6600" b="1" spc="-53" dirty="0">
              <a:solidFill>
                <a:srgbClr val="000000"/>
              </a:solidFill>
              <a:latin typeface="Arial" panose="020B0604020202020204" pitchFamily="34" charset="0"/>
              <a:cs typeface="Arial" panose="020B0604020202020204" pitchFamily="34" charset="0"/>
            </a:endParaRPr>
          </a:p>
        </p:txBody>
      </p:sp>
      <p:sp>
        <p:nvSpPr>
          <p:cNvPr id="17" name="Rectangle 16"/>
          <p:cNvSpPr/>
          <p:nvPr/>
        </p:nvSpPr>
        <p:spPr>
          <a:xfrm>
            <a:off x="838200" y="1945712"/>
            <a:ext cx="16611600" cy="7051161"/>
          </a:xfrm>
          <a:prstGeom prst="rect">
            <a:avLst/>
          </a:prstGeom>
        </p:spPr>
        <p:txBody>
          <a:bodyPr wrap="square">
            <a:spAutoFit/>
          </a:bodyPr>
          <a:lstStyle/>
          <a:p>
            <a:pPr algn="just">
              <a:lnSpc>
                <a:spcPct val="170000"/>
              </a:lnSpc>
            </a:pPr>
            <a:r>
              <a:rPr lang="en-US" sz="3800" b="1" u="sng" dirty="0" err="1" smtClean="0">
                <a:solidFill>
                  <a:schemeClr val="accent4">
                    <a:lumMod val="50000"/>
                  </a:schemeClr>
                </a:solidFill>
                <a:latin typeface="Arial" panose="020B0604020202020204" pitchFamily="34" charset="0"/>
                <a:cs typeface="Arial" panose="020B0604020202020204" pitchFamily="34" charset="0"/>
              </a:rPr>
              <a:t>Bài</a:t>
            </a:r>
            <a:r>
              <a:rPr lang="en-US" sz="3800" b="1" u="sng" dirty="0" smtClean="0">
                <a:solidFill>
                  <a:schemeClr val="accent4">
                    <a:lumMod val="50000"/>
                  </a:schemeClr>
                </a:solidFill>
                <a:latin typeface="Arial" panose="020B0604020202020204" pitchFamily="34" charset="0"/>
                <a:cs typeface="Arial" panose="020B0604020202020204" pitchFamily="34" charset="0"/>
              </a:rPr>
              <a:t> 8.12 (SGK-tr58)</a:t>
            </a:r>
          </a:p>
          <a:p>
            <a:pPr algn="just">
              <a:lnSpc>
                <a:spcPct val="170000"/>
              </a:lnSpc>
            </a:pPr>
            <a:r>
              <a:rPr lang="vi-VN" sz="3800" dirty="0" smtClean="0">
                <a:latin typeface="Arial" panose="020B0604020202020204" pitchFamily="34" charset="0"/>
                <a:cs typeface="Arial" panose="020B0604020202020204" pitchFamily="34" charset="0"/>
              </a:rPr>
              <a:t>Một </a:t>
            </a:r>
            <a:r>
              <a:rPr lang="vi-VN" sz="3800" dirty="0">
                <a:latin typeface="Arial" panose="020B0604020202020204" pitchFamily="34" charset="0"/>
                <a:cs typeface="Arial" panose="020B0604020202020204" pitchFamily="34" charset="0"/>
              </a:rPr>
              <a:t>túi đựng các quả cầu có cùng kích thước, được ghi số 5; 10; 15; 20; 30; 35; 40. Lấy ngẫu nhiên một quả cầu trong túi. Chọn từ thích hợp (chắc chắn, không thể, ngẫu nhiên) thay vào dấu </a:t>
            </a:r>
            <a:r>
              <a:rPr lang="vi-VN" sz="3800" dirty="0" smtClean="0">
                <a:latin typeface="Arial" panose="020B0604020202020204" pitchFamily="34" charset="0"/>
                <a:cs typeface="Arial" panose="020B0604020202020204" pitchFamily="34" charset="0"/>
              </a:rPr>
              <a:t>“?</a:t>
            </a:r>
            <a:r>
              <a:rPr lang="en-US" sz="3800" dirty="0" smtClean="0">
                <a:latin typeface="Arial" panose="020B0604020202020204" pitchFamily="34" charset="0"/>
                <a:cs typeface="Arial" panose="020B0604020202020204" pitchFamily="34" charset="0"/>
              </a:rPr>
              <a:t>”</a:t>
            </a:r>
            <a:r>
              <a:rPr lang="vi-VN" sz="3800" dirty="0" smtClean="0">
                <a:latin typeface="Arial" panose="020B0604020202020204" pitchFamily="34" charset="0"/>
                <a:cs typeface="Arial" panose="020B0604020202020204" pitchFamily="34" charset="0"/>
              </a:rPr>
              <a:t> </a:t>
            </a:r>
            <a:r>
              <a:rPr lang="vi-VN" sz="3800" dirty="0">
                <a:latin typeface="Arial" panose="020B0604020202020204" pitchFamily="34" charset="0"/>
                <a:cs typeface="Arial" panose="020B0604020202020204" pitchFamily="34" charset="0"/>
              </a:rPr>
              <a:t>trong các câu sau:</a:t>
            </a:r>
          </a:p>
          <a:p>
            <a:pPr algn="just">
              <a:lnSpc>
                <a:spcPct val="170000"/>
              </a:lnSpc>
            </a:pPr>
            <a:r>
              <a:rPr lang="vi-VN" sz="3800" dirty="0" smtClean="0">
                <a:latin typeface="Arial" panose="020B0604020202020204" pitchFamily="34" charset="0"/>
                <a:cs typeface="Arial" panose="020B0604020202020204" pitchFamily="34" charset="0"/>
              </a:rPr>
              <a:t>Biến </a:t>
            </a:r>
            <a:r>
              <a:rPr lang="vi-VN" sz="3800" dirty="0">
                <a:latin typeface="Arial" panose="020B0604020202020204" pitchFamily="34" charset="0"/>
                <a:cs typeface="Arial" panose="020B0604020202020204" pitchFamily="34" charset="0"/>
              </a:rPr>
              <a:t>cố A: “Lấy được quả cầu ghi số là số chính </a:t>
            </a:r>
            <a:r>
              <a:rPr lang="vi-VN" sz="3800" dirty="0" smtClean="0">
                <a:latin typeface="Arial" panose="020B0604020202020204" pitchFamily="34" charset="0"/>
                <a:cs typeface="Arial" panose="020B0604020202020204" pitchFamily="34" charset="0"/>
              </a:rPr>
              <a:t>phương</a:t>
            </a:r>
            <a:r>
              <a:rPr lang="en-US" sz="3800" dirty="0" smtClean="0">
                <a:latin typeface="Arial" panose="020B0604020202020204" pitchFamily="34" charset="0"/>
                <a:cs typeface="Arial" panose="020B0604020202020204" pitchFamily="34" charset="0"/>
              </a:rPr>
              <a:t>”</a:t>
            </a:r>
            <a:r>
              <a:rPr lang="vi-VN" sz="3800" dirty="0" smtClean="0">
                <a:latin typeface="Arial" panose="020B0604020202020204" pitchFamily="34" charset="0"/>
                <a:cs typeface="Arial" panose="020B0604020202020204" pitchFamily="34" charset="0"/>
              </a:rPr>
              <a:t> </a:t>
            </a:r>
            <a:r>
              <a:rPr lang="vi-VN" sz="3800" dirty="0">
                <a:latin typeface="Arial" panose="020B0604020202020204" pitchFamily="34" charset="0"/>
                <a:cs typeface="Arial" panose="020B0604020202020204" pitchFamily="34" charset="0"/>
              </a:rPr>
              <a:t>là biến cố .?.</a:t>
            </a:r>
          </a:p>
          <a:p>
            <a:pPr algn="just">
              <a:lnSpc>
                <a:spcPct val="170000"/>
              </a:lnSpc>
            </a:pPr>
            <a:r>
              <a:rPr lang="vi-VN" sz="3800" dirty="0" smtClean="0">
                <a:latin typeface="Arial" panose="020B0604020202020204" pitchFamily="34" charset="0"/>
                <a:cs typeface="Arial" panose="020B0604020202020204" pitchFamily="34" charset="0"/>
              </a:rPr>
              <a:t>Biến </a:t>
            </a:r>
            <a:r>
              <a:rPr lang="vi-VN" sz="3800" dirty="0">
                <a:latin typeface="Arial" panose="020B0604020202020204" pitchFamily="34" charset="0"/>
                <a:cs typeface="Arial" panose="020B0604020202020204" pitchFamily="34" charset="0"/>
              </a:rPr>
              <a:t>cố B: “Lấy được quả cầu ghi số chia hết cho </a:t>
            </a:r>
            <a:r>
              <a:rPr lang="vi-VN" sz="3800" dirty="0" smtClean="0">
                <a:latin typeface="Arial" panose="020B0604020202020204" pitchFamily="34" charset="0"/>
                <a:cs typeface="Arial" panose="020B0604020202020204" pitchFamily="34" charset="0"/>
              </a:rPr>
              <a:t>3</a:t>
            </a:r>
            <a:r>
              <a:rPr lang="en-US" sz="3800" dirty="0" smtClean="0">
                <a:latin typeface="Arial" panose="020B0604020202020204" pitchFamily="34" charset="0"/>
                <a:cs typeface="Arial" panose="020B0604020202020204" pitchFamily="34" charset="0"/>
              </a:rPr>
              <a:t>”</a:t>
            </a:r>
            <a:r>
              <a:rPr lang="vi-VN" sz="3800" dirty="0" smtClean="0">
                <a:latin typeface="Arial" panose="020B0604020202020204" pitchFamily="34" charset="0"/>
                <a:cs typeface="Arial" panose="020B0604020202020204" pitchFamily="34" charset="0"/>
              </a:rPr>
              <a:t> </a:t>
            </a:r>
            <a:r>
              <a:rPr lang="vi-VN" sz="3800" dirty="0">
                <a:latin typeface="Arial" panose="020B0604020202020204" pitchFamily="34" charset="0"/>
                <a:cs typeface="Arial" panose="020B0604020202020204" pitchFamily="34" charset="0"/>
              </a:rPr>
              <a:t>là biến cố .?.</a:t>
            </a:r>
          </a:p>
          <a:p>
            <a:pPr algn="just">
              <a:lnSpc>
                <a:spcPct val="170000"/>
              </a:lnSpc>
            </a:pPr>
            <a:r>
              <a:rPr lang="vi-VN" sz="3800" dirty="0" smtClean="0">
                <a:latin typeface="Arial" panose="020B0604020202020204" pitchFamily="34" charset="0"/>
                <a:cs typeface="Arial" panose="020B0604020202020204" pitchFamily="34" charset="0"/>
              </a:rPr>
              <a:t>Biến </a:t>
            </a:r>
            <a:r>
              <a:rPr lang="vi-VN" sz="3800" dirty="0">
                <a:latin typeface="Arial" panose="020B0604020202020204" pitchFamily="34" charset="0"/>
                <a:cs typeface="Arial" panose="020B0604020202020204" pitchFamily="34" charset="0"/>
              </a:rPr>
              <a:t>cố C: “Lấy được quả cầu ghi số chia hết cho 5” là biến cố .?.</a:t>
            </a:r>
            <a:endParaRPr lang="en-US" sz="3800" dirty="0">
              <a:latin typeface="Arial" panose="020B0604020202020204" pitchFamily="34" charset="0"/>
              <a:cs typeface="Arial" panose="020B0604020202020204" pitchFamily="34" charset="0"/>
            </a:endParaRPr>
          </a:p>
        </p:txBody>
      </p:sp>
      <p:sp>
        <p:nvSpPr>
          <p:cNvPr id="18" name="TextBox 17"/>
          <p:cNvSpPr txBox="1"/>
          <p:nvPr/>
        </p:nvSpPr>
        <p:spPr>
          <a:xfrm>
            <a:off x="15468600" y="6141596"/>
            <a:ext cx="2438400" cy="677108"/>
          </a:xfrm>
          <a:prstGeom prst="rect">
            <a:avLst/>
          </a:prstGeom>
          <a:solidFill>
            <a:srgbClr val="C0E4E8"/>
          </a:solidFill>
        </p:spPr>
        <p:txBody>
          <a:bodyPr wrap="square" rtlCol="0">
            <a:spAutoFit/>
          </a:bodyPr>
          <a:lstStyle/>
          <a:p>
            <a:r>
              <a:rPr lang="en-US" sz="3800" dirty="0" err="1" smtClean="0">
                <a:solidFill>
                  <a:srgbClr val="C00000"/>
                </a:solidFill>
                <a:latin typeface="Arial" panose="020B0604020202020204" pitchFamily="34" charset="0"/>
                <a:cs typeface="Arial" panose="020B0604020202020204" pitchFamily="34" charset="0"/>
              </a:rPr>
              <a:t>không</a:t>
            </a:r>
            <a:r>
              <a:rPr lang="en-US" sz="3800" dirty="0" smtClean="0">
                <a:solidFill>
                  <a:srgbClr val="C00000"/>
                </a:solidFill>
                <a:latin typeface="Arial" panose="020B0604020202020204" pitchFamily="34" charset="0"/>
                <a:cs typeface="Arial" panose="020B0604020202020204" pitchFamily="34" charset="0"/>
              </a:rPr>
              <a:t> </a:t>
            </a:r>
            <a:r>
              <a:rPr lang="en-US" sz="3800" dirty="0" err="1" smtClean="0">
                <a:solidFill>
                  <a:srgbClr val="C00000"/>
                </a:solidFill>
                <a:latin typeface="Arial" panose="020B0604020202020204" pitchFamily="34" charset="0"/>
                <a:cs typeface="Arial" panose="020B0604020202020204" pitchFamily="34" charset="0"/>
              </a:rPr>
              <a:t>thể</a:t>
            </a:r>
            <a:endParaRPr lang="en-US" sz="3800" dirty="0">
              <a:solidFill>
                <a:srgbClr val="C00000"/>
              </a:solidFill>
              <a:latin typeface="Arial" panose="020B0604020202020204" pitchFamily="34" charset="0"/>
              <a:cs typeface="Arial" panose="020B0604020202020204" pitchFamily="34" charset="0"/>
            </a:endParaRPr>
          </a:p>
        </p:txBody>
      </p:sp>
      <p:sp>
        <p:nvSpPr>
          <p:cNvPr id="19" name="TextBox 18"/>
          <p:cNvSpPr txBox="1"/>
          <p:nvPr/>
        </p:nvSpPr>
        <p:spPr>
          <a:xfrm>
            <a:off x="14249400" y="7108274"/>
            <a:ext cx="2743200" cy="677108"/>
          </a:xfrm>
          <a:prstGeom prst="rect">
            <a:avLst/>
          </a:prstGeom>
          <a:solidFill>
            <a:srgbClr val="C0E4E8"/>
          </a:solidFill>
        </p:spPr>
        <p:txBody>
          <a:bodyPr wrap="square" rtlCol="0">
            <a:spAutoFit/>
          </a:bodyPr>
          <a:lstStyle/>
          <a:p>
            <a:r>
              <a:rPr lang="en-US" sz="3800" dirty="0" err="1" smtClean="0">
                <a:solidFill>
                  <a:srgbClr val="C00000"/>
                </a:solidFill>
                <a:latin typeface="Arial" panose="020B0604020202020204" pitchFamily="34" charset="0"/>
                <a:cs typeface="Arial" panose="020B0604020202020204" pitchFamily="34" charset="0"/>
              </a:rPr>
              <a:t>ngẫu</a:t>
            </a:r>
            <a:r>
              <a:rPr lang="en-US" sz="3800" dirty="0" smtClean="0">
                <a:solidFill>
                  <a:srgbClr val="C00000"/>
                </a:solidFill>
                <a:latin typeface="Arial" panose="020B0604020202020204" pitchFamily="34" charset="0"/>
                <a:cs typeface="Arial" panose="020B0604020202020204" pitchFamily="34" charset="0"/>
              </a:rPr>
              <a:t> </a:t>
            </a:r>
            <a:r>
              <a:rPr lang="en-US" sz="3800" dirty="0" err="1" smtClean="0">
                <a:solidFill>
                  <a:srgbClr val="C00000"/>
                </a:solidFill>
                <a:latin typeface="Arial" panose="020B0604020202020204" pitchFamily="34" charset="0"/>
                <a:cs typeface="Arial" panose="020B0604020202020204" pitchFamily="34" charset="0"/>
              </a:rPr>
              <a:t>nhiên</a:t>
            </a:r>
            <a:endParaRPr lang="en-US" sz="3800" dirty="0">
              <a:solidFill>
                <a:srgbClr val="C00000"/>
              </a:solidFill>
              <a:latin typeface="Arial" panose="020B0604020202020204" pitchFamily="34" charset="0"/>
              <a:cs typeface="Arial" panose="020B0604020202020204" pitchFamily="34" charset="0"/>
            </a:endParaRPr>
          </a:p>
        </p:txBody>
      </p:sp>
      <p:sp>
        <p:nvSpPr>
          <p:cNvPr id="20" name="TextBox 19"/>
          <p:cNvSpPr txBox="1"/>
          <p:nvPr/>
        </p:nvSpPr>
        <p:spPr>
          <a:xfrm>
            <a:off x="14278317" y="8061795"/>
            <a:ext cx="2561883" cy="677108"/>
          </a:xfrm>
          <a:prstGeom prst="rect">
            <a:avLst/>
          </a:prstGeom>
          <a:solidFill>
            <a:srgbClr val="C0E4E8"/>
          </a:solidFill>
        </p:spPr>
        <p:txBody>
          <a:bodyPr wrap="square" rtlCol="0">
            <a:spAutoFit/>
          </a:bodyPr>
          <a:lstStyle/>
          <a:p>
            <a:r>
              <a:rPr lang="en-US" sz="3800" dirty="0" err="1" smtClean="0">
                <a:solidFill>
                  <a:srgbClr val="C00000"/>
                </a:solidFill>
                <a:latin typeface="Arial" panose="020B0604020202020204" pitchFamily="34" charset="0"/>
                <a:cs typeface="Arial" panose="020B0604020202020204" pitchFamily="34" charset="0"/>
              </a:rPr>
              <a:t>chắc</a:t>
            </a:r>
            <a:r>
              <a:rPr lang="en-US" sz="3800" dirty="0" smtClean="0">
                <a:solidFill>
                  <a:srgbClr val="C00000"/>
                </a:solidFill>
                <a:latin typeface="Arial" panose="020B0604020202020204" pitchFamily="34" charset="0"/>
                <a:cs typeface="Arial" panose="020B0604020202020204" pitchFamily="34" charset="0"/>
              </a:rPr>
              <a:t> </a:t>
            </a:r>
            <a:r>
              <a:rPr lang="en-US" sz="3800" dirty="0" err="1" smtClean="0">
                <a:solidFill>
                  <a:srgbClr val="C00000"/>
                </a:solidFill>
                <a:latin typeface="Arial" panose="020B0604020202020204" pitchFamily="34" charset="0"/>
                <a:cs typeface="Arial" panose="020B0604020202020204" pitchFamily="34" charset="0"/>
              </a:rPr>
              <a:t>chắn</a:t>
            </a:r>
            <a:endParaRPr lang="en-US" sz="3800"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0332858" flipV="1">
            <a:off x="-607545" y="-2265652"/>
            <a:ext cx="5730992" cy="4345134"/>
          </a:xfrm>
          <a:prstGeom prst="rect">
            <a:avLst/>
          </a:prstGeom>
        </p:spPr>
      </p:pic>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6453" flipV="1">
            <a:off x="13364147" y="9153485"/>
            <a:ext cx="5730992" cy="4345134"/>
          </a:xfrm>
          <a:prstGeom prst="rect">
            <a:avLst/>
          </a:prstGeom>
        </p:spPr>
      </p:pic>
      <p:pic>
        <p:nvPicPr>
          <p:cNvPr id="23" name="Picture 2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09292">
            <a:off x="16310302" y="68561"/>
            <a:ext cx="1758064" cy="1764481"/>
          </a:xfrm>
          <a:prstGeom prst="rect">
            <a:avLst/>
          </a:prstGeom>
        </p:spPr>
      </p:pic>
      <p:sp>
        <p:nvSpPr>
          <p:cNvPr id="24" name="Rectangle 23"/>
          <p:cNvSpPr/>
          <p:nvPr/>
        </p:nvSpPr>
        <p:spPr>
          <a:xfrm>
            <a:off x="1009650" y="2242148"/>
            <a:ext cx="15849600" cy="3970318"/>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Một thùng kín đựng 5 quả bóng màu đỏ, 10 quả bóng màu xanh, 20 quả bóng màu vàng, có cùng kích thước. Ngọc lấy ngẫu nhiên một quả bóng trong thùng. Hỏi khả năng Ngọc lấy được quả bóng màu gì lớn nhất?</a:t>
            </a:r>
            <a:endParaRPr lang="en-US" sz="4200" dirty="0">
              <a:latin typeface="Arial" panose="020B0604020202020204" pitchFamily="34" charset="0"/>
              <a:cs typeface="Arial" panose="020B0604020202020204" pitchFamily="34" charset="0"/>
            </a:endParaRPr>
          </a:p>
        </p:txBody>
      </p:sp>
      <p:sp>
        <p:nvSpPr>
          <p:cNvPr id="25" name="Rectangle 24"/>
          <p:cNvSpPr/>
          <p:nvPr/>
        </p:nvSpPr>
        <p:spPr>
          <a:xfrm>
            <a:off x="1009650" y="1214542"/>
            <a:ext cx="5064207" cy="1039002"/>
          </a:xfrm>
          <a:prstGeom prst="rect">
            <a:avLst/>
          </a:prstGeom>
        </p:spPr>
        <p:txBody>
          <a:bodyPr wrap="none">
            <a:spAutoFit/>
          </a:bodyPr>
          <a:lstStyle/>
          <a:p>
            <a:pPr algn="just">
              <a:lnSpc>
                <a:spcPct val="170000"/>
              </a:lnSpc>
            </a:pPr>
            <a:r>
              <a:rPr lang="en-US" sz="4200" b="1" u="sng" dirty="0" err="1">
                <a:solidFill>
                  <a:schemeClr val="accent4">
                    <a:lumMod val="50000"/>
                  </a:schemeClr>
                </a:solidFill>
                <a:latin typeface="Arial" panose="020B0604020202020204" pitchFamily="34" charset="0"/>
                <a:cs typeface="Arial" panose="020B0604020202020204" pitchFamily="34" charset="0"/>
              </a:rPr>
              <a:t>Bài</a:t>
            </a:r>
            <a:r>
              <a:rPr lang="en-US" sz="4200" b="1" u="sng" dirty="0">
                <a:solidFill>
                  <a:schemeClr val="accent4">
                    <a:lumMod val="50000"/>
                  </a:schemeClr>
                </a:solidFill>
                <a:latin typeface="Arial" panose="020B0604020202020204" pitchFamily="34" charset="0"/>
                <a:cs typeface="Arial" panose="020B0604020202020204" pitchFamily="34" charset="0"/>
              </a:rPr>
              <a:t> </a:t>
            </a:r>
            <a:r>
              <a:rPr lang="en-US" sz="4200" b="1" u="sng" dirty="0" smtClean="0">
                <a:solidFill>
                  <a:schemeClr val="accent4">
                    <a:lumMod val="50000"/>
                  </a:schemeClr>
                </a:solidFill>
                <a:latin typeface="Arial" panose="020B0604020202020204" pitchFamily="34" charset="0"/>
                <a:cs typeface="Arial" panose="020B0604020202020204" pitchFamily="34" charset="0"/>
              </a:rPr>
              <a:t>8.13 </a:t>
            </a:r>
            <a:r>
              <a:rPr lang="en-US" sz="4200" b="1" u="sng" dirty="0">
                <a:solidFill>
                  <a:schemeClr val="accent4">
                    <a:lumMod val="50000"/>
                  </a:schemeClr>
                </a:solidFill>
                <a:latin typeface="Arial" panose="020B0604020202020204" pitchFamily="34" charset="0"/>
                <a:cs typeface="Arial" panose="020B0604020202020204" pitchFamily="34" charset="0"/>
              </a:rPr>
              <a:t>(SGK-tr58)</a:t>
            </a:r>
          </a:p>
        </p:txBody>
      </p:sp>
      <p:sp>
        <p:nvSpPr>
          <p:cNvPr id="30" name="Oval Callout 29"/>
          <p:cNvSpPr/>
          <p:nvPr/>
        </p:nvSpPr>
        <p:spPr>
          <a:xfrm>
            <a:off x="1009650" y="6295990"/>
            <a:ext cx="1828800" cy="1256974"/>
          </a:xfrm>
          <a:prstGeom prst="wedgeEllipseCallout">
            <a:avLst>
              <a:gd name="adj1" fmla="val 34723"/>
              <a:gd name="adj2" fmla="val 5555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solidFill>
                  <a:srgbClr val="C00000"/>
                </a:solidFill>
                <a:latin typeface="Arial" panose="020B0604020202020204" pitchFamily="34" charset="0"/>
                <a:cs typeface="Arial" panose="020B0604020202020204" pitchFamily="34" charset="0"/>
              </a:rPr>
              <a:t>Giải</a:t>
            </a:r>
            <a:endParaRPr lang="en-US" sz="4200" b="1" dirty="0">
              <a:solidFill>
                <a:srgbClr val="C00000"/>
              </a:solidFill>
              <a:latin typeface="Arial" panose="020B0604020202020204" pitchFamily="34" charset="0"/>
              <a:cs typeface="Arial" panose="020B0604020202020204" pitchFamily="34" charset="0"/>
            </a:endParaRPr>
          </a:p>
        </p:txBody>
      </p:sp>
      <p:sp>
        <p:nvSpPr>
          <p:cNvPr id="31" name="Rectangle 30"/>
          <p:cNvSpPr/>
          <p:nvPr/>
        </p:nvSpPr>
        <p:spPr>
          <a:xfrm>
            <a:off x="3137438" y="6295990"/>
            <a:ext cx="11562981" cy="3000821"/>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Khả năng Ngọc lấy được quả bóng màu vàng lớn nhất. Bởi vì trong hộp chứa nhiều quả bóng vàng nhất nên xác xuất lấy được là cao nhất.</a:t>
            </a:r>
            <a:endParaRPr lang="en-US" sz="4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7"/>
          <a:stretch>
            <a:fillRect/>
          </a:stretch>
        </p:blipFill>
        <p:spPr>
          <a:xfrm>
            <a:off x="14980357" y="5981700"/>
            <a:ext cx="3133616" cy="2847079"/>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9"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strips(upLeft)">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arn(inVertical)">
                                      <p:cBhvr>
                                        <p:cTn id="24" dur="500"/>
                                        <p:tgtEl>
                                          <p:spTgt spid="31"/>
                                        </p:tgtEl>
                                      </p:cBhvr>
                                    </p:animEffect>
                                  </p:childTnLst>
                                </p:cTn>
                              </p:par>
                              <p:par>
                                <p:cTn id="25" presetID="10"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0" grpId="0" animBg="1"/>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1382</Words>
  <Application>Microsoft Office PowerPoint</Application>
  <PresentationFormat>Custom</PresentationFormat>
  <Paragraphs>123</Paragraphs>
  <Slides>21</Slides>
  <Notes>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Times New Roman</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Bài tập cuối chương VIII</dc:title>
  <dc:creator>Xinh Đẹp Dịu Hiền Huế Thị</dc:creator>
  <cp:lastModifiedBy>Microsoft account</cp:lastModifiedBy>
  <cp:revision>19</cp:revision>
  <dcterms:created xsi:type="dcterms:W3CDTF">2006-08-16T00:00:00Z</dcterms:created>
  <dcterms:modified xsi:type="dcterms:W3CDTF">2022-12-26T08:15:22Z</dcterms:modified>
  <dc:identifier>DAFUQKRqUj0</dc:identifier>
</cp:coreProperties>
</file>