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7" r:id="rId4"/>
    <p:sldId id="269" r:id="rId5"/>
    <p:sldId id="260" r:id="rId6"/>
    <p:sldId id="265" r:id="rId7"/>
    <p:sldId id="283" r:id="rId8"/>
    <p:sldId id="259" r:id="rId9"/>
    <p:sldId id="284" r:id="rId10"/>
    <p:sldId id="285" r:id="rId11"/>
    <p:sldId id="273" r:id="rId12"/>
    <p:sldId id="286" r:id="rId13"/>
    <p:sldId id="271" r:id="rId14"/>
    <p:sldId id="287" r:id="rId15"/>
    <p:sldId id="288" r:id="rId16"/>
    <p:sldId id="262" r:id="rId17"/>
    <p:sldId id="274" r:id="rId18"/>
    <p:sldId id="289" r:id="rId19"/>
    <p:sldId id="275" r:id="rId20"/>
    <p:sldId id="290" r:id="rId21"/>
    <p:sldId id="291" r:id="rId22"/>
    <p:sldId id="258" r:id="rId23"/>
    <p:sldId id="292" r:id="rId24"/>
    <p:sldId id="293" r:id="rId25"/>
    <p:sldId id="280" r:id="rId26"/>
    <p:sldId id="270" r:id="rId27"/>
    <p:sldId id="263" r:id="rId28"/>
    <p:sldId id="294" r:id="rId29"/>
    <p:sldId id="278" r:id="rId30"/>
    <p:sldId id="295" r:id="rId31"/>
    <p:sldId id="297" r:id="rId32"/>
    <p:sldId id="296" r:id="rId33"/>
    <p:sldId id="298" r:id="rId34"/>
    <p:sldId id="261" r:id="rId35"/>
    <p:sldId id="279" r:id="rId36"/>
  </p:sldIdLst>
  <p:sldSz cx="18288000" cy="10287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AEEDF"/>
    <a:srgbClr val="2B8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2" autoAdjust="0"/>
  </p:normalViewPr>
  <p:slideViewPr>
    <p:cSldViewPr>
      <p:cViewPr varScale="1">
        <p:scale>
          <a:sx n="44" d="100"/>
          <a:sy n="44" d="100"/>
        </p:scale>
        <p:origin x="1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FAF37-38D6-44FB-86D6-4E180DB9D31C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6012D-CD69-42A0-A874-483FBE66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012D-CD69-42A0-A874-483FBE663F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6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295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817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7888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5631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0029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7753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6107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138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5540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106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585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1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30.png"/><Relationship Id="rId5" Type="http://schemas.openxmlformats.org/officeDocument/2006/relationships/image" Target="../media/image38.jpg"/><Relationship Id="rId23" Type="http://schemas.openxmlformats.org/officeDocument/2006/relationships/image" Target="../media/image320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9.png"/><Relationship Id="rId5" Type="http://schemas.openxmlformats.org/officeDocument/2006/relationships/image" Target="../media/image38.jpg"/><Relationship Id="rId23" Type="http://schemas.openxmlformats.org/officeDocument/2006/relationships/image" Target="../media/image340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5.sv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3.png"/><Relationship Id="rId10" Type="http://schemas.openxmlformats.org/officeDocument/2006/relationships/image" Target="../media/image52.png"/><Relationship Id="rId4" Type="http://schemas.openxmlformats.org/officeDocument/2006/relationships/image" Target="../media/image50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7.png"/><Relationship Id="rId7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4" Type="http://schemas.openxmlformats.org/officeDocument/2006/relationships/image" Target="../media/image50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63.png"/><Relationship Id="rId3" Type="http://schemas.openxmlformats.org/officeDocument/2006/relationships/image" Target="../media/image20.svg"/><Relationship Id="rId12" Type="http://schemas.openxmlformats.org/officeDocument/2006/relationships/image" Target="../media/image6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png"/><Relationship Id="rId15" Type="http://schemas.openxmlformats.org/officeDocument/2006/relationships/image" Target="../media/image65.png"/><Relationship Id="rId10" Type="http://schemas.microsoft.com/office/2007/relationships/hdphoto" Target="../media/hdphoto6.wdp"/><Relationship Id="rId9" Type="http://schemas.openxmlformats.org/officeDocument/2006/relationships/image" Target="../media/image61.png"/><Relationship Id="rId1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7.svg"/><Relationship Id="rId7" Type="http://schemas.openxmlformats.org/officeDocument/2006/relationships/image" Target="../media/image5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640.png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7.svg"/><Relationship Id="rId7" Type="http://schemas.openxmlformats.org/officeDocument/2006/relationships/image" Target="../media/image5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640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640.png"/><Relationship Id="rId10" Type="http://schemas.openxmlformats.org/officeDocument/2006/relationships/image" Target="../media/image69.png"/><Relationship Id="rId4" Type="http://schemas.openxmlformats.org/officeDocument/2006/relationships/image" Target="../media/image67.svg"/><Relationship Id="rId9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17" Type="http://schemas.openxmlformats.org/officeDocument/2006/relationships/image" Target="../media/image78.png"/><Relationship Id="rId2" Type="http://schemas.openxmlformats.org/officeDocument/2006/relationships/image" Target="../media/image75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50.png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microsoft.com/office/2007/relationships/media" Target="../media/media2.mp3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5.png"/><Relationship Id="rId11" Type="http://schemas.openxmlformats.org/officeDocument/2006/relationships/image" Target="../media/image83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94.png"/><Relationship Id="rId10" Type="http://schemas.openxmlformats.org/officeDocument/2006/relationships/image" Target="../media/image82.png"/><Relationship Id="rId4" Type="http://schemas.openxmlformats.org/officeDocument/2006/relationships/audio" Target="../media/media2.mp3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microsoft.com/office/2007/relationships/media" Target="../media/media2.mp3"/><Relationship Id="rId7" Type="http://schemas.openxmlformats.org/officeDocument/2006/relationships/image" Target="../media/image8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2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90.svg"/><Relationship Id="rId4" Type="http://schemas.openxmlformats.org/officeDocument/2006/relationships/audio" Target="../media/media2.mp3"/><Relationship Id="rId9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microsoft.com/office/2007/relationships/media" Target="../media/media2.mp3"/><Relationship Id="rId7" Type="http://schemas.openxmlformats.org/officeDocument/2006/relationships/image" Target="../media/image8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2.png"/><Relationship Id="rId11" Type="http://schemas.openxmlformats.org/officeDocument/2006/relationships/image" Target="../media/image95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90.svg"/><Relationship Id="rId4" Type="http://schemas.openxmlformats.org/officeDocument/2006/relationships/audio" Target="../media/media2.mp3"/><Relationship Id="rId9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96.png"/><Relationship Id="rId3" Type="http://schemas.microsoft.com/office/2007/relationships/media" Target="../media/media2.mp3"/><Relationship Id="rId7" Type="http://schemas.openxmlformats.org/officeDocument/2006/relationships/image" Target="../media/image950.png"/><Relationship Id="rId12" Type="http://schemas.openxmlformats.org/officeDocument/2006/relationships/image" Target="../media/image9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0.png"/><Relationship Id="rId11" Type="http://schemas.openxmlformats.org/officeDocument/2006/relationships/image" Target="../media/image89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85.svg"/><Relationship Id="rId4" Type="http://schemas.openxmlformats.org/officeDocument/2006/relationships/audio" Target="../media/media2.mp3"/><Relationship Id="rId9" Type="http://schemas.openxmlformats.org/officeDocument/2006/relationships/image" Target="../media/image84.png"/><Relationship Id="rId14" Type="http://schemas.microsoft.com/office/2007/relationships/hdphoto" Target="../media/hdphoto7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svg"/><Relationship Id="rId7" Type="http://schemas.openxmlformats.org/officeDocument/2006/relationships/image" Target="../media/image102.sv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svg"/><Relationship Id="rId4" Type="http://schemas.openxmlformats.org/officeDocument/2006/relationships/image" Target="../media/image99.png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0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702246"/>
            <a:ext cx="18288000" cy="2584754"/>
          </a:xfrm>
          <a:prstGeom prst="rect">
            <a:avLst/>
          </a:prstGeom>
          <a:solidFill>
            <a:srgbClr val="99D9D9"/>
          </a:solidFill>
        </p:spPr>
        <p:txBody>
          <a:bodyPr/>
          <a:lstStyle/>
          <a:p>
            <a:endParaRPr lang="vi-V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" y="114300"/>
            <a:ext cx="18283489" cy="1323556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27265" y="1823096"/>
            <a:ext cx="1463347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TỚI BÀI HỌC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564365" y="9216183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-756701" y="3436343"/>
            <a:ext cx="9980166" cy="9255792"/>
            <a:chOff x="0" y="0"/>
            <a:chExt cx="13306888" cy="1234105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601682" y="0"/>
              <a:ext cx="10103523" cy="611722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2276209"/>
              <a:ext cx="13306888" cy="1006484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7400" y="495300"/>
            <a:ext cx="12039600" cy="66845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39428">
            <a:off x="7620396" y="1721294"/>
            <a:ext cx="91191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ếu đường thẳng c cắt 2 đường thẳng a, b và trong các góc tạo thành có một cặp góc so le trong bằng nhau thì các cặp góc so le trong và đồng vị còn lại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3697">
            <a:off x="5854804" y="999506"/>
            <a:ext cx="812695" cy="12272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9920">
            <a:off x="15773400" y="7252593"/>
            <a:ext cx="812695" cy="12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47700"/>
            <a:ext cx="17460568" cy="878479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70526" y="3038556"/>
            <a:ext cx="96339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đường thẳng c cắt hai đường thẳng phân biệt a, b và trong các góc tạo thành có một cặp góc so le trong bằng nhau thì: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so le trong còn lại bằng nhau.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đồng vị bằng nhau.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66645"/>
            <a:ext cx="3020874" cy="2390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4221480" y="1368767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093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6702277"/>
            <a:ext cx="5553796" cy="3584723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5641851"/>
            <a:ext cx="2292547" cy="4652769"/>
          </a:xfrm>
          <a:prstGeom prst="rect">
            <a:avLst/>
          </a:prstGeom>
        </p:spPr>
      </p:pic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4970" y="502068"/>
            <a:ext cx="1490697" cy="5095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hình 3.19, biết góc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góc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Em hãy cho biết số đo các góc còn lại.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Các cặp góc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được gọi là các cặp góc trong cùng phía. Tính tổng: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 rotWithShape="0">
                <a:blip r:embed="rId2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4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        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  <a:blipFill rotWithShape="0">
                <a:blip r:embed="rId24"/>
                <a:stretch>
                  <a:fillRect l="-2231" b="-5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85346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6702277"/>
            <a:ext cx="5553796" cy="3584723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5641851"/>
            <a:ext cx="2292547" cy="4652769"/>
          </a:xfrm>
          <a:prstGeom prst="rect">
            <a:avLst/>
          </a:prstGeom>
        </p:spPr>
      </p:pic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4970" y="502068"/>
            <a:ext cx="1490697" cy="5095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hình 3.19, biết góc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góc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Em hãy cho biết số đo các góc còn lại.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Các cặp góc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B</a:t>
                </a:r>
                <a:r>
                  <a:rPr lang="en-US" sz="3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được gọi là các cặp góc trong cùng phía. Tính tổng: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 rotWithShape="0">
                <a:blip r:embed="rId2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43800" y="642892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52639" y="6953163"/>
            <a:ext cx="7151228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vi-VN"/>
          </a:p>
        </p:txBody>
      </p:sp>
      <p:sp>
        <p:nvSpPr>
          <p:cNvPr id="18" name="TextBox 5"/>
          <p:cNvSpPr txBox="1"/>
          <p:nvPr/>
        </p:nvSpPr>
        <p:spPr>
          <a:xfrm>
            <a:off x="1371600" y="853747"/>
            <a:ext cx="1398270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9371"/>
            <a:ext cx="1701597" cy="1701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260120"/>
            <a:ext cx="4421933" cy="3660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6508" y="2222231"/>
            <a:ext cx="135064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 đã biết hai đường thẳng song song là hai đường thẳng không có điểm chung, nhưng liệu việc kiểm tra điểm chung của 2 đường thẳng có dễ thực hiện không?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563600" y="4457700"/>
            <a:ext cx="4165281" cy="5441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747328"/>
            <a:ext cx="78252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Ví dụ hình ảnh này có thể kiểm 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có song song với nhau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435">
            <a:off x="5025130" y="7867175"/>
            <a:ext cx="3206774" cy="281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840" y="793759"/>
            <a:ext cx="2118041" cy="11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2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469868"/>
            <a:ext cx="18288000" cy="1817132"/>
          </a:xfrm>
          <a:prstGeom prst="rect">
            <a:avLst/>
          </a:prstGeom>
          <a:solidFill>
            <a:srgbClr val="99D9D9"/>
          </a:solidFill>
        </p:spPr>
        <p:txBody>
          <a:bodyPr/>
          <a:lstStyle/>
          <a:p>
            <a:endParaRPr lang="vi-VN"/>
          </a:p>
        </p:txBody>
      </p:sp>
      <p:sp>
        <p:nvSpPr>
          <p:cNvPr id="16" name="AutoShape 16"/>
          <p:cNvSpPr/>
          <p:nvPr/>
        </p:nvSpPr>
        <p:spPr>
          <a:xfrm rot="5400000">
            <a:off x="9669809" y="6332067"/>
            <a:ext cx="2681934" cy="0"/>
          </a:xfrm>
          <a:prstGeom prst="line">
            <a:avLst/>
          </a:prstGeom>
          <a:ln w="9525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4307678"/>
            <a:ext cx="3761555" cy="53458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80095" y="962598"/>
            <a:ext cx="125210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Nếu đường thẳng c cắt hai đường thẳng phân bi</a:t>
            </a:r>
            <a:r>
              <a:rPr lang="en-US" sz="4000" dirty="0"/>
              <a:t>ệ</a:t>
            </a:r>
            <a:r>
              <a:rPr lang="vi-VN" sz="4000" dirty="0"/>
              <a:t>t a, b và trong các góc tạo thành có một cặp góc so le trong bằng nhau hoặc một cặp góc đồng vị bằng nhau thì a và </a:t>
            </a:r>
            <a:r>
              <a:rPr lang="en-US" sz="4000" dirty="0"/>
              <a:t>b </a:t>
            </a:r>
            <a:r>
              <a:rPr lang="vi-VN" sz="4000" dirty="0"/>
              <a:t>song song với nhau.</a:t>
            </a:r>
            <a:endParaRPr lang="en-US" sz="4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0487"/>
            <a:ext cx="3660089" cy="20749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96295" y="1379597"/>
            <a:ext cx="2343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55" y="4760656"/>
            <a:ext cx="4236666" cy="34663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197" y="4677715"/>
            <a:ext cx="4035509" cy="354930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3"/>
          <p:cNvSpPr/>
          <p:nvPr/>
        </p:nvSpPr>
        <p:spPr>
          <a:xfrm>
            <a:off x="-564365" y="9258300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sp>
        <p:nvSpPr>
          <p:cNvPr id="15" name="Round Same Side Corner Rectangle 14"/>
          <p:cNvSpPr/>
          <p:nvPr/>
        </p:nvSpPr>
        <p:spPr>
          <a:xfrm flipV="1">
            <a:off x="1702478" y="968674"/>
            <a:ext cx="2945722" cy="1223584"/>
          </a:xfrm>
          <a:prstGeom prst="round2SameRect">
            <a:avLst>
              <a:gd name="adj1" fmla="val 34445"/>
              <a:gd name="adj2" fmla="val 0"/>
            </a:avLst>
          </a:prstGeom>
          <a:solidFill>
            <a:srgbClr val="2B8D59"/>
          </a:solidFill>
          <a:ln>
            <a:solidFill>
              <a:srgbClr val="2B8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9841" y="1195745"/>
            <a:ext cx="2632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9712" y="686198"/>
            <a:ext cx="1490697" cy="5095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257300"/>
            <a:ext cx="1201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3.21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x’y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3554834"/>
            <a:ext cx="4986528" cy="44225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80727"/>
            <a:ext cx="2956929" cy="18844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57800" y="3279861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song)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blipFill rotWithShape="0">
                <a:blip r:embed="rId8"/>
                <a:stretch>
                  <a:fillRect l="-1904" r="-1904" b="-4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504">
            <a:off x="668350" y="2579711"/>
            <a:ext cx="1314576" cy="17953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168205"/>
            <a:ext cx="1752600" cy="22105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722" y="4457259"/>
            <a:ext cx="987917" cy="32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6050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105900"/>
            <a:ext cx="18288000" cy="1181100"/>
          </a:xfrm>
          <a:prstGeom prst="rect">
            <a:avLst/>
          </a:prstGeom>
          <a:solidFill>
            <a:srgbClr val="99B83C"/>
          </a:solidFill>
        </p:spPr>
        <p:txBody>
          <a:bodyPr/>
          <a:lstStyle/>
          <a:p>
            <a:endParaRPr lang="vi-VN"/>
          </a:p>
        </p:txBody>
      </p:sp>
      <p:sp>
        <p:nvSpPr>
          <p:cNvPr id="18" name="Round Same Side Corner Rectangle 17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02478" y="2128778"/>
            <a:ext cx="14823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1. Quan sát Hình 3.22 và giải thích vì sao AB // CD.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2. Tìm trên Hình 3.23 hai đường thẳng song song với nhau và giải thích vì sao chúng song song?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60840"/>
            <a:ext cx="10515600" cy="3795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2486660"/>
            <a:ext cx="7772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55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647700"/>
            <a:ext cx="16992600" cy="8991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43000" y="1028700"/>
            <a:ext cx="16154400" cy="8001000"/>
          </a:xfrm>
          <a:prstGeom prst="rect">
            <a:avLst/>
          </a:prstGeom>
          <a:solidFill>
            <a:srgbClr val="FAEEDF"/>
          </a:solidFill>
          <a:ln>
            <a:solidFill>
              <a:srgbClr val="FAE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4" y="6974922"/>
            <a:ext cx="2194750" cy="31397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24977"/>
            <a:ext cx="3185529" cy="1905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26164" y="170031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60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⇒ AB // DC.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𝑦𝐻𝐾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⇒ xx’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  <a:blipFill rotWithShape="0">
                <a:blip r:embed="rId6"/>
                <a:stretch>
                  <a:fillRect l="-1548" b="-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874998"/>
            <a:ext cx="6953263" cy="25099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321" y="394496"/>
            <a:ext cx="2620222" cy="25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0974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800600" y="1333500"/>
            <a:ext cx="12420600" cy="3124200"/>
          </a:xfrm>
          <a:prstGeom prst="wedgeRoundRectCallout">
            <a:avLst>
              <a:gd name="adj1" fmla="val -55070"/>
              <a:gd name="adj2" fmla="val 3583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</a:rPr>
              <a:t>Từ kết quả câu 2 nhận xét nếu hai đường thẳng phân biệt cùng vuông góc với một đường thẳng thì chúng sẽ có mối quan hệ gì?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vi-VN" sz="4000" dirty="0">
                <a:solidFill>
                  <a:schemeClr val="tx1"/>
                </a:solidFill>
              </a:rPr>
              <a:t>Rút ra nhận xét.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800600" y="6371553"/>
            <a:ext cx="12446000" cy="2610298"/>
          </a:xfrm>
          <a:prstGeom prst="wedgeRoundRectCallout">
            <a:avLst>
              <a:gd name="adj1" fmla="val 56097"/>
              <a:gd name="adj2" fmla="val 345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đường thẳng phân biệt cùng vuông góc với một đường thẳng thứ ba thì chúng song song với nhau.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3721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843788"/>
            <a:ext cx="648581" cy="97942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991" y="2247900"/>
            <a:ext cx="4114800" cy="95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3088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115300"/>
            <a:ext cx="18288000" cy="2171700"/>
          </a:xfrm>
          <a:prstGeom prst="rect">
            <a:avLst/>
          </a:prstGeom>
          <a:solidFill>
            <a:srgbClr val="99B83C"/>
          </a:solidFill>
        </p:spPr>
        <p:txBody>
          <a:bodyPr/>
          <a:lstStyle/>
          <a:p>
            <a:endParaRPr lang="vi-VN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07363" y="3899089"/>
            <a:ext cx="2641152" cy="51695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64363" y="3920998"/>
            <a:ext cx="4268400" cy="55762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4039" y="949987"/>
            <a:ext cx="14779922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kiểm tra các thanh ngang trên mái nhà đã song song với nhau chưa, người thợ chỉ cần kiểm tra chúng có cùng vuông góc với một thanh dọc.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71" y="3778341"/>
            <a:ext cx="5857829" cy="4167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76700"/>
            <a:ext cx="2242819" cy="16020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" y="952500"/>
            <a:ext cx="388620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62725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đường thẳng a và điểm A nằm ngoài đường thẳng a. Để vẽ đường thẳng b đi qua A và song song với a, ta có thể sử dụng góc nhọn 60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để vẽ như sau: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  <a:blipFill rotWithShape="0">
                <a:blip r:embed="rId8"/>
                <a:stretch>
                  <a:fillRect l="-1550" r="-1500" b="-4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7168"/>
            <a:ext cx="9778666" cy="30827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0" y="4247277"/>
            <a:ext cx="7239000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sao khi vẽ như trên ta lại khẳng định được hai đường thẳng a và b song s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với nhau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383" y="3290770"/>
            <a:ext cx="939597" cy="9395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7547168"/>
            <a:ext cx="10906724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</a:rPr>
              <a:t>Hai đường thẳng a và b song song vì có hai góc đồng vị tại đỉnh A và B bằng nhau.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35200" y="6819900"/>
            <a:ext cx="1410650" cy="1604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7559458"/>
            <a:ext cx="985282" cy="2224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8115300"/>
            <a:ext cx="1828800" cy="1887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15" y="8447630"/>
            <a:ext cx="1507283" cy="15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9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  <p:txBody>
          <a:bodyPr/>
          <a:lstStyle/>
          <a:p>
            <a:endParaRPr lang="vi-VN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êke (thay cho góc 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để vẽ đường thẳng đi qua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6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935831" y="500218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28" name="Picture 16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34071" y="7456655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20988E-6 L 0.51285 0.0029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3" grpId="0"/>
      <p:bldP spid="24" grpId="0"/>
      <p:bldP spid="29" grpId="0"/>
      <p:bldP spid="3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  <p:txBody>
          <a:bodyPr/>
          <a:lstStyle/>
          <a:p>
            <a:endParaRPr lang="vi-VN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0424" y="1193614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êke (thay cho góc 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để vẽ đường thẳng đi qua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15237"/>
          <a:stretch/>
        </p:blipFill>
        <p:spPr>
          <a:xfrm rot="16200000">
            <a:off x="16941406" y="2813381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93019">
            <a:off x="10801749" y="4600489"/>
            <a:ext cx="1626677" cy="288575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182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8.64198E-7 L -0.31684 0.003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2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00121 -0.3467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173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  <p:txBody>
          <a:bodyPr/>
          <a:lstStyle/>
          <a:p>
            <a:endParaRPr lang="vi-VN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êke (thay cho góc 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để vẽ đường thẳng đi qua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15237"/>
          <a:stretch/>
        </p:blipFill>
        <p:spPr>
          <a:xfrm>
            <a:off x="12344400" y="10208694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53606">
            <a:off x="13075140" y="353543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600168" y="6059522"/>
            <a:ext cx="319844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562401" y="5767734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893673" y="3694648"/>
            <a:ext cx="1626677" cy="2885759"/>
          </a:xfrm>
          <a:prstGeom prst="rect">
            <a:avLst/>
          </a:prstGeom>
          <a:noFill/>
        </p:spPr>
      </p:pic>
      <p:pic>
        <p:nvPicPr>
          <p:cNvPr id="30" name="Picture 16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1027" y="6121963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1" name="Straight Connector 10"/>
          <p:cNvCxnSpPr/>
          <p:nvPr/>
        </p:nvCxnSpPr>
        <p:spPr>
          <a:xfrm flipV="1">
            <a:off x="6476999" y="6047775"/>
            <a:ext cx="9321615" cy="1174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13045" y="596322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758876" y="7962567"/>
            <a:ext cx="9067800" cy="1802948"/>
            <a:chOff x="2078216" y="6324620"/>
            <a:chExt cx="14387523" cy="1817162"/>
          </a:xfrm>
        </p:grpSpPr>
        <p:sp>
          <p:nvSpPr>
            <p:cNvPr id="33" name="Rounded Rectangle 32"/>
            <p:cNvSpPr/>
            <p:nvPr/>
          </p:nvSpPr>
          <p:spPr>
            <a:xfrm>
              <a:off x="2078216" y="6324620"/>
              <a:ext cx="14387523" cy="181716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85F88710-04F3-43DC-98E6-E3E16C3B1771}"/>
                </a:ext>
              </a:extLst>
            </p:cNvPr>
            <p:cNvSpPr txBox="1">
              <a:spLocks/>
            </p:cNvSpPr>
            <p:nvPr/>
          </p:nvSpPr>
          <p:spPr>
            <a:xfrm>
              <a:off x="2406034" y="6491318"/>
              <a:ext cx="13862115" cy="15750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Vậy ta được đường thẳng b đi qua A và song song với đường thẳng a.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0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-2.34568E-6 L -0.00043 -0.416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08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17284E-7 L 0.17718 0.0001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71605E-6 L 0.5152 -0.0021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0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1181100"/>
            <a:ext cx="182880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8" name="Round Same Side Corner Rectangle 27"/>
          <p:cNvSpPr/>
          <p:nvPr/>
        </p:nvSpPr>
        <p:spPr>
          <a:xfrm flipV="1">
            <a:off x="1219200" y="2196763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49905" y="2414320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3.6 (SGK - tr49)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08314" y="3823543"/>
            <a:ext cx="1005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3.24.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MNB.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ACB.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MN // BC,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36" y="4381500"/>
            <a:ext cx="4510767" cy="3962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972800" y="4762500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NBC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972800" y="5646948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𝐴𝑁𝑀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𝐴𝑀𝑁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𝑀𝑁𝐵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𝑁𝐵𝐶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  <a:blipFill rotWithShape="0">
                <a:blip r:embed="rId3"/>
                <a:stretch>
                  <a:fillRect r="-1295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9289249" y="6531396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MBC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BMN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"/>
          <a:stretch/>
        </p:blipFill>
        <p:spPr>
          <a:xfrm rot="20927324">
            <a:off x="-950300" y="8573023"/>
            <a:ext cx="2592653" cy="240201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213" y="522609"/>
            <a:ext cx="3030676" cy="21205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8930">
            <a:off x="1759127" y="-255577"/>
            <a:ext cx="2181620" cy="28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076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4400" y="1028700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flipV="1">
            <a:off x="1752600" y="10287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3305" y="12462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3.7 (SGK - tr49)</a:t>
            </a: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429" y="3625804"/>
            <a:ext cx="4491312" cy="62695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1485900"/>
            <a:ext cx="4706856" cy="3309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3.25.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𝑀𝐸𝐹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𝐸𝑀𝑁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EF // NM.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  <a:blipFill rotWithShape="0">
                <a:blip r:embed="rId15"/>
                <a:stretch>
                  <a:fillRect l="-1898" r="-1952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𝑀𝐸𝐹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𝐸𝑀𝑁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en-US" sz="40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EF // MN (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  <a:blipFill rotWithShape="0">
                <a:blip r:embed="rId16"/>
                <a:stretch>
                  <a:fillRect l="-1960" r="-190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17" y="4120340"/>
            <a:ext cx="1719653" cy="17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427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8465698"/>
            <a:ext cx="18288000" cy="1826745"/>
          </a:xfrm>
          <a:prstGeom prst="rect">
            <a:avLst/>
          </a:prstGeom>
          <a:solidFill>
            <a:srgbClr val="99B83C"/>
          </a:solidFill>
        </p:spPr>
        <p:txBody>
          <a:bodyPr/>
          <a:lstStyle/>
          <a:p>
            <a:endParaRPr lang="vi-VN"/>
          </a:p>
        </p:txBody>
      </p:sp>
      <p:sp>
        <p:nvSpPr>
          <p:cNvPr id="18" name="Round Same Side Corner Rectangle 17"/>
          <p:cNvSpPr/>
          <p:nvPr/>
        </p:nvSpPr>
        <p:spPr>
          <a:xfrm flipV="1">
            <a:off x="1066800" y="9525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7505" y="11700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3.8 (SGK - tr49)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07705" y="1153728"/>
            <a:ext cx="10651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3.26,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"/>
          <a:stretch/>
        </p:blipFill>
        <p:spPr>
          <a:xfrm>
            <a:off x="1066800" y="2781300"/>
            <a:ext cx="8153400" cy="4191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84635" y="69723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3.26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737416" y="3543300"/>
            <a:ext cx="9642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 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DC⊥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05625">
            <a:off x="6506012" y="2572880"/>
            <a:ext cx="1527969" cy="1356462"/>
          </a:xfrm>
          <a:prstGeom prst="rect">
            <a:avLst/>
          </a:prstGeom>
        </p:spPr>
      </p:pic>
      <p:pic>
        <p:nvPicPr>
          <p:cNvPr id="38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033329" y="4995868"/>
            <a:ext cx="4351293" cy="503833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52500"/>
            <a:ext cx="18288000" cy="160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vi-VN"/>
          </a:p>
        </p:txBody>
      </p:sp>
      <p:sp>
        <p:nvSpPr>
          <p:cNvPr id="18" name="Round Same Side Corner Rectangle 17"/>
          <p:cNvSpPr/>
          <p:nvPr/>
        </p:nvSpPr>
        <p:spPr>
          <a:xfrm flipV="1">
            <a:off x="469323" y="3343252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0028" y="3560809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3.9 (SGK - tr49)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0" y="1236702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021905" y="2970174"/>
            <a:ext cx="1165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điểm A và đường thẳng d không đi qua A. Hãy vẽ đường thẳng d’ đi qua A và song song với 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3" y="5067300"/>
            <a:ext cx="4305300" cy="1593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3723" y="53721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87" y="6661034"/>
            <a:ext cx="6322495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 tương tự bài </a:t>
            </a:r>
            <a:r>
              <a:rPr lang="vi-VN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1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2" y="5614730"/>
            <a:ext cx="11293248" cy="356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689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14400" y="1032164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flipV="1">
            <a:off x="1752600" y="1032164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52601" y="124972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3.11 (SGK - tr49)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52600" y="2628900"/>
            <a:ext cx="14712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MN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84874"/>
            <a:ext cx="3295650" cy="15937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05000" y="4289674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947" y="3790522"/>
            <a:ext cx="5518948" cy="2858026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43748" y="4667216"/>
            <a:ext cx="4147416" cy="54182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33600" y="5704004"/>
            <a:ext cx="122352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đoạn thẳng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đường thẳng a //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Trên a lấy điểm M và N sao cho MN = AB.</a:t>
            </a:r>
          </a:p>
        </p:txBody>
      </p:sp>
    </p:spTree>
    <p:extLst>
      <p:ext uri="{BB962C8B-B14F-4D97-AF65-F5344CB8AC3E}">
        <p14:creationId xmlns:p14="http://schemas.microsoft.com/office/powerpoint/2010/main" val="18569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43538" y="855903"/>
            <a:ext cx="9200925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8001"/>
              </a:lnSpc>
              <a:spcBef>
                <a:spcPct val="0"/>
              </a:spcBef>
            </a:pPr>
            <a:r>
              <a:rPr lang="en-US" sz="6000" b="1" spc="-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209896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vi-VN" sz="40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blipFill rotWithShape="0">
                <a:blip r:embed="rId6"/>
                <a:stretch>
                  <a:fillRect l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 r="-1703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blipFill rotWithShape="0">
                <a:blip r:embed="rId8"/>
                <a:stretch>
                  <a:fillRect l="-1703" r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blipFill rotWithShape="0">
                <a:blip r:embed="rId9"/>
                <a:stretch>
                  <a:fillRect l="-1703" r="-1792" b="-1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1"/>
          <a:srcRect t="7196" r="15106" b="15826"/>
          <a:stretch/>
        </p:blipFill>
        <p:spPr>
          <a:xfrm>
            <a:off x="10243800" y="2102429"/>
            <a:ext cx="4282166" cy="29925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8890" y="2625759"/>
            <a:ext cx="5881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7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/>
      <p:bldP spid="15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38" y="800100"/>
            <a:ext cx="16466723" cy="1199796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-564365" y="9229725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sp>
        <p:nvSpPr>
          <p:cNvPr id="7" name="TextBox 7"/>
          <p:cNvSpPr txBox="1"/>
          <p:nvPr/>
        </p:nvSpPr>
        <p:spPr>
          <a:xfrm>
            <a:off x="5371033" y="1964016"/>
            <a:ext cx="10760963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HAI ĐƯỜNG THẲNG SONG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DẤU HIỆU NHẬN BIẾT (2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7212784"/>
      </p:ext>
    </p:extLst>
  </p:cSld>
  <p:clrMapOvr>
    <a:masterClrMapping/>
  </p:clrMapOvr>
  <p:transition spd="slow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vi-VN" sz="4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372600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 và b song song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530928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a và b cắt nhau. 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530928" y="705715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 và b vuông góc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72600" y="704850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a và b trùng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76643" y="5055951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90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noProof="1">
                <a:solidFill>
                  <a:schemeClr val="tx1"/>
                </a:solidFill>
                <a:cs typeface="Arial" panose="020B0604020202020204" pitchFamily="34" charset="0"/>
              </a:rPr>
              <a:t>Câu</a:t>
            </a:r>
            <a:r>
              <a:rPr lang="en-US" sz="4000" b="1" noProof="1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5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391476" y="4615297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91475" y="7067548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Tất cả đáp án trên đều sai</a:t>
            </a:r>
            <a:endParaRPr lang="vi-VN" sz="36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111907" y="749224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78200" y="500631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78200" y="7481082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116293" y="5006317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10094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70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r>
                  <a:rPr lang="en-US" sz="4000" b="1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vi-VN" sz="4000" b="1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𝐶𝐹𝐸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âu hỏi">
                <a:extLst>
                  <a:ext uri="{FF2B5EF4-FFF2-40B4-BE49-F238E27FC236}">
                    <a16:creationId xmlns=""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blipFill rotWithShape="0">
                <a:blip r:embed="rId6"/>
                <a:stretch>
                  <a:fillRect l="-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663544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Cả A, B đều đúng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𝐴𝐸𝐹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vi-VN" sz="40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Cả A, B đều sai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461529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AB // CD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51936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190943" y="5022271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630"/>
          <a:stretch/>
        </p:blipFill>
        <p:spPr>
          <a:xfrm>
            <a:off x="10372818" y="1136169"/>
            <a:ext cx="5228535" cy="29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34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4800" y="1474377"/>
            <a:ext cx="10037213" cy="101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9258300"/>
            <a:ext cx="18288000" cy="1028700"/>
          </a:xfrm>
          <a:prstGeom prst="rect">
            <a:avLst/>
          </a:prstGeom>
          <a:solidFill>
            <a:srgbClr val="D1A3E8"/>
          </a:solidFill>
        </p:spPr>
        <p:txBody>
          <a:bodyPr/>
          <a:lstStyle/>
          <a:p>
            <a:endParaRPr lang="vi-VN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56704" y="3643428"/>
            <a:ext cx="744165" cy="5371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74584" y="3571245"/>
            <a:ext cx="699317" cy="6815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06600" y="3524311"/>
            <a:ext cx="508935" cy="775386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 rot="5400000">
            <a:off x="482248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sp>
        <p:nvSpPr>
          <p:cNvPr id="19" name="AutoShape 19"/>
          <p:cNvSpPr/>
          <p:nvPr/>
        </p:nvSpPr>
        <p:spPr>
          <a:xfrm rot="5400000">
            <a:off x="1052393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1222360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3809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576769" y="4840241"/>
            <a:ext cx="476925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19" y="6153881"/>
            <a:ext cx="1577712" cy="37149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353" y="6153881"/>
            <a:ext cx="1577712" cy="37149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23" y="748232"/>
            <a:ext cx="2323482" cy="165962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7"/>
          <p:cNvSpPr/>
          <p:nvPr/>
        </p:nvSpPr>
        <p:spPr>
          <a:xfrm>
            <a:off x="0" y="8648700"/>
            <a:ext cx="18288000" cy="1638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vi-V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0" y="1181100"/>
            <a:ext cx="5676817" cy="8530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52500"/>
            <a:ext cx="13101916" cy="6019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334412">
            <a:off x="1784061" y="2166036"/>
            <a:ext cx="108966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</a:p>
        </p:txBody>
      </p:sp>
      <p:pic>
        <p:nvPicPr>
          <p:cNvPr id="1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7541527"/>
            <a:ext cx="50292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43804"/>
            <a:ext cx="11829878" cy="1231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7689173"/>
            <a:ext cx="18288000" cy="2597827"/>
          </a:xfrm>
          <a:prstGeom prst="rect">
            <a:avLst/>
          </a:prstGeom>
          <a:solidFill>
            <a:srgbClr val="99B83C"/>
          </a:solidFill>
        </p:spPr>
        <p:txBody>
          <a:bodyPr/>
          <a:lstStyle/>
          <a:p>
            <a:endParaRPr lang="vi-VN"/>
          </a:p>
        </p:txBody>
      </p:sp>
      <p:grpSp>
        <p:nvGrpSpPr>
          <p:cNvPr id="4" name="Group 4"/>
          <p:cNvGrpSpPr/>
          <p:nvPr/>
        </p:nvGrpSpPr>
        <p:grpSpPr>
          <a:xfrm>
            <a:off x="1028700" y="3675809"/>
            <a:ext cx="5068616" cy="3496622"/>
            <a:chOff x="0" y="-1595051"/>
            <a:chExt cx="6758155" cy="4662163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4115"/>
              <a:ext cx="6690627" cy="3541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bởi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773" y="-1595051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979199" y="3675809"/>
            <a:ext cx="5063536" cy="3618311"/>
            <a:chOff x="-280319" y="-1595052"/>
            <a:chExt cx="6751382" cy="4824419"/>
          </a:xfrm>
        </p:grpSpPr>
        <p:sp>
          <p:nvSpPr>
            <p:cNvPr id="8" name="TextBox 8"/>
            <p:cNvSpPr txBox="1"/>
            <p:nvPr/>
          </p:nvSpPr>
          <p:spPr>
            <a:xfrm>
              <a:off x="-82479" y="-463955"/>
              <a:ext cx="6244562" cy="36933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song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80319" y="-1595052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 rot="5400000">
            <a:off x="5677196" y="5932174"/>
            <a:ext cx="212967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66563" y="4430650"/>
            <a:ext cx="3059216" cy="47800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09200" y="6241421"/>
            <a:ext cx="3059216" cy="478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8970" y="7001776"/>
            <a:ext cx="3059216" cy="47800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66563" y="1028700"/>
            <a:ext cx="2160527" cy="2267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rgbClr val="99D9D9"/>
          </a:solidFill>
        </p:spPr>
        <p:txBody>
          <a:bodyPr/>
          <a:lstStyle/>
          <a:p>
            <a:endParaRPr lang="vi-VN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33794" y="4454669"/>
            <a:ext cx="4165281" cy="5441578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1371599" y="853747"/>
            <a:ext cx="15655315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174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743200" y="228854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1440" y="3345000"/>
            <a:ext cx="1566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19800" y="4632186"/>
            <a:ext cx="9144000" cy="48885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baseline="-25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le trong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 vị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ng 3">
            <a:extLst>
              <a:ext uri="{FF2B5EF4-FFF2-40B4-BE49-F238E27FC236}">
                <a16:creationId xmlns:a16="http://schemas.microsoft.com/office/drawing/2014/main" id="{248BC33E-E1ED-9732-BD8A-D92C907BCD58}"/>
              </a:ext>
            </a:extLst>
          </p:cNvPr>
          <p:cNvSpPr/>
          <p:nvPr/>
        </p:nvSpPr>
        <p:spPr>
          <a:xfrm rot="9598536">
            <a:off x="2624767" y="5837352"/>
            <a:ext cx="1049661" cy="828784"/>
          </a:xfrm>
          <a:prstGeom prst="arc">
            <a:avLst>
              <a:gd name="adj1" fmla="val 16200000"/>
              <a:gd name="adj2" fmla="val 1282427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4DD23D2B-E63B-F0BF-4D2A-4A549CA489E6}"/>
              </a:ext>
            </a:extLst>
          </p:cNvPr>
          <p:cNvGrpSpPr/>
          <p:nvPr/>
        </p:nvGrpSpPr>
        <p:grpSpPr>
          <a:xfrm>
            <a:off x="228601" y="3936402"/>
            <a:ext cx="6553199" cy="6845898"/>
            <a:chOff x="228600" y="3924300"/>
            <a:chExt cx="6553199" cy="684589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7" r="12883"/>
            <a:stretch/>
          </p:blipFill>
          <p:spPr>
            <a:xfrm>
              <a:off x="228600" y="3924300"/>
              <a:ext cx="6553199" cy="6845898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48925BE4-F3FA-A081-A678-ADA6DFEB777C}"/>
                </a:ext>
              </a:extLst>
            </p:cNvPr>
            <p:cNvSpPr txBox="1"/>
            <p:nvPr/>
          </p:nvSpPr>
          <p:spPr>
            <a:xfrm>
              <a:off x="3982909" y="7886700"/>
              <a:ext cx="385042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C4C69945-6D93-064A-3F06-2E920C250B0D}"/>
                </a:ext>
              </a:extLst>
            </p:cNvPr>
            <p:cNvSpPr txBox="1"/>
            <p:nvPr/>
          </p:nvSpPr>
          <p:spPr>
            <a:xfrm>
              <a:off x="4252274" y="8637813"/>
              <a:ext cx="385042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vi-VN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ung 4">
            <a:extLst>
              <a:ext uri="{FF2B5EF4-FFF2-40B4-BE49-F238E27FC236}">
                <a16:creationId xmlns:a16="http://schemas.microsoft.com/office/drawing/2014/main" id="{BF833412-A87B-D762-2E17-95F58789E7A6}"/>
              </a:ext>
            </a:extLst>
          </p:cNvPr>
          <p:cNvSpPr/>
          <p:nvPr/>
        </p:nvSpPr>
        <p:spPr>
          <a:xfrm rot="21265786">
            <a:off x="3394384" y="7829253"/>
            <a:ext cx="1073645" cy="1169070"/>
          </a:xfrm>
          <a:prstGeom prst="arc">
            <a:avLst>
              <a:gd name="adj1" fmla="val 15796132"/>
              <a:gd name="adj2" fmla="val 1282427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Cung 14">
            <a:extLst>
              <a:ext uri="{FF2B5EF4-FFF2-40B4-BE49-F238E27FC236}">
                <a16:creationId xmlns:a16="http://schemas.microsoft.com/office/drawing/2014/main" id="{70A10039-0F20-54FC-062D-0217FE72E3FA}"/>
              </a:ext>
            </a:extLst>
          </p:cNvPr>
          <p:cNvSpPr/>
          <p:nvPr/>
        </p:nvSpPr>
        <p:spPr>
          <a:xfrm rot="15483208">
            <a:off x="3120602" y="7814416"/>
            <a:ext cx="914263" cy="733706"/>
          </a:xfrm>
          <a:prstGeom prst="arc">
            <a:avLst>
              <a:gd name="adj1" fmla="val 15796132"/>
              <a:gd name="adj2" fmla="val 1282427"/>
            </a:avLst>
          </a:prstGeom>
          <a:noFill/>
          <a:ln w="13335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id="{A5AFDD46-2FD7-87B4-0925-93DC4204D227}"/>
              </a:ext>
            </a:extLst>
          </p:cNvPr>
          <p:cNvSpPr/>
          <p:nvPr/>
        </p:nvSpPr>
        <p:spPr>
          <a:xfrm rot="3708516">
            <a:off x="2698158" y="5526428"/>
            <a:ext cx="1196099" cy="1150465"/>
          </a:xfrm>
          <a:prstGeom prst="arc">
            <a:avLst>
              <a:gd name="adj1" fmla="val 17026763"/>
              <a:gd name="adj2" fmla="val 1282427"/>
            </a:avLst>
          </a:prstGeom>
          <a:noFill/>
          <a:ln w="13335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Cung 16">
            <a:extLst>
              <a:ext uri="{FF2B5EF4-FFF2-40B4-BE49-F238E27FC236}">
                <a16:creationId xmlns:a16="http://schemas.microsoft.com/office/drawing/2014/main" id="{CF5C3930-B526-FBC8-1AFF-EE2E527DEEF0}"/>
              </a:ext>
            </a:extLst>
          </p:cNvPr>
          <p:cNvSpPr/>
          <p:nvPr/>
        </p:nvSpPr>
        <p:spPr>
          <a:xfrm rot="10259786">
            <a:off x="3361582" y="8088565"/>
            <a:ext cx="1158962" cy="996363"/>
          </a:xfrm>
          <a:prstGeom prst="arc">
            <a:avLst>
              <a:gd name="adj1" fmla="val 15236988"/>
              <a:gd name="adj2" fmla="val 2025790"/>
            </a:avLst>
          </a:prstGeom>
          <a:noFill/>
          <a:ln w="44450" cmpd="thickThin">
            <a:solidFill>
              <a:srgbClr val="00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14027 w 914263"/>
                      <a:gd name="connsiteY0" fmla="*/ 1635 h 733706"/>
                      <a:gd name="connsiteX1" fmla="*/ 786514 w 914263"/>
                      <a:gd name="connsiteY1" fmla="*/ 112473 h 733706"/>
                      <a:gd name="connsiteX2" fmla="*/ 868007 w 914263"/>
                      <a:gd name="connsiteY2" fmla="*/ 527657 h 733706"/>
                      <a:gd name="connsiteX3" fmla="*/ 457132 w 914263"/>
                      <a:gd name="connsiteY3" fmla="*/ 366853 h 733706"/>
                      <a:gd name="connsiteX4" fmla="*/ 414027 w 914263"/>
                      <a:gd name="connsiteY4" fmla="*/ 1635 h 733706"/>
                      <a:gd name="connsiteX0" fmla="*/ 414027 w 914263"/>
                      <a:gd name="connsiteY0" fmla="*/ 1635 h 733706"/>
                      <a:gd name="connsiteX1" fmla="*/ 786514 w 914263"/>
                      <a:gd name="connsiteY1" fmla="*/ 112473 h 733706"/>
                      <a:gd name="connsiteX2" fmla="*/ 868007 w 914263"/>
                      <a:gd name="connsiteY2" fmla="*/ 527657 h 73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14263" h="733706" stroke="0" extrusionOk="0">
                        <a:moveTo>
                          <a:pt x="414027" y="1635"/>
                        </a:moveTo>
                        <a:cubicBezTo>
                          <a:pt x="539926" y="-16819"/>
                          <a:pt x="668419" y="39958"/>
                          <a:pt x="786514" y="112473"/>
                        </a:cubicBezTo>
                        <a:cubicBezTo>
                          <a:pt x="945613" y="228910"/>
                          <a:pt x="946693" y="389424"/>
                          <a:pt x="868007" y="527657"/>
                        </a:cubicBezTo>
                        <a:cubicBezTo>
                          <a:pt x="770100" y="483359"/>
                          <a:pt x="619086" y="413877"/>
                          <a:pt x="457132" y="366853"/>
                        </a:cubicBezTo>
                        <a:cubicBezTo>
                          <a:pt x="434983" y="188762"/>
                          <a:pt x="428717" y="129748"/>
                          <a:pt x="414027" y="1635"/>
                        </a:cubicBezTo>
                        <a:close/>
                      </a:path>
                      <a:path w="914263" h="733706" fill="none" extrusionOk="0">
                        <a:moveTo>
                          <a:pt x="414027" y="1635"/>
                        </a:moveTo>
                        <a:cubicBezTo>
                          <a:pt x="564328" y="-32736"/>
                          <a:pt x="662300" y="27674"/>
                          <a:pt x="786514" y="112473"/>
                        </a:cubicBezTo>
                        <a:cubicBezTo>
                          <a:pt x="903358" y="238685"/>
                          <a:pt x="949394" y="363305"/>
                          <a:pt x="868007" y="527657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Cung 22">
            <a:extLst>
              <a:ext uri="{FF2B5EF4-FFF2-40B4-BE49-F238E27FC236}">
                <a16:creationId xmlns:a16="http://schemas.microsoft.com/office/drawing/2014/main" id="{70B72922-D71E-9C86-BD4B-15AC09F8E772}"/>
              </a:ext>
            </a:extLst>
          </p:cNvPr>
          <p:cNvSpPr/>
          <p:nvPr/>
        </p:nvSpPr>
        <p:spPr>
          <a:xfrm rot="9864749">
            <a:off x="2683087" y="5862550"/>
            <a:ext cx="1007532" cy="837382"/>
          </a:xfrm>
          <a:prstGeom prst="arc">
            <a:avLst>
              <a:gd name="adj1" fmla="val 15796132"/>
              <a:gd name="adj2" fmla="val 1282427"/>
            </a:avLst>
          </a:prstGeom>
          <a:noFill/>
          <a:ln w="44450" cmpd="thickThin">
            <a:solidFill>
              <a:srgbClr val="00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14027 w 914263"/>
                      <a:gd name="connsiteY0" fmla="*/ 1635 h 733706"/>
                      <a:gd name="connsiteX1" fmla="*/ 786514 w 914263"/>
                      <a:gd name="connsiteY1" fmla="*/ 112473 h 733706"/>
                      <a:gd name="connsiteX2" fmla="*/ 868007 w 914263"/>
                      <a:gd name="connsiteY2" fmla="*/ 527657 h 733706"/>
                      <a:gd name="connsiteX3" fmla="*/ 457132 w 914263"/>
                      <a:gd name="connsiteY3" fmla="*/ 366853 h 733706"/>
                      <a:gd name="connsiteX4" fmla="*/ 414027 w 914263"/>
                      <a:gd name="connsiteY4" fmla="*/ 1635 h 733706"/>
                      <a:gd name="connsiteX0" fmla="*/ 414027 w 914263"/>
                      <a:gd name="connsiteY0" fmla="*/ 1635 h 733706"/>
                      <a:gd name="connsiteX1" fmla="*/ 786514 w 914263"/>
                      <a:gd name="connsiteY1" fmla="*/ 112473 h 733706"/>
                      <a:gd name="connsiteX2" fmla="*/ 868007 w 914263"/>
                      <a:gd name="connsiteY2" fmla="*/ 527657 h 73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14263" h="733706" stroke="0" extrusionOk="0">
                        <a:moveTo>
                          <a:pt x="414027" y="1635"/>
                        </a:moveTo>
                        <a:cubicBezTo>
                          <a:pt x="539926" y="-16819"/>
                          <a:pt x="668419" y="39958"/>
                          <a:pt x="786514" y="112473"/>
                        </a:cubicBezTo>
                        <a:cubicBezTo>
                          <a:pt x="945613" y="228910"/>
                          <a:pt x="946693" y="389424"/>
                          <a:pt x="868007" y="527657"/>
                        </a:cubicBezTo>
                        <a:cubicBezTo>
                          <a:pt x="770100" y="483359"/>
                          <a:pt x="619086" y="413877"/>
                          <a:pt x="457132" y="366853"/>
                        </a:cubicBezTo>
                        <a:cubicBezTo>
                          <a:pt x="434983" y="188762"/>
                          <a:pt x="428717" y="129748"/>
                          <a:pt x="414027" y="1635"/>
                        </a:cubicBezTo>
                        <a:close/>
                      </a:path>
                      <a:path w="914263" h="733706" fill="none" extrusionOk="0">
                        <a:moveTo>
                          <a:pt x="414027" y="1635"/>
                        </a:moveTo>
                        <a:cubicBezTo>
                          <a:pt x="564328" y="-32736"/>
                          <a:pt x="662300" y="27674"/>
                          <a:pt x="786514" y="112473"/>
                        </a:cubicBezTo>
                        <a:cubicBezTo>
                          <a:pt x="903358" y="238685"/>
                          <a:pt x="949394" y="363305"/>
                          <a:pt x="868007" y="527657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Cung 24">
            <a:extLst>
              <a:ext uri="{FF2B5EF4-FFF2-40B4-BE49-F238E27FC236}">
                <a16:creationId xmlns:a16="http://schemas.microsoft.com/office/drawing/2014/main" id="{E108FC06-5406-2481-B512-408A6EF256AD}"/>
              </a:ext>
            </a:extLst>
          </p:cNvPr>
          <p:cNvSpPr/>
          <p:nvPr/>
        </p:nvSpPr>
        <p:spPr>
          <a:xfrm rot="15166029">
            <a:off x="3046983" y="7860973"/>
            <a:ext cx="1158962" cy="996363"/>
          </a:xfrm>
          <a:prstGeom prst="arc">
            <a:avLst>
              <a:gd name="adj1" fmla="val 17764285"/>
              <a:gd name="adj2" fmla="val 2025790"/>
            </a:avLst>
          </a:prstGeom>
          <a:noFill/>
          <a:ln w="38100" cmpd="thickThin">
            <a:solidFill>
              <a:srgbClr val="7030A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14027 w 914263"/>
                      <a:gd name="connsiteY0" fmla="*/ 1635 h 733706"/>
                      <a:gd name="connsiteX1" fmla="*/ 786514 w 914263"/>
                      <a:gd name="connsiteY1" fmla="*/ 112473 h 733706"/>
                      <a:gd name="connsiteX2" fmla="*/ 868007 w 914263"/>
                      <a:gd name="connsiteY2" fmla="*/ 527657 h 733706"/>
                      <a:gd name="connsiteX3" fmla="*/ 457132 w 914263"/>
                      <a:gd name="connsiteY3" fmla="*/ 366853 h 733706"/>
                      <a:gd name="connsiteX4" fmla="*/ 414027 w 914263"/>
                      <a:gd name="connsiteY4" fmla="*/ 1635 h 733706"/>
                      <a:gd name="connsiteX0" fmla="*/ 414027 w 914263"/>
                      <a:gd name="connsiteY0" fmla="*/ 1635 h 733706"/>
                      <a:gd name="connsiteX1" fmla="*/ 786514 w 914263"/>
                      <a:gd name="connsiteY1" fmla="*/ 112473 h 733706"/>
                      <a:gd name="connsiteX2" fmla="*/ 868007 w 914263"/>
                      <a:gd name="connsiteY2" fmla="*/ 527657 h 73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14263" h="733706" stroke="0" extrusionOk="0">
                        <a:moveTo>
                          <a:pt x="414027" y="1635"/>
                        </a:moveTo>
                        <a:cubicBezTo>
                          <a:pt x="539926" y="-16819"/>
                          <a:pt x="668419" y="39958"/>
                          <a:pt x="786514" y="112473"/>
                        </a:cubicBezTo>
                        <a:cubicBezTo>
                          <a:pt x="945613" y="228910"/>
                          <a:pt x="946693" y="389424"/>
                          <a:pt x="868007" y="527657"/>
                        </a:cubicBezTo>
                        <a:cubicBezTo>
                          <a:pt x="770100" y="483359"/>
                          <a:pt x="619086" y="413877"/>
                          <a:pt x="457132" y="366853"/>
                        </a:cubicBezTo>
                        <a:cubicBezTo>
                          <a:pt x="434983" y="188762"/>
                          <a:pt x="428717" y="129748"/>
                          <a:pt x="414027" y="1635"/>
                        </a:cubicBezTo>
                        <a:close/>
                      </a:path>
                      <a:path w="914263" h="733706" fill="none" extrusionOk="0">
                        <a:moveTo>
                          <a:pt x="414027" y="1635"/>
                        </a:moveTo>
                        <a:cubicBezTo>
                          <a:pt x="564328" y="-32736"/>
                          <a:pt x="662300" y="27674"/>
                          <a:pt x="786514" y="112473"/>
                        </a:cubicBezTo>
                        <a:cubicBezTo>
                          <a:pt x="903358" y="238685"/>
                          <a:pt x="949394" y="363305"/>
                          <a:pt x="868007" y="527657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Cung 25">
            <a:extLst>
              <a:ext uri="{FF2B5EF4-FFF2-40B4-BE49-F238E27FC236}">
                <a16:creationId xmlns:a16="http://schemas.microsoft.com/office/drawing/2014/main" id="{0CA64688-A459-0334-782C-B2E3B5689536}"/>
              </a:ext>
            </a:extLst>
          </p:cNvPr>
          <p:cNvSpPr/>
          <p:nvPr/>
        </p:nvSpPr>
        <p:spPr>
          <a:xfrm rot="14770992">
            <a:off x="2368488" y="5634958"/>
            <a:ext cx="1007532" cy="837382"/>
          </a:xfrm>
          <a:prstGeom prst="arc">
            <a:avLst>
              <a:gd name="adj1" fmla="val 15796132"/>
              <a:gd name="adj2" fmla="val 1282427"/>
            </a:avLst>
          </a:prstGeom>
          <a:noFill/>
          <a:ln w="38100" cmpd="thickThin">
            <a:solidFill>
              <a:srgbClr val="7030A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14027 w 914263"/>
                      <a:gd name="connsiteY0" fmla="*/ 1635 h 733706"/>
                      <a:gd name="connsiteX1" fmla="*/ 786514 w 914263"/>
                      <a:gd name="connsiteY1" fmla="*/ 112473 h 733706"/>
                      <a:gd name="connsiteX2" fmla="*/ 868007 w 914263"/>
                      <a:gd name="connsiteY2" fmla="*/ 527657 h 733706"/>
                      <a:gd name="connsiteX3" fmla="*/ 457132 w 914263"/>
                      <a:gd name="connsiteY3" fmla="*/ 366853 h 733706"/>
                      <a:gd name="connsiteX4" fmla="*/ 414027 w 914263"/>
                      <a:gd name="connsiteY4" fmla="*/ 1635 h 733706"/>
                      <a:gd name="connsiteX0" fmla="*/ 414027 w 914263"/>
                      <a:gd name="connsiteY0" fmla="*/ 1635 h 733706"/>
                      <a:gd name="connsiteX1" fmla="*/ 786514 w 914263"/>
                      <a:gd name="connsiteY1" fmla="*/ 112473 h 733706"/>
                      <a:gd name="connsiteX2" fmla="*/ 868007 w 914263"/>
                      <a:gd name="connsiteY2" fmla="*/ 527657 h 73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14263" h="733706" stroke="0" extrusionOk="0">
                        <a:moveTo>
                          <a:pt x="414027" y="1635"/>
                        </a:moveTo>
                        <a:cubicBezTo>
                          <a:pt x="539926" y="-16819"/>
                          <a:pt x="668419" y="39958"/>
                          <a:pt x="786514" y="112473"/>
                        </a:cubicBezTo>
                        <a:cubicBezTo>
                          <a:pt x="945613" y="228910"/>
                          <a:pt x="946693" y="389424"/>
                          <a:pt x="868007" y="527657"/>
                        </a:cubicBezTo>
                        <a:cubicBezTo>
                          <a:pt x="770100" y="483359"/>
                          <a:pt x="619086" y="413877"/>
                          <a:pt x="457132" y="366853"/>
                        </a:cubicBezTo>
                        <a:cubicBezTo>
                          <a:pt x="434983" y="188762"/>
                          <a:pt x="428717" y="129748"/>
                          <a:pt x="414027" y="1635"/>
                        </a:cubicBezTo>
                        <a:close/>
                      </a:path>
                      <a:path w="914263" h="733706" fill="none" extrusionOk="0">
                        <a:moveTo>
                          <a:pt x="414027" y="1635"/>
                        </a:moveTo>
                        <a:cubicBezTo>
                          <a:pt x="564328" y="-32736"/>
                          <a:pt x="662300" y="27674"/>
                          <a:pt x="786514" y="112473"/>
                        </a:cubicBezTo>
                        <a:cubicBezTo>
                          <a:pt x="903358" y="238685"/>
                          <a:pt x="949394" y="363305"/>
                          <a:pt x="868007" y="527657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ung 26">
            <a:extLst>
              <a:ext uri="{FF2B5EF4-FFF2-40B4-BE49-F238E27FC236}">
                <a16:creationId xmlns:a16="http://schemas.microsoft.com/office/drawing/2014/main" id="{D237B327-A113-F9A9-170A-1CAFC221738A}"/>
              </a:ext>
            </a:extLst>
          </p:cNvPr>
          <p:cNvSpPr/>
          <p:nvPr/>
        </p:nvSpPr>
        <p:spPr>
          <a:xfrm rot="21015400">
            <a:off x="3439326" y="7869991"/>
            <a:ext cx="1158962" cy="1096335"/>
          </a:xfrm>
          <a:prstGeom prst="arc">
            <a:avLst>
              <a:gd name="adj1" fmla="val 15236988"/>
              <a:gd name="adj2" fmla="val 2025790"/>
            </a:avLst>
          </a:prstGeom>
          <a:noFill/>
          <a:ln w="98425" cmpd="thickThin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14027 w 914263"/>
                      <a:gd name="connsiteY0" fmla="*/ 1635 h 733706"/>
                      <a:gd name="connsiteX1" fmla="*/ 786514 w 914263"/>
                      <a:gd name="connsiteY1" fmla="*/ 112473 h 733706"/>
                      <a:gd name="connsiteX2" fmla="*/ 868007 w 914263"/>
                      <a:gd name="connsiteY2" fmla="*/ 527657 h 733706"/>
                      <a:gd name="connsiteX3" fmla="*/ 457132 w 914263"/>
                      <a:gd name="connsiteY3" fmla="*/ 366853 h 733706"/>
                      <a:gd name="connsiteX4" fmla="*/ 414027 w 914263"/>
                      <a:gd name="connsiteY4" fmla="*/ 1635 h 733706"/>
                      <a:gd name="connsiteX0" fmla="*/ 414027 w 914263"/>
                      <a:gd name="connsiteY0" fmla="*/ 1635 h 733706"/>
                      <a:gd name="connsiteX1" fmla="*/ 786514 w 914263"/>
                      <a:gd name="connsiteY1" fmla="*/ 112473 h 733706"/>
                      <a:gd name="connsiteX2" fmla="*/ 868007 w 914263"/>
                      <a:gd name="connsiteY2" fmla="*/ 527657 h 73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14263" h="733706" stroke="0" extrusionOk="0">
                        <a:moveTo>
                          <a:pt x="414027" y="1635"/>
                        </a:moveTo>
                        <a:cubicBezTo>
                          <a:pt x="539926" y="-16819"/>
                          <a:pt x="668419" y="39958"/>
                          <a:pt x="786514" y="112473"/>
                        </a:cubicBezTo>
                        <a:cubicBezTo>
                          <a:pt x="945613" y="228910"/>
                          <a:pt x="946693" y="389424"/>
                          <a:pt x="868007" y="527657"/>
                        </a:cubicBezTo>
                        <a:cubicBezTo>
                          <a:pt x="770100" y="483359"/>
                          <a:pt x="619086" y="413877"/>
                          <a:pt x="457132" y="366853"/>
                        </a:cubicBezTo>
                        <a:cubicBezTo>
                          <a:pt x="434983" y="188762"/>
                          <a:pt x="428717" y="129748"/>
                          <a:pt x="414027" y="1635"/>
                        </a:cubicBezTo>
                        <a:close/>
                      </a:path>
                      <a:path w="914263" h="733706" fill="none" extrusionOk="0">
                        <a:moveTo>
                          <a:pt x="414027" y="1635"/>
                        </a:moveTo>
                        <a:cubicBezTo>
                          <a:pt x="564328" y="-32736"/>
                          <a:pt x="662300" y="27674"/>
                          <a:pt x="786514" y="112473"/>
                        </a:cubicBezTo>
                        <a:cubicBezTo>
                          <a:pt x="903358" y="238685"/>
                          <a:pt x="949394" y="363305"/>
                          <a:pt x="868007" y="527657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Cung 27">
            <a:extLst>
              <a:ext uri="{FF2B5EF4-FFF2-40B4-BE49-F238E27FC236}">
                <a16:creationId xmlns:a16="http://schemas.microsoft.com/office/drawing/2014/main" id="{C45E7991-2DC0-BAC5-0E6B-C561D13610C9}"/>
              </a:ext>
            </a:extLst>
          </p:cNvPr>
          <p:cNvSpPr/>
          <p:nvPr/>
        </p:nvSpPr>
        <p:spPr>
          <a:xfrm rot="20268546">
            <a:off x="2707612" y="5344027"/>
            <a:ext cx="1007532" cy="985021"/>
          </a:xfrm>
          <a:prstGeom prst="arc">
            <a:avLst>
              <a:gd name="adj1" fmla="val 15796132"/>
              <a:gd name="adj2" fmla="val 1856725"/>
            </a:avLst>
          </a:prstGeom>
          <a:noFill/>
          <a:ln w="98425" cmpd="thickThin">
            <a:solidFill>
              <a:srgbClr val="FF000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14027 w 914263"/>
                      <a:gd name="connsiteY0" fmla="*/ 1635 h 733706"/>
                      <a:gd name="connsiteX1" fmla="*/ 786514 w 914263"/>
                      <a:gd name="connsiteY1" fmla="*/ 112473 h 733706"/>
                      <a:gd name="connsiteX2" fmla="*/ 868007 w 914263"/>
                      <a:gd name="connsiteY2" fmla="*/ 527657 h 733706"/>
                      <a:gd name="connsiteX3" fmla="*/ 457132 w 914263"/>
                      <a:gd name="connsiteY3" fmla="*/ 366853 h 733706"/>
                      <a:gd name="connsiteX4" fmla="*/ 414027 w 914263"/>
                      <a:gd name="connsiteY4" fmla="*/ 1635 h 733706"/>
                      <a:gd name="connsiteX0" fmla="*/ 414027 w 914263"/>
                      <a:gd name="connsiteY0" fmla="*/ 1635 h 733706"/>
                      <a:gd name="connsiteX1" fmla="*/ 786514 w 914263"/>
                      <a:gd name="connsiteY1" fmla="*/ 112473 h 733706"/>
                      <a:gd name="connsiteX2" fmla="*/ 868007 w 914263"/>
                      <a:gd name="connsiteY2" fmla="*/ 527657 h 73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14263" h="733706" stroke="0" extrusionOk="0">
                        <a:moveTo>
                          <a:pt x="414027" y="1635"/>
                        </a:moveTo>
                        <a:cubicBezTo>
                          <a:pt x="539926" y="-16819"/>
                          <a:pt x="668419" y="39958"/>
                          <a:pt x="786514" y="112473"/>
                        </a:cubicBezTo>
                        <a:cubicBezTo>
                          <a:pt x="945613" y="228910"/>
                          <a:pt x="946693" y="389424"/>
                          <a:pt x="868007" y="527657"/>
                        </a:cubicBezTo>
                        <a:cubicBezTo>
                          <a:pt x="770100" y="483359"/>
                          <a:pt x="619086" y="413877"/>
                          <a:pt x="457132" y="366853"/>
                        </a:cubicBezTo>
                        <a:cubicBezTo>
                          <a:pt x="434983" y="188762"/>
                          <a:pt x="428717" y="129748"/>
                          <a:pt x="414027" y="1635"/>
                        </a:cubicBezTo>
                        <a:close/>
                      </a:path>
                      <a:path w="914263" h="733706" fill="none" extrusionOk="0">
                        <a:moveTo>
                          <a:pt x="414027" y="1635"/>
                        </a:moveTo>
                        <a:cubicBezTo>
                          <a:pt x="564328" y="-32736"/>
                          <a:pt x="662300" y="27674"/>
                          <a:pt x="786514" y="112473"/>
                        </a:cubicBezTo>
                        <a:cubicBezTo>
                          <a:pt x="903358" y="238685"/>
                          <a:pt x="949394" y="363305"/>
                          <a:pt x="868007" y="527657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Cung 28">
            <a:extLst>
              <a:ext uri="{FF2B5EF4-FFF2-40B4-BE49-F238E27FC236}">
                <a16:creationId xmlns:a16="http://schemas.microsoft.com/office/drawing/2014/main" id="{D49677E1-1FC5-2CEC-654D-9310D566F8A9}"/>
              </a:ext>
            </a:extLst>
          </p:cNvPr>
          <p:cNvSpPr/>
          <p:nvPr/>
        </p:nvSpPr>
        <p:spPr>
          <a:xfrm rot="4942881">
            <a:off x="3539286" y="7928887"/>
            <a:ext cx="1158962" cy="996363"/>
          </a:xfrm>
          <a:prstGeom prst="arc">
            <a:avLst>
              <a:gd name="adj1" fmla="val 18060984"/>
              <a:gd name="adj2" fmla="val 21595325"/>
            </a:avLst>
          </a:prstGeom>
          <a:noFill/>
          <a:ln w="44450" cmpd="thickThin">
            <a:solidFill>
              <a:srgbClr val="00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14027 w 914263"/>
                      <a:gd name="connsiteY0" fmla="*/ 1635 h 733706"/>
                      <a:gd name="connsiteX1" fmla="*/ 786514 w 914263"/>
                      <a:gd name="connsiteY1" fmla="*/ 112473 h 733706"/>
                      <a:gd name="connsiteX2" fmla="*/ 868007 w 914263"/>
                      <a:gd name="connsiteY2" fmla="*/ 527657 h 733706"/>
                      <a:gd name="connsiteX3" fmla="*/ 457132 w 914263"/>
                      <a:gd name="connsiteY3" fmla="*/ 366853 h 733706"/>
                      <a:gd name="connsiteX4" fmla="*/ 414027 w 914263"/>
                      <a:gd name="connsiteY4" fmla="*/ 1635 h 733706"/>
                      <a:gd name="connsiteX0" fmla="*/ 414027 w 914263"/>
                      <a:gd name="connsiteY0" fmla="*/ 1635 h 733706"/>
                      <a:gd name="connsiteX1" fmla="*/ 786514 w 914263"/>
                      <a:gd name="connsiteY1" fmla="*/ 112473 h 733706"/>
                      <a:gd name="connsiteX2" fmla="*/ 868007 w 914263"/>
                      <a:gd name="connsiteY2" fmla="*/ 527657 h 73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14263" h="733706" stroke="0" extrusionOk="0">
                        <a:moveTo>
                          <a:pt x="414027" y="1635"/>
                        </a:moveTo>
                        <a:cubicBezTo>
                          <a:pt x="539926" y="-16819"/>
                          <a:pt x="668419" y="39958"/>
                          <a:pt x="786514" y="112473"/>
                        </a:cubicBezTo>
                        <a:cubicBezTo>
                          <a:pt x="945613" y="228910"/>
                          <a:pt x="946693" y="389424"/>
                          <a:pt x="868007" y="527657"/>
                        </a:cubicBezTo>
                        <a:cubicBezTo>
                          <a:pt x="770100" y="483359"/>
                          <a:pt x="619086" y="413877"/>
                          <a:pt x="457132" y="366853"/>
                        </a:cubicBezTo>
                        <a:cubicBezTo>
                          <a:pt x="434983" y="188762"/>
                          <a:pt x="428717" y="129748"/>
                          <a:pt x="414027" y="1635"/>
                        </a:cubicBezTo>
                        <a:close/>
                      </a:path>
                      <a:path w="914263" h="733706" fill="none" extrusionOk="0">
                        <a:moveTo>
                          <a:pt x="414027" y="1635"/>
                        </a:moveTo>
                        <a:cubicBezTo>
                          <a:pt x="564328" y="-32736"/>
                          <a:pt x="662300" y="27674"/>
                          <a:pt x="786514" y="112473"/>
                        </a:cubicBezTo>
                        <a:cubicBezTo>
                          <a:pt x="903358" y="238685"/>
                          <a:pt x="949394" y="363305"/>
                          <a:pt x="868007" y="527657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Cung 29">
            <a:extLst>
              <a:ext uri="{FF2B5EF4-FFF2-40B4-BE49-F238E27FC236}">
                <a16:creationId xmlns:a16="http://schemas.microsoft.com/office/drawing/2014/main" id="{03861EF6-A322-D722-1820-2DF5581CE9AC}"/>
              </a:ext>
            </a:extLst>
          </p:cNvPr>
          <p:cNvSpPr/>
          <p:nvPr/>
        </p:nvSpPr>
        <p:spPr>
          <a:xfrm rot="4547844">
            <a:off x="2860791" y="5702872"/>
            <a:ext cx="1007532" cy="837382"/>
          </a:xfrm>
          <a:prstGeom prst="arc">
            <a:avLst>
              <a:gd name="adj1" fmla="val 15796132"/>
              <a:gd name="adj2" fmla="val 1282427"/>
            </a:avLst>
          </a:prstGeom>
          <a:noFill/>
          <a:ln w="44450" cmpd="thickThin">
            <a:solidFill>
              <a:srgbClr val="0000F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14027 w 914263"/>
                      <a:gd name="connsiteY0" fmla="*/ 1635 h 733706"/>
                      <a:gd name="connsiteX1" fmla="*/ 786514 w 914263"/>
                      <a:gd name="connsiteY1" fmla="*/ 112473 h 733706"/>
                      <a:gd name="connsiteX2" fmla="*/ 868007 w 914263"/>
                      <a:gd name="connsiteY2" fmla="*/ 527657 h 733706"/>
                      <a:gd name="connsiteX3" fmla="*/ 457132 w 914263"/>
                      <a:gd name="connsiteY3" fmla="*/ 366853 h 733706"/>
                      <a:gd name="connsiteX4" fmla="*/ 414027 w 914263"/>
                      <a:gd name="connsiteY4" fmla="*/ 1635 h 733706"/>
                      <a:gd name="connsiteX0" fmla="*/ 414027 w 914263"/>
                      <a:gd name="connsiteY0" fmla="*/ 1635 h 733706"/>
                      <a:gd name="connsiteX1" fmla="*/ 786514 w 914263"/>
                      <a:gd name="connsiteY1" fmla="*/ 112473 h 733706"/>
                      <a:gd name="connsiteX2" fmla="*/ 868007 w 914263"/>
                      <a:gd name="connsiteY2" fmla="*/ 527657 h 73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14263" h="733706" stroke="0" extrusionOk="0">
                        <a:moveTo>
                          <a:pt x="414027" y="1635"/>
                        </a:moveTo>
                        <a:cubicBezTo>
                          <a:pt x="539926" y="-16819"/>
                          <a:pt x="668419" y="39958"/>
                          <a:pt x="786514" y="112473"/>
                        </a:cubicBezTo>
                        <a:cubicBezTo>
                          <a:pt x="945613" y="228910"/>
                          <a:pt x="946693" y="389424"/>
                          <a:pt x="868007" y="527657"/>
                        </a:cubicBezTo>
                        <a:cubicBezTo>
                          <a:pt x="770100" y="483359"/>
                          <a:pt x="619086" y="413877"/>
                          <a:pt x="457132" y="366853"/>
                        </a:cubicBezTo>
                        <a:cubicBezTo>
                          <a:pt x="434983" y="188762"/>
                          <a:pt x="428717" y="129748"/>
                          <a:pt x="414027" y="1635"/>
                        </a:cubicBezTo>
                        <a:close/>
                      </a:path>
                      <a:path w="914263" h="733706" fill="none" extrusionOk="0">
                        <a:moveTo>
                          <a:pt x="414027" y="1635"/>
                        </a:moveTo>
                        <a:cubicBezTo>
                          <a:pt x="564328" y="-32736"/>
                          <a:pt x="662300" y="27674"/>
                          <a:pt x="786514" y="112473"/>
                        </a:cubicBezTo>
                        <a:cubicBezTo>
                          <a:pt x="903358" y="238685"/>
                          <a:pt x="949394" y="363305"/>
                          <a:pt x="868007" y="527657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5361" y="1316564"/>
            <a:ext cx="571501" cy="5715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73930" y="4259684"/>
            <a:ext cx="571501" cy="571501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0" y="8470998"/>
            <a:ext cx="18288000" cy="1816002"/>
          </a:xfrm>
          <a:prstGeom prst="rect">
            <a:avLst/>
          </a:prstGeom>
          <a:solidFill>
            <a:srgbClr val="D1A3E8"/>
          </a:solidFill>
        </p:spPr>
        <p:txBody>
          <a:bodyPr/>
          <a:lstStyle/>
          <a:p>
            <a:endParaRPr lang="vi-VN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65783" y="1089447"/>
            <a:ext cx="4083254" cy="302903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13787" y="4545435"/>
            <a:ext cx="4351293" cy="50383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966333" y="2085577"/>
            <a:ext cx="3082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47736" y="865438"/>
            <a:ext cx="109309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so le trong nằm ở miền trong được tạo bởi 2 đường thẳng a và b và nằm về hai phía so với đường thẳng c.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7736" y="3901459"/>
            <a:ext cx="68708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đồng vị, nằm cùng phía so với đường thẳng c và 1 góc nằm ngoài miền và 1 góc nằm trong miền tạo bởi 2 đường thẳng a và 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7" r="12883"/>
          <a:stretch/>
        </p:blipFill>
        <p:spPr>
          <a:xfrm>
            <a:off x="8818585" y="2432975"/>
            <a:ext cx="5476240" cy="57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23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9029700"/>
            <a:ext cx="18288000" cy="1257300"/>
          </a:xfrm>
          <a:prstGeom prst="rect">
            <a:avLst/>
          </a:prstGeom>
          <a:solidFill>
            <a:srgbClr val="99D9D9"/>
          </a:solidFill>
        </p:spPr>
        <p:txBody>
          <a:bodyPr/>
          <a:lstStyle/>
          <a:p>
            <a:endParaRPr lang="vi-VN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997" y="5171703"/>
            <a:ext cx="2941960" cy="4445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87872"/>
            <a:ext cx="1833490" cy="18334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55890" y="594360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đường thẳng mn cắt đường thẳng xy và uv lần lượt tại hai điểm P và Q (H.3.17).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kể tên: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Hai cặp góc so le trong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Bốn cặp góc đồng vị.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" b="1"/>
          <a:stretch/>
        </p:blipFill>
        <p:spPr>
          <a:xfrm>
            <a:off x="11125200" y="2476500"/>
            <a:ext cx="5001957" cy="294257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3255890" y="4463575"/>
            <a:ext cx="1976510" cy="1295400"/>
          </a:xfrm>
          <a:prstGeom prst="wedgeEllipseCallout">
            <a:avLst>
              <a:gd name="adj1" fmla="val -57844"/>
              <a:gd name="adj2" fmla="val 2892"/>
            </a:avLst>
          </a:prstGeom>
          <a:solidFill>
            <a:schemeClr val="accent3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5052" y="5821959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30667" y="5821959"/>
            <a:ext cx="90014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mPx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PQv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  <p:txBody>
          <a:bodyPr/>
          <a:lstStyle/>
          <a:p>
            <a:endParaRPr lang="vi-VN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4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4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60120" y="4358933"/>
            <a:ext cx="1600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3018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1104900" y="5775136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kề 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15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 tự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15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  <a:blipFill rotWithShape="0">
                <a:blip r:embed="rId6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89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 animBg="1"/>
      <p:bldP spid="28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  <p:txBody>
          <a:bodyPr/>
          <a:lstStyle/>
          <a:p>
            <a:endParaRPr lang="vi-VN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4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4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04900" y="4335449"/>
            <a:ext cx="1600200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1993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1384300" y="5706791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 hai góc đồng vị: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đối đỉnh nên: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  <a:blipFill rotWithShape="0">
                <a:blip r:embed="rId5"/>
                <a:stretch>
                  <a:fillRect l="-2545" b="-5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4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1985</Words>
  <Application>Microsoft Office PowerPoint</Application>
  <PresentationFormat>Tùy chỉnh</PresentationFormat>
  <Paragraphs>179</Paragraphs>
  <Slides>34</Slides>
  <Notes>1</Notes>
  <HiddenSlides>0</HiddenSlides>
  <MMClips>8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34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Cambria Math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cương</dc:title>
  <dc:creator>User</dc:creator>
  <cp:lastModifiedBy>Trang Toan</cp:lastModifiedBy>
  <cp:revision>46</cp:revision>
  <dcterms:created xsi:type="dcterms:W3CDTF">2006-08-16T00:00:00Z</dcterms:created>
  <dcterms:modified xsi:type="dcterms:W3CDTF">2023-09-24T17:10:32Z</dcterms:modified>
  <dc:identifier>DAFD8QqN0sk</dc:identifier>
</cp:coreProperties>
</file>