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4" r:id="rId7"/>
    <p:sldId id="270" r:id="rId8"/>
    <p:sldId id="350" r:id="rId9"/>
    <p:sldId id="259" r:id="rId10"/>
    <p:sldId id="351" r:id="rId11"/>
    <p:sldId id="354" r:id="rId12"/>
    <p:sldId id="355" r:id="rId13"/>
    <p:sldId id="370" r:id="rId14"/>
    <p:sldId id="356" r:id="rId15"/>
    <p:sldId id="357" r:id="rId16"/>
    <p:sldId id="359" r:id="rId17"/>
    <p:sldId id="361" r:id="rId18"/>
    <p:sldId id="371" r:id="rId19"/>
    <p:sldId id="360" r:id="rId20"/>
    <p:sldId id="358" r:id="rId21"/>
    <p:sldId id="337" r:id="rId22"/>
    <p:sldId id="362" r:id="rId23"/>
    <p:sldId id="349" r:id="rId24"/>
    <p:sldId id="367" r:id="rId25"/>
    <p:sldId id="368" r:id="rId26"/>
    <p:sldId id="369" r:id="rId27"/>
    <p:sldId id="364" r:id="rId28"/>
    <p:sldId id="33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A65BB1-E902-8ADA-37AF-570B5DD84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4AAA085-5142-0729-7050-36BA3F6A1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5A64B5-5B4D-BC11-4E2C-09540B6D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CB89AE-D29B-0F85-8A48-A60458A9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ACCAF14-13F6-81F4-FAAA-D9E9383C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9EF74A-1729-8B15-C0E7-37AAD1F1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F369329-A1D6-2BAF-9557-532F2F6D9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4AFAF9F-7BAD-D907-DB51-F14F18C0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ACEC018-C00C-6D76-35B8-DE7A5D66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9F1DC5-5B7E-03F2-151C-EFB42C2C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F061BE9F-E229-749E-B509-333F46472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2103CDA-05CD-3EC4-8EEE-ADC1264AB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3E20308-E8A6-51DD-A515-A931BCD0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637D8C3-0F46-4E7F-381B-4E8E6841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60B1117-9DE4-33C7-1CAB-5E8018EF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21BFCD1-0AA4-CC55-8240-5D803910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E692EDD-8478-73F7-0AAE-AD25D13A4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46B294-B78A-9D3B-CE89-8DB9B715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4357959-A185-4A5E-2030-0904CA04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6211CE9-0BFC-F802-1DDA-4DE1B608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3C8A34-B56E-D9B0-192E-1A88ACEA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AB75322-DA3A-CB28-F3A8-AB06FC8F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24EAA1E-59DE-CD76-65B8-7CBB9AAE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3DB32E8-ADA1-EBB0-BA57-15493148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9C86C12-C76B-E9E4-2546-BB939E7A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BCBDA9-BDDC-A7A9-743E-B699B045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FB2FD75-E2F8-AF71-9C48-9B1606255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794E40-61AF-BFBF-D107-060C2FB01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329C4CE-F90D-68C8-11FE-7F169313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88C94B1-1DE0-CAF9-9803-12504882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4EF6E51-B075-098A-4E4A-808FFD8A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536E472-8B66-BF04-AE55-6A62ACFE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F814639-2CA0-E8DF-044B-2FEADE33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79F1C3D-CC4A-432A-443B-CDED0BA61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2680D41-FD9A-DEDD-9552-5807EF40D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171EF35-AB84-ABCF-0B2B-0ACC359FC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A18322-AB31-3169-517C-5A66397C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952E547-ECBE-DC48-E8FA-45F3B221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87F884E-89B5-4ABF-C1A2-7D559E01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16037C-B246-92E8-AB6C-58642519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6324B24-4BE8-F60A-B79B-CC9F60AB3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76D5977-D07A-D504-371B-37665AAA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40FF446-A5BF-9FC1-F901-1BFBEDDA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08B8E7C-9855-56DE-DF93-E90F16E0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F87F307-C96E-4718-799D-6392594D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F4D40B0-7C9A-ABAC-194B-66537EFE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5D3D79-1B0B-25B7-B120-5F80D86B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1C290AA-122D-0E3B-8A6D-E1F5993C3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31E9BA9-CBE7-87DE-C1D7-4A539E0FB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3B016B0-C176-550E-328E-40030469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CD0D6BD-6834-8CEA-B58E-E2B8189B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2459A93-696F-4DB7-DA54-67C2FDE1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20F47D7-D019-481B-4F10-0FD6212C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2B74B3D-CD05-A934-211E-1DC0AF19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5E2FA9D-4874-A636-4B7E-643DBB568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6C35244-1A69-3019-308D-D1975C1F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E5665E2-DD88-0CC5-044A-DDDF0E81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5F9FA48-54B2-2E83-30F9-0EED258D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545DEAFF-41E7-EAAA-F966-B1639628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E00448D-EB4F-FA8A-584C-46EA7F27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0D6D878-F9FE-6295-CE4D-E9003E3C2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BF63-588E-414E-B235-451B94B2C2A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0FE2BEA-5A2F-7E18-E16C-455653478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EB79636-B12D-615C-E547-9321F73C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B543F-A07C-475D-9DEF-B7A96160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e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e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62629EA-801E-6877-0BEB-C06F54FB7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8B3CACC-8214-9606-8A74-3902476DE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B885AA10-A690-19A2-E472-86F20A18C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1B8BBF27-1042-0B22-796A-45C124F0A4EC}"/>
              </a:ext>
            </a:extLst>
          </p:cNvPr>
          <p:cNvSpPr/>
          <p:nvPr/>
        </p:nvSpPr>
        <p:spPr>
          <a:xfrm>
            <a:off x="3147924" y="2259448"/>
            <a:ext cx="6090129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93A3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93A3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93A3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TRẠM XE BUÝT”</a:t>
            </a:r>
            <a:endParaRPr lang="vi-VN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B93A3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E7AC4B-4D33-0933-A385-532EDB97275A}"/>
              </a:ext>
            </a:extLst>
          </p:cNvPr>
          <p:cNvSpPr txBox="1"/>
          <p:nvPr/>
        </p:nvSpPr>
        <p:spPr>
          <a:xfrm>
            <a:off x="120072" y="242624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0144F55-BE79-C3D7-1819-266935D53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58" y="505649"/>
            <a:ext cx="3635621" cy="34709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50D0054-9E43-8AAC-64AF-72C7B4C31872}"/>
              </a:ext>
            </a:extLst>
          </p:cNvPr>
          <p:cNvSpPr txBox="1"/>
          <p:nvPr/>
        </p:nvSpPr>
        <p:spPr>
          <a:xfrm>
            <a:off x="120072" y="1386688"/>
            <a:ext cx="7749310" cy="155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/>
          </a:p>
        </p:txBody>
      </p:sp>
      <p:sp>
        <p:nvSpPr>
          <p:cNvPr id="10" name="TextBox 9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69AFEE9-AFBA-2DAB-92CB-B704396C01BC}"/>
              </a:ext>
            </a:extLst>
          </p:cNvPr>
          <p:cNvSpPr txBox="1"/>
          <p:nvPr/>
        </p:nvSpPr>
        <p:spPr>
          <a:xfrm>
            <a:off x="224148" y="3429000"/>
            <a:ext cx="7749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Nếu đường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 thì tam giác ABC cân tại A</a:t>
            </a:r>
          </a:p>
        </p:txBody>
      </p:sp>
      <p:pic>
        <p:nvPicPr>
          <p:cNvPr id="23" name="Picture 22" descr="OPL20U25GSXzBJYl68kk8uQGfFKzs7yb1M4KJWUiLk6ZEvGF+qCIPSnY57AbBFCvTW$13.2022KNTT38$38+K4lPs7H94VUqPe2XwIsfPRnrXQE//QTEXxb8/8N4CNc6FpgZahzpTjFhMzSA7T/nHJa11DE8Ng2TP3iAmRczFlmslSuUNOgUeb6yRvs0=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58" y="3976570"/>
            <a:ext cx="2980914" cy="232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4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8E304D-567D-E80E-AC8F-8AAEFDB00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45" y="312449"/>
            <a:ext cx="7931728" cy="461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A9E4AC3-05DC-641B-875B-E983FD5F3696}"/>
              </a:ext>
            </a:extLst>
          </p:cNvPr>
          <p:cNvSpPr txBox="1"/>
          <p:nvPr/>
        </p:nvSpPr>
        <p:spPr>
          <a:xfrm>
            <a:off x="214745" y="1198418"/>
            <a:ext cx="7453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cùng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điểm O.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484C644-F4ED-799A-72F2-8C4B49881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007" y="774114"/>
            <a:ext cx="4540165" cy="414772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C390250-F28E-72B5-54F4-8CD814EDE158}"/>
              </a:ext>
            </a:extLst>
          </p:cNvPr>
          <p:cNvSpPr txBox="1"/>
          <p:nvPr/>
        </p:nvSpPr>
        <p:spPr>
          <a:xfrm>
            <a:off x="9765392" y="2275636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C8CD55E0-BEA0-5CA4-234B-9612C6B7B8A2}"/>
              </a:ext>
            </a:extLst>
          </p:cNvPr>
          <p:cNvCxnSpPr>
            <a:cxnSpLocks/>
          </p:cNvCxnSpPr>
          <p:nvPr/>
        </p:nvCxnSpPr>
        <p:spPr>
          <a:xfrm>
            <a:off x="9351818" y="1316182"/>
            <a:ext cx="678873" cy="1531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8BF664DE-053C-DF4F-E9EF-370715A9F6C2}"/>
              </a:ext>
            </a:extLst>
          </p:cNvPr>
          <p:cNvCxnSpPr>
            <a:cxnSpLocks/>
          </p:cNvCxnSpPr>
          <p:nvPr/>
        </p:nvCxnSpPr>
        <p:spPr>
          <a:xfrm flipH="1">
            <a:off x="8451273" y="2847974"/>
            <a:ext cx="1579418" cy="7680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5236165C-57D2-FB89-147A-E060B025ABAE}"/>
              </a:ext>
            </a:extLst>
          </p:cNvPr>
          <p:cNvCxnSpPr/>
          <p:nvPr/>
        </p:nvCxnSpPr>
        <p:spPr>
          <a:xfrm>
            <a:off x="10030691" y="2860411"/>
            <a:ext cx="1593273" cy="755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C57021C-FD4B-99B6-D896-EC6768DACDA4}"/>
              </a:ext>
            </a:extLst>
          </p:cNvPr>
          <p:cNvSpPr txBox="1"/>
          <p:nvPr/>
        </p:nvSpPr>
        <p:spPr>
          <a:xfrm>
            <a:off x="214745" y="2407552"/>
            <a:ext cx="515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 = OB = OC</a:t>
            </a:r>
          </a:p>
        </p:txBody>
      </p:sp>
    </p:spTree>
    <p:extLst>
      <p:ext uri="{BB962C8B-B14F-4D97-AF65-F5344CB8AC3E}">
        <p14:creationId xmlns:p14="http://schemas.microsoft.com/office/powerpoint/2010/main" val="33917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" grpId="0"/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4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AC0D471-0B0C-AABE-2225-400D3BBBA6E1}"/>
                  </a:ext>
                </a:extLst>
              </p:cNvPr>
              <p:cNvSpPr txBox="1"/>
              <p:nvPr/>
            </p:nvSpPr>
            <p:spPr>
              <a:xfrm>
                <a:off x="217055" y="276948"/>
                <a:ext cx="11739418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HĐ2(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sgk-tr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78):  </a:t>
                </a:r>
                <a:r>
                  <a:rPr lang="vi-VN" sz="3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 tính chất đường trung trực của một đoạn thẳng. hãy lập luận để suy ra tính chất nói ở </a:t>
                </a:r>
                <a:r>
                  <a:rPr lang="vi-VN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HĐ1</a:t>
                </a:r>
                <a:r>
                  <a:rPr lang="vi-VN" sz="3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en-US" sz="3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ằ</a:t>
                </a:r>
                <a:r>
                  <a:rPr lang="vi-VN" sz="32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cách trả lời các câu hỏi sau:</a:t>
                </a:r>
              </a:p>
              <a:p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giao điểm các đường trung trực của hai cạnh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3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endParaRPr lang="vi-VN" sz="320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</a:t>
                </a:r>
                <a:r>
                  <a:rPr lang="en-US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sao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𝑂𝐶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𝑂𝐶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20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Điểm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nằm trên đường trung trực của cạnh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3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không?</a:t>
                </a:r>
                <a:endParaRPr lang="en-US" sz="320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4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C0D471-0B0C-AABE-2225-400D3BBBA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55" y="276948"/>
                <a:ext cx="11739418" cy="3046988"/>
              </a:xfrm>
              <a:prstGeom prst="rect">
                <a:avLst/>
              </a:prstGeom>
              <a:blipFill>
                <a:blip r:embed="rId2"/>
                <a:stretch>
                  <a:fillRect l="-1351" t="-2800" r="-1610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E132414-25C5-2F33-BCDD-163F6FF17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62" y="3423084"/>
            <a:ext cx="3792764" cy="2779707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5D4C3568-3383-30DF-7938-34EFA93A8194}"/>
              </a:ext>
            </a:extLst>
          </p:cNvPr>
          <p:cNvSpPr/>
          <p:nvPr/>
        </p:nvSpPr>
        <p:spPr>
          <a:xfrm>
            <a:off x="217055" y="3429000"/>
            <a:ext cx="5574145" cy="1447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 </a:t>
            </a:r>
          </a:p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PHÚT – 4 NGƯỜI</a:t>
            </a:r>
          </a:p>
        </p:txBody>
      </p:sp>
    </p:spTree>
    <p:extLst>
      <p:ext uri="{BB962C8B-B14F-4D97-AF65-F5344CB8AC3E}">
        <p14:creationId xmlns:p14="http://schemas.microsoft.com/office/powerpoint/2010/main" val="17782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xmlns="" id="{81AD23B7-A903-4C42-9903-8E7D722F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3" y="3956675"/>
            <a:ext cx="3792764" cy="2779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D47B6A-8CFD-4C00-AA2C-6D302C3BC607}"/>
              </a:ext>
            </a:extLst>
          </p:cNvPr>
          <p:cNvSpPr txBox="1"/>
          <p:nvPr/>
        </p:nvSpPr>
        <p:spPr>
          <a:xfrm>
            <a:off x="395241" y="251649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HĐ2(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 78): </a:t>
            </a:r>
            <a:endParaRPr lang="vi-VN" sz="32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xmlns="" id="{CDDA5131-AD99-4B3D-9C3F-6F7D0DAE2D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2060566"/>
                  </p:ext>
                </p:extLst>
              </p:nvPr>
            </p:nvGraphicFramePr>
            <p:xfrm>
              <a:off x="0" y="950606"/>
              <a:ext cx="4196615" cy="2743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11325">
                      <a:extLst>
                        <a:ext uri="{9D8B030D-6E8A-4147-A177-3AD203B41FA5}">
                          <a16:colId xmlns:a16="http://schemas.microsoft.com/office/drawing/2014/main" xmlns="" val="1695691273"/>
                        </a:ext>
                      </a:extLst>
                    </a:gridCol>
                    <a:gridCol w="3685290">
                      <a:extLst>
                        <a:ext uri="{9D8B030D-6E8A-4147-A177-3AD203B41FA5}">
                          <a16:colId xmlns:a16="http://schemas.microsoft.com/office/drawing/2014/main" xmlns="" val="3364266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GT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vi-VN" sz="24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b="1" smtClean="0"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400"/>
                            <a:t>, O </a:t>
                          </a:r>
                          <a:r>
                            <a:rPr lang="en-US" sz="2400" err="1"/>
                            <a:t>là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giao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điểm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của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hai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đường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trung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trực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của</a:t>
                          </a:r>
                          <a:r>
                            <a:rPr lang="en-US" sz="2400" baseline="0"/>
                            <a:t> </a:t>
                          </a:r>
                          <a:r>
                            <a:rPr lang="en-US" sz="2400" baseline="0" err="1"/>
                            <a:t>cạnh</a:t>
                          </a:r>
                          <a:r>
                            <a:rPr lang="en-US" sz="2400" baseline="0"/>
                            <a:t> BC </a:t>
                          </a:r>
                          <a:r>
                            <a:rPr lang="en-US" sz="2400" baseline="0" err="1"/>
                            <a:t>và</a:t>
                          </a:r>
                          <a:r>
                            <a:rPr lang="en-US" sz="2400" baseline="0"/>
                            <a:t> AC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81545748"/>
                      </a:ext>
                    </a:extLst>
                  </a:tr>
                  <a:tr h="299341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KL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400"/>
                            <a:t>OB = OC; OC = OA;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400" err="1"/>
                            <a:t>Điểm</a:t>
                          </a:r>
                          <a:r>
                            <a:rPr lang="en-US" sz="2400"/>
                            <a:t> O </a:t>
                          </a:r>
                          <a:r>
                            <a:rPr lang="en-US" sz="2400" err="1"/>
                            <a:t>có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nằm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trên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đường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trung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trực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của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cạnh</a:t>
                          </a:r>
                          <a:r>
                            <a:rPr lang="en-US" sz="2400"/>
                            <a:t> AB </a:t>
                          </a:r>
                          <a:r>
                            <a:rPr lang="en-US" sz="2400" err="1"/>
                            <a:t>không</a:t>
                          </a:r>
                          <a:r>
                            <a:rPr lang="en-US" sz="2400"/>
                            <a:t>?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51121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CDDA5131-AD99-4B3D-9C3F-6F7D0DAE2D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2060566"/>
                  </p:ext>
                </p:extLst>
              </p:nvPr>
            </p:nvGraphicFramePr>
            <p:xfrm>
              <a:off x="0" y="950606"/>
              <a:ext cx="4196615" cy="2743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11325">
                      <a:extLst>
                        <a:ext uri="{9D8B030D-6E8A-4147-A177-3AD203B41FA5}">
                          <a16:colId xmlns:a16="http://schemas.microsoft.com/office/drawing/2014/main" val="1695691273"/>
                        </a:ext>
                      </a:extLst>
                    </a:gridCol>
                    <a:gridCol w="3685290">
                      <a:extLst>
                        <a:ext uri="{9D8B030D-6E8A-4147-A177-3AD203B41FA5}">
                          <a16:colId xmlns:a16="http://schemas.microsoft.com/office/drawing/2014/main" val="3364266961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GT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3884" t="-3590" r="-165" b="-14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545748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r>
                            <a:rPr lang="en-US" sz="2400"/>
                            <a:t>KL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400"/>
                            <a:t>OB = OC; OC = OA;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400" err="1"/>
                            <a:t>Điểm</a:t>
                          </a:r>
                          <a:r>
                            <a:rPr lang="en-US" sz="2400"/>
                            <a:t> O </a:t>
                          </a:r>
                          <a:r>
                            <a:rPr lang="en-US" sz="2400" err="1"/>
                            <a:t>có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nằm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trên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đường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trung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trực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của</a:t>
                          </a:r>
                          <a:r>
                            <a:rPr lang="en-US" sz="2400"/>
                            <a:t> </a:t>
                          </a:r>
                          <a:r>
                            <a:rPr lang="en-US" sz="2400" err="1"/>
                            <a:t>cạnh</a:t>
                          </a:r>
                          <a:r>
                            <a:rPr lang="en-US" sz="2400"/>
                            <a:t> AB </a:t>
                          </a:r>
                          <a:r>
                            <a:rPr lang="en-US" sz="2400" err="1"/>
                            <a:t>không</a:t>
                          </a:r>
                          <a:r>
                            <a:rPr lang="en-US" sz="2400"/>
                            <a:t>?</a:t>
                          </a:r>
                          <a:endParaRPr lang="vi-VN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9511215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2405C540-7852-47E9-BC49-C7C3594D0F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2896" y="657565"/>
            <a:ext cx="1899385" cy="1068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EB891C-EFB1-491E-AE14-9ECD68607FBF}"/>
              </a:ext>
            </a:extLst>
          </p:cNvPr>
          <p:cNvSpPr txBox="1"/>
          <p:nvPr/>
        </p:nvSpPr>
        <p:spPr>
          <a:xfrm>
            <a:off x="3760270" y="156789"/>
            <a:ext cx="76328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cụm từ cho sẵn dưới đây đặt vào chỗ chấm (…) để được câu trả lời đúng:</a:t>
            </a:r>
            <a:endParaRPr lang="vi-VN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B07958D-A69F-4D33-8CED-D125A1812376}"/>
              </a:ext>
            </a:extLst>
          </p:cNvPr>
          <p:cNvSpPr/>
          <p:nvPr/>
        </p:nvSpPr>
        <p:spPr>
          <a:xfrm>
            <a:off x="4196615" y="3224464"/>
            <a:ext cx="7645667" cy="1615724"/>
          </a:xfrm>
          <a:prstGeom prst="rect">
            <a:avLst/>
          </a:prstGeom>
          <a:solidFill>
            <a:schemeClr val="bg1"/>
          </a:solidFill>
          <a:ln w="38100"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187625-BBE6-4B93-B898-378AE786DEEF}"/>
              </a:ext>
            </a:extLst>
          </p:cNvPr>
          <p:cNvSpPr txBox="1"/>
          <p:nvPr/>
        </p:nvSpPr>
        <p:spPr>
          <a:xfrm>
            <a:off x="4196615" y="3321012"/>
            <a:ext cx="750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Vì O thuộc đường trung trực của cạnh BC nên ………..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22CFFB-C434-447B-A452-B137C5B6FC2B}"/>
              </a:ext>
            </a:extLst>
          </p:cNvPr>
          <p:cNvSpPr txBox="1"/>
          <p:nvPr/>
        </p:nvSpPr>
        <p:spPr>
          <a:xfrm>
            <a:off x="4196614" y="4003083"/>
            <a:ext cx="750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Vì ………………………………………….nên ………..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348ED5-7A77-424D-8CE8-576E8806F464}"/>
              </a:ext>
            </a:extLst>
          </p:cNvPr>
          <p:cNvSpPr/>
          <p:nvPr/>
        </p:nvSpPr>
        <p:spPr>
          <a:xfrm>
            <a:off x="4196614" y="4976261"/>
            <a:ext cx="7645667" cy="1630090"/>
          </a:xfrm>
          <a:prstGeom prst="rect">
            <a:avLst/>
          </a:prstGeom>
          <a:ln w="28575">
            <a:prstDash val="lgDashDot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14896DA-2748-4CF2-97CB-8862568FD173}"/>
              </a:ext>
            </a:extLst>
          </p:cNvPr>
          <p:cNvSpPr txBox="1"/>
          <p:nvPr/>
        </p:nvSpPr>
        <p:spPr>
          <a:xfrm>
            <a:off x="4340992" y="5149465"/>
            <a:ext cx="72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 có: OB = OC; OC = OA  (chứng minh trên)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0CAD7C-9357-4BAA-8C2F-1D5A77FD19F5}"/>
              </a:ext>
            </a:extLst>
          </p:cNvPr>
          <p:cNvSpPr txBox="1"/>
          <p:nvPr/>
        </p:nvSpPr>
        <p:spPr>
          <a:xfrm>
            <a:off x="4424413" y="5611130"/>
            <a:ext cx="665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+mj-lt"/>
                <a:sym typeface="Symbol" panose="05050102010706020507" pitchFamily="18" charset="2"/>
              </a:rPr>
              <a:t></a:t>
            </a:r>
            <a:r>
              <a:rPr lang="en-US" sz="2400">
                <a:latin typeface="+mj-lt"/>
                <a:sym typeface="Symbol" panose="05050102010706020507" pitchFamily="18" charset="2"/>
              </a:rPr>
              <a:t>  …………………………</a:t>
            </a:r>
          </a:p>
          <a:p>
            <a:r>
              <a:rPr lang="vi-VN" sz="2400">
                <a:latin typeface="+mj-lt"/>
                <a:sym typeface="Symbol" panose="05050102010706020507" pitchFamily="18" charset="2"/>
              </a:rPr>
              <a:t></a:t>
            </a:r>
            <a:r>
              <a:rPr lang="en-US" sz="2400">
                <a:latin typeface="+mj-lt"/>
                <a:sym typeface="Symbol" panose="05050102010706020507" pitchFamily="18" charset="2"/>
              </a:rPr>
              <a:t>  …………………………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1203C93-0D00-4B63-85C7-A23B538E4A7E}"/>
              </a:ext>
            </a:extLst>
          </p:cNvPr>
          <p:cNvSpPr/>
          <p:nvPr/>
        </p:nvSpPr>
        <p:spPr>
          <a:xfrm>
            <a:off x="9888353" y="1997731"/>
            <a:ext cx="1751298" cy="44276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 = OC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05FBC2D-4B9A-4091-B046-12C3FA4484EA}"/>
              </a:ext>
            </a:extLst>
          </p:cNvPr>
          <p:cNvSpPr/>
          <p:nvPr/>
        </p:nvSpPr>
        <p:spPr>
          <a:xfrm>
            <a:off x="4424413" y="1404315"/>
            <a:ext cx="4979469" cy="4533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 thuộc đường trung trực của cạnh AC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F467156-C45F-4FCC-AE8C-0A62348D0C74}"/>
              </a:ext>
            </a:extLst>
          </p:cNvPr>
          <p:cNvSpPr/>
          <p:nvPr/>
        </p:nvSpPr>
        <p:spPr>
          <a:xfrm>
            <a:off x="4340995" y="1982805"/>
            <a:ext cx="1755006" cy="44276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OA = OB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3797EED-9A71-40D6-A0DF-4FC39C02AD88}"/>
              </a:ext>
            </a:extLst>
          </p:cNvPr>
          <p:cNvSpPr/>
          <p:nvPr/>
        </p:nvSpPr>
        <p:spPr>
          <a:xfrm>
            <a:off x="6766560" y="1982805"/>
            <a:ext cx="2733575" cy="44276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(tính chất bắc cầu)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ECC9CD7-334B-4149-83C2-D69A169E82B9}"/>
              </a:ext>
            </a:extLst>
          </p:cNvPr>
          <p:cNvSpPr/>
          <p:nvPr/>
        </p:nvSpPr>
        <p:spPr>
          <a:xfrm>
            <a:off x="6766560" y="2550696"/>
            <a:ext cx="5075722" cy="4533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 thuộc đường trung trực của cạnh AB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046DDCA-0E55-4C5B-BC0A-CA16F99850CC}"/>
              </a:ext>
            </a:extLst>
          </p:cNvPr>
          <p:cNvSpPr/>
          <p:nvPr/>
        </p:nvSpPr>
        <p:spPr>
          <a:xfrm>
            <a:off x="4340993" y="2561295"/>
            <a:ext cx="1755007" cy="44276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OA = OC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362 0.1856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968 0.3680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49336 0.2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5196 0.515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4375 0.519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14401 0.508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6" grpId="0"/>
      <p:bldP spid="13" grpId="0" animBg="1"/>
      <p:bldP spid="14" grpId="0"/>
      <p:bldP spid="15" grpId="0"/>
      <p:bldP spid="16" grpId="0" animBg="1"/>
      <p:bldP spid="17" grpId="0"/>
      <p:bldP spid="18" grpId="0"/>
      <p:bldP spid="10" grpId="0" animBg="1"/>
      <p:bldP spid="1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xmlns="" id="{534FA449-E65D-4C83-8BAC-E0FCD778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995" y="487379"/>
            <a:ext cx="3792764" cy="2779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F84AF9-E2D2-4611-96AA-0F8C3CFA728D}"/>
              </a:ext>
            </a:extLst>
          </p:cNvPr>
          <p:cNvSpPr txBox="1"/>
          <p:nvPr/>
        </p:nvSpPr>
        <p:spPr>
          <a:xfrm>
            <a:off x="308009" y="10961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HĐ2(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 78): </a:t>
            </a:r>
            <a:endParaRPr lang="vi-VN" sz="32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xmlns="" id="{B8A66B67-DA09-421D-A92C-0A520DA283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6207443"/>
                  </p:ext>
                </p:extLst>
              </p:nvPr>
            </p:nvGraphicFramePr>
            <p:xfrm>
              <a:off x="-66381" y="893515"/>
              <a:ext cx="8128000" cy="2316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90333">
                      <a:extLst>
                        <a:ext uri="{9D8B030D-6E8A-4147-A177-3AD203B41FA5}">
                          <a16:colId xmlns:a16="http://schemas.microsoft.com/office/drawing/2014/main" xmlns="" val="1695691273"/>
                        </a:ext>
                      </a:extLst>
                    </a:gridCol>
                    <a:gridCol w="7137667">
                      <a:extLst>
                        <a:ext uri="{9D8B030D-6E8A-4147-A177-3AD203B41FA5}">
                          <a16:colId xmlns:a16="http://schemas.microsoft.com/office/drawing/2014/main" xmlns="" val="3364266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vi-VN" sz="28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800"/>
                            <a:t>, O </a:t>
                          </a:r>
                          <a:r>
                            <a:rPr lang="en-US" sz="2800" err="1"/>
                            <a:t>là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giao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điểm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của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hai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đường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trung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trực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của</a:t>
                          </a:r>
                          <a:r>
                            <a:rPr lang="en-US" sz="2800" baseline="0"/>
                            <a:t> </a:t>
                          </a:r>
                          <a:r>
                            <a:rPr lang="en-US" sz="2800" baseline="0" err="1"/>
                            <a:t>cạnh</a:t>
                          </a:r>
                          <a:r>
                            <a:rPr lang="en-US" sz="2800" baseline="0"/>
                            <a:t> BC </a:t>
                          </a:r>
                          <a:r>
                            <a:rPr lang="en-US" sz="2800" baseline="0" err="1"/>
                            <a:t>và</a:t>
                          </a:r>
                          <a:r>
                            <a:rPr lang="en-US" sz="2800" baseline="0"/>
                            <a:t> AC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81545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/>
                            <a:t>OB = OC; OC = OA;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 err="1"/>
                            <a:t>Điểm</a:t>
                          </a:r>
                          <a:r>
                            <a:rPr lang="en-US" sz="2800"/>
                            <a:t> O </a:t>
                          </a:r>
                          <a:r>
                            <a:rPr lang="en-US" sz="2800" err="1"/>
                            <a:t>có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nằm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trên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đường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trung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trực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của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cạnh</a:t>
                          </a:r>
                          <a:r>
                            <a:rPr lang="en-US" sz="2800"/>
                            <a:t> AB </a:t>
                          </a:r>
                          <a:r>
                            <a:rPr lang="en-US" sz="2800" err="1"/>
                            <a:t>không</a:t>
                          </a:r>
                          <a:r>
                            <a:rPr lang="en-US" sz="2800"/>
                            <a:t>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51121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B8A66B67-DA09-421D-A92C-0A520DA283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6207443"/>
                  </p:ext>
                </p:extLst>
              </p:nvPr>
            </p:nvGraphicFramePr>
            <p:xfrm>
              <a:off x="-66381" y="893515"/>
              <a:ext cx="8128000" cy="2316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90333">
                      <a:extLst>
                        <a:ext uri="{9D8B030D-6E8A-4147-A177-3AD203B41FA5}">
                          <a16:colId xmlns:a16="http://schemas.microsoft.com/office/drawing/2014/main" val="1695691273"/>
                        </a:ext>
                      </a:extLst>
                    </a:gridCol>
                    <a:gridCol w="7137667">
                      <a:extLst>
                        <a:ext uri="{9D8B030D-6E8A-4147-A177-3AD203B41FA5}">
                          <a16:colId xmlns:a16="http://schemas.microsoft.com/office/drawing/2014/main" val="3364266961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920" t="-5806" r="-85" b="-16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545748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/>
                            <a:t>OB = OC; OC = OA;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 err="1"/>
                            <a:t>Điểm</a:t>
                          </a:r>
                          <a:r>
                            <a:rPr lang="en-US" sz="2800"/>
                            <a:t> O </a:t>
                          </a:r>
                          <a:r>
                            <a:rPr lang="en-US" sz="2800" err="1"/>
                            <a:t>có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nằm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trên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đường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trung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trực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của</a:t>
                          </a:r>
                          <a:r>
                            <a:rPr lang="en-US" sz="2800"/>
                            <a:t> </a:t>
                          </a:r>
                          <a:r>
                            <a:rPr lang="en-US" sz="2800" err="1"/>
                            <a:t>cạnh</a:t>
                          </a:r>
                          <a:r>
                            <a:rPr lang="en-US" sz="2800"/>
                            <a:t> AB </a:t>
                          </a:r>
                          <a:r>
                            <a:rPr lang="en-US" sz="2800" err="1"/>
                            <a:t>không</a:t>
                          </a:r>
                          <a:r>
                            <a:rPr lang="en-US" sz="2800"/>
                            <a:t>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9511215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338534-09EE-4AFE-B170-EFA2D5FA1F4B}"/>
              </a:ext>
            </a:extLst>
          </p:cNvPr>
          <p:cNvSpPr txBox="1"/>
          <p:nvPr/>
        </p:nvSpPr>
        <p:spPr>
          <a:xfrm>
            <a:off x="5120640" y="3099335"/>
            <a:ext cx="155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827FAA-1EFA-436C-BFC4-AD2E95FC740C}"/>
              </a:ext>
            </a:extLst>
          </p:cNvPr>
          <p:cNvSpPr txBox="1"/>
          <p:nvPr/>
        </p:nvSpPr>
        <p:spPr>
          <a:xfrm>
            <a:off x="164430" y="3821229"/>
            <a:ext cx="1202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OB = OC (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    (1)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1A8C86-DF4F-410E-A626-433CBC96901B}"/>
              </a:ext>
            </a:extLst>
          </p:cNvPr>
          <p:cNvSpPr txBox="1"/>
          <p:nvPr/>
        </p:nvSpPr>
        <p:spPr>
          <a:xfrm>
            <a:off x="164429" y="4375372"/>
            <a:ext cx="11347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OA = OC (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    (2)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FE1A80-4CB6-4717-A7AD-AD535E3F61F0}"/>
              </a:ext>
            </a:extLst>
          </p:cNvPr>
          <p:cNvSpPr txBox="1"/>
          <p:nvPr/>
        </p:nvSpPr>
        <p:spPr>
          <a:xfrm>
            <a:off x="250257" y="4997811"/>
            <a:ext cx="103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(2) ta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OA =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 = OC.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AEF85F-1ED5-4F20-A40D-F084903C1D73}"/>
              </a:ext>
            </a:extLst>
          </p:cNvPr>
          <p:cNvSpPr txBox="1"/>
          <p:nvPr/>
        </p:nvSpPr>
        <p:spPr>
          <a:xfrm>
            <a:off x="308009" y="5640391"/>
            <a:ext cx="103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OA = OB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426BF63-AF2F-45FE-A3E0-45F715C03E5D}"/>
              </a:ext>
            </a:extLst>
          </p:cNvPr>
          <p:cNvGrpSpPr/>
          <p:nvPr/>
        </p:nvGrpSpPr>
        <p:grpSpPr>
          <a:xfrm>
            <a:off x="260076" y="160483"/>
            <a:ext cx="11752251" cy="2005201"/>
            <a:chOff x="452582" y="5319624"/>
            <a:chExt cx="10123055" cy="11453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D7A22D0-1878-4824-B32C-C06EFD7C8643}"/>
                </a:ext>
              </a:extLst>
            </p:cNvPr>
            <p:cNvSpPr/>
            <p:nvPr/>
          </p:nvSpPr>
          <p:spPr>
            <a:xfrm>
              <a:off x="452582" y="5476642"/>
              <a:ext cx="10123055" cy="98829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3200" b="1">
                  <a:solidFill>
                    <a:schemeClr val="tx1"/>
                  </a:solidFill>
                  <a:latin typeface="+mj-lt"/>
                </a:rPr>
                <a:t>Ba đường trung trực của một tam giác đ</a:t>
              </a:r>
              <a:r>
                <a:rPr lang="en-US" sz="32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ồn</a:t>
              </a:r>
              <a:r>
                <a:rPr lang="vi-VN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200" b="1">
                  <a:solidFill>
                    <a:schemeClr val="tx1"/>
                  </a:solidFill>
                  <a:latin typeface="+mj-lt"/>
                </a:rPr>
                <a:t> quy tại một điểm. Điểm này cách đểu ba đỉnh của</a:t>
              </a:r>
              <a:r>
                <a:rPr lang="en-US" sz="3200" b="1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vi-VN" sz="3200" b="1">
                  <a:solidFill>
                    <a:schemeClr val="tx1"/>
                  </a:solidFill>
                  <a:latin typeface="+mj-lt"/>
                </a:rPr>
                <a:t>tam giác.</a:t>
              </a:r>
              <a:endParaRPr lang="en-US" sz="32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B6B0DFE-004D-4E89-BC8B-90D62491A525}"/>
                </a:ext>
              </a:extLst>
            </p:cNvPr>
            <p:cNvSpPr/>
            <p:nvPr/>
          </p:nvSpPr>
          <p:spPr>
            <a:xfrm>
              <a:off x="452582" y="5319624"/>
              <a:ext cx="1819563" cy="31468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id="{603DA9E8-A183-401A-8F71-048DD2F4E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052674"/>
                  </p:ext>
                </p:extLst>
              </p:nvPr>
            </p:nvGraphicFramePr>
            <p:xfrm>
              <a:off x="260076" y="2760156"/>
              <a:ext cx="5996345" cy="188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30608">
                      <a:extLst>
                        <a:ext uri="{9D8B030D-6E8A-4147-A177-3AD203B41FA5}">
                          <a16:colId xmlns:a16="http://schemas.microsoft.com/office/drawing/2014/main" xmlns="" val="1695691273"/>
                        </a:ext>
                      </a:extLst>
                    </a:gridCol>
                    <a:gridCol w="5265737">
                      <a:extLst>
                        <a:ext uri="{9D8B030D-6E8A-4147-A177-3AD203B41FA5}">
                          <a16:colId xmlns:a16="http://schemas.microsoft.com/office/drawing/2014/main" xmlns="" val="3364266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vi-VN" sz="2800" b="0" i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ABC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d, m, n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lượt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trung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trực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cạnh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BC, AC, AB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81545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m, n, d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quy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tại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OA = OB = OC.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51121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03DA9E8-A183-401A-8F71-048DD2F4E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052674"/>
                  </p:ext>
                </p:extLst>
              </p:nvPr>
            </p:nvGraphicFramePr>
            <p:xfrm>
              <a:off x="260076" y="2760156"/>
              <a:ext cx="5996345" cy="188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30608">
                      <a:extLst>
                        <a:ext uri="{9D8B030D-6E8A-4147-A177-3AD203B41FA5}">
                          <a16:colId xmlns:a16="http://schemas.microsoft.com/office/drawing/2014/main" val="1695691273"/>
                        </a:ext>
                      </a:extLst>
                    </a:gridCol>
                    <a:gridCol w="5265737">
                      <a:extLst>
                        <a:ext uri="{9D8B030D-6E8A-4147-A177-3AD203B41FA5}">
                          <a16:colId xmlns:a16="http://schemas.microsoft.com/office/drawing/2014/main" val="3364266961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873" t="-6410" r="-116" b="-117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545748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m, n, d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quy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tại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</a:t>
                          </a:r>
                        </a:p>
                        <a:p>
                          <a:pPr marL="342900" indent="-342900">
                            <a:buAutoNum type="alphaLcParenR"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OA = OB = OC.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9511215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ACB6E1-A9A7-4578-95F9-A62D2277E5EC}"/>
              </a:ext>
            </a:extLst>
          </p:cNvPr>
          <p:cNvGrpSpPr/>
          <p:nvPr/>
        </p:nvGrpSpPr>
        <p:grpSpPr>
          <a:xfrm>
            <a:off x="7774014" y="2440590"/>
            <a:ext cx="4540165" cy="4147721"/>
            <a:chOff x="7774014" y="2440590"/>
            <a:chExt cx="4540165" cy="41477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BB1FE11-14A6-4428-9DC8-D3004DCC3B94}"/>
                </a:ext>
              </a:extLst>
            </p:cNvPr>
            <p:cNvGrpSpPr/>
            <p:nvPr/>
          </p:nvGrpSpPr>
          <p:grpSpPr>
            <a:xfrm>
              <a:off x="7774014" y="2440590"/>
              <a:ext cx="4540165" cy="4147721"/>
              <a:chOff x="7774014" y="2440590"/>
              <a:chExt cx="4540165" cy="4147721"/>
            </a:xfrm>
          </p:grpSpPr>
          <p:pic>
            <p:nvPicPr>
              <p:cNvPr id="7" name="Hình ảnh 1">
                <a:extLst>
                  <a:ext uri="{FF2B5EF4-FFF2-40B4-BE49-F238E27FC236}">
                    <a16:creationId xmlns:a16="http://schemas.microsoft.com/office/drawing/2014/main" xmlns="" id="{A9E69210-94C6-4D1E-9953-DED7975FC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74014" y="2440590"/>
                <a:ext cx="4540165" cy="4147721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44F288D8-DA49-45EB-BB7A-61F41ADED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137" y="2926080"/>
                <a:ext cx="683394" cy="159779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59FCD7B0-077A-4219-B378-4F178E3D65AE}"/>
                  </a:ext>
                </a:extLst>
              </p:cNvPr>
              <p:cNvCxnSpPr/>
              <p:nvPr/>
            </p:nvCxnSpPr>
            <p:spPr>
              <a:xfrm flipH="1">
                <a:off x="8710863" y="4514450"/>
                <a:ext cx="1578543" cy="76019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BB3615E-97D0-49FF-8BBC-08282CC66DA4}"/>
                </a:ext>
              </a:extLst>
            </p:cNvPr>
            <p:cNvCxnSpPr/>
            <p:nvPr/>
          </p:nvCxnSpPr>
          <p:spPr>
            <a:xfrm>
              <a:off x="10260531" y="4514450"/>
              <a:ext cx="1568917" cy="7698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867AA18-9295-4526-AC2E-53A961DD1C8A}"/>
                </a:ext>
              </a:extLst>
            </p:cNvPr>
            <p:cNvSpPr txBox="1"/>
            <p:nvPr/>
          </p:nvSpPr>
          <p:spPr>
            <a:xfrm rot="190282">
              <a:off x="10059851" y="3905288"/>
              <a:ext cx="549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1DF87BD7-6C6D-4BB9-AE82-DE701438016C}"/>
              </a:ext>
            </a:extLst>
          </p:cNvPr>
          <p:cNvSpPr/>
          <p:nvPr/>
        </p:nvSpPr>
        <p:spPr>
          <a:xfrm>
            <a:off x="8080732" y="2611399"/>
            <a:ext cx="3458125" cy="3534328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D3999AC-608F-6FFA-7130-F24E7DD5A41E}"/>
              </a:ext>
            </a:extLst>
          </p:cNvPr>
          <p:cNvGrpSpPr/>
          <p:nvPr/>
        </p:nvGrpSpPr>
        <p:grpSpPr>
          <a:xfrm>
            <a:off x="329016" y="2545160"/>
            <a:ext cx="6841806" cy="3703239"/>
            <a:chOff x="452582" y="5476641"/>
            <a:chExt cx="10123055" cy="3703239"/>
          </a:xfrm>
          <a:solidFill>
            <a:schemeClr val="accent6">
              <a:lumMod val="40000"/>
              <a:lumOff val="6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xmlns="" id="{82CCC97A-176C-7591-9180-850A2852C3C7}"/>
                    </a:ext>
                  </a:extLst>
                </p:cNvPr>
                <p:cNvSpPr/>
                <p:nvPr/>
              </p:nvSpPr>
              <p:spPr>
                <a:xfrm>
                  <a:off x="452582" y="5476641"/>
                  <a:ext cx="10123055" cy="370323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Vì O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giao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nên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</m:oMath>
                  </a14:m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). Do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80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𝐴𝐵𝐶</m:t>
                      </m:r>
                    </m:oMath>
                  </a14:m>
                  <a:endPara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2CCC97A-176C-7591-9180-850A2852C3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82" y="5476641"/>
                  <a:ext cx="10123055" cy="3703239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2AD482EE-944B-19B4-68CA-7C30F65AF310}"/>
                </a:ext>
              </a:extLst>
            </p:cNvPr>
            <p:cNvSpPr/>
            <p:nvPr/>
          </p:nvSpPr>
          <p:spPr>
            <a:xfrm>
              <a:off x="672249" y="5542880"/>
              <a:ext cx="3304011" cy="68697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3F37A94-AB41-48F3-AA7C-4529ABF3CA6B}"/>
              </a:ext>
            </a:extLst>
          </p:cNvPr>
          <p:cNvGrpSpPr/>
          <p:nvPr/>
        </p:nvGrpSpPr>
        <p:grpSpPr>
          <a:xfrm>
            <a:off x="260076" y="160483"/>
            <a:ext cx="11752251" cy="2005201"/>
            <a:chOff x="452582" y="5319624"/>
            <a:chExt cx="10123055" cy="114530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5729C05-0DEB-4FC4-A392-364479353BC2}"/>
                </a:ext>
              </a:extLst>
            </p:cNvPr>
            <p:cNvSpPr/>
            <p:nvPr/>
          </p:nvSpPr>
          <p:spPr>
            <a:xfrm>
              <a:off x="452582" y="5476642"/>
              <a:ext cx="10123055" cy="98829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3200" b="1">
                  <a:solidFill>
                    <a:schemeClr val="tx1"/>
                  </a:solidFill>
                  <a:latin typeface="+mj-lt"/>
                </a:rPr>
                <a:t>Ba đường trung trực của một tam giác đ</a:t>
              </a:r>
              <a:r>
                <a:rPr lang="en-US" sz="32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ồn</a:t>
              </a:r>
              <a:r>
                <a:rPr lang="vi-VN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200" b="1">
                  <a:solidFill>
                    <a:schemeClr val="tx1"/>
                  </a:solidFill>
                  <a:latin typeface="+mj-lt"/>
                </a:rPr>
                <a:t> quy tại một điểm. Điểm này cách đểu ba đỉnh của</a:t>
              </a:r>
              <a:r>
                <a:rPr lang="en-US" sz="3200" b="1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vi-VN" sz="3200" b="1">
                  <a:solidFill>
                    <a:schemeClr val="tx1"/>
                  </a:solidFill>
                  <a:latin typeface="+mj-lt"/>
                </a:rPr>
                <a:t>tam giác.</a:t>
              </a:r>
              <a:endParaRPr lang="en-US" sz="32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EDA6F9E-2BA2-4674-9B71-2034C548B22F}"/>
                </a:ext>
              </a:extLst>
            </p:cNvPr>
            <p:cNvSpPr/>
            <p:nvPr/>
          </p:nvSpPr>
          <p:spPr>
            <a:xfrm>
              <a:off x="452582" y="5319624"/>
              <a:ext cx="1819563" cy="31468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BFBF8A2-93F2-45F2-8719-DCC2C5CA395B}"/>
              </a:ext>
            </a:extLst>
          </p:cNvPr>
          <p:cNvGrpSpPr/>
          <p:nvPr/>
        </p:nvGrpSpPr>
        <p:grpSpPr>
          <a:xfrm>
            <a:off x="7319287" y="2274890"/>
            <a:ext cx="4540165" cy="4147721"/>
            <a:chOff x="7774014" y="2440590"/>
            <a:chExt cx="4540165" cy="41477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B36597C-5A72-4E4E-A6B2-29A7E19E1209}"/>
                </a:ext>
              </a:extLst>
            </p:cNvPr>
            <p:cNvGrpSpPr/>
            <p:nvPr/>
          </p:nvGrpSpPr>
          <p:grpSpPr>
            <a:xfrm>
              <a:off x="7774014" y="2440590"/>
              <a:ext cx="4540165" cy="4147721"/>
              <a:chOff x="7774014" y="2440590"/>
              <a:chExt cx="4540165" cy="4147721"/>
            </a:xfrm>
          </p:grpSpPr>
          <p:pic>
            <p:nvPicPr>
              <p:cNvPr id="19" name="Hình ảnh 1">
                <a:extLst>
                  <a:ext uri="{FF2B5EF4-FFF2-40B4-BE49-F238E27FC236}">
                    <a16:creationId xmlns:a16="http://schemas.microsoft.com/office/drawing/2014/main" xmlns="" id="{30F65A98-6BB4-42DB-8171-F8D0A379C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74014" y="2440590"/>
                <a:ext cx="4540165" cy="4147721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89018D8C-72FD-4CBB-A36A-09104F1A22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137" y="2926080"/>
                <a:ext cx="683394" cy="159779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6B5E2CAA-0019-4A96-9EB1-98148651570D}"/>
                  </a:ext>
                </a:extLst>
              </p:cNvPr>
              <p:cNvCxnSpPr/>
              <p:nvPr/>
            </p:nvCxnSpPr>
            <p:spPr>
              <a:xfrm flipH="1">
                <a:off x="8710863" y="4514450"/>
                <a:ext cx="1578543" cy="76019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BC3885F-85CE-4B8D-A3B5-42485FE81553}"/>
                </a:ext>
              </a:extLst>
            </p:cNvPr>
            <p:cNvCxnSpPr/>
            <p:nvPr/>
          </p:nvCxnSpPr>
          <p:spPr>
            <a:xfrm>
              <a:off x="10260531" y="4514450"/>
              <a:ext cx="1568917" cy="7698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926F8F2-061D-4B4F-9CFF-E35D383F10C0}"/>
                </a:ext>
              </a:extLst>
            </p:cNvPr>
            <p:cNvSpPr txBox="1"/>
            <p:nvPr/>
          </p:nvSpPr>
          <p:spPr>
            <a:xfrm rot="190282">
              <a:off x="10059851" y="3905288"/>
              <a:ext cx="549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8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63AA58-364D-2F0B-454F-3071A1D79D82}"/>
              </a:ext>
            </a:extLst>
          </p:cNvPr>
          <p:cNvGrpSpPr/>
          <p:nvPr/>
        </p:nvGrpSpPr>
        <p:grpSpPr>
          <a:xfrm>
            <a:off x="427888" y="53875"/>
            <a:ext cx="10334348" cy="1786966"/>
            <a:chOff x="775855" y="1788526"/>
            <a:chExt cx="10726791" cy="1933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xmlns="" id="{5810A845-512E-7D13-A744-AD8F9E63DCC5}"/>
                    </a:ext>
                  </a:extLst>
                </p:cNvPr>
                <p:cNvSpPr/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endPara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810A845-512E-7D13-A744-AD8F9E63DC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blipFill>
                  <a:blip r:embed="rId2"/>
                  <a:stretch>
                    <a:fillRect l="-59"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0A05BA9-2694-31D1-FE14-273097469F19}"/>
                </a:ext>
              </a:extLst>
            </p:cNvPr>
            <p:cNvSpPr/>
            <p:nvPr/>
          </p:nvSpPr>
          <p:spPr>
            <a:xfrm>
              <a:off x="914400" y="1788526"/>
              <a:ext cx="1819564" cy="4710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4" name="Picture 13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4BE24D1-8B52-6100-9497-A5DF7E995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66" y="1779408"/>
            <a:ext cx="4040899" cy="385549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xmlns="" id="{888F141B-5111-4DE0-B74C-428F16FF6A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5451833"/>
                  </p:ext>
                </p:extLst>
              </p:nvPr>
            </p:nvGraphicFramePr>
            <p:xfrm>
              <a:off x="427888" y="2266174"/>
              <a:ext cx="6819935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5166">
                      <a:extLst>
                        <a:ext uri="{9D8B030D-6E8A-4147-A177-3AD203B41FA5}">
                          <a16:colId xmlns:a16="http://schemas.microsoft.com/office/drawing/2014/main" xmlns="" val="258672884"/>
                        </a:ext>
                      </a:extLst>
                    </a:gridCol>
                    <a:gridCol w="5754769">
                      <a:extLst>
                        <a:ext uri="{9D8B030D-6E8A-4147-A177-3AD203B41FA5}">
                          <a16:colId xmlns:a16="http://schemas.microsoft.com/office/drawing/2014/main" xmlns="" val="169688906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vi-VN" sz="28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800"/>
                            <a:t> cân</a:t>
                          </a:r>
                          <a:r>
                            <a:rPr lang="en-US" sz="2800" baseline="0"/>
                            <a:t> tại A;</a:t>
                          </a:r>
                        </a:p>
                        <a:p>
                          <a:r>
                            <a:rPr lang="en-US" sz="2800" baseline="0"/>
                            <a:t>AI là đường trung tuyến.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82716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514350" indent="-514350">
                            <a:buAutoNum type="alphaLcParenR"/>
                          </a:pPr>
                          <a:r>
                            <a:rPr lang="en-US" sz="2800"/>
                            <a:t>AI là đường trung trực của cạnh BC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Điểm cách đều ba đỉnh của tam giác ABC có nằm trên AI không?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269807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888F141B-5111-4DE0-B74C-428F16FF6A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5451833"/>
                  </p:ext>
                </p:extLst>
              </p:nvPr>
            </p:nvGraphicFramePr>
            <p:xfrm>
              <a:off x="427888" y="2266174"/>
              <a:ext cx="6819935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5166">
                      <a:extLst>
                        <a:ext uri="{9D8B030D-6E8A-4147-A177-3AD203B41FA5}">
                          <a16:colId xmlns:a16="http://schemas.microsoft.com/office/drawing/2014/main" val="258672884"/>
                        </a:ext>
                      </a:extLst>
                    </a:gridCol>
                    <a:gridCol w="5754769">
                      <a:extLst>
                        <a:ext uri="{9D8B030D-6E8A-4147-A177-3AD203B41FA5}">
                          <a16:colId xmlns:a16="http://schemas.microsoft.com/office/drawing/2014/main" val="1696889069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8538" t="-5806" r="-106" b="-209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827162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514350" indent="-514350">
                            <a:buAutoNum type="alphaLcParenR"/>
                          </a:pPr>
                          <a:r>
                            <a:rPr lang="en-US" sz="2800"/>
                            <a:t>AI là đường trung trực của cạnh BC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Điểm cách đều ba đỉnh của tam giác ABC có nằm trên AI không?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269807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Hình chữ nhật: Góc Tròn 7">
            <a:extLst>
              <a:ext uri="{FF2B5EF4-FFF2-40B4-BE49-F238E27FC236}">
                <a16:creationId xmlns:a16="http://schemas.microsoft.com/office/drawing/2014/main" xmlns="" id="{F32BD43A-F5A8-4855-908F-192EBB73AD3B}"/>
              </a:ext>
            </a:extLst>
          </p:cNvPr>
          <p:cNvSpPr/>
          <p:nvPr/>
        </p:nvSpPr>
        <p:spPr>
          <a:xfrm>
            <a:off x="351688" y="5112388"/>
            <a:ext cx="5574145" cy="1447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 </a:t>
            </a:r>
          </a:p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PHÚT – 2 NGƯỜI</a:t>
            </a:r>
          </a:p>
        </p:txBody>
      </p:sp>
    </p:spTree>
    <p:extLst>
      <p:ext uri="{BB962C8B-B14F-4D97-AF65-F5344CB8AC3E}">
        <p14:creationId xmlns:p14="http://schemas.microsoft.com/office/powerpoint/2010/main" val="38040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4B38DAD-E253-4FDA-889F-B7D43CB30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81" y="0"/>
            <a:ext cx="4040899" cy="385549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531099BC-5D7A-4774-987A-53B8EB290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049166"/>
                  </p:ext>
                </p:extLst>
              </p:nvPr>
            </p:nvGraphicFramePr>
            <p:xfrm>
              <a:off x="340803" y="556147"/>
              <a:ext cx="6819935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5166">
                      <a:extLst>
                        <a:ext uri="{9D8B030D-6E8A-4147-A177-3AD203B41FA5}">
                          <a16:colId xmlns:a16="http://schemas.microsoft.com/office/drawing/2014/main" xmlns="" val="258672884"/>
                        </a:ext>
                      </a:extLst>
                    </a:gridCol>
                    <a:gridCol w="5754769">
                      <a:extLst>
                        <a:ext uri="{9D8B030D-6E8A-4147-A177-3AD203B41FA5}">
                          <a16:colId xmlns:a16="http://schemas.microsoft.com/office/drawing/2014/main" xmlns="" val="169688906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vi-VN" sz="28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800"/>
                            <a:t> cân</a:t>
                          </a:r>
                          <a:r>
                            <a:rPr lang="en-US" sz="2800" baseline="0"/>
                            <a:t> tại A;</a:t>
                          </a:r>
                        </a:p>
                        <a:p>
                          <a:r>
                            <a:rPr lang="en-US" sz="2800" baseline="0"/>
                            <a:t>AI là đường trung tuyến.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82716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514350" indent="-514350">
                            <a:buAutoNum type="alphaLcParenR"/>
                          </a:pPr>
                          <a:r>
                            <a:rPr lang="en-US" sz="2800"/>
                            <a:t>AI là đường trung trực của cạnh BC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Điểm cách đều ba đỉnh của tam giác ABC có nằm trên AI không?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269807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531099BC-5D7A-4774-987A-53B8EB290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049166"/>
                  </p:ext>
                </p:extLst>
              </p:nvPr>
            </p:nvGraphicFramePr>
            <p:xfrm>
              <a:off x="340803" y="556147"/>
              <a:ext cx="6819935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5166">
                      <a:extLst>
                        <a:ext uri="{9D8B030D-6E8A-4147-A177-3AD203B41FA5}">
                          <a16:colId xmlns:a16="http://schemas.microsoft.com/office/drawing/2014/main" val="258672884"/>
                        </a:ext>
                      </a:extLst>
                    </a:gridCol>
                    <a:gridCol w="5754769">
                      <a:extLst>
                        <a:ext uri="{9D8B030D-6E8A-4147-A177-3AD203B41FA5}">
                          <a16:colId xmlns:a16="http://schemas.microsoft.com/office/drawing/2014/main" val="1696889069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GT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8519" t="-5806" r="-106" b="-20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827162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KL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514350" indent="-514350">
                            <a:buAutoNum type="alphaLcParenR"/>
                          </a:pPr>
                          <a:r>
                            <a:rPr lang="en-US" sz="2800"/>
                            <a:t>AI là đường trung trực của cạnh BC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Điểm cách đều ba đỉnh của tam giác ABC có nằm trên AI không?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269807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xmlns="" id="{EB575EF9-3860-4DA9-8F01-1617D4C04345}"/>
              </a:ext>
            </a:extLst>
          </p:cNvPr>
          <p:cNvSpPr/>
          <p:nvPr/>
        </p:nvSpPr>
        <p:spPr>
          <a:xfrm>
            <a:off x="422852" y="3558654"/>
            <a:ext cx="5574145" cy="1447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 </a:t>
            </a:r>
          </a:p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PHÚT – 2 NGƯỜI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596431-6AC1-4429-8834-B9BA80B47F08}"/>
              </a:ext>
            </a:extLst>
          </p:cNvPr>
          <p:cNvSpPr txBox="1"/>
          <p:nvPr/>
        </p:nvSpPr>
        <p:spPr>
          <a:xfrm>
            <a:off x="188403" y="0"/>
            <a:ext cx="391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 (SGK)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F6A79956-20A3-4F02-B9E5-43435732ED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4293" y="3855494"/>
            <a:ext cx="4432773" cy="24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CCB2AD4-7B9B-469F-B5A8-792D6F17DF34}"/>
              </a:ext>
            </a:extLst>
          </p:cNvPr>
          <p:cNvGrpSpPr/>
          <p:nvPr/>
        </p:nvGrpSpPr>
        <p:grpSpPr>
          <a:xfrm>
            <a:off x="427888" y="53875"/>
            <a:ext cx="10334348" cy="1786966"/>
            <a:chOff x="775855" y="1788526"/>
            <a:chExt cx="10726791" cy="1933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xmlns="" id="{9E6AF957-A4F9-4770-A53F-5627235C1E2A}"/>
                    </a:ext>
                  </a:extLst>
                </p:cNvPr>
                <p:cNvSpPr/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endPara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810A845-512E-7D13-A744-AD8F9E63DC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blipFill>
                  <a:blip r:embed="rId2"/>
                  <a:stretch>
                    <a:fillRect l="-59"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EC7B314-B8C1-463D-B4E8-1FAA0CE817C7}"/>
                </a:ext>
              </a:extLst>
            </p:cNvPr>
            <p:cNvSpPr/>
            <p:nvPr/>
          </p:nvSpPr>
          <p:spPr>
            <a:xfrm>
              <a:off x="914400" y="1788526"/>
              <a:ext cx="1819564" cy="4710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64577DA-DFE5-48DA-8DF5-B70A5D0D01A2}"/>
                  </a:ext>
                </a:extLst>
              </p:cNvPr>
              <p:cNvSpPr txBox="1"/>
              <p:nvPr/>
            </p:nvSpPr>
            <p:spPr>
              <a:xfrm>
                <a:off x="561364" y="1840841"/>
                <a:ext cx="9485744" cy="5977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1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2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minh</a:t>
                </a:r>
                <a:r>
                  <a:rPr lang="en-US" sz="2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𝐴𝐵𝐼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𝐴𝐶𝐼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(gt) ; 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</m:t>
                    </m:r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𝐵𝐼</m:t>
                    </m:r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𝐶𝐼</m:t>
                    </m:r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</m:t>
                    </m:r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𝐴𝐵𝐼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𝐴𝐶𝐼</m:t>
                    </m:r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fr-FR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𝐴𝐼𝐵</m:t>
                        </m:r>
                      </m:e>
                    </m:acc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   (2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𝐴𝐼𝐵</m:t>
                        </m:r>
                      </m:e>
                    </m:acc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</m:oMath>
                </a14:m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là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𝐴𝐼𝐵</m:t>
                        </m:r>
                      </m:e>
                    </m:acc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</m:t>
                    </m:r>
                  </m:oMath>
                </a14:m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fr-FR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fr-FR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4577DA-DFE5-48DA-8DF5-B70A5D0D0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64" y="1840841"/>
                <a:ext cx="9485744" cy="5977855"/>
              </a:xfrm>
              <a:prstGeom prst="rect">
                <a:avLst/>
              </a:prstGeom>
              <a:blipFill>
                <a:blip r:embed="rId3"/>
                <a:stretch>
                  <a:fillRect l="-964" t="-4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E98BF4E-808D-444E-BA54-0AD538666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23" y="2077570"/>
            <a:ext cx="4040899" cy="385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52B22F3D-035B-27CD-49B2-B36A85ED5CE4}"/>
              </a:ext>
            </a:extLst>
          </p:cNvPr>
          <p:cNvSpPr/>
          <p:nvPr/>
        </p:nvSpPr>
        <p:spPr>
          <a:xfrm>
            <a:off x="221672" y="23910"/>
            <a:ext cx="11748655" cy="17179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43CB8DA-9481-1381-3B6F-2476313BBCBF}"/>
              </a:ext>
            </a:extLst>
          </p:cNvPr>
          <p:cNvSpPr txBox="1"/>
          <p:nvPr/>
        </p:nvSpPr>
        <p:spPr>
          <a:xfrm>
            <a:off x="623455" y="443345"/>
            <a:ext cx="1083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sau, bạn Lan vẽ đường trung trực của các đoạn thẳng. Theo em, hình nào Lan vẽ đúng?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74C46EF-B7D7-8770-B49D-FFAF77DC3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981" y="1519010"/>
            <a:ext cx="3144982" cy="357198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B1F1CBA6-9041-07AC-818F-94D26446D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262" y="2161309"/>
            <a:ext cx="3065504" cy="228738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DFFBFD8-C280-F6AC-C7B7-03B879ED9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4288" y="2022763"/>
            <a:ext cx="3634169" cy="2812473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DB3E6119-F3A0-9B75-CF22-3E90A48FDC91}"/>
              </a:ext>
            </a:extLst>
          </p:cNvPr>
          <p:cNvSpPr/>
          <p:nvPr/>
        </p:nvSpPr>
        <p:spPr>
          <a:xfrm>
            <a:off x="1043204" y="5090992"/>
            <a:ext cx="1011382" cy="902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B2E97C30-AA6A-1246-6827-8402CB3F179A}"/>
              </a:ext>
            </a:extLst>
          </p:cNvPr>
          <p:cNvSpPr/>
          <p:nvPr/>
        </p:nvSpPr>
        <p:spPr>
          <a:xfrm>
            <a:off x="8199990" y="5090990"/>
            <a:ext cx="1011382" cy="902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xmlns="" id="{B483589E-4D19-EBC6-4C26-3FF9F8D3F738}"/>
              </a:ext>
            </a:extLst>
          </p:cNvPr>
          <p:cNvSpPr/>
          <p:nvPr/>
        </p:nvSpPr>
        <p:spPr>
          <a:xfrm>
            <a:off x="4694909" y="5090991"/>
            <a:ext cx="1011382" cy="902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6" name="Video-dong-ho-dem-nguoc-15-gi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CFD19E-E107-4C72-AEB8-8E8105CF2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40766" y="5154727"/>
            <a:ext cx="2364966" cy="13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9D6D6EA-A4A0-4ADA-8D70-4B467406C1F5}"/>
              </a:ext>
            </a:extLst>
          </p:cNvPr>
          <p:cNvGrpSpPr/>
          <p:nvPr/>
        </p:nvGrpSpPr>
        <p:grpSpPr>
          <a:xfrm>
            <a:off x="427888" y="53875"/>
            <a:ext cx="10334348" cy="1786966"/>
            <a:chOff x="775855" y="1788526"/>
            <a:chExt cx="10726791" cy="1933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xmlns="" id="{2C76539B-8C79-411D-824A-D6FB43F7127A}"/>
                    </a:ext>
                  </a:extLst>
                </p:cNvPr>
                <p:cNvSpPr/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𝑨𝑰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400" b="1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endPara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810A845-512E-7D13-A744-AD8F9E63DC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55" y="1958109"/>
                  <a:ext cx="10726791" cy="1764146"/>
                </a:xfrm>
                <a:prstGeom prst="roundRect">
                  <a:avLst/>
                </a:prstGeom>
                <a:blipFill>
                  <a:blip r:embed="rId2"/>
                  <a:stretch>
                    <a:fillRect l="-59"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EB16640-D96D-4DF1-BF7F-FC98D7B39BBA}"/>
                </a:ext>
              </a:extLst>
            </p:cNvPr>
            <p:cNvSpPr/>
            <p:nvPr/>
          </p:nvSpPr>
          <p:spPr>
            <a:xfrm>
              <a:off x="914400" y="1788526"/>
              <a:ext cx="1819564" cy="4710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5" name="Picture 4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F67155F-6870-4407-AF1D-85292DD93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23" y="2077570"/>
            <a:ext cx="4040899" cy="385549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3B39842-FE47-48B5-9BDC-ECCA2C7A2645}"/>
                  </a:ext>
                </a:extLst>
              </p:cNvPr>
              <p:cNvSpPr txBox="1"/>
              <p:nvPr/>
            </p:nvSpPr>
            <p:spPr>
              <a:xfrm>
                <a:off x="427888" y="2200835"/>
                <a:ext cx="5575920" cy="1646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a) ta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13.2022KNTT38$3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B39842-FE47-48B5-9BDC-ECCA2C7A2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88" y="2200835"/>
                <a:ext cx="5575920" cy="1646413"/>
              </a:xfrm>
              <a:prstGeom prst="rect">
                <a:avLst/>
              </a:prstGeom>
              <a:blipFill>
                <a:blip r:embed="rId4"/>
                <a:stretch>
                  <a:fillRect l="-1639" t="-2963" b="-77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37F3015-85DB-43BD-833C-3344F7BDAE6E}"/>
              </a:ext>
            </a:extLst>
          </p:cNvPr>
          <p:cNvSpPr/>
          <p:nvPr/>
        </p:nvSpPr>
        <p:spPr>
          <a:xfrm>
            <a:off x="174172" y="2077570"/>
            <a:ext cx="6879771" cy="395151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tam giác ABC cân tại A, đường trung tuyến AI cũng là đường trung trực của BC.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C8C435-A932-4909-AD66-10013E1BE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84522"/>
          </a:xfrm>
          <a:prstGeom prst="rect">
            <a:avLst/>
          </a:prstGeom>
        </p:spPr>
      </p:pic>
      <p:sp>
        <p:nvSpPr>
          <p:cNvPr id="3" name="Rectangle: Rounded Corners 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15A5419-58F9-41A3-8406-21CFD98E024B}"/>
              </a:ext>
            </a:extLst>
          </p:cNvPr>
          <p:cNvSpPr/>
          <p:nvPr/>
        </p:nvSpPr>
        <p:spPr>
          <a:xfrm>
            <a:off x="3352800" y="2202083"/>
            <a:ext cx="5486400" cy="1226917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5585382-3B4F-6042-5C17-7CF58576C528}"/>
              </a:ext>
            </a:extLst>
          </p:cNvPr>
          <p:cNvGrpSpPr/>
          <p:nvPr/>
        </p:nvGrpSpPr>
        <p:grpSpPr>
          <a:xfrm>
            <a:off x="434110" y="326734"/>
            <a:ext cx="11323780" cy="1534395"/>
            <a:chOff x="609600" y="646543"/>
            <a:chExt cx="11323780" cy="1534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xmlns="" id="{3FEC7A18-1ABA-1A10-93CE-58C0A74B608F}"/>
                    </a:ext>
                  </a:extLst>
                </p:cNvPr>
                <p:cNvSpPr/>
                <p:nvPr/>
              </p:nvSpPr>
              <p:spPr>
                <a:xfrm>
                  <a:off x="609600" y="777009"/>
                  <a:ext cx="11323780" cy="140392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Luyện </a:t>
                  </a:r>
                  <a:r>
                    <a:rPr lang="en-US" sz="28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tập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1(</a:t>
                  </a:r>
                  <a:r>
                    <a:rPr lang="en-US" sz="28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sgk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-tr 78):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minh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rằng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trọng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</m:oMath>
                  </a14:m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800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endPara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FEC7A18-1ABA-1A10-93CE-58C0A74B6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" y="777009"/>
                  <a:ext cx="11323780" cy="1403929"/>
                </a:xfrm>
                <a:prstGeom prst="rect">
                  <a:avLst/>
                </a:prstGeom>
                <a:blipFill>
                  <a:blip r:embed="rId2"/>
                  <a:stretch>
                    <a:fillRect l="-10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342FDFE-BB36-153B-D24A-B64D24A8215A}"/>
                </a:ext>
              </a:extLst>
            </p:cNvPr>
            <p:cNvSpPr/>
            <p:nvPr/>
          </p:nvSpPr>
          <p:spPr>
            <a:xfrm>
              <a:off x="609600" y="646543"/>
              <a:ext cx="2521527" cy="42487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BEB1C24-D38C-3331-BAB0-ED4605E2E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9420C5D-95EA-0C66-410E-606BD0D60A17}"/>
              </a:ext>
            </a:extLst>
          </p:cNvPr>
          <p:cNvSpPr txBox="1"/>
          <p:nvPr/>
        </p:nvSpPr>
        <p:spPr>
          <a:xfrm>
            <a:off x="434110" y="1901771"/>
            <a:ext cx="9060872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fr-FR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E4396A0-887C-059B-FC87-2ED6715F3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08" y="2223678"/>
            <a:ext cx="3082592" cy="292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20E5DB-D866-4E22-A0C7-18880E77C0FA}"/>
              </a:ext>
            </a:extLst>
          </p:cNvPr>
          <p:cNvSpPr txBox="1"/>
          <p:nvPr/>
        </p:nvSpPr>
        <p:spPr>
          <a:xfrm>
            <a:off x="434110" y="2384788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G là trọng tâm tam giác ABC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AG; BG; CG là các đường trung tuyến của tam giác ABC.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D88413-0AC0-46FA-8777-1BB5AC3E0A4F}"/>
              </a:ext>
            </a:extLst>
          </p:cNvPr>
          <p:cNvSpPr txBox="1"/>
          <p:nvPr/>
        </p:nvSpPr>
        <p:spPr>
          <a:xfrm>
            <a:off x="434110" y="3338895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Tam giác ABC cân tại A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AG vừa là đường trung tuyến của tam giác ABC, vừa là đường trung trực của cạnh BC  GB = GC.   (1)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DD35C5-5458-44C7-964F-538D4448D2C9}"/>
              </a:ext>
            </a:extLst>
          </p:cNvPr>
          <p:cNvSpPr txBox="1"/>
          <p:nvPr/>
        </p:nvSpPr>
        <p:spPr>
          <a:xfrm>
            <a:off x="434110" y="4780507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Tam giác ABC cân tại B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BG vừa là đường trung tuyến của tam giác ABC, vừa là đường trung trực của cạnh AC  GA = GC.     (2)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CC5C93-DB85-4495-84F4-40B653450AB6}"/>
              </a:ext>
            </a:extLst>
          </p:cNvPr>
          <p:cNvSpPr txBox="1"/>
          <p:nvPr/>
        </p:nvSpPr>
        <p:spPr>
          <a:xfrm>
            <a:off x="434110" y="6165502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suy ra GA = GB = GC.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682384-5A5C-4B27-AFB2-38188E5B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84522"/>
          </a:xfrm>
          <a:prstGeom prst="rect">
            <a:avLst/>
          </a:prstGeom>
        </p:spPr>
      </p:pic>
      <p:sp>
        <p:nvSpPr>
          <p:cNvPr id="3" name="Rectangle: Rounded Corners 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BA4C472-9DEC-4D80-A1AA-23E3BDCEBED3}"/>
              </a:ext>
            </a:extLst>
          </p:cNvPr>
          <p:cNvSpPr/>
          <p:nvPr/>
        </p:nvSpPr>
        <p:spPr>
          <a:xfrm>
            <a:off x="3352800" y="2202083"/>
            <a:ext cx="5486400" cy="1226917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7E0A222-E4C7-575D-6E91-BB9CF9637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3" y="2449458"/>
            <a:ext cx="4613760" cy="2365734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10788DF-2F11-C6B8-76F7-63A955B3769A}"/>
              </a:ext>
            </a:extLst>
          </p:cNvPr>
          <p:cNvSpPr txBox="1"/>
          <p:nvPr/>
        </p:nvSpPr>
        <p:spPr>
          <a:xfrm>
            <a:off x="702823" y="455288"/>
            <a:ext cx="1098982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(H.9.36).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FDC7AA-BA0D-6E88-E38C-C35248E2B3F8}"/>
              </a:ext>
            </a:extLst>
          </p:cNvPr>
          <p:cNvCxnSpPr/>
          <p:nvPr/>
        </p:nvCxnSpPr>
        <p:spPr>
          <a:xfrm flipV="1">
            <a:off x="3105150" y="3171825"/>
            <a:ext cx="1000125" cy="460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E96303B-06AC-70DD-C509-5AEBB192ECF0}"/>
              </a:ext>
            </a:extLst>
          </p:cNvPr>
          <p:cNvCxnSpPr>
            <a:cxnSpLocks/>
          </p:cNvCxnSpPr>
          <p:nvPr/>
        </p:nvCxnSpPr>
        <p:spPr>
          <a:xfrm>
            <a:off x="1721796" y="3429000"/>
            <a:ext cx="1118681" cy="203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EEDE7E4-9697-C22E-6BF5-EC225B515D32}"/>
              </a:ext>
            </a:extLst>
          </p:cNvPr>
          <p:cNvCxnSpPr>
            <a:cxnSpLocks/>
          </p:cNvCxnSpPr>
          <p:nvPr/>
        </p:nvCxnSpPr>
        <p:spPr>
          <a:xfrm>
            <a:off x="3105150" y="3749058"/>
            <a:ext cx="1165293" cy="605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12C42C6-4BFF-0CC0-6F49-6B7C1C7DBC31}"/>
              </a:ext>
            </a:extLst>
          </p:cNvPr>
          <p:cNvSpPr txBox="1"/>
          <p:nvPr/>
        </p:nvSpPr>
        <p:spPr>
          <a:xfrm>
            <a:off x="447675" y="5114925"/>
            <a:ext cx="10989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CF8C83-2F91-4672-9697-F70AD9984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35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40FB49-4550-4F01-83C2-BE8DC4346F85}"/>
              </a:ext>
            </a:extLst>
          </p:cNvPr>
          <p:cNvSpPr/>
          <p:nvPr/>
        </p:nvSpPr>
        <p:spPr>
          <a:xfrm>
            <a:off x="1829533" y="5057392"/>
            <a:ext cx="90772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NHỎ</a:t>
            </a:r>
          </a:p>
        </p:txBody>
      </p:sp>
    </p:spTree>
    <p:extLst>
      <p:ext uri="{BB962C8B-B14F-4D97-AF65-F5344CB8AC3E}">
        <p14:creationId xmlns:p14="http://schemas.microsoft.com/office/powerpoint/2010/main" val="10267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xmlns="" id="{43E5C1CC-684E-4690-9B67-53DD8919B82D}"/>
              </a:ext>
            </a:extLst>
          </p:cNvPr>
          <p:cNvSpPr/>
          <p:nvPr/>
        </p:nvSpPr>
        <p:spPr>
          <a:xfrm>
            <a:off x="250371" y="119743"/>
            <a:ext cx="11713029" cy="1948543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2C0A33-B493-4641-B2FE-264E6C3E9662}"/>
              </a:ext>
            </a:extLst>
          </p:cNvPr>
          <p:cNvSpPr txBox="1"/>
          <p:nvPr/>
        </p:nvSpPr>
        <p:spPr>
          <a:xfrm>
            <a:off x="533399" y="401516"/>
            <a:ext cx="10787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đường trung trực của một đoạn thẳng, hãy giải thích nếu điểm Q cách đều ba đỉnh của tam giác ABC thì Q phải là giao điểm ba đường trung trực của tam giác ABC.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D17DA2-30A0-4061-BD52-34DEC605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902" y="2198131"/>
            <a:ext cx="3339955" cy="3511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C48BDE-FA44-4123-839D-A475B0299A55}"/>
              </a:ext>
            </a:extLst>
          </p:cNvPr>
          <p:cNvSpPr txBox="1"/>
          <p:nvPr/>
        </p:nvSpPr>
        <p:spPr>
          <a:xfrm>
            <a:off x="2764971" y="2144486"/>
            <a:ext cx="207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28B3E0-ED8F-486A-B23E-12D725B69537}"/>
              </a:ext>
            </a:extLst>
          </p:cNvPr>
          <p:cNvSpPr txBox="1"/>
          <p:nvPr/>
        </p:nvSpPr>
        <p:spPr>
          <a:xfrm>
            <a:off x="424544" y="2884714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QA = QB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Q nằm trên đường trung trực của cạnh AB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35EE6F-0B0F-4D0C-B5CC-C00C73EBF3F2}"/>
              </a:ext>
            </a:extLst>
          </p:cNvPr>
          <p:cNvSpPr txBox="1"/>
          <p:nvPr/>
        </p:nvSpPr>
        <p:spPr>
          <a:xfrm>
            <a:off x="375557" y="3878528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QB = QC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Q nằm trên đường trung trực của cạnh BC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5CAB55-5043-4148-8DC2-F2F594E0E606}"/>
              </a:ext>
            </a:extLst>
          </p:cNvPr>
          <p:cNvSpPr txBox="1"/>
          <p:nvPr/>
        </p:nvSpPr>
        <p:spPr>
          <a:xfrm>
            <a:off x="375557" y="4882445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QA = QC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Q nằm trên đường trung trực của cạnh AC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1360C0-C148-42B7-A53D-6F8D9DB8A920}"/>
              </a:ext>
            </a:extLst>
          </p:cNvPr>
          <p:cNvSpPr txBox="1"/>
          <p:nvPr/>
        </p:nvSpPr>
        <p:spPr>
          <a:xfrm>
            <a:off x="375557" y="6003230"/>
            <a:ext cx="1121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Q là giao điểm của ba đường trung trực của tam giác ABC.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1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D283721-386F-935F-C94F-A8E3BF76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755" y="535402"/>
            <a:ext cx="3299936" cy="1906878"/>
          </a:xfrm>
          <a:prstGeom prst="rect">
            <a:avLst/>
          </a:prstGeom>
        </p:spPr>
      </p:pic>
      <p:grpSp>
        <p:nvGrpSpPr>
          <p:cNvPr id="9" name="Group 8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95396A6-835C-8BC7-1E3E-7A976F28A16D}"/>
              </a:ext>
            </a:extLst>
          </p:cNvPr>
          <p:cNvGrpSpPr/>
          <p:nvPr/>
        </p:nvGrpSpPr>
        <p:grpSpPr>
          <a:xfrm>
            <a:off x="129309" y="284639"/>
            <a:ext cx="8267439" cy="2572323"/>
            <a:chOff x="609600" y="752762"/>
            <a:chExt cx="7518400" cy="1089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1D88F2A-FF28-3961-0280-05861A8516C4}"/>
                </a:ext>
              </a:extLst>
            </p:cNvPr>
            <p:cNvSpPr/>
            <p:nvPr/>
          </p:nvSpPr>
          <p:spPr>
            <a:xfrm>
              <a:off x="609600" y="858979"/>
              <a:ext cx="7518400" cy="9833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9.28 (SGK tr 81)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viển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gãy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viển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hoạch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ABC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thẳng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A, B, C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hoạch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7D11262-CE1A-B913-4AE4-04A7D3F35FCE}"/>
                </a:ext>
              </a:extLst>
            </p:cNvPr>
            <p:cNvSpPr/>
            <p:nvPr/>
          </p:nvSpPr>
          <p:spPr>
            <a:xfrm>
              <a:off x="609600" y="752762"/>
              <a:ext cx="1910668" cy="212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D4B0EBC-4EA6-7E09-B50A-A958BBAF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933" y="3165195"/>
            <a:ext cx="3591758" cy="2582462"/>
          </a:xfrm>
          <a:prstGeom prst="rect">
            <a:avLst/>
          </a:prstGeom>
        </p:spPr>
      </p:pic>
      <p:sp>
        <p:nvSpPr>
          <p:cNvPr id="21" name="TextBox 20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0394AA4-9B17-EB5F-93B4-16D458E8A99C}"/>
              </a:ext>
            </a:extLst>
          </p:cNvPr>
          <p:cNvSpPr txBox="1"/>
          <p:nvPr/>
        </p:nvSpPr>
        <p:spPr>
          <a:xfrm>
            <a:off x="129309" y="2856962"/>
            <a:ext cx="8063345" cy="2181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fr-FR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E, F, H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viền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86BE5C3-2145-A32C-1EB5-BC6107E6A5D1}"/>
              </a:ext>
            </a:extLst>
          </p:cNvPr>
          <p:cNvSpPr txBox="1"/>
          <p:nvPr/>
        </p:nvSpPr>
        <p:spPr>
          <a:xfrm>
            <a:off x="129309" y="5003701"/>
            <a:ext cx="7675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59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AFDDEC-2121-4B9F-8F91-81FE787FD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8629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F4DD0D-A3BD-460F-A78E-521208D9C406}"/>
              </a:ext>
            </a:extLst>
          </p:cNvPr>
          <p:cNvSpPr txBox="1"/>
          <p:nvPr/>
        </p:nvSpPr>
        <p:spPr>
          <a:xfrm>
            <a:off x="2917645" y="1511136"/>
            <a:ext cx="6356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3" name="TextBox 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FA16DAC-0438-CEAC-342C-A61A11374883}"/>
              </a:ext>
            </a:extLst>
          </p:cNvPr>
          <p:cNvSpPr txBox="1"/>
          <p:nvPr/>
        </p:nvSpPr>
        <p:spPr>
          <a:xfrm>
            <a:off x="1818840" y="2400066"/>
            <a:ext cx="8554319" cy="253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Ôn lại định lí ba đường trung trực trong một tam giác.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Làm các bài tập :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9.28 SGK/t81;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   9.20; 9.22 trong SBT/ T58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 Chuẩn bị trước mục 2: Sự đồng quy của ba đường cao trong một tam giác.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6A3C3248-8801-0EEF-4F9C-3B6A049EDCC1}"/>
              </a:ext>
            </a:extLst>
          </p:cNvPr>
          <p:cNvSpPr/>
          <p:nvPr/>
        </p:nvSpPr>
        <p:spPr>
          <a:xfrm>
            <a:off x="256309" y="374072"/>
            <a:ext cx="11679382" cy="15240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61F73F-84AD-F427-255D-3EFDB0703EA1}"/>
              </a:ext>
            </a:extLst>
          </p:cNvPr>
          <p:cNvSpPr txBox="1"/>
          <p:nvPr/>
        </p:nvSpPr>
        <p:spPr>
          <a:xfrm>
            <a:off x="526473" y="623455"/>
            <a:ext cx="10986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Cho M là điểm nằm trên trung trực của đoạn thẳng AB. Khẳng định nào đúng?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82E009B-44D9-4813-C2C7-764CCB3B0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09" y="2167959"/>
            <a:ext cx="3581400" cy="4067653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380E8224-F7F7-9963-6312-49C19E8C6BB1}"/>
              </a:ext>
            </a:extLst>
          </p:cNvPr>
          <p:cNvSpPr/>
          <p:nvPr/>
        </p:nvSpPr>
        <p:spPr>
          <a:xfrm>
            <a:off x="4488873" y="2382982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F6F5F56-0CCE-EBD5-A3BF-F181721364B1}"/>
              </a:ext>
            </a:extLst>
          </p:cNvPr>
          <p:cNvSpPr/>
          <p:nvPr/>
        </p:nvSpPr>
        <p:spPr>
          <a:xfrm>
            <a:off x="4488873" y="3643745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FB030E0F-DD5D-91CE-A138-3A2A6E68491B}"/>
              </a:ext>
            </a:extLst>
          </p:cNvPr>
          <p:cNvSpPr/>
          <p:nvPr/>
        </p:nvSpPr>
        <p:spPr>
          <a:xfrm>
            <a:off x="4488873" y="4901044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Lưu đồ: Dữ liệu được Lưu 8">
            <a:extLst>
              <a:ext uri="{FF2B5EF4-FFF2-40B4-BE49-F238E27FC236}">
                <a16:creationId xmlns:a16="http://schemas.microsoft.com/office/drawing/2014/main" xmlns="" id="{4EF0E0CC-1829-4E5F-E452-17FFAB041BF5}"/>
              </a:ext>
            </a:extLst>
          </p:cNvPr>
          <p:cNvSpPr/>
          <p:nvPr/>
        </p:nvSpPr>
        <p:spPr>
          <a:xfrm flipH="1">
            <a:off x="5694217" y="2377786"/>
            <a:ext cx="3782291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&lt; MB</a:t>
            </a:r>
          </a:p>
        </p:txBody>
      </p:sp>
      <p:sp>
        <p:nvSpPr>
          <p:cNvPr id="10" name="Lưu đồ: Dữ liệu được Lưu 9">
            <a:extLst>
              <a:ext uri="{FF2B5EF4-FFF2-40B4-BE49-F238E27FC236}">
                <a16:creationId xmlns:a16="http://schemas.microsoft.com/office/drawing/2014/main" xmlns="" id="{564F90CE-EE69-ECC0-0C5B-0F4387FF20FE}"/>
              </a:ext>
            </a:extLst>
          </p:cNvPr>
          <p:cNvSpPr/>
          <p:nvPr/>
        </p:nvSpPr>
        <p:spPr>
          <a:xfrm flipH="1">
            <a:off x="5694217" y="3657626"/>
            <a:ext cx="3782291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= MB</a:t>
            </a:r>
          </a:p>
        </p:txBody>
      </p:sp>
      <p:sp>
        <p:nvSpPr>
          <p:cNvPr id="11" name="Lưu đồ: Dữ liệu được Lưu 10">
            <a:extLst>
              <a:ext uri="{FF2B5EF4-FFF2-40B4-BE49-F238E27FC236}">
                <a16:creationId xmlns:a16="http://schemas.microsoft.com/office/drawing/2014/main" xmlns="" id="{BA0BCF26-1668-9E39-6831-6178EB0288E6}"/>
              </a:ext>
            </a:extLst>
          </p:cNvPr>
          <p:cNvSpPr/>
          <p:nvPr/>
        </p:nvSpPr>
        <p:spPr>
          <a:xfrm flipH="1">
            <a:off x="5694218" y="4901044"/>
            <a:ext cx="3782291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&gt; MB</a:t>
            </a:r>
          </a:p>
        </p:txBody>
      </p:sp>
      <p:pic>
        <p:nvPicPr>
          <p:cNvPr id="12" name="Video-dong-ho-dem-nguoc-15-gi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431BEE-928D-4A9A-93E1-8E405FFAC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9642" y="5170969"/>
            <a:ext cx="2336090" cy="13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6A3C3248-8801-0EEF-4F9C-3B6A049EDCC1}"/>
              </a:ext>
            </a:extLst>
          </p:cNvPr>
          <p:cNvSpPr/>
          <p:nvPr/>
        </p:nvSpPr>
        <p:spPr>
          <a:xfrm>
            <a:off x="256309" y="374072"/>
            <a:ext cx="11679382" cy="15240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61F73F-84AD-F427-255D-3EFDB0703EA1}"/>
              </a:ext>
            </a:extLst>
          </p:cNvPr>
          <p:cNvSpPr txBox="1"/>
          <p:nvPr/>
        </p:nvSpPr>
        <p:spPr>
          <a:xfrm>
            <a:off x="526473" y="623455"/>
            <a:ext cx="10986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Cho đoạn thẳng AB; M là điểm nằm ngoài đoạn thẳng AB sao cho MA = MB. Khẳng định nào sau đây là đúng?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380E8224-F7F7-9963-6312-49C19E8C6BB1}"/>
              </a:ext>
            </a:extLst>
          </p:cNvPr>
          <p:cNvSpPr/>
          <p:nvPr/>
        </p:nvSpPr>
        <p:spPr>
          <a:xfrm>
            <a:off x="3625161" y="2331370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F6F5F56-0CCE-EBD5-A3BF-F181721364B1}"/>
              </a:ext>
            </a:extLst>
          </p:cNvPr>
          <p:cNvSpPr/>
          <p:nvPr/>
        </p:nvSpPr>
        <p:spPr>
          <a:xfrm>
            <a:off x="3625161" y="3657626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FB030E0F-DD5D-91CE-A138-3A2A6E68491B}"/>
              </a:ext>
            </a:extLst>
          </p:cNvPr>
          <p:cNvSpPr/>
          <p:nvPr/>
        </p:nvSpPr>
        <p:spPr>
          <a:xfrm>
            <a:off x="3625161" y="4983882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Lưu đồ: Dữ liệu được Lưu 8">
            <a:extLst>
              <a:ext uri="{FF2B5EF4-FFF2-40B4-BE49-F238E27FC236}">
                <a16:creationId xmlns:a16="http://schemas.microsoft.com/office/drawing/2014/main" xmlns="" id="{4EF0E0CC-1829-4E5F-E452-17FFAB041BF5}"/>
              </a:ext>
            </a:extLst>
          </p:cNvPr>
          <p:cNvSpPr/>
          <p:nvPr/>
        </p:nvSpPr>
        <p:spPr>
          <a:xfrm flipH="1">
            <a:off x="3902715" y="2331370"/>
            <a:ext cx="7684879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thuộc đường trung trực của đoạn thẳng AB.</a:t>
            </a:r>
          </a:p>
        </p:txBody>
      </p:sp>
      <p:sp>
        <p:nvSpPr>
          <p:cNvPr id="10" name="Lưu đồ: Dữ liệu được Lưu 9">
            <a:extLst>
              <a:ext uri="{FF2B5EF4-FFF2-40B4-BE49-F238E27FC236}">
                <a16:creationId xmlns:a16="http://schemas.microsoft.com/office/drawing/2014/main" xmlns="" id="{564F90CE-EE69-ECC0-0C5B-0F4387FF20FE}"/>
              </a:ext>
            </a:extLst>
          </p:cNvPr>
          <p:cNvSpPr/>
          <p:nvPr/>
        </p:nvSpPr>
        <p:spPr>
          <a:xfrm flipH="1">
            <a:off x="3977183" y="3657626"/>
            <a:ext cx="7535944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không thuộc đường trung trực của đoạn thẳng AB.</a:t>
            </a:r>
          </a:p>
        </p:txBody>
      </p:sp>
      <p:sp>
        <p:nvSpPr>
          <p:cNvPr id="11" name="Lưu đồ: Dữ liệu được Lưu 10">
            <a:extLst>
              <a:ext uri="{FF2B5EF4-FFF2-40B4-BE49-F238E27FC236}">
                <a16:creationId xmlns:a16="http://schemas.microsoft.com/office/drawing/2014/main" xmlns="" id="{BA0BCF26-1668-9E39-6831-6178EB0288E6}"/>
              </a:ext>
            </a:extLst>
          </p:cNvPr>
          <p:cNvSpPr/>
          <p:nvPr/>
        </p:nvSpPr>
        <p:spPr>
          <a:xfrm flipH="1">
            <a:off x="3977183" y="4983882"/>
            <a:ext cx="7354566" cy="104601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= MB = AB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D3E0CB8-1A7B-070E-3664-854A5518F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888" y="2295003"/>
            <a:ext cx="3935136" cy="3129050"/>
          </a:xfrm>
          <a:prstGeom prst="rect">
            <a:avLst/>
          </a:prstGeom>
        </p:spPr>
      </p:pic>
      <p:pic>
        <p:nvPicPr>
          <p:cNvPr id="12" name="Video-dong-ho-dem-nguoc-15-gi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EF0F32E-F7C0-49B6-8D66-CB280AB67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358" y="5424053"/>
            <a:ext cx="2336090" cy="13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6A3C3248-8801-0EEF-4F9C-3B6A049EDCC1}"/>
              </a:ext>
            </a:extLst>
          </p:cNvPr>
          <p:cNvSpPr/>
          <p:nvPr/>
        </p:nvSpPr>
        <p:spPr>
          <a:xfrm>
            <a:off x="256309" y="374072"/>
            <a:ext cx="11679382" cy="22305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61F73F-84AD-F427-255D-3EFDB0703EA1}"/>
              </a:ext>
            </a:extLst>
          </p:cNvPr>
          <p:cNvSpPr txBox="1"/>
          <p:nvPr/>
        </p:nvSpPr>
        <p:spPr>
          <a:xfrm>
            <a:off x="526473" y="623455"/>
            <a:ext cx="10986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Bạn Pi quan sát hình và trả lời như sau: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“ d là đường trung trực của cạnh BC”.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Theo em, Pi trả lời đúng hay sai?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380E8224-F7F7-9963-6312-49C19E8C6BB1}"/>
              </a:ext>
            </a:extLst>
          </p:cNvPr>
          <p:cNvSpPr/>
          <p:nvPr/>
        </p:nvSpPr>
        <p:spPr>
          <a:xfrm>
            <a:off x="5232288" y="3134152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F6F5F56-0CCE-EBD5-A3BF-F181721364B1}"/>
              </a:ext>
            </a:extLst>
          </p:cNvPr>
          <p:cNvSpPr/>
          <p:nvPr/>
        </p:nvSpPr>
        <p:spPr>
          <a:xfrm>
            <a:off x="5232288" y="4460408"/>
            <a:ext cx="1066800" cy="10460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Lưu đồ: Dữ liệu được Lưu 3">
            <a:extLst>
              <a:ext uri="{FF2B5EF4-FFF2-40B4-BE49-F238E27FC236}">
                <a16:creationId xmlns:a16="http://schemas.microsoft.com/office/drawing/2014/main" xmlns="" id="{E2F9BC06-52C3-B42B-CDE3-0975B6FC737C}"/>
              </a:ext>
            </a:extLst>
          </p:cNvPr>
          <p:cNvSpPr/>
          <p:nvPr/>
        </p:nvSpPr>
        <p:spPr>
          <a:xfrm flipH="1">
            <a:off x="6299087" y="3134152"/>
            <a:ext cx="3394363" cy="1046018"/>
          </a:xfrm>
          <a:prstGeom prst="flowChartOnlineStorag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12" name="Lưu đồ: Dữ liệu được Lưu 11">
            <a:extLst>
              <a:ext uri="{FF2B5EF4-FFF2-40B4-BE49-F238E27FC236}">
                <a16:creationId xmlns:a16="http://schemas.microsoft.com/office/drawing/2014/main" xmlns="" id="{F5D2C65C-85AE-A2B9-BB97-261BE4871323}"/>
              </a:ext>
            </a:extLst>
          </p:cNvPr>
          <p:cNvSpPr/>
          <p:nvPr/>
        </p:nvSpPr>
        <p:spPr>
          <a:xfrm flipH="1">
            <a:off x="6299086" y="4460408"/>
            <a:ext cx="3394363" cy="1046018"/>
          </a:xfrm>
          <a:prstGeom prst="flowChartOnlineStorag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F2568A0-11A9-4A92-6DDB-7937E3C18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085" y="2854038"/>
            <a:ext cx="3523787" cy="3540431"/>
          </a:xfrm>
          <a:prstGeom prst="rect">
            <a:avLst/>
          </a:prstGeom>
        </p:spPr>
      </p:pic>
      <p:pic>
        <p:nvPicPr>
          <p:cNvPr id="9" name="Video-dong-ho-dem-nguoc-15-gi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5A7411F-6931-4C49-A261-375250C67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9642" y="5170969"/>
            <a:ext cx="2336090" cy="13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606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7E0A222-E4C7-575D-6E91-BB9CF9637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3" y="2449458"/>
            <a:ext cx="4613760" cy="2365734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10788DF-2F11-C6B8-76F7-63A955B3769A}"/>
              </a:ext>
            </a:extLst>
          </p:cNvPr>
          <p:cNvSpPr txBox="1"/>
          <p:nvPr/>
        </p:nvSpPr>
        <p:spPr>
          <a:xfrm>
            <a:off x="702823" y="455288"/>
            <a:ext cx="1098982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(H.9.36).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FDC7AA-BA0D-6E88-E38C-C35248E2B3F8}"/>
              </a:ext>
            </a:extLst>
          </p:cNvPr>
          <p:cNvCxnSpPr/>
          <p:nvPr/>
        </p:nvCxnSpPr>
        <p:spPr>
          <a:xfrm flipV="1">
            <a:off x="3105150" y="3171825"/>
            <a:ext cx="1000125" cy="460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E96303B-06AC-70DD-C509-5AEBB192ECF0}"/>
              </a:ext>
            </a:extLst>
          </p:cNvPr>
          <p:cNvCxnSpPr>
            <a:cxnSpLocks/>
          </p:cNvCxnSpPr>
          <p:nvPr/>
        </p:nvCxnSpPr>
        <p:spPr>
          <a:xfrm>
            <a:off x="1721796" y="3429000"/>
            <a:ext cx="1118681" cy="203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EEDE7E4-9697-C22E-6BF5-EC225B515D32}"/>
              </a:ext>
            </a:extLst>
          </p:cNvPr>
          <p:cNvCxnSpPr>
            <a:cxnSpLocks/>
          </p:cNvCxnSpPr>
          <p:nvPr/>
        </p:nvCxnSpPr>
        <p:spPr>
          <a:xfrm>
            <a:off x="3105150" y="3749058"/>
            <a:ext cx="1165293" cy="605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C1D1BF-BCF6-AB75-C37D-EA6FADE34D80}"/>
              </a:ext>
            </a:extLst>
          </p:cNvPr>
          <p:cNvSpPr txBox="1"/>
          <p:nvPr/>
        </p:nvSpPr>
        <p:spPr>
          <a:xfrm>
            <a:off x="6096000" y="3171825"/>
            <a:ext cx="5238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12C42C6-4BFF-0CC0-6F49-6B7C1C7DBC31}"/>
              </a:ext>
            </a:extLst>
          </p:cNvPr>
          <p:cNvSpPr txBox="1"/>
          <p:nvPr/>
        </p:nvSpPr>
        <p:spPr>
          <a:xfrm>
            <a:off x="447675" y="5114925"/>
            <a:ext cx="1098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5903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6141" y="745905"/>
            <a:ext cx="10641809" cy="558561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526476"/>
            <a:ext cx="10659039" cy="5604401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699187" y="899663"/>
            <a:ext cx="10360653" cy="450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i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37+38 : </a:t>
            </a:r>
            <a:r>
              <a:rPr lang="en-US" sz="4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4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Sự đồng quy của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 đường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vi-VN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ba </a:t>
            </a:r>
            <a:r>
              <a:rPr lang="vi-VN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endParaRPr lang="vi-VN"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 một tam giác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667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667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667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667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34" y="3591225"/>
            <a:ext cx="1704501" cy="401268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50857" y="5364730"/>
            <a:ext cx="963470" cy="630177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9463" y="4796599"/>
            <a:ext cx="2226504" cy="159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3.2022KNTT38$3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E7AC4B-4D33-0933-A385-532EDB97275A}"/>
              </a:ext>
            </a:extLst>
          </p:cNvPr>
          <p:cNvSpPr txBox="1"/>
          <p:nvPr/>
        </p:nvSpPr>
        <p:spPr>
          <a:xfrm>
            <a:off x="120072" y="185474"/>
            <a:ext cx="1137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C13C639-147F-2781-38D7-A56F2F31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213" y="301246"/>
            <a:ext cx="4201469" cy="422131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E489BDE-79B8-B16A-DD63-7EB9136E1E6E}"/>
              </a:ext>
            </a:extLst>
          </p:cNvPr>
          <p:cNvSpPr txBox="1"/>
          <p:nvPr/>
        </p:nvSpPr>
        <p:spPr>
          <a:xfrm>
            <a:off x="401782" y="1566894"/>
            <a:ext cx="7250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 là đường trung trực ứng với cạnh BC của tam giác ABC.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062ADDC7-5D15-099D-45A2-7004061A4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57" y="4522560"/>
            <a:ext cx="2143125" cy="214312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xmlns="" id="{6DB0EB64-2EA4-7957-0FBE-C6CB600668E3}"/>
              </a:ext>
            </a:extLst>
          </p:cNvPr>
          <p:cNvSpPr/>
          <p:nvPr/>
        </p:nvSpPr>
        <p:spPr>
          <a:xfrm>
            <a:off x="1685925" y="3121255"/>
            <a:ext cx="5657850" cy="1924462"/>
          </a:xfrm>
          <a:prstGeom prst="cloudCallout">
            <a:avLst>
              <a:gd name="adj1" fmla="val -47207"/>
              <a:gd name="adj2" fmla="val 810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Mỗi tam giác có mấy đường trung trực?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E63DB00F-7E12-652D-FEA7-7352EAC9EE26}"/>
              </a:ext>
            </a:extLst>
          </p:cNvPr>
          <p:cNvSpPr/>
          <p:nvPr/>
        </p:nvSpPr>
        <p:spPr>
          <a:xfrm>
            <a:off x="504740" y="4065565"/>
            <a:ext cx="11379200" cy="260011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8D04084-FCD6-ECCB-8B0B-48B9DF65890D}"/>
              </a:ext>
            </a:extLst>
          </p:cNvPr>
          <p:cNvSpPr txBox="1"/>
          <p:nvPr/>
        </p:nvSpPr>
        <p:spPr>
          <a:xfrm>
            <a:off x="853046" y="4213888"/>
            <a:ext cx="219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CE2C8BB-ED35-EDE7-EFF5-F3B541E250EB}"/>
              </a:ext>
            </a:extLst>
          </p:cNvPr>
          <p:cNvSpPr txBox="1"/>
          <p:nvPr/>
        </p:nvSpPr>
        <p:spPr>
          <a:xfrm>
            <a:off x="571500" y="4656713"/>
            <a:ext cx="10927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đường trung trực của mỗi cạnh gọi là đường trung trực của tam giác.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giác có 3 đường trung trực ứng với ba cạnh của tam giác đó.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037DDDC1-4401-2894-A98C-97654FF38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79" y="167093"/>
            <a:ext cx="4540165" cy="41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3" grpId="1" animBg="1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531FF87-E686-EFC2-2F2D-EE1CEE962050}"/>
              </a:ext>
            </a:extLst>
          </p:cNvPr>
          <p:cNvSpPr txBox="1"/>
          <p:nvPr/>
        </p:nvSpPr>
        <p:spPr>
          <a:xfrm>
            <a:off x="1828799" y="568036"/>
            <a:ext cx="10141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trung trực d của tam giác ABC đi qua đỉnh A thì tam giác ABC có đặc điểm gì?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5060653-B1E9-E268-71FB-A7B2F527B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48" y="1848865"/>
            <a:ext cx="3117411" cy="316027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62C4B153-29A2-0196-2264-5EC26968860C}"/>
              </a:ext>
            </a:extLst>
          </p:cNvPr>
          <p:cNvGrpSpPr/>
          <p:nvPr/>
        </p:nvGrpSpPr>
        <p:grpSpPr>
          <a:xfrm>
            <a:off x="0" y="5551"/>
            <a:ext cx="1799360" cy="1962938"/>
            <a:chOff x="0" y="5551"/>
            <a:chExt cx="1799360" cy="1962938"/>
          </a:xfrm>
        </p:grpSpPr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xmlns="" id="{93CBE7BA-7FAF-8A36-6A72-B84FFF3E10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899584"/>
                </p:ext>
              </p:extLst>
            </p:nvPr>
          </p:nvGraphicFramePr>
          <p:xfrm>
            <a:off x="0" y="5551"/>
            <a:ext cx="1799360" cy="1962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4" imgW="139680" imgH="152280" progId="Equation.DSMT4">
                    <p:embed/>
                  </p:oleObj>
                </mc:Choice>
                <mc:Fallback>
                  <p:oleObj name="Equation" r:id="rId4" imgW="13968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0" y="5551"/>
                          <a:ext cx="1799360" cy="1962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Hình tròn: Rỗng 5">
              <a:extLst>
                <a:ext uri="{FF2B5EF4-FFF2-40B4-BE49-F238E27FC236}">
                  <a16:creationId xmlns:a16="http://schemas.microsoft.com/office/drawing/2014/main" xmlns="" id="{88B59A31-D69A-7E1C-4FFD-44E2D76B34DE}"/>
                </a:ext>
              </a:extLst>
            </p:cNvPr>
            <p:cNvSpPr/>
            <p:nvPr/>
          </p:nvSpPr>
          <p:spPr>
            <a:xfrm>
              <a:off x="93547" y="125176"/>
              <a:ext cx="1704113" cy="1723689"/>
            </a:xfrm>
            <a:prstGeom prst="donut">
              <a:avLst>
                <a:gd name="adj" fmla="val 6725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A44E18C-49DC-4909-CBCB-5DE49C471D7F}"/>
              </a:ext>
            </a:extLst>
          </p:cNvPr>
          <p:cNvSpPr txBox="1"/>
          <p:nvPr/>
        </p:nvSpPr>
        <p:spPr>
          <a:xfrm>
            <a:off x="7439890" y="2141252"/>
            <a:ext cx="430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6350D5C-B90F-7E06-470A-EE14D50F1920}"/>
              </a:ext>
            </a:extLst>
          </p:cNvPr>
          <p:cNvSpPr txBox="1"/>
          <p:nvPr/>
        </p:nvSpPr>
        <p:spPr>
          <a:xfrm>
            <a:off x="4071938" y="2854036"/>
            <a:ext cx="8120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A thuộc đường trung trực của đoạn thẳng BC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AB = AC (tính chất)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5D050E7-ECA4-1631-8586-6A25D05A5C18}"/>
              </a:ext>
            </a:extLst>
          </p:cNvPr>
          <p:cNvSpPr txBox="1"/>
          <p:nvPr/>
        </p:nvSpPr>
        <p:spPr>
          <a:xfrm>
            <a:off x="4071937" y="3976308"/>
            <a:ext cx="647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Tam giác ABC cân tại A.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1865</Words>
  <Application>Microsoft Office PowerPoint</Application>
  <PresentationFormat>Widescreen</PresentationFormat>
  <Paragraphs>173</Paragraphs>
  <Slides>28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Symbol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Quynh Hoang</dc:creator>
  <cp:lastModifiedBy>Acer</cp:lastModifiedBy>
  <cp:revision>10</cp:revision>
  <dcterms:created xsi:type="dcterms:W3CDTF">2023-03-18T14:14:53Z</dcterms:created>
  <dcterms:modified xsi:type="dcterms:W3CDTF">2024-04-12T02:49:53Z</dcterms:modified>
</cp:coreProperties>
</file>